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63" r:id="rId19"/>
    <p:sldId id="262" r:id="rId20"/>
    <p:sldId id="276" r:id="rId21"/>
  </p:sldIdLst>
  <p:sldSz cx="9144000" cy="5143500" type="screen16x9"/>
  <p:notesSz cx="6858000" cy="9144000"/>
  <p:defaultTextStyle>
    <a:defPPr>
      <a:defRPr lang="es-E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 userDrawn="1">
          <p15:clr>
            <a:srgbClr val="A4A3A4"/>
          </p15:clr>
        </p15:guide>
        <p15:guide id="2" pos="2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CD51"/>
    <a:srgbClr val="6D8D33"/>
    <a:srgbClr val="08464E"/>
    <a:srgbClr val="8FA832"/>
    <a:srgbClr val="0C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97"/>
    <p:restoredTop sz="94629"/>
  </p:normalViewPr>
  <p:slideViewPr>
    <p:cSldViewPr snapToGrid="0" snapToObjects="1">
      <p:cViewPr varScale="1">
        <p:scale>
          <a:sx n="90" d="100"/>
          <a:sy n="90" d="100"/>
        </p:scale>
        <p:origin x="702" y="102"/>
      </p:cViewPr>
      <p:guideLst>
        <p:guide orient="horz" pos="3162"/>
        <p:guide pos="2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B9348305-AA48-0548-97DD-2479E6095F2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874930F4-9523-9B4A-934C-BF43C87D09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5669322" cy="51435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D647A2A-2522-A94B-BB8D-40E302AE26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5321" y="126511"/>
            <a:ext cx="829757" cy="253947"/>
          </a:xfrm>
          <a:prstGeom prst="rect">
            <a:avLst/>
          </a:prstGeom>
        </p:spPr>
      </p:pic>
      <p:sp>
        <p:nvSpPr>
          <p:cNvPr id="12" name="Triángulo rectángulo 11">
            <a:extLst>
              <a:ext uri="{FF2B5EF4-FFF2-40B4-BE49-F238E27FC236}">
                <a16:creationId xmlns:a16="http://schemas.microsoft.com/office/drawing/2014/main" id="{B50FBC00-8DCD-A848-A1A0-CB0B1623F166}"/>
              </a:ext>
            </a:extLst>
          </p:cNvPr>
          <p:cNvSpPr/>
          <p:nvPr userDrawn="1"/>
        </p:nvSpPr>
        <p:spPr>
          <a:xfrm rot="10800000">
            <a:off x="7523018" y="0"/>
            <a:ext cx="1620982" cy="2355273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8E6F109-118F-A94E-8DC7-E2A0A7BA622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961392" y="200314"/>
            <a:ext cx="1016353" cy="229178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BEF93E5-3529-2B4A-8F2E-72FB3774B8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33292"/>
          <a:stretch/>
        </p:blipFill>
        <p:spPr>
          <a:xfrm>
            <a:off x="3782291" y="0"/>
            <a:ext cx="3973368" cy="62575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C9854DB-F628-5A4E-B0E9-229D4896237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451934" y="1462808"/>
            <a:ext cx="1310984" cy="226209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FD9196FA-21EA-C549-BD65-DC0B2773D2E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203018" y="3406441"/>
            <a:ext cx="781904" cy="134916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16970F2F-A383-A047-ABF8-CA3E6AB485C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913876" y="3228312"/>
            <a:ext cx="537849" cy="928052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FB03710-6E6F-6540-9BC9-21BD21C1F63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9000"/>
          </a:blip>
          <a:stretch>
            <a:fillRect/>
          </a:stretch>
        </p:blipFill>
        <p:spPr>
          <a:xfrm>
            <a:off x="95003" y="641267"/>
            <a:ext cx="1452213" cy="2505776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D88E597B-57DD-8743-8291-03F37FA2DE4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971600" y="773182"/>
            <a:ext cx="453439" cy="78240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90C39D9-2C7F-4140-906E-76D8FA71813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2125681"/>
            <a:ext cx="4875358" cy="3017819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7D9D4C71-5544-8748-8F66-7C7737BF3B8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1000"/>
          </a:blip>
          <a:stretch>
            <a:fillRect/>
          </a:stretch>
        </p:blipFill>
        <p:spPr>
          <a:xfrm rot="5400000">
            <a:off x="-484096" y="711038"/>
            <a:ext cx="3399990" cy="210457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87119C1D-8E33-FF48-9509-2BD01FB0961B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723653" y="2037861"/>
            <a:ext cx="5581651" cy="1069185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34FFA87D-ACD4-D84A-BCA6-7103FF2169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alphaModFix amt="17000"/>
          </a:blip>
          <a:srcRect b="35452"/>
          <a:stretch/>
        </p:blipFill>
        <p:spPr>
          <a:xfrm>
            <a:off x="6636059" y="3157059"/>
            <a:ext cx="1783544" cy="1986441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CB0FC273-3FD7-2D4F-8975-9B5A7C62E85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71000"/>
          </a:blip>
          <a:stretch>
            <a:fillRect/>
          </a:stretch>
        </p:blipFill>
        <p:spPr>
          <a:xfrm rot="9900000">
            <a:off x="4479410" y="282030"/>
            <a:ext cx="3399990" cy="2104575"/>
          </a:xfrm>
          <a:prstGeom prst="rect">
            <a:avLst/>
          </a:prstGeom>
        </p:spPr>
      </p:pic>
      <p:sp>
        <p:nvSpPr>
          <p:cNvPr id="13" name="Elipse 12">
            <a:extLst>
              <a:ext uri="{FF2B5EF4-FFF2-40B4-BE49-F238E27FC236}">
                <a16:creationId xmlns:a16="http://schemas.microsoft.com/office/drawing/2014/main" id="{348E4E80-6D15-7C4E-8C38-A3AAF825A135}"/>
              </a:ext>
            </a:extLst>
          </p:cNvPr>
          <p:cNvSpPr/>
          <p:nvPr userDrawn="1"/>
        </p:nvSpPr>
        <p:spPr>
          <a:xfrm>
            <a:off x="7192132" y="1168728"/>
            <a:ext cx="622808" cy="622808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8000">
                <a:srgbClr val="8FA832">
                  <a:alpha val="77000"/>
                </a:srgbClr>
              </a:gs>
              <a:gs pos="51000">
                <a:srgbClr val="6D8D33">
                  <a:alpha val="38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5989AD5F-C7A3-EB41-9F31-319FF1F46A5F}"/>
              </a:ext>
            </a:extLst>
          </p:cNvPr>
          <p:cNvSpPr/>
          <p:nvPr userDrawn="1"/>
        </p:nvSpPr>
        <p:spPr>
          <a:xfrm>
            <a:off x="1777297" y="3472541"/>
            <a:ext cx="324636" cy="324636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17B43988-C9E0-B248-BC06-F0DF3C8A57D0}"/>
              </a:ext>
            </a:extLst>
          </p:cNvPr>
          <p:cNvSpPr/>
          <p:nvPr userDrawn="1"/>
        </p:nvSpPr>
        <p:spPr>
          <a:xfrm>
            <a:off x="3627791" y="4046481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89105507-E889-1243-A5EA-9AD12AC67A11}"/>
              </a:ext>
            </a:extLst>
          </p:cNvPr>
          <p:cNvSpPr/>
          <p:nvPr userDrawn="1"/>
        </p:nvSpPr>
        <p:spPr>
          <a:xfrm>
            <a:off x="6041839" y="4254674"/>
            <a:ext cx="470121" cy="470121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25165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5798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8270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6436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71356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7739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659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4EC9F38-21E9-E040-90DE-172DCE30DBAD}"/>
              </a:ext>
            </a:extLst>
          </p:cNvPr>
          <p:cNvSpPr/>
          <p:nvPr userDrawn="1"/>
        </p:nvSpPr>
        <p:spPr>
          <a:xfrm>
            <a:off x="1" y="0"/>
            <a:ext cx="5200649" cy="5143500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86462" y="1027509"/>
            <a:ext cx="2728914" cy="223004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rgbClr val="6D8D33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5038" y="3358752"/>
            <a:ext cx="2814637" cy="1098948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rgbClr val="08464E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9F63ED3-783E-3240-93BA-382ADD2E45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61392" y="200314"/>
            <a:ext cx="1016353" cy="22917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B365228-C80F-C749-8408-B7E033AA3C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5321" y="126511"/>
            <a:ext cx="829757" cy="25394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D78B679-6070-FC4D-A720-26C2174B39A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47073" y="871538"/>
            <a:ext cx="1126115" cy="1943100"/>
          </a:xfrm>
          <a:prstGeom prst="rect">
            <a:avLst/>
          </a:prstGeom>
        </p:spPr>
      </p:pic>
      <p:sp>
        <p:nvSpPr>
          <p:cNvPr id="11" name="Elipse 10">
            <a:extLst>
              <a:ext uri="{FF2B5EF4-FFF2-40B4-BE49-F238E27FC236}">
                <a16:creationId xmlns:a16="http://schemas.microsoft.com/office/drawing/2014/main" id="{DAA300DF-8CBF-1D44-9635-FBCA79AFC004}"/>
              </a:ext>
            </a:extLst>
          </p:cNvPr>
          <p:cNvSpPr/>
          <p:nvPr userDrawn="1"/>
        </p:nvSpPr>
        <p:spPr>
          <a:xfrm>
            <a:off x="4471803" y="678638"/>
            <a:ext cx="375653" cy="375653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8000">
                <a:srgbClr val="8FA832">
                  <a:alpha val="77000"/>
                </a:srgbClr>
              </a:gs>
              <a:gs pos="51000">
                <a:srgbClr val="6D8D33">
                  <a:alpha val="38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3075905F-0BEF-D547-A3AB-923C31D9948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09365" y="1466362"/>
            <a:ext cx="2976935" cy="570242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81E9590-4617-8941-9CF0-0053BDEFD8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9000"/>
          </a:blip>
          <a:stretch>
            <a:fillRect/>
          </a:stretch>
        </p:blipFill>
        <p:spPr>
          <a:xfrm>
            <a:off x="95003" y="1441368"/>
            <a:ext cx="1452213" cy="2505776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FE49FF6-ADAD-AE43-93B7-13125A32B8D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971600" y="1573283"/>
            <a:ext cx="453439" cy="782404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C581FE7C-8AE1-6847-ABEC-B8CEEAA62CD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1000"/>
          </a:blip>
          <a:stretch>
            <a:fillRect/>
          </a:stretch>
        </p:blipFill>
        <p:spPr>
          <a:xfrm rot="5400000">
            <a:off x="-484096" y="1511139"/>
            <a:ext cx="3399990" cy="2104575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5CC43167-B129-B346-B914-4C00A343E4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t="33292"/>
          <a:stretch/>
        </p:blipFill>
        <p:spPr>
          <a:xfrm>
            <a:off x="3968029" y="0"/>
            <a:ext cx="3973368" cy="625759"/>
          </a:xfrm>
          <a:prstGeom prst="rect">
            <a:avLst/>
          </a:prstGeom>
        </p:spPr>
      </p:pic>
      <p:grpSp>
        <p:nvGrpSpPr>
          <p:cNvPr id="23" name="Grupo 22">
            <a:extLst>
              <a:ext uri="{FF2B5EF4-FFF2-40B4-BE49-F238E27FC236}">
                <a16:creationId xmlns:a16="http://schemas.microsoft.com/office/drawing/2014/main" id="{B49BBA17-0917-494F-A16D-FF707AAF306F}"/>
              </a:ext>
            </a:extLst>
          </p:cNvPr>
          <p:cNvGrpSpPr/>
          <p:nvPr userDrawn="1"/>
        </p:nvGrpSpPr>
        <p:grpSpPr>
          <a:xfrm>
            <a:off x="0" y="2514600"/>
            <a:ext cx="4247050" cy="2628900"/>
            <a:chOff x="0" y="2125681"/>
            <a:chExt cx="4875358" cy="3017819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87155903-08E1-C642-BB97-5CF0DCAFE0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0" y="2125681"/>
              <a:ext cx="4875358" cy="3017819"/>
            </a:xfrm>
            <a:prstGeom prst="rect">
              <a:avLst/>
            </a:prstGeom>
          </p:spPr>
        </p:pic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5B99DC56-F7C7-6F47-96D2-E29BA5A5E875}"/>
                </a:ext>
              </a:extLst>
            </p:cNvPr>
            <p:cNvSpPr/>
            <p:nvPr userDrawn="1"/>
          </p:nvSpPr>
          <p:spPr>
            <a:xfrm>
              <a:off x="1777297" y="3472541"/>
              <a:ext cx="324636" cy="324636"/>
            </a:xfrm>
            <a:prstGeom prst="ellipse">
              <a:avLst/>
            </a:prstGeom>
            <a:gradFill flip="none" rotWithShape="1">
              <a:gsLst>
                <a:gs pos="0">
                  <a:srgbClr val="BDCD51"/>
                </a:gs>
                <a:gs pos="27000">
                  <a:srgbClr val="8FA832">
                    <a:alpha val="53000"/>
                  </a:srgbClr>
                </a:gs>
                <a:gs pos="50000">
                  <a:srgbClr val="6D8D33">
                    <a:alpha val="27000"/>
                  </a:srgbClr>
                </a:gs>
                <a:gs pos="76000">
                  <a:srgbClr val="08464E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2" name="Elipse 21">
              <a:extLst>
                <a:ext uri="{FF2B5EF4-FFF2-40B4-BE49-F238E27FC236}">
                  <a16:creationId xmlns:a16="http://schemas.microsoft.com/office/drawing/2014/main" id="{1DDB7533-F6FC-B744-8202-420473CF4BAC}"/>
                </a:ext>
              </a:extLst>
            </p:cNvPr>
            <p:cNvSpPr/>
            <p:nvPr userDrawn="1"/>
          </p:nvSpPr>
          <p:spPr>
            <a:xfrm>
              <a:off x="3627791" y="4046481"/>
              <a:ext cx="216024" cy="216024"/>
            </a:xfrm>
            <a:prstGeom prst="ellipse">
              <a:avLst/>
            </a:prstGeom>
            <a:gradFill flip="none" rotWithShape="1">
              <a:gsLst>
                <a:gs pos="0">
                  <a:srgbClr val="BDCD51"/>
                </a:gs>
                <a:gs pos="27000">
                  <a:srgbClr val="8FA832">
                    <a:alpha val="53000"/>
                  </a:srgbClr>
                </a:gs>
                <a:gs pos="50000">
                  <a:srgbClr val="6D8D33">
                    <a:alpha val="27000"/>
                  </a:srgbClr>
                </a:gs>
                <a:gs pos="76000">
                  <a:srgbClr val="08464E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1169551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85D9EAF4-BD26-5041-92B8-E3E785EA2BE1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BD176B6-571D-044E-9D3C-64FD1870B5AA}"/>
              </a:ext>
            </a:extLst>
          </p:cNvPr>
          <p:cNvSpPr/>
          <p:nvPr userDrawn="1"/>
        </p:nvSpPr>
        <p:spPr>
          <a:xfrm>
            <a:off x="7665720" y="701040"/>
            <a:ext cx="1478280" cy="4442460"/>
          </a:xfrm>
          <a:prstGeom prst="rect">
            <a:avLst/>
          </a:prstGeom>
          <a:solidFill>
            <a:srgbClr val="BDCD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7E817D08-576D-7F41-BB9F-79E2A586FA30}"/>
              </a:ext>
            </a:extLst>
          </p:cNvPr>
          <p:cNvSpPr/>
          <p:nvPr userDrawn="1"/>
        </p:nvSpPr>
        <p:spPr>
          <a:xfrm>
            <a:off x="86547" y="700087"/>
            <a:ext cx="8962860" cy="39980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66751460-5643-A944-B877-0ACEE26CC7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</a:blip>
          <a:stretch>
            <a:fillRect/>
          </a:stretch>
        </p:blipFill>
        <p:spPr>
          <a:xfrm>
            <a:off x="0" y="711200"/>
            <a:ext cx="4441371" cy="40294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812" y="0"/>
            <a:ext cx="6900863" cy="671513"/>
          </a:xfrm>
        </p:spPr>
        <p:txBody>
          <a:bodyPr>
            <a:normAutofit/>
          </a:bodyPr>
          <a:lstStyle>
            <a:lvl1pPr>
              <a:defRPr sz="2000">
                <a:solidFill>
                  <a:srgbClr val="BDCD5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FontTx/>
              <a:buBlip>
                <a:blip r:embed="rId3"/>
              </a:buBlip>
              <a:defRPr>
                <a:solidFill>
                  <a:srgbClr val="08464E"/>
                </a:solidFill>
              </a:defRPr>
            </a:lvl1pPr>
          </a:lstStyle>
          <a:p>
            <a:pPr lvl="0"/>
            <a:r>
              <a:rPr lang="es-ES" dirty="0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C268C36-1A90-4043-99A8-E38306960B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50217" y="225051"/>
            <a:ext cx="1182936" cy="22659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EFA200C-A4BB-164B-8752-825FCCB73B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5273" y="88900"/>
            <a:ext cx="284289" cy="49053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801D95B-352A-C247-9C47-BAA5F48FDA4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30000"/>
          </a:blip>
          <a:stretch>
            <a:fillRect/>
          </a:stretch>
        </p:blipFill>
        <p:spPr>
          <a:xfrm>
            <a:off x="301625" y="327024"/>
            <a:ext cx="195285" cy="33696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867314C-13B5-BF43-94C0-C3DE041DAFE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19000"/>
          </a:blip>
          <a:stretch>
            <a:fillRect/>
          </a:stretch>
        </p:blipFill>
        <p:spPr>
          <a:xfrm>
            <a:off x="85280" y="-1"/>
            <a:ext cx="197295" cy="34042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D91DD7B-9024-C84B-B5DF-00DAC1CE2C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7655"/>
          <a:stretch/>
        </p:blipFill>
        <p:spPr>
          <a:xfrm>
            <a:off x="6030685" y="-1"/>
            <a:ext cx="2164307" cy="123713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FC53D48E-801A-AD4F-AF2B-9199BEEF19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t="33292"/>
          <a:stretch/>
        </p:blipFill>
        <p:spPr>
          <a:xfrm rot="10800000">
            <a:off x="3701372" y="4711950"/>
            <a:ext cx="2740203" cy="43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333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85D9EAF4-BD26-5041-92B8-E3E785EA2BE1}"/>
              </a:ext>
            </a:extLst>
          </p:cNvPr>
          <p:cNvSpPr/>
          <p:nvPr userDrawn="1"/>
        </p:nvSpPr>
        <p:spPr>
          <a:xfrm>
            <a:off x="0" y="0"/>
            <a:ext cx="9144000" cy="693019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812" y="0"/>
            <a:ext cx="6900863" cy="671513"/>
          </a:xfrm>
        </p:spPr>
        <p:txBody>
          <a:bodyPr>
            <a:normAutofit/>
          </a:bodyPr>
          <a:lstStyle>
            <a:lvl1pPr>
              <a:defRPr sz="2000">
                <a:solidFill>
                  <a:srgbClr val="BDCD5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FontTx/>
              <a:buBlip>
                <a:blip r:embed="rId2"/>
              </a:buBlip>
              <a:defRPr>
                <a:solidFill>
                  <a:srgbClr val="08464E"/>
                </a:solidFill>
              </a:defRPr>
            </a:lvl1pPr>
          </a:lstStyle>
          <a:p>
            <a:pPr lvl="0"/>
            <a:r>
              <a:rPr lang="es-ES" dirty="0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C268C36-1A90-4043-99A8-E38306960B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25103" y="223280"/>
            <a:ext cx="1182936" cy="22659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EFA200C-A4BB-164B-8752-825FCCB73BB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05273" y="88900"/>
            <a:ext cx="284289" cy="49053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801D95B-352A-C247-9C47-BAA5F48FDA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30000"/>
          </a:blip>
          <a:stretch>
            <a:fillRect/>
          </a:stretch>
        </p:blipFill>
        <p:spPr>
          <a:xfrm>
            <a:off x="301625" y="327024"/>
            <a:ext cx="195285" cy="33696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867314C-13B5-BF43-94C0-C3DE041DAFE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19000"/>
          </a:blip>
          <a:stretch>
            <a:fillRect/>
          </a:stretch>
        </p:blipFill>
        <p:spPr>
          <a:xfrm>
            <a:off x="85280" y="-1"/>
            <a:ext cx="197295" cy="34042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D91DD7B-9024-C84B-B5DF-00DAC1CE2C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0356"/>
          <a:stretch/>
        </p:blipFill>
        <p:spPr>
          <a:xfrm>
            <a:off x="6172504" y="0"/>
            <a:ext cx="1881875" cy="69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108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3989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0534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6656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565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5756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53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75" r:id="rId4"/>
    <p:sldLayoutId id="2147483674" r:id="rId5"/>
    <p:sldLayoutId id="214748367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E8B5EF2F-B5CE-4871-9FDD-2B84E21056E7}"/>
              </a:ext>
            </a:extLst>
          </p:cNvPr>
          <p:cNvSpPr/>
          <p:nvPr/>
        </p:nvSpPr>
        <p:spPr>
          <a:xfrm>
            <a:off x="0" y="4928056"/>
            <a:ext cx="254365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rgbClr val="555555"/>
                </a:solidFill>
                <a:latin typeface="Arial" panose="020B0604020202020204" pitchFamily="34" charset="0"/>
              </a:rPr>
              <a:t>MAT-ES-2004303-V1-Noviembre 2020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2986129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B4F05B-A759-415F-BAA5-A2FCF6B13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DISBETALIPOPROTEINEMIA: diagnóstico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995ED60-BE9F-44D5-B203-91731FD83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Dislipemia mixta con CT y TG entre 300 y 600 mg/</a:t>
            </a:r>
            <a:r>
              <a:rPr lang="es-ES" dirty="0" err="1"/>
              <a:t>dL</a:t>
            </a:r>
            <a:r>
              <a:rPr lang="es-ES" dirty="0"/>
              <a:t>, con un cociente C/TG en VLDL &gt; 0,3.</a:t>
            </a:r>
          </a:p>
          <a:p>
            <a:r>
              <a:rPr lang="es-ES" dirty="0" err="1"/>
              <a:t>Ultracentrigugación</a:t>
            </a:r>
            <a:r>
              <a:rPr lang="es-ES" dirty="0"/>
              <a:t> muestra </a:t>
            </a:r>
            <a:r>
              <a:rPr lang="es-ES" dirty="0" err="1"/>
              <a:t>patículas</a:t>
            </a:r>
            <a:r>
              <a:rPr lang="es-ES" dirty="0"/>
              <a:t> β-VLDL enriquecidas en colesterol</a:t>
            </a:r>
          </a:p>
          <a:p>
            <a:r>
              <a:rPr lang="es-ES" dirty="0"/>
              <a:t>Si no se puede determinar la composición de VLDL, deberá sospecharse cuando en presencia de TG &gt; 200 mg/</a:t>
            </a:r>
            <a:r>
              <a:rPr lang="es-ES" dirty="0" err="1"/>
              <a:t>dL</a:t>
            </a:r>
            <a:r>
              <a:rPr lang="es-ES" dirty="0"/>
              <a:t> se encuentre un cociente CT (mg/</a:t>
            </a:r>
            <a:r>
              <a:rPr lang="es-ES" dirty="0" err="1"/>
              <a:t>dL</a:t>
            </a:r>
            <a:r>
              <a:rPr lang="es-ES" dirty="0"/>
              <a:t>)/</a:t>
            </a:r>
            <a:r>
              <a:rPr lang="es-ES" dirty="0" err="1"/>
              <a:t>apoB</a:t>
            </a:r>
            <a:r>
              <a:rPr lang="es-ES" dirty="0"/>
              <a:t> (mg/</a:t>
            </a:r>
            <a:r>
              <a:rPr lang="es-ES" dirty="0" err="1"/>
              <a:t>dL</a:t>
            </a:r>
            <a:r>
              <a:rPr lang="es-ES" dirty="0"/>
              <a:t>) ≥ 2,4 y TG (mg/</a:t>
            </a:r>
            <a:r>
              <a:rPr lang="es-ES" dirty="0" err="1"/>
              <a:t>dL</a:t>
            </a:r>
            <a:r>
              <a:rPr lang="es-ES" dirty="0"/>
              <a:t>)/</a:t>
            </a:r>
            <a:r>
              <a:rPr lang="es-ES" dirty="0" err="1"/>
              <a:t>apoB</a:t>
            </a:r>
            <a:r>
              <a:rPr lang="es-ES" dirty="0"/>
              <a:t> (mg/</a:t>
            </a:r>
            <a:r>
              <a:rPr lang="es-ES" dirty="0" err="1"/>
              <a:t>dL</a:t>
            </a:r>
            <a:r>
              <a:rPr lang="es-ES" dirty="0"/>
              <a:t>) &lt; 8,85</a:t>
            </a:r>
          </a:p>
          <a:p>
            <a:r>
              <a:rPr lang="es-ES" dirty="0"/>
              <a:t>Genotipo E2/E2 u otras variantes de </a:t>
            </a:r>
            <a:r>
              <a:rPr lang="es-ES" dirty="0" err="1"/>
              <a:t>apoE</a:t>
            </a:r>
            <a:endParaRPr lang="es-ES" dirty="0"/>
          </a:p>
          <a:p>
            <a:r>
              <a:rPr lang="es-ES" dirty="0"/>
              <a:t>Presencia de xantomas palmares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9840089-DC86-4B91-9510-A0B76A93F36C}"/>
              </a:ext>
            </a:extLst>
          </p:cNvPr>
          <p:cNvSpPr txBox="1"/>
          <p:nvPr/>
        </p:nvSpPr>
        <p:spPr>
          <a:xfrm>
            <a:off x="322888" y="4813665"/>
            <a:ext cx="32480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/>
              <a:t>Sniderman</a:t>
            </a:r>
            <a:r>
              <a:rPr lang="en-GB" sz="1100" dirty="0"/>
              <a:t> A, et al. J Clin </a:t>
            </a:r>
            <a:r>
              <a:rPr lang="en-GB" sz="1100" dirty="0" err="1"/>
              <a:t>Lipidol</a:t>
            </a:r>
            <a:r>
              <a:rPr lang="en-GB" sz="1100" dirty="0"/>
              <a:t>. 2007;1:256-63.</a:t>
            </a:r>
          </a:p>
        </p:txBody>
      </p:sp>
    </p:spTree>
    <p:extLst>
      <p:ext uri="{BB962C8B-B14F-4D97-AF65-F5344CB8AC3E}">
        <p14:creationId xmlns:p14="http://schemas.microsoft.com/office/powerpoint/2010/main" val="1436062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50204-8CC0-B340-841B-035DCA1F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PERFL LIPÍDICO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F3BF02F-9C47-4E20-A216-2F4C827FC319}"/>
              </a:ext>
            </a:extLst>
          </p:cNvPr>
          <p:cNvSpPr txBox="1"/>
          <p:nvPr/>
        </p:nvSpPr>
        <p:spPr>
          <a:xfrm>
            <a:off x="7441395" y="2484884"/>
            <a:ext cx="1507144" cy="10218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 dirty="0"/>
              <a:t>CT/</a:t>
            </a:r>
            <a:r>
              <a:rPr lang="en-GB" sz="1400" b="1" dirty="0" err="1"/>
              <a:t>apoB</a:t>
            </a:r>
            <a:r>
              <a:rPr lang="en-GB" sz="1400" b="1" dirty="0"/>
              <a:t> = 2,34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TG/</a:t>
            </a:r>
            <a:r>
              <a:rPr lang="en-GB" sz="1400" b="1" dirty="0" err="1"/>
              <a:t>apoB</a:t>
            </a:r>
            <a:r>
              <a:rPr lang="en-GB" sz="1400" b="1" dirty="0"/>
              <a:t> = 2,80</a:t>
            </a:r>
          </a:p>
          <a:p>
            <a:pPr>
              <a:lnSpc>
                <a:spcPct val="150000"/>
              </a:lnSpc>
            </a:pPr>
            <a:r>
              <a:rPr lang="en-GB" sz="1400" b="1" dirty="0" err="1"/>
              <a:t>Genotipo</a:t>
            </a:r>
            <a:r>
              <a:rPr lang="en-GB" sz="1400" b="1" dirty="0"/>
              <a:t> E3/E3</a:t>
            </a:r>
          </a:p>
        </p:txBody>
      </p:sp>
      <p:graphicFrame>
        <p:nvGraphicFramePr>
          <p:cNvPr id="6" name="Tabla 4">
            <a:extLst>
              <a:ext uri="{FF2B5EF4-FFF2-40B4-BE49-F238E27FC236}">
                <a16:creationId xmlns:a16="http://schemas.microsoft.com/office/drawing/2014/main" id="{32E54D82-6238-437D-B9B3-2C592026B9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509294"/>
              </p:ext>
            </p:extLst>
          </p:nvPr>
        </p:nvGraphicFramePr>
        <p:xfrm>
          <a:off x="1907179" y="1049200"/>
          <a:ext cx="5349239" cy="344424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2161482">
                  <a:extLst>
                    <a:ext uri="{9D8B030D-6E8A-4147-A177-3AD203B41FA5}">
                      <a16:colId xmlns:a16="http://schemas.microsoft.com/office/drawing/2014/main" val="3514033589"/>
                    </a:ext>
                  </a:extLst>
                </a:gridCol>
                <a:gridCol w="1534675">
                  <a:extLst>
                    <a:ext uri="{9D8B030D-6E8A-4147-A177-3AD203B41FA5}">
                      <a16:colId xmlns:a16="http://schemas.microsoft.com/office/drawing/2014/main" val="3306815997"/>
                    </a:ext>
                  </a:extLst>
                </a:gridCol>
                <a:gridCol w="1653082">
                  <a:extLst>
                    <a:ext uri="{9D8B030D-6E8A-4147-A177-3AD203B41FA5}">
                      <a16:colId xmlns:a16="http://schemas.microsoft.com/office/drawing/2014/main" val="40364807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1400" b="1" noProof="0"/>
                        <a:t>Parámetro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noProof="0"/>
                        <a:t>01/03/2019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noProof="0"/>
                        <a:t>28/06/2019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277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noProof="0"/>
                        <a:t>Colesterol total (mg/dL)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281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313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935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noProof="0"/>
                        <a:t>TG (mg/dL)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337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354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772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noProof="0" dirty="0" err="1"/>
                        <a:t>cHDL</a:t>
                      </a:r>
                      <a:r>
                        <a:rPr lang="es-ES" sz="1400" noProof="0" dirty="0"/>
                        <a:t> (mg/</a:t>
                      </a:r>
                      <a:r>
                        <a:rPr lang="es-ES" sz="1400" noProof="0" dirty="0" err="1"/>
                        <a:t>dL</a:t>
                      </a:r>
                      <a:r>
                        <a:rPr lang="es-ES" sz="1400" noProof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6573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noProof="0" dirty="0" err="1"/>
                        <a:t>cLDL</a:t>
                      </a:r>
                      <a:r>
                        <a:rPr lang="es-ES" sz="1400" noProof="0" dirty="0"/>
                        <a:t>, calculado (mg/</a:t>
                      </a:r>
                      <a:r>
                        <a:rPr lang="es-ES" sz="1400" noProof="0" dirty="0" err="1"/>
                        <a:t>dL</a:t>
                      </a:r>
                      <a:r>
                        <a:rPr lang="es-ES" sz="1400" noProof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167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186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860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noProof="0" dirty="0" err="1"/>
                        <a:t>cLDL</a:t>
                      </a:r>
                      <a:r>
                        <a:rPr lang="es-ES" sz="1400" noProof="0" dirty="0"/>
                        <a:t>, directo (mg/</a:t>
                      </a:r>
                      <a:r>
                        <a:rPr lang="es-ES" sz="1400" noProof="0" dirty="0" err="1"/>
                        <a:t>dL</a:t>
                      </a:r>
                      <a:r>
                        <a:rPr lang="es-ES" sz="1400" noProof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121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146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584953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s-ES" sz="1400" noProof="0"/>
                        <a:t>cVLDL (mg/dL)*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9441821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s-ES" sz="1400" noProof="0"/>
                        <a:t>C No HDL (mg/dL)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234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257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0190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s-ES" sz="1400" noProof="0"/>
                        <a:t>ApoB (mg(dL)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08826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s-ES" sz="1400" noProof="0"/>
                        <a:t>Lp(a) (nmol/L)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dirty="0"/>
                        <a:t>247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751991"/>
                  </a:ext>
                </a:extLst>
              </a:tr>
            </a:tbl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1AE33135-A42B-4841-ACFA-1B530A6B8B22}"/>
              </a:ext>
            </a:extLst>
          </p:cNvPr>
          <p:cNvSpPr txBox="1"/>
          <p:nvPr/>
        </p:nvSpPr>
        <p:spPr>
          <a:xfrm>
            <a:off x="1952900" y="4539347"/>
            <a:ext cx="11352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*</a:t>
            </a:r>
            <a:r>
              <a:rPr lang="en-GB" sz="1050" dirty="0" err="1"/>
              <a:t>cVLDL</a:t>
            </a:r>
            <a:r>
              <a:rPr lang="en-GB" sz="1050" dirty="0"/>
              <a:t> = TG/5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1CEFA0B-FDB7-46BF-A095-30280FD6A0C1}"/>
              </a:ext>
            </a:extLst>
          </p:cNvPr>
          <p:cNvSpPr txBox="1"/>
          <p:nvPr/>
        </p:nvSpPr>
        <p:spPr>
          <a:xfrm>
            <a:off x="0" y="4928056"/>
            <a:ext cx="2057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chemeClr val="bg2">
                    <a:lumMod val="50000"/>
                  </a:schemeClr>
                </a:solidFill>
              </a:rPr>
              <a:t>Fuente: Datos internos</a:t>
            </a:r>
          </a:p>
        </p:txBody>
      </p:sp>
    </p:spTree>
    <p:extLst>
      <p:ext uri="{BB962C8B-B14F-4D97-AF65-F5344CB8AC3E}">
        <p14:creationId xmlns:p14="http://schemas.microsoft.com/office/powerpoint/2010/main" val="3813401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E82D60-C226-4134-A95B-22039E032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LIPOPROTEÍNA(a)</a:t>
            </a:r>
          </a:p>
        </p:txBody>
      </p:sp>
      <p:sp>
        <p:nvSpPr>
          <p:cNvPr id="4" name="3 CuadroTexto">
            <a:extLst>
              <a:ext uri="{FF2B5EF4-FFF2-40B4-BE49-F238E27FC236}">
                <a16:creationId xmlns:a16="http://schemas.microsoft.com/office/drawing/2014/main" id="{8AD2A0E3-162C-431E-9781-8B3BBD774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075" y="4836460"/>
            <a:ext cx="33485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100" dirty="0">
                <a:latin typeface="+mn-lt"/>
              </a:rPr>
              <a:t>Graham MJ, et al. </a:t>
            </a:r>
            <a:r>
              <a:rPr lang="es-ES" altLang="es-ES" sz="1100" dirty="0">
                <a:latin typeface="+mn-lt"/>
              </a:rPr>
              <a:t>J </a:t>
            </a:r>
            <a:r>
              <a:rPr lang="es-ES" altLang="es-ES" sz="1100" dirty="0" err="1">
                <a:latin typeface="+mn-lt"/>
              </a:rPr>
              <a:t>Lipid</a:t>
            </a:r>
            <a:r>
              <a:rPr lang="es-ES" altLang="es-ES" sz="1100" dirty="0">
                <a:latin typeface="+mn-lt"/>
              </a:rPr>
              <a:t> Res. 2016;57:340-51.</a:t>
            </a:r>
            <a:endParaRPr lang="en-US" altLang="es-ES" sz="1100" dirty="0">
              <a:latin typeface="+mn-lt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B2711E35-5AE3-4AAB-9C95-4DEC2270BF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6" t="21150" r="25475" b="16431"/>
          <a:stretch>
            <a:fillRect/>
          </a:stretch>
        </p:blipFill>
        <p:spPr bwMode="auto">
          <a:xfrm>
            <a:off x="4518603" y="910513"/>
            <a:ext cx="4347841" cy="394499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4D34ADCE-BA7B-4C76-A69F-5C1C9FEE8BD6}"/>
              </a:ext>
            </a:extLst>
          </p:cNvPr>
          <p:cNvGrpSpPr>
            <a:grpSpLocks/>
          </p:cNvGrpSpPr>
          <p:nvPr/>
        </p:nvGrpSpPr>
        <p:grpSpPr bwMode="auto">
          <a:xfrm>
            <a:off x="196894" y="1722438"/>
            <a:ext cx="3787752" cy="2365532"/>
            <a:chOff x="457200" y="1722438"/>
            <a:chExt cx="4419600" cy="2883017"/>
          </a:xfrm>
        </p:grpSpPr>
        <p:pic>
          <p:nvPicPr>
            <p:cNvPr id="7" name="Picture 4">
              <a:extLst>
                <a:ext uri="{FF2B5EF4-FFF2-40B4-BE49-F238E27FC236}">
                  <a16:creationId xmlns:a16="http://schemas.microsoft.com/office/drawing/2014/main" id="{6A4DD287-DB6D-4672-8292-127C93EE70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675" y="1722438"/>
              <a:ext cx="4184650" cy="141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6 CuadroTexto">
              <a:extLst>
                <a:ext uri="{FF2B5EF4-FFF2-40B4-BE49-F238E27FC236}">
                  <a16:creationId xmlns:a16="http://schemas.microsoft.com/office/drawing/2014/main" id="{5753A788-0022-483F-9F80-AD5EFBF44380}"/>
                </a:ext>
              </a:extLst>
            </p:cNvPr>
            <p:cNvSpPr txBox="1"/>
            <p:nvPr/>
          </p:nvSpPr>
          <p:spPr>
            <a:xfrm>
              <a:off x="457200" y="3480137"/>
              <a:ext cx="4419600" cy="1125318"/>
            </a:xfrm>
            <a:prstGeom prst="rect">
              <a:avLst/>
            </a:prstGeom>
            <a:solidFill>
              <a:srgbClr val="3B95F7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8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rPr>
                <a:t>Descubrimiento: </a:t>
              </a:r>
              <a:r>
                <a:rPr lang="es-ES" sz="1800" b="1" kern="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rPr>
                <a:t>Berg</a:t>
              </a:r>
              <a:r>
                <a:rPr lang="es-ES" sz="18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rPr>
                <a:t> K, 1963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8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rPr>
                <a:t>HPL/</a:t>
              </a:r>
              <a:r>
                <a:rPr lang="es-ES" sz="1800" b="1" kern="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rPr>
                <a:t>Ateroscl</a:t>
              </a:r>
              <a:r>
                <a:rPr lang="es-ES" sz="18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rPr>
                <a:t>: </a:t>
              </a:r>
              <a:r>
                <a:rPr lang="es-ES" sz="1800" b="1" kern="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rPr>
                <a:t>Avogaro</a:t>
              </a:r>
              <a:r>
                <a:rPr lang="es-ES" sz="18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rPr>
                <a:t> P, 1975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8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rPr>
                <a:t>FRCV: </a:t>
              </a:r>
              <a:r>
                <a:rPr lang="es-ES" sz="1800" b="1" kern="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rPr>
                <a:t>Kostner</a:t>
              </a:r>
              <a:r>
                <a:rPr lang="es-ES" sz="18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rPr>
                <a:t> GM, 1981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493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7BAF7F-CBD9-4174-83C8-D5DE5AF6C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/>
              <a:t>Lp</a:t>
            </a:r>
            <a:r>
              <a:rPr lang="en-GB" b="1" dirty="0"/>
              <a:t>(a) y ATEROGÉNESIS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D147C46-2A1D-471A-8408-2BB0AA149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883" y="860683"/>
            <a:ext cx="5849792" cy="37347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50800" dir="10800000" sx="102000" sy="102000" algn="ctr" rotWithShape="0">
              <a:schemeClr val="bg1">
                <a:lumMod val="75000"/>
                <a:alpha val="69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3 Rectángulo">
            <a:extLst>
              <a:ext uri="{FF2B5EF4-FFF2-40B4-BE49-F238E27FC236}">
                <a16:creationId xmlns:a16="http://schemas.microsoft.com/office/drawing/2014/main" id="{EF1092FF-EB2C-4D5B-9208-CF09298FB36A}"/>
              </a:ext>
            </a:extLst>
          </p:cNvPr>
          <p:cNvSpPr/>
          <p:nvPr/>
        </p:nvSpPr>
        <p:spPr>
          <a:xfrm>
            <a:off x="331176" y="4829177"/>
            <a:ext cx="32576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>
                <a:cs typeface="+mn-cs"/>
              </a:rPr>
              <a:t>Tsimikas</a:t>
            </a:r>
            <a:r>
              <a:rPr lang="en-US" sz="1100" dirty="0">
                <a:cs typeface="+mn-cs"/>
              </a:rPr>
              <a:t> S. J Am Coll </a:t>
            </a:r>
            <a:r>
              <a:rPr lang="en-US" sz="1100" dirty="0" err="1">
                <a:cs typeface="+mn-cs"/>
              </a:rPr>
              <a:t>Cardiol</a:t>
            </a:r>
            <a:r>
              <a:rPr lang="en-US" sz="1100" dirty="0">
                <a:cs typeface="+mn-cs"/>
              </a:rPr>
              <a:t>. 2017;69:692–711.</a:t>
            </a:r>
            <a:endParaRPr lang="es-ES" sz="11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1630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rs.els-cdn.com/content/image/1-s2.0-S0735109717416032-fx1_lrg.jpg">
            <a:extLst>
              <a:ext uri="{FF2B5EF4-FFF2-40B4-BE49-F238E27FC236}">
                <a16:creationId xmlns:a16="http://schemas.microsoft.com/office/drawing/2014/main" id="{1FAF0941-D286-4175-B7DE-E79A5A6650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6" t="6265" r="5856" b="53732"/>
          <a:stretch/>
        </p:blipFill>
        <p:spPr bwMode="auto">
          <a:xfrm>
            <a:off x="211016" y="2"/>
            <a:ext cx="7479324" cy="4715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4">
            <a:extLst>
              <a:ext uri="{FF2B5EF4-FFF2-40B4-BE49-F238E27FC236}">
                <a16:creationId xmlns:a16="http://schemas.microsoft.com/office/drawing/2014/main" id="{170520F2-F09C-4951-A441-9B06FA5FE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307" y="4876803"/>
            <a:ext cx="4319588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s-ES" sz="1100" dirty="0" err="1">
                <a:solidFill>
                  <a:srgbClr val="000000"/>
                </a:solidFill>
                <a:latin typeface="+mn-lt"/>
              </a:rPr>
              <a:t>Tsimikas</a:t>
            </a:r>
            <a:r>
              <a:rPr lang="en-GB" altLang="es-ES" sz="1100" dirty="0">
                <a:solidFill>
                  <a:srgbClr val="000000"/>
                </a:solidFill>
                <a:latin typeface="+mn-lt"/>
              </a:rPr>
              <a:t> S, et al. J Am Coll </a:t>
            </a:r>
            <a:r>
              <a:rPr lang="en-GB" altLang="es-ES" sz="1100" dirty="0" err="1">
                <a:solidFill>
                  <a:srgbClr val="000000"/>
                </a:solidFill>
                <a:latin typeface="+mn-lt"/>
              </a:rPr>
              <a:t>Cardiol</a:t>
            </a:r>
            <a:r>
              <a:rPr lang="en-GB" altLang="es-ES" sz="1100" dirty="0">
                <a:solidFill>
                  <a:srgbClr val="000000"/>
                </a:solidFill>
                <a:latin typeface="+mn-lt"/>
              </a:rPr>
              <a:t>. 2018;71:177-92.</a:t>
            </a:r>
          </a:p>
        </p:txBody>
      </p:sp>
    </p:spTree>
    <p:extLst>
      <p:ext uri="{BB962C8B-B14F-4D97-AF65-F5344CB8AC3E}">
        <p14:creationId xmlns:p14="http://schemas.microsoft.com/office/powerpoint/2010/main" val="3524261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C21D22-E2CC-4D82-A716-070E1725D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/>
              <a:t>Lp</a:t>
            </a:r>
            <a:r>
              <a:rPr lang="en-GB" b="1" dirty="0"/>
              <a:t>(a) y RIESGO CARDIOVASCULAR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8D10AF-5891-40AC-9306-9F2501E01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23" y="1230924"/>
            <a:ext cx="8791785" cy="3103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id="{93BF058F-0F75-4B7A-96FD-DCD6C7D67A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720" y="4876802"/>
            <a:ext cx="4192587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s-ES" sz="1100">
                <a:solidFill>
                  <a:srgbClr val="000000"/>
                </a:solidFill>
                <a:latin typeface="+mn-lt"/>
              </a:rPr>
              <a:t>Tsimikas S. J Am Coll Cardiol. 2017;69:692-711.</a:t>
            </a:r>
          </a:p>
        </p:txBody>
      </p:sp>
    </p:spTree>
    <p:extLst>
      <p:ext uri="{BB962C8B-B14F-4D97-AF65-F5344CB8AC3E}">
        <p14:creationId xmlns:p14="http://schemas.microsoft.com/office/powerpoint/2010/main" val="1486271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778504-518D-4E86-8DD6-18615B076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Riesgo residual de </a:t>
            </a:r>
            <a:r>
              <a:rPr lang="es-ES" b="1" dirty="0" err="1"/>
              <a:t>Lp</a:t>
            </a:r>
            <a:r>
              <a:rPr lang="es-ES" b="1" dirty="0"/>
              <a:t>(a) reclasifica el RCV calculado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D9F1D-58A6-4BD0-ADC4-0BBB4978A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613" y="1045065"/>
            <a:ext cx="5459290" cy="3641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1 Rectángulo">
            <a:extLst>
              <a:ext uri="{FF2B5EF4-FFF2-40B4-BE49-F238E27FC236}">
                <a16:creationId xmlns:a16="http://schemas.microsoft.com/office/drawing/2014/main" id="{BEA1E1E3-82D6-4A6A-A05D-3DB7E2257D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107" y="4835525"/>
            <a:ext cx="44196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s-ES" sz="1100">
                <a:latin typeface="+mn-lt"/>
              </a:rPr>
              <a:t>Willeit P, et al. J Am Coll Cardiol. 2014;64:851-60.</a:t>
            </a:r>
            <a:endParaRPr lang="es-ES" altLang="es-ES" sz="1100">
              <a:latin typeface="+mn-lt"/>
            </a:endParaRPr>
          </a:p>
        </p:txBody>
      </p:sp>
      <p:sp>
        <p:nvSpPr>
          <p:cNvPr id="6" name="1 CuadroTexto">
            <a:extLst>
              <a:ext uri="{FF2B5EF4-FFF2-40B4-BE49-F238E27FC236}">
                <a16:creationId xmlns:a16="http://schemas.microsoft.com/office/drawing/2014/main" id="{CB68E405-3D5D-4F7C-8AD7-CB51FCFB43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81" y="762000"/>
            <a:ext cx="19672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000" b="1" dirty="0" err="1">
                <a:latin typeface="+mn-lt"/>
              </a:rPr>
              <a:t>Bruneck</a:t>
            </a:r>
            <a:r>
              <a:rPr lang="es-ES" altLang="es-ES" sz="2000" b="1" dirty="0">
                <a:latin typeface="+mn-lt"/>
              </a:rPr>
              <a:t> </a:t>
            </a:r>
            <a:r>
              <a:rPr lang="es-ES" altLang="es-ES" sz="2000" b="1" dirty="0" err="1">
                <a:latin typeface="+mn-lt"/>
              </a:rPr>
              <a:t>study</a:t>
            </a:r>
            <a:endParaRPr lang="es-ES" altLang="es-ES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981233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D953E2-06DF-487B-8BF5-172108461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Fármacos para reducir la concentración de </a:t>
            </a:r>
            <a:r>
              <a:rPr lang="es-ES" b="1" dirty="0" err="1"/>
              <a:t>Lp</a:t>
            </a:r>
            <a:r>
              <a:rPr lang="es-ES" b="1" dirty="0"/>
              <a:t>(a)</a:t>
            </a:r>
            <a:endParaRPr lang="en-GB" b="1" dirty="0"/>
          </a:p>
        </p:txBody>
      </p:sp>
      <p:pic>
        <p:nvPicPr>
          <p:cNvPr id="5" name="Picture 6" descr="https://ars.els-cdn.com/content/image/1-s2.0-S0735109716372540-fx1_lrg.jpg">
            <a:extLst>
              <a:ext uri="{FF2B5EF4-FFF2-40B4-BE49-F238E27FC236}">
                <a16:creationId xmlns:a16="http://schemas.microsoft.com/office/drawing/2014/main" id="{7A80B5F4-DB77-4BDE-8EAB-3B9455673F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7" t="8112" r="8205" b="13470"/>
          <a:stretch>
            <a:fillRect/>
          </a:stretch>
        </p:blipFill>
        <p:spPr bwMode="auto">
          <a:xfrm>
            <a:off x="4138246" y="811823"/>
            <a:ext cx="5005754" cy="4131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">
            <a:extLst>
              <a:ext uri="{FF2B5EF4-FFF2-40B4-BE49-F238E27FC236}">
                <a16:creationId xmlns:a16="http://schemas.microsoft.com/office/drawing/2014/main" id="{8C22363F-C33F-4011-B47E-B18574A498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585" y="4871795"/>
            <a:ext cx="4319587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s-ES" sz="1100">
                <a:solidFill>
                  <a:srgbClr val="000000"/>
                </a:solidFill>
                <a:latin typeface="+mn-lt"/>
                <a:cs typeface="msgothic" charset="0"/>
              </a:rPr>
              <a:t>Tsimikas S, et al. J Am Coll Cardiol. 2017;69:692-711.</a:t>
            </a:r>
          </a:p>
        </p:txBody>
      </p:sp>
      <p:pic>
        <p:nvPicPr>
          <p:cNvPr id="7" name="Picture 6" descr="https://ars.els-cdn.com/content/image/1-s2.0-S0735109716372540-fx1_lrg.jpg">
            <a:extLst>
              <a:ext uri="{FF2B5EF4-FFF2-40B4-BE49-F238E27FC236}">
                <a16:creationId xmlns:a16="http://schemas.microsoft.com/office/drawing/2014/main" id="{3C86F9F3-A552-4020-AE20-4569E3797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1" t="86134" r="18788" b="4126"/>
          <a:stretch>
            <a:fillRect/>
          </a:stretch>
        </p:blipFill>
        <p:spPr bwMode="auto">
          <a:xfrm>
            <a:off x="233363" y="2644532"/>
            <a:ext cx="37290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97232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50204-8CC0-B340-841B-035DCA1F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EVOLUCIÓN CLÍNICA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FA1889-AA2D-674C-9FF7-AE794CB9D9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s-ES" dirty="0"/>
              <a:t>En base al aumento de </a:t>
            </a:r>
            <a:r>
              <a:rPr lang="es-ES" dirty="0" err="1"/>
              <a:t>Lp</a:t>
            </a:r>
            <a:r>
              <a:rPr lang="es-ES" dirty="0"/>
              <a:t>(a) y un elevado riesgo cardiovascular:</a:t>
            </a:r>
          </a:p>
          <a:p>
            <a:pPr marL="0" indent="0">
              <a:lnSpc>
                <a:spcPct val="100000"/>
              </a:lnSpc>
              <a:buNone/>
            </a:pPr>
            <a:endParaRPr lang="es-ES" dirty="0"/>
          </a:p>
          <a:p>
            <a:pPr marL="268288" indent="-26828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dirty="0"/>
              <a:t>Se aumentó la dosis de Rosuvastatina a 20 mg/d</a:t>
            </a:r>
          </a:p>
          <a:p>
            <a:pPr marL="268288" indent="-26828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dirty="0"/>
              <a:t>Y se añadió </a:t>
            </a:r>
            <a:r>
              <a:rPr lang="es-ES" dirty="0" err="1"/>
              <a:t>ezetimiba</a:t>
            </a:r>
            <a:r>
              <a:rPr lang="es-ES" dirty="0"/>
              <a:t> 10 mg/d</a:t>
            </a:r>
          </a:p>
        </p:txBody>
      </p:sp>
    </p:spTree>
    <p:extLst>
      <p:ext uri="{BB962C8B-B14F-4D97-AF65-F5344CB8AC3E}">
        <p14:creationId xmlns:p14="http://schemas.microsoft.com/office/powerpoint/2010/main" val="34741288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50204-8CC0-B340-841B-035DCA1F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MENSAJES FINALES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FA1889-AA2D-674C-9FF7-AE794CB9D9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00000"/>
              </a:lnSpc>
            </a:pPr>
            <a:r>
              <a:rPr lang="es-ES" dirty="0"/>
              <a:t>La fórmula de Friedewald para el cálculo del cLDL tiene limitaciones</a:t>
            </a:r>
          </a:p>
          <a:p>
            <a:pPr algn="just">
              <a:lnSpc>
                <a:spcPct val="100000"/>
              </a:lnSpc>
            </a:pPr>
            <a:r>
              <a:rPr lang="es-ES" dirty="0"/>
              <a:t>La discordancia entre </a:t>
            </a:r>
            <a:r>
              <a:rPr lang="es-ES" dirty="0" err="1"/>
              <a:t>cLDL</a:t>
            </a:r>
            <a:r>
              <a:rPr lang="es-ES" dirty="0"/>
              <a:t> calculado y medido cuando TG&gt; 200 mg/</a:t>
            </a:r>
            <a:r>
              <a:rPr lang="es-ES" dirty="0" err="1"/>
              <a:t>dL</a:t>
            </a:r>
            <a:r>
              <a:rPr lang="es-ES" dirty="0"/>
              <a:t> no sólo indica exceso de VLDL e IDL, sino que también sugieren la posibilidad de </a:t>
            </a:r>
            <a:r>
              <a:rPr lang="es-ES" dirty="0" err="1"/>
              <a:t>hiperLp</a:t>
            </a:r>
            <a:r>
              <a:rPr lang="es-ES" dirty="0"/>
              <a:t>(a)</a:t>
            </a:r>
            <a:r>
              <a:rPr lang="es-ES" dirty="0" err="1"/>
              <a:t>emia</a:t>
            </a:r>
            <a:r>
              <a:rPr lang="es-ES" dirty="0"/>
              <a:t> y/o HLP tipo III. En nuestro caso, la medición de los niveles de </a:t>
            </a:r>
            <a:r>
              <a:rPr lang="es-ES" dirty="0" err="1"/>
              <a:t>Lp</a:t>
            </a:r>
            <a:r>
              <a:rPr lang="es-ES" dirty="0"/>
              <a:t>(a) y </a:t>
            </a:r>
            <a:r>
              <a:rPr lang="es-ES" dirty="0" err="1"/>
              <a:t>apoB</a:t>
            </a:r>
            <a:r>
              <a:rPr lang="es-ES" dirty="0"/>
              <a:t> proporcionó información útil para evaluar las discrepancias observadas en las anomalías lipídicas. La </a:t>
            </a:r>
            <a:r>
              <a:rPr lang="es-ES" dirty="0" err="1"/>
              <a:t>Lp</a:t>
            </a:r>
            <a:r>
              <a:rPr lang="es-ES" dirty="0"/>
              <a:t>(a) elevada moduló nuestra estimación del RCV y sugirió una reducción más agresiva de </a:t>
            </a:r>
            <a:r>
              <a:rPr lang="es-ES" dirty="0" err="1"/>
              <a:t>cLDL</a:t>
            </a:r>
            <a:r>
              <a:rPr lang="es-ES" dirty="0"/>
              <a:t>. </a:t>
            </a:r>
          </a:p>
          <a:p>
            <a:pPr algn="just">
              <a:lnSpc>
                <a:spcPct val="100000"/>
              </a:lnSpc>
            </a:pPr>
            <a:r>
              <a:rPr lang="es-ES" dirty="0"/>
              <a:t>La determinación del C-No-HDL es útil en el control clínico de los pacientes con </a:t>
            </a:r>
            <a:r>
              <a:rPr lang="es-ES" dirty="0" err="1"/>
              <a:t>hipertrigliceridemia</a:t>
            </a:r>
            <a:r>
              <a:rPr lang="es-ES" dirty="0"/>
              <a:t> y alto RCV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89DC534C-F550-42AB-B50C-9312912DAF9F}"/>
              </a:ext>
            </a:extLst>
          </p:cNvPr>
          <p:cNvSpPr/>
          <p:nvPr/>
        </p:nvSpPr>
        <p:spPr>
          <a:xfrm>
            <a:off x="0" y="4928056"/>
            <a:ext cx="254365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rgbClr val="555555"/>
                </a:solidFill>
                <a:latin typeface="Arial" panose="020B0604020202020204" pitchFamily="34" charset="0"/>
              </a:rPr>
              <a:t>MAT-ES-2004303-V1-Noviembre 2020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3806267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C21AD8-A4C0-C245-83F7-CBCA92327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83603" y="441533"/>
            <a:ext cx="2728914" cy="2230041"/>
          </a:xfrm>
        </p:spPr>
        <p:txBody>
          <a:bodyPr/>
          <a:lstStyle/>
          <a:p>
            <a:r>
              <a:rPr lang="es-ES" b="1" dirty="0"/>
              <a:t>Taller 5 – </a:t>
            </a:r>
            <a:br>
              <a:rPr lang="es-ES" b="1" dirty="0"/>
            </a:br>
            <a:r>
              <a:rPr lang="es-ES" sz="2000" b="1" u="sng" dirty="0"/>
              <a:t>Retos en la práctica clínica</a:t>
            </a:r>
            <a:endParaRPr lang="es-ES" b="1" u="sng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D7B6AE2-220D-7A44-9B22-FA7401F91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83603" y="2868895"/>
            <a:ext cx="2814637" cy="1098948"/>
          </a:xfrm>
        </p:spPr>
        <p:txBody>
          <a:bodyPr>
            <a:normAutofit/>
          </a:bodyPr>
          <a:lstStyle/>
          <a:p>
            <a:r>
              <a:rPr lang="es-ES" sz="1400" b="1" dirty="0"/>
              <a:t>Discordancia entre </a:t>
            </a:r>
            <a:r>
              <a:rPr lang="es-ES" sz="1400" b="1" dirty="0" err="1"/>
              <a:t>cLDL</a:t>
            </a:r>
            <a:r>
              <a:rPr lang="es-ES" sz="1400" b="1" dirty="0"/>
              <a:t> calculado y medido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5847B835-2A07-4875-A2B3-A9BFFD66E3E4}"/>
              </a:ext>
            </a:extLst>
          </p:cNvPr>
          <p:cNvSpPr txBox="1">
            <a:spLocks/>
          </p:cNvSpPr>
          <p:nvPr/>
        </p:nvSpPr>
        <p:spPr>
          <a:xfrm>
            <a:off x="5983603" y="3543808"/>
            <a:ext cx="2814637" cy="642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rgbClr val="08464E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Dr. Fernando </a:t>
            </a:r>
            <a:r>
              <a:rPr lang="es-ES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Civeira</a:t>
            </a:r>
            <a:endParaRPr lang="es-E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Dr. J. Pedro-Botet</a:t>
            </a:r>
          </a:p>
        </p:txBody>
      </p:sp>
    </p:spTree>
    <p:extLst>
      <p:ext uri="{BB962C8B-B14F-4D97-AF65-F5344CB8AC3E}">
        <p14:creationId xmlns:p14="http://schemas.microsoft.com/office/powerpoint/2010/main" val="20772280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E9E93556-29EA-4EEC-8C00-30114F35254F}"/>
              </a:ext>
            </a:extLst>
          </p:cNvPr>
          <p:cNvSpPr/>
          <p:nvPr/>
        </p:nvSpPr>
        <p:spPr>
          <a:xfrm>
            <a:off x="0" y="4928056"/>
            <a:ext cx="236437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rgbClr val="555555"/>
                </a:solidFill>
                <a:latin typeface="Arial" panose="020B0604020202020204" pitchFamily="34" charset="0"/>
              </a:rPr>
              <a:t>MAT-ES-2004274-V1-Noviembre 2020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1307249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FC9ED8-4949-0147-B265-E4EE8A1A3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CASO CLÍNICO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F76524-99CC-1C4E-A53E-F64067FA8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546" y="979730"/>
            <a:ext cx="7103300" cy="3389795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s-ES" dirty="0"/>
              <a:t>Varón de 47 años con HTA, DM2 y enfermedad por reflujo GE en tratamiento con rosuvastatina 10 mg/d por un cLDL de 279 mg/dl.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ES" dirty="0"/>
              <a:t>Le cambiaron la estatina en diferentes ocasiones por una coxalgia, y lo remitieron a la unidad de lípidos con un perfil lipídico en ayunas sin tratamiento hipolipemiante que mostró cLDL 232 mg/dl.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ES" dirty="0"/>
              <a:t>Se reinició la rosuvastatina 10 mg/d al considerar que la coxalgia no era un efecto secundario de las estatinas y se monitorizó la adherencia y la eficacia terapéutica.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ES" dirty="0"/>
              <a:t>Los niveles de cLDL (método directo) cayeron a 113 mg/dL en junio 2018 y 115 mg/dl en diciembre 2018. A continuación, se determinó el perfil lipídico en ayunas con </a:t>
            </a:r>
            <a:r>
              <a:rPr lang="es-ES" dirty="0" err="1"/>
              <a:t>cLDL</a:t>
            </a:r>
            <a:r>
              <a:rPr lang="es-ES" dirty="0"/>
              <a:t> calculado y por método directo, incluyendo </a:t>
            </a:r>
            <a:r>
              <a:rPr lang="es-ES" dirty="0" err="1"/>
              <a:t>apoB</a:t>
            </a:r>
            <a:r>
              <a:rPr lang="es-ES" dirty="0"/>
              <a:t> y </a:t>
            </a:r>
            <a:r>
              <a:rPr lang="es-ES" dirty="0" err="1"/>
              <a:t>Lp</a:t>
            </a:r>
            <a:r>
              <a:rPr lang="es-ES" dirty="0"/>
              <a:t>(a).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3E2D948-891C-4598-AA76-CD19A78E153C}"/>
              </a:ext>
            </a:extLst>
          </p:cNvPr>
          <p:cNvSpPr txBox="1"/>
          <p:nvPr/>
        </p:nvSpPr>
        <p:spPr>
          <a:xfrm>
            <a:off x="88990" y="4833984"/>
            <a:ext cx="2057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chemeClr val="bg2">
                    <a:lumMod val="50000"/>
                  </a:schemeClr>
                </a:solidFill>
              </a:rPr>
              <a:t>Fuente: Datos internos</a:t>
            </a:r>
          </a:p>
        </p:txBody>
      </p:sp>
    </p:spTree>
    <p:extLst>
      <p:ext uri="{BB962C8B-B14F-4D97-AF65-F5344CB8AC3E}">
        <p14:creationId xmlns:p14="http://schemas.microsoft.com/office/powerpoint/2010/main" val="1298917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50204-8CC0-B340-841B-035DCA1F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PERFIL LIPÍDICO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2E98EE56-35AD-4E31-B807-E712078878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724228"/>
              </p:ext>
            </p:extLst>
          </p:nvPr>
        </p:nvGraphicFramePr>
        <p:xfrm>
          <a:off x="1907179" y="1049200"/>
          <a:ext cx="5349239" cy="344424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2161482">
                  <a:extLst>
                    <a:ext uri="{9D8B030D-6E8A-4147-A177-3AD203B41FA5}">
                      <a16:colId xmlns:a16="http://schemas.microsoft.com/office/drawing/2014/main" val="3514033589"/>
                    </a:ext>
                  </a:extLst>
                </a:gridCol>
                <a:gridCol w="1534675">
                  <a:extLst>
                    <a:ext uri="{9D8B030D-6E8A-4147-A177-3AD203B41FA5}">
                      <a16:colId xmlns:a16="http://schemas.microsoft.com/office/drawing/2014/main" val="3306815997"/>
                    </a:ext>
                  </a:extLst>
                </a:gridCol>
                <a:gridCol w="1653082">
                  <a:extLst>
                    <a:ext uri="{9D8B030D-6E8A-4147-A177-3AD203B41FA5}">
                      <a16:colId xmlns:a16="http://schemas.microsoft.com/office/drawing/2014/main" val="40364807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1400" b="1" noProof="0"/>
                        <a:t>Parámetro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noProof="0"/>
                        <a:t>01/03/2019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noProof="0"/>
                        <a:t>28/06/2019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277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noProof="0"/>
                        <a:t>Colesterol total (mg/dL)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281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313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935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noProof="0"/>
                        <a:t>TG (mg/dL)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337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354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772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noProof="0" dirty="0" err="1"/>
                        <a:t>cHDL</a:t>
                      </a:r>
                      <a:r>
                        <a:rPr lang="es-ES" sz="1400" noProof="0" dirty="0"/>
                        <a:t> (mg/</a:t>
                      </a:r>
                      <a:r>
                        <a:rPr lang="es-ES" sz="1400" noProof="0" dirty="0" err="1"/>
                        <a:t>dL</a:t>
                      </a:r>
                      <a:r>
                        <a:rPr lang="es-ES" sz="1400" noProof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6573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noProof="0" dirty="0" err="1"/>
                        <a:t>cLDL</a:t>
                      </a:r>
                      <a:r>
                        <a:rPr lang="es-ES" sz="1400" noProof="0" dirty="0"/>
                        <a:t>, calculado (mg/</a:t>
                      </a:r>
                      <a:r>
                        <a:rPr lang="es-ES" sz="1400" noProof="0" dirty="0" err="1"/>
                        <a:t>dL</a:t>
                      </a:r>
                      <a:r>
                        <a:rPr lang="es-ES" sz="1400" noProof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167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186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860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noProof="0" dirty="0" err="1"/>
                        <a:t>cLDL</a:t>
                      </a:r>
                      <a:r>
                        <a:rPr lang="es-ES" sz="1400" noProof="0" dirty="0"/>
                        <a:t>, directo (mg/</a:t>
                      </a:r>
                      <a:r>
                        <a:rPr lang="es-ES" sz="1400" noProof="0" dirty="0" err="1"/>
                        <a:t>dL</a:t>
                      </a:r>
                      <a:r>
                        <a:rPr lang="es-ES" sz="1400" noProof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121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146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584953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s-ES" sz="1400" noProof="0"/>
                        <a:t>cVLDL (mg/dL)*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9441821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s-ES" sz="1400" noProof="0"/>
                        <a:t>C No HDL (mg/dL)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234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257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0190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s-ES" sz="1400" noProof="0"/>
                        <a:t>ApoB (mg(dL)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08826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s-ES" sz="1400" noProof="0"/>
                        <a:t>Lp(a) (nmol/L)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/>
                        <a:t>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dirty="0"/>
                        <a:t>247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751991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BC4701F8-EEC4-443E-82DA-481F4BC6A12A}"/>
              </a:ext>
            </a:extLst>
          </p:cNvPr>
          <p:cNvSpPr txBox="1"/>
          <p:nvPr/>
        </p:nvSpPr>
        <p:spPr>
          <a:xfrm>
            <a:off x="1952900" y="4539347"/>
            <a:ext cx="11352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*</a:t>
            </a:r>
            <a:r>
              <a:rPr lang="en-GB" sz="1050" dirty="0" err="1"/>
              <a:t>cVLDL</a:t>
            </a:r>
            <a:r>
              <a:rPr lang="en-GB" sz="1050" dirty="0"/>
              <a:t> = TG/5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DFA951B-3848-41B0-8933-A8EF7DED072A}"/>
              </a:ext>
            </a:extLst>
          </p:cNvPr>
          <p:cNvSpPr txBox="1"/>
          <p:nvPr/>
        </p:nvSpPr>
        <p:spPr>
          <a:xfrm>
            <a:off x="0" y="4928056"/>
            <a:ext cx="2057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chemeClr val="bg2">
                    <a:lumMod val="50000"/>
                  </a:schemeClr>
                </a:solidFill>
              </a:rPr>
              <a:t>Fuente: Datos internos</a:t>
            </a:r>
          </a:p>
        </p:txBody>
      </p:sp>
    </p:spTree>
    <p:extLst>
      <p:ext uri="{BB962C8B-B14F-4D97-AF65-F5344CB8AC3E}">
        <p14:creationId xmlns:p14="http://schemas.microsoft.com/office/powerpoint/2010/main" val="825111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50204-8CC0-B340-841B-035DCA1F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PREGUNTA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FA1889-AA2D-674C-9FF7-AE794CB9D9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s-ES" dirty="0"/>
              <a:t>¿Interpreta que la discordancia entre el </a:t>
            </a:r>
            <a:r>
              <a:rPr lang="es-ES" dirty="0" err="1"/>
              <a:t>cLDL</a:t>
            </a:r>
            <a:r>
              <a:rPr lang="es-ES" dirty="0"/>
              <a:t> calculado y el medido (directo) es atribuible a un error de laboratorio?</a:t>
            </a:r>
          </a:p>
          <a:p>
            <a:pPr>
              <a:lnSpc>
                <a:spcPct val="100000"/>
              </a:lnSpc>
            </a:pPr>
            <a:endParaRPr lang="es-ES" dirty="0"/>
          </a:p>
          <a:p>
            <a:pPr marL="0" indent="0">
              <a:lnSpc>
                <a:spcPct val="100000"/>
              </a:lnSpc>
              <a:buNone/>
            </a:pPr>
            <a:r>
              <a:rPr lang="es-ES" dirty="0"/>
              <a:t>A. SI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s-ES" dirty="0"/>
              <a:t>B. NO</a:t>
            </a:r>
          </a:p>
        </p:txBody>
      </p:sp>
    </p:spTree>
    <p:extLst>
      <p:ext uri="{BB962C8B-B14F-4D97-AF65-F5344CB8AC3E}">
        <p14:creationId xmlns:p14="http://schemas.microsoft.com/office/powerpoint/2010/main" val="3069881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50204-8CC0-B340-841B-035DCA1F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PREGUNTA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FA1889-AA2D-674C-9FF7-AE794CB9D9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ES" dirty="0"/>
              <a:t>¿A qué atribuye la discordancia de los resultados obtenidos en </a:t>
            </a:r>
            <a:r>
              <a:rPr lang="es-ES" dirty="0" err="1"/>
              <a:t>cLDL</a:t>
            </a:r>
            <a:r>
              <a:rPr lang="es-ES" dirty="0"/>
              <a:t>?</a:t>
            </a:r>
          </a:p>
          <a:p>
            <a:pPr marL="0" indent="0">
              <a:lnSpc>
                <a:spcPct val="100000"/>
              </a:lnSpc>
              <a:buNone/>
            </a:pPr>
            <a:endParaRPr lang="es-ES" dirty="0"/>
          </a:p>
          <a:p>
            <a:pPr marL="457200" indent="-457200">
              <a:lnSpc>
                <a:spcPct val="100000"/>
              </a:lnSpc>
              <a:buFont typeface="+mj-lt"/>
              <a:buAutoNum type="alphaUcPeriod"/>
            </a:pPr>
            <a:r>
              <a:rPr lang="es-ES" dirty="0"/>
              <a:t>El paciente tiene una </a:t>
            </a:r>
            <a:r>
              <a:rPr lang="es-ES" dirty="0" err="1"/>
              <a:t>disbetalipoproteinemia</a:t>
            </a:r>
            <a:r>
              <a:rPr lang="es-ES" dirty="0"/>
              <a:t> (tipo III)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UcPeriod"/>
            </a:pPr>
            <a:r>
              <a:rPr lang="es-ES" dirty="0"/>
              <a:t>La discordancia entre </a:t>
            </a:r>
            <a:r>
              <a:rPr lang="es-ES" dirty="0" err="1"/>
              <a:t>cLDL</a:t>
            </a:r>
            <a:r>
              <a:rPr lang="es-ES" dirty="0"/>
              <a:t> calculado y medido son el resultado exclusivo del exceso de </a:t>
            </a:r>
            <a:r>
              <a:rPr lang="es-ES" dirty="0" err="1"/>
              <a:t>cVLDL</a:t>
            </a:r>
            <a:endParaRPr lang="es-ES" dirty="0"/>
          </a:p>
          <a:p>
            <a:pPr marL="457200" indent="-457200">
              <a:lnSpc>
                <a:spcPct val="100000"/>
              </a:lnSpc>
              <a:buFont typeface="+mj-lt"/>
              <a:buAutoNum type="alphaUcPeriod"/>
            </a:pPr>
            <a:r>
              <a:rPr lang="es-ES" dirty="0"/>
              <a:t>La discordancia entre </a:t>
            </a:r>
            <a:r>
              <a:rPr lang="es-ES" dirty="0" err="1"/>
              <a:t>cLDL</a:t>
            </a:r>
            <a:r>
              <a:rPr lang="es-ES" dirty="0"/>
              <a:t> estimado y medido está relacionada con las lipoproteínas ricas en TG (VLDL, IDL) y </a:t>
            </a:r>
            <a:r>
              <a:rPr lang="es-ES" dirty="0" err="1"/>
              <a:t>Lp</a:t>
            </a:r>
            <a:r>
              <a:rPr lang="es-ES" dirty="0"/>
              <a:t>(a)</a:t>
            </a:r>
          </a:p>
        </p:txBody>
      </p:sp>
    </p:spTree>
    <p:extLst>
      <p:ext uri="{BB962C8B-B14F-4D97-AF65-F5344CB8AC3E}">
        <p14:creationId xmlns:p14="http://schemas.microsoft.com/office/powerpoint/2010/main" val="3850220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37A00A-DC88-4ECA-9DD1-7A974A557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ANÁLISIS LIPÍDICOS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8976C56D-46BA-4693-8048-E90DCD8FC5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014" y="1571250"/>
            <a:ext cx="2947334" cy="167584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spcAft>
                <a:spcPts val="600"/>
              </a:spcAft>
            </a:pPr>
            <a:r>
              <a:rPr lang="ca-ES" sz="2100" u="sng" dirty="0">
                <a:effectLst/>
                <a:latin typeface="Arial" pitchFamily="34" charset="0"/>
              </a:rPr>
              <a:t>Parámetros medidos</a:t>
            </a:r>
          </a:p>
          <a:p>
            <a:pPr algn="l" eaLnBrk="0" hangingPunct="0">
              <a:spcAft>
                <a:spcPts val="600"/>
              </a:spcAft>
              <a:buFontTx/>
              <a:buChar char="•"/>
            </a:pPr>
            <a:r>
              <a:rPr lang="ca-ES" sz="2100" dirty="0">
                <a:effectLst/>
                <a:latin typeface="Arial" pitchFamily="34" charset="0"/>
              </a:rPr>
              <a:t> </a:t>
            </a:r>
            <a:r>
              <a:rPr lang="ca-ES" sz="2100" b="0" dirty="0">
                <a:effectLst/>
                <a:latin typeface="Arial" pitchFamily="34" charset="0"/>
              </a:rPr>
              <a:t>Colesterol total</a:t>
            </a:r>
          </a:p>
          <a:p>
            <a:pPr algn="l" eaLnBrk="0" hangingPunct="0">
              <a:spcAft>
                <a:spcPts val="600"/>
              </a:spcAft>
              <a:buFontTx/>
              <a:buChar char="•"/>
            </a:pPr>
            <a:r>
              <a:rPr lang="ca-ES" sz="2100" b="0" dirty="0">
                <a:effectLst/>
                <a:latin typeface="Arial" pitchFamily="34" charset="0"/>
              </a:rPr>
              <a:t> Triglicéridos</a:t>
            </a:r>
          </a:p>
          <a:p>
            <a:pPr algn="l" eaLnBrk="0" hangingPunct="0">
              <a:spcAft>
                <a:spcPts val="600"/>
              </a:spcAft>
              <a:buFontTx/>
              <a:buChar char="•"/>
            </a:pPr>
            <a:r>
              <a:rPr lang="ca-ES" sz="2100" b="0" dirty="0">
                <a:effectLst/>
                <a:latin typeface="Arial" pitchFamily="34" charset="0"/>
              </a:rPr>
              <a:t> Colesterol HDL</a:t>
            </a: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AB223C79-1621-4362-B3A9-4A26072DC0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8103" y="1579961"/>
            <a:ext cx="3130985" cy="161582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spcAft>
                <a:spcPts val="600"/>
              </a:spcAft>
            </a:pPr>
            <a:r>
              <a:rPr lang="es-ES" sz="2100" u="sng">
                <a:effectLst/>
                <a:latin typeface="Arial" pitchFamily="34" charset="0"/>
              </a:rPr>
              <a:t>Parámetros calculados</a:t>
            </a:r>
            <a:endParaRPr lang="es-ES" sz="2100" b="0" u="sng">
              <a:effectLst/>
              <a:latin typeface="Arial" pitchFamily="34" charset="0"/>
            </a:endParaRPr>
          </a:p>
          <a:p>
            <a:pPr algn="l" eaLnBrk="0" hangingPunct="0">
              <a:spcAft>
                <a:spcPts val="600"/>
              </a:spcAft>
              <a:buFontTx/>
              <a:buChar char="•"/>
            </a:pPr>
            <a:r>
              <a:rPr lang="es-ES" sz="2100" b="0">
                <a:solidFill>
                  <a:srgbClr val="FF9900"/>
                </a:solidFill>
                <a:effectLst/>
                <a:latin typeface="Arial" pitchFamily="34" charset="0"/>
              </a:rPr>
              <a:t> Colesterol LDL</a:t>
            </a:r>
          </a:p>
          <a:p>
            <a:pPr algn="l" eaLnBrk="0" hangingPunct="0">
              <a:spcAft>
                <a:spcPts val="600"/>
              </a:spcAft>
              <a:buFontTx/>
              <a:buChar char="•"/>
            </a:pPr>
            <a:r>
              <a:rPr lang="es-ES" sz="2100" b="0">
                <a:solidFill>
                  <a:srgbClr val="FF9900"/>
                </a:solidFill>
                <a:effectLst/>
                <a:latin typeface="Arial" pitchFamily="34" charset="0"/>
              </a:rPr>
              <a:t> Colesterol no-HDL</a:t>
            </a:r>
          </a:p>
          <a:p>
            <a:pPr algn="l" eaLnBrk="0" hangingPunct="0">
              <a:spcAft>
                <a:spcPts val="600"/>
              </a:spcAft>
              <a:buFontTx/>
              <a:buChar char="•"/>
            </a:pPr>
            <a:r>
              <a:rPr lang="es-ES" sz="2100">
                <a:solidFill>
                  <a:srgbClr val="FF9900"/>
                </a:solidFill>
                <a:effectLst/>
                <a:latin typeface="Arial" pitchFamily="34" charset="0"/>
              </a:rPr>
              <a:t> </a:t>
            </a:r>
            <a:r>
              <a:rPr lang="es-ES" sz="2100" b="0">
                <a:solidFill>
                  <a:srgbClr val="FF9900"/>
                </a:solidFill>
                <a:effectLst/>
                <a:latin typeface="Arial" pitchFamily="34" charset="0"/>
              </a:rPr>
              <a:t>Cocientes lipoproteicos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E5F2786-FDB8-4777-A95F-3EFD39D61555}"/>
              </a:ext>
            </a:extLst>
          </p:cNvPr>
          <p:cNvSpPr txBox="1"/>
          <p:nvPr/>
        </p:nvSpPr>
        <p:spPr>
          <a:xfrm>
            <a:off x="986246" y="4134397"/>
            <a:ext cx="7176067" cy="415498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2100"/>
              <a:t> Fórmula de Friedewald: cLDL = CT - cHDL - TG/5 (mg/dL)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3E4C237-5436-4856-AD2D-DD360BEFB78C}"/>
              </a:ext>
            </a:extLst>
          </p:cNvPr>
          <p:cNvSpPr txBox="1"/>
          <p:nvPr/>
        </p:nvSpPr>
        <p:spPr>
          <a:xfrm>
            <a:off x="322888" y="4813665"/>
            <a:ext cx="33970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/>
              <a:t>Friedewald</a:t>
            </a:r>
            <a:r>
              <a:rPr lang="en-GB" sz="1100" dirty="0"/>
              <a:t> WT, et al. Clin Chem. 1972;18:499-502.</a:t>
            </a:r>
          </a:p>
        </p:txBody>
      </p:sp>
    </p:spTree>
    <p:extLst>
      <p:ext uri="{BB962C8B-B14F-4D97-AF65-F5344CB8AC3E}">
        <p14:creationId xmlns:p14="http://schemas.microsoft.com/office/powerpoint/2010/main" val="2969434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27CA8F-0A45-4265-A489-AD7500190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LIMITACIONES FÓRMULA de FRIEDEWALD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7DCFDF-9C8A-452A-94D5-2C0AE51F8996}"/>
              </a:ext>
            </a:extLst>
          </p:cNvPr>
          <p:cNvSpPr txBox="1"/>
          <p:nvPr/>
        </p:nvSpPr>
        <p:spPr>
          <a:xfrm>
            <a:off x="142844" y="1159312"/>
            <a:ext cx="8772658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100" dirty="0"/>
              <a:t> </a:t>
            </a:r>
            <a:r>
              <a:rPr lang="es-ES" sz="2100" dirty="0" err="1"/>
              <a:t>cLDL</a:t>
            </a:r>
            <a:r>
              <a:rPr lang="es-ES" sz="2100" dirty="0"/>
              <a:t> calculado incluye VLDL, IDL y </a:t>
            </a:r>
            <a:r>
              <a:rPr lang="es-ES" sz="2100" dirty="0" err="1"/>
              <a:t>Lp</a:t>
            </a:r>
            <a:r>
              <a:rPr lang="es-ES" sz="2100" dirty="0"/>
              <a:t>(a)</a:t>
            </a:r>
          </a:p>
          <a:p>
            <a:pPr>
              <a:buFont typeface="Arial" pitchFamily="34" charset="0"/>
              <a:buChar char="•"/>
            </a:pPr>
            <a:r>
              <a:rPr lang="es-ES" sz="2100" dirty="0"/>
              <a:t> Asume un cociente TG: colesterol constante en VLDL (no QM, no rem)</a:t>
            </a:r>
          </a:p>
          <a:p>
            <a:endParaRPr lang="es-ES" sz="2100" dirty="0"/>
          </a:p>
          <a:p>
            <a:pPr>
              <a:buFont typeface="Arial" pitchFamily="34" charset="0"/>
              <a:buChar char="•"/>
            </a:pPr>
            <a:r>
              <a:rPr lang="es-ES" sz="2100" dirty="0"/>
              <a:t> Ecuación precisa cuando TG &lt; 200 mg/dl</a:t>
            </a:r>
          </a:p>
          <a:p>
            <a:pPr>
              <a:buFont typeface="Arial" pitchFamily="34" charset="0"/>
              <a:buChar char="•"/>
            </a:pPr>
            <a:r>
              <a:rPr lang="es-ES" sz="2100" dirty="0"/>
              <a:t> ↑ Imprecisión cuando TG 200 – 400 mg/dl</a:t>
            </a:r>
          </a:p>
          <a:p>
            <a:pPr>
              <a:buFont typeface="Arial" pitchFamily="34" charset="0"/>
              <a:buChar char="•"/>
            </a:pPr>
            <a:r>
              <a:rPr lang="es-ES" sz="2100" dirty="0"/>
              <a:t> Inválida cuando TG &gt; 400 mg/</a:t>
            </a:r>
            <a:r>
              <a:rPr lang="es-ES" sz="2100" dirty="0" err="1"/>
              <a:t>dL</a:t>
            </a:r>
            <a:r>
              <a:rPr lang="es-ES" sz="2100" dirty="0"/>
              <a:t> o HPL tipo III</a:t>
            </a:r>
          </a:p>
          <a:p>
            <a:endParaRPr lang="es-ES" sz="2100" dirty="0"/>
          </a:p>
          <a:p>
            <a:endParaRPr lang="es-ES" sz="2100" dirty="0"/>
          </a:p>
          <a:p>
            <a:pPr marL="92075"/>
            <a:r>
              <a:rPr lang="es-ES" sz="2100" i="1" dirty="0"/>
              <a:t> El cociente TG: colesterol en LRTG </a:t>
            </a:r>
            <a:r>
              <a:rPr lang="es-ES" sz="2100" dirty="0">
                <a:sym typeface="Symbol" panose="05050102010706020507" pitchFamily="18" charset="2"/>
              </a:rPr>
              <a:t></a:t>
            </a:r>
            <a:r>
              <a:rPr lang="es-ES" sz="2100" i="1" dirty="0"/>
              <a:t> progresivamente con HTG (la</a:t>
            </a:r>
          </a:p>
          <a:p>
            <a:pPr marL="92075"/>
            <a:r>
              <a:rPr lang="es-ES" sz="2100" i="1" dirty="0"/>
              <a:t>ecuación sobreestima el </a:t>
            </a:r>
            <a:r>
              <a:rPr lang="es-ES" sz="2100" i="1" dirty="0" err="1"/>
              <a:t>cLDL</a:t>
            </a:r>
            <a:r>
              <a:rPr lang="es-ES" sz="2100" i="1" dirty="0"/>
              <a:t>)</a:t>
            </a:r>
          </a:p>
        </p:txBody>
      </p:sp>
      <p:cxnSp>
        <p:nvCxnSpPr>
          <p:cNvPr id="5" name="Elbow Connector 7">
            <a:extLst>
              <a:ext uri="{FF2B5EF4-FFF2-40B4-BE49-F238E27FC236}">
                <a16:creationId xmlns:a16="http://schemas.microsoft.com/office/drawing/2014/main" id="{49975272-48D6-4E85-BAA8-D9D3CF8E79F7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5916682" y="2918711"/>
            <a:ext cx="1092786" cy="35312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" name="Straight Connector 12">
            <a:extLst>
              <a:ext uri="{FF2B5EF4-FFF2-40B4-BE49-F238E27FC236}">
                <a16:creationId xmlns:a16="http://schemas.microsoft.com/office/drawing/2014/main" id="{F0767FDB-ABCC-4C9D-897F-247C018C8887}"/>
              </a:ext>
            </a:extLst>
          </p:cNvPr>
          <p:cNvCxnSpPr/>
          <p:nvPr/>
        </p:nvCxnSpPr>
        <p:spPr bwMode="auto">
          <a:xfrm rot="5400000">
            <a:off x="5500694" y="2620321"/>
            <a:ext cx="857256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14">
            <a:extLst>
              <a:ext uri="{FF2B5EF4-FFF2-40B4-BE49-F238E27FC236}">
                <a16:creationId xmlns:a16="http://schemas.microsoft.com/office/drawing/2014/main" id="{9F1F5ADC-74FF-4385-AAD4-1E18834E811F}"/>
              </a:ext>
            </a:extLst>
          </p:cNvPr>
          <p:cNvCxnSpPr/>
          <p:nvPr/>
        </p:nvCxnSpPr>
        <p:spPr bwMode="auto">
          <a:xfrm>
            <a:off x="5929322" y="2565661"/>
            <a:ext cx="35719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9">
            <a:extLst>
              <a:ext uri="{FF2B5EF4-FFF2-40B4-BE49-F238E27FC236}">
                <a16:creationId xmlns:a16="http://schemas.microsoft.com/office/drawing/2014/main" id="{108BBA96-43AC-413F-B703-D760AAB3958A}"/>
              </a:ext>
            </a:extLst>
          </p:cNvPr>
          <p:cNvSpPr/>
          <p:nvPr/>
        </p:nvSpPr>
        <p:spPr bwMode="auto">
          <a:xfrm>
            <a:off x="285720" y="3641668"/>
            <a:ext cx="8358246" cy="857256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1496086-5BD7-4339-A19C-97E70C0E7C02}"/>
              </a:ext>
            </a:extLst>
          </p:cNvPr>
          <p:cNvSpPr txBox="1"/>
          <p:nvPr/>
        </p:nvSpPr>
        <p:spPr>
          <a:xfrm>
            <a:off x="61631" y="4840293"/>
            <a:ext cx="33970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/>
              <a:t>Friedewald</a:t>
            </a:r>
            <a:r>
              <a:rPr lang="en-GB" sz="1100" dirty="0"/>
              <a:t> WT, et al. Clin Chem. 1972;18:499-502.</a:t>
            </a:r>
          </a:p>
        </p:txBody>
      </p:sp>
    </p:spTree>
    <p:extLst>
      <p:ext uri="{BB962C8B-B14F-4D97-AF65-F5344CB8AC3E}">
        <p14:creationId xmlns:p14="http://schemas.microsoft.com/office/powerpoint/2010/main" val="2668184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B0E1CD-23BE-48FF-A6E4-AD581BC47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CLASIFICACIÓN de las LIPOPROTEÍNAS</a:t>
            </a:r>
          </a:p>
        </p:txBody>
      </p:sp>
      <p:grpSp>
        <p:nvGrpSpPr>
          <p:cNvPr id="4" name="Group 80">
            <a:extLst>
              <a:ext uri="{FF2B5EF4-FFF2-40B4-BE49-F238E27FC236}">
                <a16:creationId xmlns:a16="http://schemas.microsoft.com/office/drawing/2014/main" id="{94265492-23C1-4A12-811C-836E42A00CD9}"/>
              </a:ext>
            </a:extLst>
          </p:cNvPr>
          <p:cNvGrpSpPr/>
          <p:nvPr/>
        </p:nvGrpSpPr>
        <p:grpSpPr>
          <a:xfrm>
            <a:off x="1051555" y="836023"/>
            <a:ext cx="7040876" cy="3829238"/>
            <a:chOff x="107505" y="158608"/>
            <a:chExt cx="8857104" cy="5510157"/>
          </a:xfrm>
        </p:grpSpPr>
        <p:sp>
          <p:nvSpPr>
            <p:cNvPr id="5" name="Stroomdiagram: Uitstel 17">
              <a:extLst>
                <a:ext uri="{FF2B5EF4-FFF2-40B4-BE49-F238E27FC236}">
                  <a16:creationId xmlns:a16="http://schemas.microsoft.com/office/drawing/2014/main" id="{7C44191F-393B-4C2A-9374-ABBEABEEB250}"/>
                </a:ext>
              </a:extLst>
            </p:cNvPr>
            <p:cNvSpPr/>
            <p:nvPr/>
          </p:nvSpPr>
          <p:spPr>
            <a:xfrm rot="5400000">
              <a:off x="773509" y="2827999"/>
              <a:ext cx="797719" cy="750888"/>
            </a:xfrm>
            <a:prstGeom prst="flowChartDelay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BE"/>
            </a:p>
          </p:txBody>
        </p:sp>
        <p:sp>
          <p:nvSpPr>
            <p:cNvPr id="6" name="Oval 69">
              <a:extLst>
                <a:ext uri="{FF2B5EF4-FFF2-40B4-BE49-F238E27FC236}">
                  <a16:creationId xmlns:a16="http://schemas.microsoft.com/office/drawing/2014/main" id="{A45FD194-F311-41AD-B421-125A4391FD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9116" y="2677583"/>
              <a:ext cx="242887" cy="190500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 i="1">
                <a:solidFill>
                  <a:schemeClr val="tx2"/>
                </a:solidFill>
                <a:latin typeface="Times" charset="0"/>
              </a:endParaRPr>
            </a:p>
          </p:txBody>
        </p:sp>
        <p:grpSp>
          <p:nvGrpSpPr>
            <p:cNvPr id="7" name="Group 39">
              <a:extLst>
                <a:ext uri="{FF2B5EF4-FFF2-40B4-BE49-F238E27FC236}">
                  <a16:creationId xmlns:a16="http://schemas.microsoft.com/office/drawing/2014/main" id="{671D517D-9E5C-4907-BC7B-F0D6179891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33550" y="2832365"/>
              <a:ext cx="1212850" cy="702468"/>
              <a:chOff x="849" y="2912"/>
              <a:chExt cx="764" cy="531"/>
            </a:xfrm>
          </p:grpSpPr>
          <p:grpSp>
            <p:nvGrpSpPr>
              <p:cNvPr id="69" name="Group 40">
                <a:extLst>
                  <a:ext uri="{FF2B5EF4-FFF2-40B4-BE49-F238E27FC236}">
                    <a16:creationId xmlns:a16="http://schemas.microsoft.com/office/drawing/2014/main" id="{A5234E7D-0BAF-4FBE-9676-3D29101EAD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49" y="2912"/>
                <a:ext cx="764" cy="355"/>
                <a:chOff x="849" y="2912"/>
                <a:chExt cx="764" cy="355"/>
              </a:xfrm>
            </p:grpSpPr>
            <p:sp>
              <p:nvSpPr>
                <p:cNvPr id="73" name="Oval 41">
                  <a:extLst>
                    <a:ext uri="{FF2B5EF4-FFF2-40B4-BE49-F238E27FC236}">
                      <a16:creationId xmlns:a16="http://schemas.microsoft.com/office/drawing/2014/main" id="{7F780C2C-2AC2-46A6-879B-BDDCA27677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3" y="3129"/>
                  <a:ext cx="138" cy="138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 i="1">
                    <a:solidFill>
                      <a:schemeClr val="tx2"/>
                    </a:solidFill>
                    <a:latin typeface="Times" charset="0"/>
                  </a:endParaRPr>
                </a:p>
              </p:txBody>
            </p:sp>
            <p:sp>
              <p:nvSpPr>
                <p:cNvPr id="74" name="Oval 42">
                  <a:extLst>
                    <a:ext uri="{FF2B5EF4-FFF2-40B4-BE49-F238E27FC236}">
                      <a16:creationId xmlns:a16="http://schemas.microsoft.com/office/drawing/2014/main" id="{25F31E73-9A11-4DF1-8EFA-B4E43115FA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3" y="3033"/>
                  <a:ext cx="144" cy="144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 i="1">
                    <a:solidFill>
                      <a:schemeClr val="tx2"/>
                    </a:solidFill>
                    <a:latin typeface="Times" charset="0"/>
                  </a:endParaRPr>
                </a:p>
              </p:txBody>
            </p:sp>
            <p:sp>
              <p:nvSpPr>
                <p:cNvPr id="75" name="Oval 43">
                  <a:extLst>
                    <a:ext uri="{FF2B5EF4-FFF2-40B4-BE49-F238E27FC236}">
                      <a16:creationId xmlns:a16="http://schemas.microsoft.com/office/drawing/2014/main" id="{888E770D-66F1-4CA1-8DEB-91BEA60D75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63" y="2931"/>
                  <a:ext cx="150" cy="150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 i="1">
                    <a:solidFill>
                      <a:schemeClr val="tx2"/>
                    </a:solidFill>
                    <a:latin typeface="Times" charset="0"/>
                  </a:endParaRPr>
                </a:p>
              </p:txBody>
            </p:sp>
            <p:sp>
              <p:nvSpPr>
                <p:cNvPr id="76" name="Text Box 44">
                  <a:extLst>
                    <a:ext uri="{FF2B5EF4-FFF2-40B4-BE49-F238E27FC236}">
                      <a16:creationId xmlns:a16="http://schemas.microsoft.com/office/drawing/2014/main" id="{C7E58902-60BA-4E7D-A9B2-7FB94E55465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49" y="2912"/>
                  <a:ext cx="455" cy="3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i="1">
                      <a:latin typeface="Times New Roman" pitchFamily="18" charset="0"/>
                      <a:cs typeface="Arial" pitchFamily="34" charset="0"/>
                    </a:rPr>
                    <a:t>HDL</a:t>
                  </a:r>
                </a:p>
              </p:txBody>
            </p:sp>
          </p:grpSp>
          <p:grpSp>
            <p:nvGrpSpPr>
              <p:cNvPr id="70" name="Group 45">
                <a:extLst>
                  <a:ext uri="{FF2B5EF4-FFF2-40B4-BE49-F238E27FC236}">
                    <a16:creationId xmlns:a16="http://schemas.microsoft.com/office/drawing/2014/main" id="{945994B9-986F-442C-BB34-85852B7464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01" y="3248"/>
                <a:ext cx="195" cy="195"/>
                <a:chOff x="1101" y="3248"/>
                <a:chExt cx="195" cy="195"/>
              </a:xfrm>
            </p:grpSpPr>
            <p:sp>
              <p:nvSpPr>
                <p:cNvPr id="71" name="Oval 46">
                  <a:extLst>
                    <a:ext uri="{FF2B5EF4-FFF2-40B4-BE49-F238E27FC236}">
                      <a16:creationId xmlns:a16="http://schemas.microsoft.com/office/drawing/2014/main" id="{3682268C-05A1-4AE8-B07E-B88AAA36F2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1" y="3339"/>
                  <a:ext cx="104" cy="104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 i="1">
                    <a:solidFill>
                      <a:schemeClr val="tx2"/>
                    </a:solidFill>
                    <a:latin typeface="Times" charset="0"/>
                  </a:endParaRPr>
                </a:p>
              </p:txBody>
            </p:sp>
            <p:sp>
              <p:nvSpPr>
                <p:cNvPr id="72" name="Oval 47">
                  <a:extLst>
                    <a:ext uri="{FF2B5EF4-FFF2-40B4-BE49-F238E27FC236}">
                      <a16:creationId xmlns:a16="http://schemas.microsoft.com/office/drawing/2014/main" id="{86A1D987-90DB-4CDA-AE6D-6A02A18134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81" y="3248"/>
                  <a:ext cx="115" cy="115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 i="1">
                    <a:solidFill>
                      <a:schemeClr val="tx2"/>
                    </a:solidFill>
                    <a:latin typeface="Times" charset="0"/>
                  </a:endParaRPr>
                </a:p>
              </p:txBody>
            </p:sp>
          </p:grpSp>
        </p:grpSp>
        <p:grpSp>
          <p:nvGrpSpPr>
            <p:cNvPr id="8" name="Group 50">
              <a:extLst>
                <a:ext uri="{FF2B5EF4-FFF2-40B4-BE49-F238E27FC236}">
                  <a16:creationId xmlns:a16="http://schemas.microsoft.com/office/drawing/2014/main" id="{CBF713A0-4CB5-40C9-B351-FA7AE6E8BF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0641" y="756710"/>
              <a:ext cx="1563687" cy="822854"/>
              <a:chOff x="3857" y="1326"/>
              <a:chExt cx="985" cy="622"/>
            </a:xfrm>
          </p:grpSpPr>
          <p:sp>
            <p:nvSpPr>
              <p:cNvPr id="67" name="Oval 51">
                <a:extLst>
                  <a:ext uri="{FF2B5EF4-FFF2-40B4-BE49-F238E27FC236}">
                    <a16:creationId xmlns:a16="http://schemas.microsoft.com/office/drawing/2014/main" id="{4A642125-3E51-4308-B982-FD796B768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1389"/>
                <a:ext cx="559" cy="559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i="1">
                  <a:solidFill>
                    <a:schemeClr val="tx2"/>
                  </a:solidFill>
                  <a:latin typeface="Times" charset="0"/>
                </a:endParaRPr>
              </a:p>
            </p:txBody>
          </p:sp>
          <p:sp>
            <p:nvSpPr>
              <p:cNvPr id="68" name="Oval 52">
                <a:extLst>
                  <a:ext uri="{FF2B5EF4-FFF2-40B4-BE49-F238E27FC236}">
                    <a16:creationId xmlns:a16="http://schemas.microsoft.com/office/drawing/2014/main" id="{B7D95551-0625-4AE9-B4B6-31418E9C8F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0" y="1326"/>
                <a:ext cx="622" cy="62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i="1">
                  <a:solidFill>
                    <a:schemeClr val="tx2"/>
                  </a:solidFill>
                  <a:latin typeface="Times" charset="0"/>
                </a:endParaRPr>
              </a:p>
            </p:txBody>
          </p:sp>
        </p:grpSp>
        <p:grpSp>
          <p:nvGrpSpPr>
            <p:cNvPr id="9" name="Group 54">
              <a:extLst>
                <a:ext uri="{FF2B5EF4-FFF2-40B4-BE49-F238E27FC236}">
                  <a16:creationId xmlns:a16="http://schemas.microsoft.com/office/drawing/2014/main" id="{545C986A-38B7-4D9E-B4D1-E56DCC717B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46675" y="396875"/>
              <a:ext cx="2197100" cy="1111250"/>
              <a:chOff x="3086" y="1054"/>
              <a:chExt cx="1384" cy="840"/>
            </a:xfrm>
          </p:grpSpPr>
          <p:sp>
            <p:nvSpPr>
              <p:cNvPr id="63" name="Oval 55">
                <a:extLst>
                  <a:ext uri="{FF2B5EF4-FFF2-40B4-BE49-F238E27FC236}">
                    <a16:creationId xmlns:a16="http://schemas.microsoft.com/office/drawing/2014/main" id="{55892AF1-ED8F-4C5F-9FE5-0018F76DD3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8" y="1085"/>
                <a:ext cx="622" cy="622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i="1">
                  <a:solidFill>
                    <a:schemeClr val="tx2"/>
                  </a:solidFill>
                  <a:latin typeface="Times" charset="0"/>
                </a:endParaRPr>
              </a:p>
            </p:txBody>
          </p:sp>
          <p:sp>
            <p:nvSpPr>
              <p:cNvPr id="64" name="Oval 56">
                <a:extLst>
                  <a:ext uri="{FF2B5EF4-FFF2-40B4-BE49-F238E27FC236}">
                    <a16:creationId xmlns:a16="http://schemas.microsoft.com/office/drawing/2014/main" id="{2C6770CB-BF2B-444B-8723-3460D66228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5" y="1310"/>
                <a:ext cx="495" cy="49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i="1">
                  <a:solidFill>
                    <a:schemeClr val="tx2"/>
                  </a:solidFill>
                  <a:latin typeface="Times" charset="0"/>
                </a:endParaRPr>
              </a:p>
            </p:txBody>
          </p:sp>
          <p:sp>
            <p:nvSpPr>
              <p:cNvPr id="65" name="Oval 57">
                <a:extLst>
                  <a:ext uri="{FF2B5EF4-FFF2-40B4-BE49-F238E27FC236}">
                    <a16:creationId xmlns:a16="http://schemas.microsoft.com/office/drawing/2014/main" id="{5612802D-5AFD-44F3-A9E0-3DBF0A0D8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1456"/>
                <a:ext cx="438" cy="438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i="1">
                  <a:solidFill>
                    <a:schemeClr val="tx2"/>
                  </a:solidFill>
                  <a:latin typeface="Times" charset="0"/>
                </a:endParaRPr>
              </a:p>
            </p:txBody>
          </p:sp>
          <p:sp>
            <p:nvSpPr>
              <p:cNvPr id="66" name="Text Box 58">
                <a:extLst>
                  <a:ext uri="{FF2B5EF4-FFF2-40B4-BE49-F238E27FC236}">
                    <a16:creationId xmlns:a16="http://schemas.microsoft.com/office/drawing/2014/main" id="{33EDB8AE-7ACF-4EB0-909C-BB0F5749210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86" y="1054"/>
                <a:ext cx="530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i="1">
                    <a:latin typeface="Times New Roman" pitchFamily="18" charset="0"/>
                    <a:cs typeface="Arial" pitchFamily="34" charset="0"/>
                  </a:rPr>
                  <a:t>VLDL</a:t>
                </a:r>
              </a:p>
            </p:txBody>
          </p:sp>
        </p:grpSp>
        <p:grpSp>
          <p:nvGrpSpPr>
            <p:cNvPr id="10" name="Group 59">
              <a:extLst>
                <a:ext uri="{FF2B5EF4-FFF2-40B4-BE49-F238E27FC236}">
                  <a16:creationId xmlns:a16="http://schemas.microsoft.com/office/drawing/2014/main" id="{448EE72E-2FF4-40E3-85ED-3D2FF270C9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46500" y="1116543"/>
              <a:ext cx="774700" cy="771261"/>
              <a:chOff x="2204" y="1310"/>
              <a:chExt cx="488" cy="583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205E6A96-E4BA-4B12-967F-7C0831CA5B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1582"/>
                <a:ext cx="311" cy="311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BE"/>
              </a:p>
            </p:txBody>
          </p:sp>
          <p:sp>
            <p:nvSpPr>
              <p:cNvPr id="62" name="Text Box 61">
                <a:extLst>
                  <a:ext uri="{FF2B5EF4-FFF2-40B4-BE49-F238E27FC236}">
                    <a16:creationId xmlns:a16="http://schemas.microsoft.com/office/drawing/2014/main" id="{DA88DA21-DFB8-4998-89C3-A064B6A5A9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04" y="1310"/>
                <a:ext cx="389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i="1">
                    <a:latin typeface="Times New Roman" pitchFamily="18" charset="0"/>
                    <a:cs typeface="Arial" pitchFamily="34" charset="0"/>
                  </a:rPr>
                  <a:t>IDL</a:t>
                </a:r>
              </a:p>
            </p:txBody>
          </p:sp>
        </p:grpSp>
        <p:grpSp>
          <p:nvGrpSpPr>
            <p:cNvPr id="11" name="Group 62">
              <a:extLst>
                <a:ext uri="{FF2B5EF4-FFF2-40B4-BE49-F238E27FC236}">
                  <a16:creationId xmlns:a16="http://schemas.microsoft.com/office/drawing/2014/main" id="{0CB9217F-D5E0-4510-8A0E-A13A717966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2316" y="755387"/>
              <a:ext cx="593725" cy="976313"/>
              <a:chOff x="2699" y="1325"/>
              <a:chExt cx="374" cy="738"/>
            </a:xfrm>
          </p:grpSpPr>
          <p:sp>
            <p:nvSpPr>
              <p:cNvPr id="59" name="Oval 63">
                <a:extLst>
                  <a:ext uri="{FF2B5EF4-FFF2-40B4-BE49-F238E27FC236}">
                    <a16:creationId xmlns:a16="http://schemas.microsoft.com/office/drawing/2014/main" id="{2750255A-F3E8-4025-ADB2-BF96B23641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9" y="1689"/>
                <a:ext cx="374" cy="374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i="1">
                  <a:solidFill>
                    <a:schemeClr val="tx2"/>
                  </a:solidFill>
                  <a:latin typeface="Times" charset="0"/>
                </a:endParaRPr>
              </a:p>
            </p:txBody>
          </p:sp>
          <p:sp>
            <p:nvSpPr>
              <p:cNvPr id="60" name="Text Box 64">
                <a:extLst>
                  <a:ext uri="{FF2B5EF4-FFF2-40B4-BE49-F238E27FC236}">
                    <a16:creationId xmlns:a16="http://schemas.microsoft.com/office/drawing/2014/main" id="{F85FF4C8-BB02-411F-A986-02FA7CB70B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68" y="1325"/>
                <a:ext cx="116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s-ES" i="1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</p:grpSp>
        <p:grpSp>
          <p:nvGrpSpPr>
            <p:cNvPr id="12" name="Group 65">
              <a:extLst>
                <a:ext uri="{FF2B5EF4-FFF2-40B4-BE49-F238E27FC236}">
                  <a16:creationId xmlns:a16="http://schemas.microsoft.com/office/drawing/2014/main" id="{CD1F8052-0873-47B9-B16D-A5DA4E95EE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13635" y="158608"/>
              <a:ext cx="1450974" cy="1078319"/>
              <a:chOff x="4588" y="970"/>
              <a:chExt cx="864" cy="696"/>
            </a:xfrm>
          </p:grpSpPr>
          <p:sp>
            <p:nvSpPr>
              <p:cNvPr id="57" name="Text Box 66">
                <a:extLst>
                  <a:ext uri="{FF2B5EF4-FFF2-40B4-BE49-F238E27FC236}">
                    <a16:creationId xmlns:a16="http://schemas.microsoft.com/office/drawing/2014/main" id="{89707C5D-8B71-4C6D-B94C-3FC375CF4B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83" y="970"/>
                <a:ext cx="407" cy="3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i="1" dirty="0">
                    <a:latin typeface="Times New Roman" pitchFamily="18" charset="0"/>
                    <a:cs typeface="Arial" pitchFamily="34" charset="0"/>
                  </a:rPr>
                  <a:t>QM</a:t>
                </a:r>
              </a:p>
            </p:txBody>
          </p:sp>
          <p:cxnSp>
            <p:nvCxnSpPr>
              <p:cNvPr id="58" name="AutoShape 67">
                <a:extLst>
                  <a:ext uri="{FF2B5EF4-FFF2-40B4-BE49-F238E27FC236}">
                    <a16:creationId xmlns:a16="http://schemas.microsoft.com/office/drawing/2014/main" id="{4218CF1A-64AA-44A7-A96E-908BAD06212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H="1">
                <a:off x="4684" y="898"/>
                <a:ext cx="672" cy="864"/>
              </a:xfrm>
              <a:prstGeom prst="curvedConnector2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13" name="Text Box 72">
              <a:extLst>
                <a:ext uri="{FF2B5EF4-FFF2-40B4-BE49-F238E27FC236}">
                  <a16:creationId xmlns:a16="http://schemas.microsoft.com/office/drawing/2014/main" id="{29824848-8AE1-4F3A-AEED-B43FD92441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4253" y="2886606"/>
              <a:ext cx="782587" cy="461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>
                  <a:latin typeface="Times New Roman" pitchFamily="18" charset="0"/>
                  <a:cs typeface="Arial" pitchFamily="34" charset="0"/>
                </a:rPr>
                <a:t>Lp(a)</a:t>
              </a:r>
            </a:p>
          </p:txBody>
        </p:sp>
        <p:grpSp>
          <p:nvGrpSpPr>
            <p:cNvPr id="14" name="Group 73">
              <a:extLst>
                <a:ext uri="{FF2B5EF4-FFF2-40B4-BE49-F238E27FC236}">
                  <a16:creationId xmlns:a16="http://schemas.microsoft.com/office/drawing/2014/main" id="{E2CFD23B-1CE7-4284-990D-793C00EA8F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7628" y="1763450"/>
              <a:ext cx="1408113" cy="974989"/>
              <a:chOff x="1480" y="2129"/>
              <a:chExt cx="843" cy="703"/>
            </a:xfrm>
          </p:grpSpPr>
          <p:grpSp>
            <p:nvGrpSpPr>
              <p:cNvPr id="49" name="Group 74">
                <a:extLst>
                  <a:ext uri="{FF2B5EF4-FFF2-40B4-BE49-F238E27FC236}">
                    <a16:creationId xmlns:a16="http://schemas.microsoft.com/office/drawing/2014/main" id="{AF8DD955-A596-407E-83D5-6297DEAEC5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17" y="2129"/>
                <a:ext cx="606" cy="703"/>
                <a:chOff x="1717" y="2129"/>
                <a:chExt cx="606" cy="703"/>
              </a:xfrm>
            </p:grpSpPr>
            <p:sp>
              <p:nvSpPr>
                <p:cNvPr id="51" name="Oval 75">
                  <a:extLst>
                    <a:ext uri="{FF2B5EF4-FFF2-40B4-BE49-F238E27FC236}">
                      <a16:creationId xmlns:a16="http://schemas.microsoft.com/office/drawing/2014/main" id="{B2355A67-5029-4709-A021-CBCB8BB86B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68" y="2129"/>
                  <a:ext cx="255" cy="25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 i="1">
                    <a:solidFill>
                      <a:schemeClr val="tx2"/>
                    </a:solidFill>
                    <a:latin typeface="Times" charset="0"/>
                  </a:endParaRPr>
                </a:p>
              </p:txBody>
            </p:sp>
            <p:sp>
              <p:nvSpPr>
                <p:cNvPr id="52" name="Oval 76">
                  <a:extLst>
                    <a:ext uri="{FF2B5EF4-FFF2-40B4-BE49-F238E27FC236}">
                      <a16:creationId xmlns:a16="http://schemas.microsoft.com/office/drawing/2014/main" id="{312CC682-4193-44EA-A7A9-B7F515CB29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9" y="2264"/>
                  <a:ext cx="224" cy="213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 i="1">
                    <a:solidFill>
                      <a:schemeClr val="tx2"/>
                    </a:solidFill>
                    <a:latin typeface="Times" charset="0"/>
                  </a:endParaRPr>
                </a:p>
              </p:txBody>
            </p:sp>
            <p:sp>
              <p:nvSpPr>
                <p:cNvPr id="53" name="Oval 77">
                  <a:extLst>
                    <a:ext uri="{FF2B5EF4-FFF2-40B4-BE49-F238E27FC236}">
                      <a16:creationId xmlns:a16="http://schemas.microsoft.com/office/drawing/2014/main" id="{A8DB2600-DC4C-413E-BBB5-60EA754B1A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6" y="2360"/>
                  <a:ext cx="207" cy="207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 i="1">
                    <a:solidFill>
                      <a:schemeClr val="tx2"/>
                    </a:solidFill>
                    <a:latin typeface="Times" charset="0"/>
                  </a:endParaRPr>
                </a:p>
              </p:txBody>
            </p:sp>
            <p:sp>
              <p:nvSpPr>
                <p:cNvPr id="54" name="Oval 78">
                  <a:extLst>
                    <a:ext uri="{FF2B5EF4-FFF2-40B4-BE49-F238E27FC236}">
                      <a16:creationId xmlns:a16="http://schemas.microsoft.com/office/drawing/2014/main" id="{13E95828-B0D4-403E-9480-D7AB5A0449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3" y="2474"/>
                  <a:ext cx="184" cy="18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 i="1">
                    <a:solidFill>
                      <a:schemeClr val="tx2"/>
                    </a:solidFill>
                    <a:latin typeface="Times" charset="0"/>
                  </a:endParaRPr>
                </a:p>
              </p:txBody>
            </p:sp>
            <p:sp>
              <p:nvSpPr>
                <p:cNvPr id="55" name="Oval 79">
                  <a:extLst>
                    <a:ext uri="{FF2B5EF4-FFF2-40B4-BE49-F238E27FC236}">
                      <a16:creationId xmlns:a16="http://schemas.microsoft.com/office/drawing/2014/main" id="{82B6C18A-EA86-405E-A8D0-C5AB9E56D1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5" y="2576"/>
                  <a:ext cx="169" cy="16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 i="1">
                    <a:solidFill>
                      <a:schemeClr val="tx2"/>
                    </a:solidFill>
                    <a:latin typeface="Times" charset="0"/>
                  </a:endParaRPr>
                </a:p>
              </p:txBody>
            </p:sp>
            <p:sp>
              <p:nvSpPr>
                <p:cNvPr id="56" name="Oval 80">
                  <a:extLst>
                    <a:ext uri="{FF2B5EF4-FFF2-40B4-BE49-F238E27FC236}">
                      <a16:creationId xmlns:a16="http://schemas.microsoft.com/office/drawing/2014/main" id="{189212BD-1648-4CDB-AD15-3FEBCBE7FC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7" y="2681"/>
                  <a:ext cx="160" cy="151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 i="1">
                    <a:solidFill>
                      <a:schemeClr val="tx2"/>
                    </a:solidFill>
                    <a:latin typeface="Times" charset="0"/>
                  </a:endParaRPr>
                </a:p>
              </p:txBody>
            </p:sp>
          </p:grpSp>
          <p:sp>
            <p:nvSpPr>
              <p:cNvPr id="50" name="Text Box 81">
                <a:extLst>
                  <a:ext uri="{FF2B5EF4-FFF2-40B4-BE49-F238E27FC236}">
                    <a16:creationId xmlns:a16="http://schemas.microsoft.com/office/drawing/2014/main" id="{6AA4FE17-A04B-4FAE-9385-2ED829F44E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80" y="2185"/>
                <a:ext cx="405" cy="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i="1">
                    <a:latin typeface="Times New Roman" pitchFamily="18" charset="0"/>
                    <a:cs typeface="Arial" pitchFamily="34" charset="0"/>
                  </a:rPr>
                  <a:t>LDL</a:t>
                </a:r>
              </a:p>
            </p:txBody>
          </p:sp>
        </p:grpSp>
        <p:sp>
          <p:nvSpPr>
            <p:cNvPr id="15" name="Tekstvak 2">
              <a:extLst>
                <a:ext uri="{FF2B5EF4-FFF2-40B4-BE49-F238E27FC236}">
                  <a16:creationId xmlns:a16="http://schemas.microsoft.com/office/drawing/2014/main" id="{0BF99CD9-0E27-4D29-AE8A-40D5D928F2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08350" y="3955521"/>
              <a:ext cx="2520950" cy="603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nl-BE" sz="2000" dirty="0"/>
                <a:t>cLDL</a:t>
              </a:r>
            </a:p>
          </p:txBody>
        </p:sp>
        <p:sp>
          <p:nvSpPr>
            <p:cNvPr id="16" name="Tekstvak 3">
              <a:extLst>
                <a:ext uri="{FF2B5EF4-FFF2-40B4-BE49-F238E27FC236}">
                  <a16:creationId xmlns:a16="http://schemas.microsoft.com/office/drawing/2014/main" id="{AFCEEC93-AA97-4FCA-8FE3-E3BC149596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3663" y="3955521"/>
              <a:ext cx="2159000" cy="603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nl-BE" sz="2000" dirty="0"/>
                <a:t>cHDL</a:t>
              </a:r>
            </a:p>
          </p:txBody>
        </p:sp>
        <p:cxnSp>
          <p:nvCxnSpPr>
            <p:cNvPr id="17" name="Rechte verbindingslijn 82">
              <a:extLst>
                <a:ext uri="{FF2B5EF4-FFF2-40B4-BE49-F238E27FC236}">
                  <a16:creationId xmlns:a16="http://schemas.microsoft.com/office/drawing/2014/main" id="{25293026-10E1-40E2-9444-676F06B38EB6}"/>
                </a:ext>
              </a:extLst>
            </p:cNvPr>
            <p:cNvCxnSpPr/>
            <p:nvPr/>
          </p:nvCxnSpPr>
          <p:spPr>
            <a:xfrm>
              <a:off x="3235325" y="3919803"/>
              <a:ext cx="4865688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83">
              <a:extLst>
                <a:ext uri="{FF2B5EF4-FFF2-40B4-BE49-F238E27FC236}">
                  <a16:creationId xmlns:a16="http://schemas.microsoft.com/office/drawing/2014/main" id="{330997AB-5DF7-4744-8E4E-329CF018C400}"/>
                </a:ext>
              </a:extLst>
            </p:cNvPr>
            <p:cNvCxnSpPr/>
            <p:nvPr/>
          </p:nvCxnSpPr>
          <p:spPr>
            <a:xfrm>
              <a:off x="3235325" y="3680354"/>
              <a:ext cx="0" cy="23944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echte verbindingslijn 84">
              <a:extLst>
                <a:ext uri="{FF2B5EF4-FFF2-40B4-BE49-F238E27FC236}">
                  <a16:creationId xmlns:a16="http://schemas.microsoft.com/office/drawing/2014/main" id="{59C3A590-88E8-4FA2-B817-ECF3647FF524}"/>
                </a:ext>
              </a:extLst>
            </p:cNvPr>
            <p:cNvCxnSpPr/>
            <p:nvPr/>
          </p:nvCxnSpPr>
          <p:spPr>
            <a:xfrm>
              <a:off x="4211638" y="3680354"/>
              <a:ext cx="0" cy="23944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85">
              <a:extLst>
                <a:ext uri="{FF2B5EF4-FFF2-40B4-BE49-F238E27FC236}">
                  <a16:creationId xmlns:a16="http://schemas.microsoft.com/office/drawing/2014/main" id="{87CBD44A-6204-4890-958C-25D1BA83AFB1}"/>
                </a:ext>
              </a:extLst>
            </p:cNvPr>
            <p:cNvCxnSpPr/>
            <p:nvPr/>
          </p:nvCxnSpPr>
          <p:spPr>
            <a:xfrm>
              <a:off x="1866902" y="3919803"/>
              <a:ext cx="1152525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86">
              <a:extLst>
                <a:ext uri="{FF2B5EF4-FFF2-40B4-BE49-F238E27FC236}">
                  <a16:creationId xmlns:a16="http://schemas.microsoft.com/office/drawing/2014/main" id="{80CC7B70-D133-4A20-84E5-FE7A2A7EB656}"/>
                </a:ext>
              </a:extLst>
            </p:cNvPr>
            <p:cNvCxnSpPr/>
            <p:nvPr/>
          </p:nvCxnSpPr>
          <p:spPr>
            <a:xfrm>
              <a:off x="1866900" y="3680354"/>
              <a:ext cx="0" cy="23944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echte verbindingslijn 87">
              <a:extLst>
                <a:ext uri="{FF2B5EF4-FFF2-40B4-BE49-F238E27FC236}">
                  <a16:creationId xmlns:a16="http://schemas.microsoft.com/office/drawing/2014/main" id="{21228B04-E110-4B2A-9FE3-2CBB1B4CE427}"/>
                </a:ext>
              </a:extLst>
            </p:cNvPr>
            <p:cNvCxnSpPr/>
            <p:nvPr/>
          </p:nvCxnSpPr>
          <p:spPr>
            <a:xfrm>
              <a:off x="3019425" y="3680354"/>
              <a:ext cx="0" cy="23944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kstvak 3">
              <a:extLst>
                <a:ext uri="{FF2B5EF4-FFF2-40B4-BE49-F238E27FC236}">
                  <a16:creationId xmlns:a16="http://schemas.microsoft.com/office/drawing/2014/main" id="{17313978-9E95-41DA-8A6C-FBB7F7BE03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6838" y="3964782"/>
              <a:ext cx="3316287" cy="575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nl-BE" altLang="es-ES" sz="2000" dirty="0"/>
                <a:t>‘C-</a:t>
              </a:r>
              <a:r>
                <a:rPr lang="nl-BE" sz="2000" dirty="0"/>
                <a:t>Remanente</a:t>
              </a:r>
              <a:r>
                <a:rPr lang="nl-BE" altLang="es-ES" sz="2000" dirty="0"/>
                <a:t>’</a:t>
              </a:r>
              <a:endParaRPr lang="nl-BE" sz="2000" dirty="0"/>
            </a:p>
          </p:txBody>
        </p:sp>
        <p:sp>
          <p:nvSpPr>
            <p:cNvPr id="24" name="Tekstvak 3">
              <a:extLst>
                <a:ext uri="{FF2B5EF4-FFF2-40B4-BE49-F238E27FC236}">
                  <a16:creationId xmlns:a16="http://schemas.microsoft.com/office/drawing/2014/main" id="{292193FA-6ECE-4CDD-90D3-16F49E6C39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6317" y="4624916"/>
              <a:ext cx="1870896" cy="575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nl-BE" sz="2000" dirty="0"/>
                <a:t>C-No-HDL</a:t>
              </a:r>
            </a:p>
          </p:txBody>
        </p:sp>
        <p:cxnSp>
          <p:nvCxnSpPr>
            <p:cNvPr id="25" name="Rechte verbindingslijn 101">
              <a:extLst>
                <a:ext uri="{FF2B5EF4-FFF2-40B4-BE49-F238E27FC236}">
                  <a16:creationId xmlns:a16="http://schemas.microsoft.com/office/drawing/2014/main" id="{B9E4CBF6-3186-4E18-A3F9-432046B0D3DE}"/>
                </a:ext>
              </a:extLst>
            </p:cNvPr>
            <p:cNvCxnSpPr/>
            <p:nvPr/>
          </p:nvCxnSpPr>
          <p:spPr>
            <a:xfrm>
              <a:off x="3235325" y="4597136"/>
              <a:ext cx="4865688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102">
              <a:extLst>
                <a:ext uri="{FF2B5EF4-FFF2-40B4-BE49-F238E27FC236}">
                  <a16:creationId xmlns:a16="http://schemas.microsoft.com/office/drawing/2014/main" id="{E243F9C9-CF69-4F01-8605-103F252771CE}"/>
                </a:ext>
              </a:extLst>
            </p:cNvPr>
            <p:cNvCxnSpPr/>
            <p:nvPr/>
          </p:nvCxnSpPr>
          <p:spPr>
            <a:xfrm>
              <a:off x="3235325" y="4357688"/>
              <a:ext cx="0" cy="23944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Rechte verbindingslijn 103">
              <a:extLst>
                <a:ext uri="{FF2B5EF4-FFF2-40B4-BE49-F238E27FC236}">
                  <a16:creationId xmlns:a16="http://schemas.microsoft.com/office/drawing/2014/main" id="{ADB1C951-EF53-468D-92C4-DD1A87F36A90}"/>
                </a:ext>
              </a:extLst>
            </p:cNvPr>
            <p:cNvCxnSpPr/>
            <p:nvPr/>
          </p:nvCxnSpPr>
          <p:spPr>
            <a:xfrm>
              <a:off x="8101013" y="4357688"/>
              <a:ext cx="0" cy="23944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 Box 53">
              <a:extLst>
                <a:ext uri="{FF2B5EF4-FFF2-40B4-BE49-F238E27FC236}">
                  <a16:creationId xmlns:a16="http://schemas.microsoft.com/office/drawing/2014/main" id="{A44EDC6F-26CF-4026-9743-E04AB9894A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1550" y="1596762"/>
              <a:ext cx="1506734" cy="974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i="1" dirty="0">
                  <a:latin typeface="Times New Roman" pitchFamily="18" charset="0"/>
                  <a:cs typeface="Arial" pitchFamily="34" charset="0"/>
                </a:rPr>
                <a:t>Qm</a:t>
              </a:r>
            </a:p>
            <a:p>
              <a:pPr algn="ctr"/>
              <a:r>
                <a:rPr lang="en-US" sz="1800" i="1" dirty="0">
                  <a:latin typeface="Times New Roman" pitchFamily="18" charset="0"/>
                  <a:cs typeface="Arial" pitchFamily="34" charset="0"/>
                </a:rPr>
                <a:t>Remnantes</a:t>
              </a:r>
              <a:endParaRPr lang="en-US" i="1" dirty="0"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9" name="Oval 70">
              <a:extLst>
                <a:ext uri="{FF2B5EF4-FFF2-40B4-BE49-F238E27FC236}">
                  <a16:creationId xmlns:a16="http://schemas.microsoft.com/office/drawing/2014/main" id="{942F0D90-AEAC-43D1-B9C6-F1C33B632C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0116" y="2850886"/>
              <a:ext cx="166687" cy="127000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 i="1">
                <a:solidFill>
                  <a:schemeClr val="tx2"/>
                </a:solidFill>
                <a:latin typeface="Times" charset="0"/>
              </a:endParaRPr>
            </a:p>
          </p:txBody>
        </p:sp>
        <p:sp>
          <p:nvSpPr>
            <p:cNvPr id="30" name="Oval 71">
              <a:extLst>
                <a:ext uri="{FF2B5EF4-FFF2-40B4-BE49-F238E27FC236}">
                  <a16:creationId xmlns:a16="http://schemas.microsoft.com/office/drawing/2014/main" id="{8F0399D9-C127-42EE-B780-752A09C95C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116" y="2786062"/>
              <a:ext cx="166687" cy="127000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 i="1">
                <a:solidFill>
                  <a:schemeClr val="tx2"/>
                </a:solidFill>
                <a:latin typeface="Times" charset="0"/>
              </a:endParaRPr>
            </a:p>
          </p:txBody>
        </p:sp>
        <p:cxnSp>
          <p:nvCxnSpPr>
            <p:cNvPr id="31" name="Rechte verbindingslijn 71">
              <a:extLst>
                <a:ext uri="{FF2B5EF4-FFF2-40B4-BE49-F238E27FC236}">
                  <a16:creationId xmlns:a16="http://schemas.microsoft.com/office/drawing/2014/main" id="{CE22E882-3CDC-499A-AF21-833DC14DCFC9}"/>
                </a:ext>
              </a:extLst>
            </p:cNvPr>
            <p:cNvCxnSpPr/>
            <p:nvPr/>
          </p:nvCxnSpPr>
          <p:spPr>
            <a:xfrm>
              <a:off x="8101013" y="3697553"/>
              <a:ext cx="0" cy="2222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kstvak 3">
              <a:extLst>
                <a:ext uri="{FF2B5EF4-FFF2-40B4-BE49-F238E27FC236}">
                  <a16:creationId xmlns:a16="http://schemas.microsoft.com/office/drawing/2014/main" id="{83699D43-7FE3-4D8C-98CF-9D6E5EAC1A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7150" y="5224198"/>
              <a:ext cx="2890838" cy="444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nl-BE" sz="2000"/>
                <a:t>ApoB </a:t>
              </a:r>
            </a:p>
          </p:txBody>
        </p:sp>
        <p:cxnSp>
          <p:nvCxnSpPr>
            <p:cNvPr id="33" name="Rechte verbindingslijn 74">
              <a:extLst>
                <a:ext uri="{FF2B5EF4-FFF2-40B4-BE49-F238E27FC236}">
                  <a16:creationId xmlns:a16="http://schemas.microsoft.com/office/drawing/2014/main" id="{B101BE3E-389E-4926-8765-8041DB0D9415}"/>
                </a:ext>
              </a:extLst>
            </p:cNvPr>
            <p:cNvCxnSpPr/>
            <p:nvPr/>
          </p:nvCxnSpPr>
          <p:spPr>
            <a:xfrm>
              <a:off x="3235325" y="5197740"/>
              <a:ext cx="4865688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Rechte verbindingslijn 75">
              <a:extLst>
                <a:ext uri="{FF2B5EF4-FFF2-40B4-BE49-F238E27FC236}">
                  <a16:creationId xmlns:a16="http://schemas.microsoft.com/office/drawing/2014/main" id="{6C52CA58-0107-4C41-8495-C4C6A9D2E6F5}"/>
                </a:ext>
              </a:extLst>
            </p:cNvPr>
            <p:cNvCxnSpPr/>
            <p:nvPr/>
          </p:nvCxnSpPr>
          <p:spPr>
            <a:xfrm>
              <a:off x="3235325" y="4958292"/>
              <a:ext cx="0" cy="23944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Rechte verbindingslijn 76">
              <a:extLst>
                <a:ext uri="{FF2B5EF4-FFF2-40B4-BE49-F238E27FC236}">
                  <a16:creationId xmlns:a16="http://schemas.microsoft.com/office/drawing/2014/main" id="{3997801D-BFA1-4EBA-929B-78AEB2258A88}"/>
                </a:ext>
              </a:extLst>
            </p:cNvPr>
            <p:cNvCxnSpPr/>
            <p:nvPr/>
          </p:nvCxnSpPr>
          <p:spPr>
            <a:xfrm>
              <a:off x="8101013" y="4958292"/>
              <a:ext cx="0" cy="23944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Rechte verbindingslijn 77">
              <a:extLst>
                <a:ext uri="{FF2B5EF4-FFF2-40B4-BE49-F238E27FC236}">
                  <a16:creationId xmlns:a16="http://schemas.microsoft.com/office/drawing/2014/main" id="{DE4B3E84-F0FC-4DCD-A7A5-AA140AA1CE32}"/>
                </a:ext>
              </a:extLst>
            </p:cNvPr>
            <p:cNvCxnSpPr/>
            <p:nvPr/>
          </p:nvCxnSpPr>
          <p:spPr>
            <a:xfrm>
              <a:off x="1868491" y="5197740"/>
              <a:ext cx="1152525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78">
              <a:extLst>
                <a:ext uri="{FF2B5EF4-FFF2-40B4-BE49-F238E27FC236}">
                  <a16:creationId xmlns:a16="http://schemas.microsoft.com/office/drawing/2014/main" id="{F17DAC7B-888A-40F6-BC52-DCE3273DFB33}"/>
                </a:ext>
              </a:extLst>
            </p:cNvPr>
            <p:cNvCxnSpPr/>
            <p:nvPr/>
          </p:nvCxnSpPr>
          <p:spPr>
            <a:xfrm>
              <a:off x="1868488" y="4958292"/>
              <a:ext cx="0" cy="23944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79">
              <a:extLst>
                <a:ext uri="{FF2B5EF4-FFF2-40B4-BE49-F238E27FC236}">
                  <a16:creationId xmlns:a16="http://schemas.microsoft.com/office/drawing/2014/main" id="{98BB3E1A-ED91-41EB-A9FD-D98A74EC6786}"/>
                </a:ext>
              </a:extLst>
            </p:cNvPr>
            <p:cNvCxnSpPr/>
            <p:nvPr/>
          </p:nvCxnSpPr>
          <p:spPr>
            <a:xfrm>
              <a:off x="3021013" y="4958292"/>
              <a:ext cx="0" cy="23944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kstvak 3">
              <a:extLst>
                <a:ext uri="{FF2B5EF4-FFF2-40B4-BE49-F238E27FC236}">
                  <a16:creationId xmlns:a16="http://schemas.microsoft.com/office/drawing/2014/main" id="{312080E5-3F3E-4DFE-B337-1391ACF047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1366" y="5224198"/>
              <a:ext cx="2892425" cy="444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nl-BE" sz="2000"/>
                <a:t>ApoA-I </a:t>
              </a:r>
            </a:p>
          </p:txBody>
        </p:sp>
        <p:cxnSp>
          <p:nvCxnSpPr>
            <p:cNvPr id="40" name="Rechte verbindingslijn met pijl 7">
              <a:extLst>
                <a:ext uri="{FF2B5EF4-FFF2-40B4-BE49-F238E27FC236}">
                  <a16:creationId xmlns:a16="http://schemas.microsoft.com/office/drawing/2014/main" id="{576905C5-E324-4394-B5DF-4988DE7FD70D}"/>
                </a:ext>
              </a:extLst>
            </p:cNvPr>
            <p:cNvCxnSpPr/>
            <p:nvPr/>
          </p:nvCxnSpPr>
          <p:spPr>
            <a:xfrm>
              <a:off x="600075" y="317502"/>
              <a:ext cx="0" cy="321071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kstvak 10">
              <a:extLst>
                <a:ext uri="{FF2B5EF4-FFF2-40B4-BE49-F238E27FC236}">
                  <a16:creationId xmlns:a16="http://schemas.microsoft.com/office/drawing/2014/main" id="{400A76D9-59A0-48C8-8B6D-B04108F89899}"/>
                </a:ext>
              </a:extLst>
            </p:cNvPr>
            <p:cNvSpPr txBox="1"/>
            <p:nvPr/>
          </p:nvSpPr>
          <p:spPr>
            <a:xfrm>
              <a:off x="107505" y="840054"/>
              <a:ext cx="580754" cy="160367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nl-BE" sz="1800" i="1" dirty="0">
                  <a:ea typeface="+mn-ea"/>
                </a:rPr>
                <a:t>Densidad</a:t>
              </a:r>
            </a:p>
          </p:txBody>
        </p:sp>
        <p:sp>
          <p:nvSpPr>
            <p:cNvPr id="42" name="Stroomdiagram: Proces 18">
              <a:extLst>
                <a:ext uri="{FF2B5EF4-FFF2-40B4-BE49-F238E27FC236}">
                  <a16:creationId xmlns:a16="http://schemas.microsoft.com/office/drawing/2014/main" id="{A32046B9-7BD9-407A-965C-32BB3A5DEA6B}"/>
                </a:ext>
              </a:extLst>
            </p:cNvPr>
            <p:cNvSpPr/>
            <p:nvPr/>
          </p:nvSpPr>
          <p:spPr>
            <a:xfrm>
              <a:off x="796925" y="1476375"/>
              <a:ext cx="750888" cy="1328208"/>
            </a:xfrm>
            <a:prstGeom prst="flowChartProcess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BE"/>
            </a:p>
          </p:txBody>
        </p:sp>
        <p:sp>
          <p:nvSpPr>
            <p:cNvPr id="43" name="Stroomdiagram: Proces 97">
              <a:extLst>
                <a:ext uri="{FF2B5EF4-FFF2-40B4-BE49-F238E27FC236}">
                  <a16:creationId xmlns:a16="http://schemas.microsoft.com/office/drawing/2014/main" id="{E2B4FB24-6A71-46F6-ADAE-4135C54E25AD}"/>
                </a:ext>
              </a:extLst>
            </p:cNvPr>
            <p:cNvSpPr/>
            <p:nvPr/>
          </p:nvSpPr>
          <p:spPr>
            <a:xfrm>
              <a:off x="796925" y="590021"/>
              <a:ext cx="750888" cy="886354"/>
            </a:xfrm>
            <a:prstGeom prst="flowChartProcess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BE"/>
            </a:p>
          </p:txBody>
        </p:sp>
        <p:sp>
          <p:nvSpPr>
            <p:cNvPr id="44" name="Stroomdiagram: Proces 19">
              <a:extLst>
                <a:ext uri="{FF2B5EF4-FFF2-40B4-BE49-F238E27FC236}">
                  <a16:creationId xmlns:a16="http://schemas.microsoft.com/office/drawing/2014/main" id="{B10735E4-C551-46B5-A6D4-85C2F98C008E}"/>
                </a:ext>
              </a:extLst>
            </p:cNvPr>
            <p:cNvSpPr/>
            <p:nvPr/>
          </p:nvSpPr>
          <p:spPr>
            <a:xfrm>
              <a:off x="796925" y="195793"/>
              <a:ext cx="750888" cy="394229"/>
            </a:xfrm>
            <a:prstGeom prst="flowChartProcess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BE"/>
            </a:p>
          </p:txBody>
        </p:sp>
        <p:sp>
          <p:nvSpPr>
            <p:cNvPr id="45" name="Tekstvak 3">
              <a:extLst>
                <a:ext uri="{FF2B5EF4-FFF2-40B4-BE49-F238E27FC236}">
                  <a16:creationId xmlns:a16="http://schemas.microsoft.com/office/drawing/2014/main" id="{FA07B274-78A8-4B00-B8B3-C2F78B2A5A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538" y="3972720"/>
              <a:ext cx="2159000" cy="603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nl-BE" sz="2000" dirty="0"/>
                <a:t>CT</a:t>
              </a:r>
            </a:p>
          </p:txBody>
        </p:sp>
        <p:cxnSp>
          <p:nvCxnSpPr>
            <p:cNvPr id="46" name="Rechte verbindingslijn 70">
              <a:extLst>
                <a:ext uri="{FF2B5EF4-FFF2-40B4-BE49-F238E27FC236}">
                  <a16:creationId xmlns:a16="http://schemas.microsoft.com/office/drawing/2014/main" id="{81921F84-33F9-4B72-B258-9F36C3FF0319}"/>
                </a:ext>
              </a:extLst>
            </p:cNvPr>
            <p:cNvCxnSpPr/>
            <p:nvPr/>
          </p:nvCxnSpPr>
          <p:spPr>
            <a:xfrm>
              <a:off x="827091" y="3915833"/>
              <a:ext cx="720725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72">
              <a:extLst>
                <a:ext uri="{FF2B5EF4-FFF2-40B4-BE49-F238E27FC236}">
                  <a16:creationId xmlns:a16="http://schemas.microsoft.com/office/drawing/2014/main" id="{896D6DA7-3582-4B32-A9ED-A76C2846B3BD}"/>
                </a:ext>
              </a:extLst>
            </p:cNvPr>
            <p:cNvCxnSpPr/>
            <p:nvPr/>
          </p:nvCxnSpPr>
          <p:spPr>
            <a:xfrm>
              <a:off x="827088" y="3676386"/>
              <a:ext cx="0" cy="24341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Rechte verbindingslijn 73">
              <a:extLst>
                <a:ext uri="{FF2B5EF4-FFF2-40B4-BE49-F238E27FC236}">
                  <a16:creationId xmlns:a16="http://schemas.microsoft.com/office/drawing/2014/main" id="{B833A0ED-59B0-40D4-8950-563739C31BB2}"/>
                </a:ext>
              </a:extLst>
            </p:cNvPr>
            <p:cNvCxnSpPr/>
            <p:nvPr/>
          </p:nvCxnSpPr>
          <p:spPr>
            <a:xfrm>
              <a:off x="1547813" y="3676386"/>
              <a:ext cx="0" cy="23944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CuadroTexto 76">
            <a:extLst>
              <a:ext uri="{FF2B5EF4-FFF2-40B4-BE49-F238E27FC236}">
                <a16:creationId xmlns:a16="http://schemas.microsoft.com/office/drawing/2014/main" id="{A2D3DA90-A958-4157-9050-C59E20FBB429}"/>
              </a:ext>
            </a:extLst>
          </p:cNvPr>
          <p:cNvSpPr txBox="1"/>
          <p:nvPr/>
        </p:nvSpPr>
        <p:spPr>
          <a:xfrm>
            <a:off x="0" y="4928056"/>
            <a:ext cx="2057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chemeClr val="bg2">
                    <a:lumMod val="50000"/>
                  </a:schemeClr>
                </a:solidFill>
              </a:rPr>
              <a:t>Fuente: Imagen propia</a:t>
            </a:r>
          </a:p>
        </p:txBody>
      </p:sp>
    </p:spTree>
    <p:extLst>
      <p:ext uri="{BB962C8B-B14F-4D97-AF65-F5344CB8AC3E}">
        <p14:creationId xmlns:p14="http://schemas.microsoft.com/office/powerpoint/2010/main" val="26927388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750</TotalTime>
  <Words>1068</Words>
  <Application>Microsoft Office PowerPoint</Application>
  <PresentationFormat>Presentación en pantalla (16:9)</PresentationFormat>
  <Paragraphs>165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Arial</vt:lpstr>
      <vt:lpstr>Times</vt:lpstr>
      <vt:lpstr>Times New Roman</vt:lpstr>
      <vt:lpstr>Wingdings</vt:lpstr>
      <vt:lpstr>Tema de Office</vt:lpstr>
      <vt:lpstr>Presentación de PowerPoint</vt:lpstr>
      <vt:lpstr>Taller 5 –  Retos en la práctica clínica</vt:lpstr>
      <vt:lpstr>CASO CLÍNICO</vt:lpstr>
      <vt:lpstr>PERFIL LIPÍDICO</vt:lpstr>
      <vt:lpstr>PREGUNTA</vt:lpstr>
      <vt:lpstr>PREGUNTA</vt:lpstr>
      <vt:lpstr>ANÁLISIS LIPÍDICOS</vt:lpstr>
      <vt:lpstr>LIMITACIONES FÓRMULA de FRIEDEWALD</vt:lpstr>
      <vt:lpstr>CLASIFICACIÓN de las LIPOPROTEÍNAS</vt:lpstr>
      <vt:lpstr>DISBETALIPOPROTEINEMIA: diagnóstico</vt:lpstr>
      <vt:lpstr>PERFL LIPÍDICO</vt:lpstr>
      <vt:lpstr>LIPOPROTEÍNA(a)</vt:lpstr>
      <vt:lpstr>Lp(a) y ATEROGÉNESIS</vt:lpstr>
      <vt:lpstr>Presentación de PowerPoint</vt:lpstr>
      <vt:lpstr>Lp(a) y RIESGO CARDIOVASCULAR</vt:lpstr>
      <vt:lpstr>Riesgo residual de Lp(a) reclasifica el RCV calculado</vt:lpstr>
      <vt:lpstr>Fármacos para reducir la concentración de Lp(a)</vt:lpstr>
      <vt:lpstr>EVOLUCIÓN CLÍNICA</vt:lpstr>
      <vt:lpstr>MENSAJES FINALES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Rosa Maria Bugella Breton</cp:lastModifiedBy>
  <cp:revision>51</cp:revision>
  <dcterms:created xsi:type="dcterms:W3CDTF">2020-10-26T10:26:54Z</dcterms:created>
  <dcterms:modified xsi:type="dcterms:W3CDTF">2021-01-11T11:30:22Z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1160079329</vt:i4>
  </property>
  <property fmtid="{D5CDD505-2E9C-101B-9397-08002B2CF9AE}" pid="3" name="_NewReviewCycle">
    <vt:lpwstr/>
  </property>
  <property fmtid="{D5CDD505-2E9C-101B-9397-08002B2CF9AE}" pid="4" name="_EmailSubject">
    <vt:lpwstr>Agenda What's Next</vt:lpwstr>
  </property>
  <property fmtid="{D5CDD505-2E9C-101B-9397-08002B2CF9AE}" pid="5" name="_AuthorEmail">
    <vt:lpwstr>Laura.DeBustos@sanofi.com</vt:lpwstr>
  </property>
  <property fmtid="{D5CDD505-2E9C-101B-9397-08002B2CF9AE}" pid="6" name="_AuthorEmailDisplayName">
    <vt:lpwstr>De Bustos, Laura /ES</vt:lpwstr>
  </property>
</Properties>
</file>