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1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12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3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theme/theme14.xml" ContentType="application/vnd.openxmlformats-officedocument.theme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5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6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theme/theme17.xml" ContentType="application/vnd.openxmlformats-officedocument.theme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18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49" r:id="rId2"/>
    <p:sldMasterId id="2147483796" r:id="rId3"/>
    <p:sldMasterId id="2147483808" r:id="rId4"/>
    <p:sldMasterId id="2147483856" r:id="rId5"/>
    <p:sldMasterId id="2147483892" r:id="rId6"/>
    <p:sldMasterId id="2147483927" r:id="rId7"/>
    <p:sldMasterId id="2147483976" r:id="rId8"/>
    <p:sldMasterId id="2147484024" r:id="rId9"/>
    <p:sldMasterId id="2147484125" r:id="rId10"/>
    <p:sldMasterId id="2147484194" r:id="rId11"/>
    <p:sldMasterId id="2147484262" r:id="rId12"/>
    <p:sldMasterId id="2147484330" r:id="rId13"/>
    <p:sldMasterId id="2147484373" r:id="rId14"/>
    <p:sldMasterId id="2147484411" r:id="rId15"/>
    <p:sldMasterId id="2147484407" r:id="rId16"/>
    <p:sldMasterId id="2147484414" r:id="rId17"/>
    <p:sldMasterId id="2147484430" r:id="rId18"/>
    <p:sldMasterId id="2147484446" r:id="rId19"/>
  </p:sldMasterIdLst>
  <p:notesMasterIdLst>
    <p:notesMasterId r:id="rId89"/>
  </p:notesMasterIdLst>
  <p:sldIdLst>
    <p:sldId id="256" r:id="rId20"/>
    <p:sldId id="257" r:id="rId21"/>
    <p:sldId id="1637" r:id="rId22"/>
    <p:sldId id="262" r:id="rId23"/>
    <p:sldId id="3025" r:id="rId24"/>
    <p:sldId id="3016" r:id="rId25"/>
    <p:sldId id="464" r:id="rId26"/>
    <p:sldId id="1521" r:id="rId27"/>
    <p:sldId id="851" r:id="rId28"/>
    <p:sldId id="402" r:id="rId29"/>
    <p:sldId id="662" r:id="rId30"/>
    <p:sldId id="3014" r:id="rId31"/>
    <p:sldId id="6407" r:id="rId32"/>
    <p:sldId id="6402" r:id="rId33"/>
    <p:sldId id="6411" r:id="rId34"/>
    <p:sldId id="269" r:id="rId35"/>
    <p:sldId id="687" r:id="rId36"/>
    <p:sldId id="3013" r:id="rId37"/>
    <p:sldId id="270" r:id="rId38"/>
    <p:sldId id="3018" r:id="rId39"/>
    <p:sldId id="501" r:id="rId40"/>
    <p:sldId id="6474" r:id="rId41"/>
    <p:sldId id="6475" r:id="rId42"/>
    <p:sldId id="1519" r:id="rId43"/>
    <p:sldId id="6472" r:id="rId44"/>
    <p:sldId id="1530" r:id="rId45"/>
    <p:sldId id="6476" r:id="rId46"/>
    <p:sldId id="6477" r:id="rId47"/>
    <p:sldId id="259" r:id="rId48"/>
    <p:sldId id="261" r:id="rId49"/>
    <p:sldId id="271" r:id="rId50"/>
    <p:sldId id="260" r:id="rId51"/>
    <p:sldId id="6478" r:id="rId52"/>
    <p:sldId id="264" r:id="rId53"/>
    <p:sldId id="6479" r:id="rId54"/>
    <p:sldId id="273" r:id="rId55"/>
    <p:sldId id="268" r:id="rId56"/>
    <p:sldId id="272" r:id="rId57"/>
    <p:sldId id="265" r:id="rId58"/>
    <p:sldId id="267" r:id="rId59"/>
    <p:sldId id="6480" r:id="rId60"/>
    <p:sldId id="6481" r:id="rId61"/>
    <p:sldId id="1448942724" r:id="rId62"/>
    <p:sldId id="1448942731" r:id="rId63"/>
    <p:sldId id="1448942730" r:id="rId64"/>
    <p:sldId id="1448942727" r:id="rId65"/>
    <p:sldId id="1448942715" r:id="rId66"/>
    <p:sldId id="314" r:id="rId67"/>
    <p:sldId id="1448942732" r:id="rId68"/>
    <p:sldId id="1448942661" r:id="rId69"/>
    <p:sldId id="1448942662" r:id="rId70"/>
    <p:sldId id="665" r:id="rId71"/>
    <p:sldId id="1448942719" r:id="rId72"/>
    <p:sldId id="1448942668" r:id="rId73"/>
    <p:sldId id="1448942669" r:id="rId74"/>
    <p:sldId id="1448942671" r:id="rId75"/>
    <p:sldId id="693" r:id="rId76"/>
    <p:sldId id="1448942673" r:id="rId77"/>
    <p:sldId id="1448942674" r:id="rId78"/>
    <p:sldId id="1448942720" r:id="rId79"/>
    <p:sldId id="1448942664" r:id="rId80"/>
    <p:sldId id="1448942721" r:id="rId81"/>
    <p:sldId id="1448942722" r:id="rId82"/>
    <p:sldId id="1448942665" r:id="rId83"/>
    <p:sldId id="1448942666" r:id="rId84"/>
    <p:sldId id="1448942728" r:id="rId85"/>
    <p:sldId id="1448942718" r:id="rId86"/>
    <p:sldId id="1448942677" r:id="rId87"/>
    <p:sldId id="1448942733" r:id="rId88"/>
  </p:sldIdLst>
  <p:sldSz cx="12192000" cy="6858000"/>
  <p:notesSz cx="6858000" cy="9144000"/>
  <p:defaultTextStyle>
    <a:defPPr>
      <a:defRPr lang="es-E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907" autoAdjust="0"/>
  </p:normalViewPr>
  <p:slideViewPr>
    <p:cSldViewPr snapToGrid="0">
      <p:cViewPr varScale="1">
        <p:scale>
          <a:sx n="68" d="100"/>
          <a:sy n="68" d="100"/>
        </p:scale>
        <p:origin x="71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0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7.xml"/><Relationship Id="rId21" Type="http://schemas.openxmlformats.org/officeDocument/2006/relationships/slide" Target="slides/slide2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63" Type="http://schemas.openxmlformats.org/officeDocument/2006/relationships/slide" Target="slides/slide44.xml"/><Relationship Id="rId68" Type="http://schemas.openxmlformats.org/officeDocument/2006/relationships/slide" Target="slides/slide49.xml"/><Relationship Id="rId84" Type="http://schemas.openxmlformats.org/officeDocument/2006/relationships/slide" Target="slides/slide65.xml"/><Relationship Id="rId89" Type="http://schemas.openxmlformats.org/officeDocument/2006/relationships/notesMaster" Target="notesMasters/notesMaster1.xml"/><Relationship Id="rId16" Type="http://schemas.openxmlformats.org/officeDocument/2006/relationships/slideMaster" Target="slideMasters/slideMaster16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53" Type="http://schemas.openxmlformats.org/officeDocument/2006/relationships/slide" Target="slides/slide34.xml"/><Relationship Id="rId58" Type="http://schemas.openxmlformats.org/officeDocument/2006/relationships/slide" Target="slides/slide39.xml"/><Relationship Id="rId74" Type="http://schemas.openxmlformats.org/officeDocument/2006/relationships/slide" Target="slides/slide55.xml"/><Relationship Id="rId79" Type="http://schemas.openxmlformats.org/officeDocument/2006/relationships/slide" Target="slides/slide60.xml"/><Relationship Id="rId5" Type="http://schemas.openxmlformats.org/officeDocument/2006/relationships/slideMaster" Target="slideMasters/slideMaster5.xml"/><Relationship Id="rId90" Type="http://schemas.openxmlformats.org/officeDocument/2006/relationships/presProps" Target="presProps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64" Type="http://schemas.openxmlformats.org/officeDocument/2006/relationships/slide" Target="slides/slide45.xml"/><Relationship Id="rId69" Type="http://schemas.openxmlformats.org/officeDocument/2006/relationships/slide" Target="slides/slide50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2.xml"/><Relationship Id="rId72" Type="http://schemas.openxmlformats.org/officeDocument/2006/relationships/slide" Target="slides/slide53.xml"/><Relationship Id="rId80" Type="http://schemas.openxmlformats.org/officeDocument/2006/relationships/slide" Target="slides/slide61.xml"/><Relationship Id="rId85" Type="http://schemas.openxmlformats.org/officeDocument/2006/relationships/slide" Target="slides/slide66.xml"/><Relationship Id="rId9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59" Type="http://schemas.openxmlformats.org/officeDocument/2006/relationships/slide" Target="slides/slide40.xml"/><Relationship Id="rId67" Type="http://schemas.openxmlformats.org/officeDocument/2006/relationships/slide" Target="slides/slide48.xml"/><Relationship Id="rId20" Type="http://schemas.openxmlformats.org/officeDocument/2006/relationships/slide" Target="slides/slide1.xml"/><Relationship Id="rId41" Type="http://schemas.openxmlformats.org/officeDocument/2006/relationships/slide" Target="slides/slide22.xml"/><Relationship Id="rId54" Type="http://schemas.openxmlformats.org/officeDocument/2006/relationships/slide" Target="slides/slide35.xml"/><Relationship Id="rId62" Type="http://schemas.openxmlformats.org/officeDocument/2006/relationships/slide" Target="slides/slide43.xml"/><Relationship Id="rId70" Type="http://schemas.openxmlformats.org/officeDocument/2006/relationships/slide" Target="slides/slide51.xml"/><Relationship Id="rId75" Type="http://schemas.openxmlformats.org/officeDocument/2006/relationships/slide" Target="slides/slide56.xml"/><Relationship Id="rId83" Type="http://schemas.openxmlformats.org/officeDocument/2006/relationships/slide" Target="slides/slide64.xml"/><Relationship Id="rId88" Type="http://schemas.openxmlformats.org/officeDocument/2006/relationships/slide" Target="slides/slide69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slide" Target="slides/slide30.xml"/><Relationship Id="rId57" Type="http://schemas.openxmlformats.org/officeDocument/2006/relationships/slide" Target="slides/slide38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slide" Target="slides/slide33.xml"/><Relationship Id="rId60" Type="http://schemas.openxmlformats.org/officeDocument/2006/relationships/slide" Target="slides/slide41.xml"/><Relationship Id="rId65" Type="http://schemas.openxmlformats.org/officeDocument/2006/relationships/slide" Target="slides/slide46.xml"/><Relationship Id="rId73" Type="http://schemas.openxmlformats.org/officeDocument/2006/relationships/slide" Target="slides/slide54.xml"/><Relationship Id="rId78" Type="http://schemas.openxmlformats.org/officeDocument/2006/relationships/slide" Target="slides/slide59.xml"/><Relationship Id="rId81" Type="http://schemas.openxmlformats.org/officeDocument/2006/relationships/slide" Target="slides/slide62.xml"/><Relationship Id="rId86" Type="http://schemas.openxmlformats.org/officeDocument/2006/relationships/slide" Target="slides/slide6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20.xml"/><Relationship Id="rId34" Type="http://schemas.openxmlformats.org/officeDocument/2006/relationships/slide" Target="slides/slide15.xml"/><Relationship Id="rId50" Type="http://schemas.openxmlformats.org/officeDocument/2006/relationships/slide" Target="slides/slide31.xml"/><Relationship Id="rId55" Type="http://schemas.openxmlformats.org/officeDocument/2006/relationships/slide" Target="slides/slide36.xml"/><Relationship Id="rId76" Type="http://schemas.openxmlformats.org/officeDocument/2006/relationships/slide" Target="slides/slide57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2.xml"/><Relationship Id="rId9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0.xml"/><Relationship Id="rId24" Type="http://schemas.openxmlformats.org/officeDocument/2006/relationships/slide" Target="slides/slide5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66" Type="http://schemas.openxmlformats.org/officeDocument/2006/relationships/slide" Target="slides/slide47.xml"/><Relationship Id="rId87" Type="http://schemas.openxmlformats.org/officeDocument/2006/relationships/slide" Target="slides/slide68.xml"/><Relationship Id="rId61" Type="http://schemas.openxmlformats.org/officeDocument/2006/relationships/slide" Target="slides/slide42.xml"/><Relationship Id="rId82" Type="http://schemas.openxmlformats.org/officeDocument/2006/relationships/slide" Target="slides/slide63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56" Type="http://schemas.openxmlformats.org/officeDocument/2006/relationships/slide" Target="slides/slide37.xml"/><Relationship Id="rId77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10237890465177"/>
          <c:y val="9.5389527952293177E-2"/>
          <c:w val="0.85518403030058399"/>
          <c:h val="0.602683511536364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472C4"/>
            </a:solidFill>
            <a:ln w="11685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ED7D31"/>
              </a:solidFill>
              <a:ln w="11685">
                <a:noFill/>
              </a:ln>
            </c:spPr>
            <c:extLst>
              <c:ext xmlns:c16="http://schemas.microsoft.com/office/drawing/2014/chart" uri="{C3380CC4-5D6E-409C-BE32-E72D297353CC}">
                <c16:uniqueId val="{00000000-1151-4449-A5A6-36D8B58EC73D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1685">
                <a:noFill/>
              </a:ln>
            </c:spPr>
            <c:extLst>
              <c:ext xmlns:c16="http://schemas.microsoft.com/office/drawing/2014/chart" uri="{C3380CC4-5D6E-409C-BE32-E72D297353CC}">
                <c16:uniqueId val="{00000001-1151-4449-A5A6-36D8B58EC73D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 w="11685">
                <a:noFill/>
              </a:ln>
            </c:spPr>
            <c:extLst>
              <c:ext xmlns:c16="http://schemas.microsoft.com/office/drawing/2014/chart" uri="{C3380CC4-5D6E-409C-BE32-E72D297353CC}">
                <c16:uniqueId val="{00000002-1151-4449-A5A6-36D8B58EC73D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8748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151-4449-A5A6-36D8B58EC73D}"/>
              </c:ext>
            </c:extLst>
          </c:dPt>
          <c:dPt>
            <c:idx val="4"/>
            <c:invertIfNegative val="0"/>
            <c:bubble3D val="0"/>
            <c:spPr>
              <a:solidFill>
                <a:srgbClr val="FFC000"/>
              </a:solidFill>
              <a:ln w="11685">
                <a:noFill/>
              </a:ln>
            </c:spPr>
            <c:extLst>
              <c:ext xmlns:c16="http://schemas.microsoft.com/office/drawing/2014/chart" uri="{C3380CC4-5D6E-409C-BE32-E72D297353CC}">
                <c16:uniqueId val="{00000004-1151-4449-A5A6-36D8B58EC73D}"/>
              </c:ext>
            </c:extLst>
          </c:dPt>
          <c:dPt>
            <c:idx val="5"/>
            <c:invertIfNegative val="0"/>
            <c:bubble3D val="0"/>
            <c:spPr>
              <a:solidFill>
                <a:srgbClr val="00B0F0"/>
              </a:solidFill>
              <a:ln w="11685">
                <a:noFill/>
              </a:ln>
            </c:spPr>
            <c:extLst>
              <c:ext xmlns:c16="http://schemas.microsoft.com/office/drawing/2014/chart" uri="{C3380CC4-5D6E-409C-BE32-E72D297353CC}">
                <c16:uniqueId val="{00000005-1151-4449-A5A6-36D8B58EC73D}"/>
              </c:ext>
            </c:extLst>
          </c:dPt>
          <c:dLbls>
            <c:spPr>
              <a:noFill/>
              <a:ln w="11685">
                <a:noFill/>
              </a:ln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Monoterapia estatina moderada intensidad</c:v>
                </c:pt>
                <c:pt idx="1">
                  <c:v>Monoterapia estatina alta intensidad</c:v>
                </c:pt>
                <c:pt idx="2">
                  <c:v>Ezetimiba</c:v>
                </c:pt>
                <c:pt idx="3">
                  <c:v>Otro LLT</c:v>
                </c:pt>
                <c:pt idx="4">
                  <c:v>Monoterapia estatina baja intensidad</c:v>
                </c:pt>
                <c:pt idx="5">
                  <c:v>iPCSK9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52</c:v>
                </c:pt>
                <c:pt idx="1">
                  <c:v>28</c:v>
                </c:pt>
                <c:pt idx="2">
                  <c:v>9</c:v>
                </c:pt>
                <c:pt idx="3">
                  <c:v>6</c:v>
                </c:pt>
                <c:pt idx="4">
                  <c:v>4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151-4449-A5A6-36D8B58EC7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951904"/>
        <c:axId val="1"/>
      </c:barChart>
      <c:catAx>
        <c:axId val="82951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4374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s-ES" sz="1000" dirty="0"/>
                  <a:t>Pacientes en tratamiento hipolipemiante (%)</a:t>
                </a:r>
              </a:p>
            </c:rich>
          </c:tx>
          <c:layout>
            <c:manualLayout>
              <c:xMode val="edge"/>
              <c:yMode val="edge"/>
              <c:x val="4.9405848094714815E-2"/>
              <c:y val="4.856885250481819E-2"/>
            </c:manualLayout>
          </c:layout>
          <c:overlay val="0"/>
          <c:spPr>
            <a:noFill/>
            <a:ln w="11685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82951904"/>
        <c:crosses val="autoZero"/>
        <c:crossBetween val="between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solidFill>
            <a:schemeClr val="tx1"/>
          </a:solidFill>
          <a:latin typeface="+mn-lt"/>
        </a:defRPr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55315486416494"/>
          <c:y val="2.2712314777710203E-2"/>
          <c:w val="0.20275418134670106"/>
          <c:h val="0.8790385634276962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Low-intensity statin monotherapy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0964746055449944E-2"/>
                  <c:y val="-8.547324274615299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3826628352490418E-2"/>
                      <c:h val="4.32599057910778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DDD5-9A49-98F2-3A0AC7B3722C}"/>
                </c:ext>
              </c:extLst>
            </c:dLbl>
            <c:dLbl>
              <c:idx val="1"/>
              <c:layout>
                <c:manualLayout>
                  <c:x val="1.2512512512512513E-2"/>
                  <c:y val="-9.7725253011140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D5-9A49-98F2-3A0AC7B3722C}"/>
                </c:ext>
              </c:extLst>
            </c:dLbl>
            <c:dLbl>
              <c:idx val="2"/>
              <c:layout>
                <c:manualLayout>
                  <c:x val="1.0948448448448448E-2"/>
                  <c:y val="-8.79663479141877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D5-9A49-98F2-3A0AC7B3722C}"/>
                </c:ext>
              </c:extLst>
            </c:dLbl>
            <c:dLbl>
              <c:idx val="3"/>
              <c:layout>
                <c:manualLayout>
                  <c:x val="1.4076638153901904E-2"/>
                  <c:y val="-9.162593732554516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1124874874874871E-2"/>
                      <c:h val="3.293630470221699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DD5-9A49-98F2-3A0AC7B3722C}"/>
                </c:ext>
              </c:extLst>
            </c:dLbl>
            <c:dLbl>
              <c:idx val="4"/>
              <c:layout>
                <c:manualLayout>
                  <c:x val="-3.5696676392097484E-17"/>
                  <c:y val="-6.5625000000000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D5-9A49-98F2-3A0AC7B372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4.5</c:v>
                </c:pt>
                <c:pt idx="1">
                  <c:v>5.0999999999999996</c:v>
                </c:pt>
                <c:pt idx="2">
                  <c:v>5</c:v>
                </c:pt>
                <c:pt idx="3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DD5-9A49-98F2-3A0AC7B3722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Moderate-intensity statin monotherapy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</c:strCache>
            </c:strRef>
          </c:cat>
          <c:val>
            <c:numRef>
              <c:f>Sheet1!$C$2:$C$5</c:f>
              <c:numCache>
                <c:formatCode>0.0</c:formatCode>
                <c:ptCount val="4"/>
                <c:pt idx="0">
                  <c:v>68.5</c:v>
                </c:pt>
                <c:pt idx="1">
                  <c:v>63.6</c:v>
                </c:pt>
                <c:pt idx="2">
                  <c:v>60.2</c:v>
                </c:pt>
                <c:pt idx="3">
                  <c:v>41.9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DD5-9A49-98F2-3A0AC7B3722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High-intensity statin monotherapy</c:v>
                </c:pt>
              </c:strCache>
            </c:strRef>
          </c:tx>
          <c:spPr>
            <a:solidFill>
              <a:srgbClr val="40492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</c:strCache>
            </c:strRef>
          </c:cat>
          <c:val>
            <c:numRef>
              <c:f>Sheet1!$D$2:$D$5</c:f>
              <c:numCache>
                <c:formatCode>0.0</c:formatCode>
                <c:ptCount val="4"/>
                <c:pt idx="0">
                  <c:v>20.2</c:v>
                </c:pt>
                <c:pt idx="1">
                  <c:v>18.899999999999999</c:v>
                </c:pt>
                <c:pt idx="2">
                  <c:v>16.899999999999999</c:v>
                </c:pt>
                <c:pt idx="3">
                  <c:v>19.8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DD5-9A49-98F2-3A0AC7B3722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Ezetimibe combination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9.3843843843843845E-3"/>
                  <c:y val="-8.50648733830367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D5-9A49-98F2-3A0AC7B3722C}"/>
                </c:ext>
              </c:extLst>
            </c:dLbl>
            <c:dLbl>
              <c:idx val="1"/>
              <c:layout>
                <c:manualLayout>
                  <c:x val="-2.8153153153153154E-2"/>
                  <c:y val="-8.539041959834037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D5-9A49-98F2-3A0AC7B3722C}"/>
                </c:ext>
              </c:extLst>
            </c:dLbl>
            <c:dLbl>
              <c:idx val="2"/>
              <c:layout>
                <c:manualLayout>
                  <c:x val="-2.1896896896896955E-2"/>
                  <c:y val="-8.051096704986382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DD5-9A49-98F2-3A0AC7B372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</c:strCache>
            </c:strRef>
          </c:cat>
          <c:val>
            <c:numRef>
              <c:f>Sheet1!$E$2:$E$5</c:f>
              <c:numCache>
                <c:formatCode>0.0</c:formatCode>
                <c:ptCount val="4"/>
                <c:pt idx="0">
                  <c:v>2.2999999999999998</c:v>
                </c:pt>
                <c:pt idx="1">
                  <c:v>4</c:v>
                </c:pt>
                <c:pt idx="2">
                  <c:v>9.8000000000000007</c:v>
                </c:pt>
                <c:pt idx="3">
                  <c:v>26.7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DD5-9A49-98F2-3A0AC7B3722C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PCSK9i combination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735569662677147E-3"/>
                  <c:y val="-6.8750000000000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DD5-9A49-98F2-3A0AC7B3722C}"/>
                </c:ext>
              </c:extLst>
            </c:dLbl>
            <c:dLbl>
              <c:idx val="1"/>
              <c:layout>
                <c:manualLayout>
                  <c:x val="5.0752031559118177E-3"/>
                  <c:y val="-8.73977187983023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5402528512764736E-2"/>
                      <c:h val="4.062492134898965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DDD5-9A49-98F2-3A0AC7B3722C}"/>
                </c:ext>
              </c:extLst>
            </c:dLbl>
            <c:dLbl>
              <c:idx val="2"/>
              <c:layout>
                <c:manualLayout>
                  <c:x val="-5.4901273116722922E-3"/>
                  <c:y val="-9.447782555858821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4073000520967964E-2"/>
                      <c:h val="4.924999999999999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E-DDD5-9A49-98F2-3A0AC7B3722C}"/>
                </c:ext>
              </c:extLst>
            </c:dLbl>
            <c:dLbl>
              <c:idx val="3"/>
              <c:layout>
                <c:manualLayout>
                  <c:x val="-7.9011675264729839E-3"/>
                  <c:y val="-9.5492895058940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DD5-9A49-98F2-3A0AC7B3722C}"/>
                </c:ext>
              </c:extLst>
            </c:dLbl>
            <c:dLbl>
              <c:idx val="4"/>
              <c:layout>
                <c:manualLayout>
                  <c:x val="1.9471139325353437E-3"/>
                  <c:y val="-7.1874999999999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DDD5-9A49-98F2-3A0AC7B372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</c:strCache>
            </c:strRef>
          </c:cat>
          <c:val>
            <c:numRef>
              <c:f>Sheet1!$F$2:$F$5</c:f>
              <c:numCache>
                <c:formatCode>0.0</c:formatCode>
                <c:ptCount val="4"/>
                <c:pt idx="1">
                  <c:v>0.5</c:v>
                </c:pt>
                <c:pt idx="2">
                  <c:v>1.6</c:v>
                </c:pt>
                <c:pt idx="3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DDD5-9A49-98F2-3A0AC7B3722C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Other LLT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4332122476807459E-2"/>
                  <c:y val="-8.48413851344212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DDD5-9A49-98F2-3A0AC7B3722C}"/>
                </c:ext>
              </c:extLst>
            </c:dLbl>
            <c:dLbl>
              <c:idx val="1"/>
              <c:layout>
                <c:manualLayout>
                  <c:x val="1.9590026781782552E-2"/>
                  <c:y val="-8.6212181706713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DD5-9A49-98F2-3A0AC7B3722C}"/>
                </c:ext>
              </c:extLst>
            </c:dLbl>
            <c:dLbl>
              <c:idx val="2"/>
              <c:layout>
                <c:manualLayout>
                  <c:x val="1.6279382236567275E-2"/>
                  <c:y val="-8.323769734407944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1124874874874871E-2"/>
                      <c:h val="3.293630470221699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4-DDD5-9A49-98F2-3A0AC7B3722C}"/>
                </c:ext>
              </c:extLst>
            </c:dLbl>
            <c:dLbl>
              <c:idx val="3"/>
              <c:layout>
                <c:manualLayout>
                  <c:x val="1.7460250604935643E-2"/>
                  <c:y val="-7.8892871427193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DD5-9A49-98F2-3A0AC7B3722C}"/>
                </c:ext>
              </c:extLst>
            </c:dLbl>
            <c:dLbl>
              <c:idx val="4"/>
              <c:layout>
                <c:manualLayout>
                  <c:x val="2.7227769107690366E-2"/>
                  <c:y val="-6.39831550847725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DDD5-9A49-98F2-3A0AC7B372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</c:strCache>
            </c:strRef>
          </c:cat>
          <c:val>
            <c:numRef>
              <c:f>Sheet1!$G$2:$G$5</c:f>
              <c:numCache>
                <c:formatCode>0.0</c:formatCode>
                <c:ptCount val="4"/>
                <c:pt idx="0">
                  <c:v>4.5</c:v>
                </c:pt>
                <c:pt idx="1">
                  <c:v>7.9</c:v>
                </c:pt>
                <c:pt idx="2">
                  <c:v>6.5</c:v>
                </c:pt>
                <c:pt idx="3">
                  <c:v>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DDD5-9A49-98F2-3A0AC7B3722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51150544"/>
        <c:axId val="651151200"/>
      </c:barChart>
      <c:catAx>
        <c:axId val="651150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51151200"/>
        <c:crosses val="autoZero"/>
        <c:auto val="1"/>
        <c:lblAlgn val="ctr"/>
        <c:lblOffset val="100"/>
        <c:noMultiLvlLbl val="0"/>
      </c:catAx>
      <c:valAx>
        <c:axId val="651151200"/>
        <c:scaling>
          <c:orientation val="minMax"/>
        </c:scaling>
        <c:delete val="0"/>
        <c:axPos val="b"/>
        <c:numFmt formatCode="0%" sourceLinked="0"/>
        <c:majorTickMark val="out"/>
        <c:minorTickMark val="none"/>
        <c:tickLblPos val="none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51150544"/>
        <c:crosses val="autoZero"/>
        <c:crossBetween val="between"/>
        <c:majorUnit val="0.2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74620700426358"/>
          <c:y val="2.5833790679575153E-3"/>
          <c:w val="0.19865005838772634"/>
          <c:h val="0.9309581692913385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Other LLT 2019</c:v>
                </c:pt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C0-334A-A359-3F752B2B77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Other LLT 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40</c:v>
                </c:pt>
                <c:pt idx="2">
                  <c:v>43</c:v>
                </c:pt>
                <c:pt idx="3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C0-334A-A359-3F752B2B77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PCSK9i combination 2019</c:v>
                </c:pt>
              </c:strCache>
            </c:strRef>
          </c:tx>
          <c:spPr>
            <a:pattFill prst="ltDnDiag">
              <a:fgClr>
                <a:schemeClr val="accent4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33</c:v>
                </c:pt>
                <c:pt idx="2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C0-334A-A359-3F752B2B778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PCSK9i combination 2016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  <c:pt idx="2">
                  <c:v>68</c:v>
                </c:pt>
                <c:pt idx="3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C0-334A-A359-3F752B2B7782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Ezetimibe combination 2019</c:v>
                </c:pt>
              </c:strCache>
            </c:strRef>
          </c:tx>
          <c:spPr>
            <a:pattFill prst="ltDnDiag">
              <a:fgClr>
                <a:srgbClr val="7030A0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7C0-334A-A359-3F752B2B77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1">
                  <c:v>21</c:v>
                </c:pt>
                <c:pt idx="2">
                  <c:v>60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C0-334A-A359-3F752B2B7782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Ezetimibe combination 2016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1">
                  <c:v>58</c:v>
                </c:pt>
                <c:pt idx="2">
                  <c:v>68</c:v>
                </c:pt>
                <c:pt idx="3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7C0-334A-A359-3F752B2B7782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High-intensity statin monotherapy 2019</c:v>
                </c:pt>
              </c:strCache>
            </c:strRef>
          </c:tx>
          <c:spPr>
            <a:pattFill prst="ltDnDiag">
              <a:fgClr>
                <a:srgbClr val="433333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Sheet1!$H$2:$H$5</c:f>
              <c:numCache>
                <c:formatCode>General</c:formatCode>
                <c:ptCount val="4"/>
                <c:pt idx="0">
                  <c:v>17</c:v>
                </c:pt>
                <c:pt idx="1">
                  <c:v>29</c:v>
                </c:pt>
                <c:pt idx="2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7C0-334A-A359-3F752B2B7782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High-intensity statin monotherapy 2016</c:v>
                </c:pt>
              </c:strCache>
            </c:strRef>
          </c:tx>
          <c:spPr>
            <a:solidFill>
              <a:srgbClr val="43333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Sheet1!$I$2:$I$5</c:f>
              <c:numCache>
                <c:formatCode>General</c:formatCode>
                <c:ptCount val="4"/>
                <c:pt idx="0">
                  <c:v>22</c:v>
                </c:pt>
                <c:pt idx="1">
                  <c:v>63</c:v>
                </c:pt>
                <c:pt idx="2">
                  <c:v>75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7C0-334A-A359-3F752B2B7782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Moderate-intensity statin monotherapy 2019</c:v>
                </c:pt>
              </c:strCache>
            </c:strRef>
          </c:tx>
          <c:spPr>
            <a:pattFill prst="ltDnDiag">
              <a:fgClr>
                <a:schemeClr val="accent6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Sheet1!$J$2:$J$5</c:f>
              <c:numCache>
                <c:formatCode>General</c:formatCode>
                <c:ptCount val="4"/>
                <c:pt idx="0">
                  <c:v>10</c:v>
                </c:pt>
                <c:pt idx="1">
                  <c:v>27</c:v>
                </c:pt>
                <c:pt idx="2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7C0-334A-A359-3F752B2B7782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Moderate-intensity statin monotherapy 2016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Sheet1!$K$2:$K$5</c:f>
              <c:numCache>
                <c:formatCode>General</c:formatCode>
                <c:ptCount val="4"/>
                <c:pt idx="0">
                  <c:v>23</c:v>
                </c:pt>
                <c:pt idx="1">
                  <c:v>67</c:v>
                </c:pt>
                <c:pt idx="2">
                  <c:v>81</c:v>
                </c:pt>
                <c:pt idx="3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7C0-334A-A359-3F752B2B7782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Low-intensity statin monotherapy 2019</c:v>
                </c:pt>
              </c:strCache>
            </c:strRef>
          </c:tx>
          <c:spPr>
            <a:pattFill prst="ltDn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Sheet1!$L$2:$L$5</c:f>
              <c:numCache>
                <c:formatCode>General</c:formatCode>
                <c:ptCount val="4"/>
                <c:pt idx="0">
                  <c:v>25</c:v>
                </c:pt>
                <c:pt idx="1">
                  <c:v>7</c:v>
                </c:pt>
                <c:pt idx="2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57C0-334A-A359-3F752B2B7782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Low-intensity statin monotherapy 2016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Sheet1!$M$2:$M$5</c:f>
              <c:numCache>
                <c:formatCode>General</c:formatCode>
                <c:ptCount val="4"/>
                <c:pt idx="0">
                  <c:v>25</c:v>
                </c:pt>
                <c:pt idx="1">
                  <c:v>47</c:v>
                </c:pt>
                <c:pt idx="2">
                  <c:v>67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7C0-334A-A359-3F752B2B7782}"/>
            </c:ext>
          </c:extLst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Overall 2019</c:v>
                </c:pt>
              </c:strCache>
            </c:strRef>
          </c:tx>
          <c:spPr>
            <a:pattFill prst="ltDnDiag">
              <a:fgClr>
                <a:srgbClr val="92D050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Sheet1!$N$2:$N$5</c:f>
              <c:numCache>
                <c:formatCode>General</c:formatCode>
                <c:ptCount val="4"/>
                <c:pt idx="0">
                  <c:v>11</c:v>
                </c:pt>
                <c:pt idx="1">
                  <c:v>25</c:v>
                </c:pt>
                <c:pt idx="2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57C0-334A-A359-3F752B2B7782}"/>
            </c:ext>
          </c:extLst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Overall 2016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Overall (n = 89)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</c:strCache>
            </c:strRef>
          </c:cat>
          <c:val>
            <c:numRef>
              <c:f>Sheet1!$O$2:$O$5</c:f>
              <c:numCache>
                <c:formatCode>General</c:formatCode>
                <c:ptCount val="4"/>
                <c:pt idx="0">
                  <c:v>21</c:v>
                </c:pt>
                <c:pt idx="1">
                  <c:v>63</c:v>
                </c:pt>
                <c:pt idx="2">
                  <c:v>75</c:v>
                </c:pt>
                <c:pt idx="3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7C0-334A-A359-3F752B2B778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25"/>
        <c:overlap val="-23"/>
        <c:axId val="877714960"/>
        <c:axId val="877713976"/>
      </c:barChart>
      <c:catAx>
        <c:axId val="877714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one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877713976"/>
        <c:crosses val="autoZero"/>
        <c:auto val="1"/>
        <c:lblAlgn val="ctr"/>
        <c:lblOffset val="100"/>
        <c:noMultiLvlLbl val="0"/>
      </c:catAx>
      <c:valAx>
        <c:axId val="877713976"/>
        <c:scaling>
          <c:orientation val="minMax"/>
          <c:max val="100"/>
        </c:scaling>
        <c:delete val="0"/>
        <c:axPos val="b"/>
        <c:numFmt formatCode="#,##0" sourceLinked="0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877714960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55315486416494"/>
          <c:y val="2.2712314777710203E-2"/>
          <c:w val="0.26062455171707138"/>
          <c:h val="0.8790385634276962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Low-intensity statin monotherapy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7673953481039813E-3"/>
                  <c:y val="-7.508248003746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C6C-4B94-816A-9B7E823BD624}"/>
                </c:ext>
              </c:extLst>
            </c:dLbl>
            <c:dLbl>
              <c:idx val="1"/>
              <c:layout>
                <c:manualLayout>
                  <c:x val="1.2512512512512513E-2"/>
                  <c:y val="-9.7725253011140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C6C-4B94-816A-9B7E823BD624}"/>
                </c:ext>
              </c:extLst>
            </c:dLbl>
            <c:dLbl>
              <c:idx val="2"/>
              <c:layout>
                <c:manualLayout>
                  <c:x val="1.0948448448448448E-2"/>
                  <c:y val="-8.79663479141877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C6C-4B94-816A-9B7E823BD624}"/>
                </c:ext>
              </c:extLst>
            </c:dLbl>
            <c:dLbl>
              <c:idx val="3"/>
              <c:layout>
                <c:manualLayout>
                  <c:x val="1.4076638153901904E-2"/>
                  <c:y val="-9.162593732554516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1124874874874871E-2"/>
                      <c:h val="3.293630470221699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C6C-4B94-816A-9B7E823BD624}"/>
                </c:ext>
              </c:extLst>
            </c:dLbl>
            <c:dLbl>
              <c:idx val="4"/>
              <c:layout>
                <c:manualLayout>
                  <c:x val="1.0948448448448448E-2"/>
                  <c:y val="-7.0504439341296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C6C-4B94-816A-9B7E823BD6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  <c:pt idx="4">
                  <c:v>Overall</c:v>
                </c:pt>
              </c:strCache>
            </c:strRef>
          </c:cat>
          <c:val>
            <c:numRef>
              <c:f>Sheet1!$B$2:$B$6</c:f>
              <c:numCache>
                <c:formatCode>0.0</c:formatCode>
                <c:ptCount val="5"/>
                <c:pt idx="0">
                  <c:v>2.4</c:v>
                </c:pt>
                <c:pt idx="1">
                  <c:v>5.0999999999999996</c:v>
                </c:pt>
                <c:pt idx="2">
                  <c:v>5</c:v>
                </c:pt>
                <c:pt idx="3">
                  <c:v>3.5</c:v>
                </c:pt>
                <c:pt idx="4" formatCode="General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C6C-4B94-816A-9B7E823BD6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Moderate-intensity statin monotherapy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  <c:pt idx="4">
                  <c:v>Overall</c:v>
                </c:pt>
              </c:strCache>
            </c:strRef>
          </c:cat>
          <c:val>
            <c:numRef>
              <c:f>Sheet1!$C$2:$C$6</c:f>
              <c:numCache>
                <c:formatCode>0.0</c:formatCode>
                <c:ptCount val="5"/>
                <c:pt idx="0">
                  <c:v>44.5</c:v>
                </c:pt>
                <c:pt idx="1">
                  <c:v>63.6</c:v>
                </c:pt>
                <c:pt idx="2">
                  <c:v>60.2</c:v>
                </c:pt>
                <c:pt idx="3">
                  <c:v>41.9</c:v>
                </c:pt>
                <c:pt idx="4" formatCode="General">
                  <c:v>51.8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C6C-4B94-816A-9B7E823BD62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High-intensity statin monotherapy</c:v>
                </c:pt>
              </c:strCache>
            </c:strRef>
          </c:tx>
          <c:spPr>
            <a:solidFill>
              <a:srgbClr val="40492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  <c:pt idx="4">
                  <c:v>Overall</c:v>
                </c:pt>
              </c:strCache>
            </c:strRef>
          </c:cat>
          <c:val>
            <c:numRef>
              <c:f>Sheet1!$D$2:$D$6</c:f>
              <c:numCache>
                <c:formatCode>0.0</c:formatCode>
                <c:ptCount val="5"/>
                <c:pt idx="0">
                  <c:v>36.700000000000003</c:v>
                </c:pt>
                <c:pt idx="1">
                  <c:v>18.899999999999999</c:v>
                </c:pt>
                <c:pt idx="2">
                  <c:v>16.899999999999999</c:v>
                </c:pt>
                <c:pt idx="3">
                  <c:v>19.8</c:v>
                </c:pt>
                <c:pt idx="4" formatCode="General">
                  <c:v>27.6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C6C-4B94-816A-9B7E823BD62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Ezetimibe combination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9.3843843843843845E-3"/>
                  <c:y val="-8.50648733830367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C6C-4B94-816A-9B7E823BD624}"/>
                </c:ext>
              </c:extLst>
            </c:dLbl>
            <c:dLbl>
              <c:idx val="1"/>
              <c:layout>
                <c:manualLayout>
                  <c:x val="-2.8153153153153154E-2"/>
                  <c:y val="-8.539041959834037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DC6C-4B94-816A-9B7E823BD624}"/>
                </c:ext>
              </c:extLst>
            </c:dLbl>
            <c:dLbl>
              <c:idx val="2"/>
              <c:layout>
                <c:manualLayout>
                  <c:x val="-2.1896896896896955E-2"/>
                  <c:y val="-8.051096704986382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C6C-4B94-816A-9B7E823BD6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  <c:pt idx="4">
                  <c:v>Overall</c:v>
                </c:pt>
              </c:strCache>
            </c:strRef>
          </c:cat>
          <c:val>
            <c:numRef>
              <c:f>Sheet1!$E$2:$E$6</c:f>
              <c:numCache>
                <c:formatCode>0.0</c:formatCode>
                <c:ptCount val="5"/>
                <c:pt idx="0">
                  <c:v>9</c:v>
                </c:pt>
                <c:pt idx="1">
                  <c:v>4</c:v>
                </c:pt>
                <c:pt idx="2">
                  <c:v>9.8000000000000007</c:v>
                </c:pt>
                <c:pt idx="3">
                  <c:v>26.7</c:v>
                </c:pt>
                <c:pt idx="4" formatCode="General">
                  <c:v>9.1999999999999993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C6C-4B94-816A-9B7E823BD624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PCSK9i combination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9153011278994958E-3"/>
                  <c:y val="-7.1527777777777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C6C-4B94-816A-9B7E823BD624}"/>
                </c:ext>
              </c:extLst>
            </c:dLbl>
            <c:dLbl>
              <c:idx val="1"/>
              <c:layout>
                <c:manualLayout>
                  <c:x val="5.0752031559118177E-3"/>
                  <c:y val="-8.73977187983023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5402528512764736E-2"/>
                      <c:h val="4.062492134898965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DC6C-4B94-816A-9B7E823BD624}"/>
                </c:ext>
              </c:extLst>
            </c:dLbl>
            <c:dLbl>
              <c:idx val="2"/>
              <c:layout>
                <c:manualLayout>
                  <c:x val="-5.4901111741662923E-3"/>
                  <c:y val="-8.062347620010278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4073000520967964E-2"/>
                      <c:h val="4.924999999999999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DC6C-4B94-816A-9B7E823BD624}"/>
                </c:ext>
              </c:extLst>
            </c:dLbl>
            <c:dLbl>
              <c:idx val="3"/>
              <c:layout>
                <c:manualLayout>
                  <c:x val="-4.3091812284726813E-3"/>
                  <c:y val="-8.16385309168495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C6C-4B94-816A-9B7E823BD624}"/>
                </c:ext>
              </c:extLst>
            </c:dLbl>
            <c:dLbl>
              <c:idx val="4"/>
              <c:layout>
                <c:manualLayout>
                  <c:x val="1.9471139325353437E-3"/>
                  <c:y val="-7.1874999999999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C6C-4B94-816A-9B7E823BD6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  <c:pt idx="4">
                  <c:v>Overall</c:v>
                </c:pt>
              </c:strCache>
            </c:strRef>
          </c:cat>
          <c:val>
            <c:numRef>
              <c:f>Sheet1!$F$2:$F$6</c:f>
              <c:numCache>
                <c:formatCode>0.0</c:formatCode>
                <c:ptCount val="5"/>
                <c:pt idx="0">
                  <c:v>1.2</c:v>
                </c:pt>
                <c:pt idx="1">
                  <c:v>0.5</c:v>
                </c:pt>
                <c:pt idx="2">
                  <c:v>1.6</c:v>
                </c:pt>
                <c:pt idx="3">
                  <c:v>1.7</c:v>
                </c:pt>
                <c:pt idx="4" formatCode="General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DC6C-4B94-816A-9B7E823BD624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Other LLT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4332122476807459E-2"/>
                  <c:y val="-9.31747594050743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DC6C-4B94-816A-9B7E823BD624}"/>
                </c:ext>
              </c:extLst>
            </c:dLbl>
            <c:dLbl>
              <c:idx val="1"/>
              <c:layout>
                <c:manualLayout>
                  <c:x val="2.1354523815153736E-2"/>
                  <c:y val="-8.6212050249908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DC6C-4B94-816A-9B7E823BD624}"/>
                </c:ext>
              </c:extLst>
            </c:dLbl>
            <c:dLbl>
              <c:idx val="2"/>
              <c:layout>
                <c:manualLayout>
                  <c:x val="1.6279382236567275E-2"/>
                  <c:y val="-8.323769734407944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1124874874874871E-2"/>
                      <c:h val="3.293630470221699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2-DC6C-4B94-816A-9B7E823BD624}"/>
                </c:ext>
              </c:extLst>
            </c:dLbl>
            <c:dLbl>
              <c:idx val="3"/>
              <c:layout>
                <c:manualLayout>
                  <c:x val="1.7460250604935643E-2"/>
                  <c:y val="-7.8892871427193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C6C-4B94-816A-9B7E823BD624}"/>
                </c:ext>
              </c:extLst>
            </c:dLbl>
            <c:dLbl>
              <c:idx val="4"/>
              <c:layout>
                <c:manualLayout>
                  <c:x val="2.7227769107690366E-2"/>
                  <c:y val="-6.39831550847725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DC6C-4B94-816A-9B7E823BD6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Very high risk</c:v>
                </c:pt>
                <c:pt idx="1">
                  <c:v>High risk</c:v>
                </c:pt>
                <c:pt idx="2">
                  <c:v>Moderate risk</c:v>
                </c:pt>
                <c:pt idx="3">
                  <c:v>Low risk</c:v>
                </c:pt>
                <c:pt idx="4">
                  <c:v>Overall</c:v>
                </c:pt>
              </c:strCache>
            </c:strRef>
          </c:cat>
          <c:val>
            <c:numRef>
              <c:f>Sheet1!$G$2:$G$6</c:f>
              <c:numCache>
                <c:formatCode>0.0</c:formatCode>
                <c:ptCount val="5"/>
                <c:pt idx="0">
                  <c:v>6.2</c:v>
                </c:pt>
                <c:pt idx="1">
                  <c:v>7.9</c:v>
                </c:pt>
                <c:pt idx="2">
                  <c:v>6.5</c:v>
                </c:pt>
                <c:pt idx="3">
                  <c:v>6.4</c:v>
                </c:pt>
                <c:pt idx="4" formatCode="General">
                  <c:v>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DC6C-4B94-816A-9B7E823BD62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51150544"/>
        <c:axId val="651151200"/>
      </c:barChart>
      <c:catAx>
        <c:axId val="651150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51151200"/>
        <c:crosses val="autoZero"/>
        <c:auto val="1"/>
        <c:lblAlgn val="ctr"/>
        <c:lblOffset val="100"/>
        <c:noMultiLvlLbl val="0"/>
      </c:catAx>
      <c:valAx>
        <c:axId val="651151200"/>
        <c:scaling>
          <c:orientation val="minMax"/>
        </c:scaling>
        <c:delete val="0"/>
        <c:axPos val="b"/>
        <c:numFmt formatCode="0%" sourceLinked="0"/>
        <c:majorTickMark val="out"/>
        <c:minorTickMark val="none"/>
        <c:tickLblPos val="none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51150544"/>
        <c:crosses val="autoZero"/>
        <c:crossBetween val="between"/>
        <c:majorUnit val="0.2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83976515534417"/>
          <c:y val="2.5833790679575153E-3"/>
          <c:w val="0.26455650189210983"/>
          <c:h val="0.9309581692913385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Other LLT 2019</c:v>
                </c:pt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</c:v>
                </c:pt>
                <c:pt idx="1">
                  <c:v>13</c:v>
                </c:pt>
                <c:pt idx="2">
                  <c:v>24</c:v>
                </c:pt>
                <c:pt idx="4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AB-4D3D-ADEE-217100BF7F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Other LLT 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14</c:v>
                </c:pt>
                <c:pt idx="1">
                  <c:v>40</c:v>
                </c:pt>
                <c:pt idx="2">
                  <c:v>43</c:v>
                </c:pt>
                <c:pt idx="3">
                  <c:v>36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AB-4D3D-ADEE-217100BF7F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PCSK9i combination 2019</c:v>
                </c:pt>
              </c:strCache>
            </c:strRef>
          </c:tx>
          <c:spPr>
            <a:pattFill prst="ltDnDiag">
              <a:fgClr>
                <a:schemeClr val="accent4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58</c:v>
                </c:pt>
                <c:pt idx="1">
                  <c:v>33</c:v>
                </c:pt>
                <c:pt idx="2">
                  <c:v>58</c:v>
                </c:pt>
                <c:pt idx="4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AB-4D3D-ADEE-217100BF7F6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PCSK9i combination 2016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67</c:v>
                </c:pt>
                <c:pt idx="1">
                  <c:v>100</c:v>
                </c:pt>
                <c:pt idx="2">
                  <c:v>68</c:v>
                </c:pt>
                <c:pt idx="3">
                  <c:v>67</c:v>
                </c:pt>
                <c:pt idx="4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7AB-4D3D-ADEE-217100BF7F6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Ezetimibe combination 2019</c:v>
                </c:pt>
              </c:strCache>
            </c:strRef>
          </c:tx>
          <c:spPr>
            <a:pattFill prst="ltDnDiag">
              <a:fgClr>
                <a:srgbClr val="7030A0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7AB-4D3D-ADEE-217100BF7F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Sheet1!$F$2:$F$6</c:f>
              <c:numCache>
                <c:formatCode>General</c:formatCode>
                <c:ptCount val="5"/>
                <c:pt idx="0">
                  <c:v>20</c:v>
                </c:pt>
                <c:pt idx="1">
                  <c:v>21</c:v>
                </c:pt>
                <c:pt idx="2">
                  <c:v>60</c:v>
                </c:pt>
                <c:pt idx="3">
                  <c:v>0</c:v>
                </c:pt>
                <c:pt idx="4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7AB-4D3D-ADEE-217100BF7F6E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Ezetimibe combination 2016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Sheet1!$G$2:$G$6</c:f>
              <c:numCache>
                <c:formatCode>General</c:formatCode>
                <c:ptCount val="5"/>
                <c:pt idx="0">
                  <c:v>53</c:v>
                </c:pt>
                <c:pt idx="1">
                  <c:v>58</c:v>
                </c:pt>
                <c:pt idx="2">
                  <c:v>68</c:v>
                </c:pt>
                <c:pt idx="3">
                  <c:v>54</c:v>
                </c:pt>
                <c:pt idx="4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7AB-4D3D-ADEE-217100BF7F6E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High-intensity statin monotherapy 2019</c:v>
                </c:pt>
              </c:strCache>
            </c:strRef>
          </c:tx>
          <c:spPr>
            <a:pattFill prst="ltDnDiag">
              <a:fgClr>
                <a:srgbClr val="433333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Sheet1!$H$2:$H$6</c:f>
              <c:numCache>
                <c:formatCode>General</c:formatCode>
                <c:ptCount val="5"/>
                <c:pt idx="0">
                  <c:v>22</c:v>
                </c:pt>
                <c:pt idx="1">
                  <c:v>29</c:v>
                </c:pt>
                <c:pt idx="2">
                  <c:v>58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7AB-4D3D-ADEE-217100BF7F6E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High-intensity statin monotherapy 2016</c:v>
                </c:pt>
              </c:strCache>
            </c:strRef>
          </c:tx>
          <c:spPr>
            <a:solidFill>
              <a:srgbClr val="43333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Sheet1!$I$2:$I$6</c:f>
              <c:numCache>
                <c:formatCode>General</c:formatCode>
                <c:ptCount val="5"/>
                <c:pt idx="0">
                  <c:v>45</c:v>
                </c:pt>
                <c:pt idx="1">
                  <c:v>63</c:v>
                </c:pt>
                <c:pt idx="2">
                  <c:v>75</c:v>
                </c:pt>
                <c:pt idx="3">
                  <c:v>68</c:v>
                </c:pt>
                <c:pt idx="4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7AB-4D3D-ADEE-217100BF7F6E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Moderate-intensity statin monotherapy 2019</c:v>
                </c:pt>
              </c:strCache>
            </c:strRef>
          </c:tx>
          <c:spPr>
            <a:pattFill prst="ltDnDiag">
              <a:fgClr>
                <a:schemeClr val="accent6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Sheet1!$J$2:$J$6</c:f>
              <c:numCache>
                <c:formatCode>General</c:formatCode>
                <c:ptCount val="5"/>
                <c:pt idx="0">
                  <c:v>16</c:v>
                </c:pt>
                <c:pt idx="1">
                  <c:v>27</c:v>
                </c:pt>
                <c:pt idx="2">
                  <c:v>66</c:v>
                </c:pt>
                <c:pt idx="4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7AB-4D3D-ADEE-217100BF7F6E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Moderate-intensity statin monotherapy 2016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Sheet1!$K$2:$K$6</c:f>
              <c:numCache>
                <c:formatCode>General</c:formatCode>
                <c:ptCount val="5"/>
                <c:pt idx="0">
                  <c:v>34</c:v>
                </c:pt>
                <c:pt idx="1">
                  <c:v>67</c:v>
                </c:pt>
                <c:pt idx="2">
                  <c:v>81</c:v>
                </c:pt>
                <c:pt idx="3">
                  <c:v>72</c:v>
                </c:pt>
                <c:pt idx="4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7AB-4D3D-ADEE-217100BF7F6E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Low-intensity statin monotherapy 2019</c:v>
                </c:pt>
              </c:strCache>
            </c:strRef>
          </c:tx>
          <c:spPr>
            <a:pattFill prst="ltDn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Sheet1!$L$2:$L$6</c:f>
              <c:numCache>
                <c:formatCode>General</c:formatCode>
                <c:ptCount val="5"/>
                <c:pt idx="0">
                  <c:v>14</c:v>
                </c:pt>
                <c:pt idx="1">
                  <c:v>7</c:v>
                </c:pt>
                <c:pt idx="2">
                  <c:v>49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7AB-4D3D-ADEE-217100BF7F6E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Low-intensity statin monotherapy 2016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Sheet1!$M$2:$M$6</c:f>
              <c:numCache>
                <c:formatCode>General</c:formatCode>
                <c:ptCount val="5"/>
                <c:pt idx="0">
                  <c:v>20</c:v>
                </c:pt>
                <c:pt idx="1">
                  <c:v>47</c:v>
                </c:pt>
                <c:pt idx="2">
                  <c:v>67</c:v>
                </c:pt>
                <c:pt idx="3">
                  <c:v>50</c:v>
                </c:pt>
                <c:pt idx="4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7AB-4D3D-ADEE-217100BF7F6E}"/>
            </c:ext>
          </c:extLst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Overall 2019</c:v>
                </c:pt>
              </c:strCache>
            </c:strRef>
          </c:tx>
          <c:spPr>
            <a:pattFill prst="ltDnDiag">
              <a:fgClr>
                <a:srgbClr val="92D050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Sheet1!$N$2:$N$6</c:f>
              <c:numCache>
                <c:formatCode>General</c:formatCode>
                <c:ptCount val="5"/>
                <c:pt idx="0">
                  <c:v>18</c:v>
                </c:pt>
                <c:pt idx="1">
                  <c:v>25</c:v>
                </c:pt>
                <c:pt idx="2">
                  <c:v>60</c:v>
                </c:pt>
                <c:pt idx="4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37AB-4D3D-ADEE-217100BF7F6E}"/>
            </c:ext>
          </c:extLst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Overall 2016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0" tIns="0" rIns="0" bIns="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Overall (n = 2128)</c:v>
                </c:pt>
                <c:pt idx="1">
                  <c:v>Overall (n = 593)</c:v>
                </c:pt>
                <c:pt idx="2">
                  <c:v>Overall (n = 1219)</c:v>
                </c:pt>
                <c:pt idx="3">
                  <c:v>Overall (n =172)</c:v>
                </c:pt>
                <c:pt idx="4">
                  <c:v>Overall (n = 4112</c:v>
                </c:pt>
              </c:strCache>
            </c:strRef>
          </c:cat>
          <c:val>
            <c:numRef>
              <c:f>Sheet1!$O$2:$O$6</c:f>
              <c:numCache>
                <c:formatCode>General</c:formatCode>
                <c:ptCount val="5"/>
                <c:pt idx="0">
                  <c:v>39</c:v>
                </c:pt>
                <c:pt idx="1">
                  <c:v>63</c:v>
                </c:pt>
                <c:pt idx="2">
                  <c:v>75</c:v>
                </c:pt>
                <c:pt idx="3">
                  <c:v>63</c:v>
                </c:pt>
                <c:pt idx="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7AB-4D3D-ADEE-217100BF7F6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25"/>
        <c:overlap val="-23"/>
        <c:axId val="877714960"/>
        <c:axId val="877713976"/>
      </c:barChart>
      <c:catAx>
        <c:axId val="877714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one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877713976"/>
        <c:crosses val="autoZero"/>
        <c:auto val="1"/>
        <c:lblAlgn val="ctr"/>
        <c:lblOffset val="100"/>
        <c:noMultiLvlLbl val="0"/>
      </c:catAx>
      <c:valAx>
        <c:axId val="877713976"/>
        <c:scaling>
          <c:orientation val="minMax"/>
          <c:max val="100"/>
        </c:scaling>
        <c:delete val="0"/>
        <c:axPos val="b"/>
        <c:numFmt formatCode="#,##0" sourceLinked="0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877714960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spPr>
            <a:ln w="12700"/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71-4066-8B2C-A01F5EC5BDC4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71-4066-8B2C-A01F5EC5BDC4}"/>
              </c:ext>
            </c:extLst>
          </c:dPt>
          <c:dPt>
            <c:idx val="2"/>
            <c:bubble3D val="0"/>
            <c:spPr>
              <a:solidFill>
                <a:schemeClr val="accent3">
                  <a:lumMod val="50000"/>
                </a:schemeClr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71-4066-8B2C-A01F5EC5BDC4}"/>
              </c:ext>
            </c:extLst>
          </c:dPt>
          <c:dPt>
            <c:idx val="3"/>
            <c:bubble3D val="0"/>
            <c:spPr>
              <a:solidFill>
                <a:srgbClr val="7030A0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D71-4066-8B2C-A01F5EC5BDC4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D71-4066-8B2C-A01F5EC5BDC4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270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D71-4066-8B2C-A01F5EC5BDC4}"/>
              </c:ext>
            </c:extLst>
          </c:dPt>
          <c:dLbls>
            <c:dLbl>
              <c:idx val="0"/>
              <c:layout>
                <c:manualLayout>
                  <c:x val="0.11111587962659254"/>
                  <c:y val="1.2584479511872813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D71-4066-8B2C-A01F5EC5BDC4}"/>
                </c:ext>
              </c:extLst>
            </c:dLbl>
            <c:dLbl>
              <c:idx val="1"/>
              <c:layout>
                <c:manualLayout>
                  <c:x val="2.7267393347553048E-3"/>
                  <c:y val="1.592461837318154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741842313231381"/>
                      <c:h val="0.2233996802947661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BD71-4066-8B2C-A01F5EC5BDC4}"/>
                </c:ext>
              </c:extLst>
            </c:dLbl>
            <c:dLbl>
              <c:idx val="2"/>
              <c:layout>
                <c:manualLayout>
                  <c:x val="-7.0125788669884601E-2"/>
                  <c:y val="-0.1979814098501396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D71-4066-8B2C-A01F5EC5BDC4}"/>
                </c:ext>
              </c:extLst>
            </c:dLbl>
            <c:dLbl>
              <c:idx val="3"/>
              <c:layout>
                <c:manualLayout>
                  <c:x val="-3.1117015895710139E-2"/>
                  <c:y val="9.4478326751749636E-2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lnSpc>
                      <a:spcPct val="90000"/>
                    </a:lnSpc>
                    <a:defRPr sz="9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D71-4066-8B2C-A01F5EC5BDC4}"/>
                </c:ext>
              </c:extLst>
            </c:dLbl>
            <c:dLbl>
              <c:idx val="4"/>
              <c:layout>
                <c:manualLayout>
                  <c:x val="1.5357572345194238E-2"/>
                  <c:y val="-5.0335683771116739E-3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lnSpc>
                      <a:spcPct val="90000"/>
                    </a:lnSpc>
                    <a:defRPr sz="9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45391887161117"/>
                      <c:h val="0.124333468492625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BD71-4066-8B2C-A01F5EC5BDC4}"/>
                </c:ext>
              </c:extLst>
            </c:dLbl>
            <c:dLbl>
              <c:idx val="5"/>
              <c:layout>
                <c:manualLayout>
                  <c:x val="3.7039103393745658E-2"/>
                  <c:y val="1.755881708270757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D71-4066-8B2C-A01F5EC5BD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lnSpc>
                    <a:spcPct val="90000"/>
                  </a:lnSpc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'SP goal'!$A$2:$A$7</c:f>
              <c:strCache>
                <c:ptCount val="6"/>
                <c:pt idx="0">
                  <c:v>Low intensity statin mono</c:v>
                </c:pt>
                <c:pt idx="1">
                  <c:v>Moderate intensity statin mono</c:v>
                </c:pt>
                <c:pt idx="2">
                  <c:v>High intensity statin mono</c:v>
                </c:pt>
                <c:pt idx="3">
                  <c:v>Ezetimibe combo</c:v>
                </c:pt>
                <c:pt idx="4">
                  <c:v>PCSK9i combo</c:v>
                </c:pt>
                <c:pt idx="5">
                  <c:v>Other</c:v>
                </c:pt>
              </c:strCache>
            </c:strRef>
          </c:cat>
          <c:val>
            <c:numRef>
              <c:f>'SP goal'!$B$2:$B$7</c:f>
              <c:numCache>
                <c:formatCode>General</c:formatCode>
                <c:ptCount val="6"/>
                <c:pt idx="0">
                  <c:v>2.2999999999999998</c:v>
                </c:pt>
                <c:pt idx="1">
                  <c:v>43.5</c:v>
                </c:pt>
                <c:pt idx="2">
                  <c:v>37.5</c:v>
                </c:pt>
                <c:pt idx="3">
                  <c:v>9.3000000000000007</c:v>
                </c:pt>
                <c:pt idx="4">
                  <c:v>1.1000000000000001</c:v>
                </c:pt>
                <c:pt idx="5">
                  <c:v>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D71-4066-8B2C-A01F5EC5BD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9E64E-38B1-4B87-8F6A-2A161672F8CE}" type="datetimeFigureOut">
              <a:rPr lang="es-ES" smtClean="0"/>
              <a:pPr/>
              <a:t>11/01/2021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5EDED-1FEB-44D5-8FBD-DF8C8E8FF7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6B9C31-2EDA-4359-82C3-B4761FA22EA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9733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C09A44-1789-4C25-9724-0A6E3BC7F6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65624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C09A44-1789-4C25-9724-0A6E3BC7F63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9699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ES" noProof="0" dirty="0"/>
              <a:t>Si nos centramos en los pacientes de muy alto riesgo con ECV la consecución del objetivo terapéutico según las guías 2016 o 2019 fue de 39 y del 18%.</a:t>
            </a:r>
          </a:p>
          <a:p>
            <a:r>
              <a:rPr lang="es-ES" altLang="es-ES" noProof="0" dirty="0"/>
              <a:t>Cabe destacar la importancia del tratamiento de combinación.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3F341-4E62-42EE-95D5-663515838BE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8864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50900"/>
            <a:ext cx="4075113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499F02-F1A1-754B-94C5-1B7D224748D3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13429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GB" sz="1800" b="0" i="0" u="none" strike="noStrike" baseline="0" dirty="0" err="1">
                <a:latin typeface="AdvP4DF60E"/>
              </a:rPr>
              <a:t>Sabatine</a:t>
            </a:r>
            <a:r>
              <a:rPr lang="en-GB" sz="1800" b="0" i="0" u="none" strike="noStrike" baseline="0" dirty="0">
                <a:latin typeface="AdvP4DF60E"/>
              </a:rPr>
              <a:t> MS, </a:t>
            </a:r>
            <a:r>
              <a:rPr lang="en-GB" sz="1800" b="0" i="0" u="none" strike="noStrike" baseline="0" dirty="0" err="1">
                <a:latin typeface="AdvP4DF60E"/>
              </a:rPr>
              <a:t>Giugliano</a:t>
            </a:r>
            <a:r>
              <a:rPr lang="en-GB" sz="1800" b="0" i="0" u="none" strike="noStrike" baseline="0" dirty="0">
                <a:latin typeface="AdvP4DF60E"/>
              </a:rPr>
              <a:t> RP, Keech AC, </a:t>
            </a:r>
            <a:r>
              <a:rPr lang="en-GB" sz="1800" b="0" i="0" u="none" strike="noStrike" baseline="0" dirty="0" err="1">
                <a:latin typeface="AdvP4DF60E"/>
              </a:rPr>
              <a:t>Honarpour</a:t>
            </a:r>
            <a:r>
              <a:rPr lang="en-GB" sz="1800" b="0" i="0" u="none" strike="noStrike" baseline="0" dirty="0">
                <a:latin typeface="AdvP4DF60E"/>
              </a:rPr>
              <a:t> N, </a:t>
            </a:r>
            <a:r>
              <a:rPr lang="en-GB" sz="1800" b="0" i="0" u="none" strike="noStrike" baseline="0" dirty="0" err="1">
                <a:latin typeface="AdvP4DF60E"/>
              </a:rPr>
              <a:t>Wiviott</a:t>
            </a:r>
            <a:r>
              <a:rPr lang="en-GB" sz="1800" b="0" i="0" u="none" strike="noStrike" baseline="0" dirty="0">
                <a:latin typeface="AdvP4DF60E"/>
              </a:rPr>
              <a:t> SD, Murphy SA, Kuder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JF, Wang H, Liu T, Wasserman SM, Sever PS, Pedersen TR. FOURIER Steering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Committee and Investigators. </a:t>
            </a:r>
            <a:r>
              <a:rPr lang="en-GB" sz="1800" b="0" i="0" u="none" strike="noStrike" baseline="0" dirty="0" err="1">
                <a:latin typeface="AdvP4DF60E"/>
              </a:rPr>
              <a:t>Evolocumab</a:t>
            </a:r>
            <a:r>
              <a:rPr lang="en-GB" sz="1800" b="0" i="0" u="none" strike="noStrike" baseline="0" dirty="0">
                <a:latin typeface="AdvP4DF60E"/>
              </a:rPr>
              <a:t> and clinical outcomes in patients with</a:t>
            </a:r>
          </a:p>
          <a:p>
            <a:pPr algn="l"/>
            <a:r>
              <a:rPr lang="pt-BR" sz="1800" b="0" i="0" u="none" strike="noStrike" baseline="0" dirty="0">
                <a:latin typeface="AdvP4DF60E"/>
              </a:rPr>
              <a:t>cardiovascular </a:t>
            </a:r>
            <a:r>
              <a:rPr lang="pt-BR" sz="1800" b="0" i="0" u="none" strike="noStrike" baseline="0" dirty="0" err="1">
                <a:latin typeface="AdvP4DF60E"/>
              </a:rPr>
              <a:t>disease</a:t>
            </a:r>
            <a:r>
              <a:rPr lang="pt-BR" sz="1800" b="0" i="0" u="none" strike="noStrike" baseline="0" dirty="0">
                <a:latin typeface="AdvP4DF60E"/>
              </a:rPr>
              <a:t>. </a:t>
            </a:r>
            <a:r>
              <a:rPr lang="pt-BR" sz="1800" b="0" i="0" u="none" strike="noStrike" baseline="0" dirty="0">
                <a:latin typeface="AdvP4DF60F"/>
              </a:rPr>
              <a:t>N </a:t>
            </a:r>
            <a:r>
              <a:rPr lang="pt-BR" sz="1800" b="0" i="0" u="none" strike="noStrike" baseline="0" dirty="0" err="1">
                <a:latin typeface="AdvP4DF60F"/>
              </a:rPr>
              <a:t>Engl</a:t>
            </a:r>
            <a:r>
              <a:rPr lang="pt-BR" sz="1800" b="0" i="0" u="none" strike="noStrike" baseline="0" dirty="0">
                <a:latin typeface="AdvP4DF60F"/>
              </a:rPr>
              <a:t> J Med. </a:t>
            </a:r>
            <a:r>
              <a:rPr lang="pt-BR" sz="1800" b="0" i="0" u="none" strike="noStrike" baseline="0" dirty="0">
                <a:latin typeface="AdvP4DF60E"/>
              </a:rPr>
              <a:t>2017;376:1713–1722.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120. Schwartz GG, Steg PG, </a:t>
            </a:r>
            <a:r>
              <a:rPr lang="en-GB" sz="1800" b="0" i="0" u="none" strike="noStrike" baseline="0" dirty="0" err="1">
                <a:latin typeface="AdvP4DF60E"/>
              </a:rPr>
              <a:t>Szarek</a:t>
            </a:r>
            <a:r>
              <a:rPr lang="en-GB" sz="1800" b="0" i="0" u="none" strike="noStrike" baseline="0" dirty="0">
                <a:latin typeface="AdvP4DF60E"/>
              </a:rPr>
              <a:t> M, Bhatt DL, Bittner VA, Diaz R, </a:t>
            </a:r>
            <a:r>
              <a:rPr lang="en-GB" sz="1800" b="0" i="0" u="none" strike="noStrike" baseline="0" dirty="0" err="1">
                <a:latin typeface="AdvP4DF60E"/>
              </a:rPr>
              <a:t>Edelberg</a:t>
            </a:r>
            <a:r>
              <a:rPr lang="en-GB" sz="1800" b="0" i="0" u="none" strike="noStrike" baseline="0" dirty="0">
                <a:latin typeface="AdvP4DF60E"/>
              </a:rPr>
              <a:t> JM,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Goodman SG, </a:t>
            </a:r>
            <a:r>
              <a:rPr lang="en-GB" sz="1800" b="0" i="0" u="none" strike="noStrike" baseline="0" dirty="0" err="1">
                <a:latin typeface="AdvP4DF60E"/>
              </a:rPr>
              <a:t>Hanotin</a:t>
            </a:r>
            <a:r>
              <a:rPr lang="en-GB" sz="1800" b="0" i="0" u="none" strike="noStrike" baseline="0" dirty="0">
                <a:latin typeface="AdvP4DF60E"/>
              </a:rPr>
              <a:t> C, Harrington RA, </a:t>
            </a:r>
            <a:r>
              <a:rPr lang="en-GB" sz="1800" b="0" i="0" u="none" strike="noStrike" baseline="0" dirty="0" err="1">
                <a:latin typeface="AdvP4DF60E"/>
              </a:rPr>
              <a:t>Jukema</a:t>
            </a:r>
            <a:r>
              <a:rPr lang="en-GB" sz="1800" b="0" i="0" u="none" strike="noStrike" baseline="0" dirty="0">
                <a:latin typeface="AdvP4DF60E"/>
              </a:rPr>
              <a:t> JW, </a:t>
            </a:r>
            <a:r>
              <a:rPr lang="en-GB" sz="1800" b="0" i="0" u="none" strike="noStrike" baseline="0" dirty="0" err="1">
                <a:latin typeface="AdvP4DF60E"/>
              </a:rPr>
              <a:t>Lecorps</a:t>
            </a:r>
            <a:r>
              <a:rPr lang="en-GB" sz="1800" b="0" i="0" u="none" strike="noStrike" baseline="0" dirty="0">
                <a:latin typeface="AdvP4DF60E"/>
              </a:rPr>
              <a:t> G, Mahaffey KW,</a:t>
            </a:r>
          </a:p>
          <a:p>
            <a:pPr algn="l"/>
            <a:r>
              <a:rPr lang="en-GB" sz="1800" b="0" i="0" u="none" strike="noStrike" baseline="0" dirty="0" err="1">
                <a:latin typeface="AdvP4DF60E"/>
              </a:rPr>
              <a:t>Moryusef</a:t>
            </a:r>
            <a:r>
              <a:rPr lang="en-GB" sz="1800" b="0" i="0" u="none" strike="noStrike" baseline="0" dirty="0">
                <a:latin typeface="AdvP4DF60E"/>
              </a:rPr>
              <a:t> A, </a:t>
            </a:r>
            <a:r>
              <a:rPr lang="en-GB" sz="1800" b="0" i="0" u="none" strike="noStrike" baseline="0" dirty="0" err="1">
                <a:latin typeface="AdvP4DF60E"/>
              </a:rPr>
              <a:t>Pordy</a:t>
            </a:r>
            <a:r>
              <a:rPr lang="en-GB" sz="1800" b="0" i="0" u="none" strike="noStrike" baseline="0" dirty="0">
                <a:latin typeface="AdvP4DF60E"/>
              </a:rPr>
              <a:t> R, Quintero K, Roe MT, </a:t>
            </a:r>
            <a:r>
              <a:rPr lang="en-GB" sz="1800" b="0" i="0" u="none" strike="noStrike" baseline="0" dirty="0" err="1">
                <a:latin typeface="AdvP4DF60E"/>
              </a:rPr>
              <a:t>Sasiela</a:t>
            </a:r>
            <a:r>
              <a:rPr lang="en-GB" sz="1800" b="0" i="0" u="none" strike="noStrike" baseline="0" dirty="0">
                <a:latin typeface="AdvP4DF60E"/>
              </a:rPr>
              <a:t> WJ, </a:t>
            </a:r>
            <a:r>
              <a:rPr lang="en-GB" sz="1800" b="0" i="0" u="none" strike="noStrike" baseline="0" dirty="0" err="1">
                <a:latin typeface="AdvP4DF60E"/>
              </a:rPr>
              <a:t>Tamby</a:t>
            </a:r>
            <a:r>
              <a:rPr lang="en-GB" sz="1800" b="0" i="0" u="none" strike="noStrike" baseline="0" dirty="0">
                <a:latin typeface="AdvP4DF60E"/>
              </a:rPr>
              <a:t> JF, </a:t>
            </a:r>
            <a:r>
              <a:rPr lang="en-GB" sz="1800" b="0" i="0" u="none" strike="noStrike" baseline="0" dirty="0" err="1">
                <a:latin typeface="AdvP4DF60E"/>
              </a:rPr>
              <a:t>Tricoci</a:t>
            </a:r>
            <a:r>
              <a:rPr lang="en-GB" sz="1800" b="0" i="0" u="none" strike="noStrike" baseline="0" dirty="0">
                <a:latin typeface="AdvP4DF60E"/>
              </a:rPr>
              <a:t> P, White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HD, </a:t>
            </a:r>
            <a:r>
              <a:rPr lang="en-GB" sz="1800" b="0" i="0" u="none" strike="noStrike" baseline="0" dirty="0" err="1">
                <a:latin typeface="AdvP4DF60E"/>
              </a:rPr>
              <a:t>Zeiher</a:t>
            </a:r>
            <a:r>
              <a:rPr lang="en-GB" sz="1800" b="0" i="0" u="none" strike="noStrike" baseline="0" dirty="0">
                <a:latin typeface="AdvP4DF60E"/>
              </a:rPr>
              <a:t> AM. ODYSSEY OUTCOMES Committees and Investigators. Alirocumab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and cardiovascular outcomes after acute coronary syndrome. </a:t>
            </a:r>
            <a:r>
              <a:rPr lang="en-GB" sz="1800" b="0" i="0" u="none" strike="noStrike" baseline="0" dirty="0">
                <a:latin typeface="AdvP4DF60F"/>
              </a:rPr>
              <a:t>N </a:t>
            </a:r>
            <a:r>
              <a:rPr lang="en-GB" sz="1800" b="0" i="0" u="none" strike="noStrike" baseline="0" dirty="0" err="1">
                <a:latin typeface="AdvP4DF60F"/>
              </a:rPr>
              <a:t>Engl</a:t>
            </a:r>
            <a:r>
              <a:rPr lang="en-GB" sz="1800" b="0" i="0" u="none" strike="noStrike" baseline="0" dirty="0">
                <a:latin typeface="AdvP4DF60F"/>
              </a:rPr>
              <a:t> J Med.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2018;379:2097–2107.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6B9C31-2EDA-4359-82C3-B4761FA22EA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91878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GB" sz="1800" b="0" i="0" u="none" strike="noStrike" baseline="0" dirty="0" err="1">
                <a:latin typeface="AdvP4DF60E"/>
              </a:rPr>
              <a:t>Sabatine</a:t>
            </a:r>
            <a:r>
              <a:rPr lang="en-GB" sz="1800" b="0" i="0" u="none" strike="noStrike" baseline="0" dirty="0">
                <a:latin typeface="AdvP4DF60E"/>
              </a:rPr>
              <a:t> MS, </a:t>
            </a:r>
            <a:r>
              <a:rPr lang="en-GB" sz="1800" b="0" i="0" u="none" strike="noStrike" baseline="0" dirty="0" err="1">
                <a:latin typeface="AdvP4DF60E"/>
              </a:rPr>
              <a:t>Giugliano</a:t>
            </a:r>
            <a:r>
              <a:rPr lang="en-GB" sz="1800" b="0" i="0" u="none" strike="noStrike" baseline="0" dirty="0">
                <a:latin typeface="AdvP4DF60E"/>
              </a:rPr>
              <a:t> RP, Keech AC, </a:t>
            </a:r>
            <a:r>
              <a:rPr lang="en-GB" sz="1800" b="0" i="0" u="none" strike="noStrike" baseline="0" dirty="0" err="1">
                <a:latin typeface="AdvP4DF60E"/>
              </a:rPr>
              <a:t>Honarpour</a:t>
            </a:r>
            <a:r>
              <a:rPr lang="en-GB" sz="1800" b="0" i="0" u="none" strike="noStrike" baseline="0" dirty="0">
                <a:latin typeface="AdvP4DF60E"/>
              </a:rPr>
              <a:t> N, </a:t>
            </a:r>
            <a:r>
              <a:rPr lang="en-GB" sz="1800" b="0" i="0" u="none" strike="noStrike" baseline="0" dirty="0" err="1">
                <a:latin typeface="AdvP4DF60E"/>
              </a:rPr>
              <a:t>Wiviott</a:t>
            </a:r>
            <a:r>
              <a:rPr lang="en-GB" sz="1800" b="0" i="0" u="none" strike="noStrike" baseline="0" dirty="0">
                <a:latin typeface="AdvP4DF60E"/>
              </a:rPr>
              <a:t> SD, Murphy SA, Kuder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JF, Wang H, Liu T, Wasserman SM, Sever PS, Pedersen TR. FOURIER Steering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Committee and Investigators. </a:t>
            </a:r>
            <a:r>
              <a:rPr lang="en-GB" sz="1800" b="0" i="0" u="none" strike="noStrike" baseline="0" dirty="0" err="1">
                <a:latin typeface="AdvP4DF60E"/>
              </a:rPr>
              <a:t>Evolocumab</a:t>
            </a:r>
            <a:r>
              <a:rPr lang="en-GB" sz="1800" b="0" i="0" u="none" strike="noStrike" baseline="0" dirty="0">
                <a:latin typeface="AdvP4DF60E"/>
              </a:rPr>
              <a:t> and clinical outcomes in patients with</a:t>
            </a:r>
          </a:p>
          <a:p>
            <a:pPr algn="l"/>
            <a:r>
              <a:rPr lang="pt-BR" sz="1800" b="0" i="0" u="none" strike="noStrike" baseline="0" dirty="0">
                <a:latin typeface="AdvP4DF60E"/>
              </a:rPr>
              <a:t>cardiovascular </a:t>
            </a:r>
            <a:r>
              <a:rPr lang="pt-BR" sz="1800" b="0" i="0" u="none" strike="noStrike" baseline="0" dirty="0" err="1">
                <a:latin typeface="AdvP4DF60E"/>
              </a:rPr>
              <a:t>disease</a:t>
            </a:r>
            <a:r>
              <a:rPr lang="pt-BR" sz="1800" b="0" i="0" u="none" strike="noStrike" baseline="0" dirty="0">
                <a:latin typeface="AdvP4DF60E"/>
              </a:rPr>
              <a:t>. </a:t>
            </a:r>
            <a:r>
              <a:rPr lang="pt-BR" sz="1800" b="0" i="0" u="none" strike="noStrike" baseline="0" dirty="0">
                <a:latin typeface="AdvP4DF60F"/>
              </a:rPr>
              <a:t>N </a:t>
            </a:r>
            <a:r>
              <a:rPr lang="pt-BR" sz="1800" b="0" i="0" u="none" strike="noStrike" baseline="0" dirty="0" err="1">
                <a:latin typeface="AdvP4DF60F"/>
              </a:rPr>
              <a:t>Engl</a:t>
            </a:r>
            <a:r>
              <a:rPr lang="pt-BR" sz="1800" b="0" i="0" u="none" strike="noStrike" baseline="0" dirty="0">
                <a:latin typeface="AdvP4DF60F"/>
              </a:rPr>
              <a:t> J Med. </a:t>
            </a:r>
            <a:r>
              <a:rPr lang="pt-BR" sz="1800" b="0" i="0" u="none" strike="noStrike" baseline="0" dirty="0">
                <a:latin typeface="AdvP4DF60E"/>
              </a:rPr>
              <a:t>2017;376:1713–1722.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120. Schwartz GG, Steg PG, </a:t>
            </a:r>
            <a:r>
              <a:rPr lang="en-GB" sz="1800" b="0" i="0" u="none" strike="noStrike" baseline="0" dirty="0" err="1">
                <a:latin typeface="AdvP4DF60E"/>
              </a:rPr>
              <a:t>Szarek</a:t>
            </a:r>
            <a:r>
              <a:rPr lang="en-GB" sz="1800" b="0" i="0" u="none" strike="noStrike" baseline="0" dirty="0">
                <a:latin typeface="AdvP4DF60E"/>
              </a:rPr>
              <a:t> M, Bhatt DL, Bittner VA, Diaz R, </a:t>
            </a:r>
            <a:r>
              <a:rPr lang="en-GB" sz="1800" b="0" i="0" u="none" strike="noStrike" baseline="0" dirty="0" err="1">
                <a:latin typeface="AdvP4DF60E"/>
              </a:rPr>
              <a:t>Edelberg</a:t>
            </a:r>
            <a:r>
              <a:rPr lang="en-GB" sz="1800" b="0" i="0" u="none" strike="noStrike" baseline="0" dirty="0">
                <a:latin typeface="AdvP4DF60E"/>
              </a:rPr>
              <a:t> JM,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Goodman SG, </a:t>
            </a:r>
            <a:r>
              <a:rPr lang="en-GB" sz="1800" b="0" i="0" u="none" strike="noStrike" baseline="0" dirty="0" err="1">
                <a:latin typeface="AdvP4DF60E"/>
              </a:rPr>
              <a:t>Hanotin</a:t>
            </a:r>
            <a:r>
              <a:rPr lang="en-GB" sz="1800" b="0" i="0" u="none" strike="noStrike" baseline="0" dirty="0">
                <a:latin typeface="AdvP4DF60E"/>
              </a:rPr>
              <a:t> C, Harrington RA, </a:t>
            </a:r>
            <a:r>
              <a:rPr lang="en-GB" sz="1800" b="0" i="0" u="none" strike="noStrike" baseline="0" dirty="0" err="1">
                <a:latin typeface="AdvP4DF60E"/>
              </a:rPr>
              <a:t>Jukema</a:t>
            </a:r>
            <a:r>
              <a:rPr lang="en-GB" sz="1800" b="0" i="0" u="none" strike="noStrike" baseline="0" dirty="0">
                <a:latin typeface="AdvP4DF60E"/>
              </a:rPr>
              <a:t> JW, </a:t>
            </a:r>
            <a:r>
              <a:rPr lang="en-GB" sz="1800" b="0" i="0" u="none" strike="noStrike" baseline="0" dirty="0" err="1">
                <a:latin typeface="AdvP4DF60E"/>
              </a:rPr>
              <a:t>Lecorps</a:t>
            </a:r>
            <a:r>
              <a:rPr lang="en-GB" sz="1800" b="0" i="0" u="none" strike="noStrike" baseline="0" dirty="0">
                <a:latin typeface="AdvP4DF60E"/>
              </a:rPr>
              <a:t> G, Mahaffey KW,</a:t>
            </a:r>
          </a:p>
          <a:p>
            <a:pPr algn="l"/>
            <a:r>
              <a:rPr lang="en-GB" sz="1800" b="0" i="0" u="none" strike="noStrike" baseline="0" dirty="0" err="1">
                <a:latin typeface="AdvP4DF60E"/>
              </a:rPr>
              <a:t>Moryusef</a:t>
            </a:r>
            <a:r>
              <a:rPr lang="en-GB" sz="1800" b="0" i="0" u="none" strike="noStrike" baseline="0" dirty="0">
                <a:latin typeface="AdvP4DF60E"/>
              </a:rPr>
              <a:t> A, </a:t>
            </a:r>
            <a:r>
              <a:rPr lang="en-GB" sz="1800" b="0" i="0" u="none" strike="noStrike" baseline="0" dirty="0" err="1">
                <a:latin typeface="AdvP4DF60E"/>
              </a:rPr>
              <a:t>Pordy</a:t>
            </a:r>
            <a:r>
              <a:rPr lang="en-GB" sz="1800" b="0" i="0" u="none" strike="noStrike" baseline="0" dirty="0">
                <a:latin typeface="AdvP4DF60E"/>
              </a:rPr>
              <a:t> R, Quintero K, Roe MT, </a:t>
            </a:r>
            <a:r>
              <a:rPr lang="en-GB" sz="1800" b="0" i="0" u="none" strike="noStrike" baseline="0" dirty="0" err="1">
                <a:latin typeface="AdvP4DF60E"/>
              </a:rPr>
              <a:t>Sasiela</a:t>
            </a:r>
            <a:r>
              <a:rPr lang="en-GB" sz="1800" b="0" i="0" u="none" strike="noStrike" baseline="0" dirty="0">
                <a:latin typeface="AdvP4DF60E"/>
              </a:rPr>
              <a:t> WJ, </a:t>
            </a:r>
            <a:r>
              <a:rPr lang="en-GB" sz="1800" b="0" i="0" u="none" strike="noStrike" baseline="0" dirty="0" err="1">
                <a:latin typeface="AdvP4DF60E"/>
              </a:rPr>
              <a:t>Tamby</a:t>
            </a:r>
            <a:r>
              <a:rPr lang="en-GB" sz="1800" b="0" i="0" u="none" strike="noStrike" baseline="0" dirty="0">
                <a:latin typeface="AdvP4DF60E"/>
              </a:rPr>
              <a:t> JF, </a:t>
            </a:r>
            <a:r>
              <a:rPr lang="en-GB" sz="1800" b="0" i="0" u="none" strike="noStrike" baseline="0" dirty="0" err="1">
                <a:latin typeface="AdvP4DF60E"/>
              </a:rPr>
              <a:t>Tricoci</a:t>
            </a:r>
            <a:r>
              <a:rPr lang="en-GB" sz="1800" b="0" i="0" u="none" strike="noStrike" baseline="0" dirty="0">
                <a:latin typeface="AdvP4DF60E"/>
              </a:rPr>
              <a:t> P, White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HD, </a:t>
            </a:r>
            <a:r>
              <a:rPr lang="en-GB" sz="1800" b="0" i="0" u="none" strike="noStrike" baseline="0" dirty="0" err="1">
                <a:latin typeface="AdvP4DF60E"/>
              </a:rPr>
              <a:t>Zeiher</a:t>
            </a:r>
            <a:r>
              <a:rPr lang="en-GB" sz="1800" b="0" i="0" u="none" strike="noStrike" baseline="0" dirty="0">
                <a:latin typeface="AdvP4DF60E"/>
              </a:rPr>
              <a:t> AM. ODYSSEY OUTCOMES Committees and Investigators. Alirocumab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and cardiovascular outcomes after acute coronary syndrome. </a:t>
            </a:r>
            <a:r>
              <a:rPr lang="en-GB" sz="1800" b="0" i="0" u="none" strike="noStrike" baseline="0" dirty="0">
                <a:latin typeface="AdvP4DF60F"/>
              </a:rPr>
              <a:t>N </a:t>
            </a:r>
            <a:r>
              <a:rPr lang="en-GB" sz="1800" b="0" i="0" u="none" strike="noStrike" baseline="0" dirty="0" err="1">
                <a:latin typeface="AdvP4DF60F"/>
              </a:rPr>
              <a:t>Engl</a:t>
            </a:r>
            <a:r>
              <a:rPr lang="en-GB" sz="1800" b="0" i="0" u="none" strike="noStrike" baseline="0" dirty="0">
                <a:latin typeface="AdvP4DF60F"/>
              </a:rPr>
              <a:t> J Med.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2018;379:2097–2107.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6B9C31-2EDA-4359-82C3-B4761FA22EA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1295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GB" sz="1800" b="0" i="0" u="none" strike="noStrike" baseline="0" dirty="0" err="1">
                <a:latin typeface="AdvP4DF60E"/>
              </a:rPr>
              <a:t>Sabatine</a:t>
            </a:r>
            <a:r>
              <a:rPr lang="en-GB" sz="1800" b="0" i="0" u="none" strike="noStrike" baseline="0" dirty="0">
                <a:latin typeface="AdvP4DF60E"/>
              </a:rPr>
              <a:t> MS, </a:t>
            </a:r>
            <a:r>
              <a:rPr lang="en-GB" sz="1800" b="0" i="0" u="none" strike="noStrike" baseline="0" dirty="0" err="1">
                <a:latin typeface="AdvP4DF60E"/>
              </a:rPr>
              <a:t>Giugliano</a:t>
            </a:r>
            <a:r>
              <a:rPr lang="en-GB" sz="1800" b="0" i="0" u="none" strike="noStrike" baseline="0" dirty="0">
                <a:latin typeface="AdvP4DF60E"/>
              </a:rPr>
              <a:t> RP, Keech AC, </a:t>
            </a:r>
            <a:r>
              <a:rPr lang="en-GB" sz="1800" b="0" i="0" u="none" strike="noStrike" baseline="0" dirty="0" err="1">
                <a:latin typeface="AdvP4DF60E"/>
              </a:rPr>
              <a:t>Honarpour</a:t>
            </a:r>
            <a:r>
              <a:rPr lang="en-GB" sz="1800" b="0" i="0" u="none" strike="noStrike" baseline="0" dirty="0">
                <a:latin typeface="AdvP4DF60E"/>
              </a:rPr>
              <a:t> N, </a:t>
            </a:r>
            <a:r>
              <a:rPr lang="en-GB" sz="1800" b="0" i="0" u="none" strike="noStrike" baseline="0" dirty="0" err="1">
                <a:latin typeface="AdvP4DF60E"/>
              </a:rPr>
              <a:t>Wiviott</a:t>
            </a:r>
            <a:r>
              <a:rPr lang="en-GB" sz="1800" b="0" i="0" u="none" strike="noStrike" baseline="0" dirty="0">
                <a:latin typeface="AdvP4DF60E"/>
              </a:rPr>
              <a:t> SD, Murphy SA, Kuder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JF, Wang H, Liu T, Wasserman SM, Sever PS, Pedersen TR. FOURIER Steering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Committee and Investigators. </a:t>
            </a:r>
            <a:r>
              <a:rPr lang="en-GB" sz="1800" b="0" i="0" u="none" strike="noStrike" baseline="0" dirty="0" err="1">
                <a:latin typeface="AdvP4DF60E"/>
              </a:rPr>
              <a:t>Evolocumab</a:t>
            </a:r>
            <a:r>
              <a:rPr lang="en-GB" sz="1800" b="0" i="0" u="none" strike="noStrike" baseline="0" dirty="0">
                <a:latin typeface="AdvP4DF60E"/>
              </a:rPr>
              <a:t> and clinical outcomes in patients with</a:t>
            </a:r>
          </a:p>
          <a:p>
            <a:pPr algn="l"/>
            <a:r>
              <a:rPr lang="pt-BR" sz="1800" b="0" i="0" u="none" strike="noStrike" baseline="0" dirty="0">
                <a:latin typeface="AdvP4DF60E"/>
              </a:rPr>
              <a:t>cardiovascular </a:t>
            </a:r>
            <a:r>
              <a:rPr lang="pt-BR" sz="1800" b="0" i="0" u="none" strike="noStrike" baseline="0" dirty="0" err="1">
                <a:latin typeface="AdvP4DF60E"/>
              </a:rPr>
              <a:t>disease</a:t>
            </a:r>
            <a:r>
              <a:rPr lang="pt-BR" sz="1800" b="0" i="0" u="none" strike="noStrike" baseline="0" dirty="0">
                <a:latin typeface="AdvP4DF60E"/>
              </a:rPr>
              <a:t>. </a:t>
            </a:r>
            <a:r>
              <a:rPr lang="pt-BR" sz="1800" b="0" i="0" u="none" strike="noStrike" baseline="0" dirty="0">
                <a:latin typeface="AdvP4DF60F"/>
              </a:rPr>
              <a:t>N </a:t>
            </a:r>
            <a:r>
              <a:rPr lang="pt-BR" sz="1800" b="0" i="0" u="none" strike="noStrike" baseline="0" dirty="0" err="1">
                <a:latin typeface="AdvP4DF60F"/>
              </a:rPr>
              <a:t>Engl</a:t>
            </a:r>
            <a:r>
              <a:rPr lang="pt-BR" sz="1800" b="0" i="0" u="none" strike="noStrike" baseline="0" dirty="0">
                <a:latin typeface="AdvP4DF60F"/>
              </a:rPr>
              <a:t> J Med. </a:t>
            </a:r>
            <a:r>
              <a:rPr lang="pt-BR" sz="1800" b="0" i="0" u="none" strike="noStrike" baseline="0" dirty="0">
                <a:latin typeface="AdvP4DF60E"/>
              </a:rPr>
              <a:t>2017;376:1713–1722.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120. Schwartz GG, Steg PG, </a:t>
            </a:r>
            <a:r>
              <a:rPr lang="en-GB" sz="1800" b="0" i="0" u="none" strike="noStrike" baseline="0" dirty="0" err="1">
                <a:latin typeface="AdvP4DF60E"/>
              </a:rPr>
              <a:t>Szarek</a:t>
            </a:r>
            <a:r>
              <a:rPr lang="en-GB" sz="1800" b="0" i="0" u="none" strike="noStrike" baseline="0" dirty="0">
                <a:latin typeface="AdvP4DF60E"/>
              </a:rPr>
              <a:t> M, Bhatt DL, Bittner VA, Diaz R, </a:t>
            </a:r>
            <a:r>
              <a:rPr lang="en-GB" sz="1800" b="0" i="0" u="none" strike="noStrike" baseline="0" dirty="0" err="1">
                <a:latin typeface="AdvP4DF60E"/>
              </a:rPr>
              <a:t>Edelberg</a:t>
            </a:r>
            <a:r>
              <a:rPr lang="en-GB" sz="1800" b="0" i="0" u="none" strike="noStrike" baseline="0" dirty="0">
                <a:latin typeface="AdvP4DF60E"/>
              </a:rPr>
              <a:t> JM,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Goodman SG, </a:t>
            </a:r>
            <a:r>
              <a:rPr lang="en-GB" sz="1800" b="0" i="0" u="none" strike="noStrike" baseline="0" dirty="0" err="1">
                <a:latin typeface="AdvP4DF60E"/>
              </a:rPr>
              <a:t>Hanotin</a:t>
            </a:r>
            <a:r>
              <a:rPr lang="en-GB" sz="1800" b="0" i="0" u="none" strike="noStrike" baseline="0" dirty="0">
                <a:latin typeface="AdvP4DF60E"/>
              </a:rPr>
              <a:t> C, Harrington RA, </a:t>
            </a:r>
            <a:r>
              <a:rPr lang="en-GB" sz="1800" b="0" i="0" u="none" strike="noStrike" baseline="0" dirty="0" err="1">
                <a:latin typeface="AdvP4DF60E"/>
              </a:rPr>
              <a:t>Jukema</a:t>
            </a:r>
            <a:r>
              <a:rPr lang="en-GB" sz="1800" b="0" i="0" u="none" strike="noStrike" baseline="0" dirty="0">
                <a:latin typeface="AdvP4DF60E"/>
              </a:rPr>
              <a:t> JW, </a:t>
            </a:r>
            <a:r>
              <a:rPr lang="en-GB" sz="1800" b="0" i="0" u="none" strike="noStrike" baseline="0" dirty="0" err="1">
                <a:latin typeface="AdvP4DF60E"/>
              </a:rPr>
              <a:t>Lecorps</a:t>
            </a:r>
            <a:r>
              <a:rPr lang="en-GB" sz="1800" b="0" i="0" u="none" strike="noStrike" baseline="0" dirty="0">
                <a:latin typeface="AdvP4DF60E"/>
              </a:rPr>
              <a:t> G, Mahaffey KW,</a:t>
            </a:r>
          </a:p>
          <a:p>
            <a:pPr algn="l"/>
            <a:r>
              <a:rPr lang="en-GB" sz="1800" b="0" i="0" u="none" strike="noStrike" baseline="0" dirty="0" err="1">
                <a:latin typeface="AdvP4DF60E"/>
              </a:rPr>
              <a:t>Moryusef</a:t>
            </a:r>
            <a:r>
              <a:rPr lang="en-GB" sz="1800" b="0" i="0" u="none" strike="noStrike" baseline="0" dirty="0">
                <a:latin typeface="AdvP4DF60E"/>
              </a:rPr>
              <a:t> A, </a:t>
            </a:r>
            <a:r>
              <a:rPr lang="en-GB" sz="1800" b="0" i="0" u="none" strike="noStrike" baseline="0" dirty="0" err="1">
                <a:latin typeface="AdvP4DF60E"/>
              </a:rPr>
              <a:t>Pordy</a:t>
            </a:r>
            <a:r>
              <a:rPr lang="en-GB" sz="1800" b="0" i="0" u="none" strike="noStrike" baseline="0" dirty="0">
                <a:latin typeface="AdvP4DF60E"/>
              </a:rPr>
              <a:t> R, Quintero K, Roe MT, </a:t>
            </a:r>
            <a:r>
              <a:rPr lang="en-GB" sz="1800" b="0" i="0" u="none" strike="noStrike" baseline="0" dirty="0" err="1">
                <a:latin typeface="AdvP4DF60E"/>
              </a:rPr>
              <a:t>Sasiela</a:t>
            </a:r>
            <a:r>
              <a:rPr lang="en-GB" sz="1800" b="0" i="0" u="none" strike="noStrike" baseline="0" dirty="0">
                <a:latin typeface="AdvP4DF60E"/>
              </a:rPr>
              <a:t> WJ, </a:t>
            </a:r>
            <a:r>
              <a:rPr lang="en-GB" sz="1800" b="0" i="0" u="none" strike="noStrike" baseline="0" dirty="0" err="1">
                <a:latin typeface="AdvP4DF60E"/>
              </a:rPr>
              <a:t>Tamby</a:t>
            </a:r>
            <a:r>
              <a:rPr lang="en-GB" sz="1800" b="0" i="0" u="none" strike="noStrike" baseline="0" dirty="0">
                <a:latin typeface="AdvP4DF60E"/>
              </a:rPr>
              <a:t> JF, </a:t>
            </a:r>
            <a:r>
              <a:rPr lang="en-GB" sz="1800" b="0" i="0" u="none" strike="noStrike" baseline="0" dirty="0" err="1">
                <a:latin typeface="AdvP4DF60E"/>
              </a:rPr>
              <a:t>Tricoci</a:t>
            </a:r>
            <a:r>
              <a:rPr lang="en-GB" sz="1800" b="0" i="0" u="none" strike="noStrike" baseline="0" dirty="0">
                <a:latin typeface="AdvP4DF60E"/>
              </a:rPr>
              <a:t> P, White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HD, </a:t>
            </a:r>
            <a:r>
              <a:rPr lang="en-GB" sz="1800" b="0" i="0" u="none" strike="noStrike" baseline="0" dirty="0" err="1">
                <a:latin typeface="AdvP4DF60E"/>
              </a:rPr>
              <a:t>Zeiher</a:t>
            </a:r>
            <a:r>
              <a:rPr lang="en-GB" sz="1800" b="0" i="0" u="none" strike="noStrike" baseline="0" dirty="0">
                <a:latin typeface="AdvP4DF60E"/>
              </a:rPr>
              <a:t> AM. ODYSSEY OUTCOMES Committees and Investigators. Alirocumab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and cardiovascular outcomes after acute coronary syndrome. </a:t>
            </a:r>
            <a:r>
              <a:rPr lang="en-GB" sz="1800" b="0" i="0" u="none" strike="noStrike" baseline="0" dirty="0">
                <a:latin typeface="AdvP4DF60F"/>
              </a:rPr>
              <a:t>N </a:t>
            </a:r>
            <a:r>
              <a:rPr lang="en-GB" sz="1800" b="0" i="0" u="none" strike="noStrike" baseline="0" dirty="0" err="1">
                <a:latin typeface="AdvP4DF60F"/>
              </a:rPr>
              <a:t>Engl</a:t>
            </a:r>
            <a:r>
              <a:rPr lang="en-GB" sz="1800" b="0" i="0" u="none" strike="noStrike" baseline="0" dirty="0">
                <a:latin typeface="AdvP4DF60F"/>
              </a:rPr>
              <a:t> J Med.</a:t>
            </a:r>
          </a:p>
          <a:p>
            <a:pPr algn="l"/>
            <a:r>
              <a:rPr lang="en-GB" sz="1800" b="0" i="0" u="none" strike="noStrike" baseline="0" dirty="0">
                <a:latin typeface="AdvP4DF60E"/>
              </a:rPr>
              <a:t>2018;379:2097–2107.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6B9C31-2EDA-4359-82C3-B4761FA22EA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5188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52CBDB-8EAE-B045-B19C-97EDCB2D81A3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72939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A5BAB-2E0D-994D-B5AD-9E52E025774E}" type="slidenum">
              <a:rPr lang="es-ES" smtClean="0"/>
              <a:t>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7356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ES"/>
              <a:t>Las guías clínicas 2019 muestran un cambio conceptual en la estrategia hipolipemiante para reducir la enfermedad cardiovascular. Quisiera destacar tres cambios conceptuales:</a:t>
            </a:r>
          </a:p>
          <a:p>
            <a:r>
              <a:rPr lang="es-ES" altLang="es-ES"/>
              <a:t>Cambio conceptual I: Empezar ANTES. Cuanto menor sea la carga de LDL, menor será el poder aterogénico.</a:t>
            </a:r>
          </a:p>
          <a:p>
            <a:r>
              <a:rPr lang="es-ES" altLang="es-ES"/>
              <a:t>Menor “exposición lipídica” previene la formación de la placa de ateroma</a:t>
            </a:r>
          </a:p>
          <a:p>
            <a:r>
              <a:rPr lang="es-ES" altLang="es-ES"/>
              <a:t>Cambio conceptual II: Tratar (mucho más) AGRESIVAMENTE</a:t>
            </a:r>
          </a:p>
          <a:p>
            <a:r>
              <a:rPr lang="es-ES" altLang="es-ES"/>
              <a:t>Del objetivo terapéutico deseable a la eliminación del </a:t>
            </a:r>
            <a:r>
              <a:rPr lang="es-ES" altLang="es-ES" err="1"/>
              <a:t>cLDL</a:t>
            </a:r>
            <a:r>
              <a:rPr lang="es-ES" altLang="es-ES"/>
              <a:t> plasmático. En este sentido los objetivos terapéuticos radican en alcanzar niveles más bajos de </a:t>
            </a:r>
            <a:r>
              <a:rPr lang="es-ES" altLang="es-ES" err="1"/>
              <a:t>cLDL</a:t>
            </a:r>
            <a:r>
              <a:rPr lang="es-ES" altLang="es-ES"/>
              <a:t>. Incluso se recomiendan niveles de </a:t>
            </a:r>
            <a:r>
              <a:rPr lang="es-ES" altLang="es-ES" err="1"/>
              <a:t>cLDL</a:t>
            </a:r>
            <a:r>
              <a:rPr lang="es-ES" altLang="es-ES"/>
              <a:t> &lt; 40 mg/dl en casos de ECV progresiva.</a:t>
            </a:r>
          </a:p>
          <a:p>
            <a:r>
              <a:rPr lang="es-ES" altLang="es-ES"/>
              <a:t>Cambio conceptual III: Usar TERAPIA COMBINADA</a:t>
            </a:r>
          </a:p>
          <a:p>
            <a:r>
              <a:rPr lang="es-ES" altLang="es-ES"/>
              <a:t>El descenso del </a:t>
            </a:r>
            <a:r>
              <a:rPr lang="es-ES" altLang="es-ES" err="1"/>
              <a:t>cLDL</a:t>
            </a:r>
            <a:r>
              <a:rPr lang="es-ES" altLang="es-ES"/>
              <a:t> con estatina + </a:t>
            </a:r>
            <a:r>
              <a:rPr lang="es-ES" altLang="es-ES" err="1"/>
              <a:t>ezetimiba</a:t>
            </a:r>
            <a:r>
              <a:rPr lang="es-ES" altLang="es-ES"/>
              <a:t> (+/- iPCSK9) reduce el RCV.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3F341-4E62-42EE-95D5-663515838BE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527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50900"/>
            <a:ext cx="4075113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First</a:t>
            </a:r>
            <a:r>
              <a:rPr lang="en-US" baseline="0"/>
              <a:t> view:  Right-hand yellow zone to indicate patients qualifying for study with LDL-C “undesirably high” (i.e., &gt;/=70 mg/dL)</a:t>
            </a:r>
          </a:p>
          <a:p>
            <a:r>
              <a:rPr lang="en-US" baseline="0"/>
              <a:t>Second view: Alirocumab dose is blindly adjusted to maximize the number of patients in a low but physiologic range of LDL-C (i.e., 25-50 mg/dL)</a:t>
            </a:r>
          </a:p>
          <a:p>
            <a:r>
              <a:rPr lang="en-US" baseline="0"/>
              <a:t>Third view: Alirocumab dose is also blindly adjusted to minimize patients with persistently very low levels of LDL-C (i.e., &lt;15 mg/dL 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7FFB7-2901-49B8-993F-93879CDA2C2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467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14313" y="144463"/>
            <a:ext cx="7439026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200"/>
          </a:p>
        </p:txBody>
      </p:sp>
      <p:sp>
        <p:nvSpPr>
          <p:cNvPr id="6" name="TextBox 5"/>
          <p:cNvSpPr txBox="1"/>
          <p:nvPr/>
        </p:nvSpPr>
        <p:spPr>
          <a:xfrm>
            <a:off x="0" y="2053974"/>
            <a:ext cx="840013" cy="589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6501" tIns="48251" rIns="96501" bIns="48251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Sabatine</a:t>
            </a:r>
            <a:r>
              <a:rPr kumimoji="0" lang="en-IN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, et al. </a:t>
            </a:r>
            <a:r>
              <a:rPr kumimoji="0" lang="en-IN" sz="800" b="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NEJM </a:t>
            </a:r>
            <a:r>
              <a:rPr kumimoji="0" lang="en-IN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2017: </a:t>
            </a:r>
            <a:br>
              <a:rPr kumimoji="0" lang="en-IN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7-B-1 (Figure 2A)</a:t>
            </a:r>
          </a:p>
        </p:txBody>
      </p:sp>
      <p:sp>
        <p:nvSpPr>
          <p:cNvPr id="7" name="Right Brace 6"/>
          <p:cNvSpPr/>
          <p:nvPr/>
        </p:nvSpPr>
        <p:spPr>
          <a:xfrm flipH="1">
            <a:off x="798689" y="1143732"/>
            <a:ext cx="356647" cy="256447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8489" tIns="49245" rIns="98489" bIns="4924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6393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804" y="1398370"/>
            <a:ext cx="702673" cy="7329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6653" tIns="48327" rIns="96653" bIns="48327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Giugliano RP, </a:t>
            </a:r>
            <a:r>
              <a:rPr kumimoji="0" lang="es-ES" sz="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 al</a:t>
            </a:r>
            <a:r>
              <a:rPr kumimoji="0" lang="es-E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 </a:t>
            </a:r>
            <a:r>
              <a:rPr kumimoji="0" lang="es-ES" sz="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Lancet. </a:t>
            </a:r>
            <a:r>
              <a:rPr kumimoji="0" lang="es-E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2017: </a:t>
            </a:r>
            <a:b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s-E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1-A-1</a:t>
            </a:r>
          </a:p>
        </p:txBody>
      </p:sp>
      <p:cxnSp>
        <p:nvCxnSpPr>
          <p:cNvPr id="5" name="Straight Arrow Connector 4"/>
          <p:cNvCxnSpPr>
            <a:stCxn id="5" idx="3"/>
          </p:cNvCxnSpPr>
          <p:nvPr/>
        </p:nvCxnSpPr>
        <p:spPr>
          <a:xfrm flipV="1">
            <a:off x="768477" y="1674502"/>
            <a:ext cx="295863" cy="267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otes Placeholder 14"/>
          <p:cNvSpPr txBox="1">
            <a:spLocks/>
          </p:cNvSpPr>
          <p:nvPr/>
        </p:nvSpPr>
        <p:spPr>
          <a:xfrm>
            <a:off x="814530" y="4813882"/>
            <a:ext cx="5713609" cy="3917777"/>
          </a:xfrm>
          <a:prstGeom prst="rect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182880" indent="-18288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Font typeface="Arial" pitchFamily="34" charset="0"/>
              <a:buChar char="•"/>
              <a:defRPr lang="en-US" sz="14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18288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Font typeface="Arial" pitchFamily="34" charset="0"/>
              <a:buChar char="–"/>
              <a:defRPr lang="en-US" sz="12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31520" indent="-18288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Font typeface="Arial" pitchFamily="34" charset="0"/>
              <a:buChar char="•"/>
              <a:defRPr lang="en-US" sz="10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05840" indent="-18288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Font typeface="Arial" pitchFamily="34" charset="0"/>
              <a:buChar char="–"/>
              <a:defRPr lang="en-US" sz="9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280160" indent="-18288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Font typeface="Arial" pitchFamily="34" charset="0"/>
              <a:buChar char="•"/>
              <a:defRPr lang="en-US" sz="8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Revisión global</a:t>
            </a:r>
          </a:p>
          <a:p>
            <a:pPr marL="457200" marR="0" lvl="1" indent="-18288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E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CC/revisión de datos realizada.</a:t>
            </a:r>
          </a:p>
          <a:p>
            <a:pPr marL="457200" marR="0" lvl="1" indent="-18288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E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Revisión por parte del GDL/GMAL (Ransi Somaratne/Cesar Cerezo).</a:t>
            </a:r>
          </a:p>
          <a:p>
            <a:pPr marL="182880" marR="0" lvl="0" indent="-18288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Revisión regional</a:t>
            </a:r>
          </a:p>
          <a:p>
            <a:pPr marL="457200" marR="0" lvl="1" indent="-18288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E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Estas diapositivas deberán someterse a una revisión regional (es decir, MAC).</a:t>
            </a:r>
          </a:p>
          <a:p>
            <a:pPr marL="182880" marR="0" lvl="0" indent="-18288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Distribución:</a:t>
            </a:r>
          </a:p>
          <a:p>
            <a:pPr marL="457200" marR="0" lvl="1" indent="-18288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El GDL/GMAL ha aprobado la distribución externa a la espera de la aprobación normativa local/regional (es decir, puede que en EE. UU. esté restringido a utilizarse solo como información médica).</a:t>
            </a:r>
          </a:p>
          <a:p>
            <a:pPr marL="182880" marR="0" lvl="0" indent="-18288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Anotaciones</a:t>
            </a:r>
          </a:p>
          <a:p>
            <a:pPr marL="457200" marR="0" lvl="1" indent="-18288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E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Conjunto de diapositivas disponible en vista de página de notas.</a:t>
            </a:r>
          </a:p>
          <a:p>
            <a:pPr marL="182880" marR="0" lvl="0" indent="-18288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NOTA: el conjunto incluye algunas diapositivas duplicadas, con versiones distintas para mg/dL y mmol/L. Elimine todas las notas y diapositivas duplicadas antes de la aprobación local/regional.</a:t>
            </a:r>
          </a:p>
          <a:p>
            <a:pPr marL="182880" marR="0" lvl="0" indent="-18288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356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06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FE2C52-ED10-4E8D-9149-814FFE610E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80" charset="-128"/>
                <a:cs typeface="+mn-cs"/>
              </a:rPr>
              <a:pPr marL="0" marR="0" lvl="0" indent="0" algn="r" defTabSz="93062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634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99F02-F1A1-754B-94C5-1B7D224748D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51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50900"/>
            <a:ext cx="4075113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First</a:t>
            </a:r>
            <a:r>
              <a:rPr lang="en-US" baseline="0"/>
              <a:t> view:  Right-hand yellow zone to indicate patients qualifying for study with LDL-C “undesirably high” (i.e., &gt;/=70 mg/dL)</a:t>
            </a:r>
          </a:p>
          <a:p>
            <a:r>
              <a:rPr lang="en-US" baseline="0"/>
              <a:t>Second view: Alirocumab dose is blindly adjusted to maximize the number of patients in a low but physiologic range of LDL-C (i.e., 25-50 mg/dL)</a:t>
            </a:r>
          </a:p>
          <a:p>
            <a:r>
              <a:rPr lang="en-US" baseline="0"/>
              <a:t>Third view: Alirocumab dose is also blindly adjusted to minimize patients with persistently very low levels of LDL-C (i.e., &lt;15 mg/dL 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7FFB7-2901-49B8-993F-93879CDA2C2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29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155">
              <a:defRPr/>
            </a:pPr>
            <a:r>
              <a:rPr lang="es-ES" altLang="es-ES" dirty="0"/>
              <a:t>DA VINCY: Estudio observacional realizado en 18 países europeos entre junio 2017 y noviembre 2018 para proporcionar datos actuales sobre la implementación de las recomendaciones de las guías europeas para las terapias reductoras de lípidos (LLT) en diferentes entornos y poblaciones y cómo esto afecta el logro del objetivo de colesterol LDL.</a:t>
            </a:r>
            <a:endParaRPr lang="en-GB" altLang="es-ES" dirty="0"/>
          </a:p>
          <a:p>
            <a:pPr defTabSz="966155">
              <a:defRPr/>
            </a:pPr>
            <a:r>
              <a:rPr lang="es-ES" altLang="es-ES" dirty="0"/>
              <a:t>En total, se inscribieron 5888 pacientes (3000 pacientes de prevención primaria y 2888 pacientes de prevención secundaria)</a:t>
            </a:r>
            <a:endParaRPr lang="en-GB" altLang="es-ES" dirty="0"/>
          </a:p>
          <a:p>
            <a:pPr defTabSz="966155">
              <a:defRPr/>
            </a:pPr>
            <a:r>
              <a:rPr lang="es-ES" altLang="es-ES" dirty="0"/>
              <a:t>El 54% [IC del 95% 52-56] logró su objetivo de 2016 basado en el riesgo y el 33% (IC del 95% 32-35) logró su objetivo de 2019 basado en el riesgo.</a:t>
            </a:r>
            <a:endParaRPr lang="en-GB" altLang="es-ES" dirty="0"/>
          </a:p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3F341-4E62-42EE-95D5-663515838BE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297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7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31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BED5E-66B7-4702-8059-59F9A027CE88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7E525-9286-4DD0-85A2-6B227B4C3AC2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1317" y="228600"/>
            <a:ext cx="27432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719" y="228600"/>
            <a:ext cx="80264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D89995-00E4-47C3-A178-9124E925BC7F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58691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11717" y="1754188"/>
            <a:ext cx="10972800" cy="4418012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63A35C-062E-4CD5-8A7E-66DF3C002E9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73405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717" y="1754188"/>
            <a:ext cx="5384800" cy="2132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9719" y="1754188"/>
            <a:ext cx="5384800" cy="2132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1717" y="4038600"/>
            <a:ext cx="5384800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9719" y="4038600"/>
            <a:ext cx="5384800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5011A0-84DF-4452-89E8-001590FBD6C5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38634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1717" y="1754188"/>
            <a:ext cx="10972800" cy="4418012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D409D7-4319-4071-8398-6BB82F43270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70112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1717" y="1754188"/>
            <a:ext cx="5384800" cy="4418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719" y="1754188"/>
            <a:ext cx="5384800" cy="4418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69C663-1C4F-4ECA-8B9E-3FB355D80F3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69693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682752" y="1782765"/>
            <a:ext cx="10826496" cy="3857625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3686" y="1280162"/>
            <a:ext cx="10826749" cy="492443"/>
          </a:xfrm>
        </p:spPr>
        <p:txBody>
          <a:bodyPr>
            <a:noAutofit/>
          </a:bodyPr>
          <a:lstStyle>
            <a:lvl1pPr>
              <a:buFontTx/>
              <a:buNone/>
              <a:defRPr sz="2400" b="1">
                <a:solidFill>
                  <a:schemeClr val="accent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1363792" y="31593"/>
            <a:ext cx="812800" cy="455612"/>
          </a:xfrm>
        </p:spPr>
        <p:txBody>
          <a:bodyPr/>
          <a:lstStyle>
            <a:lvl1pPr>
              <a:defRPr/>
            </a:lvl1pPr>
          </a:lstStyle>
          <a:p>
            <a:fld id="{6669C663-1C4F-4ECA-8B9E-3FB355D80F3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69660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0" y="6425209"/>
            <a:ext cx="7391400" cy="432793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tx1"/>
                </a:solidFill>
              </a:defRPr>
            </a:lvl1pPr>
            <a:lvl2pPr marL="457177" indent="0" algn="l">
              <a:buFontTx/>
              <a:buNone/>
              <a:defRPr sz="1200"/>
            </a:lvl2pPr>
            <a:lvl3pPr marL="914353" indent="0" algn="l">
              <a:buFontTx/>
              <a:buNone/>
              <a:defRPr sz="1200"/>
            </a:lvl3pPr>
            <a:lvl4pPr marL="1371530" indent="0" algn="l">
              <a:buFontTx/>
              <a:buNone/>
              <a:defRPr sz="1200"/>
            </a:lvl4pPr>
            <a:lvl5pPr marL="1828706" indent="0" algn="l">
              <a:buFontTx/>
              <a:buNone/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63792" y="31593"/>
            <a:ext cx="812800" cy="455612"/>
          </a:xfrm>
        </p:spPr>
        <p:txBody>
          <a:bodyPr/>
          <a:lstStyle>
            <a:lvl1pPr>
              <a:defRPr/>
            </a:lvl1pPr>
          </a:lstStyle>
          <a:p>
            <a:fld id="{6669C663-1C4F-4ECA-8B9E-3FB355D80F3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6412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 flipV="1">
            <a:off x="0" y="0"/>
            <a:ext cx="12192000" cy="2878138"/>
          </a:xfrm>
          <a:prstGeom prst="rect">
            <a:avLst/>
          </a:prstGeom>
          <a:gradFill flip="none"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 scaled="0"/>
            <a:tileRect/>
          </a:gradFill>
          <a:ln w="3175">
            <a:noFill/>
            <a:miter lim="800000"/>
            <a:headEnd/>
            <a:tailEnd/>
          </a:ln>
          <a:effectLst>
            <a:outerShdw blurRad="63500" dist="38100" algn="ctr" rotWithShape="0">
              <a:srgbClr val="000000">
                <a:alpha val="50000"/>
              </a:srgbClr>
            </a:outerShdw>
          </a:effectLst>
        </p:spPr>
        <p:txBody>
          <a:bodyPr wrap="none" lIns="91435" tIns="45718" rIns="91435" bIns="45718" anchor="ctr"/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  <a:latin typeface="Constantia" pitchFamily="18" charset="0"/>
              <a:ea typeface="MS PGothic" pitchFamily="34" charset="-128"/>
            </a:endParaRPr>
          </a:p>
        </p:txBody>
      </p:sp>
      <p:pic>
        <p:nvPicPr>
          <p:cNvPr id="5" name="Picture 8" descr="bar.png"/>
          <p:cNvPicPr>
            <a:picLocks noChangeAspect="1"/>
          </p:cNvPicPr>
          <p:nvPr userDrawn="1"/>
        </p:nvPicPr>
        <p:blipFill>
          <a:blip r:embed="rId2" cstate="print"/>
          <a:srcRect l="1587" t="20961" r="3174" b="8331"/>
          <a:stretch>
            <a:fillRect/>
          </a:stretch>
        </p:blipFill>
        <p:spPr bwMode="auto">
          <a:xfrm>
            <a:off x="0" y="2855913"/>
            <a:ext cx="1219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455169"/>
            <a:ext cx="8534400" cy="693498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b" anchorCtr="0"/>
          <a:lstStyle/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6642100"/>
            <a:ext cx="406400" cy="215900"/>
          </a:xfrm>
        </p:spPr>
        <p:txBody>
          <a:bodyPr/>
          <a:lstStyle>
            <a:lvl1pPr>
              <a:defRPr>
                <a:latin typeface="Arial" charset="0"/>
                <a:cs typeface="MS PGothic"/>
              </a:defRPr>
            </a:lvl1pPr>
          </a:lstStyle>
          <a:p>
            <a:pPr>
              <a:defRPr/>
            </a:pPr>
            <a:fld id="{031943AC-CD70-4EA8-8119-F17A05C01AD0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pic>
        <p:nvPicPr>
          <p:cNvPr id="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686" y="6075363"/>
            <a:ext cx="3572933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57222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FFF00"/>
              </a:buClr>
              <a:defRPr b="1"/>
            </a:lvl1pPr>
            <a:lvl2pPr>
              <a:buClr>
                <a:srgbClr val="FFFF00"/>
              </a:buClr>
              <a:defRPr b="1"/>
            </a:lvl2pPr>
            <a:lvl3pPr>
              <a:buClr>
                <a:srgbClr val="FFFF00"/>
              </a:buClr>
              <a:defRPr sz="1800" b="1"/>
            </a:lvl3pPr>
            <a:lvl4pPr>
              <a:buClr>
                <a:srgbClr val="FFFF00"/>
              </a:buClr>
              <a:defRPr sz="1600" b="1"/>
            </a:lvl4pPr>
            <a:lvl5pPr>
              <a:buClr>
                <a:srgbClr val="FFFF00"/>
              </a:buClr>
              <a:defRPr sz="140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0" y="221940"/>
            <a:ext cx="10972800" cy="802938"/>
          </a:xfrm>
          <a:prstGeom prst="rect">
            <a:avLst/>
          </a:prstGeom>
        </p:spPr>
        <p:txBody>
          <a:bodyPr vert="horz" anchor="b" anchorCtr="0"/>
          <a:lstStyle>
            <a:lvl1pPr algn="l">
              <a:defRPr sz="3200">
                <a:latin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" y="6634165"/>
            <a:ext cx="469900" cy="223837"/>
          </a:xfrm>
        </p:spPr>
        <p:txBody>
          <a:bodyPr/>
          <a:lstStyle>
            <a:lvl1pPr>
              <a:defRPr>
                <a:latin typeface="Arial" charset="0"/>
                <a:cs typeface="MS PGothic"/>
              </a:defRPr>
            </a:lvl1pPr>
          </a:lstStyle>
          <a:p>
            <a:pPr>
              <a:defRPr/>
            </a:pPr>
            <a:fld id="{D9A57F3D-253C-405A-A79C-039608DB0CE9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2" y="6548440"/>
            <a:ext cx="1428751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507759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fld id="{FC552B46-8E3C-4A02-B4FB-9D25EAC61145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GB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455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5B315-6570-4A1A-BD85-3D401AA95EB9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4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9240-D0D9-4E21-9282-11F20B5DB20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299733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42275-7B0C-46A1-8259-A8D71914BC5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58020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319" y="440692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319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7760D-1110-4F6B-BF2B-4829AB1120D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998077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4" y="1447800"/>
            <a:ext cx="5396089" cy="482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86312" y="1447800"/>
            <a:ext cx="5396089" cy="482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00D9C-D041-40C7-AAFA-A3C8B83247C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3815642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68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68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837" y="1535113"/>
            <a:ext cx="5388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837" y="2174875"/>
            <a:ext cx="5388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F6D9A-9D37-443F-94C3-7D96D3AA852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3292745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AE965-E9E9-4D9A-B681-581B0D3D4FE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812851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87844-88D2-4A0E-BA2B-B06D9859FD3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4376495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319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7675" y="273055"/>
            <a:ext cx="6814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31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5F2BF-815C-4A9D-853D-FF060451933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870572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481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481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481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2DC9F-168D-4EF4-B4D0-DA36CF7B1E0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7731724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35E6B-5A3E-41FE-BC5A-71875EB138E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323209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8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4478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728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30917" y="3733800"/>
            <a:ext cx="8534400" cy="175418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4165601" y="6326188"/>
            <a:ext cx="3860800" cy="4556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0" tIns="46035" rIns="92070" bIns="46035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CC"/>
              </a:solidFill>
              <a:ea typeface="ＭＳ Ｐゴシック" pitchFamily="34" charset="-128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737600" y="6326188"/>
            <a:ext cx="2540000" cy="455612"/>
          </a:xfrm>
        </p:spPr>
        <p:txBody>
          <a:bodyPr/>
          <a:lstStyle>
            <a:lvl1pPr algn="r">
              <a:defRPr sz="1400"/>
            </a:lvl1pPr>
          </a:lstStyle>
          <a:p>
            <a:fld id="{995A8B80-6A1F-4F70-910B-C492E02D8A3D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60980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999162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13" y="274638"/>
            <a:ext cx="8048977" cy="5999162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0246C-0E48-4916-9280-594167B7CF3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7719243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8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4478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728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30917" y="3733800"/>
            <a:ext cx="8534400" cy="175418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4165600" y="6326188"/>
            <a:ext cx="3860800" cy="4556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FFFFCC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737600" y="6326188"/>
            <a:ext cx="2540000" cy="455612"/>
          </a:xfrm>
        </p:spPr>
        <p:txBody>
          <a:bodyPr/>
          <a:lstStyle>
            <a:lvl1pPr algn="r">
              <a:defRPr sz="1400" i="0"/>
            </a:lvl1pPr>
          </a:lstStyle>
          <a:p>
            <a:pPr>
              <a:defRPr/>
            </a:pPr>
            <a:fld id="{2D0BBA62-78E9-4219-BF80-99F03286F6D8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51120"/>
      </p:ext>
    </p:extLst>
  </p:cSld>
  <p:clrMapOvr>
    <a:masterClrMapping/>
  </p:clrMapOvr>
  <p:transition spd="med">
    <p:wipe dir="r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199104"/>
            <a:ext cx="10972800" cy="914400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717" y="1431925"/>
            <a:ext cx="10972800" cy="4740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79200" y="6402388"/>
            <a:ext cx="812800" cy="455612"/>
          </a:xfr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fld id="{32F84750-8694-4ABF-B8EA-7C3BC11DAA0C}" type="slidenum">
              <a:rPr lang="en-US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1" y="894577"/>
            <a:ext cx="11673417" cy="276999"/>
          </a:xfrm>
          <a:prstGeom prst="rect">
            <a:avLst/>
          </a:prstGeom>
          <a:gradFill rotWithShape="1">
            <a:gsLst>
              <a:gs pos="0">
                <a:srgbClr val="9C802D"/>
              </a:gs>
              <a:gs pos="50000">
                <a:srgbClr val="E1B944"/>
              </a:gs>
              <a:gs pos="100000">
                <a:srgbClr val="FFDD53"/>
              </a:gs>
            </a:gsLst>
            <a:lin ang="10800000" scaled="1"/>
          </a:gradFill>
          <a:ln>
            <a:noFill/>
          </a:ln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650123"/>
      </p:ext>
    </p:extLst>
  </p:cSld>
  <p:clrMapOvr>
    <a:masterClrMapping/>
  </p:clrMapOvr>
  <p:transition spd="med">
    <p:wipe dir="r"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3846C-2DEB-4070-80A7-DD7C1F149A7D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050022"/>
      </p:ext>
    </p:extLst>
  </p:cSld>
  <p:clrMapOvr>
    <a:masterClrMapping/>
  </p:clrMapOvr>
  <p:transition spd="med">
    <p:wipe dir="r"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717" y="1754188"/>
            <a:ext cx="5384800" cy="441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717" y="1754188"/>
            <a:ext cx="5384800" cy="441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AAA66-F9D0-476D-9688-4EA784762B74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1" y="894577"/>
            <a:ext cx="11673417" cy="276999"/>
          </a:xfrm>
          <a:prstGeom prst="rect">
            <a:avLst/>
          </a:prstGeom>
          <a:gradFill rotWithShape="1">
            <a:gsLst>
              <a:gs pos="0">
                <a:srgbClr val="9C802D"/>
              </a:gs>
              <a:gs pos="50000">
                <a:srgbClr val="E1B944"/>
              </a:gs>
              <a:gs pos="100000">
                <a:srgbClr val="FFDD53"/>
              </a:gs>
            </a:gsLst>
            <a:lin ang="10800000" scaled="1"/>
          </a:gradFill>
          <a:ln>
            <a:noFill/>
          </a:ln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493220"/>
      </p:ext>
    </p:extLst>
  </p:cSld>
  <p:clrMapOvr>
    <a:masterClrMapping/>
  </p:clrMapOvr>
  <p:transition spd="med">
    <p:wipe dir="r"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22310-A936-4970-9D6B-7D772B3C0E93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1" y="894577"/>
            <a:ext cx="11673417" cy="276999"/>
          </a:xfrm>
          <a:prstGeom prst="rect">
            <a:avLst/>
          </a:prstGeom>
          <a:gradFill rotWithShape="1">
            <a:gsLst>
              <a:gs pos="0">
                <a:srgbClr val="9C802D"/>
              </a:gs>
              <a:gs pos="50000">
                <a:srgbClr val="E1B944"/>
              </a:gs>
              <a:gs pos="100000">
                <a:srgbClr val="FFDD53"/>
              </a:gs>
            </a:gsLst>
            <a:lin ang="10800000" scaled="1"/>
          </a:gradFill>
          <a:ln>
            <a:noFill/>
          </a:ln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298385"/>
      </p:ext>
    </p:extLst>
  </p:cSld>
  <p:clrMapOvr>
    <a:masterClrMapping/>
  </p:clrMapOvr>
  <p:transition spd="med">
    <p:wipe dir="r"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199104"/>
            <a:ext cx="10972800" cy="9144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79200" y="6402388"/>
            <a:ext cx="812800" cy="455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A3285-0D99-4617-BE09-DC8B89086EB6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sp>
        <p:nvSpPr>
          <p:cNvPr id="6" name="Rectangle 10"/>
          <p:cNvSpPr>
            <a:spLocks noChangeArrowheads="1"/>
          </p:cNvSpPr>
          <p:nvPr userDrawn="1"/>
        </p:nvSpPr>
        <p:spPr bwMode="auto">
          <a:xfrm>
            <a:off x="1" y="894577"/>
            <a:ext cx="11673417" cy="276999"/>
          </a:xfrm>
          <a:prstGeom prst="rect">
            <a:avLst/>
          </a:prstGeom>
          <a:gradFill rotWithShape="1">
            <a:gsLst>
              <a:gs pos="0">
                <a:srgbClr val="9C802D"/>
              </a:gs>
              <a:gs pos="50000">
                <a:srgbClr val="E1B944"/>
              </a:gs>
              <a:gs pos="100000">
                <a:srgbClr val="FFDD53"/>
              </a:gs>
            </a:gsLst>
            <a:lin ang="10800000" scaled="1"/>
          </a:gradFill>
          <a:ln>
            <a:noFill/>
          </a:ln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601008"/>
      </p:ext>
    </p:extLst>
  </p:cSld>
  <p:clrMapOvr>
    <a:masterClrMapping/>
  </p:clrMapOvr>
  <p:transition spd="med">
    <p:wipe dir="r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79200" y="6402388"/>
            <a:ext cx="812800" cy="455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12AEC-2D4C-431B-9611-74C37A6EBE7C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538325"/>
      </p:ext>
    </p:extLst>
  </p:cSld>
  <p:clrMapOvr>
    <a:masterClrMapping/>
  </p:clrMapOvr>
  <p:transition spd="med">
    <p:wipe dir="r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76430-1F5D-4BFE-9197-FFFD32460524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635185"/>
      </p:ext>
    </p:extLst>
  </p:cSld>
  <p:clrMapOvr>
    <a:masterClrMapping/>
  </p:clrMapOvr>
  <p:transition spd="med">
    <p:wipe dir="r"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15190-9F67-43EC-97A7-8DF4B0624CFB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64357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199104"/>
            <a:ext cx="10972800" cy="914400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717" y="1431927"/>
            <a:ext cx="10972800" cy="4740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B6823F-174F-4A77-A0C7-5298C42FF8CA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33781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657C7-1FCB-45CD-9287-0AA42707C017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737178"/>
      </p:ext>
    </p:extLst>
  </p:cSld>
  <p:clrMapOvr>
    <a:masterClrMapping/>
  </p:clrMapOvr>
  <p:transition spd="med">
    <p:wipe dir="r"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1317" y="228600"/>
            <a:ext cx="27432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717" y="228600"/>
            <a:ext cx="80264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3255E-9854-4F47-B70A-31D0B3DE2F5E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298641"/>
      </p:ext>
    </p:extLst>
  </p:cSld>
  <p:clrMapOvr>
    <a:masterClrMapping/>
  </p:clrMapOvr>
  <p:transition spd="med">
    <p:wipe dir="r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11717" y="1754188"/>
            <a:ext cx="10972800" cy="4418012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23DB5-33CF-45B7-BDE0-39B97AC2D3A5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41977"/>
      </p:ext>
    </p:extLst>
  </p:cSld>
  <p:clrMapOvr>
    <a:masterClrMapping/>
  </p:clrMapOvr>
  <p:transition spd="med">
    <p:wipe dir="r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717" y="1754188"/>
            <a:ext cx="5384800" cy="2132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9717" y="1754188"/>
            <a:ext cx="5384800" cy="2132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1717" y="4038600"/>
            <a:ext cx="5384800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9717" y="4038600"/>
            <a:ext cx="5384800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E0AB3-9255-43D6-A293-4ED0531D12A6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923364"/>
      </p:ext>
    </p:extLst>
  </p:cSld>
  <p:clrMapOvr>
    <a:masterClrMapping/>
  </p:clrMapOvr>
  <p:transition spd="med">
    <p:wipe dir="r"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1717" y="1754188"/>
            <a:ext cx="10972800" cy="4418012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D708A-209A-4F3A-9668-12A268F0A358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859484"/>
      </p:ext>
    </p:extLst>
  </p:cSld>
  <p:clrMapOvr>
    <a:masterClrMapping/>
  </p:clrMapOvr>
  <p:transition spd="med">
    <p:wipe dir="r"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1717" y="1754188"/>
            <a:ext cx="5384800" cy="4418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717" y="1754188"/>
            <a:ext cx="5384800" cy="4418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168AE-C67E-48A5-8C89-7353283411CA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408429"/>
      </p:ext>
    </p:extLst>
  </p:cSld>
  <p:clrMapOvr>
    <a:masterClrMapping/>
  </p:clrMapOvr>
  <p:transition spd="med">
    <p:wipe dir="r"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682752" y="1782764"/>
            <a:ext cx="10826496" cy="3857625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3684" y="1280161"/>
            <a:ext cx="10826749" cy="492443"/>
          </a:xfrm>
        </p:spPr>
        <p:txBody>
          <a:bodyPr>
            <a:noAutofit/>
          </a:bodyPr>
          <a:lstStyle>
            <a:lvl1pPr>
              <a:buFontTx/>
              <a:buNone/>
              <a:defRPr sz="2400" b="1">
                <a:solidFill>
                  <a:schemeClr val="accent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3751266"/>
      </p:ext>
    </p:extLst>
  </p:cSld>
  <p:clrMapOvr>
    <a:masterClrMapping/>
  </p:clrMapOvr>
  <p:transition spd="med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6457529"/>
            <a:ext cx="8257117" cy="276999"/>
          </a:xfrm>
        </p:spPr>
        <p:txBody>
          <a:bodyPr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000"/>
            </a:lvl1pPr>
            <a:lvl5pPr marL="1097280" indent="0">
              <a:buNone/>
              <a:defRPr/>
            </a:lvl5pPr>
          </a:lstStyle>
          <a:p>
            <a:pPr lvl="0"/>
            <a:r>
              <a:rPr lang="en-GB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99151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SACH~1\AppData\Local\Temp\notes444A07\revised bumper slide PM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" r="827"/>
          <a:stretch/>
        </p:blipFill>
        <p:spPr bwMode="auto">
          <a:xfrm>
            <a:off x="0" y="1722"/>
            <a:ext cx="12293600" cy="692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1963" y="2708921"/>
            <a:ext cx="10946699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2020711" y="6256863"/>
            <a:ext cx="825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Copyright ©2014, </a:t>
            </a:r>
            <a:r>
              <a:rPr lang="en-US" sz="1000" err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Sanofi</a:t>
            </a:r>
            <a:r>
              <a:rPr lang="en-US" sz="100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1000" err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Regeneron</a:t>
            </a:r>
            <a:r>
              <a:rPr lang="en-US" sz="100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Pharmaceuticals Inc., 2014. </a:t>
            </a:r>
          </a:p>
        </p:txBody>
      </p:sp>
    </p:spTree>
    <p:extLst>
      <p:ext uri="{BB962C8B-B14F-4D97-AF65-F5344CB8AC3E}">
        <p14:creationId xmlns:p14="http://schemas.microsoft.com/office/powerpoint/2010/main" val="3861940735"/>
      </p:ext>
    </p:extLst>
  </p:cSld>
  <p:clrMapOvr>
    <a:masterClrMapping/>
  </p:clrMapOvr>
  <p:hf hdr="0" ftr="0" dt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40769"/>
            <a:ext cx="11343051" cy="4176465"/>
          </a:xfrm>
        </p:spPr>
        <p:txBody>
          <a:bodyPr>
            <a:normAutofit/>
          </a:bodyPr>
          <a:lstStyle>
            <a:lvl1pPr>
              <a:buClr>
                <a:schemeClr val="bg2"/>
              </a:buClr>
              <a:defRPr sz="1800"/>
            </a:lvl1pPr>
            <a:lvl2pPr>
              <a:defRPr sz="1600"/>
            </a:lvl2pPr>
            <a:lvl3pPr>
              <a:buClr>
                <a:schemeClr val="bg2"/>
              </a:buClr>
              <a:defRPr sz="1400"/>
            </a:lvl3pPr>
            <a:lvl4pPr>
              <a:defRPr sz="1200"/>
            </a:lvl4pPr>
            <a:lvl5pPr>
              <a:buClr>
                <a:schemeClr val="bg2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3392" y="5589240"/>
            <a:ext cx="10972800" cy="360040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43934" y="6021389"/>
            <a:ext cx="11521017" cy="287337"/>
          </a:xfrm>
        </p:spPr>
        <p:txBody>
          <a:bodyPr/>
          <a:lstStyle>
            <a:lvl1pPr marL="0" indent="0">
              <a:buNone/>
              <a:defRPr sz="9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160117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9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FE8F23-5F5C-4542-9468-B9C0A1DEAEA8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2824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SACH~1\AppData\Local\Temp\notes444A07\revised bumper slide PM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" r="827"/>
          <a:stretch/>
        </p:blipFill>
        <p:spPr bwMode="auto">
          <a:xfrm>
            <a:off x="0" y="1722"/>
            <a:ext cx="12293600" cy="692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8" y="3031576"/>
            <a:ext cx="10796947" cy="1041033"/>
          </a:xfrm>
        </p:spPr>
        <p:txBody>
          <a:bodyPr anchor="ctr"/>
          <a:lstStyle>
            <a:lvl1pPr marL="0" indent="0" algn="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4799248"/>
      </p:ext>
    </p:extLst>
  </p:cSld>
  <p:clrMapOvr>
    <a:masterClrMapping/>
  </p:clrMapOvr>
  <p:hf hdr="0" ftr="0" dt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84" y="1535113"/>
            <a:ext cx="5757333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9184" y="2174875"/>
            <a:ext cx="5757333" cy="39512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759284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759284" cy="39512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877810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6642337"/>
      </p:ext>
    </p:extLst>
  </p:cSld>
  <p:clrMapOvr>
    <a:masterClrMapping/>
  </p:clrMapOvr>
  <p:hf hdr="0" ftr="0" dt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5404906"/>
      </p:ext>
    </p:extLst>
  </p:cSld>
  <p:clrMapOvr>
    <a:masterClrMapping/>
  </p:clrMapOvr>
  <p:hf hdr="0" ftr="0" dt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76A538D-A715-694D-BFEF-A7DFA6F77805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AE01F47-BB7D-5F44-827D-3789B4EDA7B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675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SACH~1\AppData\Local\Temp\notes444A07\revised bumper slide PM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" r="827"/>
          <a:stretch/>
        </p:blipFill>
        <p:spPr bwMode="auto">
          <a:xfrm>
            <a:off x="0" y="1722"/>
            <a:ext cx="12293600" cy="692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025908"/>
      </p:ext>
    </p:extLst>
  </p:cSld>
  <p:clrMapOvr>
    <a:masterClrMapping/>
  </p:clrMapOvr>
  <p:hf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chemeClr val="bg2"/>
              </a:buClr>
              <a:defRPr sz="1800"/>
            </a:lvl1pPr>
            <a:lvl2pPr>
              <a:defRPr sz="1600"/>
            </a:lvl2pPr>
            <a:lvl3pPr>
              <a:buClr>
                <a:schemeClr val="bg2"/>
              </a:buClr>
              <a:defRPr sz="1400"/>
            </a:lvl3pPr>
            <a:lvl4pPr>
              <a:defRPr sz="1200"/>
            </a:lvl4pPr>
            <a:lvl5pPr>
              <a:buClr>
                <a:schemeClr val="bg2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600" y="1547813"/>
            <a:ext cx="10972800" cy="41275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3070339"/>
      </p:ext>
    </p:extLst>
  </p:cSld>
  <p:clrMapOvr>
    <a:masterClrMapping/>
  </p:clrMapOvr>
  <p:hf hdr="0" ftr="0" dt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44825"/>
            <a:ext cx="11391165" cy="4281339"/>
          </a:xfrm>
        </p:spPr>
        <p:txBody>
          <a:bodyPr>
            <a:normAutofit/>
          </a:bodyPr>
          <a:lstStyle>
            <a:lvl1pPr>
              <a:buClr>
                <a:schemeClr val="bg2"/>
              </a:buClr>
              <a:defRPr sz="1800"/>
            </a:lvl1pPr>
            <a:lvl2pPr>
              <a:defRPr sz="1600"/>
            </a:lvl2pPr>
            <a:lvl3pPr>
              <a:buClr>
                <a:schemeClr val="bg2"/>
              </a:buClr>
              <a:defRPr sz="1400"/>
            </a:lvl3pPr>
            <a:lvl4pPr>
              <a:defRPr sz="1200"/>
            </a:lvl4pPr>
            <a:lvl5pPr>
              <a:buClr>
                <a:schemeClr val="bg2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600" y="1412776"/>
            <a:ext cx="10972800" cy="41275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7508534"/>
      </p:ext>
    </p:extLst>
  </p:cSld>
  <p:clrMapOvr>
    <a:masterClrMapping/>
  </p:clrMapOvr>
  <p:hf hdr="0" ftr="0" dt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843089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49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3D026-8E01-4EB4-9525-691DB41B315B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E9CD3-E061-468A-AF4B-2FBCE7433101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866699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717" y="1754188"/>
            <a:ext cx="5384800" cy="441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719" y="1754188"/>
            <a:ext cx="5384800" cy="441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AF9391-B5FD-4945-AFBF-07F1E6581EB9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18150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52982-A939-46E9-9AF2-2896999CAAC8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AE76-605D-491A-8FF0-1D9DB36595AA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35122363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319" y="440692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319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492D7-1C53-45CB-816F-A25FF12C7F6F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8C295-F111-46F5-B819-B79A4ACDAB24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39531785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5" y="1600205"/>
            <a:ext cx="539608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86316" y="1600205"/>
            <a:ext cx="539608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D95CB-E7EA-453D-9093-B7A4B38251B1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EB7B0-74AC-4269-9249-505F8413EBCC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37743481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68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68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839" y="1535113"/>
            <a:ext cx="538856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839" y="2174875"/>
            <a:ext cx="5388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231EF-9A74-4C96-9E77-81E5BCC41916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9A5ED-556F-45E5-ABD5-4997037A325C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04791280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CD850-0722-4164-B94E-25D5B8633A78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D74DC-4E57-425D-B672-2EFC54DAEAD9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7303920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A47D1-853D-4530-8A90-55CAD10844A5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2BEA2-A70A-4CE7-A2D9-57358505CBEA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16793408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6" y="273049"/>
            <a:ext cx="4011319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7675" y="273056"/>
            <a:ext cx="6814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6" y="1435104"/>
            <a:ext cx="401131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97CC8-EF3B-41DA-AD26-157A0B5AEACF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17966-9B41-4A93-A58A-5B9EC79A69E3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91392752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481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481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481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E7DC2-8111-4526-889A-E9D6CDADF038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39EB4-4934-4112-AF9B-2F0D77CEF090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80407360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C0717-34B5-4396-909B-7AF14311742F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ADC26-0ACF-4C31-B9C0-B18C63FB7AB9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8863648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14" y="274644"/>
            <a:ext cx="8048977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1F0D6-8105-44EF-8A45-90F2C2DA3417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A5231-3EE3-4CBE-90B9-6E56074F8314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29763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EC165F-757F-437B-BD21-D071A131EC44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74798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682752" y="1782768"/>
            <a:ext cx="10826496" cy="3876675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3684" y="1280169"/>
            <a:ext cx="10826749" cy="492443"/>
          </a:xfrm>
        </p:spPr>
        <p:txBody>
          <a:bodyPr>
            <a:noAutofit/>
          </a:bodyPr>
          <a:lstStyle>
            <a:lvl1pPr>
              <a:buFontTx/>
              <a:buNone/>
              <a:defRPr sz="2400" b="1">
                <a:solidFill>
                  <a:schemeClr val="accent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5199857"/>
      </p:ext>
    </p:extLst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Z:\PROYECTOS\PROY00567_PROYECTO DIFUSION ESTUDIO FOURIER AMGEN\PRODUCCION\DISEÑO\PLANTILLA PPT\PPT3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2192000" cy="684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1"/>
          </p:nvPr>
        </p:nvSpPr>
        <p:spPr>
          <a:xfrm>
            <a:off x="624422" y="1548922"/>
            <a:ext cx="10968567" cy="46621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cxnSp>
        <p:nvCxnSpPr>
          <p:cNvPr id="6" name="5 Conector recto"/>
          <p:cNvCxnSpPr/>
          <p:nvPr userDrawn="1"/>
        </p:nvCxnSpPr>
        <p:spPr>
          <a:xfrm>
            <a:off x="623397" y="1288581"/>
            <a:ext cx="8152913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7914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2752" y="2240280"/>
            <a:ext cx="10826496" cy="170992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3800" b="1" i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2752" y="4572001"/>
            <a:ext cx="10826496" cy="18049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8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None/>
              <a:defRPr lang="en-US" sz="2000" b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2" y="1686740"/>
            <a:ext cx="11673417" cy="27699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007CC3"/>
              </a:gs>
            </a:gsLst>
            <a:lin ang="10800000" scaled="0"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2" y="4018776"/>
            <a:ext cx="11673417" cy="27699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007CC3"/>
              </a:gs>
            </a:gsLst>
            <a:lin ang="10800000" scaled="0"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400283"/>
      </p:ext>
    </p:extLst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7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45795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FFF00"/>
              </a:buClr>
              <a:defRPr b="1"/>
            </a:lvl1pPr>
            <a:lvl2pPr>
              <a:buClr>
                <a:srgbClr val="FFFF00"/>
              </a:buClr>
              <a:defRPr b="1"/>
            </a:lvl2pPr>
            <a:lvl3pPr>
              <a:buClr>
                <a:srgbClr val="FFFF00"/>
              </a:buClr>
              <a:defRPr sz="1350" b="1"/>
            </a:lvl3pPr>
            <a:lvl4pPr>
              <a:buClr>
                <a:srgbClr val="FFFF00"/>
              </a:buClr>
              <a:defRPr sz="1200" b="1"/>
            </a:lvl4pPr>
            <a:lvl5pPr>
              <a:buClr>
                <a:srgbClr val="FFFF00"/>
              </a:buClr>
              <a:defRPr sz="105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0" y="221940"/>
            <a:ext cx="10972800" cy="802938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B2439AB5-7288-4D08-8A68-87F94102F0C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" y="6634164"/>
            <a:ext cx="469900" cy="223837"/>
          </a:xfrm>
        </p:spPr>
        <p:txBody>
          <a:bodyPr/>
          <a:lstStyle>
            <a:lvl1pPr>
              <a:defRPr>
                <a:latin typeface="Arial" charset="0"/>
                <a:cs typeface="MS PGothic"/>
              </a:defRPr>
            </a:lvl1pPr>
          </a:lstStyle>
          <a:p>
            <a:pPr>
              <a:defRPr/>
            </a:pPr>
            <a:fld id="{3B03771D-E561-44F6-A6FE-5F3BD0A0AB3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59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gráfico 2"/>
          <p:cNvSpPr>
            <a:spLocks noGrp="1"/>
          </p:cNvSpPr>
          <p:nvPr>
            <p:ph type="chart" idx="1"/>
          </p:nvPr>
        </p:nvSpPr>
        <p:spPr>
          <a:xfrm>
            <a:off x="609600" y="1219204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s-ES_tradnl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s-ES" sz="1800" b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s-ES" sz="1800" b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7BBC7EA-80C2-4DAF-BC6D-07D666154F93}" type="slidenum">
              <a:rPr lang="es-ES" sz="1800" b="0">
                <a:solidFill>
                  <a:srgbClr val="000000"/>
                </a:solidFill>
                <a:ea typeface="MS PGothic" pitchFamily="34" charset="-128"/>
                <a:cs typeface="+mn-cs"/>
              </a:rPr>
              <a:pPr/>
              <a:t>‹Nº›</a:t>
            </a:fld>
            <a:endParaRPr lang="es-ES" sz="1800" b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153104"/>
      </p:ext>
    </p:extLst>
  </p:cSld>
  <p:clrMapOvr>
    <a:masterClrMapping/>
  </p:clrMapOvr>
  <p:transition>
    <p:cover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4401740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1510309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0905794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91288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199104"/>
            <a:ext cx="10972800" cy="9144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1E7D74-3A2C-4EA6-A91E-C443D37ED5CC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10182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92721084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645235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4796932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5199420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634082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96602043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948350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/>
          <p:cNvSpPr>
            <a:spLocks noGrp="1"/>
          </p:cNvSpPr>
          <p:nvPr>
            <p:ph sz="quarter" idx="13"/>
          </p:nvPr>
        </p:nvSpPr>
        <p:spPr>
          <a:xfrm>
            <a:off x="888208" y="6335712"/>
            <a:ext cx="3608387" cy="371475"/>
          </a:xfrm>
        </p:spPr>
        <p:txBody>
          <a:bodyPr anchor="ctr">
            <a:normAutofit/>
          </a:bodyPr>
          <a:lstStyle>
            <a:lvl1pPr marL="0" indent="0">
              <a:buNone/>
              <a:defRPr sz="18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7980737" y="6342062"/>
            <a:ext cx="1600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3517731A-ED9A-495C-B4C3-500B0C2A82D8}" type="datetime1">
              <a:rPr lang="en-US" smtClean="0"/>
              <a:t>1/11/2021</a:t>
            </a:fld>
            <a:endParaRPr lang="sv-F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53381" y="6342062"/>
            <a:ext cx="755688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fld id="{D323F9D0-7CEA-41C1-8E6C-3E9B55BEF105}" type="slidenum">
              <a:rPr lang="sv-FI" smtClean="0"/>
              <a:pPr/>
              <a:t>‹Nº›</a:t>
            </a:fld>
            <a:endParaRPr lang="sv-F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64917" y="6342062"/>
            <a:ext cx="248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20055643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14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570413"/>
            <a:ext cx="10822517" cy="1054100"/>
          </a:xfrm>
          <a:ln/>
        </p:spPr>
        <p:txBody>
          <a:bodyPr/>
          <a:lstStyle>
            <a:lvl1pPr marL="0" indent="0">
              <a:lnSpc>
                <a:spcPct val="115000"/>
              </a:lnSpc>
              <a:spcBef>
                <a:spcPct val="35000"/>
              </a:spcBef>
              <a:buFontTx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06969" y="1963740"/>
            <a:ext cx="10822516" cy="2288846"/>
          </a:xfrm>
        </p:spPr>
        <p:txBody>
          <a:bodyPr anchor="ctr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12" descr="AmgenCardiovascularLogo.png">
            <a:extLst>
              <a:ext uri="{FF2B5EF4-FFF2-40B4-BE49-F238E27FC236}">
                <a16:creationId xmlns:a16="http://schemas.microsoft.com/office/drawing/2014/main" id="{611B8497-290F-1A42-851A-6C13089ED8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01641" y="6245110"/>
            <a:ext cx="1402080" cy="47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6CC3F7E-9115-7946-BBF8-A3A1BBC39B57}"/>
              </a:ext>
            </a:extLst>
          </p:cNvPr>
          <p:cNvSpPr/>
          <p:nvPr userDrawn="1"/>
        </p:nvSpPr>
        <p:spPr bwMode="auto">
          <a:xfrm>
            <a:off x="-1" y="1917700"/>
            <a:ext cx="11887200" cy="46038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007CC3"/>
              </a:gs>
            </a:gsLst>
            <a:lin ang="10800000" scaled="0"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b">
            <a:no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7C9588-3A12-EC4F-A0FD-2966ADB61BEC}"/>
              </a:ext>
            </a:extLst>
          </p:cNvPr>
          <p:cNvSpPr/>
          <p:nvPr userDrawn="1"/>
        </p:nvSpPr>
        <p:spPr bwMode="auto">
          <a:xfrm>
            <a:off x="-1" y="4249738"/>
            <a:ext cx="11887200" cy="46037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007CC3"/>
              </a:gs>
            </a:gsLst>
            <a:lin ang="10800000" scaled="0"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b">
            <a:no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42632"/>
      </p:ext>
    </p:extLst>
  </p:cSld>
  <p:clrMapOvr>
    <a:masterClrMapping/>
  </p:clrMapOvr>
  <p:transition>
    <p:wipe dir="r"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97" y="0"/>
            <a:ext cx="11313128" cy="1146132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697" y="1425576"/>
            <a:ext cx="11299869" cy="4481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12310735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DEF2C3-5068-4B02-A23A-8DCDC02169E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27243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517" y="2240280"/>
            <a:ext cx="10846731" cy="1709928"/>
          </a:xfr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>
            <a:lvl1pPr marL="0" indent="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3800" b="1" i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517" y="4572001"/>
            <a:ext cx="10846731" cy="1240293"/>
          </a:xfrm>
          <a:noFill/>
          <a:ln w="9525" algn="ctr">
            <a:noFill/>
            <a:miter lim="800000"/>
            <a:headEnd/>
            <a:tailEnd/>
          </a:ln>
        </p:spPr>
        <p:txBody>
          <a:bodyPr/>
          <a:lstStyle>
            <a:lvl1pPr marL="0" indent="0" algn="l" rtl="0" eaLnBrk="1" fontAlgn="base" hangingPunct="1">
              <a:lnSpc>
                <a:spcPts val="28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None/>
              <a:defRPr lang="en-US" sz="2000" b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D67FCA-9BCB-2B47-90A6-BD67C785C428}"/>
              </a:ext>
            </a:extLst>
          </p:cNvPr>
          <p:cNvSpPr/>
          <p:nvPr userDrawn="1"/>
        </p:nvSpPr>
        <p:spPr bwMode="auto">
          <a:xfrm>
            <a:off x="-1" y="1917700"/>
            <a:ext cx="11887200" cy="46038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007CC3"/>
              </a:gs>
            </a:gsLst>
            <a:lin ang="10800000" scaled="0"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b">
            <a:no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6CF8D9-BDB6-7E4B-AD6A-5996C598A1C4}"/>
              </a:ext>
            </a:extLst>
          </p:cNvPr>
          <p:cNvSpPr/>
          <p:nvPr userDrawn="1"/>
        </p:nvSpPr>
        <p:spPr bwMode="auto">
          <a:xfrm>
            <a:off x="-1" y="4249738"/>
            <a:ext cx="11887200" cy="46037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007CC3"/>
              </a:gs>
            </a:gsLst>
            <a:lin ang="10800000" scaled="0"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b">
            <a:no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solidFill>
                <a:srgbClr val="000000"/>
              </a:solidFill>
            </a:endParaRPr>
          </a:p>
        </p:txBody>
      </p:sp>
      <p:pic>
        <p:nvPicPr>
          <p:cNvPr id="16" name="Picture 15" descr="AmgenCardiovascularLogo.png">
            <a:extLst>
              <a:ext uri="{FF2B5EF4-FFF2-40B4-BE49-F238E27FC236}">
                <a16:creationId xmlns:a16="http://schemas.microsoft.com/office/drawing/2014/main" id="{7CFEFCE8-3A78-214D-ADD4-FDE3CFDF8E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409997" y="6138320"/>
            <a:ext cx="1551873" cy="533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157296"/>
      </p:ext>
    </p:extLst>
  </p:cSld>
  <p:clrMapOvr>
    <a:masterClrMapping/>
  </p:clrMapOvr>
  <p:transition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6355406"/>
      </p:ext>
    </p:extLst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3200" b="1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752" y="1280160"/>
            <a:ext cx="10826496" cy="43792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2237239"/>
      </p:ext>
    </p:extLst>
  </p:cSld>
  <p:clrMapOvr>
    <a:masterClrMapping/>
  </p:clrMapOvr>
  <p:transition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B9348305-AA48-0548-97DD-2479E6095F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874930F4-9523-9B4A-934C-BF43C87D09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559096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D647A2A-2522-A94B-BB8D-40E302AE26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429" y="168682"/>
            <a:ext cx="1106343" cy="338596"/>
          </a:xfrm>
          <a:prstGeom prst="rect">
            <a:avLst/>
          </a:prstGeom>
        </p:spPr>
      </p:pic>
      <p:sp>
        <p:nvSpPr>
          <p:cNvPr id="12" name="Triángulo rectángulo 11">
            <a:extLst>
              <a:ext uri="{FF2B5EF4-FFF2-40B4-BE49-F238E27FC236}">
                <a16:creationId xmlns:a16="http://schemas.microsoft.com/office/drawing/2014/main" id="{B50FBC00-8DCD-A848-A1A0-CB0B1623F166}"/>
              </a:ext>
            </a:extLst>
          </p:cNvPr>
          <p:cNvSpPr/>
          <p:nvPr userDrawn="1"/>
        </p:nvSpPr>
        <p:spPr>
          <a:xfrm rot="10800000">
            <a:off x="10030691" y="1"/>
            <a:ext cx="2161309" cy="314036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8E6F109-118F-A94E-8DC7-E2A0A7BA62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15190" y="267085"/>
            <a:ext cx="1355137" cy="305571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BEF93E5-3529-2B4A-8F2E-72FB3774B8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33292"/>
          <a:stretch/>
        </p:blipFill>
        <p:spPr>
          <a:xfrm>
            <a:off x="5043055" y="1"/>
            <a:ext cx="5297824" cy="83434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C9854DB-F628-5A4E-B0E9-229D4896237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935912" y="1950411"/>
            <a:ext cx="1747979" cy="301612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D9196FA-21EA-C549-BD65-DC0B2773D2E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8270691" y="4541922"/>
            <a:ext cx="1042539" cy="1798889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6970F2F-A383-A047-ABF8-CA3E6AB485C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7885169" y="4304416"/>
            <a:ext cx="717132" cy="1237403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FB03710-6E6F-6540-9BC9-21BD21C1F63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9000"/>
          </a:blip>
          <a:stretch>
            <a:fillRect/>
          </a:stretch>
        </p:blipFill>
        <p:spPr>
          <a:xfrm>
            <a:off x="126671" y="855023"/>
            <a:ext cx="1936284" cy="3341035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D88E597B-57DD-8743-8291-03F37FA2DE4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1295468" y="1030910"/>
            <a:ext cx="604585" cy="104320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90C39D9-2C7F-4140-906E-76D8FA71813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2834242"/>
            <a:ext cx="6500477" cy="402375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7D9D4C71-5544-8748-8F66-7C7737BF3B8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1000"/>
          </a:blip>
          <a:stretch>
            <a:fillRect/>
          </a:stretch>
        </p:blipFill>
        <p:spPr>
          <a:xfrm rot="5400000">
            <a:off x="-645461" y="948051"/>
            <a:ext cx="4533320" cy="28061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87119C1D-8E33-FF48-9509-2BD01FB0961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298205" y="2717149"/>
            <a:ext cx="7442201" cy="142558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4FFA87D-ACD4-D84A-BCA6-7103FF2169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alphaModFix amt="17000"/>
          </a:blip>
          <a:srcRect b="35452"/>
          <a:stretch/>
        </p:blipFill>
        <p:spPr>
          <a:xfrm>
            <a:off x="8848079" y="4209413"/>
            <a:ext cx="2378059" cy="264858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CB0FC273-3FD7-2D4F-8975-9B5A7C62E85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71000"/>
          </a:blip>
          <a:stretch>
            <a:fillRect/>
          </a:stretch>
        </p:blipFill>
        <p:spPr>
          <a:xfrm rot="9900000">
            <a:off x="5972547" y="376041"/>
            <a:ext cx="4533320" cy="2806100"/>
          </a:xfrm>
          <a:prstGeom prst="rect">
            <a:avLst/>
          </a:prstGeom>
        </p:spPr>
      </p:pic>
      <p:sp>
        <p:nvSpPr>
          <p:cNvPr id="13" name="Elipse 12">
            <a:extLst>
              <a:ext uri="{FF2B5EF4-FFF2-40B4-BE49-F238E27FC236}">
                <a16:creationId xmlns:a16="http://schemas.microsoft.com/office/drawing/2014/main" id="{348E4E80-6D15-7C4E-8C38-A3AAF825A135}"/>
              </a:ext>
            </a:extLst>
          </p:cNvPr>
          <p:cNvSpPr/>
          <p:nvPr userDrawn="1"/>
        </p:nvSpPr>
        <p:spPr>
          <a:xfrm>
            <a:off x="9589509" y="1558304"/>
            <a:ext cx="830411" cy="830411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8000">
                <a:srgbClr val="8FA832">
                  <a:alpha val="77000"/>
                </a:srgbClr>
              </a:gs>
              <a:gs pos="51000">
                <a:srgbClr val="6D8D33">
                  <a:alpha val="38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dirty="0"/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5989AD5F-C7A3-EB41-9F31-319FF1F46A5F}"/>
              </a:ext>
            </a:extLst>
          </p:cNvPr>
          <p:cNvSpPr/>
          <p:nvPr userDrawn="1"/>
        </p:nvSpPr>
        <p:spPr>
          <a:xfrm>
            <a:off x="2369729" y="4630055"/>
            <a:ext cx="432848" cy="432848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dirty="0"/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17B43988-C9E0-B248-BC06-F0DF3C8A57D0}"/>
              </a:ext>
            </a:extLst>
          </p:cNvPr>
          <p:cNvSpPr/>
          <p:nvPr userDrawn="1"/>
        </p:nvSpPr>
        <p:spPr>
          <a:xfrm>
            <a:off x="4837055" y="5395308"/>
            <a:ext cx="288032" cy="288032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dirty="0"/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89105507-E889-1243-A5EA-9AD12AC67A11}"/>
              </a:ext>
            </a:extLst>
          </p:cNvPr>
          <p:cNvSpPr/>
          <p:nvPr userDrawn="1"/>
        </p:nvSpPr>
        <p:spPr>
          <a:xfrm>
            <a:off x="8055786" y="5672899"/>
            <a:ext cx="626828" cy="626828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877949092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EC9F38-21E9-E040-90DE-172DCE30DBAD}"/>
              </a:ext>
            </a:extLst>
          </p:cNvPr>
          <p:cNvSpPr/>
          <p:nvPr userDrawn="1"/>
        </p:nvSpPr>
        <p:spPr>
          <a:xfrm>
            <a:off x="2" y="0"/>
            <a:ext cx="6934199" cy="68580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81949" y="1370013"/>
            <a:ext cx="3638552" cy="2973388"/>
          </a:xfrm>
        </p:spPr>
        <p:txBody>
          <a:bodyPr anchor="b">
            <a:normAutofit/>
          </a:bodyPr>
          <a:lstStyle>
            <a:lvl1pPr algn="l">
              <a:defRPr sz="3733">
                <a:solidFill>
                  <a:srgbClr val="6D8D33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0052" y="4478336"/>
            <a:ext cx="3752849" cy="1465264"/>
          </a:xfrm>
        </p:spPr>
        <p:txBody>
          <a:bodyPr>
            <a:normAutofit/>
          </a:bodyPr>
          <a:lstStyle>
            <a:lvl1pPr marL="0" indent="0" algn="l">
              <a:buNone/>
              <a:defRPr sz="2133">
                <a:solidFill>
                  <a:srgbClr val="08464E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9F63ED3-783E-3240-93BA-382ADD2E45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15190" y="267085"/>
            <a:ext cx="1355137" cy="30557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B365228-C80F-C749-8408-B7E033AA3C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429" y="168682"/>
            <a:ext cx="1106343" cy="33859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D78B679-6070-FC4D-A720-26C2174B39A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196098" y="1162051"/>
            <a:ext cx="1501487" cy="2590800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DAA300DF-8CBF-1D44-9635-FBCA79AFC004}"/>
              </a:ext>
            </a:extLst>
          </p:cNvPr>
          <p:cNvSpPr/>
          <p:nvPr userDrawn="1"/>
        </p:nvSpPr>
        <p:spPr>
          <a:xfrm>
            <a:off x="5962405" y="904851"/>
            <a:ext cx="500871" cy="500871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8000">
                <a:srgbClr val="8FA832">
                  <a:alpha val="77000"/>
                </a:srgbClr>
              </a:gs>
              <a:gs pos="51000">
                <a:srgbClr val="6D8D33">
                  <a:alpha val="38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3075905F-0BEF-D547-A3AB-923C31D9948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279154" y="1955149"/>
            <a:ext cx="3969247" cy="76032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81E9590-4617-8941-9CF0-0053BDEFD8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9000"/>
          </a:blip>
          <a:stretch>
            <a:fillRect/>
          </a:stretch>
        </p:blipFill>
        <p:spPr>
          <a:xfrm>
            <a:off x="126671" y="1921824"/>
            <a:ext cx="1936284" cy="334103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FE49FF6-ADAD-AE43-93B7-13125A32B8D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5000"/>
          </a:blip>
          <a:stretch>
            <a:fillRect/>
          </a:stretch>
        </p:blipFill>
        <p:spPr>
          <a:xfrm>
            <a:off x="1295468" y="2097711"/>
            <a:ext cx="604585" cy="104320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581FE7C-8AE1-6847-ABEC-B8CEEAA62CD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1000"/>
          </a:blip>
          <a:stretch>
            <a:fillRect/>
          </a:stretch>
        </p:blipFill>
        <p:spPr>
          <a:xfrm rot="5400000">
            <a:off x="-645461" y="2014853"/>
            <a:ext cx="4533320" cy="28061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CC43167-B129-B346-B914-4C00A343E4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33292"/>
          <a:stretch/>
        </p:blipFill>
        <p:spPr>
          <a:xfrm>
            <a:off x="5290705" y="1"/>
            <a:ext cx="5297824" cy="834345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B49BBA17-0917-494F-A16D-FF707AAF306F}"/>
              </a:ext>
            </a:extLst>
          </p:cNvPr>
          <p:cNvGrpSpPr/>
          <p:nvPr userDrawn="1"/>
        </p:nvGrpSpPr>
        <p:grpSpPr>
          <a:xfrm>
            <a:off x="0" y="3352800"/>
            <a:ext cx="5662733" cy="3505200"/>
            <a:chOff x="0" y="2125681"/>
            <a:chExt cx="4875358" cy="3017819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87155903-08E1-C642-BB97-5CF0DCAFE0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0" y="2125681"/>
              <a:ext cx="4875358" cy="3017819"/>
            </a:xfrm>
            <a:prstGeom prst="rect">
              <a:avLst/>
            </a:prstGeom>
          </p:spPr>
        </p:pic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5B99DC56-F7C7-6F47-96D2-E29BA5A5E875}"/>
                </a:ext>
              </a:extLst>
            </p:cNvPr>
            <p:cNvSpPr/>
            <p:nvPr userDrawn="1"/>
          </p:nvSpPr>
          <p:spPr>
            <a:xfrm>
              <a:off x="1777297" y="3472541"/>
              <a:ext cx="324636" cy="324636"/>
            </a:xfrm>
            <a:prstGeom prst="ellipse">
              <a:avLst/>
            </a:prstGeom>
            <a:gradFill flip="none" rotWithShape="1">
              <a:gsLst>
                <a:gs pos="0">
                  <a:srgbClr val="BDCD51"/>
                </a:gs>
                <a:gs pos="27000">
                  <a:srgbClr val="8FA832">
                    <a:alpha val="53000"/>
                  </a:srgbClr>
                </a:gs>
                <a:gs pos="50000">
                  <a:srgbClr val="6D8D33">
                    <a:alpha val="27000"/>
                  </a:srgbClr>
                </a:gs>
                <a:gs pos="76000">
                  <a:srgbClr val="08464E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 dirty="0"/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1DDB7533-F6FC-B744-8202-420473CF4BAC}"/>
                </a:ext>
              </a:extLst>
            </p:cNvPr>
            <p:cNvSpPr/>
            <p:nvPr userDrawn="1"/>
          </p:nvSpPr>
          <p:spPr>
            <a:xfrm>
              <a:off x="3627791" y="4046481"/>
              <a:ext cx="216024" cy="216024"/>
            </a:xfrm>
            <a:prstGeom prst="ellipse">
              <a:avLst/>
            </a:prstGeom>
            <a:gradFill flip="none" rotWithShape="1">
              <a:gsLst>
                <a:gs pos="0">
                  <a:srgbClr val="BDCD51"/>
                </a:gs>
                <a:gs pos="27000">
                  <a:srgbClr val="8FA832">
                    <a:alpha val="53000"/>
                  </a:srgbClr>
                </a:gs>
                <a:gs pos="50000">
                  <a:srgbClr val="6D8D33">
                    <a:alpha val="27000"/>
                  </a:srgbClr>
                </a:gs>
                <a:gs pos="76000">
                  <a:srgbClr val="08464E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7941505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85D9EAF4-BD26-5041-92B8-E3E785EA2BE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BD176B6-571D-044E-9D3C-64FD1870B5AA}"/>
              </a:ext>
            </a:extLst>
          </p:cNvPr>
          <p:cNvSpPr/>
          <p:nvPr userDrawn="1"/>
        </p:nvSpPr>
        <p:spPr>
          <a:xfrm>
            <a:off x="10220960" y="934720"/>
            <a:ext cx="1971040" cy="5923280"/>
          </a:xfrm>
          <a:prstGeom prst="rect">
            <a:avLst/>
          </a:prstGeom>
          <a:solidFill>
            <a:srgbClr val="BDCD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E817D08-576D-7F41-BB9F-79E2A586FA30}"/>
              </a:ext>
            </a:extLst>
          </p:cNvPr>
          <p:cNvSpPr/>
          <p:nvPr userDrawn="1"/>
        </p:nvSpPr>
        <p:spPr>
          <a:xfrm>
            <a:off x="115396" y="933450"/>
            <a:ext cx="11950480" cy="5330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66751460-5643-A944-B877-0ACEE26CC7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</a:blip>
          <a:stretch>
            <a:fillRect/>
          </a:stretch>
        </p:blipFill>
        <p:spPr>
          <a:xfrm>
            <a:off x="1" y="948266"/>
            <a:ext cx="5921828" cy="53725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750" y="1"/>
            <a:ext cx="9201151" cy="895351"/>
          </a:xfrm>
        </p:spPr>
        <p:txBody>
          <a:bodyPr>
            <a:normAutofit/>
          </a:bodyPr>
          <a:lstStyle>
            <a:lvl1pPr>
              <a:defRPr sz="2667">
                <a:solidFill>
                  <a:srgbClr val="BDCD5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594" indent="-228594">
              <a:buFontTx/>
              <a:buBlip>
                <a:blip r:embed="rId3"/>
              </a:buBlip>
              <a:defRPr>
                <a:solidFill>
                  <a:srgbClr val="08464E"/>
                </a:solidFill>
              </a:defRPr>
            </a:lvl1pPr>
          </a:lstStyle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C268C36-1A90-4043-99A8-E38306960B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333623" y="300068"/>
            <a:ext cx="1577248" cy="30212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FA200C-A4BB-164B-8752-825FCCB73B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40365" y="118533"/>
            <a:ext cx="379052" cy="65405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801D95B-352A-C247-9C47-BAA5F48FDA4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30000"/>
          </a:blip>
          <a:stretch>
            <a:fillRect/>
          </a:stretch>
        </p:blipFill>
        <p:spPr>
          <a:xfrm>
            <a:off x="402167" y="436033"/>
            <a:ext cx="260380" cy="44928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867314C-13B5-BF43-94C0-C3DE041DAFE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9000"/>
          </a:blip>
          <a:stretch>
            <a:fillRect/>
          </a:stretch>
        </p:blipFill>
        <p:spPr>
          <a:xfrm>
            <a:off x="113707" y="-1"/>
            <a:ext cx="263060" cy="45390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D91DD7B-9024-C84B-B5DF-00DAC1CE2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7655"/>
          <a:stretch/>
        </p:blipFill>
        <p:spPr>
          <a:xfrm>
            <a:off x="8040914" y="-2"/>
            <a:ext cx="2885743" cy="164950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FC53D48E-801A-AD4F-AF2B-9199BEEF19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33292"/>
          <a:stretch/>
        </p:blipFill>
        <p:spPr>
          <a:xfrm rot="10800000">
            <a:off x="4935163" y="6282600"/>
            <a:ext cx="3653604" cy="57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93037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85D9EAF4-BD26-5041-92B8-E3E785EA2BE1}"/>
              </a:ext>
            </a:extLst>
          </p:cNvPr>
          <p:cNvSpPr/>
          <p:nvPr userDrawn="1"/>
        </p:nvSpPr>
        <p:spPr>
          <a:xfrm>
            <a:off x="0" y="1"/>
            <a:ext cx="12192000" cy="924025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750" y="1"/>
            <a:ext cx="9201151" cy="895351"/>
          </a:xfrm>
        </p:spPr>
        <p:txBody>
          <a:bodyPr>
            <a:normAutofit/>
          </a:bodyPr>
          <a:lstStyle>
            <a:lvl1pPr>
              <a:defRPr sz="2667">
                <a:solidFill>
                  <a:srgbClr val="BDCD5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594" indent="-228594">
              <a:buFontTx/>
              <a:buBlip>
                <a:blip r:embed="rId2"/>
              </a:buBlip>
              <a:defRPr>
                <a:solidFill>
                  <a:srgbClr val="08464E"/>
                </a:solidFill>
              </a:defRPr>
            </a:lvl1pPr>
          </a:lstStyle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C268C36-1A90-4043-99A8-E38306960B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00137" y="297707"/>
            <a:ext cx="1577248" cy="30212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FA200C-A4BB-164B-8752-825FCCB73B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0365" y="118533"/>
            <a:ext cx="379052" cy="65405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801D95B-352A-C247-9C47-BAA5F48FDA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0000"/>
          </a:blip>
          <a:stretch>
            <a:fillRect/>
          </a:stretch>
        </p:blipFill>
        <p:spPr>
          <a:xfrm>
            <a:off x="402167" y="436033"/>
            <a:ext cx="260380" cy="44928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867314C-13B5-BF43-94C0-C3DE041DAFE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9000"/>
          </a:blip>
          <a:stretch>
            <a:fillRect/>
          </a:stretch>
        </p:blipFill>
        <p:spPr>
          <a:xfrm>
            <a:off x="113707" y="-1"/>
            <a:ext cx="263060" cy="45390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D91DD7B-9024-C84B-B5DF-00DAC1CE2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0356"/>
          <a:stretch/>
        </p:blipFill>
        <p:spPr>
          <a:xfrm>
            <a:off x="8230006" y="1"/>
            <a:ext cx="2509167" cy="926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735066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454781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964105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46074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D25EAE-ABFC-40A8-BD56-587498229496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593130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25928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0285018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891817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1283088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249791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7195318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6933992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21359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2138459" y="1652806"/>
            <a:ext cx="8352000" cy="1135953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Autofit/>
          </a:bodyPr>
          <a:lstStyle>
            <a:lvl1pPr>
              <a:defRPr kumimoji="0" lang="en-US" sz="28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+mn-cs"/>
              </a:defRPr>
            </a:lvl1pPr>
          </a:lstStyle>
          <a:p>
            <a:pPr marL="0" marR="0" lvl="0" indent="0" defTabSz="914378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dirty="0"/>
              <a:t>Title 28 </a:t>
            </a:r>
            <a:r>
              <a:rPr lang="en-US" dirty="0" err="1"/>
              <a:t>pt</a:t>
            </a:r>
            <a:r>
              <a:rPr lang="en-US" dirty="0"/>
              <a:t> Arial bold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38457" y="2804956"/>
            <a:ext cx="8352000" cy="84740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l">
              <a:spcBef>
                <a:spcPts val="200"/>
              </a:spcBef>
              <a:buNone/>
              <a:defRPr sz="2000" i="0" baseline="0">
                <a:solidFill>
                  <a:schemeClr val="tx1"/>
                </a:solidFill>
                <a:latin typeface="+mn-lt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20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823525" y="1698452"/>
            <a:ext cx="297283" cy="196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2116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138459" y="1652806"/>
            <a:ext cx="8352000" cy="1135953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Autofit/>
          </a:bodyPr>
          <a:lstStyle>
            <a:lvl1pPr>
              <a:defRPr kumimoji="0" lang="en-US" sz="24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+mn-cs"/>
              </a:defRPr>
            </a:lvl1pPr>
          </a:lstStyle>
          <a:p>
            <a:pPr marL="0" marR="0" lvl="0" indent="0" defTabSz="914378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dirty="0"/>
              <a:t>Section header 24 </a:t>
            </a:r>
            <a:r>
              <a:rPr lang="en-US" dirty="0" err="1"/>
              <a:t>pt</a:t>
            </a:r>
            <a:r>
              <a:rPr lang="en-US" dirty="0"/>
              <a:t> Arial bold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38457" y="2804956"/>
            <a:ext cx="8352000" cy="84740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l">
              <a:spcBef>
                <a:spcPts val="200"/>
              </a:spcBef>
              <a:buNone/>
              <a:defRPr sz="2000" i="0" baseline="0">
                <a:solidFill>
                  <a:schemeClr val="tx1"/>
                </a:solidFill>
                <a:latin typeface="+mn-lt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20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</p:txBody>
      </p:sp>
      <p:sp>
        <p:nvSpPr>
          <p:cNvPr id="7" name="Rectangle 6"/>
          <p:cNvSpPr/>
          <p:nvPr userDrawn="1"/>
        </p:nvSpPr>
        <p:spPr>
          <a:xfrm rot="10800000">
            <a:off x="1976808" y="1698452"/>
            <a:ext cx="144000" cy="196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240110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CC015-3367-43C5-AABE-836A2C4BC0A1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551BF4-F56D-487B-A8B6-7F6C04A95E6A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865869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 24 </a:t>
            </a:r>
            <a:r>
              <a:rPr lang="en-US" dirty="0" err="1"/>
              <a:t>pt</a:t>
            </a:r>
            <a:r>
              <a:rPr lang="en-US" dirty="0"/>
              <a:t> Arial bold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AD7133C-5F9C-4F7F-9637-3E296898A784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336000" y="1840553"/>
            <a:ext cx="11520000" cy="384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First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1"/>
            <a:r>
              <a:rPr lang="en-US" dirty="0"/>
              <a:t>Second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2"/>
            <a:r>
              <a:rPr lang="en-US" dirty="0"/>
              <a:t>Third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3"/>
            <a:r>
              <a:rPr lang="en-US" dirty="0"/>
              <a:t>Fourth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4"/>
            <a:r>
              <a:rPr lang="en-US" dirty="0"/>
              <a:t>Fifth level bullet 14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36000" y="1252433"/>
            <a:ext cx="11520000" cy="528000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Subtitle 18 </a:t>
            </a:r>
            <a:r>
              <a:rPr lang="en-GB" dirty="0" err="1"/>
              <a:t>pt</a:t>
            </a:r>
            <a:r>
              <a:rPr lang="en-GB" dirty="0"/>
              <a:t> Arial bold</a:t>
            </a:r>
          </a:p>
        </p:txBody>
      </p:sp>
    </p:spTree>
    <p:extLst>
      <p:ext uri="{BB962C8B-B14F-4D97-AF65-F5344CB8AC3E}">
        <p14:creationId xmlns:p14="http://schemas.microsoft.com/office/powerpoint/2010/main" val="1038875131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 24 </a:t>
            </a:r>
            <a:r>
              <a:rPr lang="en-US" dirty="0" err="1"/>
              <a:t>pt</a:t>
            </a:r>
            <a:r>
              <a:rPr lang="en-US" dirty="0"/>
              <a:t> Arial bold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AD7133C-5F9C-4F7F-9637-3E296898A784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336000" y="1339200"/>
            <a:ext cx="11520000" cy="434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First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1"/>
            <a:r>
              <a:rPr lang="en-US" dirty="0"/>
              <a:t>Second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2"/>
            <a:r>
              <a:rPr lang="en-US" dirty="0"/>
              <a:t>Third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3"/>
            <a:r>
              <a:rPr lang="en-US" dirty="0"/>
              <a:t>Fourth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4"/>
            <a:r>
              <a:rPr lang="en-US" dirty="0"/>
              <a:t>Fifth level bullet 14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</p:txBody>
      </p:sp>
    </p:spTree>
    <p:extLst>
      <p:ext uri="{BB962C8B-B14F-4D97-AF65-F5344CB8AC3E}">
        <p14:creationId xmlns:p14="http://schemas.microsoft.com/office/powerpoint/2010/main" val="1845316677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 24 </a:t>
            </a:r>
            <a:r>
              <a:rPr lang="en-US" dirty="0" err="1"/>
              <a:t>pt</a:t>
            </a:r>
            <a:r>
              <a:rPr lang="en-US" dirty="0"/>
              <a:t> Arial bold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AD7133C-5F9C-4F7F-9637-3E296898A784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36000" y="1252433"/>
            <a:ext cx="11520000" cy="528000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Subtitle 18 </a:t>
            </a:r>
            <a:r>
              <a:rPr lang="en-GB" dirty="0" err="1"/>
              <a:t>pt</a:t>
            </a:r>
            <a:r>
              <a:rPr lang="en-GB" dirty="0"/>
              <a:t> Arial bold</a:t>
            </a:r>
          </a:p>
        </p:txBody>
      </p:sp>
    </p:spTree>
    <p:extLst>
      <p:ext uri="{BB962C8B-B14F-4D97-AF65-F5344CB8AC3E}">
        <p14:creationId xmlns:p14="http://schemas.microsoft.com/office/powerpoint/2010/main" val="160165179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 24 </a:t>
            </a:r>
            <a:r>
              <a:rPr lang="en-US" dirty="0" err="1"/>
              <a:t>pt</a:t>
            </a:r>
            <a:r>
              <a:rPr lang="en-US" dirty="0"/>
              <a:t> Arial bold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AD7133C-5F9C-4F7F-9637-3E296898A784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398131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7"/>
          <p:cNvSpPr>
            <a:spLocks noGrp="1"/>
          </p:cNvSpPr>
          <p:nvPr>
            <p:ph sz="quarter" idx="20" hasCustomPrompt="1"/>
          </p:nvPr>
        </p:nvSpPr>
        <p:spPr>
          <a:xfrm>
            <a:off x="6178651" y="1838400"/>
            <a:ext cx="5683200" cy="384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First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1"/>
            <a:r>
              <a:rPr lang="en-US" dirty="0"/>
              <a:t>Second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2"/>
            <a:r>
              <a:rPr lang="en-US" dirty="0"/>
              <a:t>Third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3"/>
            <a:r>
              <a:rPr lang="en-US" dirty="0"/>
              <a:t>Fourth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4"/>
            <a:r>
              <a:rPr lang="en-US" dirty="0"/>
              <a:t>Fifth level bullet 14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 24 </a:t>
            </a:r>
            <a:r>
              <a:rPr lang="en-US" dirty="0" err="1"/>
              <a:t>pt</a:t>
            </a:r>
            <a:r>
              <a:rPr lang="en-US" dirty="0"/>
              <a:t> Arial bold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AD7133C-5F9C-4F7F-9637-3E296898A784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 hasCustomPrompt="1"/>
          </p:nvPr>
        </p:nvSpPr>
        <p:spPr>
          <a:xfrm>
            <a:off x="336000" y="1838400"/>
            <a:ext cx="5683200" cy="384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First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1"/>
            <a:r>
              <a:rPr lang="en-US" dirty="0"/>
              <a:t>Second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2"/>
            <a:r>
              <a:rPr lang="en-US" dirty="0"/>
              <a:t>Third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3"/>
            <a:r>
              <a:rPr lang="en-US" dirty="0"/>
              <a:t>Fourth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4"/>
            <a:r>
              <a:rPr lang="en-US" dirty="0"/>
              <a:t>Fifth level bullet 14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36000" y="1252433"/>
            <a:ext cx="11520000" cy="528000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Subtitle 18 </a:t>
            </a:r>
            <a:r>
              <a:rPr lang="en-GB" dirty="0" err="1"/>
              <a:t>pt</a:t>
            </a:r>
            <a:r>
              <a:rPr lang="en-GB" dirty="0"/>
              <a:t> Arial bold</a:t>
            </a:r>
          </a:p>
        </p:txBody>
      </p:sp>
    </p:spTree>
    <p:extLst>
      <p:ext uri="{BB962C8B-B14F-4D97-AF65-F5344CB8AC3E}">
        <p14:creationId xmlns:p14="http://schemas.microsoft.com/office/powerpoint/2010/main" val="11969417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 24 </a:t>
            </a:r>
            <a:r>
              <a:rPr lang="en-US" dirty="0" err="1"/>
              <a:t>pt</a:t>
            </a:r>
            <a:r>
              <a:rPr lang="en-US" dirty="0"/>
              <a:t> Arial bold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AD7133C-5F9C-4F7F-9637-3E296898A784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 hasCustomPrompt="1"/>
          </p:nvPr>
        </p:nvSpPr>
        <p:spPr>
          <a:xfrm>
            <a:off x="336000" y="1339200"/>
            <a:ext cx="5683200" cy="434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First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1"/>
            <a:r>
              <a:rPr lang="en-US" dirty="0"/>
              <a:t>Second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2"/>
            <a:r>
              <a:rPr lang="en-US" dirty="0"/>
              <a:t>Third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3"/>
            <a:r>
              <a:rPr lang="en-US" dirty="0"/>
              <a:t>Fourth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4"/>
            <a:r>
              <a:rPr lang="en-US" dirty="0"/>
              <a:t>Fifth level bullet 14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6172800" y="1339200"/>
            <a:ext cx="5683200" cy="434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First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1"/>
            <a:r>
              <a:rPr lang="en-US" dirty="0"/>
              <a:t>Second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2"/>
            <a:r>
              <a:rPr lang="en-US" dirty="0"/>
              <a:t>Third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3"/>
            <a:r>
              <a:rPr lang="en-US" dirty="0"/>
              <a:t>Fourth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4"/>
            <a:r>
              <a:rPr lang="en-US" dirty="0"/>
              <a:t>Fifth level bullet 14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</p:txBody>
      </p:sp>
    </p:spTree>
    <p:extLst>
      <p:ext uri="{BB962C8B-B14F-4D97-AF65-F5344CB8AC3E}">
        <p14:creationId xmlns:p14="http://schemas.microsoft.com/office/powerpoint/2010/main" val="1413919503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AD7133C-5F9C-4F7F-9637-3E296898A784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3228115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E6E54-20D0-4039-9131-43AC8EC5A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BE84A4-8902-4B93-9454-DF28331C14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7133C-5F9C-4F7F-9637-3E296898A784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41EBBA-CBFA-4497-9B91-5A536E646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14507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lour palette - referenc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Colour</a:t>
            </a:r>
            <a:r>
              <a:rPr lang="en-US" dirty="0"/>
              <a:t> palette – reference only</a:t>
            </a:r>
          </a:p>
        </p:txBody>
      </p:sp>
      <p:sp>
        <p:nvSpPr>
          <p:cNvPr id="50" name="Rectangle 49"/>
          <p:cNvSpPr/>
          <p:nvPr userDrawn="1"/>
        </p:nvSpPr>
        <p:spPr>
          <a:xfrm>
            <a:off x="749883" y="6149552"/>
            <a:ext cx="8309668" cy="5934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The colour palette may be used for design/non-product-specific data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Preferential</a:t>
            </a:r>
            <a:r>
              <a:rPr lang="en-GB" sz="1200" baseline="0" dirty="0">
                <a:solidFill>
                  <a:schemeClr val="tx1"/>
                </a:solidFill>
              </a:rPr>
              <a:t> order of use: accent 5 &gt; accent 1 &gt; accent 2 &gt; accent 3 &gt; text 1 &gt; accent 6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40CB3F-0E51-4834-98A9-463F75974037}"/>
              </a:ext>
            </a:extLst>
          </p:cNvPr>
          <p:cNvSpPr/>
          <p:nvPr userDrawn="1"/>
        </p:nvSpPr>
        <p:spPr>
          <a:xfrm>
            <a:off x="5897639" y="1231827"/>
            <a:ext cx="7809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/>
              <a:t>Accent</a:t>
            </a:r>
            <a:endParaRPr lang="en-GB" sz="1200" dirty="0"/>
          </a:p>
        </p:txBody>
      </p:sp>
      <p:pic>
        <p:nvPicPr>
          <p:cNvPr id="24" name="Picture 2" descr="image003">
            <a:extLst>
              <a:ext uri="{FF2B5EF4-FFF2-40B4-BE49-F238E27FC236}">
                <a16:creationId xmlns:a16="http://schemas.microsoft.com/office/drawing/2014/main" id="{DF94A638-1EF7-4977-AFA0-3F97024D54B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" t="2276" r="827" b="899"/>
          <a:stretch/>
        </p:blipFill>
        <p:spPr bwMode="auto">
          <a:xfrm>
            <a:off x="1854259" y="3625048"/>
            <a:ext cx="2552701" cy="225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BBC7AD6-3D10-4098-B3EE-2C78D9EBF3BC}"/>
              </a:ext>
            </a:extLst>
          </p:cNvPr>
          <p:cNvSpPr txBox="1"/>
          <p:nvPr userDrawn="1"/>
        </p:nvSpPr>
        <p:spPr>
          <a:xfrm>
            <a:off x="2909982" y="3970254"/>
            <a:ext cx="136823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A5EDF7-150F-41A2-808E-9C6638300B0B}"/>
              </a:ext>
            </a:extLst>
          </p:cNvPr>
          <p:cNvSpPr txBox="1"/>
          <p:nvPr userDrawn="1"/>
        </p:nvSpPr>
        <p:spPr>
          <a:xfrm>
            <a:off x="3172449" y="3970254"/>
            <a:ext cx="136823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9997F4-6C6B-4EDD-BAAB-04AB3793173B}"/>
              </a:ext>
            </a:extLst>
          </p:cNvPr>
          <p:cNvSpPr txBox="1"/>
          <p:nvPr userDrawn="1"/>
        </p:nvSpPr>
        <p:spPr>
          <a:xfrm>
            <a:off x="3424570" y="3970254"/>
            <a:ext cx="136823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8AF5DC-A6B0-4140-A306-406EC14F9D3D}"/>
              </a:ext>
            </a:extLst>
          </p:cNvPr>
          <p:cNvSpPr txBox="1"/>
          <p:nvPr userDrawn="1"/>
        </p:nvSpPr>
        <p:spPr>
          <a:xfrm>
            <a:off x="3668226" y="3970254"/>
            <a:ext cx="136823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DE4125-1BC0-4F6A-AE60-35D579075721}"/>
              </a:ext>
            </a:extLst>
          </p:cNvPr>
          <p:cNvSpPr txBox="1"/>
          <p:nvPr userDrawn="1"/>
        </p:nvSpPr>
        <p:spPr>
          <a:xfrm>
            <a:off x="3927618" y="3970254"/>
            <a:ext cx="136823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F6F2A6-5764-4C37-ABC8-89AA848C9212}"/>
              </a:ext>
            </a:extLst>
          </p:cNvPr>
          <p:cNvSpPr txBox="1"/>
          <p:nvPr userDrawn="1"/>
        </p:nvSpPr>
        <p:spPr>
          <a:xfrm>
            <a:off x="4187010" y="3970254"/>
            <a:ext cx="136823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94E9E2A-D382-4544-848A-E8C3CA7A3554}"/>
              </a:ext>
            </a:extLst>
          </p:cNvPr>
          <p:cNvSpPr/>
          <p:nvPr userDrawn="1"/>
        </p:nvSpPr>
        <p:spPr>
          <a:xfrm>
            <a:off x="6096591" y="1655015"/>
            <a:ext cx="624000" cy="624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F39F028-2E2D-41EC-A507-04626E3AC46C}"/>
              </a:ext>
            </a:extLst>
          </p:cNvPr>
          <p:cNvSpPr txBox="1"/>
          <p:nvPr userDrawn="1"/>
        </p:nvSpPr>
        <p:spPr>
          <a:xfrm>
            <a:off x="6811459" y="1635499"/>
            <a:ext cx="37495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R100 G130 B195</a:t>
            </a:r>
            <a:br>
              <a:rPr lang="en-GB" sz="1600" dirty="0"/>
            </a:br>
            <a:r>
              <a:rPr lang="en-GB" sz="1200" b="1" dirty="0"/>
              <a:t>(empagliflozin 25 mg)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182C704-9D24-4337-876D-E74D7DE7AABB}"/>
              </a:ext>
            </a:extLst>
          </p:cNvPr>
          <p:cNvSpPr/>
          <p:nvPr userDrawn="1"/>
        </p:nvSpPr>
        <p:spPr>
          <a:xfrm>
            <a:off x="6096591" y="3153193"/>
            <a:ext cx="624000" cy="62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E0DB92D-17F4-4D81-B66A-5ACC10DEC646}"/>
              </a:ext>
            </a:extLst>
          </p:cNvPr>
          <p:cNvSpPr txBox="1"/>
          <p:nvPr userDrawn="1"/>
        </p:nvSpPr>
        <p:spPr>
          <a:xfrm>
            <a:off x="6811459" y="3134835"/>
            <a:ext cx="37495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R67 G172 B153</a:t>
            </a:r>
          </a:p>
          <a:p>
            <a:r>
              <a:rPr lang="en-GB" sz="1200" b="1" dirty="0"/>
              <a:t>(empagliflozin 10 mg)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9D41008-1EFB-4786-B69E-A1FEC94B9824}"/>
              </a:ext>
            </a:extLst>
          </p:cNvPr>
          <p:cNvSpPr/>
          <p:nvPr userDrawn="1"/>
        </p:nvSpPr>
        <p:spPr>
          <a:xfrm>
            <a:off x="6096596" y="2404104"/>
            <a:ext cx="624000" cy="624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65A29A6-43D4-4E64-8020-1184A66E0297}"/>
              </a:ext>
            </a:extLst>
          </p:cNvPr>
          <p:cNvSpPr txBox="1"/>
          <p:nvPr userDrawn="1"/>
        </p:nvSpPr>
        <p:spPr>
          <a:xfrm>
            <a:off x="6811461" y="2385167"/>
            <a:ext cx="37495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R240 G65 B75</a:t>
            </a:r>
            <a:br>
              <a:rPr lang="en-GB" sz="1600" dirty="0"/>
            </a:br>
            <a:r>
              <a:rPr lang="en-GB" sz="1200" b="1" dirty="0"/>
              <a:t>(pooled empagliflozin)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3C8154C-95ED-45C8-BEFC-A41243686F2B}"/>
              </a:ext>
            </a:extLst>
          </p:cNvPr>
          <p:cNvSpPr/>
          <p:nvPr userDrawn="1"/>
        </p:nvSpPr>
        <p:spPr>
          <a:xfrm>
            <a:off x="6096591" y="3902283"/>
            <a:ext cx="624000" cy="624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6189C56-B787-4B37-BEA0-AED013F974AA}"/>
              </a:ext>
            </a:extLst>
          </p:cNvPr>
          <p:cNvSpPr txBox="1"/>
          <p:nvPr userDrawn="1"/>
        </p:nvSpPr>
        <p:spPr>
          <a:xfrm>
            <a:off x="6811459" y="3884501"/>
            <a:ext cx="37495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R130 G130 B130</a:t>
            </a:r>
            <a:br>
              <a:rPr lang="en-GB" sz="1400" dirty="0"/>
            </a:br>
            <a:r>
              <a:rPr lang="en-GB" sz="1200" b="1" dirty="0"/>
              <a:t>(placebo)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A3F21EB-8AC6-4AE0-8600-CF1186AF1391}"/>
              </a:ext>
            </a:extLst>
          </p:cNvPr>
          <p:cNvSpPr/>
          <p:nvPr userDrawn="1"/>
        </p:nvSpPr>
        <p:spPr>
          <a:xfrm>
            <a:off x="6096591" y="4651372"/>
            <a:ext cx="624000" cy="62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784951-567F-4D41-A13A-E4B07BE34095}"/>
              </a:ext>
            </a:extLst>
          </p:cNvPr>
          <p:cNvSpPr txBox="1"/>
          <p:nvPr userDrawn="1"/>
        </p:nvSpPr>
        <p:spPr>
          <a:xfrm>
            <a:off x="6811459" y="4634171"/>
            <a:ext cx="37495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R143 G48 B137</a:t>
            </a:r>
          </a:p>
          <a:p>
            <a:r>
              <a:rPr lang="en-GB" sz="1200" b="1" dirty="0"/>
              <a:t>(titles, linagliptin 5 mg)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8BDF876-36D7-4DC9-87F4-4A87F8A5C50A}"/>
              </a:ext>
            </a:extLst>
          </p:cNvPr>
          <p:cNvSpPr/>
          <p:nvPr userDrawn="1"/>
        </p:nvSpPr>
        <p:spPr>
          <a:xfrm>
            <a:off x="6096591" y="5400460"/>
            <a:ext cx="624000" cy="624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A535DB-8E8B-4107-BACE-33E3B52878AB}"/>
              </a:ext>
            </a:extLst>
          </p:cNvPr>
          <p:cNvSpPr txBox="1"/>
          <p:nvPr userDrawn="1"/>
        </p:nvSpPr>
        <p:spPr>
          <a:xfrm>
            <a:off x="6811459" y="5383840"/>
            <a:ext cx="37495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R229 G114 B0</a:t>
            </a:r>
            <a:endParaRPr lang="en-GB" sz="1400" b="1" dirty="0"/>
          </a:p>
          <a:p>
            <a:r>
              <a:rPr lang="en-GB" sz="1200" b="1" dirty="0"/>
              <a:t>(other e.g. competitor drugs)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9FFA11D-358E-486B-82A9-F5D4F8819BA7}"/>
              </a:ext>
            </a:extLst>
          </p:cNvPr>
          <p:cNvSpPr txBox="1"/>
          <p:nvPr userDrawn="1"/>
        </p:nvSpPr>
        <p:spPr>
          <a:xfrm>
            <a:off x="2261148" y="1444446"/>
            <a:ext cx="29328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2"/>
                </a:solidFill>
              </a:rPr>
              <a:t>Text 1 </a:t>
            </a:r>
            <a:r>
              <a:rPr lang="en-GB" sz="1400" dirty="0">
                <a:solidFill>
                  <a:schemeClr val="tx2"/>
                </a:solidFill>
              </a:rPr>
              <a:t>R90 G90 B90</a:t>
            </a:r>
            <a:br>
              <a:rPr lang="en-GB" sz="1200" dirty="0">
                <a:solidFill>
                  <a:schemeClr val="tx2"/>
                </a:solidFill>
              </a:rPr>
            </a:br>
            <a:r>
              <a:rPr lang="en-GB" sz="1200" b="1" dirty="0">
                <a:solidFill>
                  <a:schemeClr val="tx2"/>
                </a:solidFill>
              </a:rPr>
              <a:t>(subtitles, body text</a:t>
            </a:r>
            <a:r>
              <a:rPr lang="en-GB" sz="1200" b="1" baseline="0" dirty="0">
                <a:solidFill>
                  <a:schemeClr val="tx2"/>
                </a:solidFill>
              </a:rPr>
              <a:t>,</a:t>
            </a:r>
            <a:r>
              <a:rPr lang="en-GB" sz="1200" b="1" dirty="0">
                <a:solidFill>
                  <a:schemeClr val="tx2"/>
                </a:solidFill>
              </a:rPr>
              <a:t> axes)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732F99B-6E66-4F62-9A62-D9A270380DA5}"/>
              </a:ext>
            </a:extLst>
          </p:cNvPr>
          <p:cNvCxnSpPr>
            <a:cxnSpLocks/>
          </p:cNvCxnSpPr>
          <p:nvPr userDrawn="1"/>
        </p:nvCxnSpPr>
        <p:spPr>
          <a:xfrm flipV="1">
            <a:off x="2249789" y="1512778"/>
            <a:ext cx="0" cy="2556801"/>
          </a:xfrm>
          <a:prstGeom prst="line">
            <a:avLst/>
          </a:prstGeom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C8ABD229-8C00-4810-A69F-A94AF9949965}"/>
              </a:ext>
            </a:extLst>
          </p:cNvPr>
          <p:cNvSpPr txBox="1"/>
          <p:nvPr userDrawn="1"/>
        </p:nvSpPr>
        <p:spPr>
          <a:xfrm>
            <a:off x="2491319" y="2456836"/>
            <a:ext cx="29328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chemeClr val="tx2"/>
                </a:solidFill>
              </a:rPr>
              <a:t>R156 G156 B156</a:t>
            </a:r>
            <a:endParaRPr lang="en-GB" sz="1400" b="1" dirty="0">
              <a:solidFill>
                <a:schemeClr val="tx2"/>
              </a:solidFill>
            </a:endParaRPr>
          </a:p>
          <a:p>
            <a:r>
              <a:rPr lang="en-GB" sz="1200" b="1" dirty="0">
                <a:solidFill>
                  <a:schemeClr val="tx2"/>
                </a:solidFill>
              </a:rPr>
              <a:t>(footers, slide numbers)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9EE839D-BEF0-4052-9859-4B57F6944C59}"/>
              </a:ext>
            </a:extLst>
          </p:cNvPr>
          <p:cNvCxnSpPr>
            <a:cxnSpLocks/>
          </p:cNvCxnSpPr>
          <p:nvPr userDrawn="1"/>
        </p:nvCxnSpPr>
        <p:spPr>
          <a:xfrm flipV="1">
            <a:off x="2468955" y="2509455"/>
            <a:ext cx="0" cy="2227035"/>
          </a:xfrm>
          <a:prstGeom prst="line">
            <a:avLst/>
          </a:prstGeom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BF6816F-8DB6-498C-8168-01E1013BDD17}"/>
              </a:ext>
            </a:extLst>
          </p:cNvPr>
          <p:cNvCxnSpPr/>
          <p:nvPr userDrawn="1"/>
        </p:nvCxnSpPr>
        <p:spPr>
          <a:xfrm flipH="1">
            <a:off x="2252683" y="4719767"/>
            <a:ext cx="219445" cy="0"/>
          </a:xfrm>
          <a:prstGeom prst="line">
            <a:avLst/>
          </a:prstGeom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Slide Number Placeholder 2">
            <a:extLst>
              <a:ext uri="{FF2B5EF4-FFF2-40B4-BE49-F238E27FC236}">
                <a16:creationId xmlns:a16="http://schemas.microsoft.com/office/drawing/2014/main" id="{6F541326-6EA7-474D-9D50-C7CDB5C3D0F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665056" y="6576733"/>
            <a:ext cx="528000" cy="212643"/>
          </a:xfrm>
        </p:spPr>
        <p:txBody>
          <a:bodyPr/>
          <a:lstStyle/>
          <a:p>
            <a:fld id="{4AD7133C-5F9C-4F7F-9637-3E296898A784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2570993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8B341-A879-47AE-8429-BEE34EB20F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E91E270-4129-4DEE-92F1-CB74B07590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55CE92-5411-4512-B891-058570CD9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4E4FF9-8AD5-4608-A97A-CCE8B5D5E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BFF266-28D8-45BF-9026-FF8BD6F85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7905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F2D91C-818F-43C0-9342-818F062073C5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2806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E790E8-8F70-CF41-8EE5-C6754168E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F2D26E-133B-DE40-BBB4-2604B5F31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B887B4-2EB3-4845-863F-0A8187D73F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977A8CB-3706-4343-B0DE-C69A28977664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804F62-16CD-854B-B5B5-BFB4ACD9B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10B6C7-4DA6-F64B-B3AC-35C6B722B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2433C1-144F-9348-BF63-E85C069BFF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560947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80731"/>
            <a:ext cx="10972800" cy="4441827"/>
          </a:xfrm>
        </p:spPr>
        <p:txBody>
          <a:bodyPr lIns="68580" tIns="34290" rIns="68580" bIns="3429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2" y="425453"/>
            <a:ext cx="8145137" cy="612775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/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5994400"/>
            <a:ext cx="10236200" cy="863600"/>
          </a:xfrm>
          <a:prstGeom prst="rect">
            <a:avLst/>
          </a:prstGeom>
        </p:spPr>
        <p:txBody>
          <a:bodyPr vert="horz" lIns="135000" tIns="0" rIns="135000" bIns="0" rtlCol="0" anchor="ctr"/>
          <a:lstStyle>
            <a:lvl1pPr eaLnBrk="0" hangingPunct="0">
              <a:defRPr sz="1067"/>
            </a:lvl1pPr>
          </a:lstStyle>
          <a:p>
            <a:pPr>
              <a:spcAft>
                <a:spcPts val="600"/>
              </a:spcAft>
              <a:defRPr/>
            </a:pPr>
            <a:endParaRPr lang="en-US">
              <a:solidFill>
                <a:srgbClr val="2A2A2A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1752940"/>
      </p:ext>
    </p:extLst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508005" y="333391"/>
            <a:ext cx="11176004" cy="6572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abla"/>
          <p:cNvSpPr txBox="1">
            <a:spLocks noGrp="1"/>
          </p:cNvSpPr>
          <p:nvPr>
            <p:ph type="tbl" idx="1"/>
          </p:nvPr>
        </p:nvSpPr>
        <p:spPr>
          <a:xfrm>
            <a:off x="546105" y="1219196"/>
            <a:ext cx="11176004" cy="41148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130819019"/>
      </p:ext>
    </p:extLst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8B341-A879-47AE-8429-BEE34EB20F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E91E270-4129-4DEE-92F1-CB74B07590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55CE92-5411-4512-B891-058570CD9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4E4FF9-8AD5-4608-A97A-CCE8B5D5E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BFF266-28D8-45BF-9026-FF8BD6F85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275469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E7035D-F653-4A25-BD61-FD3575FD0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2C0FB0-39A4-40F6-A16D-5F197D567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015B3B-9B97-4417-BA2D-6029938A3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A87C3BF-BDAB-48C5-BBF3-B1B367F39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123094-0C35-47E9-B34C-D59CF521D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503550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623DD9-7D4C-4D59-9273-90DC67BB3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6EEF-7577-473B-BBDB-D560449F9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85A463-2C76-4A43-BC37-1B65A6846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9201DD-C569-444E-A643-816D687E4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E66B8A-A01D-4238-8BE3-7A07B6C00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101146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6F3FCF-6A5D-42A0-B6C2-FDEF987EC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BA20CE-942D-4B46-B68F-9A28FAB5F4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64F9646-97B6-475C-AC2F-BB238BECF8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07C593C-12CA-47FC-B931-A48131BB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4824807-FED6-4704-A543-AF6D07317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0EED4A1-7208-4679-9870-D3BD2FAF3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160394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61671E-DB07-4FAD-8BEC-E03A31244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4F80A3-F797-47DB-A6DC-E0080EB07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14E83AF-E522-4B17-AB5C-33E4BBC207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F4B998E-76F7-4FBF-86BD-9CCA9722B1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5BED77E-3C02-4175-9586-88785FB333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5AF8E74-4929-4952-B6EB-1CE7FC57A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8C5D43C-ABA3-4ACA-B8A1-4BAE39123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AC89403-4C02-43DB-AD2F-F3375F68C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581969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0ED99E-B059-45AA-B9DC-4EA0EAB51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342F5D3-B721-44BC-9A54-BF3177246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062EFDB-0FBE-4385-B772-98DBCA6E0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12D95C5-F093-4328-A755-2FDA56D4A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56057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325B7FB-8892-4929-B0B7-57C73C83D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BB2E079-B9E5-43E6-9772-92D68B9E8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971CD2B-C339-4821-ACEE-8C45497DA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60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1317" y="228600"/>
            <a:ext cx="27432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719" y="228600"/>
            <a:ext cx="80264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D89995-00E4-47C3-A178-9124E925BC7F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8451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101686-FBDE-482F-BA66-562BD9216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774C2A-C13F-4544-BED7-5BF412B6B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CDBF4C9-79D6-406F-A6BF-FCCC420419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8E2F3F-14AE-42BA-A3F7-D0D500B75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F39A604-DA5C-47F8-AAB1-A84109000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9526722-34A9-4DA5-AECF-9F1CC660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76990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5EDE2-72A5-4605-AE49-8E0B6F52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A3AD554-B93E-4362-A269-CEE19EE265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C12DB22-6471-4CAC-8BE3-CA8FBE2F59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76E789B-BE1E-4A4E-95F8-96158EC78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FC8BC73-F9F3-4651-A035-6E04E9201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871DD1C-3EA5-4E16-BEC1-E592F5B9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234300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D8CCC1-C62D-4532-8B93-EA37E438D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C38B95A-959F-4312-B03C-52F259388B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4501C0-21E6-4D66-A8EC-F35F3196F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FA71F6-8427-4309-B500-5F87A8560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F0C45E-6EB7-43DD-B5A2-39E1B240F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008448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4CCD51A-5432-40C5-9F39-26DFA1847E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D39EF35-E135-4241-BBAD-D86D90F99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DEC0DC-CF63-4E40-8FE5-3E7EC6E9D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553D00-8CC8-4ED0-96F3-243DB18B3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C7CF10-5F87-4957-B9A6-C04676DD4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7728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11717" y="1754188"/>
            <a:ext cx="10972800" cy="4418012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63A35C-062E-4CD5-8A7E-66DF3C002E9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3559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717" y="1754188"/>
            <a:ext cx="5384800" cy="2132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9719" y="1754188"/>
            <a:ext cx="5384800" cy="2132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1717" y="4038600"/>
            <a:ext cx="5384800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9719" y="4038600"/>
            <a:ext cx="5384800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5011A0-84DF-4452-89E8-001590FBD6C5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6940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1717" y="1754188"/>
            <a:ext cx="10972800" cy="4418012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D409D7-4319-4071-8398-6BB82F43270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072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1717" y="1754188"/>
            <a:ext cx="5384800" cy="4418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719" y="1754188"/>
            <a:ext cx="5384800" cy="4418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69C663-1C4F-4ECA-8B9E-3FB355D80F3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2786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682752" y="1782768"/>
            <a:ext cx="10826496" cy="3857625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3686" y="1280166"/>
            <a:ext cx="10826749" cy="492443"/>
          </a:xfrm>
        </p:spPr>
        <p:txBody>
          <a:bodyPr>
            <a:noAutofit/>
          </a:bodyPr>
          <a:lstStyle>
            <a:lvl1pPr>
              <a:buFontTx/>
              <a:buNone/>
              <a:defRPr sz="2400" b="1">
                <a:solidFill>
                  <a:schemeClr val="accent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1363792" y="31593"/>
            <a:ext cx="812800" cy="455612"/>
          </a:xfrm>
        </p:spPr>
        <p:txBody>
          <a:bodyPr/>
          <a:lstStyle>
            <a:lvl1pPr>
              <a:defRPr/>
            </a:lvl1pPr>
          </a:lstStyle>
          <a:p>
            <a:fld id="{6669C663-1C4F-4ECA-8B9E-3FB355D80F3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6305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" y="6425213"/>
            <a:ext cx="7391400" cy="432793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tx1"/>
                </a:solidFill>
              </a:defRPr>
            </a:lvl1pPr>
            <a:lvl2pPr marL="457177" indent="0" algn="l">
              <a:buFontTx/>
              <a:buNone/>
              <a:defRPr sz="1200"/>
            </a:lvl2pPr>
            <a:lvl3pPr marL="914353" indent="0" algn="l">
              <a:buFontTx/>
              <a:buNone/>
              <a:defRPr sz="1200"/>
            </a:lvl3pPr>
            <a:lvl4pPr marL="1371530" indent="0" algn="l">
              <a:buFontTx/>
              <a:buNone/>
              <a:defRPr sz="1200"/>
            </a:lvl4pPr>
            <a:lvl5pPr marL="1828706" indent="0" algn="l">
              <a:buFontTx/>
              <a:buNone/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63792" y="31593"/>
            <a:ext cx="812800" cy="455612"/>
          </a:xfrm>
        </p:spPr>
        <p:txBody>
          <a:bodyPr/>
          <a:lstStyle>
            <a:lvl1pPr>
              <a:defRPr/>
            </a:lvl1pPr>
          </a:lstStyle>
          <a:p>
            <a:fld id="{6669C663-1C4F-4ECA-8B9E-3FB355D80F3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3379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 flipV="1">
            <a:off x="0" y="0"/>
            <a:ext cx="12192000" cy="2878138"/>
          </a:xfrm>
          <a:prstGeom prst="rect">
            <a:avLst/>
          </a:prstGeom>
          <a:gradFill flip="none"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 scaled="0"/>
            <a:tileRect/>
          </a:gradFill>
          <a:ln w="3175">
            <a:noFill/>
            <a:miter lim="800000"/>
            <a:headEnd/>
            <a:tailEnd/>
          </a:ln>
          <a:effectLst>
            <a:outerShdw blurRad="63500" dist="38100" algn="ctr" rotWithShape="0">
              <a:srgbClr val="000000">
                <a:alpha val="50000"/>
              </a:srgbClr>
            </a:outerShdw>
          </a:effectLst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  <a:latin typeface="Constantia" pitchFamily="18" charset="0"/>
              <a:ea typeface="MS PGothic" pitchFamily="34" charset="-128"/>
            </a:endParaRPr>
          </a:p>
        </p:txBody>
      </p:sp>
      <p:pic>
        <p:nvPicPr>
          <p:cNvPr id="5" name="Picture 8" descr="bar.png"/>
          <p:cNvPicPr>
            <a:picLocks noChangeAspect="1"/>
          </p:cNvPicPr>
          <p:nvPr userDrawn="1"/>
        </p:nvPicPr>
        <p:blipFill>
          <a:blip r:embed="rId2" cstate="print"/>
          <a:srcRect l="1587" t="20961" r="3174" b="8331"/>
          <a:stretch>
            <a:fillRect/>
          </a:stretch>
        </p:blipFill>
        <p:spPr bwMode="auto">
          <a:xfrm>
            <a:off x="0" y="2855913"/>
            <a:ext cx="1219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455169"/>
            <a:ext cx="8534400" cy="693498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b" anchorCtr="0"/>
          <a:lstStyle/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6642100"/>
            <a:ext cx="406400" cy="215900"/>
          </a:xfrm>
        </p:spPr>
        <p:txBody>
          <a:bodyPr/>
          <a:lstStyle>
            <a:lvl1pPr>
              <a:defRPr>
                <a:latin typeface="Arial" charset="0"/>
                <a:cs typeface="MS PGothic"/>
              </a:defRPr>
            </a:lvl1pPr>
          </a:lstStyle>
          <a:p>
            <a:pPr>
              <a:defRPr/>
            </a:pPr>
            <a:fld id="{031943AC-CD70-4EA8-8119-F17A05C01AD0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pic>
        <p:nvPicPr>
          <p:cNvPr id="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686" y="6075363"/>
            <a:ext cx="3572933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881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9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F1653-25BC-4B3F-ACCA-F3C97DD60D8F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FFF00"/>
              </a:buClr>
              <a:defRPr b="1"/>
            </a:lvl1pPr>
            <a:lvl2pPr>
              <a:buClr>
                <a:srgbClr val="FFFF00"/>
              </a:buClr>
              <a:defRPr b="1"/>
            </a:lvl2pPr>
            <a:lvl3pPr>
              <a:buClr>
                <a:srgbClr val="FFFF00"/>
              </a:buClr>
              <a:defRPr sz="1800" b="1"/>
            </a:lvl3pPr>
            <a:lvl4pPr>
              <a:buClr>
                <a:srgbClr val="FFFF00"/>
              </a:buClr>
              <a:defRPr sz="1600" b="1"/>
            </a:lvl4pPr>
            <a:lvl5pPr>
              <a:buClr>
                <a:srgbClr val="FFFF00"/>
              </a:buClr>
              <a:defRPr sz="140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0" y="221940"/>
            <a:ext cx="10972800" cy="802938"/>
          </a:xfrm>
          <a:prstGeom prst="rect">
            <a:avLst/>
          </a:prstGeom>
        </p:spPr>
        <p:txBody>
          <a:bodyPr vert="horz" anchor="b" anchorCtr="0"/>
          <a:lstStyle>
            <a:lvl1pPr algn="l">
              <a:defRPr sz="3200">
                <a:latin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" y="6634169"/>
            <a:ext cx="469900" cy="223837"/>
          </a:xfrm>
        </p:spPr>
        <p:txBody>
          <a:bodyPr/>
          <a:lstStyle>
            <a:lvl1pPr>
              <a:defRPr>
                <a:latin typeface="Arial" charset="0"/>
                <a:cs typeface="MS PGothic"/>
              </a:defRPr>
            </a:lvl1pPr>
          </a:lstStyle>
          <a:p>
            <a:pPr>
              <a:defRPr/>
            </a:pPr>
            <a:fld id="{D9A57F3D-253C-405A-A79C-039608DB0CE9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5" y="6548444"/>
            <a:ext cx="1428751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1121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fld id="{FC552B46-8E3C-4A02-B4FB-9D25EAC61145}" type="slidenum">
              <a:rPr lang="en-GB" alt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GB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1" y="6356356"/>
            <a:ext cx="3860800" cy="365125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7967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5"/>
          <p:cNvSpPr txBox="1">
            <a:spLocks noChangeArrowheads="1"/>
          </p:cNvSpPr>
          <p:nvPr userDrawn="1"/>
        </p:nvSpPr>
        <p:spPr bwMode="auto">
          <a:xfrm>
            <a:off x="3697818" y="1630363"/>
            <a:ext cx="4796367" cy="59006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1435" tIns="45718" rIns="91435" bIns="45718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defRPr/>
            </a:pPr>
            <a:endParaRPr lang="nl-NL" sz="3200" b="1">
              <a:solidFill>
                <a:srgbClr val="FF33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MS PGothic" panose="020B0600070205080204" pitchFamily="34" charset="-128"/>
              <a:cs typeface="Times New Roman" pitchFamily="18" charset="0"/>
            </a:endParaRPr>
          </a:p>
        </p:txBody>
      </p:sp>
      <p:sp>
        <p:nvSpPr>
          <p:cNvPr id="22119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873250"/>
            <a:ext cx="10363200" cy="155575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119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796269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199104"/>
            <a:ext cx="10972800" cy="9144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fld id="{18076311-213C-4F2A-AA93-791ECF09A087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402266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800" b="1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752" y="1280160"/>
            <a:ext cx="10826496" cy="43792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0221370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04670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5" y="1981200"/>
            <a:ext cx="5091289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86317" y="1981200"/>
            <a:ext cx="5091289" cy="41148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241260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5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631705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800" b="1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752" y="1280160"/>
            <a:ext cx="10826496" cy="43792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74556" y="6529657"/>
            <a:ext cx="8159749" cy="246221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000"/>
            </a:lvl1pPr>
            <a:lvl5pPr marL="1097224" indent="0"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213278367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682752" y="1782768"/>
            <a:ext cx="10826496" cy="3876675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3686" y="1280166"/>
            <a:ext cx="10826749" cy="492443"/>
          </a:xfrm>
        </p:spPr>
        <p:txBody>
          <a:bodyPr>
            <a:noAutofit/>
          </a:bodyPr>
          <a:lstStyle>
            <a:lvl1pPr>
              <a:buFontTx/>
              <a:buNone/>
              <a:defRPr sz="2400" b="1">
                <a:solidFill>
                  <a:schemeClr val="accent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74556" y="6529657"/>
            <a:ext cx="8159749" cy="246221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000"/>
            </a:lvl1pPr>
            <a:lvl5pPr marL="1097224" indent="0"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73092335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57FC0-AE3C-4280-86A0-6C4CB2C3BFD8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>
            <a:spLocks noChangeArrowheads="1"/>
          </p:cNvSpPr>
          <p:nvPr userDrawn="1"/>
        </p:nvSpPr>
        <p:spPr bwMode="auto">
          <a:xfrm flipV="1">
            <a:off x="0" y="0"/>
            <a:ext cx="12192000" cy="1066800"/>
          </a:xfrm>
          <a:prstGeom prst="rect">
            <a:avLst/>
          </a:prstGeom>
          <a:gradFill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38100" algn="ctr" rotWithShape="0">
              <a:srgbClr val="000000">
                <a:alpha val="50000"/>
              </a:srgbClr>
            </a:outerShdw>
          </a:effectLst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Constantia" pitchFamily="18" charset="0"/>
              <a:ea typeface="MS PGothic" panose="020B0600070205080204" pitchFamily="34" charset="-128"/>
              <a:cs typeface="Arial" pitchFamily="34" charset="0"/>
            </a:endParaRPr>
          </a:p>
        </p:txBody>
      </p:sp>
      <p:pic>
        <p:nvPicPr>
          <p:cNvPr id="4" name="Picture 8" descr="bar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" t="20961" r="3174" b="8331"/>
          <a:stretch>
            <a:fillRect/>
          </a:stretch>
        </p:blipFill>
        <p:spPr bwMode="auto">
          <a:xfrm>
            <a:off x="0" y="1054100"/>
            <a:ext cx="12192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8"/>
          <p:cNvSpPr>
            <a:spLocks noGrp="1"/>
          </p:cNvSpPr>
          <p:nvPr>
            <p:ph type="title"/>
          </p:nvPr>
        </p:nvSpPr>
        <p:spPr>
          <a:xfrm>
            <a:off x="609600" y="213062"/>
            <a:ext cx="10972800" cy="802938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-14814" y="6615114"/>
            <a:ext cx="474135" cy="233362"/>
          </a:xfrm>
        </p:spPr>
        <p:txBody>
          <a:bodyPr/>
          <a:lstStyle>
            <a:lvl1pPr>
              <a:defRPr>
                <a:solidFill>
                  <a:srgbClr val="BFBFBF"/>
                </a:solidFill>
              </a:defRPr>
            </a:lvl1pPr>
          </a:lstStyle>
          <a:p>
            <a:fld id="{9A186DCB-7B90-4767-9A30-7DF3A3C11FBA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8551588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5"/>
          <p:cNvSpPr txBox="1">
            <a:spLocks noChangeArrowheads="1"/>
          </p:cNvSpPr>
          <p:nvPr userDrawn="1"/>
        </p:nvSpPr>
        <p:spPr bwMode="auto">
          <a:xfrm>
            <a:off x="3697818" y="1630363"/>
            <a:ext cx="4796367" cy="59006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1435" tIns="45718" rIns="91435" bIns="45718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defRPr/>
            </a:pPr>
            <a:endParaRPr lang="nl-NL" sz="3200" b="1">
              <a:solidFill>
                <a:srgbClr val="FF33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MS PGothic" panose="020B0600070205080204" pitchFamily="34" charset="-128"/>
              <a:cs typeface="Times New Roman" pitchFamily="18" charset="0"/>
            </a:endParaRPr>
          </a:p>
        </p:txBody>
      </p:sp>
      <p:sp>
        <p:nvSpPr>
          <p:cNvPr id="22119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873250"/>
            <a:ext cx="10363200" cy="155575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119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537108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199104"/>
            <a:ext cx="10972800" cy="9144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fld id="{B570E244-F24C-4DDE-9AB1-69085CC25C6A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9025999"/>
      </p:ext>
    </p:extLst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800" b="1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752" y="1280160"/>
            <a:ext cx="10826496" cy="43792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3531504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90B409-E266-48A8-AD68-60C2BA5147E0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05348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0806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5" y="1981200"/>
            <a:ext cx="5091289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86317" y="1981200"/>
            <a:ext cx="5091289" cy="41148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210551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5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743288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800" b="1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752" y="1280160"/>
            <a:ext cx="10826496" cy="43792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74556" y="6529657"/>
            <a:ext cx="8159749" cy="246221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000"/>
            </a:lvl1pPr>
            <a:lvl5pPr marL="1097224" indent="0"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505264304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682752" y="1782768"/>
            <a:ext cx="10826496" cy="3876675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3686" y="1280166"/>
            <a:ext cx="10826749" cy="492443"/>
          </a:xfrm>
        </p:spPr>
        <p:txBody>
          <a:bodyPr>
            <a:noAutofit/>
          </a:bodyPr>
          <a:lstStyle>
            <a:lvl1pPr>
              <a:buFontTx/>
              <a:buNone/>
              <a:defRPr sz="2400" b="1">
                <a:solidFill>
                  <a:schemeClr val="accent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74556" y="6529657"/>
            <a:ext cx="8159749" cy="246221"/>
          </a:xfrm>
        </p:spPr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1000"/>
            </a:lvl1pPr>
            <a:lvl5pPr marL="1097224" indent="0"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7512967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D4159-B3B6-4489-B1E0-B7E19F12984A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>
            <a:spLocks noChangeArrowheads="1"/>
          </p:cNvSpPr>
          <p:nvPr userDrawn="1"/>
        </p:nvSpPr>
        <p:spPr bwMode="auto">
          <a:xfrm flipV="1">
            <a:off x="0" y="0"/>
            <a:ext cx="12192000" cy="1066800"/>
          </a:xfrm>
          <a:prstGeom prst="rect">
            <a:avLst/>
          </a:prstGeom>
          <a:gradFill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/>
          </a:gradFill>
          <a:ln>
            <a:noFill/>
          </a:ln>
          <a:effectLst>
            <a:outerShdw blurRad="63500" dist="38100" algn="ctr" rotWithShape="0">
              <a:srgbClr val="000000">
                <a:alpha val="50000"/>
              </a:srgbClr>
            </a:outerShdw>
          </a:effectLst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Constantia" pitchFamily="18" charset="0"/>
              <a:ea typeface="MS PGothic" panose="020B0600070205080204" pitchFamily="34" charset="-128"/>
              <a:cs typeface="Arial" pitchFamily="34" charset="0"/>
            </a:endParaRPr>
          </a:p>
        </p:txBody>
      </p:sp>
      <p:pic>
        <p:nvPicPr>
          <p:cNvPr id="4" name="Picture 8" descr="bar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" t="20961" r="3174" b="8331"/>
          <a:stretch>
            <a:fillRect/>
          </a:stretch>
        </p:blipFill>
        <p:spPr bwMode="auto">
          <a:xfrm>
            <a:off x="0" y="1054100"/>
            <a:ext cx="12192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8"/>
          <p:cNvSpPr>
            <a:spLocks noGrp="1"/>
          </p:cNvSpPr>
          <p:nvPr>
            <p:ph type="title"/>
          </p:nvPr>
        </p:nvSpPr>
        <p:spPr>
          <a:xfrm>
            <a:off x="609600" y="213062"/>
            <a:ext cx="10972800" cy="802938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-14814" y="6615114"/>
            <a:ext cx="474135" cy="233362"/>
          </a:xfrm>
        </p:spPr>
        <p:txBody>
          <a:bodyPr/>
          <a:lstStyle>
            <a:lvl1pPr>
              <a:defRPr>
                <a:solidFill>
                  <a:srgbClr val="BFBFBF"/>
                </a:solidFill>
              </a:defRPr>
            </a:lvl1pPr>
          </a:lstStyle>
          <a:p>
            <a:fld id="{E3D67F8A-E965-4096-BC51-7D7CD99B0522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6156496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8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4478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728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30917" y="3733800"/>
            <a:ext cx="8534400" cy="175418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4165600" y="6326188"/>
            <a:ext cx="3860800" cy="4556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defTabSz="914400">
              <a:defRPr/>
            </a:pPr>
            <a:endParaRPr lang="en-US">
              <a:solidFill>
                <a:srgbClr val="FFFFCC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737600" y="6326188"/>
            <a:ext cx="2540000" cy="455612"/>
          </a:xfrm>
        </p:spPr>
        <p:txBody>
          <a:bodyPr/>
          <a:lstStyle>
            <a:lvl1pPr algn="r">
              <a:defRPr sz="1400" i="0"/>
            </a:lvl1pPr>
          </a:lstStyle>
          <a:p>
            <a:pPr>
              <a:defRPr/>
            </a:pPr>
            <a:fld id="{2D0BBA62-78E9-4219-BF80-99F03286F6D8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199104"/>
            <a:ext cx="10972800" cy="914400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717" y="1431927"/>
            <a:ext cx="10972800" cy="4740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79200" y="6402388"/>
            <a:ext cx="812800" cy="455612"/>
          </a:xfr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fld id="{32F84750-8694-4ABF-B8EA-7C3BC11DAA0C}" type="slidenum">
              <a:rPr lang="en-US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1" y="894579"/>
            <a:ext cx="11673417" cy="276999"/>
          </a:xfrm>
          <a:prstGeom prst="rect">
            <a:avLst/>
          </a:prstGeom>
          <a:gradFill rotWithShape="1">
            <a:gsLst>
              <a:gs pos="0">
                <a:srgbClr val="9C802D"/>
              </a:gs>
              <a:gs pos="50000">
                <a:srgbClr val="E1B944"/>
              </a:gs>
              <a:gs pos="100000">
                <a:srgbClr val="FFDD53"/>
              </a:gs>
            </a:gsLst>
            <a:lin ang="10800000" scaled="1"/>
          </a:gradFill>
          <a:ln>
            <a:noFill/>
          </a:ln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defRPr/>
            </a:pPr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3846C-2DEB-4070-80A7-DD7C1F149A7D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717" y="1754188"/>
            <a:ext cx="5384800" cy="441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717" y="1754188"/>
            <a:ext cx="5384800" cy="441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AAA66-F9D0-476D-9688-4EA784762B74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1" y="894579"/>
            <a:ext cx="11673417" cy="276999"/>
          </a:xfrm>
          <a:prstGeom prst="rect">
            <a:avLst/>
          </a:prstGeom>
          <a:gradFill rotWithShape="1">
            <a:gsLst>
              <a:gs pos="0">
                <a:srgbClr val="9C802D"/>
              </a:gs>
              <a:gs pos="50000">
                <a:srgbClr val="E1B944"/>
              </a:gs>
              <a:gs pos="100000">
                <a:srgbClr val="FFDD53"/>
              </a:gs>
            </a:gsLst>
            <a:lin ang="10800000" scaled="1"/>
          </a:gradFill>
          <a:ln>
            <a:noFill/>
          </a:ln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defRPr/>
            </a:pPr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22310-A936-4970-9D6B-7D772B3C0E93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1" y="894579"/>
            <a:ext cx="11673417" cy="276999"/>
          </a:xfrm>
          <a:prstGeom prst="rect">
            <a:avLst/>
          </a:prstGeom>
          <a:gradFill rotWithShape="1">
            <a:gsLst>
              <a:gs pos="0">
                <a:srgbClr val="9C802D"/>
              </a:gs>
              <a:gs pos="50000">
                <a:srgbClr val="E1B944"/>
              </a:gs>
              <a:gs pos="100000">
                <a:srgbClr val="FFDD53"/>
              </a:gs>
            </a:gsLst>
            <a:lin ang="10800000" scaled="1"/>
          </a:gradFill>
          <a:ln>
            <a:noFill/>
          </a:ln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defRPr/>
            </a:pPr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199104"/>
            <a:ext cx="10972800" cy="9144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79200" y="6402388"/>
            <a:ext cx="812800" cy="455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A3285-0D99-4617-BE09-DC8B89086EB6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sp>
        <p:nvSpPr>
          <p:cNvPr id="6" name="Rectangle 10"/>
          <p:cNvSpPr>
            <a:spLocks noChangeArrowheads="1"/>
          </p:cNvSpPr>
          <p:nvPr userDrawn="1"/>
        </p:nvSpPr>
        <p:spPr bwMode="auto">
          <a:xfrm>
            <a:off x="1" y="894579"/>
            <a:ext cx="11673417" cy="276999"/>
          </a:xfrm>
          <a:prstGeom prst="rect">
            <a:avLst/>
          </a:prstGeom>
          <a:gradFill rotWithShape="1">
            <a:gsLst>
              <a:gs pos="0">
                <a:srgbClr val="9C802D"/>
              </a:gs>
              <a:gs pos="50000">
                <a:srgbClr val="E1B944"/>
              </a:gs>
              <a:gs pos="100000">
                <a:srgbClr val="FFDD53"/>
              </a:gs>
            </a:gsLst>
            <a:lin ang="10800000" scaled="1"/>
          </a:gradFill>
          <a:ln>
            <a:noFill/>
          </a:ln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defRPr/>
            </a:pPr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79200" y="6402388"/>
            <a:ext cx="812800" cy="455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12AEC-2D4C-431B-9611-74C37A6EBE7C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76430-1F5D-4BFE-9197-FFFD32460524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15190-9F67-43EC-97A7-8DF4B0624CFB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5236A-1802-4A9B-A5EE-903D7EF71C2C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657C7-1FCB-45CD-9287-0AA42707C017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1317" y="228600"/>
            <a:ext cx="27432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717" y="228600"/>
            <a:ext cx="80264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3255E-9854-4F47-B70A-31D0B3DE2F5E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11717" y="1754188"/>
            <a:ext cx="10972800" cy="4418012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23DB5-33CF-45B7-BDE0-39B97AC2D3A5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717" y="1754188"/>
            <a:ext cx="5384800" cy="2132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9717" y="1754188"/>
            <a:ext cx="5384800" cy="2132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1717" y="4038600"/>
            <a:ext cx="5384800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9717" y="4038600"/>
            <a:ext cx="5384800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E0AB3-9255-43D6-A293-4ED0531D12A6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1717" y="1754188"/>
            <a:ext cx="10972800" cy="4418012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D708A-209A-4F3A-9668-12A268F0A358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22860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1717" y="1754188"/>
            <a:ext cx="5384800" cy="4418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717" y="1754188"/>
            <a:ext cx="5384800" cy="4418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168AE-C67E-48A5-8C89-7353283411CA}" type="slidenum">
              <a:rPr lang="en-US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682752" y="1782768"/>
            <a:ext cx="10826496" cy="3857625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3684" y="1280165"/>
            <a:ext cx="10826749" cy="492443"/>
          </a:xfrm>
        </p:spPr>
        <p:txBody>
          <a:bodyPr>
            <a:noAutofit/>
          </a:bodyPr>
          <a:lstStyle>
            <a:lvl1pPr>
              <a:buFontTx/>
              <a:buNone/>
              <a:defRPr sz="2400" b="1">
                <a:solidFill>
                  <a:schemeClr val="accent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6457533"/>
            <a:ext cx="8257117" cy="276999"/>
          </a:xfrm>
        </p:spPr>
        <p:txBody>
          <a:bodyPr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000"/>
            </a:lvl1pPr>
            <a:lvl5pPr marL="1097280" indent="0">
              <a:buNone/>
              <a:defRPr/>
            </a:lvl5pPr>
          </a:lstStyle>
          <a:p>
            <a:pPr lvl="0"/>
            <a:r>
              <a:rPr lang="en-GB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8462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 flipV="1">
            <a:off x="0" y="0"/>
            <a:ext cx="12192000" cy="2878138"/>
          </a:xfrm>
          <a:prstGeom prst="rect">
            <a:avLst/>
          </a:prstGeom>
          <a:gradFill flip="none"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 scaled="0"/>
            <a:tileRect/>
          </a:gra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>
              <a:defRPr/>
            </a:pPr>
            <a:endParaRPr lang="en-US" sz="1800">
              <a:solidFill>
                <a:srgbClr val="000000"/>
              </a:solidFill>
              <a:latin typeface="Constantia" pitchFamily="18" charset="0"/>
              <a:ea typeface="MS PGothic" pitchFamily="34" charset="-128"/>
            </a:endParaRPr>
          </a:p>
        </p:txBody>
      </p:sp>
      <p:pic>
        <p:nvPicPr>
          <p:cNvPr id="5" name="Picture 8" descr="ba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" t="20961" r="3174" b="8331"/>
          <a:stretch>
            <a:fillRect/>
          </a:stretch>
        </p:blipFill>
        <p:spPr bwMode="auto">
          <a:xfrm>
            <a:off x="0" y="2855913"/>
            <a:ext cx="12192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93739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455169"/>
            <a:ext cx="8534400" cy="69349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1"/>
          <p:cNvSpPr>
            <a:spLocks noGrp="1"/>
          </p:cNvSpPr>
          <p:nvPr userDrawn="1">
            <p:ph type="sldNum" sz="quarter" idx="4294967295"/>
          </p:nvPr>
        </p:nvSpPr>
        <p:spPr>
          <a:xfrm>
            <a:off x="-14814" y="6615113"/>
            <a:ext cx="474135" cy="2333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000"/>
              </a:spcBef>
              <a:buClr>
                <a:srgbClr val="8AC6CD"/>
              </a:buClr>
              <a:buSzPct val="72000"/>
              <a:buFont typeface="Wingdings" pitchFamily="2" charset="2"/>
              <a:buChar char="u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8AC6CD"/>
              </a:buClr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AC6CD"/>
              </a:buClr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2943B4"/>
              </a:buClr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9A0E709-0515-4815-A1D7-8BB0C496AF0B}" type="slidenum">
              <a:rPr lang="en-US" altLang="en-US" sz="800" smtClean="0">
                <a:solidFill>
                  <a:srgbClr val="F2F2F2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‹Nº›</a:t>
            </a:fld>
            <a:endParaRPr lang="en-US" altLang="en-US" sz="800">
              <a:solidFill>
                <a:srgbClr val="F2F2F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68171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541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>
          <a:xfrm>
            <a:off x="609600" y="1393825"/>
            <a:ext cx="11016720" cy="4473575"/>
          </a:xfrm>
        </p:spPr>
        <p:txBody>
          <a:bodyPr/>
          <a:lstStyle>
            <a:lvl4pPr marL="1027113" indent="-225425">
              <a:buClr>
                <a:schemeClr val="accent3"/>
              </a:buClr>
              <a:defRPr sz="1600"/>
            </a:lvl4pPr>
            <a:lvl5pPr>
              <a:buClr>
                <a:schemeClr val="accent3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1" y="5867400"/>
            <a:ext cx="10989733" cy="439738"/>
          </a:xfrm>
        </p:spPr>
        <p:txBody>
          <a:bodyPr anchor="b" anchorCtr="0"/>
          <a:lstStyle>
            <a:lvl1pPr marL="0" indent="0">
              <a:lnSpc>
                <a:spcPts val="1100"/>
              </a:lnSpc>
              <a:spcBef>
                <a:spcPts val="0"/>
              </a:spcBef>
              <a:buNone/>
              <a:defRPr sz="9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1"/>
          <p:cNvSpPr>
            <a:spLocks noGrp="1"/>
          </p:cNvSpPr>
          <p:nvPr userDrawn="1">
            <p:ph type="sldNum" sz="quarter" idx="4294967295"/>
          </p:nvPr>
        </p:nvSpPr>
        <p:spPr>
          <a:xfrm>
            <a:off x="-14814" y="6615113"/>
            <a:ext cx="474135" cy="2333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000"/>
              </a:spcBef>
              <a:buClr>
                <a:srgbClr val="8AC6CD"/>
              </a:buClr>
              <a:buSzPct val="72000"/>
              <a:buFont typeface="Wingdings" pitchFamily="2" charset="2"/>
              <a:buChar char="u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8AC6CD"/>
              </a:buClr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AC6CD"/>
              </a:buClr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2943B4"/>
              </a:buClr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9A0E709-0515-4815-A1D7-8BB0C496AF0B}" type="slidenum">
              <a:rPr lang="en-US" altLang="en-US" sz="800" smtClean="0">
                <a:solidFill>
                  <a:srgbClr val="F2F2F2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‹Nº›</a:t>
            </a:fld>
            <a:endParaRPr lang="en-US" altLang="en-US" sz="800">
              <a:solidFill>
                <a:srgbClr val="F2F2F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260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9CE3F-7B6B-4A2D-9F6A-132C9857DB33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541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1" y="5867400"/>
            <a:ext cx="10989733" cy="439738"/>
          </a:xfrm>
        </p:spPr>
        <p:txBody>
          <a:bodyPr anchor="b" anchorCtr="0"/>
          <a:lstStyle>
            <a:lvl1pPr marL="0" indent="0">
              <a:lnSpc>
                <a:spcPts val="1100"/>
              </a:lnSpc>
              <a:spcBef>
                <a:spcPts val="0"/>
              </a:spcBef>
              <a:buNone/>
              <a:defRPr sz="9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-14817" y="6615118"/>
            <a:ext cx="474133" cy="233361"/>
          </a:xfrm>
          <a:prstGeom prst="rect">
            <a:avLst/>
          </a:prstGeom>
          <a:noFill/>
          <a:ln/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ClrTx/>
              <a:buSzTx/>
              <a:buFontTx/>
              <a:buNone/>
              <a:defRPr lang="en-US" altLang="en-US" sz="800" kern="1200" smtClean="0">
                <a:solidFill>
                  <a:srgbClr val="F2F2F2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D18E0DDD-7E30-464F-9FBD-309228CEEF0E}" type="slidenum">
              <a:rPr/>
              <a:pPr>
                <a:defRPr/>
              </a:pPr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01362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-14817" y="6615118"/>
            <a:ext cx="474133" cy="233361"/>
          </a:xfrm>
          <a:prstGeom prst="rect">
            <a:avLst/>
          </a:prstGeom>
          <a:noFill/>
          <a:ln/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ClrTx/>
              <a:buSzTx/>
              <a:buFontTx/>
              <a:buNone/>
              <a:defRPr lang="en-US" altLang="en-US" sz="800" kern="1200" smtClean="0">
                <a:solidFill>
                  <a:srgbClr val="F2F2F2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D18E0DDD-7E30-464F-9FBD-309228CEEF0E}" type="slidenum">
              <a:rPr/>
              <a:pPr>
                <a:defRPr/>
              </a:pPr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0063065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6410105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49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9240-D0D9-4E21-9282-11F20B5DB20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42275-7B0C-46A1-8259-A8D71914BC5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319" y="4406924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319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7760D-1110-4F6B-BF2B-4829AB1120D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4" y="1447800"/>
            <a:ext cx="5396089" cy="482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86314" y="1447800"/>
            <a:ext cx="5396089" cy="482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00D9C-D041-40C7-AAFA-A3C8B83247C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68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68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839" y="1535113"/>
            <a:ext cx="5388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839" y="2174875"/>
            <a:ext cx="5388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F6D9A-9D37-443F-94C3-7D96D3AA852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AE965-E9E9-4D9A-B681-581B0D3D4FE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87844-88D2-4A0E-BA2B-B06D9859FD3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5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273EF-CE64-45E7-8321-ED2CB9AF1B53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319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7675" y="273055"/>
            <a:ext cx="6814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31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5F2BF-815C-4A9D-853D-FF060451933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481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481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481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2DC9F-168D-4EF4-B4D0-DA36CF7B1E0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35E6B-5A3E-41FE-BC5A-71875EB138E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999162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13" y="274638"/>
            <a:ext cx="8048977" cy="5999162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0246C-0E48-4916-9280-594167B7CF3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 flipV="1">
            <a:off x="0" y="0"/>
            <a:ext cx="12192000" cy="2878138"/>
          </a:xfrm>
          <a:prstGeom prst="rect">
            <a:avLst/>
          </a:prstGeom>
          <a:gradFill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/>
          </a:gra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80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8" descr="bar.png"/>
          <p:cNvPicPr>
            <a:picLocks noChangeAspect="1"/>
          </p:cNvPicPr>
          <p:nvPr/>
        </p:nvPicPr>
        <p:blipFill>
          <a:blip r:embed="rId2" cstate="print"/>
          <a:srcRect l="1587" t="20961" r="3174" b="8331"/>
          <a:stretch>
            <a:fillRect/>
          </a:stretch>
        </p:blipFill>
        <p:spPr bwMode="auto">
          <a:xfrm>
            <a:off x="0" y="2855913"/>
            <a:ext cx="1219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93739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455169"/>
            <a:ext cx="8534400" cy="69349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B022E2-9A84-4DA5-9030-ADC852E6251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541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>
          <a:xfrm>
            <a:off x="609600" y="1393825"/>
            <a:ext cx="11016720" cy="4473575"/>
          </a:xfrm>
        </p:spPr>
        <p:txBody>
          <a:bodyPr/>
          <a:lstStyle>
            <a:lvl4pPr marL="1027113" indent="-225425">
              <a:buClr>
                <a:schemeClr val="accent3"/>
              </a:buClr>
              <a:defRPr sz="1600"/>
            </a:lvl4pPr>
            <a:lvl5pPr>
              <a:buClr>
                <a:schemeClr val="accent3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1" y="5867400"/>
            <a:ext cx="10989733" cy="439738"/>
          </a:xfrm>
        </p:spPr>
        <p:txBody>
          <a:bodyPr anchor="b"/>
          <a:lstStyle>
            <a:lvl1pPr marL="0" indent="0">
              <a:lnSpc>
                <a:spcPts val="1100"/>
              </a:lnSpc>
              <a:spcBef>
                <a:spcPts val="0"/>
              </a:spcBef>
              <a:buNone/>
              <a:defRPr sz="9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 userDrawn="1"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B6B41-7300-4FBF-9188-2D0F7AB2AD3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541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8651" y="5867400"/>
            <a:ext cx="10989733" cy="439738"/>
          </a:xfrm>
        </p:spPr>
        <p:txBody>
          <a:bodyPr anchor="b"/>
          <a:lstStyle>
            <a:lvl1pPr marL="0" indent="0">
              <a:lnSpc>
                <a:spcPts val="1100"/>
              </a:lnSpc>
              <a:spcBef>
                <a:spcPts val="0"/>
              </a:spcBef>
              <a:buNone/>
              <a:defRPr sz="9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 userDrawn="1"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822FD-83E6-4623-9F69-4820854B696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 flipV="1">
            <a:off x="0" y="0"/>
            <a:ext cx="12192000" cy="1066800"/>
          </a:xfrm>
          <a:prstGeom prst="rect">
            <a:avLst/>
          </a:prstGeom>
          <a:gradFill flip="none"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 scaled="0"/>
            <a:tileRect/>
          </a:gradFill>
          <a:ln w="3175">
            <a:noFill/>
            <a:miter lim="800000"/>
            <a:headEnd/>
            <a:tailEnd/>
          </a:ln>
          <a:effectLst>
            <a:outerShdw blurRad="63500" dist="381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  <a:latin typeface="Constantia" pitchFamily="18" charset="0"/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5" name="Picture 8" descr="bar.png"/>
          <p:cNvPicPr>
            <a:picLocks noChangeAspect="1"/>
          </p:cNvPicPr>
          <p:nvPr userDrawn="1"/>
        </p:nvPicPr>
        <p:blipFill>
          <a:blip r:embed="rId2" cstate="print"/>
          <a:srcRect l="1587" t="20961" r="3174" b="8331"/>
          <a:stretch>
            <a:fillRect/>
          </a:stretch>
        </p:blipFill>
        <p:spPr bwMode="auto">
          <a:xfrm>
            <a:off x="0" y="1054100"/>
            <a:ext cx="1219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91BE59"/>
              </a:buClr>
              <a:defRPr/>
            </a:lvl1pPr>
            <a:lvl2pPr>
              <a:buClr>
                <a:srgbClr val="91BE59"/>
              </a:buClr>
              <a:defRPr/>
            </a:lvl2pPr>
            <a:lvl3pPr>
              <a:buClr>
                <a:srgbClr val="91BE59"/>
              </a:buCl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0" y="213062"/>
            <a:ext cx="10972800" cy="802938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AFD993-FAB5-452C-80B7-91962993B93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>
            <a:spLocks noChangeArrowheads="1"/>
          </p:cNvSpPr>
          <p:nvPr userDrawn="1"/>
        </p:nvSpPr>
        <p:spPr bwMode="auto">
          <a:xfrm flipV="1">
            <a:off x="-15052" y="6519871"/>
            <a:ext cx="12192000" cy="338137"/>
          </a:xfrm>
          <a:prstGeom prst="rect">
            <a:avLst/>
          </a:prstGeom>
          <a:gradFill flip="none"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 scaled="0"/>
            <a:tileRect/>
          </a:gradFill>
          <a:ln w="3175">
            <a:noFill/>
            <a:miter lim="800000"/>
            <a:headEnd/>
            <a:tailEnd/>
          </a:ln>
          <a:effectLst>
            <a:outerShdw blurRad="63500" dist="381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1800">
              <a:solidFill>
                <a:srgbClr val="000000"/>
              </a:solidFill>
              <a:latin typeface="Constantia" pitchFamily="18" charset="0"/>
              <a:ea typeface="ＭＳ Ｐゴシック" pitchFamily="34" charset="-128"/>
            </a:endParaRPr>
          </a:p>
        </p:txBody>
      </p:sp>
      <p:pic>
        <p:nvPicPr>
          <p:cNvPr id="4" name="Picture 6" descr="011807_regnlogo_blueB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0026416" y="6524633"/>
            <a:ext cx="2063984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SANOFI_Logo copy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038" y="6577013"/>
            <a:ext cx="149013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Conten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sz="2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/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" y="6669088"/>
            <a:ext cx="863600" cy="188912"/>
          </a:xfrm>
          <a:prstGeom prst="rect">
            <a:avLst/>
          </a:prstGeom>
        </p:spPr>
        <p:txBody>
          <a:bodyPr vert="horz" wrap="square" lIns="82040" tIns="41020" rIns="82040" bIns="410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D622D7E-32EB-4E6A-A10D-28EB036C4327}" type="datetime1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11/01/2021</a:t>
            </a:fld>
            <a:endParaRPr lang="en-GB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 lIns="82040" tIns="41020" rIns="82040" bIns="41020"/>
          <a:lstStyle>
            <a:lvl1pPr eaLnBrk="0" hangingPunct="0">
              <a:spcBef>
                <a:spcPts val="1000"/>
              </a:spcBef>
              <a:buClr>
                <a:srgbClr val="8AC6CD"/>
              </a:buClr>
              <a:buSzPct val="72000"/>
              <a:buFont typeface="Wingdings" pitchFamily="2" charset="2"/>
              <a:buChar char="u"/>
              <a:defRPr sz="2400" smtClean="0">
                <a:solidFill>
                  <a:srgbClr val="58585A"/>
                </a:solidFill>
              </a:defRPr>
            </a:lvl1pPr>
          </a:lstStyle>
          <a:p>
            <a:pPr>
              <a:defRPr/>
            </a:pPr>
            <a:fld id="{E6290F35-77B0-4C80-82E8-DA2BC9B2B034}" type="slidenum">
              <a:rPr lang="en-GB" altLang="en-US"/>
              <a:pPr>
                <a:defRPr/>
              </a:pPr>
              <a:t>‹Nº›</a:t>
            </a:fld>
            <a:endParaRPr lang="en-GB" altLang="en-US"/>
          </a:p>
        </p:txBody>
      </p:sp>
    </p:spTree>
  </p:cSld>
  <p:clrMapOvr>
    <a:masterClrMapping/>
  </p:clrMapOvr>
  <p:transition spd="med">
    <p:fade/>
  </p:transition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3191D-BEE2-4CDA-A9C8-7A2C1E77353B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8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4478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728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30917" y="3733800"/>
            <a:ext cx="8534400" cy="175418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4165601" y="6326188"/>
            <a:ext cx="3860800" cy="4556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0" tIns="46035" rIns="92070" bIns="46035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CC"/>
              </a:solidFill>
              <a:ea typeface="ＭＳ Ｐゴシック" pitchFamily="34" charset="-128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737600" y="6326188"/>
            <a:ext cx="2540000" cy="455612"/>
          </a:xfrm>
        </p:spPr>
        <p:txBody>
          <a:bodyPr/>
          <a:lstStyle>
            <a:lvl1pPr algn="r">
              <a:defRPr sz="1400"/>
            </a:lvl1pPr>
          </a:lstStyle>
          <a:p>
            <a:fld id="{995A8B80-6A1F-4F70-910B-C492E02D8A3D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12255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199104"/>
            <a:ext cx="10972800" cy="914400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717" y="1431925"/>
            <a:ext cx="10972800" cy="4740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B6823F-174F-4A77-A0C7-5298C42FF8CA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75183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FE8F23-5F5C-4542-9468-B9C0A1DEAEA8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8227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717" y="1754188"/>
            <a:ext cx="5384800" cy="441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719" y="1754188"/>
            <a:ext cx="5384800" cy="441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AF9391-B5FD-4945-AFBF-07F1E6581EB9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44038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EC165F-757F-437B-BD21-D071A131EC44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97484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7" y="199104"/>
            <a:ext cx="10972800" cy="9144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1E7D74-3A2C-4EA6-A91E-C443D37ED5CC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08486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DEF2C3-5068-4B02-A23A-8DCDC02169E7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20320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D25EAE-ABFC-40A8-BD56-587498229496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73148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551BF4-F56D-487B-A8B6-7F6C04A95E6A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05848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F2D91C-818F-43C0-9342-818F062073C5}" type="slidenum">
              <a:rPr lang="en-US">
                <a:solidFill>
                  <a:srgbClr val="FFFFCC"/>
                </a:solidFill>
              </a:rPr>
              <a:pPr/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399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image" Target="../media/image3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18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6.xml"/><Relationship Id="rId13" Type="http://schemas.openxmlformats.org/officeDocument/2006/relationships/slideLayout" Target="../slideLayouts/slideLayout161.xml"/><Relationship Id="rId18" Type="http://schemas.openxmlformats.org/officeDocument/2006/relationships/theme" Target="../theme/theme13.xml"/><Relationship Id="rId3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60.xml"/><Relationship Id="rId17" Type="http://schemas.openxmlformats.org/officeDocument/2006/relationships/slideLayout" Target="../slideLayouts/slideLayout165.xml"/><Relationship Id="rId2" Type="http://schemas.openxmlformats.org/officeDocument/2006/relationships/slideLayout" Target="../slideLayouts/slideLayout150.xml"/><Relationship Id="rId16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4.xml"/><Relationship Id="rId11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53.xml"/><Relationship Id="rId1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7.xml"/><Relationship Id="rId14" Type="http://schemas.openxmlformats.org/officeDocument/2006/relationships/slideLayout" Target="../slideLayouts/slideLayout16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4" Type="http://schemas.openxmlformats.org/officeDocument/2006/relationships/image" Target="../media/image9.pn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5" Type="http://schemas.openxmlformats.org/officeDocument/2006/relationships/image" Target="../media/image10.png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6" Type="http://schemas.openxmlformats.org/officeDocument/2006/relationships/theme" Target="../theme/theme17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5" Type="http://schemas.openxmlformats.org/officeDocument/2006/relationships/slideLayout" Target="../slideLayouts/slideLayout19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slideLayout" Target="../slideLayouts/slideLayout196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5.xml"/><Relationship Id="rId13" Type="http://schemas.openxmlformats.org/officeDocument/2006/relationships/slideLayout" Target="../slideLayouts/slideLayout210.xml"/><Relationship Id="rId3" Type="http://schemas.openxmlformats.org/officeDocument/2006/relationships/slideLayout" Target="../slideLayouts/slideLayout200.xml"/><Relationship Id="rId7" Type="http://schemas.openxmlformats.org/officeDocument/2006/relationships/slideLayout" Target="../slideLayouts/slideLayout204.xml"/><Relationship Id="rId12" Type="http://schemas.openxmlformats.org/officeDocument/2006/relationships/slideLayout" Target="../slideLayouts/slideLayout209.xml"/><Relationship Id="rId2" Type="http://schemas.openxmlformats.org/officeDocument/2006/relationships/slideLayout" Target="../slideLayouts/slideLayout199.xml"/><Relationship Id="rId16" Type="http://schemas.openxmlformats.org/officeDocument/2006/relationships/theme" Target="../theme/theme18.xml"/><Relationship Id="rId1" Type="http://schemas.openxmlformats.org/officeDocument/2006/relationships/slideLayout" Target="../slideLayouts/slideLayout198.xml"/><Relationship Id="rId6" Type="http://schemas.openxmlformats.org/officeDocument/2006/relationships/slideLayout" Target="../slideLayouts/slideLayout203.xml"/><Relationship Id="rId11" Type="http://schemas.openxmlformats.org/officeDocument/2006/relationships/slideLayout" Target="../slideLayouts/slideLayout208.xml"/><Relationship Id="rId5" Type="http://schemas.openxmlformats.org/officeDocument/2006/relationships/slideLayout" Target="../slideLayouts/slideLayout202.xml"/><Relationship Id="rId15" Type="http://schemas.openxmlformats.org/officeDocument/2006/relationships/slideLayout" Target="../slideLayouts/slideLayout212.xml"/><Relationship Id="rId10" Type="http://schemas.openxmlformats.org/officeDocument/2006/relationships/slideLayout" Target="../slideLayouts/slideLayout207.xml"/><Relationship Id="rId4" Type="http://schemas.openxmlformats.org/officeDocument/2006/relationships/slideLayout" Target="../slideLayouts/slideLayout201.xml"/><Relationship Id="rId9" Type="http://schemas.openxmlformats.org/officeDocument/2006/relationships/slideLayout" Target="../slideLayouts/slideLayout206.xml"/><Relationship Id="rId14" Type="http://schemas.openxmlformats.org/officeDocument/2006/relationships/slideLayout" Target="../slideLayouts/slideLayout211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0.xml"/><Relationship Id="rId3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9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14.xml"/><Relationship Id="rId1" Type="http://schemas.openxmlformats.org/officeDocument/2006/relationships/slideLayout" Target="../slideLayouts/slideLayout213.xml"/><Relationship Id="rId6" Type="http://schemas.openxmlformats.org/officeDocument/2006/relationships/slideLayout" Target="../slideLayouts/slideLayout218.xml"/><Relationship Id="rId11" Type="http://schemas.openxmlformats.org/officeDocument/2006/relationships/slideLayout" Target="../slideLayouts/slideLayout223.xml"/><Relationship Id="rId5" Type="http://schemas.openxmlformats.org/officeDocument/2006/relationships/slideLayout" Target="../slideLayouts/slideLayout217.xml"/><Relationship Id="rId10" Type="http://schemas.openxmlformats.org/officeDocument/2006/relationships/slideLayout" Target="../slideLayouts/slideLayout222.xml"/><Relationship Id="rId4" Type="http://schemas.openxmlformats.org/officeDocument/2006/relationships/slideLayout" Target="../slideLayouts/slideLayout216.xml"/><Relationship Id="rId9" Type="http://schemas.openxmlformats.org/officeDocument/2006/relationships/slideLayout" Target="../slideLayouts/slideLayout22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1.xml"/><Relationship Id="rId9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86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8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87.xml"/><Relationship Id="rId9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slideLayout" Target="../slideLayouts/slideLayout102.xml"/><Relationship Id="rId1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92.xml"/><Relationship Id="rId21" Type="http://schemas.openxmlformats.org/officeDocument/2006/relationships/theme" Target="../theme/theme9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17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91.xml"/><Relationship Id="rId16" Type="http://schemas.openxmlformats.org/officeDocument/2006/relationships/slideLayout" Target="../slideLayouts/slideLayout105.xml"/><Relationship Id="rId2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99.xml"/><Relationship Id="rId19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1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E5666C-6DE0-4C30-B83E-26BFDC76CCC0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17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53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7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144481"/>
            </a:gs>
            <a:gs pos="100000">
              <a:srgbClr val="111D2D"/>
            </a:gs>
          </a:gsLst>
          <a:lin ang="16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 flipV="1">
            <a:off x="0" y="0"/>
            <a:ext cx="12192000" cy="1066800"/>
          </a:xfrm>
          <a:prstGeom prst="rect">
            <a:avLst/>
          </a:prstGeom>
          <a:gradFill flip="none"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 scaled="0"/>
            <a:tileRect/>
          </a:gradFill>
          <a:ln w="3175">
            <a:noFill/>
            <a:miter lim="800000"/>
            <a:headEnd/>
            <a:tailEnd/>
          </a:ln>
          <a:effectLst>
            <a:outerShdw blurRad="63500" dist="381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24579" name="Picture 8" descr="bar.png"/>
          <p:cNvPicPr>
            <a:picLocks noChangeAspect="1"/>
          </p:cNvPicPr>
          <p:nvPr userDrawn="1"/>
        </p:nvPicPr>
        <p:blipFill>
          <a:blip r:embed="rId13" cstate="print"/>
          <a:srcRect l="1587" t="20961" r="3174" b="8331"/>
          <a:stretch>
            <a:fillRect/>
          </a:stretch>
        </p:blipFill>
        <p:spPr bwMode="auto">
          <a:xfrm>
            <a:off x="0" y="1054100"/>
            <a:ext cx="1219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4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668000" y="6548440"/>
            <a:ext cx="14280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47800"/>
            <a:ext cx="1097280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15052" y="6615113"/>
            <a:ext cx="474133" cy="23336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BFBFBF"/>
                </a:solidFill>
                <a:ea typeface="MS PGothic" pitchFamily="34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9096AE-EF79-4BBA-8969-284A09BB905A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865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MS PGothic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MS PGothic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MS PGothic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ts val="1000"/>
        </a:spcBef>
        <a:spcAft>
          <a:spcPct val="0"/>
        </a:spcAft>
        <a:buClr>
          <a:srgbClr val="8AC6CD"/>
        </a:buClr>
        <a:buSzPct val="72000"/>
        <a:buFont typeface="Wingdings" pitchFamily="2" charset="2"/>
        <a:buChar char="u"/>
        <a:defRPr sz="2400">
          <a:solidFill>
            <a:schemeClr val="bg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AC6CD"/>
        </a:buClr>
        <a:buChar char="–"/>
        <a:defRPr sz="2000">
          <a:solidFill>
            <a:schemeClr val="bg1"/>
          </a:solidFill>
          <a:latin typeface="+mn-lt"/>
          <a:ea typeface="ＭＳ Ｐゴシック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AC6CD"/>
        </a:buClr>
        <a:buChar char="•"/>
        <a:defRPr sz="2400">
          <a:solidFill>
            <a:schemeClr val="bg1"/>
          </a:solidFill>
          <a:latin typeface="+mn-lt"/>
          <a:ea typeface="ＭＳ Ｐゴシック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–"/>
        <a:defRPr sz="2000">
          <a:solidFill>
            <a:schemeClr val="bg1"/>
          </a:solidFill>
          <a:latin typeface="+mn-lt"/>
          <a:ea typeface="ＭＳ Ｐゴシック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ＭＳ Ｐゴシック" pitchFamily="3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0848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717" y="199104"/>
            <a:ext cx="1097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038" rIns="90000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717" y="1424940"/>
            <a:ext cx="10972800" cy="474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038" rIns="90000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7184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79200" y="6402388"/>
            <a:ext cx="812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0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AC08C47-BA68-403E-909B-07A99FA90040}" type="slidenum">
              <a:rPr lang="en-US" smtClean="0">
                <a:solidFill>
                  <a:srgbClr val="FFFFCC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705600" y="6402388"/>
            <a:ext cx="54864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sz="1000">
              <a:solidFill>
                <a:srgbClr val="FFFFCC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1" y="894577"/>
            <a:ext cx="11673417" cy="276999"/>
          </a:xfrm>
          <a:prstGeom prst="rect">
            <a:avLst/>
          </a:prstGeom>
          <a:gradFill rotWithShape="1">
            <a:gsLst>
              <a:gs pos="0">
                <a:srgbClr val="9C802D"/>
              </a:gs>
              <a:gs pos="50000">
                <a:srgbClr val="E1B944"/>
              </a:gs>
              <a:gs pos="100000">
                <a:srgbClr val="FFDD53"/>
              </a:gs>
            </a:gsLst>
            <a:lin ang="10800000" scaled="1"/>
          </a:gradFill>
          <a:ln>
            <a:noFill/>
          </a:ln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3088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  <p:sldLayoutId id="2147484199" r:id="rId5"/>
    <p:sldLayoutId id="2147484200" r:id="rId6"/>
    <p:sldLayoutId id="2147484201" r:id="rId7"/>
    <p:sldLayoutId id="2147484202" r:id="rId8"/>
    <p:sldLayoutId id="2147484203" r:id="rId9"/>
    <p:sldLayoutId id="2147484204" r:id="rId10"/>
    <p:sldLayoutId id="2147484205" r:id="rId11"/>
    <p:sldLayoutId id="2147484206" r:id="rId12"/>
    <p:sldLayoutId id="2147484207" r:id="rId13"/>
    <p:sldLayoutId id="2147484208" r:id="rId14"/>
    <p:sldLayoutId id="2147484209" r:id="rId15"/>
    <p:sldLayoutId id="2147484210" r:id="rId16"/>
    <p:sldLayoutId id="2147484211" r:id="rId17"/>
  </p:sldLayoutIdLst>
  <p:transition spd="med">
    <p:wipe dir="r"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D75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5000"/>
        </a:lnSpc>
        <a:spcBef>
          <a:spcPct val="75000"/>
        </a:spcBef>
        <a:spcAft>
          <a:spcPct val="0"/>
        </a:spcAft>
        <a:buClr>
          <a:schemeClr val="tx2"/>
        </a:buClr>
        <a:buFont typeface="Wingdings" pitchFamily="2" charset="2"/>
        <a:buChar char="Ø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2573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3pPr>
      <a:lvl4pPr marL="17145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–"/>
        <a:defRPr sz="2200">
          <a:solidFill>
            <a:schemeClr val="tx1"/>
          </a:solidFill>
          <a:latin typeface="+mn-lt"/>
        </a:defRPr>
      </a:lvl4pPr>
      <a:lvl5pPr marL="21717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5pPr>
      <a:lvl6pPr marL="26289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6pPr>
      <a:lvl7pPr marL="30861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7pPr>
      <a:lvl8pPr marL="35433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8pPr>
      <a:lvl9pPr marL="40005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SACH~1\AppData\Local\Temp\notes444A07\~0156448.pn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b="277"/>
          <a:stretch/>
        </p:blipFill>
        <p:spPr bwMode="auto">
          <a:xfrm>
            <a:off x="-1" y="-13982"/>
            <a:ext cx="12271276" cy="688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1531" y="-6200"/>
            <a:ext cx="10081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12777"/>
            <a:ext cx="11391165" cy="47133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22433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3" r:id="rId1"/>
    <p:sldLayoutId id="2147484264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ct val="20000"/>
        </a:spcBef>
        <a:buClr>
          <a:schemeClr val="bg2"/>
        </a:buClr>
        <a:buFont typeface="Arial" pitchFamily="34" charset="0"/>
        <a:buChar char="•"/>
        <a:defRPr sz="1800" b="0" kern="1200">
          <a:solidFill>
            <a:schemeClr val="bg1"/>
          </a:solidFill>
          <a:latin typeface="+mn-lt"/>
          <a:ea typeface="+mn-ea"/>
          <a:cs typeface="+mn-cs"/>
        </a:defRPr>
      </a:lvl1pPr>
      <a:lvl2pPr marL="519113" indent="-290513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166688" algn="l" defTabSz="914400" rtl="0" eaLnBrk="1" latinLnBrk="0" hangingPunct="1">
        <a:spcBef>
          <a:spcPct val="20000"/>
        </a:spcBef>
        <a:buClr>
          <a:schemeClr val="bg2"/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bg1"/>
          </a:solidFill>
          <a:latin typeface="+mn-lt"/>
          <a:ea typeface="+mn-ea"/>
          <a:cs typeface="+mn-cs"/>
        </a:defRPr>
      </a:lvl4pPr>
      <a:lvl5pPr marL="1090613" indent="-176213" algn="l" defTabSz="914400" rtl="0" eaLnBrk="1" latinLnBrk="0" hangingPunct="1">
        <a:spcBef>
          <a:spcPct val="20000"/>
        </a:spcBef>
        <a:buClr>
          <a:schemeClr val="bg2"/>
        </a:buClr>
        <a:buFont typeface="Arial" pitchFamily="34" charset="0"/>
        <a:buChar char="»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título del patrón</a:t>
            </a:r>
          </a:p>
        </p:txBody>
      </p:sp>
      <p:sp>
        <p:nvSpPr>
          <p:cNvPr id="25603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377">
              <a:defRPr/>
            </a:pPr>
            <a:fld id="{82E70464-9BF4-4EDD-9B78-D4709C2FE39B}" type="datetimeFigureOut">
              <a:rPr lang="es-ES" smtClean="0">
                <a:solidFill>
                  <a:srgbClr val="000000">
                    <a:tint val="75000"/>
                  </a:srgbClr>
                </a:solidFill>
              </a:rPr>
              <a:pPr defTabSz="914377">
                <a:defRPr/>
              </a:pPr>
              <a:t>11/01/2021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377"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 defTabSz="914377" fontAlgn="base">
              <a:spcBef>
                <a:spcPct val="0"/>
              </a:spcBef>
              <a:spcAft>
                <a:spcPct val="0"/>
              </a:spcAft>
              <a:defRPr/>
            </a:pPr>
            <a:fld id="{2E1921C7-83B8-4B62-9A53-C0011A228D8C}" type="slidenum">
              <a:rPr lang="es-ES" altLang="en-US" smtClean="0"/>
              <a:pPr defTabSz="914377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154187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32" r:id="rId2"/>
    <p:sldLayoutId id="2147484333" r:id="rId3"/>
    <p:sldLayoutId id="2147484334" r:id="rId4"/>
    <p:sldLayoutId id="2147484335" r:id="rId5"/>
    <p:sldLayoutId id="2147484336" r:id="rId6"/>
    <p:sldLayoutId id="2147484337" r:id="rId7"/>
    <p:sldLayoutId id="2147484338" r:id="rId8"/>
    <p:sldLayoutId id="2147484339" r:id="rId9"/>
    <p:sldLayoutId id="2147484340" r:id="rId10"/>
    <p:sldLayoutId id="2147484341" r:id="rId11"/>
    <p:sldLayoutId id="2147484342" r:id="rId12"/>
    <p:sldLayoutId id="2147484345" r:id="rId13"/>
    <p:sldLayoutId id="2147484346" r:id="rId14"/>
    <p:sldLayoutId id="2147484347" r:id="rId15"/>
    <p:sldLayoutId id="2147484372" r:id="rId16"/>
    <p:sldLayoutId id="2147484406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D036A-7D04-49FC-BC26-4FC3AA600657}" type="datetimeFigureOut">
              <a:rPr lang="ca-ES" smtClean="0"/>
              <a:t>11/1/2021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B9144-D709-4376-807A-EB46519846E4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678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4" r:id="rId1"/>
    <p:sldLayoutId id="2147484375" r:id="rId2"/>
    <p:sldLayoutId id="2147484376" r:id="rId3"/>
    <p:sldLayoutId id="2147484377" r:id="rId4"/>
    <p:sldLayoutId id="2147484378" r:id="rId5"/>
    <p:sldLayoutId id="2147484379" r:id="rId6"/>
    <p:sldLayoutId id="2147484380" r:id="rId7"/>
    <p:sldLayoutId id="2147484381" r:id="rId8"/>
    <p:sldLayoutId id="2147484382" r:id="rId9"/>
    <p:sldLayoutId id="2147484383" r:id="rId10"/>
    <p:sldLayoutId id="2147484384" r:id="rId11"/>
    <p:sldLayoutId id="21474843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3"/>
          <p:cNvSpPr>
            <a:spLocks noGrp="1" noChangeArrowheads="1"/>
          </p:cNvSpPr>
          <p:nvPr>
            <p:ph type="title"/>
          </p:nvPr>
        </p:nvSpPr>
        <p:spPr bwMode="gray">
          <a:xfrm>
            <a:off x="357112" y="1"/>
            <a:ext cx="11316305" cy="11398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24"/>
          <p:cNvSpPr>
            <a:spLocks noGrp="1" noChangeArrowheads="1"/>
          </p:cNvSpPr>
          <p:nvPr>
            <p:ph type="body" idx="1"/>
          </p:nvPr>
        </p:nvSpPr>
        <p:spPr bwMode="gray">
          <a:xfrm>
            <a:off x="367696" y="1425576"/>
            <a:ext cx="11305252" cy="448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3078" name="Picture 12" descr="AmgenCardiovascularLogo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01641" y="6245110"/>
            <a:ext cx="1402080" cy="47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7D44038-6EB5-6F4D-954F-C268E69D0ECC}"/>
              </a:ext>
            </a:extLst>
          </p:cNvPr>
          <p:cNvSpPr>
            <a:spLocks noGrp="1" noChangeArrowheads="1"/>
          </p:cNvSpPr>
          <p:nvPr userDrawn="1"/>
        </p:nvSpPr>
        <p:spPr bwMode="gray">
          <a:xfrm>
            <a:off x="11517681" y="5727671"/>
            <a:ext cx="469589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5909AF01-7EFE-4A29-B021-8BA707099C41}" type="slidenum">
              <a:rPr lang="en-US" sz="1000" b="0">
                <a:solidFill>
                  <a:schemeClr val="tx2"/>
                </a:solidFill>
              </a:rPr>
              <a:pPr algn="r">
                <a:defRPr/>
              </a:pPr>
              <a:t>‹Nº›</a:t>
            </a:fld>
            <a:endParaRPr lang="en-US" sz="1000" b="0">
              <a:solidFill>
                <a:schemeClr val="tx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3A541-0A18-A044-BF89-A4CFFAEC0721}"/>
              </a:ext>
            </a:extLst>
          </p:cNvPr>
          <p:cNvSpPr/>
          <p:nvPr userDrawn="1"/>
        </p:nvSpPr>
        <p:spPr bwMode="auto">
          <a:xfrm>
            <a:off x="0" y="1141413"/>
            <a:ext cx="8755063" cy="46037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007CC3"/>
              </a:gs>
            </a:gsLst>
            <a:lin ang="10800000" scaled="0"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b">
            <a:no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825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2" r:id="rId1"/>
    <p:sldLayoutId id="2147484413" r:id="rId2"/>
  </p:sldLayoutIdLst>
  <p:transition>
    <p:wipe dir="r"/>
  </p:transition>
  <p:hf hdr="0" ftr="0" dt="0"/>
  <p:txStyles>
    <p:title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184150" indent="-184150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Char char="•"/>
        <a:tabLst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265113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itchFamily="34" charset="0"/>
        <a:buChar char="–"/>
        <a:tabLst/>
        <a:defRPr sz="2000">
          <a:solidFill>
            <a:schemeClr val="tx1"/>
          </a:solidFill>
          <a:latin typeface="+mn-lt"/>
        </a:defRPr>
      </a:lvl2pPr>
      <a:lvl3pPr marL="627063" indent="-177800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tabLst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62518" y="114300"/>
            <a:ext cx="11275481" cy="96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3029" y="1382713"/>
            <a:ext cx="10845800" cy="172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CC6C1-EFEE-3545-8E07-4DCF66801B5D}"/>
              </a:ext>
            </a:extLst>
          </p:cNvPr>
          <p:cNvSpPr>
            <a:spLocks noGrp="1" noChangeArrowheads="1"/>
          </p:cNvSpPr>
          <p:nvPr userDrawn="1"/>
        </p:nvSpPr>
        <p:spPr bwMode="gray">
          <a:xfrm>
            <a:off x="9571630" y="5828855"/>
            <a:ext cx="2540000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5909AF01-7EFE-4A29-B021-8BA707099C41}" type="slidenum">
              <a:rPr lang="en-US" sz="1000" b="0">
                <a:solidFill>
                  <a:schemeClr val="tx2"/>
                </a:solidFill>
              </a:rPr>
              <a:pPr algn="r">
                <a:defRPr/>
              </a:pPr>
              <a:t>‹Nº›</a:t>
            </a:fld>
            <a:endParaRPr lang="en-US" sz="1000" b="0">
              <a:solidFill>
                <a:schemeClr val="tx2"/>
              </a:solidFill>
            </a:endParaRPr>
          </a:p>
        </p:txBody>
      </p:sp>
      <p:pic>
        <p:nvPicPr>
          <p:cNvPr id="12" name="Picture 11" descr="AmgenCardiovascularLogo.png">
            <a:extLst>
              <a:ext uri="{FF2B5EF4-FFF2-40B4-BE49-F238E27FC236}">
                <a16:creationId xmlns:a16="http://schemas.microsoft.com/office/drawing/2014/main" id="{73231E2F-21EB-DB4C-A41C-015F9BEDBBA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0534356" y="6239504"/>
            <a:ext cx="1551873" cy="5334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8536072-D388-F64C-AAC2-719BA7BF4598}"/>
              </a:ext>
            </a:extLst>
          </p:cNvPr>
          <p:cNvSpPr/>
          <p:nvPr userDrawn="1"/>
        </p:nvSpPr>
        <p:spPr bwMode="auto">
          <a:xfrm>
            <a:off x="-1" y="1141413"/>
            <a:ext cx="11795760" cy="46037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007CC3"/>
              </a:gs>
            </a:gsLst>
            <a:lin ang="10800000" scaled="0"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67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8" r:id="rId1"/>
    <p:sldLayoutId id="2147484409" r:id="rId2"/>
    <p:sldLayoutId id="2147484410" r:id="rId3"/>
  </p:sldLayoutIdLst>
  <p:transition>
    <p:fade/>
  </p:transition>
  <p:hf hdr="0" ftr="0" dt="0"/>
  <p:txStyles>
    <p:title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lang="en-US" sz="32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9pPr>
    </p:titleStyle>
    <p:bodyStyle>
      <a:lvl1pPr marL="228600" indent="-228600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charset="0"/>
        <a:buChar char="•"/>
        <a:tabLst/>
        <a:defRPr lang="en-US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319088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charset="0"/>
        <a:buChar char="–"/>
        <a:tabLst/>
        <a:defRPr lang="en-US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88" indent="-228600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charset="0"/>
        <a:buChar char="•"/>
        <a:tabLst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7575" indent="-230188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charset="0"/>
        <a:buChar char="–"/>
        <a:tabLst/>
        <a:defRPr lang="en-US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charset="0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2">
          <p15:clr>
            <a:srgbClr val="F26B43"/>
          </p15:clr>
        </p15:guide>
        <p15:guide id="2" pos="7520">
          <p15:clr>
            <a:srgbClr val="F26B43"/>
          </p15:clr>
        </p15:guide>
        <p15:guide id="3" orient="horz" pos="4224">
          <p15:clr>
            <a:srgbClr val="F26B43"/>
          </p15:clr>
        </p15:guide>
        <p15:guide id="4" orient="horz" pos="864">
          <p15:clr>
            <a:srgbClr val="F26B43"/>
          </p15:clr>
        </p15:guide>
        <p15:guide id="5" pos="96">
          <p15:clr>
            <a:srgbClr val="F26B43"/>
          </p15:clr>
        </p15:guide>
      </p15:sldGuideLst>
    </p:ext>
  </p:extLst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37853-E85C-5C4D-AA30-B12D7E1104B5}" type="datetimeFigureOut">
              <a:rPr lang="es-ES" smtClean="0"/>
              <a:t>11/01/2021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E599F-9231-C444-9503-596D5A1AFD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2564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5" r:id="rId1"/>
    <p:sldLayoutId id="2147484416" r:id="rId2"/>
    <p:sldLayoutId id="2147484417" r:id="rId3"/>
    <p:sldLayoutId id="2147484418" r:id="rId4"/>
    <p:sldLayoutId id="2147484419" r:id="rId5"/>
    <p:sldLayoutId id="2147484420" r:id="rId6"/>
    <p:sldLayoutId id="2147484421" r:id="rId7"/>
    <p:sldLayoutId id="2147484422" r:id="rId8"/>
    <p:sldLayoutId id="2147484423" r:id="rId9"/>
    <p:sldLayoutId id="2147484424" r:id="rId10"/>
    <p:sldLayoutId id="2147484425" r:id="rId11"/>
    <p:sldLayoutId id="2147484426" r:id="rId12"/>
    <p:sldLayoutId id="2147484427" r:id="rId13"/>
    <p:sldLayoutId id="2147484428" r:id="rId14"/>
    <p:sldLayoutId id="2147484429" r:id="rId15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332" y="188644"/>
            <a:ext cx="11519339" cy="100811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Slide title 24 </a:t>
            </a:r>
            <a:r>
              <a:rPr lang="en-US" dirty="0" err="1"/>
              <a:t>pt</a:t>
            </a:r>
            <a:r>
              <a:rPr lang="en-US" dirty="0"/>
              <a:t> Arial bold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332" y="1340769"/>
            <a:ext cx="11519339" cy="434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First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1"/>
            <a:r>
              <a:rPr lang="en-US" dirty="0"/>
              <a:t>Second level bullet 18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2"/>
            <a:r>
              <a:rPr lang="en-US" dirty="0"/>
              <a:t>Third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3"/>
            <a:r>
              <a:rPr lang="en-US" dirty="0"/>
              <a:t>Fourth level bullet 16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  <a:p>
            <a:pPr lvl="4"/>
            <a:r>
              <a:rPr lang="en-US" dirty="0"/>
              <a:t>Fifth level bullet 14 </a:t>
            </a:r>
            <a:r>
              <a:rPr lang="en-US" dirty="0" err="1"/>
              <a:t>pt</a:t>
            </a:r>
            <a:r>
              <a:rPr lang="en-US" dirty="0"/>
              <a:t> Arial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65056" y="6576733"/>
            <a:ext cx="528000" cy="212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AD7133C-5F9C-4F7F-9637-3E296898A784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36001" y="5925279"/>
            <a:ext cx="9744443" cy="702323"/>
          </a:xfrm>
          <a:prstGeom prst="rect">
            <a:avLst/>
          </a:prstGeom>
        </p:spPr>
        <p:txBody>
          <a:bodyPr vert="horz" lIns="91440" tIns="45720" rIns="0" bIns="45720" rtlCol="0" anchor="b" anchorCtr="0"/>
          <a:lstStyle>
            <a:lvl1pPr algn="l">
              <a:defRPr sz="8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326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1" r:id="rId1"/>
    <p:sldLayoutId id="2147484432" r:id="rId2"/>
    <p:sldLayoutId id="2147484433" r:id="rId3"/>
    <p:sldLayoutId id="2147484434" r:id="rId4"/>
    <p:sldLayoutId id="2147484435" r:id="rId5"/>
    <p:sldLayoutId id="2147484436" r:id="rId6"/>
    <p:sldLayoutId id="2147484437" r:id="rId7"/>
    <p:sldLayoutId id="2147484438" r:id="rId8"/>
    <p:sldLayoutId id="2147484439" r:id="rId9"/>
    <p:sldLayoutId id="2147484440" r:id="rId10"/>
    <p:sldLayoutId id="2147484441" r:id="rId11"/>
    <p:sldLayoutId id="2147484442" r:id="rId12"/>
    <p:sldLayoutId id="2147484443" r:id="rId13"/>
    <p:sldLayoutId id="2147484444" r:id="rId14"/>
    <p:sldLayoutId id="2147484445" r:id="rId15"/>
  </p:sldLayoutIdLst>
  <p:hf hdr="0" ftr="0" dt="0"/>
  <p:txStyles>
    <p:titleStyle>
      <a:lvl1pPr algn="l" defTabSz="914378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176396" indent="-176396" algn="l" defTabSz="914378" rtl="0" eaLnBrk="1" latinLnBrk="0" hangingPunct="1">
        <a:lnSpc>
          <a:spcPct val="100000"/>
        </a:lnSpc>
        <a:spcBef>
          <a:spcPts val="600"/>
        </a:spcBef>
        <a:buClr>
          <a:schemeClr val="accent5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449989" indent="-273593" algn="l" defTabSz="914378" rtl="0" eaLnBrk="1" latinLnBrk="0" hangingPunct="1">
        <a:lnSpc>
          <a:spcPct val="100000"/>
        </a:lnSpc>
        <a:spcBef>
          <a:spcPts val="400"/>
        </a:spcBef>
        <a:buClr>
          <a:schemeClr val="accent5"/>
        </a:buClr>
        <a:buFont typeface="Calibri" panose="020F0502020204030204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29984" indent="-176396" algn="l" defTabSz="914378" rtl="0" eaLnBrk="1" latinLnBrk="0" hangingPunct="1">
        <a:lnSpc>
          <a:spcPct val="100000"/>
        </a:lnSpc>
        <a:spcBef>
          <a:spcPts val="400"/>
        </a:spcBef>
        <a:buClr>
          <a:schemeClr val="accent5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896378" indent="-266393" algn="l" defTabSz="914378" rtl="0" eaLnBrk="1" latinLnBrk="0" hangingPunct="1">
        <a:lnSpc>
          <a:spcPct val="100000"/>
        </a:lnSpc>
        <a:spcBef>
          <a:spcPts val="400"/>
        </a:spcBef>
        <a:buClr>
          <a:schemeClr val="accent5"/>
        </a:buClr>
        <a:buFont typeface="Calibri" panose="020F050202020403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079973" indent="-183596" algn="l" defTabSz="914378" rtl="0" eaLnBrk="1" latinLnBrk="0" hangingPunct="1">
        <a:lnSpc>
          <a:spcPct val="100000"/>
        </a:lnSpc>
        <a:spcBef>
          <a:spcPts val="400"/>
        </a:spcBef>
        <a:buClr>
          <a:schemeClr val="accent5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030D567-8213-4EBD-96A3-231C3A4AE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B05D76-954B-4BF3-81EF-B84180426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D3CE29-F4AF-410C-8F08-7613BC52BA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F6507-77C3-4AB4-A85A-B78B554ABA02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4938D4-A1B1-4BD7-B4B6-CD4EEF07A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0C617B-65E6-494E-9BA5-17C311D047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ABD81-45B8-4EAE-8C9B-135A72AD37D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363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7" r:id="rId1"/>
    <p:sldLayoutId id="2147484448" r:id="rId2"/>
    <p:sldLayoutId id="2147484449" r:id="rId3"/>
    <p:sldLayoutId id="2147484450" r:id="rId4"/>
    <p:sldLayoutId id="2147484451" r:id="rId5"/>
    <p:sldLayoutId id="2147484452" r:id="rId6"/>
    <p:sldLayoutId id="2147484453" r:id="rId7"/>
    <p:sldLayoutId id="2147484454" r:id="rId8"/>
    <p:sldLayoutId id="2147484455" r:id="rId9"/>
    <p:sldLayoutId id="2147484456" r:id="rId10"/>
    <p:sldLayoutId id="21474844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0848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717" y="198438"/>
            <a:ext cx="1097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0" tIns="46035" rIns="92070" bIns="460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717" y="1425581"/>
            <a:ext cx="10972800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0" tIns="46035" rIns="92070" bIns="460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7184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63792" y="31593"/>
            <a:ext cx="812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0" tIns="46035" rIns="92070" bIns="46035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6BD9E6-0A57-4984-9B79-0D12E20C8528}" type="slidenum">
              <a:rPr lang="en-US" smtClean="0">
                <a:solidFill>
                  <a:srgbClr val="FFFFCC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srgbClr val="FFFFCC"/>
              </a:solidFill>
              <a:ea typeface="ＭＳ Ｐゴシック" pitchFamily="34" charset="-128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705600" y="6402388"/>
            <a:ext cx="54864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0" tIns="46035" rIns="92070" bIns="46035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000">
              <a:solidFill>
                <a:srgbClr val="FFFFCC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632739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  <p:sldLayoutId id="2147483767" r:id="rId18"/>
    <p:sldLayoutId id="2147483768" r:id="rId19"/>
    <p:sldLayoutId id="2147483769" r:id="rId2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anose="020F0502020204030204" pitchFamily="34" charset="0"/>
          <a:ea typeface="ＭＳ Ｐゴシック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D75F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D75F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D75F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D75F"/>
          </a:solidFill>
          <a:latin typeface="Arial" charset="0"/>
          <a:ea typeface="ＭＳ Ｐゴシック" charset="-128"/>
          <a:cs typeface="ＭＳ Ｐゴシック" charset="-128"/>
        </a:defRPr>
      </a:lvl5pPr>
      <a:lvl6pPr marL="457177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6pPr>
      <a:lvl7pPr marL="914353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7pPr>
      <a:lvl8pPr marL="137153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8pPr>
      <a:lvl9pPr marL="1828706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9pPr>
    </p:titleStyle>
    <p:bodyStyle>
      <a:lvl1pPr marL="342882" indent="-342882" algn="l" rtl="0" eaLnBrk="0" fontAlgn="base" hangingPunct="0">
        <a:lnSpc>
          <a:spcPct val="95000"/>
        </a:lnSpc>
        <a:spcBef>
          <a:spcPct val="75000"/>
        </a:spcBef>
        <a:spcAft>
          <a:spcPct val="0"/>
        </a:spcAft>
        <a:buClr>
          <a:srgbClr val="FFFFFF"/>
        </a:buClr>
        <a:buFont typeface="Wingdings" pitchFamily="2" charset="2"/>
        <a:buChar char="Ø"/>
        <a:defRPr sz="2200">
          <a:solidFill>
            <a:schemeClr val="tx1"/>
          </a:solidFill>
          <a:latin typeface="Calibri" panose="020F0502020204030204" pitchFamily="34" charset="0"/>
          <a:ea typeface="ＭＳ Ｐゴシック" charset="-128"/>
          <a:cs typeface="Calibri" panose="020F0502020204030204" pitchFamily="34" charset="0"/>
        </a:defRPr>
      </a:lvl1pPr>
      <a:lvl2pPr marL="800059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Font typeface="Wingdings" pitchFamily="2" charset="2"/>
        <a:buChar char="§"/>
        <a:defRPr sz="2200">
          <a:solidFill>
            <a:schemeClr val="tx1"/>
          </a:solidFill>
          <a:latin typeface="Calibri" panose="020F0502020204030204" pitchFamily="34" charset="0"/>
          <a:ea typeface="ＭＳ Ｐゴシック" charset="-128"/>
        </a:defRPr>
      </a:lvl2pPr>
      <a:lvl3pPr marL="1257236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•"/>
        <a:defRPr sz="2200">
          <a:solidFill>
            <a:schemeClr val="tx1"/>
          </a:solidFill>
          <a:latin typeface="Calibri" panose="020F0502020204030204" pitchFamily="34" charset="0"/>
          <a:ea typeface="ＭＳ Ｐゴシック" charset="-128"/>
        </a:defRPr>
      </a:lvl3pPr>
      <a:lvl4pPr marL="1714412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–"/>
        <a:defRPr sz="2200">
          <a:solidFill>
            <a:schemeClr val="tx1"/>
          </a:solidFill>
          <a:latin typeface="Calibri" panose="020F0502020204030204" pitchFamily="34" charset="0"/>
          <a:ea typeface="ＭＳ Ｐゴシック" charset="-128"/>
        </a:defRPr>
      </a:lvl4pPr>
      <a:lvl5pPr marL="2171589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•"/>
        <a:defRPr sz="2200">
          <a:solidFill>
            <a:schemeClr val="tx1"/>
          </a:solidFill>
          <a:latin typeface="Calibri" panose="020F0502020204030204" pitchFamily="34" charset="0"/>
          <a:ea typeface="ＭＳ Ｐゴシック" charset="-128"/>
        </a:defRPr>
      </a:lvl5pPr>
      <a:lvl6pPr marL="2628766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6pPr>
      <a:lvl7pPr marL="3085942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7pPr>
      <a:lvl8pPr marL="3543118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8pPr>
      <a:lvl9pPr marL="4000295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0848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717" y="198438"/>
            <a:ext cx="1097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0" tIns="46035" rIns="92070" bIns="460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717" y="1425581"/>
            <a:ext cx="10972800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0" tIns="46035" rIns="92070" bIns="460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57184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0" tIns="46035" rIns="92070" bIns="4603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FFFFCC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13F95C-4FF8-491B-A3FC-E94FEE66867B}" type="slidenum">
              <a:rPr lang="en-US" altLang="en-US" smtClean="0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 altLang="en-US">
              <a:ea typeface="MS PGothic" panose="020B0600070205080204" pitchFamily="34" charset="-128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705600" y="6402388"/>
            <a:ext cx="5486400" cy="455612"/>
          </a:xfrm>
          <a:prstGeom prst="rect">
            <a:avLst/>
          </a:prstGeom>
          <a:noFill/>
          <a:ln>
            <a:noFill/>
          </a:ln>
        </p:spPr>
        <p:txBody>
          <a:bodyPr wrap="none" lIns="92070" tIns="46035" rIns="92070" bIns="46035" anchor="ctr"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altLang="nl-NL" sz="100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45615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800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</p:sldLayoutIdLst>
  <p:transition spd="med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anose="020F0502020204030204" pitchFamily="34" charset="0"/>
          <a:ea typeface="MS PGothic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5pPr>
      <a:lvl6pPr marL="457177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6pPr>
      <a:lvl7pPr marL="914353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7pPr>
      <a:lvl8pPr marL="137153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8pPr>
      <a:lvl9pPr marL="1828706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9pPr>
    </p:titleStyle>
    <p:bodyStyle>
      <a:lvl1pPr marL="342882" indent="-342882" algn="l" rtl="0" eaLnBrk="0" fontAlgn="base" hangingPunct="0">
        <a:lnSpc>
          <a:spcPct val="95000"/>
        </a:lnSpc>
        <a:spcBef>
          <a:spcPct val="75000"/>
        </a:spcBef>
        <a:spcAft>
          <a:spcPct val="0"/>
        </a:spcAft>
        <a:buClr>
          <a:srgbClr val="FFFFFF"/>
        </a:buClr>
        <a:buFont typeface="Wingdings" panose="05000000000000000000" pitchFamily="2" charset="2"/>
        <a:buChar char="Ø"/>
        <a:defRPr sz="2000">
          <a:solidFill>
            <a:srgbClr val="FFFFFF"/>
          </a:solidFill>
          <a:latin typeface="Calibri" panose="020F0502020204030204" pitchFamily="34" charset="0"/>
          <a:ea typeface="MS PGothic" panose="020B0600070205080204" pitchFamily="34" charset="-128"/>
          <a:cs typeface="Calibri" panose="020F0502020204030204" pitchFamily="34" charset="0"/>
        </a:defRPr>
      </a:lvl1pPr>
      <a:lvl2pPr marL="800059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Font typeface="Wingdings" panose="05000000000000000000" pitchFamily="2" charset="2"/>
        <a:buChar char="§"/>
        <a:defRPr>
          <a:solidFill>
            <a:srgbClr val="FFFFFF"/>
          </a:solidFill>
          <a:latin typeface="Calibri" panose="020F0502020204030204" pitchFamily="34" charset="0"/>
          <a:ea typeface="MS PGothic" panose="020B0600070205080204" pitchFamily="34" charset="-128"/>
        </a:defRPr>
      </a:lvl2pPr>
      <a:lvl3pPr marL="1257236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•"/>
        <a:defRPr>
          <a:solidFill>
            <a:srgbClr val="FFFFFF"/>
          </a:solidFill>
          <a:latin typeface="Calibri" panose="020F0502020204030204" pitchFamily="34" charset="0"/>
          <a:ea typeface="MS PGothic" panose="020B0600070205080204" pitchFamily="34" charset="-128"/>
        </a:defRPr>
      </a:lvl3pPr>
      <a:lvl4pPr marL="1714412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–"/>
        <a:defRPr>
          <a:solidFill>
            <a:srgbClr val="FFFFFF"/>
          </a:solidFill>
          <a:latin typeface="Calibri" panose="020F0502020204030204" pitchFamily="34" charset="0"/>
          <a:ea typeface="MS PGothic" panose="020B0600070205080204" pitchFamily="34" charset="-128"/>
        </a:defRPr>
      </a:lvl4pPr>
      <a:lvl5pPr marL="2171589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•"/>
        <a:defRPr>
          <a:solidFill>
            <a:srgbClr val="FFFFFF"/>
          </a:solidFill>
          <a:latin typeface="Calibri" panose="020F0502020204030204" pitchFamily="34" charset="0"/>
          <a:ea typeface="MS PGothic" panose="020B0600070205080204" pitchFamily="34" charset="-128"/>
        </a:defRPr>
      </a:lvl5pPr>
      <a:lvl6pPr marL="2628766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6pPr>
      <a:lvl7pPr marL="3085942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7pPr>
      <a:lvl8pPr marL="3543118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8pPr>
      <a:lvl9pPr marL="4000295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0848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717" y="198438"/>
            <a:ext cx="1097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0" tIns="46035" rIns="92070" bIns="460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717" y="1425581"/>
            <a:ext cx="10972800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0" tIns="46035" rIns="92070" bIns="460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57184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0" tIns="46035" rIns="92070" bIns="4603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FFFFCC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2D0716-B1C4-4157-9310-7DD697C5B0EE}" type="slidenum">
              <a:rPr lang="en-US" altLang="en-US" smtClean="0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 altLang="en-US">
              <a:ea typeface="MS PGothic" panose="020B0600070205080204" pitchFamily="34" charset="-128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705600" y="6402388"/>
            <a:ext cx="5486400" cy="455612"/>
          </a:xfrm>
          <a:prstGeom prst="rect">
            <a:avLst/>
          </a:prstGeom>
          <a:noFill/>
          <a:ln>
            <a:noFill/>
          </a:ln>
        </p:spPr>
        <p:txBody>
          <a:bodyPr wrap="none" lIns="92070" tIns="46035" rIns="92070" bIns="46035" anchor="ctr"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altLang="nl-NL" sz="100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339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</p:sldLayoutIdLst>
  <p:transition spd="med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anose="020F0502020204030204" pitchFamily="34" charset="0"/>
          <a:ea typeface="MS PGothic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itchFamily="34" charset="0"/>
          <a:ea typeface="MS PGothic" panose="020B0600070205080204" pitchFamily="34" charset="-128"/>
          <a:cs typeface="Calibri" pitchFamily="34" charset="0"/>
        </a:defRPr>
      </a:lvl5pPr>
      <a:lvl6pPr marL="457177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6pPr>
      <a:lvl7pPr marL="914353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7pPr>
      <a:lvl8pPr marL="137153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8pPr>
      <a:lvl9pPr marL="1828706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9pPr>
    </p:titleStyle>
    <p:bodyStyle>
      <a:lvl1pPr marL="342882" indent="-342882" algn="l" rtl="0" eaLnBrk="0" fontAlgn="base" hangingPunct="0">
        <a:lnSpc>
          <a:spcPct val="95000"/>
        </a:lnSpc>
        <a:spcBef>
          <a:spcPct val="75000"/>
        </a:spcBef>
        <a:spcAft>
          <a:spcPct val="0"/>
        </a:spcAft>
        <a:buClr>
          <a:srgbClr val="FFFFFF"/>
        </a:buClr>
        <a:buFont typeface="Wingdings" panose="05000000000000000000" pitchFamily="2" charset="2"/>
        <a:buChar char="Ø"/>
        <a:defRPr sz="2000">
          <a:solidFill>
            <a:srgbClr val="FFFFFF"/>
          </a:solidFill>
          <a:latin typeface="Calibri" panose="020F0502020204030204" pitchFamily="34" charset="0"/>
          <a:ea typeface="MS PGothic" panose="020B0600070205080204" pitchFamily="34" charset="-128"/>
          <a:cs typeface="Calibri" panose="020F0502020204030204" pitchFamily="34" charset="0"/>
        </a:defRPr>
      </a:lvl1pPr>
      <a:lvl2pPr marL="800059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Font typeface="Wingdings" panose="05000000000000000000" pitchFamily="2" charset="2"/>
        <a:buChar char="§"/>
        <a:defRPr>
          <a:solidFill>
            <a:srgbClr val="FFFFFF"/>
          </a:solidFill>
          <a:latin typeface="Calibri" panose="020F0502020204030204" pitchFamily="34" charset="0"/>
          <a:ea typeface="MS PGothic" panose="020B0600070205080204" pitchFamily="34" charset="-128"/>
        </a:defRPr>
      </a:lvl2pPr>
      <a:lvl3pPr marL="1257236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•"/>
        <a:defRPr>
          <a:solidFill>
            <a:srgbClr val="FFFFFF"/>
          </a:solidFill>
          <a:latin typeface="Calibri" panose="020F0502020204030204" pitchFamily="34" charset="0"/>
          <a:ea typeface="MS PGothic" panose="020B0600070205080204" pitchFamily="34" charset="-128"/>
        </a:defRPr>
      </a:lvl3pPr>
      <a:lvl4pPr marL="1714412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–"/>
        <a:defRPr>
          <a:solidFill>
            <a:srgbClr val="FFFFFF"/>
          </a:solidFill>
          <a:latin typeface="Calibri" panose="020F0502020204030204" pitchFamily="34" charset="0"/>
          <a:ea typeface="MS PGothic" panose="020B0600070205080204" pitchFamily="34" charset="-128"/>
        </a:defRPr>
      </a:lvl4pPr>
      <a:lvl5pPr marL="2171589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•"/>
        <a:defRPr>
          <a:solidFill>
            <a:srgbClr val="FFFFFF"/>
          </a:solidFill>
          <a:latin typeface="Calibri" panose="020F0502020204030204" pitchFamily="34" charset="0"/>
          <a:ea typeface="MS PGothic" panose="020B0600070205080204" pitchFamily="34" charset="-128"/>
        </a:defRPr>
      </a:lvl5pPr>
      <a:lvl6pPr marL="2628766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6pPr>
      <a:lvl7pPr marL="3085942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7pPr>
      <a:lvl8pPr marL="3543118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8pPr>
      <a:lvl9pPr marL="4000295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0848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717" y="199104"/>
            <a:ext cx="1097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038" rIns="90000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717" y="1424940"/>
            <a:ext cx="10972800" cy="474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038" rIns="90000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7184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79200" y="6402388"/>
            <a:ext cx="812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0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 defTabSz="914400">
              <a:defRPr/>
            </a:pPr>
            <a:fld id="{CAC08C47-BA68-403E-909B-07A99FA90040}" type="slidenum">
              <a:rPr lang="en-US" smtClean="0">
                <a:solidFill>
                  <a:srgbClr val="FFFFCC"/>
                </a:solidFill>
              </a:rPr>
              <a:pPr defTabSz="914400">
                <a:defRPr/>
              </a:pPr>
              <a:t>‹Nº›</a:t>
            </a:fld>
            <a:endParaRPr lang="en-US">
              <a:solidFill>
                <a:srgbClr val="FFFFCC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705600" y="6402388"/>
            <a:ext cx="54864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defTabSz="914400">
              <a:defRPr/>
            </a:pPr>
            <a:endParaRPr lang="en-US" sz="1000">
              <a:solidFill>
                <a:srgbClr val="FFFFCC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1" y="894579"/>
            <a:ext cx="11673417" cy="276999"/>
          </a:xfrm>
          <a:prstGeom prst="rect">
            <a:avLst/>
          </a:prstGeom>
          <a:gradFill rotWithShape="1">
            <a:gsLst>
              <a:gs pos="0">
                <a:srgbClr val="9C802D"/>
              </a:gs>
              <a:gs pos="50000">
                <a:srgbClr val="E1B944"/>
              </a:gs>
              <a:gs pos="100000">
                <a:srgbClr val="FFDD53"/>
              </a:gs>
            </a:gsLst>
            <a:lin ang="10800000" scaled="1"/>
          </a:gradFill>
          <a:ln>
            <a:noFill/>
          </a:ln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defRPr/>
            </a:pPr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  <p:sldLayoutId id="2147483873" r:id="rId17"/>
  </p:sldLayoutIdLst>
  <p:transition spd="med">
    <p:wipe dir="r"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D75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5000"/>
        </a:lnSpc>
        <a:spcBef>
          <a:spcPct val="75000"/>
        </a:spcBef>
        <a:spcAft>
          <a:spcPct val="0"/>
        </a:spcAft>
        <a:buClr>
          <a:schemeClr val="tx2"/>
        </a:buClr>
        <a:buFont typeface="Wingdings" pitchFamily="2" charset="2"/>
        <a:buChar char="Ø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2573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3pPr>
      <a:lvl4pPr marL="17145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–"/>
        <a:defRPr sz="2200">
          <a:solidFill>
            <a:schemeClr val="tx1"/>
          </a:solidFill>
          <a:latin typeface="+mn-lt"/>
        </a:defRPr>
      </a:lvl4pPr>
      <a:lvl5pPr marL="21717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5pPr>
      <a:lvl6pPr marL="26289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6pPr>
      <a:lvl7pPr marL="30861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7pPr>
      <a:lvl8pPr marL="35433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8pPr>
      <a:lvl9pPr marL="4000500" indent="-342900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144481"/>
            </a:gs>
            <a:gs pos="100000">
              <a:srgbClr val="111D2D"/>
            </a:gs>
          </a:gsLst>
          <a:lin ang="16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/>
          <p:nvPr/>
        </p:nvGrpSpPr>
        <p:grpSpPr>
          <a:xfrm>
            <a:off x="0" y="0"/>
            <a:ext cx="12192000" cy="1270000"/>
            <a:chOff x="0" y="0"/>
            <a:chExt cx="9144000" cy="1270000"/>
          </a:xfrm>
        </p:grpSpPr>
        <p:sp>
          <p:nvSpPr>
            <p:cNvPr id="11" name="Rectangle 13"/>
            <p:cNvSpPr>
              <a:spLocks noChangeArrowheads="1"/>
            </p:cNvSpPr>
            <p:nvPr userDrawn="1"/>
          </p:nvSpPr>
          <p:spPr bwMode="auto">
            <a:xfrm flipV="1">
              <a:off x="0" y="0"/>
              <a:ext cx="9144000" cy="1066800"/>
            </a:xfrm>
            <a:prstGeom prst="rect">
              <a:avLst/>
            </a:prstGeom>
            <a:gradFill flip="none" rotWithShape="1">
              <a:gsLst>
                <a:gs pos="0">
                  <a:srgbClr val="111D2D"/>
                </a:gs>
                <a:gs pos="100000">
                  <a:srgbClr val="144481"/>
                </a:gs>
              </a:gsLst>
              <a:lin ang="16200000" scaled="0"/>
              <a:tileRect/>
            </a:gradFill>
            <a:ln w="3175">
              <a:noFill/>
              <a:miter lim="800000"/>
              <a:headEnd/>
              <a:tailEnd/>
            </a:ln>
            <a:effectLst>
              <a:outerShdw blurRad="63500" dist="381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defTabSz="914400">
                <a:defRPr/>
              </a:pPr>
              <a:endParaRPr lang="en-US" sz="1800">
                <a:solidFill>
                  <a:srgbClr val="000000"/>
                </a:solidFill>
                <a:latin typeface="Constantia" pitchFamily="18" charset="0"/>
                <a:ea typeface="MS PGothic" pitchFamily="34" charset="-128"/>
              </a:endParaRPr>
            </a:p>
          </p:txBody>
        </p:sp>
        <p:pic>
          <p:nvPicPr>
            <p:cNvPr id="12" name="Picture 8" descr="bar.png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7" t="20961" r="3174" b="8331"/>
            <a:stretch>
              <a:fillRect/>
            </a:stretch>
          </p:blipFill>
          <p:spPr bwMode="auto">
            <a:xfrm>
              <a:off x="0" y="1054100"/>
              <a:ext cx="91440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13"/>
          <p:cNvSpPr>
            <a:spLocks noChangeArrowheads="1"/>
          </p:cNvSpPr>
          <p:nvPr/>
        </p:nvSpPr>
        <p:spPr bwMode="auto">
          <a:xfrm flipV="1">
            <a:off x="0" y="6519867"/>
            <a:ext cx="12177184" cy="338137"/>
          </a:xfrm>
          <a:prstGeom prst="rect">
            <a:avLst/>
          </a:prstGeom>
          <a:gradFill flip="none"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 scaled="0"/>
            <a:tileRect/>
          </a:gra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>
              <a:defRPr/>
            </a:pPr>
            <a:endParaRPr lang="en-US" sz="1800">
              <a:solidFill>
                <a:srgbClr val="000000"/>
              </a:solidFill>
              <a:latin typeface="Constantia" pitchFamily="18" charset="0"/>
              <a:ea typeface="MS PGothic" pitchFamily="34" charset="-128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93536"/>
            <a:ext cx="10972800" cy="488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pic>
        <p:nvPicPr>
          <p:cNvPr id="1028" name="Picture 6" descr="011807_regnlogo_blueB"/>
          <p:cNvPicPr>
            <a:picLocks noChangeAspect="1" noChangeArrowheads="1"/>
          </p:cNvPicPr>
          <p:nvPr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651" y="6524630"/>
            <a:ext cx="2063749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3" descr="SANOFI_Logo copy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70" y="6577013"/>
            <a:ext cx="149013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582400" cy="10541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 txBox="1">
            <a:spLocks/>
          </p:cNvSpPr>
          <p:nvPr userDrawn="1"/>
        </p:nvSpPr>
        <p:spPr>
          <a:xfrm>
            <a:off x="0" y="6629400"/>
            <a:ext cx="12192000" cy="228600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marL="0" indent="0" algn="l">
              <a:buNone/>
              <a:defRPr sz="2400" i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 defTabSz="914400"/>
            <a:r>
              <a:rPr lang="en-US" sz="1000" b="1" i="0">
                <a:solidFill>
                  <a:srgbClr val="FFFFFF"/>
                </a:solidFill>
              </a:rPr>
              <a:t>For advisory board purposes. Proprietary and confidential. Do not distribute.</a:t>
            </a:r>
          </a:p>
        </p:txBody>
      </p:sp>
      <p:sp>
        <p:nvSpPr>
          <p:cNvPr id="15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-14814" y="6615113"/>
            <a:ext cx="474135" cy="2333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1000"/>
              </a:spcBef>
              <a:buClr>
                <a:srgbClr val="8AC6CD"/>
              </a:buClr>
              <a:buSzPct val="72000"/>
              <a:buFont typeface="Wingdings" pitchFamily="2" charset="2"/>
              <a:buChar char="u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8AC6CD"/>
              </a:buClr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AC6CD"/>
              </a:buClr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2943B4"/>
              </a:buClr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943B4"/>
              </a:buClr>
              <a:buChar char="»"/>
              <a:defRPr sz="16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914400" eaLnBrk="1" hangingPunct="1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fld id="{99A0E709-0515-4815-A1D7-8BB0C496AF0B}" type="slidenum">
              <a:rPr lang="en-US" altLang="en-US" sz="800" smtClean="0">
                <a:solidFill>
                  <a:srgbClr val="F2F2F2"/>
                </a:solidFill>
                <a:cs typeface="Arial" pitchFamily="34" charset="0"/>
              </a:rPr>
              <a:pPr defTabSz="914400" eaLnBrk="1" hangingPunct="1">
                <a:spcBef>
                  <a:spcPct val="0"/>
                </a:spcBef>
                <a:buClrTx/>
                <a:buSzTx/>
                <a:buFont typeface="Wingdings" pitchFamily="2" charset="2"/>
                <a:buNone/>
              </a:pPr>
              <a:t>‹Nº›</a:t>
            </a:fld>
            <a:endParaRPr lang="en-US" altLang="en-US" sz="800">
              <a:solidFill>
                <a:srgbClr val="F2F2F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90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7" r:id="rId4"/>
    <p:sldLayoutId id="2147483898" r:id="rId5"/>
  </p:sldLayoutIdLst>
  <p:hf hdr="0" ftr="0" dt="0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/>
          <a:ea typeface="ＭＳ Ｐゴシック" pitchFamily="34" charset="-128"/>
          <a:cs typeface="MS PGothic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charset="0"/>
          <a:ea typeface="ＭＳ Ｐゴシック" pitchFamily="34" charset="-128"/>
          <a:cs typeface="MS PGothic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charset="0"/>
          <a:ea typeface="ＭＳ Ｐゴシック" pitchFamily="34" charset="-128"/>
          <a:cs typeface="MS PGothic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charset="0"/>
          <a:ea typeface="ＭＳ Ｐゴシック" pitchFamily="34" charset="-128"/>
          <a:cs typeface="MS PGothic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charset="0"/>
          <a:ea typeface="ＭＳ Ｐゴシック" pitchFamily="34" charset="-128"/>
          <a:cs typeface="MS PGothic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ts val="1200"/>
        </a:spcBef>
        <a:spcAft>
          <a:spcPct val="0"/>
        </a:spcAft>
        <a:buClr>
          <a:schemeClr val="accent3"/>
        </a:buClr>
        <a:buSzPct val="72000"/>
        <a:buFont typeface="Wingdings" pitchFamily="2" charset="2"/>
        <a:buChar char="u"/>
        <a:defRPr sz="1800">
          <a:solidFill>
            <a:schemeClr val="bg1"/>
          </a:solidFill>
          <a:latin typeface="+mn-lt"/>
          <a:ea typeface="ＭＳ Ｐゴシック" pitchFamily="34" charset="-128"/>
          <a:cs typeface="MS PGothic"/>
        </a:defRPr>
      </a:lvl1pPr>
      <a:lvl2pPr marL="576263" indent="-238125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accent3"/>
        </a:buClr>
        <a:buChar char="–"/>
        <a:defRPr sz="1600">
          <a:solidFill>
            <a:schemeClr val="bg1"/>
          </a:solidFill>
          <a:latin typeface="+mn-lt"/>
          <a:ea typeface="ＭＳ Ｐゴシック" pitchFamily="34" charset="-128"/>
          <a:cs typeface="MS PGothic"/>
        </a:defRPr>
      </a:lvl2pPr>
      <a:lvl3pPr marL="801688" indent="-225425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accent3"/>
        </a:buClr>
        <a:buChar char="•"/>
        <a:defRPr sz="1600">
          <a:solidFill>
            <a:schemeClr val="bg1"/>
          </a:solidFill>
          <a:latin typeface="+mn-lt"/>
          <a:ea typeface="ＭＳ Ｐゴシック" pitchFamily="34" charset="-128"/>
          <a:cs typeface="MS PGothic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943B4"/>
        </a:buClr>
        <a:buChar char="–"/>
        <a:defRPr sz="2000">
          <a:solidFill>
            <a:schemeClr val="bg1"/>
          </a:solidFill>
          <a:latin typeface="+mn-lt"/>
          <a:ea typeface="ＭＳ Ｐゴシック" pitchFamily="34" charset="-128"/>
          <a:cs typeface="MS PGothic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ＭＳ Ｐゴシック" pitchFamily="34" charset="-128"/>
          <a:cs typeface="MS PGothi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144481"/>
            </a:gs>
            <a:gs pos="100000">
              <a:srgbClr val="111D2D"/>
            </a:gs>
          </a:gsLst>
          <a:lin ang="16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 flipV="1">
            <a:off x="0" y="0"/>
            <a:ext cx="12192000" cy="1066800"/>
          </a:xfrm>
          <a:prstGeom prst="rect">
            <a:avLst/>
          </a:prstGeom>
          <a:gradFill flip="none"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 scaled="0"/>
            <a:tileRect/>
          </a:gradFill>
          <a:ln w="3175">
            <a:noFill/>
            <a:miter lim="800000"/>
            <a:headEnd/>
            <a:tailEnd/>
          </a:ln>
          <a:effectLst>
            <a:outerShdw blurRad="63500" dist="381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24579" name="Picture 8" descr="bar.png"/>
          <p:cNvPicPr>
            <a:picLocks noChangeAspect="1"/>
          </p:cNvPicPr>
          <p:nvPr userDrawn="1"/>
        </p:nvPicPr>
        <p:blipFill>
          <a:blip r:embed="rId13" cstate="print"/>
          <a:srcRect l="1587" t="20961" r="3174" b="8331"/>
          <a:stretch>
            <a:fillRect/>
          </a:stretch>
        </p:blipFill>
        <p:spPr bwMode="auto">
          <a:xfrm>
            <a:off x="0" y="1054100"/>
            <a:ext cx="1219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4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668002" y="6548444"/>
            <a:ext cx="14280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47800"/>
            <a:ext cx="1097280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15052" y="6615113"/>
            <a:ext cx="474133" cy="23336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BFBFBF"/>
                </a:solidFill>
                <a:ea typeface="MS PGothic" pitchFamily="34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99096AE-EF79-4BBA-8969-284A09BB905A}" type="slidenum">
              <a:rPr lang="en-US" altLang="en-US" smtClean="0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MS PGothic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MS PGothic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MS PGothic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Arial" pitchFamily="34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ts val="1000"/>
        </a:spcBef>
        <a:spcAft>
          <a:spcPct val="0"/>
        </a:spcAft>
        <a:buClr>
          <a:srgbClr val="8AC6CD"/>
        </a:buClr>
        <a:buSzPct val="72000"/>
        <a:buFont typeface="Wingdings" pitchFamily="2" charset="2"/>
        <a:buChar char="u"/>
        <a:defRPr sz="2400">
          <a:solidFill>
            <a:schemeClr val="bg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AC6CD"/>
        </a:buClr>
        <a:buChar char="–"/>
        <a:defRPr sz="2000">
          <a:solidFill>
            <a:schemeClr val="bg1"/>
          </a:solidFill>
          <a:latin typeface="+mn-lt"/>
          <a:ea typeface="ＭＳ Ｐゴシック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AC6CD"/>
        </a:buClr>
        <a:buChar char="•"/>
        <a:defRPr sz="2400">
          <a:solidFill>
            <a:schemeClr val="bg1"/>
          </a:solidFill>
          <a:latin typeface="+mn-lt"/>
          <a:ea typeface="ＭＳ Ｐゴシック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–"/>
        <a:defRPr sz="2000">
          <a:solidFill>
            <a:schemeClr val="bg1"/>
          </a:solidFill>
          <a:latin typeface="+mn-lt"/>
          <a:ea typeface="ＭＳ Ｐゴシック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ＭＳ Ｐゴシック" pitchFamily="3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144481"/>
            </a:gs>
            <a:gs pos="100000">
              <a:srgbClr val="111D2D"/>
            </a:gs>
          </a:gsLst>
          <a:lin ang="16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12192000" cy="1270000"/>
            <a:chOff x="0" y="0"/>
            <a:chExt cx="9144000" cy="1270000"/>
          </a:xfrm>
        </p:grpSpPr>
        <p:sp>
          <p:nvSpPr>
            <p:cNvPr id="11" name="Rectangle 13"/>
            <p:cNvSpPr>
              <a:spLocks noChangeArrowheads="1"/>
            </p:cNvSpPr>
            <p:nvPr userDrawn="1"/>
          </p:nvSpPr>
          <p:spPr bwMode="auto">
            <a:xfrm flipV="1">
              <a:off x="0" y="0"/>
              <a:ext cx="9144000" cy="1066800"/>
            </a:xfrm>
            <a:prstGeom prst="rect">
              <a:avLst/>
            </a:prstGeom>
            <a:gradFill flip="none" rotWithShape="1">
              <a:gsLst>
                <a:gs pos="0">
                  <a:srgbClr val="111D2D"/>
                </a:gs>
                <a:gs pos="100000">
                  <a:srgbClr val="144481"/>
                </a:gs>
              </a:gsLst>
              <a:lin ang="16200000" scaled="0"/>
              <a:tileRect/>
            </a:gradFill>
            <a:ln w="3175">
              <a:noFill/>
              <a:miter lim="800000"/>
              <a:headEnd/>
              <a:tailEnd/>
            </a:ln>
            <a:effectLst>
              <a:outerShdw blurRad="63500" dist="381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defTabSz="914400">
                <a:defRPr/>
              </a:pPr>
              <a:endParaRPr lang="en-US" sz="1800">
                <a:solidFill>
                  <a:srgbClr val="000000"/>
                </a:solidFill>
                <a:latin typeface="Constantia" pitchFamily="18" charset="0"/>
                <a:ea typeface="MS PGothic" pitchFamily="34" charset="-128"/>
              </a:endParaRPr>
            </a:p>
          </p:txBody>
        </p:sp>
        <p:pic>
          <p:nvPicPr>
            <p:cNvPr id="31755" name="Picture 8" descr="bar.png"/>
            <p:cNvPicPr>
              <a:picLocks noChangeAspect="1"/>
            </p:cNvPicPr>
            <p:nvPr userDrawn="1"/>
          </p:nvPicPr>
          <p:blipFill>
            <a:blip r:embed="rId8" cstate="print"/>
            <a:srcRect l="1587" t="20961" r="3174" b="8331"/>
            <a:stretch>
              <a:fillRect/>
            </a:stretch>
          </p:blipFill>
          <p:spPr bwMode="auto">
            <a:xfrm>
              <a:off x="0" y="1054100"/>
              <a:ext cx="914400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7" name="Rectangle 13"/>
          <p:cNvSpPr>
            <a:spLocks noChangeArrowheads="1"/>
          </p:cNvSpPr>
          <p:nvPr/>
        </p:nvSpPr>
        <p:spPr bwMode="auto">
          <a:xfrm flipV="1">
            <a:off x="5" y="6519871"/>
            <a:ext cx="12176948" cy="338137"/>
          </a:xfrm>
          <a:prstGeom prst="rect">
            <a:avLst/>
          </a:prstGeom>
          <a:gradFill rotWithShape="1">
            <a:gsLst>
              <a:gs pos="0">
                <a:srgbClr val="111D2D"/>
              </a:gs>
              <a:gs pos="100000">
                <a:srgbClr val="144481"/>
              </a:gs>
            </a:gsLst>
            <a:lin ang="16200000"/>
          </a:gra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80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93829"/>
            <a:ext cx="10972800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pic>
        <p:nvPicPr>
          <p:cNvPr id="31749" name="Picture 6" descr="011807_regnlogo_blueB"/>
          <p:cNvPicPr>
            <a:picLocks noChangeAspect="1" noChangeArrowheads="1"/>
          </p:cNvPicPr>
          <p:nvPr/>
        </p:nvPicPr>
        <p:blipFill>
          <a:blip r:embed="rId9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0026416" y="6524633"/>
            <a:ext cx="2063984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3" descr="SANOFI_Logo copy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5038" y="6577013"/>
            <a:ext cx="149013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0"/>
            <a:ext cx="115824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" name="Subtitle 2"/>
          <p:cNvSpPr txBox="1">
            <a:spLocks/>
          </p:cNvSpPr>
          <p:nvPr userDrawn="1"/>
        </p:nvSpPr>
        <p:spPr>
          <a:xfrm>
            <a:off x="0" y="6629400"/>
            <a:ext cx="12192000" cy="228600"/>
          </a:xfrm>
          <a:prstGeom prst="rect">
            <a:avLst/>
          </a:prstGeom>
        </p:spPr>
        <p:txBody>
          <a:bodyPr bIns="0" anchor="b"/>
          <a:lstStyle>
            <a:lvl1pPr marL="0" indent="0" algn="l">
              <a:buNone/>
              <a:defRPr sz="2400" i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 defTabSz="914400">
              <a:defRPr/>
            </a:pPr>
            <a:r>
              <a:rPr lang="en-US" sz="1000" b="1" i="0">
                <a:solidFill>
                  <a:srgbClr val="FFFFFF"/>
                </a:solidFill>
                <a:ea typeface="ＭＳ Ｐゴシック" pitchFamily="34" charset="-128"/>
              </a:rPr>
              <a:t>For advisory board purposes. Proprietary and confidential. Do not distribute.</a:t>
            </a:r>
          </a:p>
        </p:txBody>
      </p:sp>
      <p:sp>
        <p:nvSpPr>
          <p:cNvPr id="15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-15052" y="6615113"/>
            <a:ext cx="474133" cy="233362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smtClean="0">
                <a:solidFill>
                  <a:srgbClr val="F2F2F2"/>
                </a:solidFill>
                <a:ea typeface="MS PGothic" pitchFamily="34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5127D0C-9569-4FE3-B0DB-1AD5AFFC0F72}" type="slidenum">
              <a:rPr lang="en-US" altLang="en-US" smtClean="0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2" r:id="rId5"/>
    <p:sldLayoutId id="2147483983" r:id="rId6"/>
  </p:sldLayoutIdLst>
  <p:transition/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/>
          <a:ea typeface="ＭＳ Ｐゴシック" pitchFamily="34" charset="-128"/>
          <a:cs typeface="MS PGothic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pitchFamily="34" charset="-128"/>
          <a:cs typeface="MS PGothic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pitchFamily="34" charset="-128"/>
          <a:cs typeface="MS PGothic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pitchFamily="34" charset="-128"/>
          <a:cs typeface="MS PGothic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ea typeface="ＭＳ Ｐゴシック" pitchFamily="34" charset="-128"/>
          <a:cs typeface="MS PGothic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rgbClr val="91BE59"/>
        </a:buClr>
        <a:buSzPct val="72000"/>
        <a:buFont typeface="Wingdings" pitchFamily="2" charset="2"/>
        <a:buChar char="u"/>
        <a:defRPr>
          <a:solidFill>
            <a:schemeClr val="bg1"/>
          </a:solidFill>
          <a:latin typeface="+mn-lt"/>
          <a:ea typeface="ＭＳ Ｐゴシック" pitchFamily="34" charset="-128"/>
          <a:cs typeface="MS PGothic"/>
        </a:defRPr>
      </a:lvl1pPr>
      <a:lvl2pPr marL="576263" indent="-238125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91BE59"/>
        </a:buClr>
        <a:buChar char="–"/>
        <a:defRPr sz="1600">
          <a:solidFill>
            <a:schemeClr val="bg1"/>
          </a:solidFill>
          <a:latin typeface="+mn-lt"/>
          <a:ea typeface="ＭＳ Ｐゴシック" pitchFamily="34" charset="-128"/>
          <a:cs typeface="MS PGothic"/>
        </a:defRPr>
      </a:lvl2pPr>
      <a:lvl3pPr marL="801688" indent="-225425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91BE59"/>
        </a:buClr>
        <a:buChar char="•"/>
        <a:defRPr sz="1600">
          <a:solidFill>
            <a:schemeClr val="bg1"/>
          </a:solidFill>
          <a:latin typeface="+mn-lt"/>
          <a:ea typeface="ＭＳ Ｐゴシック" pitchFamily="34" charset="-128"/>
          <a:cs typeface="MS P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–"/>
        <a:defRPr sz="2000">
          <a:solidFill>
            <a:schemeClr val="bg1"/>
          </a:solidFill>
          <a:latin typeface="+mn-lt"/>
          <a:ea typeface="ＭＳ Ｐゴシック" pitchFamily="34" charset="-128"/>
          <a:cs typeface="MS P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bg1"/>
          </a:solidFill>
          <a:latin typeface="+mn-lt"/>
          <a:ea typeface="ＭＳ Ｐゴシック" pitchFamily="34" charset="-128"/>
          <a:cs typeface="MS PGothi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943B4"/>
        </a:buClr>
        <a:buChar char="»"/>
        <a:defRPr sz="16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0848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717" y="198438"/>
            <a:ext cx="1097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0" tIns="46035" rIns="92070" bIns="460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717" y="1425577"/>
            <a:ext cx="10972800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0" tIns="46035" rIns="92070" bIns="460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7184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63792" y="31593"/>
            <a:ext cx="812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0" tIns="46035" rIns="92070" bIns="46035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6BD9E6-0A57-4984-9B79-0D12E20C8528}" type="slidenum">
              <a:rPr lang="en-US" smtClean="0">
                <a:solidFill>
                  <a:srgbClr val="FFFFCC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srgbClr val="FFFFCC"/>
              </a:solidFill>
              <a:ea typeface="ＭＳ Ｐゴシック" pitchFamily="34" charset="-128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705600" y="6402388"/>
            <a:ext cx="54864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0" tIns="46035" rIns="92070" bIns="46035" anchor="ctr"/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endParaRPr lang="fr-FR" sz="1000">
              <a:solidFill>
                <a:srgbClr val="FFFFCC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060449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  <p:sldLayoutId id="2147484036" r:id="rId12"/>
    <p:sldLayoutId id="2147484037" r:id="rId13"/>
    <p:sldLayoutId id="2147484038" r:id="rId14"/>
    <p:sldLayoutId id="2147484039" r:id="rId15"/>
    <p:sldLayoutId id="2147484040" r:id="rId16"/>
    <p:sldLayoutId id="2147484041" r:id="rId17"/>
    <p:sldLayoutId id="2147484042" r:id="rId18"/>
    <p:sldLayoutId id="2147484043" r:id="rId19"/>
    <p:sldLayoutId id="2147484044" r:id="rId2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00"/>
          </a:solidFill>
          <a:latin typeface="Calibri" panose="020F0502020204030204" pitchFamily="34" charset="0"/>
          <a:ea typeface="ＭＳ Ｐゴシック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D75F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D75F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D75F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D75F"/>
          </a:solidFill>
          <a:latin typeface="Arial" charset="0"/>
          <a:ea typeface="ＭＳ Ｐゴシック" charset="-128"/>
          <a:cs typeface="ＭＳ Ｐゴシック" charset="-128"/>
        </a:defRPr>
      </a:lvl5pPr>
      <a:lvl6pPr marL="457177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6pPr>
      <a:lvl7pPr marL="914353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7pPr>
      <a:lvl8pPr marL="1371530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8pPr>
      <a:lvl9pPr marL="1828706" algn="ct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Arial" charset="0"/>
        </a:defRPr>
      </a:lvl9pPr>
    </p:titleStyle>
    <p:bodyStyle>
      <a:lvl1pPr marL="342882" indent="-342882" algn="l" rtl="0" eaLnBrk="0" fontAlgn="base" hangingPunct="0">
        <a:lnSpc>
          <a:spcPct val="95000"/>
        </a:lnSpc>
        <a:spcBef>
          <a:spcPct val="75000"/>
        </a:spcBef>
        <a:spcAft>
          <a:spcPct val="0"/>
        </a:spcAft>
        <a:buClr>
          <a:srgbClr val="FFFFFF"/>
        </a:buClr>
        <a:buFont typeface="Wingdings" pitchFamily="2" charset="2"/>
        <a:buChar char="Ø"/>
        <a:defRPr sz="2200">
          <a:solidFill>
            <a:schemeClr val="tx1"/>
          </a:solidFill>
          <a:latin typeface="Calibri" panose="020F0502020204030204" pitchFamily="34" charset="0"/>
          <a:ea typeface="ＭＳ Ｐゴシック" charset="-128"/>
          <a:cs typeface="Calibri" panose="020F0502020204030204" pitchFamily="34" charset="0"/>
        </a:defRPr>
      </a:lvl1pPr>
      <a:lvl2pPr marL="800059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Font typeface="Wingdings" pitchFamily="2" charset="2"/>
        <a:buChar char="§"/>
        <a:defRPr sz="2200">
          <a:solidFill>
            <a:schemeClr val="tx1"/>
          </a:solidFill>
          <a:latin typeface="Calibri" panose="020F0502020204030204" pitchFamily="34" charset="0"/>
          <a:ea typeface="ＭＳ Ｐゴシック" charset="-128"/>
        </a:defRPr>
      </a:lvl2pPr>
      <a:lvl3pPr marL="1257236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•"/>
        <a:defRPr sz="2200">
          <a:solidFill>
            <a:schemeClr val="tx1"/>
          </a:solidFill>
          <a:latin typeface="Calibri" panose="020F0502020204030204" pitchFamily="34" charset="0"/>
          <a:ea typeface="ＭＳ Ｐゴシック" charset="-128"/>
        </a:defRPr>
      </a:lvl3pPr>
      <a:lvl4pPr marL="1714412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–"/>
        <a:defRPr sz="2200">
          <a:solidFill>
            <a:schemeClr val="tx1"/>
          </a:solidFill>
          <a:latin typeface="Calibri" panose="020F0502020204030204" pitchFamily="34" charset="0"/>
          <a:ea typeface="ＭＳ Ｐゴシック" charset="-128"/>
        </a:defRPr>
      </a:lvl4pPr>
      <a:lvl5pPr marL="2171589" indent="-342882" algn="l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FFFFFF"/>
        </a:buClr>
        <a:buChar char="•"/>
        <a:defRPr sz="2200">
          <a:solidFill>
            <a:schemeClr val="tx1"/>
          </a:solidFill>
          <a:latin typeface="Calibri" panose="020F0502020204030204" pitchFamily="34" charset="0"/>
          <a:ea typeface="ＭＳ Ｐゴシック" charset="-128"/>
        </a:defRPr>
      </a:lvl5pPr>
      <a:lvl6pPr marL="2628766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6pPr>
      <a:lvl7pPr marL="3085942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7pPr>
      <a:lvl8pPr marL="3543118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8pPr>
      <a:lvl9pPr marL="4000295" indent="-342882" algn="l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4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5.xml"/><Relationship Id="rId5" Type="http://schemas.openxmlformats.org/officeDocument/2006/relationships/image" Target="../media/image23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0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9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7.emf"/><Relationship Id="rId2" Type="http://schemas.openxmlformats.org/officeDocument/2006/relationships/slideLayout" Target="../slideLayouts/slideLayout16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chart" Target="../charts/chart1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1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chart" Target="../charts/chart4.xm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1.xml"/><Relationship Id="rId6" Type="http://schemas.openxmlformats.org/officeDocument/2006/relationships/image" Target="../media/image24.jpeg"/><Relationship Id="rId11" Type="http://schemas.openxmlformats.org/officeDocument/2006/relationships/image" Target="../media/image23.png"/><Relationship Id="rId5" Type="http://schemas.openxmlformats.org/officeDocument/2006/relationships/hyperlink" Target="http://www.uco.es/" TargetMode="External"/><Relationship Id="rId10" Type="http://schemas.openxmlformats.org/officeDocument/2006/relationships/image" Target="../media/image28.jpeg"/><Relationship Id="rId4" Type="http://schemas.openxmlformats.org/officeDocument/2006/relationships/chart" Target="../charts/chart5.xml"/><Relationship Id="rId9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167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6.xml"/><Relationship Id="rId5" Type="http://schemas.openxmlformats.org/officeDocument/2006/relationships/image" Target="../media/image49.png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hyperlink" Target="http://www.uco.es/" TargetMode="External"/><Relationship Id="rId1" Type="http://schemas.openxmlformats.org/officeDocument/2006/relationships/slideLayout" Target="../slideLayouts/slideLayout17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9.xml"/><Relationship Id="rId5" Type="http://schemas.openxmlformats.org/officeDocument/2006/relationships/image" Target="../media/image2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64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9.xml"/><Relationship Id="rId5" Type="http://schemas.openxmlformats.org/officeDocument/2006/relationships/image" Target="../media/image23.pn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13.xml"/><Relationship Id="rId5" Type="http://schemas.openxmlformats.org/officeDocument/2006/relationships/image" Target="../media/image23.png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9.xml"/><Relationship Id="rId4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6.xml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if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8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8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8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0.xml"/><Relationship Id="rId4" Type="http://schemas.openxmlformats.org/officeDocument/2006/relationships/image" Target="../media/image2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9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8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8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8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8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hyperlink" Target="http://www.uco.es/" TargetMode="External"/><Relationship Id="rId1" Type="http://schemas.openxmlformats.org/officeDocument/2006/relationships/slideLayout" Target="../slideLayouts/slideLayout15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Relationship Id="rId9" Type="http://schemas.openxmlformats.org/officeDocument/2006/relationships/image" Target="../media/image23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76.png"/><Relationship Id="rId7" Type="http://schemas.openxmlformats.org/officeDocument/2006/relationships/image" Target="../media/image80.tif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86.xml"/><Relationship Id="rId6" Type="http://schemas.openxmlformats.org/officeDocument/2006/relationships/image" Target="../media/image79.svg"/><Relationship Id="rId5" Type="http://schemas.openxmlformats.org/officeDocument/2006/relationships/image" Target="../media/image78.png"/><Relationship Id="rId10" Type="http://schemas.openxmlformats.org/officeDocument/2006/relationships/image" Target="../media/image83.svg"/><Relationship Id="rId4" Type="http://schemas.openxmlformats.org/officeDocument/2006/relationships/image" Target="../media/image77.svg"/><Relationship Id="rId9" Type="http://schemas.openxmlformats.org/officeDocument/2006/relationships/image" Target="../media/image8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86.xml"/><Relationship Id="rId6" Type="http://schemas.openxmlformats.org/officeDocument/2006/relationships/image" Target="../media/image88.jpeg"/><Relationship Id="rId5" Type="http://schemas.openxmlformats.org/officeDocument/2006/relationships/image" Target="../media/image87.png"/><Relationship Id="rId4" Type="http://schemas.openxmlformats.org/officeDocument/2006/relationships/image" Target="../media/image86.sv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8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86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jpeg"/><Relationship Id="rId3" Type="http://schemas.openxmlformats.org/officeDocument/2006/relationships/image" Target="../media/image93.png"/><Relationship Id="rId7" Type="http://schemas.openxmlformats.org/officeDocument/2006/relationships/image" Target="../media/image97.sv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86.xml"/><Relationship Id="rId6" Type="http://schemas.openxmlformats.org/officeDocument/2006/relationships/image" Target="../media/image96.png"/><Relationship Id="rId5" Type="http://schemas.openxmlformats.org/officeDocument/2006/relationships/image" Target="../media/image95.svg"/><Relationship Id="rId10" Type="http://schemas.openxmlformats.org/officeDocument/2006/relationships/image" Target="../media/image100.png"/><Relationship Id="rId4" Type="http://schemas.openxmlformats.org/officeDocument/2006/relationships/image" Target="../media/image94.png"/><Relationship Id="rId9" Type="http://schemas.openxmlformats.org/officeDocument/2006/relationships/image" Target="../media/image99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18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85.xml"/><Relationship Id="rId6" Type="http://schemas.openxmlformats.org/officeDocument/2006/relationships/image" Target="../media/image107.sv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186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10.tif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8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hyperlink" Target="http://www.uco.es/" TargetMode="External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Relationship Id="rId9" Type="http://schemas.openxmlformats.org/officeDocument/2006/relationships/image" Target="../media/image23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tiff"/><Relationship Id="rId1" Type="http://schemas.openxmlformats.org/officeDocument/2006/relationships/slideLayout" Target="../slideLayouts/slideLayout18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8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gif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8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8.emf"/><Relationship Id="rId1" Type="http://schemas.openxmlformats.org/officeDocument/2006/relationships/slideLayout" Target="../slideLayouts/slideLayout18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9.tiff"/><Relationship Id="rId1" Type="http://schemas.openxmlformats.org/officeDocument/2006/relationships/slideLayout" Target="../slideLayouts/slideLayout18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86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tiff"/><Relationship Id="rId1" Type="http://schemas.openxmlformats.org/officeDocument/2006/relationships/slideLayout" Target="../slideLayouts/slideLayout186.xml"/><Relationship Id="rId6" Type="http://schemas.openxmlformats.org/officeDocument/2006/relationships/image" Target="../media/image123.png"/><Relationship Id="rId5" Type="http://schemas.openxmlformats.org/officeDocument/2006/relationships/image" Target="../media/image127.tiff"/><Relationship Id="rId4" Type="http://schemas.openxmlformats.org/officeDocument/2006/relationships/image" Target="../media/image126.tiff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8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30.jpeg"/><Relationship Id="rId7" Type="http://schemas.openxmlformats.org/officeDocument/2006/relationships/image" Target="../media/image26.jpe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11" Type="http://schemas.openxmlformats.org/officeDocument/2006/relationships/image" Target="../media/image32.png"/><Relationship Id="rId5" Type="http://schemas.openxmlformats.org/officeDocument/2006/relationships/image" Target="../media/image24.jpeg"/><Relationship Id="rId10" Type="http://schemas.openxmlformats.org/officeDocument/2006/relationships/image" Target="../media/image31.png"/><Relationship Id="rId4" Type="http://schemas.openxmlformats.org/officeDocument/2006/relationships/hyperlink" Target="http://www.uco.es/" TargetMode="External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4.tiff"/><Relationship Id="rId7" Type="http://schemas.openxmlformats.org/officeDocument/2006/relationships/image" Target="../media/image24.jpe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2.xml"/><Relationship Id="rId6" Type="http://schemas.openxmlformats.org/officeDocument/2006/relationships/hyperlink" Target="http://www.uco.es/" TargetMode="External"/><Relationship Id="rId11" Type="http://schemas.openxmlformats.org/officeDocument/2006/relationships/image" Target="../media/image28.jpeg"/><Relationship Id="rId5" Type="http://schemas.openxmlformats.org/officeDocument/2006/relationships/image" Target="../media/image36.png"/><Relationship Id="rId10" Type="http://schemas.openxmlformats.org/officeDocument/2006/relationships/image" Target="../media/image27.jpeg"/><Relationship Id="rId4" Type="http://schemas.openxmlformats.org/officeDocument/2006/relationships/image" Target="../media/image35.png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4.xml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2AAF6A-C6CE-41B4-8FC6-FDD3C7B3DB29}"/>
              </a:ext>
            </a:extLst>
          </p:cNvPr>
          <p:cNvSpPr/>
          <p:nvPr/>
        </p:nvSpPr>
        <p:spPr>
          <a:xfrm>
            <a:off x="0" y="6642556"/>
            <a:ext cx="242969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55555"/>
                </a:solidFill>
                <a:latin typeface="Arial" panose="020B0604020202020204" pitchFamily="34" charset="0"/>
              </a:rPr>
              <a:t>MAT-ES-2004405-V1-Noviembre 2020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2986129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743" y="-6052"/>
            <a:ext cx="10972800" cy="802938"/>
          </a:xfrm>
        </p:spPr>
        <p:txBody>
          <a:bodyPr/>
          <a:lstStyle/>
          <a:p>
            <a:pPr>
              <a:tabLst>
                <a:tab pos="1992264" algn="l"/>
              </a:tabLst>
            </a:pPr>
            <a:r>
              <a:rPr lang="en-US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All-Cause Death ODYSSEY OUTCOMES Study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90F94B-6601-634C-8BBE-2A715FAE471B}"/>
              </a:ext>
            </a:extLst>
          </p:cNvPr>
          <p:cNvSpPr txBox="1"/>
          <p:nvPr/>
        </p:nvSpPr>
        <p:spPr>
          <a:xfrm>
            <a:off x="5436050" y="5015265"/>
            <a:ext cx="421864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379876-860F-AF47-AE15-4C566ECCF205}"/>
              </a:ext>
            </a:extLst>
          </p:cNvPr>
          <p:cNvSpPr txBox="1"/>
          <p:nvPr/>
        </p:nvSpPr>
        <p:spPr>
          <a:xfrm>
            <a:off x="9456003" y="1844824"/>
            <a:ext cx="123142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/>
              <a:t>ARR† 0.6%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68120C-448A-AC43-835D-4D9D02D7B35D}"/>
              </a:ext>
            </a:extLst>
          </p:cNvPr>
          <p:cNvSpPr txBox="1"/>
          <p:nvPr/>
        </p:nvSpPr>
        <p:spPr>
          <a:xfrm>
            <a:off x="-51516" y="6317828"/>
            <a:ext cx="3048000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/>
              <a:t>*Nominal P-value</a:t>
            </a:r>
          </a:p>
          <a:p>
            <a:r>
              <a:rPr lang="en-US" sz="1467"/>
              <a:t>†Based on cumulative incidence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869372"/>
            <a:ext cx="6879456" cy="507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035994" y="3929577"/>
            <a:ext cx="2157045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67" b="1"/>
              <a:t>HR 0.85</a:t>
            </a:r>
          </a:p>
          <a:p>
            <a:pPr algn="ctr"/>
            <a:r>
              <a:rPr lang="en-US" sz="1867" b="1"/>
              <a:t>(95% CI 0.73, 0.98)</a:t>
            </a:r>
          </a:p>
          <a:p>
            <a:pPr algn="ctr"/>
            <a:r>
              <a:rPr lang="en-US" sz="1867" b="1"/>
              <a:t>P=0.026*</a:t>
            </a:r>
          </a:p>
        </p:txBody>
      </p:sp>
      <p:grpSp>
        <p:nvGrpSpPr>
          <p:cNvPr id="10" name="Group 18">
            <a:extLst>
              <a:ext uri="{FF2B5EF4-FFF2-40B4-BE49-F238E27FC236}">
                <a16:creationId xmlns:a16="http://schemas.microsoft.com/office/drawing/2014/main" id="{FBD706B9-1814-4563-AB9D-94FAF8CF2C6D}"/>
              </a:ext>
            </a:extLst>
          </p:cNvPr>
          <p:cNvGrpSpPr>
            <a:grpSpLocks/>
          </p:cNvGrpSpPr>
          <p:nvPr/>
        </p:nvGrpSpPr>
        <p:grpSpPr bwMode="auto">
          <a:xfrm>
            <a:off x="11569701" y="115893"/>
            <a:ext cx="404813" cy="503232"/>
            <a:chOff x="927" y="324"/>
            <a:chExt cx="833" cy="1127"/>
          </a:xfrm>
        </p:grpSpPr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1A56625F-709E-40A5-B9E0-841BAAF246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" y="397"/>
              <a:ext cx="750" cy="672"/>
            </a:xfrm>
            <a:custGeom>
              <a:avLst/>
              <a:gdLst>
                <a:gd name="T0" fmla="*/ 614 w 750"/>
                <a:gd name="T1" fmla="*/ 611 h 672"/>
                <a:gd name="T2" fmla="*/ 564 w 750"/>
                <a:gd name="T3" fmla="*/ 626 h 672"/>
                <a:gd name="T4" fmla="*/ 180 w 750"/>
                <a:gd name="T5" fmla="*/ 600 h 672"/>
                <a:gd name="T6" fmla="*/ 132 w 750"/>
                <a:gd name="T7" fmla="*/ 600 h 672"/>
                <a:gd name="T8" fmla="*/ 159 w 750"/>
                <a:gd name="T9" fmla="*/ 524 h 672"/>
                <a:gd name="T10" fmla="*/ 178 w 750"/>
                <a:gd name="T11" fmla="*/ 539 h 672"/>
                <a:gd name="T12" fmla="*/ 154 w 750"/>
                <a:gd name="T13" fmla="*/ 558 h 672"/>
                <a:gd name="T14" fmla="*/ 117 w 750"/>
                <a:gd name="T15" fmla="*/ 544 h 672"/>
                <a:gd name="T16" fmla="*/ 639 w 750"/>
                <a:gd name="T17" fmla="*/ 512 h 672"/>
                <a:gd name="T18" fmla="*/ 634 w 750"/>
                <a:gd name="T19" fmla="*/ 539 h 672"/>
                <a:gd name="T20" fmla="*/ 606 w 750"/>
                <a:gd name="T21" fmla="*/ 551 h 672"/>
                <a:gd name="T22" fmla="*/ 573 w 750"/>
                <a:gd name="T23" fmla="*/ 536 h 672"/>
                <a:gd name="T24" fmla="*/ 128 w 750"/>
                <a:gd name="T25" fmla="*/ 411 h 672"/>
                <a:gd name="T26" fmla="*/ 117 w 750"/>
                <a:gd name="T27" fmla="*/ 454 h 672"/>
                <a:gd name="T28" fmla="*/ 627 w 750"/>
                <a:gd name="T29" fmla="*/ 424 h 672"/>
                <a:gd name="T30" fmla="*/ 231 w 750"/>
                <a:gd name="T31" fmla="*/ 422 h 672"/>
                <a:gd name="T32" fmla="*/ 163 w 750"/>
                <a:gd name="T33" fmla="*/ 344 h 672"/>
                <a:gd name="T34" fmla="*/ 596 w 750"/>
                <a:gd name="T35" fmla="*/ 357 h 672"/>
                <a:gd name="T36" fmla="*/ 270 w 750"/>
                <a:gd name="T37" fmla="*/ 389 h 672"/>
                <a:gd name="T38" fmla="*/ 260 w 750"/>
                <a:gd name="T39" fmla="*/ 264 h 672"/>
                <a:gd name="T40" fmla="*/ 507 w 750"/>
                <a:gd name="T41" fmla="*/ 273 h 672"/>
                <a:gd name="T42" fmla="*/ 446 w 750"/>
                <a:gd name="T43" fmla="*/ 370 h 672"/>
                <a:gd name="T44" fmla="*/ 403 w 750"/>
                <a:gd name="T45" fmla="*/ 241 h 672"/>
                <a:gd name="T46" fmla="*/ 391 w 750"/>
                <a:gd name="T47" fmla="*/ 357 h 672"/>
                <a:gd name="T48" fmla="*/ 349 w 750"/>
                <a:gd name="T49" fmla="*/ 238 h 672"/>
                <a:gd name="T50" fmla="*/ 438 w 750"/>
                <a:gd name="T51" fmla="*/ 3 h 672"/>
                <a:gd name="T52" fmla="*/ 511 w 750"/>
                <a:gd name="T53" fmla="*/ 23 h 672"/>
                <a:gd name="T54" fmla="*/ 533 w 750"/>
                <a:gd name="T55" fmla="*/ 203 h 672"/>
                <a:gd name="T56" fmla="*/ 645 w 750"/>
                <a:gd name="T57" fmla="*/ 113 h 672"/>
                <a:gd name="T58" fmla="*/ 715 w 750"/>
                <a:gd name="T59" fmla="*/ 213 h 672"/>
                <a:gd name="T60" fmla="*/ 664 w 750"/>
                <a:gd name="T61" fmla="*/ 371 h 672"/>
                <a:gd name="T62" fmla="*/ 750 w 750"/>
                <a:gd name="T63" fmla="*/ 391 h 672"/>
                <a:gd name="T64" fmla="*/ 709 w 750"/>
                <a:gd name="T65" fmla="*/ 467 h 672"/>
                <a:gd name="T66" fmla="*/ 671 w 750"/>
                <a:gd name="T67" fmla="*/ 528 h 672"/>
                <a:gd name="T68" fmla="*/ 677 w 750"/>
                <a:gd name="T69" fmla="*/ 566 h 672"/>
                <a:gd name="T70" fmla="*/ 655 w 750"/>
                <a:gd name="T71" fmla="*/ 572 h 672"/>
                <a:gd name="T72" fmla="*/ 642 w 750"/>
                <a:gd name="T73" fmla="*/ 602 h 672"/>
                <a:gd name="T74" fmla="*/ 667 w 750"/>
                <a:gd name="T75" fmla="*/ 609 h 672"/>
                <a:gd name="T76" fmla="*/ 539 w 750"/>
                <a:gd name="T77" fmla="*/ 649 h 672"/>
                <a:gd name="T78" fmla="*/ 548 w 750"/>
                <a:gd name="T79" fmla="*/ 577 h 672"/>
                <a:gd name="T80" fmla="*/ 528 w 750"/>
                <a:gd name="T81" fmla="*/ 517 h 672"/>
                <a:gd name="T82" fmla="*/ 488 w 750"/>
                <a:gd name="T83" fmla="*/ 467 h 672"/>
                <a:gd name="T84" fmla="*/ 438 w 750"/>
                <a:gd name="T85" fmla="*/ 434 h 672"/>
                <a:gd name="T86" fmla="*/ 350 w 750"/>
                <a:gd name="T87" fmla="*/ 425 h 672"/>
                <a:gd name="T88" fmla="*/ 310 w 750"/>
                <a:gd name="T89" fmla="*/ 435 h 672"/>
                <a:gd name="T90" fmla="*/ 262 w 750"/>
                <a:gd name="T91" fmla="*/ 466 h 672"/>
                <a:gd name="T92" fmla="*/ 223 w 750"/>
                <a:gd name="T93" fmla="*/ 517 h 672"/>
                <a:gd name="T94" fmla="*/ 204 w 750"/>
                <a:gd name="T95" fmla="*/ 575 h 672"/>
                <a:gd name="T96" fmla="*/ 209 w 750"/>
                <a:gd name="T97" fmla="*/ 643 h 672"/>
                <a:gd name="T98" fmla="*/ 129 w 750"/>
                <a:gd name="T99" fmla="*/ 633 h 672"/>
                <a:gd name="T100" fmla="*/ 103 w 750"/>
                <a:gd name="T101" fmla="*/ 589 h 672"/>
                <a:gd name="T102" fmla="*/ 35 w 750"/>
                <a:gd name="T103" fmla="*/ 532 h 672"/>
                <a:gd name="T104" fmla="*/ 77 w 750"/>
                <a:gd name="T105" fmla="*/ 498 h 672"/>
                <a:gd name="T106" fmla="*/ 1 w 750"/>
                <a:gd name="T107" fmla="*/ 402 h 672"/>
                <a:gd name="T108" fmla="*/ 10 w 750"/>
                <a:gd name="T109" fmla="*/ 287 h 672"/>
                <a:gd name="T110" fmla="*/ 143 w 750"/>
                <a:gd name="T111" fmla="*/ 267 h 672"/>
                <a:gd name="T112" fmla="*/ 138 w 750"/>
                <a:gd name="T113" fmla="*/ 82 h 672"/>
                <a:gd name="T114" fmla="*/ 232 w 750"/>
                <a:gd name="T115" fmla="*/ 26 h 672"/>
                <a:gd name="T116" fmla="*/ 322 w 750"/>
                <a:gd name="T117" fmla="*/ 2 h 672"/>
                <a:gd name="T118" fmla="*/ 414 w 750"/>
                <a:gd name="T119" fmla="*/ 161 h 67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0"/>
                <a:gd name="T181" fmla="*/ 0 h 672"/>
                <a:gd name="T182" fmla="*/ 750 w 750"/>
                <a:gd name="T183" fmla="*/ 672 h 67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0" h="672">
                  <a:moveTo>
                    <a:pt x="626" y="582"/>
                  </a:moveTo>
                  <a:lnTo>
                    <a:pt x="625" y="585"/>
                  </a:lnTo>
                  <a:lnTo>
                    <a:pt x="623" y="589"/>
                  </a:lnTo>
                  <a:lnTo>
                    <a:pt x="621" y="598"/>
                  </a:lnTo>
                  <a:lnTo>
                    <a:pt x="620" y="602"/>
                  </a:lnTo>
                  <a:lnTo>
                    <a:pt x="617" y="607"/>
                  </a:lnTo>
                  <a:lnTo>
                    <a:pt x="615" y="610"/>
                  </a:lnTo>
                  <a:lnTo>
                    <a:pt x="614" y="611"/>
                  </a:lnTo>
                  <a:lnTo>
                    <a:pt x="612" y="613"/>
                  </a:lnTo>
                  <a:lnTo>
                    <a:pt x="607" y="615"/>
                  </a:lnTo>
                  <a:lnTo>
                    <a:pt x="601" y="617"/>
                  </a:lnTo>
                  <a:lnTo>
                    <a:pt x="596" y="620"/>
                  </a:lnTo>
                  <a:lnTo>
                    <a:pt x="590" y="621"/>
                  </a:lnTo>
                  <a:lnTo>
                    <a:pt x="577" y="623"/>
                  </a:lnTo>
                  <a:lnTo>
                    <a:pt x="570" y="624"/>
                  </a:lnTo>
                  <a:lnTo>
                    <a:pt x="564" y="626"/>
                  </a:lnTo>
                  <a:lnTo>
                    <a:pt x="567" y="618"/>
                  </a:lnTo>
                  <a:lnTo>
                    <a:pt x="568" y="610"/>
                  </a:lnTo>
                  <a:lnTo>
                    <a:pt x="570" y="602"/>
                  </a:lnTo>
                  <a:lnTo>
                    <a:pt x="571" y="595"/>
                  </a:lnTo>
                  <a:lnTo>
                    <a:pt x="626" y="582"/>
                  </a:lnTo>
                  <a:close/>
                  <a:moveTo>
                    <a:pt x="125" y="581"/>
                  </a:moveTo>
                  <a:lnTo>
                    <a:pt x="152" y="590"/>
                  </a:lnTo>
                  <a:lnTo>
                    <a:pt x="180" y="600"/>
                  </a:lnTo>
                  <a:lnTo>
                    <a:pt x="182" y="608"/>
                  </a:lnTo>
                  <a:lnTo>
                    <a:pt x="183" y="615"/>
                  </a:lnTo>
                  <a:lnTo>
                    <a:pt x="186" y="622"/>
                  </a:lnTo>
                  <a:lnTo>
                    <a:pt x="188" y="630"/>
                  </a:lnTo>
                  <a:lnTo>
                    <a:pt x="164" y="624"/>
                  </a:lnTo>
                  <a:lnTo>
                    <a:pt x="141" y="617"/>
                  </a:lnTo>
                  <a:lnTo>
                    <a:pt x="136" y="609"/>
                  </a:lnTo>
                  <a:lnTo>
                    <a:pt x="132" y="600"/>
                  </a:lnTo>
                  <a:lnTo>
                    <a:pt x="128" y="590"/>
                  </a:lnTo>
                  <a:lnTo>
                    <a:pt x="126" y="585"/>
                  </a:lnTo>
                  <a:lnTo>
                    <a:pt x="125" y="581"/>
                  </a:lnTo>
                  <a:close/>
                  <a:moveTo>
                    <a:pt x="112" y="501"/>
                  </a:moveTo>
                  <a:lnTo>
                    <a:pt x="125" y="507"/>
                  </a:lnTo>
                  <a:lnTo>
                    <a:pt x="136" y="512"/>
                  </a:lnTo>
                  <a:lnTo>
                    <a:pt x="148" y="517"/>
                  </a:lnTo>
                  <a:lnTo>
                    <a:pt x="159" y="524"/>
                  </a:lnTo>
                  <a:lnTo>
                    <a:pt x="164" y="526"/>
                  </a:lnTo>
                  <a:lnTo>
                    <a:pt x="169" y="530"/>
                  </a:lnTo>
                  <a:lnTo>
                    <a:pt x="173" y="532"/>
                  </a:lnTo>
                  <a:lnTo>
                    <a:pt x="175" y="533"/>
                  </a:lnTo>
                  <a:lnTo>
                    <a:pt x="176" y="536"/>
                  </a:lnTo>
                  <a:lnTo>
                    <a:pt x="177" y="537"/>
                  </a:lnTo>
                  <a:lnTo>
                    <a:pt x="177" y="538"/>
                  </a:lnTo>
                  <a:lnTo>
                    <a:pt x="178" y="539"/>
                  </a:lnTo>
                  <a:lnTo>
                    <a:pt x="178" y="540"/>
                  </a:lnTo>
                  <a:lnTo>
                    <a:pt x="177" y="547"/>
                  </a:lnTo>
                  <a:lnTo>
                    <a:pt x="177" y="556"/>
                  </a:lnTo>
                  <a:lnTo>
                    <a:pt x="177" y="569"/>
                  </a:lnTo>
                  <a:lnTo>
                    <a:pt x="168" y="564"/>
                  </a:lnTo>
                  <a:lnTo>
                    <a:pt x="161" y="560"/>
                  </a:lnTo>
                  <a:lnTo>
                    <a:pt x="157" y="559"/>
                  </a:lnTo>
                  <a:lnTo>
                    <a:pt x="154" y="558"/>
                  </a:lnTo>
                  <a:lnTo>
                    <a:pt x="148" y="557"/>
                  </a:lnTo>
                  <a:lnTo>
                    <a:pt x="136" y="553"/>
                  </a:lnTo>
                  <a:lnTo>
                    <a:pt x="131" y="552"/>
                  </a:lnTo>
                  <a:lnTo>
                    <a:pt x="126" y="551"/>
                  </a:lnTo>
                  <a:lnTo>
                    <a:pt x="124" y="550"/>
                  </a:lnTo>
                  <a:lnTo>
                    <a:pt x="120" y="547"/>
                  </a:lnTo>
                  <a:lnTo>
                    <a:pt x="118" y="545"/>
                  </a:lnTo>
                  <a:lnTo>
                    <a:pt x="117" y="544"/>
                  </a:lnTo>
                  <a:lnTo>
                    <a:pt x="116" y="543"/>
                  </a:lnTo>
                  <a:lnTo>
                    <a:pt x="113" y="538"/>
                  </a:lnTo>
                  <a:lnTo>
                    <a:pt x="113" y="533"/>
                  </a:lnTo>
                  <a:lnTo>
                    <a:pt x="112" y="527"/>
                  </a:lnTo>
                  <a:lnTo>
                    <a:pt x="112" y="519"/>
                  </a:lnTo>
                  <a:lnTo>
                    <a:pt x="112" y="501"/>
                  </a:lnTo>
                  <a:close/>
                  <a:moveTo>
                    <a:pt x="639" y="499"/>
                  </a:moveTo>
                  <a:lnTo>
                    <a:pt x="639" y="512"/>
                  </a:lnTo>
                  <a:lnTo>
                    <a:pt x="639" y="520"/>
                  </a:lnTo>
                  <a:lnTo>
                    <a:pt x="638" y="527"/>
                  </a:lnTo>
                  <a:lnTo>
                    <a:pt x="638" y="530"/>
                  </a:lnTo>
                  <a:lnTo>
                    <a:pt x="638" y="532"/>
                  </a:lnTo>
                  <a:lnTo>
                    <a:pt x="636" y="533"/>
                  </a:lnTo>
                  <a:lnTo>
                    <a:pt x="636" y="537"/>
                  </a:lnTo>
                  <a:lnTo>
                    <a:pt x="635" y="538"/>
                  </a:lnTo>
                  <a:lnTo>
                    <a:pt x="634" y="539"/>
                  </a:lnTo>
                  <a:lnTo>
                    <a:pt x="633" y="540"/>
                  </a:lnTo>
                  <a:lnTo>
                    <a:pt x="632" y="542"/>
                  </a:lnTo>
                  <a:lnTo>
                    <a:pt x="629" y="543"/>
                  </a:lnTo>
                  <a:lnTo>
                    <a:pt x="626" y="545"/>
                  </a:lnTo>
                  <a:lnTo>
                    <a:pt x="622" y="546"/>
                  </a:lnTo>
                  <a:lnTo>
                    <a:pt x="616" y="547"/>
                  </a:lnTo>
                  <a:lnTo>
                    <a:pt x="612" y="549"/>
                  </a:lnTo>
                  <a:lnTo>
                    <a:pt x="606" y="551"/>
                  </a:lnTo>
                  <a:lnTo>
                    <a:pt x="599" y="553"/>
                  </a:lnTo>
                  <a:lnTo>
                    <a:pt x="591" y="556"/>
                  </a:lnTo>
                  <a:lnTo>
                    <a:pt x="583" y="559"/>
                  </a:lnTo>
                  <a:lnTo>
                    <a:pt x="580" y="562"/>
                  </a:lnTo>
                  <a:lnTo>
                    <a:pt x="574" y="565"/>
                  </a:lnTo>
                  <a:lnTo>
                    <a:pt x="573" y="550"/>
                  </a:lnTo>
                  <a:lnTo>
                    <a:pt x="571" y="537"/>
                  </a:lnTo>
                  <a:lnTo>
                    <a:pt x="573" y="536"/>
                  </a:lnTo>
                  <a:lnTo>
                    <a:pt x="574" y="533"/>
                  </a:lnTo>
                  <a:lnTo>
                    <a:pt x="576" y="532"/>
                  </a:lnTo>
                  <a:lnTo>
                    <a:pt x="580" y="530"/>
                  </a:lnTo>
                  <a:lnTo>
                    <a:pt x="588" y="525"/>
                  </a:lnTo>
                  <a:lnTo>
                    <a:pt x="599" y="519"/>
                  </a:lnTo>
                  <a:lnTo>
                    <a:pt x="621" y="508"/>
                  </a:lnTo>
                  <a:lnTo>
                    <a:pt x="639" y="499"/>
                  </a:lnTo>
                  <a:close/>
                  <a:moveTo>
                    <a:pt x="128" y="411"/>
                  </a:moveTo>
                  <a:lnTo>
                    <a:pt x="194" y="480"/>
                  </a:lnTo>
                  <a:lnTo>
                    <a:pt x="184" y="508"/>
                  </a:lnTo>
                  <a:lnTo>
                    <a:pt x="168" y="495"/>
                  </a:lnTo>
                  <a:lnTo>
                    <a:pt x="145" y="478"/>
                  </a:lnTo>
                  <a:lnTo>
                    <a:pt x="135" y="469"/>
                  </a:lnTo>
                  <a:lnTo>
                    <a:pt x="125" y="461"/>
                  </a:lnTo>
                  <a:lnTo>
                    <a:pt x="119" y="455"/>
                  </a:lnTo>
                  <a:lnTo>
                    <a:pt x="117" y="454"/>
                  </a:lnTo>
                  <a:lnTo>
                    <a:pt x="117" y="453"/>
                  </a:lnTo>
                  <a:lnTo>
                    <a:pt x="118" y="447"/>
                  </a:lnTo>
                  <a:lnTo>
                    <a:pt x="120" y="436"/>
                  </a:lnTo>
                  <a:lnTo>
                    <a:pt x="124" y="423"/>
                  </a:lnTo>
                  <a:lnTo>
                    <a:pt x="128" y="411"/>
                  </a:lnTo>
                  <a:close/>
                  <a:moveTo>
                    <a:pt x="620" y="401"/>
                  </a:moveTo>
                  <a:lnTo>
                    <a:pt x="623" y="412"/>
                  </a:lnTo>
                  <a:lnTo>
                    <a:pt x="627" y="424"/>
                  </a:lnTo>
                  <a:lnTo>
                    <a:pt x="634" y="449"/>
                  </a:lnTo>
                  <a:lnTo>
                    <a:pt x="565" y="502"/>
                  </a:lnTo>
                  <a:lnTo>
                    <a:pt x="563" y="495"/>
                  </a:lnTo>
                  <a:lnTo>
                    <a:pt x="560" y="488"/>
                  </a:lnTo>
                  <a:lnTo>
                    <a:pt x="555" y="475"/>
                  </a:lnTo>
                  <a:lnTo>
                    <a:pt x="620" y="401"/>
                  </a:lnTo>
                  <a:close/>
                  <a:moveTo>
                    <a:pt x="181" y="324"/>
                  </a:moveTo>
                  <a:lnTo>
                    <a:pt x="231" y="422"/>
                  </a:lnTo>
                  <a:lnTo>
                    <a:pt x="219" y="437"/>
                  </a:lnTo>
                  <a:lnTo>
                    <a:pt x="214" y="444"/>
                  </a:lnTo>
                  <a:lnTo>
                    <a:pt x="208" y="452"/>
                  </a:lnTo>
                  <a:lnTo>
                    <a:pt x="149" y="366"/>
                  </a:lnTo>
                  <a:lnTo>
                    <a:pt x="152" y="360"/>
                  </a:lnTo>
                  <a:lnTo>
                    <a:pt x="155" y="356"/>
                  </a:lnTo>
                  <a:lnTo>
                    <a:pt x="159" y="350"/>
                  </a:lnTo>
                  <a:lnTo>
                    <a:pt x="163" y="344"/>
                  </a:lnTo>
                  <a:lnTo>
                    <a:pt x="171" y="334"/>
                  </a:lnTo>
                  <a:lnTo>
                    <a:pt x="181" y="324"/>
                  </a:lnTo>
                  <a:close/>
                  <a:moveTo>
                    <a:pt x="564" y="317"/>
                  </a:moveTo>
                  <a:lnTo>
                    <a:pt x="568" y="322"/>
                  </a:lnTo>
                  <a:lnTo>
                    <a:pt x="573" y="327"/>
                  </a:lnTo>
                  <a:lnTo>
                    <a:pt x="581" y="337"/>
                  </a:lnTo>
                  <a:lnTo>
                    <a:pt x="589" y="347"/>
                  </a:lnTo>
                  <a:lnTo>
                    <a:pt x="596" y="357"/>
                  </a:lnTo>
                  <a:lnTo>
                    <a:pt x="539" y="447"/>
                  </a:lnTo>
                  <a:lnTo>
                    <a:pt x="518" y="420"/>
                  </a:lnTo>
                  <a:lnTo>
                    <a:pt x="564" y="317"/>
                  </a:lnTo>
                  <a:close/>
                  <a:moveTo>
                    <a:pt x="277" y="257"/>
                  </a:moveTo>
                  <a:lnTo>
                    <a:pt x="298" y="373"/>
                  </a:lnTo>
                  <a:lnTo>
                    <a:pt x="290" y="378"/>
                  </a:lnTo>
                  <a:lnTo>
                    <a:pt x="280" y="383"/>
                  </a:lnTo>
                  <a:lnTo>
                    <a:pt x="270" y="389"/>
                  </a:lnTo>
                  <a:lnTo>
                    <a:pt x="260" y="395"/>
                  </a:lnTo>
                  <a:lnTo>
                    <a:pt x="223" y="287"/>
                  </a:lnTo>
                  <a:lnTo>
                    <a:pt x="229" y="282"/>
                  </a:lnTo>
                  <a:lnTo>
                    <a:pt x="235" y="279"/>
                  </a:lnTo>
                  <a:lnTo>
                    <a:pt x="242" y="274"/>
                  </a:lnTo>
                  <a:lnTo>
                    <a:pt x="249" y="269"/>
                  </a:lnTo>
                  <a:lnTo>
                    <a:pt x="255" y="266"/>
                  </a:lnTo>
                  <a:lnTo>
                    <a:pt x="260" y="264"/>
                  </a:lnTo>
                  <a:lnTo>
                    <a:pt x="264" y="263"/>
                  </a:lnTo>
                  <a:lnTo>
                    <a:pt x="270" y="260"/>
                  </a:lnTo>
                  <a:lnTo>
                    <a:pt x="277" y="257"/>
                  </a:lnTo>
                  <a:close/>
                  <a:moveTo>
                    <a:pt x="467" y="254"/>
                  </a:moveTo>
                  <a:lnTo>
                    <a:pt x="473" y="256"/>
                  </a:lnTo>
                  <a:lnTo>
                    <a:pt x="480" y="258"/>
                  </a:lnTo>
                  <a:lnTo>
                    <a:pt x="493" y="266"/>
                  </a:lnTo>
                  <a:lnTo>
                    <a:pt x="507" y="273"/>
                  </a:lnTo>
                  <a:lnTo>
                    <a:pt x="513" y="277"/>
                  </a:lnTo>
                  <a:lnTo>
                    <a:pt x="520" y="281"/>
                  </a:lnTo>
                  <a:lnTo>
                    <a:pt x="485" y="391"/>
                  </a:lnTo>
                  <a:lnTo>
                    <a:pt x="475" y="385"/>
                  </a:lnTo>
                  <a:lnTo>
                    <a:pt x="466" y="380"/>
                  </a:lnTo>
                  <a:lnTo>
                    <a:pt x="457" y="376"/>
                  </a:lnTo>
                  <a:lnTo>
                    <a:pt x="447" y="371"/>
                  </a:lnTo>
                  <a:lnTo>
                    <a:pt x="446" y="370"/>
                  </a:lnTo>
                  <a:lnTo>
                    <a:pt x="445" y="370"/>
                  </a:lnTo>
                  <a:lnTo>
                    <a:pt x="445" y="369"/>
                  </a:lnTo>
                  <a:lnTo>
                    <a:pt x="467" y="254"/>
                  </a:lnTo>
                  <a:close/>
                  <a:moveTo>
                    <a:pt x="397" y="238"/>
                  </a:moveTo>
                  <a:lnTo>
                    <a:pt x="399" y="238"/>
                  </a:lnTo>
                  <a:lnTo>
                    <a:pt x="402" y="240"/>
                  </a:lnTo>
                  <a:lnTo>
                    <a:pt x="403" y="240"/>
                  </a:lnTo>
                  <a:lnTo>
                    <a:pt x="403" y="241"/>
                  </a:lnTo>
                  <a:lnTo>
                    <a:pt x="402" y="241"/>
                  </a:lnTo>
                  <a:lnTo>
                    <a:pt x="399" y="241"/>
                  </a:lnTo>
                  <a:lnTo>
                    <a:pt x="403" y="251"/>
                  </a:lnTo>
                  <a:lnTo>
                    <a:pt x="403" y="260"/>
                  </a:lnTo>
                  <a:lnTo>
                    <a:pt x="403" y="273"/>
                  </a:lnTo>
                  <a:lnTo>
                    <a:pt x="401" y="307"/>
                  </a:lnTo>
                  <a:lnTo>
                    <a:pt x="399" y="358"/>
                  </a:lnTo>
                  <a:lnTo>
                    <a:pt x="391" y="357"/>
                  </a:lnTo>
                  <a:lnTo>
                    <a:pt x="383" y="357"/>
                  </a:lnTo>
                  <a:lnTo>
                    <a:pt x="375" y="357"/>
                  </a:lnTo>
                  <a:lnTo>
                    <a:pt x="367" y="357"/>
                  </a:lnTo>
                  <a:lnTo>
                    <a:pt x="352" y="358"/>
                  </a:lnTo>
                  <a:lnTo>
                    <a:pt x="345" y="358"/>
                  </a:lnTo>
                  <a:lnTo>
                    <a:pt x="339" y="238"/>
                  </a:lnTo>
                  <a:lnTo>
                    <a:pt x="343" y="238"/>
                  </a:lnTo>
                  <a:lnTo>
                    <a:pt x="349" y="238"/>
                  </a:lnTo>
                  <a:lnTo>
                    <a:pt x="364" y="238"/>
                  </a:lnTo>
                  <a:lnTo>
                    <a:pt x="373" y="237"/>
                  </a:lnTo>
                  <a:lnTo>
                    <a:pt x="381" y="237"/>
                  </a:lnTo>
                  <a:lnTo>
                    <a:pt x="390" y="237"/>
                  </a:lnTo>
                  <a:lnTo>
                    <a:pt x="394" y="238"/>
                  </a:lnTo>
                  <a:lnTo>
                    <a:pt x="397" y="238"/>
                  </a:lnTo>
                  <a:close/>
                  <a:moveTo>
                    <a:pt x="425" y="0"/>
                  </a:moveTo>
                  <a:lnTo>
                    <a:pt x="438" y="3"/>
                  </a:lnTo>
                  <a:lnTo>
                    <a:pt x="444" y="3"/>
                  </a:lnTo>
                  <a:lnTo>
                    <a:pt x="451" y="4"/>
                  </a:lnTo>
                  <a:lnTo>
                    <a:pt x="462" y="6"/>
                  </a:lnTo>
                  <a:lnTo>
                    <a:pt x="475" y="10"/>
                  </a:lnTo>
                  <a:lnTo>
                    <a:pt x="486" y="13"/>
                  </a:lnTo>
                  <a:lnTo>
                    <a:pt x="493" y="16"/>
                  </a:lnTo>
                  <a:lnTo>
                    <a:pt x="498" y="18"/>
                  </a:lnTo>
                  <a:lnTo>
                    <a:pt x="511" y="23"/>
                  </a:lnTo>
                  <a:lnTo>
                    <a:pt x="523" y="29"/>
                  </a:lnTo>
                  <a:lnTo>
                    <a:pt x="488" y="180"/>
                  </a:lnTo>
                  <a:lnTo>
                    <a:pt x="496" y="183"/>
                  </a:lnTo>
                  <a:lnTo>
                    <a:pt x="503" y="186"/>
                  </a:lnTo>
                  <a:lnTo>
                    <a:pt x="510" y="190"/>
                  </a:lnTo>
                  <a:lnTo>
                    <a:pt x="518" y="193"/>
                  </a:lnTo>
                  <a:lnTo>
                    <a:pt x="525" y="198"/>
                  </a:lnTo>
                  <a:lnTo>
                    <a:pt x="533" y="203"/>
                  </a:lnTo>
                  <a:lnTo>
                    <a:pt x="541" y="208"/>
                  </a:lnTo>
                  <a:lnTo>
                    <a:pt x="548" y="212"/>
                  </a:lnTo>
                  <a:lnTo>
                    <a:pt x="602" y="76"/>
                  </a:lnTo>
                  <a:lnTo>
                    <a:pt x="610" y="81"/>
                  </a:lnTo>
                  <a:lnTo>
                    <a:pt x="619" y="88"/>
                  </a:lnTo>
                  <a:lnTo>
                    <a:pt x="628" y="95"/>
                  </a:lnTo>
                  <a:lnTo>
                    <a:pt x="636" y="105"/>
                  </a:lnTo>
                  <a:lnTo>
                    <a:pt x="645" y="113"/>
                  </a:lnTo>
                  <a:lnTo>
                    <a:pt x="654" y="122"/>
                  </a:lnTo>
                  <a:lnTo>
                    <a:pt x="662" y="132"/>
                  </a:lnTo>
                  <a:lnTo>
                    <a:pt x="668" y="140"/>
                  </a:lnTo>
                  <a:lnTo>
                    <a:pt x="601" y="261"/>
                  </a:lnTo>
                  <a:lnTo>
                    <a:pt x="621" y="287"/>
                  </a:lnTo>
                  <a:lnTo>
                    <a:pt x="631" y="301"/>
                  </a:lnTo>
                  <a:lnTo>
                    <a:pt x="640" y="314"/>
                  </a:lnTo>
                  <a:lnTo>
                    <a:pt x="715" y="213"/>
                  </a:lnTo>
                  <a:lnTo>
                    <a:pt x="719" y="223"/>
                  </a:lnTo>
                  <a:lnTo>
                    <a:pt x="724" y="234"/>
                  </a:lnTo>
                  <a:lnTo>
                    <a:pt x="728" y="243"/>
                  </a:lnTo>
                  <a:lnTo>
                    <a:pt x="731" y="253"/>
                  </a:lnTo>
                  <a:lnTo>
                    <a:pt x="735" y="263"/>
                  </a:lnTo>
                  <a:lnTo>
                    <a:pt x="737" y="273"/>
                  </a:lnTo>
                  <a:lnTo>
                    <a:pt x="742" y="292"/>
                  </a:lnTo>
                  <a:lnTo>
                    <a:pt x="664" y="371"/>
                  </a:lnTo>
                  <a:lnTo>
                    <a:pt x="666" y="384"/>
                  </a:lnTo>
                  <a:lnTo>
                    <a:pt x="670" y="397"/>
                  </a:lnTo>
                  <a:lnTo>
                    <a:pt x="672" y="410"/>
                  </a:lnTo>
                  <a:lnTo>
                    <a:pt x="674" y="423"/>
                  </a:lnTo>
                  <a:lnTo>
                    <a:pt x="749" y="380"/>
                  </a:lnTo>
                  <a:lnTo>
                    <a:pt x="750" y="382"/>
                  </a:lnTo>
                  <a:lnTo>
                    <a:pt x="750" y="385"/>
                  </a:lnTo>
                  <a:lnTo>
                    <a:pt x="750" y="391"/>
                  </a:lnTo>
                  <a:lnTo>
                    <a:pt x="750" y="401"/>
                  </a:lnTo>
                  <a:lnTo>
                    <a:pt x="749" y="414"/>
                  </a:lnTo>
                  <a:lnTo>
                    <a:pt x="748" y="427"/>
                  </a:lnTo>
                  <a:lnTo>
                    <a:pt x="745" y="434"/>
                  </a:lnTo>
                  <a:lnTo>
                    <a:pt x="744" y="441"/>
                  </a:lnTo>
                  <a:lnTo>
                    <a:pt x="743" y="447"/>
                  </a:lnTo>
                  <a:lnTo>
                    <a:pt x="741" y="454"/>
                  </a:lnTo>
                  <a:lnTo>
                    <a:pt x="709" y="467"/>
                  </a:lnTo>
                  <a:lnTo>
                    <a:pt x="677" y="479"/>
                  </a:lnTo>
                  <a:lnTo>
                    <a:pt x="674" y="492"/>
                  </a:lnTo>
                  <a:lnTo>
                    <a:pt x="672" y="506"/>
                  </a:lnTo>
                  <a:lnTo>
                    <a:pt x="671" y="518"/>
                  </a:lnTo>
                  <a:lnTo>
                    <a:pt x="670" y="525"/>
                  </a:lnTo>
                  <a:lnTo>
                    <a:pt x="670" y="527"/>
                  </a:lnTo>
                  <a:lnTo>
                    <a:pt x="671" y="527"/>
                  </a:lnTo>
                  <a:lnTo>
                    <a:pt x="671" y="528"/>
                  </a:lnTo>
                  <a:lnTo>
                    <a:pt x="672" y="528"/>
                  </a:lnTo>
                  <a:lnTo>
                    <a:pt x="720" y="518"/>
                  </a:lnTo>
                  <a:lnTo>
                    <a:pt x="716" y="530"/>
                  </a:lnTo>
                  <a:lnTo>
                    <a:pt x="710" y="542"/>
                  </a:lnTo>
                  <a:lnTo>
                    <a:pt x="697" y="566"/>
                  </a:lnTo>
                  <a:lnTo>
                    <a:pt x="692" y="566"/>
                  </a:lnTo>
                  <a:lnTo>
                    <a:pt x="687" y="566"/>
                  </a:lnTo>
                  <a:lnTo>
                    <a:pt x="677" y="566"/>
                  </a:lnTo>
                  <a:lnTo>
                    <a:pt x="671" y="566"/>
                  </a:lnTo>
                  <a:lnTo>
                    <a:pt x="668" y="566"/>
                  </a:lnTo>
                  <a:lnTo>
                    <a:pt x="666" y="568"/>
                  </a:lnTo>
                  <a:lnTo>
                    <a:pt x="664" y="568"/>
                  </a:lnTo>
                  <a:lnTo>
                    <a:pt x="661" y="569"/>
                  </a:lnTo>
                  <a:lnTo>
                    <a:pt x="659" y="570"/>
                  </a:lnTo>
                  <a:lnTo>
                    <a:pt x="657" y="571"/>
                  </a:lnTo>
                  <a:lnTo>
                    <a:pt x="655" y="572"/>
                  </a:lnTo>
                  <a:lnTo>
                    <a:pt x="654" y="573"/>
                  </a:lnTo>
                  <a:lnTo>
                    <a:pt x="652" y="577"/>
                  </a:lnTo>
                  <a:lnTo>
                    <a:pt x="651" y="579"/>
                  </a:lnTo>
                  <a:lnTo>
                    <a:pt x="649" y="581"/>
                  </a:lnTo>
                  <a:lnTo>
                    <a:pt x="648" y="585"/>
                  </a:lnTo>
                  <a:lnTo>
                    <a:pt x="645" y="594"/>
                  </a:lnTo>
                  <a:lnTo>
                    <a:pt x="644" y="598"/>
                  </a:lnTo>
                  <a:lnTo>
                    <a:pt x="642" y="602"/>
                  </a:lnTo>
                  <a:lnTo>
                    <a:pt x="645" y="602"/>
                  </a:lnTo>
                  <a:lnTo>
                    <a:pt x="651" y="602"/>
                  </a:lnTo>
                  <a:lnTo>
                    <a:pt x="659" y="602"/>
                  </a:lnTo>
                  <a:lnTo>
                    <a:pt x="672" y="602"/>
                  </a:lnTo>
                  <a:lnTo>
                    <a:pt x="671" y="604"/>
                  </a:lnTo>
                  <a:lnTo>
                    <a:pt x="670" y="607"/>
                  </a:lnTo>
                  <a:lnTo>
                    <a:pt x="668" y="608"/>
                  </a:lnTo>
                  <a:lnTo>
                    <a:pt x="667" y="609"/>
                  </a:lnTo>
                  <a:lnTo>
                    <a:pt x="666" y="610"/>
                  </a:lnTo>
                  <a:lnTo>
                    <a:pt x="665" y="610"/>
                  </a:lnTo>
                  <a:lnTo>
                    <a:pt x="649" y="617"/>
                  </a:lnTo>
                  <a:lnTo>
                    <a:pt x="633" y="624"/>
                  </a:lnTo>
                  <a:lnTo>
                    <a:pt x="600" y="639"/>
                  </a:lnTo>
                  <a:lnTo>
                    <a:pt x="533" y="666"/>
                  </a:lnTo>
                  <a:lnTo>
                    <a:pt x="537" y="659"/>
                  </a:lnTo>
                  <a:lnTo>
                    <a:pt x="539" y="649"/>
                  </a:lnTo>
                  <a:lnTo>
                    <a:pt x="542" y="641"/>
                  </a:lnTo>
                  <a:lnTo>
                    <a:pt x="544" y="630"/>
                  </a:lnTo>
                  <a:lnTo>
                    <a:pt x="545" y="620"/>
                  </a:lnTo>
                  <a:lnTo>
                    <a:pt x="548" y="610"/>
                  </a:lnTo>
                  <a:lnTo>
                    <a:pt x="549" y="602"/>
                  </a:lnTo>
                  <a:lnTo>
                    <a:pt x="549" y="594"/>
                  </a:lnTo>
                  <a:lnTo>
                    <a:pt x="549" y="585"/>
                  </a:lnTo>
                  <a:lnTo>
                    <a:pt x="548" y="577"/>
                  </a:lnTo>
                  <a:lnTo>
                    <a:pt x="546" y="570"/>
                  </a:lnTo>
                  <a:lnTo>
                    <a:pt x="544" y="562"/>
                  </a:lnTo>
                  <a:lnTo>
                    <a:pt x="543" y="555"/>
                  </a:lnTo>
                  <a:lnTo>
                    <a:pt x="541" y="546"/>
                  </a:lnTo>
                  <a:lnTo>
                    <a:pt x="538" y="539"/>
                  </a:lnTo>
                  <a:lnTo>
                    <a:pt x="535" y="531"/>
                  </a:lnTo>
                  <a:lnTo>
                    <a:pt x="531" y="524"/>
                  </a:lnTo>
                  <a:lnTo>
                    <a:pt x="528" y="517"/>
                  </a:lnTo>
                  <a:lnTo>
                    <a:pt x="524" y="510"/>
                  </a:lnTo>
                  <a:lnTo>
                    <a:pt x="519" y="502"/>
                  </a:lnTo>
                  <a:lnTo>
                    <a:pt x="515" y="497"/>
                  </a:lnTo>
                  <a:lnTo>
                    <a:pt x="510" y="489"/>
                  </a:lnTo>
                  <a:lnTo>
                    <a:pt x="505" y="483"/>
                  </a:lnTo>
                  <a:lnTo>
                    <a:pt x="499" y="478"/>
                  </a:lnTo>
                  <a:lnTo>
                    <a:pt x="494" y="472"/>
                  </a:lnTo>
                  <a:lnTo>
                    <a:pt x="488" y="467"/>
                  </a:lnTo>
                  <a:lnTo>
                    <a:pt x="483" y="461"/>
                  </a:lnTo>
                  <a:lnTo>
                    <a:pt x="477" y="456"/>
                  </a:lnTo>
                  <a:lnTo>
                    <a:pt x="470" y="452"/>
                  </a:lnTo>
                  <a:lnTo>
                    <a:pt x="464" y="447"/>
                  </a:lnTo>
                  <a:lnTo>
                    <a:pt x="457" y="443"/>
                  </a:lnTo>
                  <a:lnTo>
                    <a:pt x="451" y="440"/>
                  </a:lnTo>
                  <a:lnTo>
                    <a:pt x="444" y="437"/>
                  </a:lnTo>
                  <a:lnTo>
                    <a:pt x="438" y="434"/>
                  </a:lnTo>
                  <a:lnTo>
                    <a:pt x="431" y="431"/>
                  </a:lnTo>
                  <a:lnTo>
                    <a:pt x="423" y="429"/>
                  </a:lnTo>
                  <a:lnTo>
                    <a:pt x="416" y="428"/>
                  </a:lnTo>
                  <a:lnTo>
                    <a:pt x="409" y="427"/>
                  </a:lnTo>
                  <a:lnTo>
                    <a:pt x="403" y="425"/>
                  </a:lnTo>
                  <a:lnTo>
                    <a:pt x="395" y="425"/>
                  </a:lnTo>
                  <a:lnTo>
                    <a:pt x="358" y="425"/>
                  </a:lnTo>
                  <a:lnTo>
                    <a:pt x="350" y="425"/>
                  </a:lnTo>
                  <a:lnTo>
                    <a:pt x="342" y="427"/>
                  </a:lnTo>
                  <a:lnTo>
                    <a:pt x="337" y="428"/>
                  </a:lnTo>
                  <a:lnTo>
                    <a:pt x="333" y="428"/>
                  </a:lnTo>
                  <a:lnTo>
                    <a:pt x="329" y="429"/>
                  </a:lnTo>
                  <a:lnTo>
                    <a:pt x="325" y="430"/>
                  </a:lnTo>
                  <a:lnTo>
                    <a:pt x="318" y="433"/>
                  </a:lnTo>
                  <a:lnTo>
                    <a:pt x="313" y="434"/>
                  </a:lnTo>
                  <a:lnTo>
                    <a:pt x="310" y="435"/>
                  </a:lnTo>
                  <a:lnTo>
                    <a:pt x="303" y="438"/>
                  </a:lnTo>
                  <a:lnTo>
                    <a:pt x="296" y="442"/>
                  </a:lnTo>
                  <a:lnTo>
                    <a:pt x="288" y="446"/>
                  </a:lnTo>
                  <a:lnTo>
                    <a:pt x="281" y="450"/>
                  </a:lnTo>
                  <a:lnTo>
                    <a:pt x="278" y="453"/>
                  </a:lnTo>
                  <a:lnTo>
                    <a:pt x="275" y="455"/>
                  </a:lnTo>
                  <a:lnTo>
                    <a:pt x="268" y="460"/>
                  </a:lnTo>
                  <a:lnTo>
                    <a:pt x="262" y="466"/>
                  </a:lnTo>
                  <a:lnTo>
                    <a:pt x="257" y="470"/>
                  </a:lnTo>
                  <a:lnTo>
                    <a:pt x="252" y="478"/>
                  </a:lnTo>
                  <a:lnTo>
                    <a:pt x="246" y="483"/>
                  </a:lnTo>
                  <a:lnTo>
                    <a:pt x="241" y="489"/>
                  </a:lnTo>
                  <a:lnTo>
                    <a:pt x="236" y="497"/>
                  </a:lnTo>
                  <a:lnTo>
                    <a:pt x="232" y="502"/>
                  </a:lnTo>
                  <a:lnTo>
                    <a:pt x="227" y="510"/>
                  </a:lnTo>
                  <a:lnTo>
                    <a:pt x="223" y="517"/>
                  </a:lnTo>
                  <a:lnTo>
                    <a:pt x="220" y="524"/>
                  </a:lnTo>
                  <a:lnTo>
                    <a:pt x="217" y="531"/>
                  </a:lnTo>
                  <a:lnTo>
                    <a:pt x="214" y="538"/>
                  </a:lnTo>
                  <a:lnTo>
                    <a:pt x="212" y="545"/>
                  </a:lnTo>
                  <a:lnTo>
                    <a:pt x="209" y="553"/>
                  </a:lnTo>
                  <a:lnTo>
                    <a:pt x="207" y="560"/>
                  </a:lnTo>
                  <a:lnTo>
                    <a:pt x="206" y="568"/>
                  </a:lnTo>
                  <a:lnTo>
                    <a:pt x="204" y="575"/>
                  </a:lnTo>
                  <a:lnTo>
                    <a:pt x="203" y="583"/>
                  </a:lnTo>
                  <a:lnTo>
                    <a:pt x="203" y="589"/>
                  </a:lnTo>
                  <a:lnTo>
                    <a:pt x="203" y="597"/>
                  </a:lnTo>
                  <a:lnTo>
                    <a:pt x="203" y="605"/>
                  </a:lnTo>
                  <a:lnTo>
                    <a:pt x="204" y="615"/>
                  </a:lnTo>
                  <a:lnTo>
                    <a:pt x="206" y="624"/>
                  </a:lnTo>
                  <a:lnTo>
                    <a:pt x="207" y="634"/>
                  </a:lnTo>
                  <a:lnTo>
                    <a:pt x="209" y="643"/>
                  </a:lnTo>
                  <a:lnTo>
                    <a:pt x="213" y="653"/>
                  </a:lnTo>
                  <a:lnTo>
                    <a:pt x="215" y="662"/>
                  </a:lnTo>
                  <a:lnTo>
                    <a:pt x="217" y="667"/>
                  </a:lnTo>
                  <a:lnTo>
                    <a:pt x="220" y="672"/>
                  </a:lnTo>
                  <a:lnTo>
                    <a:pt x="201" y="663"/>
                  </a:lnTo>
                  <a:lnTo>
                    <a:pt x="183" y="656"/>
                  </a:lnTo>
                  <a:lnTo>
                    <a:pt x="146" y="641"/>
                  </a:lnTo>
                  <a:lnTo>
                    <a:pt x="129" y="633"/>
                  </a:lnTo>
                  <a:lnTo>
                    <a:pt x="120" y="629"/>
                  </a:lnTo>
                  <a:lnTo>
                    <a:pt x="112" y="626"/>
                  </a:lnTo>
                  <a:lnTo>
                    <a:pt x="104" y="621"/>
                  </a:lnTo>
                  <a:lnTo>
                    <a:pt x="97" y="616"/>
                  </a:lnTo>
                  <a:lnTo>
                    <a:pt x="91" y="613"/>
                  </a:lnTo>
                  <a:lnTo>
                    <a:pt x="84" y="608"/>
                  </a:lnTo>
                  <a:lnTo>
                    <a:pt x="111" y="608"/>
                  </a:lnTo>
                  <a:lnTo>
                    <a:pt x="103" y="589"/>
                  </a:lnTo>
                  <a:lnTo>
                    <a:pt x="94" y="572"/>
                  </a:lnTo>
                  <a:lnTo>
                    <a:pt x="75" y="570"/>
                  </a:lnTo>
                  <a:lnTo>
                    <a:pt x="55" y="568"/>
                  </a:lnTo>
                  <a:lnTo>
                    <a:pt x="52" y="562"/>
                  </a:lnTo>
                  <a:lnTo>
                    <a:pt x="48" y="556"/>
                  </a:lnTo>
                  <a:lnTo>
                    <a:pt x="45" y="551"/>
                  </a:lnTo>
                  <a:lnTo>
                    <a:pt x="41" y="544"/>
                  </a:lnTo>
                  <a:lnTo>
                    <a:pt x="35" y="532"/>
                  </a:lnTo>
                  <a:lnTo>
                    <a:pt x="30" y="519"/>
                  </a:lnTo>
                  <a:lnTo>
                    <a:pt x="81" y="533"/>
                  </a:lnTo>
                  <a:lnTo>
                    <a:pt x="83" y="533"/>
                  </a:lnTo>
                  <a:lnTo>
                    <a:pt x="83" y="532"/>
                  </a:lnTo>
                  <a:lnTo>
                    <a:pt x="81" y="525"/>
                  </a:lnTo>
                  <a:lnTo>
                    <a:pt x="79" y="513"/>
                  </a:lnTo>
                  <a:lnTo>
                    <a:pt x="77" y="498"/>
                  </a:lnTo>
                  <a:lnTo>
                    <a:pt x="74" y="483"/>
                  </a:lnTo>
                  <a:lnTo>
                    <a:pt x="42" y="470"/>
                  </a:lnTo>
                  <a:lnTo>
                    <a:pt x="10" y="456"/>
                  </a:lnTo>
                  <a:lnTo>
                    <a:pt x="8" y="447"/>
                  </a:lnTo>
                  <a:lnTo>
                    <a:pt x="4" y="429"/>
                  </a:lnTo>
                  <a:lnTo>
                    <a:pt x="3" y="420"/>
                  </a:lnTo>
                  <a:lnTo>
                    <a:pt x="2" y="410"/>
                  </a:lnTo>
                  <a:lnTo>
                    <a:pt x="1" y="402"/>
                  </a:lnTo>
                  <a:lnTo>
                    <a:pt x="0" y="396"/>
                  </a:lnTo>
                  <a:lnTo>
                    <a:pt x="0" y="383"/>
                  </a:lnTo>
                  <a:lnTo>
                    <a:pt x="74" y="430"/>
                  </a:lnTo>
                  <a:lnTo>
                    <a:pt x="77" y="417"/>
                  </a:lnTo>
                  <a:lnTo>
                    <a:pt x="79" y="404"/>
                  </a:lnTo>
                  <a:lnTo>
                    <a:pt x="85" y="378"/>
                  </a:lnTo>
                  <a:lnTo>
                    <a:pt x="8" y="296"/>
                  </a:lnTo>
                  <a:lnTo>
                    <a:pt x="10" y="287"/>
                  </a:lnTo>
                  <a:lnTo>
                    <a:pt x="13" y="277"/>
                  </a:lnTo>
                  <a:lnTo>
                    <a:pt x="19" y="257"/>
                  </a:lnTo>
                  <a:lnTo>
                    <a:pt x="21" y="248"/>
                  </a:lnTo>
                  <a:lnTo>
                    <a:pt x="25" y="238"/>
                  </a:lnTo>
                  <a:lnTo>
                    <a:pt x="29" y="229"/>
                  </a:lnTo>
                  <a:lnTo>
                    <a:pt x="34" y="219"/>
                  </a:lnTo>
                  <a:lnTo>
                    <a:pt x="107" y="320"/>
                  </a:lnTo>
                  <a:lnTo>
                    <a:pt x="143" y="267"/>
                  </a:lnTo>
                  <a:lnTo>
                    <a:pt x="78" y="145"/>
                  </a:lnTo>
                  <a:lnTo>
                    <a:pt x="92" y="127"/>
                  </a:lnTo>
                  <a:lnTo>
                    <a:pt x="100" y="119"/>
                  </a:lnTo>
                  <a:lnTo>
                    <a:pt x="109" y="109"/>
                  </a:lnTo>
                  <a:lnTo>
                    <a:pt x="117" y="101"/>
                  </a:lnTo>
                  <a:lnTo>
                    <a:pt x="125" y="93"/>
                  </a:lnTo>
                  <a:lnTo>
                    <a:pt x="135" y="84"/>
                  </a:lnTo>
                  <a:lnTo>
                    <a:pt x="138" y="82"/>
                  </a:lnTo>
                  <a:lnTo>
                    <a:pt x="143" y="78"/>
                  </a:lnTo>
                  <a:lnTo>
                    <a:pt x="193" y="219"/>
                  </a:lnTo>
                  <a:lnTo>
                    <a:pt x="209" y="209"/>
                  </a:lnTo>
                  <a:lnTo>
                    <a:pt x="225" y="199"/>
                  </a:lnTo>
                  <a:lnTo>
                    <a:pt x="241" y="190"/>
                  </a:lnTo>
                  <a:lnTo>
                    <a:pt x="255" y="180"/>
                  </a:lnTo>
                  <a:lnTo>
                    <a:pt x="225" y="29"/>
                  </a:lnTo>
                  <a:lnTo>
                    <a:pt x="232" y="26"/>
                  </a:lnTo>
                  <a:lnTo>
                    <a:pt x="238" y="24"/>
                  </a:lnTo>
                  <a:lnTo>
                    <a:pt x="249" y="19"/>
                  </a:lnTo>
                  <a:lnTo>
                    <a:pt x="261" y="16"/>
                  </a:lnTo>
                  <a:lnTo>
                    <a:pt x="273" y="11"/>
                  </a:lnTo>
                  <a:lnTo>
                    <a:pt x="285" y="9"/>
                  </a:lnTo>
                  <a:lnTo>
                    <a:pt x="297" y="5"/>
                  </a:lnTo>
                  <a:lnTo>
                    <a:pt x="310" y="4"/>
                  </a:lnTo>
                  <a:lnTo>
                    <a:pt x="322" y="2"/>
                  </a:lnTo>
                  <a:lnTo>
                    <a:pt x="329" y="161"/>
                  </a:lnTo>
                  <a:lnTo>
                    <a:pt x="336" y="160"/>
                  </a:lnTo>
                  <a:lnTo>
                    <a:pt x="343" y="160"/>
                  </a:lnTo>
                  <a:lnTo>
                    <a:pt x="352" y="159"/>
                  </a:lnTo>
                  <a:lnTo>
                    <a:pt x="397" y="159"/>
                  </a:lnTo>
                  <a:lnTo>
                    <a:pt x="404" y="159"/>
                  </a:lnTo>
                  <a:lnTo>
                    <a:pt x="409" y="160"/>
                  </a:lnTo>
                  <a:lnTo>
                    <a:pt x="414" y="161"/>
                  </a:lnTo>
                  <a:lnTo>
                    <a:pt x="415" y="158"/>
                  </a:lnTo>
                  <a:lnTo>
                    <a:pt x="415" y="157"/>
                  </a:lnTo>
                  <a:lnTo>
                    <a:pt x="415" y="154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id="{3C5C82DF-0476-4FB5-B77D-C378447C4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" y="872"/>
              <a:ext cx="43" cy="49"/>
            </a:xfrm>
            <a:custGeom>
              <a:avLst/>
              <a:gdLst>
                <a:gd name="T0" fmla="*/ 33 w 43"/>
                <a:gd name="T1" fmla="*/ 0 h 49"/>
                <a:gd name="T2" fmla="*/ 34 w 43"/>
                <a:gd name="T3" fmla="*/ 4 h 49"/>
                <a:gd name="T4" fmla="*/ 35 w 43"/>
                <a:gd name="T5" fmla="*/ 7 h 49"/>
                <a:gd name="T6" fmla="*/ 39 w 43"/>
                <a:gd name="T7" fmla="*/ 14 h 49"/>
                <a:gd name="T8" fmla="*/ 41 w 43"/>
                <a:gd name="T9" fmla="*/ 22 h 49"/>
                <a:gd name="T10" fmla="*/ 43 w 43"/>
                <a:gd name="T11" fmla="*/ 27 h 49"/>
                <a:gd name="T12" fmla="*/ 11 w 43"/>
                <a:gd name="T13" fmla="*/ 49 h 49"/>
                <a:gd name="T14" fmla="*/ 4 w 43"/>
                <a:gd name="T15" fmla="*/ 39 h 49"/>
                <a:gd name="T16" fmla="*/ 0 w 43"/>
                <a:gd name="T17" fmla="*/ 31 h 49"/>
                <a:gd name="T18" fmla="*/ 7 w 43"/>
                <a:gd name="T19" fmla="*/ 24 h 49"/>
                <a:gd name="T20" fmla="*/ 15 w 43"/>
                <a:gd name="T21" fmla="*/ 17 h 49"/>
                <a:gd name="T22" fmla="*/ 33 w 43"/>
                <a:gd name="T23" fmla="*/ 0 h 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3"/>
                <a:gd name="T37" fmla="*/ 0 h 49"/>
                <a:gd name="T38" fmla="*/ 43 w 43"/>
                <a:gd name="T39" fmla="*/ 49 h 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3" h="49">
                  <a:moveTo>
                    <a:pt x="33" y="0"/>
                  </a:moveTo>
                  <a:lnTo>
                    <a:pt x="34" y="4"/>
                  </a:lnTo>
                  <a:lnTo>
                    <a:pt x="35" y="7"/>
                  </a:lnTo>
                  <a:lnTo>
                    <a:pt x="39" y="14"/>
                  </a:lnTo>
                  <a:lnTo>
                    <a:pt x="41" y="22"/>
                  </a:lnTo>
                  <a:lnTo>
                    <a:pt x="43" y="27"/>
                  </a:lnTo>
                  <a:lnTo>
                    <a:pt x="11" y="49"/>
                  </a:lnTo>
                  <a:lnTo>
                    <a:pt x="4" y="39"/>
                  </a:lnTo>
                  <a:lnTo>
                    <a:pt x="0" y="31"/>
                  </a:lnTo>
                  <a:lnTo>
                    <a:pt x="7" y="24"/>
                  </a:lnTo>
                  <a:lnTo>
                    <a:pt x="15" y="17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" name="Freeform 21">
              <a:extLst>
                <a:ext uri="{FF2B5EF4-FFF2-40B4-BE49-F238E27FC236}">
                  <a16:creationId xmlns:a16="http://schemas.microsoft.com/office/drawing/2014/main" id="{465F104E-A25F-4A20-A01E-C6642F010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" y="556"/>
              <a:ext cx="84" cy="82"/>
            </a:xfrm>
            <a:custGeom>
              <a:avLst/>
              <a:gdLst>
                <a:gd name="T0" fmla="*/ 25 w 84"/>
                <a:gd name="T1" fmla="*/ 0 h 82"/>
                <a:gd name="T2" fmla="*/ 84 w 84"/>
                <a:gd name="T3" fmla="*/ 1 h 82"/>
                <a:gd name="T4" fmla="*/ 84 w 84"/>
                <a:gd name="T5" fmla="*/ 0 h 82"/>
                <a:gd name="T6" fmla="*/ 77 w 84"/>
                <a:gd name="T7" fmla="*/ 78 h 82"/>
                <a:gd name="T8" fmla="*/ 74 w 84"/>
                <a:gd name="T9" fmla="*/ 79 h 82"/>
                <a:gd name="T10" fmla="*/ 71 w 84"/>
                <a:gd name="T11" fmla="*/ 79 h 82"/>
                <a:gd name="T12" fmla="*/ 61 w 84"/>
                <a:gd name="T13" fmla="*/ 79 h 82"/>
                <a:gd name="T14" fmla="*/ 47 w 84"/>
                <a:gd name="T15" fmla="*/ 78 h 82"/>
                <a:gd name="T16" fmla="*/ 41 w 84"/>
                <a:gd name="T17" fmla="*/ 78 h 82"/>
                <a:gd name="T18" fmla="*/ 32 w 84"/>
                <a:gd name="T19" fmla="*/ 79 h 82"/>
                <a:gd name="T20" fmla="*/ 10 w 84"/>
                <a:gd name="T21" fmla="*/ 82 h 82"/>
                <a:gd name="T22" fmla="*/ 0 w 84"/>
                <a:gd name="T23" fmla="*/ 4 h 82"/>
                <a:gd name="T24" fmla="*/ 25 w 84"/>
                <a:gd name="T25" fmla="*/ 0 h 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4"/>
                <a:gd name="T40" fmla="*/ 0 h 82"/>
                <a:gd name="T41" fmla="*/ 84 w 84"/>
                <a:gd name="T42" fmla="*/ 82 h 8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4" h="82">
                  <a:moveTo>
                    <a:pt x="25" y="0"/>
                  </a:moveTo>
                  <a:lnTo>
                    <a:pt x="84" y="1"/>
                  </a:lnTo>
                  <a:lnTo>
                    <a:pt x="84" y="0"/>
                  </a:lnTo>
                  <a:lnTo>
                    <a:pt x="77" y="78"/>
                  </a:lnTo>
                  <a:lnTo>
                    <a:pt x="74" y="79"/>
                  </a:lnTo>
                  <a:lnTo>
                    <a:pt x="71" y="79"/>
                  </a:lnTo>
                  <a:lnTo>
                    <a:pt x="61" y="79"/>
                  </a:lnTo>
                  <a:lnTo>
                    <a:pt x="47" y="78"/>
                  </a:lnTo>
                  <a:lnTo>
                    <a:pt x="41" y="78"/>
                  </a:lnTo>
                  <a:lnTo>
                    <a:pt x="32" y="79"/>
                  </a:lnTo>
                  <a:lnTo>
                    <a:pt x="10" y="82"/>
                  </a:lnTo>
                  <a:lnTo>
                    <a:pt x="0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C6996A12-12AF-48B4-9BD3-174D8AA46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77"/>
              <a:ext cx="83" cy="101"/>
            </a:xfrm>
            <a:custGeom>
              <a:avLst/>
              <a:gdLst>
                <a:gd name="T0" fmla="*/ 20 w 83"/>
                <a:gd name="T1" fmla="*/ 0 h 101"/>
                <a:gd name="T2" fmla="*/ 25 w 83"/>
                <a:gd name="T3" fmla="*/ 0 h 101"/>
                <a:gd name="T4" fmla="*/ 26 w 83"/>
                <a:gd name="T5" fmla="*/ 2 h 101"/>
                <a:gd name="T6" fmla="*/ 29 w 83"/>
                <a:gd name="T7" fmla="*/ 2 h 101"/>
                <a:gd name="T8" fmla="*/ 35 w 83"/>
                <a:gd name="T9" fmla="*/ 5 h 101"/>
                <a:gd name="T10" fmla="*/ 44 w 83"/>
                <a:gd name="T11" fmla="*/ 10 h 101"/>
                <a:gd name="T12" fmla="*/ 53 w 83"/>
                <a:gd name="T13" fmla="*/ 16 h 101"/>
                <a:gd name="T14" fmla="*/ 63 w 83"/>
                <a:gd name="T15" fmla="*/ 20 h 101"/>
                <a:gd name="T16" fmla="*/ 71 w 83"/>
                <a:gd name="T17" fmla="*/ 26 h 101"/>
                <a:gd name="T18" fmla="*/ 83 w 83"/>
                <a:gd name="T19" fmla="*/ 33 h 101"/>
                <a:gd name="T20" fmla="*/ 55 w 83"/>
                <a:gd name="T21" fmla="*/ 101 h 101"/>
                <a:gd name="T22" fmla="*/ 27 w 83"/>
                <a:gd name="T23" fmla="*/ 87 h 101"/>
                <a:gd name="T24" fmla="*/ 14 w 83"/>
                <a:gd name="T25" fmla="*/ 81 h 101"/>
                <a:gd name="T26" fmla="*/ 7 w 83"/>
                <a:gd name="T27" fmla="*/ 77 h 101"/>
                <a:gd name="T28" fmla="*/ 0 w 83"/>
                <a:gd name="T29" fmla="*/ 74 h 101"/>
                <a:gd name="T30" fmla="*/ 0 w 83"/>
                <a:gd name="T31" fmla="*/ 69 h 101"/>
                <a:gd name="T32" fmla="*/ 20 w 83"/>
                <a:gd name="T33" fmla="*/ 0 h 10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101"/>
                <a:gd name="T53" fmla="*/ 83 w 83"/>
                <a:gd name="T54" fmla="*/ 101 h 10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101">
                  <a:moveTo>
                    <a:pt x="20" y="0"/>
                  </a:moveTo>
                  <a:lnTo>
                    <a:pt x="25" y="0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5" y="5"/>
                  </a:lnTo>
                  <a:lnTo>
                    <a:pt x="44" y="10"/>
                  </a:lnTo>
                  <a:lnTo>
                    <a:pt x="53" y="16"/>
                  </a:lnTo>
                  <a:lnTo>
                    <a:pt x="63" y="20"/>
                  </a:lnTo>
                  <a:lnTo>
                    <a:pt x="71" y="26"/>
                  </a:lnTo>
                  <a:lnTo>
                    <a:pt x="83" y="33"/>
                  </a:lnTo>
                  <a:lnTo>
                    <a:pt x="55" y="101"/>
                  </a:lnTo>
                  <a:lnTo>
                    <a:pt x="27" y="87"/>
                  </a:lnTo>
                  <a:lnTo>
                    <a:pt x="14" y="81"/>
                  </a:lnTo>
                  <a:lnTo>
                    <a:pt x="7" y="77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AF522115-F07A-4ADF-A58D-1752EF5B3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580"/>
              <a:ext cx="86" cy="103"/>
            </a:xfrm>
            <a:custGeom>
              <a:avLst/>
              <a:gdLst>
                <a:gd name="T0" fmla="*/ 66 w 86"/>
                <a:gd name="T1" fmla="*/ 0 h 103"/>
                <a:gd name="T2" fmla="*/ 86 w 86"/>
                <a:gd name="T3" fmla="*/ 74 h 103"/>
                <a:gd name="T4" fmla="*/ 83 w 86"/>
                <a:gd name="T5" fmla="*/ 75 h 103"/>
                <a:gd name="T6" fmla="*/ 80 w 86"/>
                <a:gd name="T7" fmla="*/ 75 h 103"/>
                <a:gd name="T8" fmla="*/ 73 w 86"/>
                <a:gd name="T9" fmla="*/ 79 h 103"/>
                <a:gd name="T10" fmla="*/ 67 w 86"/>
                <a:gd name="T11" fmla="*/ 83 h 103"/>
                <a:gd name="T12" fmla="*/ 60 w 86"/>
                <a:gd name="T13" fmla="*/ 86 h 103"/>
                <a:gd name="T14" fmla="*/ 53 w 86"/>
                <a:gd name="T15" fmla="*/ 90 h 103"/>
                <a:gd name="T16" fmla="*/ 45 w 86"/>
                <a:gd name="T17" fmla="*/ 94 h 103"/>
                <a:gd name="T18" fmla="*/ 38 w 86"/>
                <a:gd name="T19" fmla="*/ 98 h 103"/>
                <a:gd name="T20" fmla="*/ 32 w 86"/>
                <a:gd name="T21" fmla="*/ 103 h 103"/>
                <a:gd name="T22" fmla="*/ 0 w 86"/>
                <a:gd name="T23" fmla="*/ 38 h 103"/>
                <a:gd name="T24" fmla="*/ 8 w 86"/>
                <a:gd name="T25" fmla="*/ 32 h 103"/>
                <a:gd name="T26" fmla="*/ 16 w 86"/>
                <a:gd name="T27" fmla="*/ 27 h 103"/>
                <a:gd name="T28" fmla="*/ 23 w 86"/>
                <a:gd name="T29" fmla="*/ 22 h 103"/>
                <a:gd name="T30" fmla="*/ 31 w 86"/>
                <a:gd name="T31" fmla="*/ 16 h 103"/>
                <a:gd name="T32" fmla="*/ 38 w 86"/>
                <a:gd name="T33" fmla="*/ 13 h 103"/>
                <a:gd name="T34" fmla="*/ 48 w 86"/>
                <a:gd name="T35" fmla="*/ 8 h 103"/>
                <a:gd name="T36" fmla="*/ 56 w 86"/>
                <a:gd name="T37" fmla="*/ 3 h 103"/>
                <a:gd name="T38" fmla="*/ 66 w 86"/>
                <a:gd name="T39" fmla="*/ 0 h 10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6"/>
                <a:gd name="T61" fmla="*/ 0 h 103"/>
                <a:gd name="T62" fmla="*/ 86 w 86"/>
                <a:gd name="T63" fmla="*/ 103 h 10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6" h="103">
                  <a:moveTo>
                    <a:pt x="66" y="0"/>
                  </a:moveTo>
                  <a:lnTo>
                    <a:pt x="86" y="74"/>
                  </a:lnTo>
                  <a:lnTo>
                    <a:pt x="83" y="75"/>
                  </a:lnTo>
                  <a:lnTo>
                    <a:pt x="80" y="75"/>
                  </a:lnTo>
                  <a:lnTo>
                    <a:pt x="73" y="79"/>
                  </a:lnTo>
                  <a:lnTo>
                    <a:pt x="67" y="83"/>
                  </a:lnTo>
                  <a:lnTo>
                    <a:pt x="60" y="86"/>
                  </a:lnTo>
                  <a:lnTo>
                    <a:pt x="53" y="90"/>
                  </a:lnTo>
                  <a:lnTo>
                    <a:pt x="45" y="94"/>
                  </a:lnTo>
                  <a:lnTo>
                    <a:pt x="38" y="98"/>
                  </a:lnTo>
                  <a:lnTo>
                    <a:pt x="32" y="103"/>
                  </a:lnTo>
                  <a:lnTo>
                    <a:pt x="0" y="38"/>
                  </a:lnTo>
                  <a:lnTo>
                    <a:pt x="8" y="32"/>
                  </a:lnTo>
                  <a:lnTo>
                    <a:pt x="16" y="27"/>
                  </a:lnTo>
                  <a:lnTo>
                    <a:pt x="23" y="22"/>
                  </a:lnTo>
                  <a:lnTo>
                    <a:pt x="31" y="16"/>
                  </a:lnTo>
                  <a:lnTo>
                    <a:pt x="38" y="13"/>
                  </a:lnTo>
                  <a:lnTo>
                    <a:pt x="48" y="8"/>
                  </a:lnTo>
                  <a:lnTo>
                    <a:pt x="56" y="3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" name="Freeform 24">
              <a:extLst>
                <a:ext uri="{FF2B5EF4-FFF2-40B4-BE49-F238E27FC236}">
                  <a16:creationId xmlns:a16="http://schemas.microsoft.com/office/drawing/2014/main" id="{0EEB4664-51DE-468E-A883-5F1304319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58"/>
              <a:ext cx="76" cy="97"/>
            </a:xfrm>
            <a:custGeom>
              <a:avLst/>
              <a:gdLst>
                <a:gd name="T0" fmla="*/ 38 w 76"/>
                <a:gd name="T1" fmla="*/ 0 h 97"/>
                <a:gd name="T2" fmla="*/ 44 w 76"/>
                <a:gd name="T3" fmla="*/ 6 h 97"/>
                <a:gd name="T4" fmla="*/ 49 w 76"/>
                <a:gd name="T5" fmla="*/ 12 h 97"/>
                <a:gd name="T6" fmla="*/ 54 w 76"/>
                <a:gd name="T7" fmla="*/ 19 h 97"/>
                <a:gd name="T8" fmla="*/ 59 w 76"/>
                <a:gd name="T9" fmla="*/ 26 h 97"/>
                <a:gd name="T10" fmla="*/ 64 w 76"/>
                <a:gd name="T11" fmla="*/ 33 h 97"/>
                <a:gd name="T12" fmla="*/ 68 w 76"/>
                <a:gd name="T13" fmla="*/ 40 h 97"/>
                <a:gd name="T14" fmla="*/ 72 w 76"/>
                <a:gd name="T15" fmla="*/ 47 h 97"/>
                <a:gd name="T16" fmla="*/ 76 w 76"/>
                <a:gd name="T17" fmla="*/ 53 h 97"/>
                <a:gd name="T18" fmla="*/ 34 w 76"/>
                <a:gd name="T19" fmla="*/ 97 h 97"/>
                <a:gd name="T20" fmla="*/ 18 w 76"/>
                <a:gd name="T21" fmla="*/ 77 h 97"/>
                <a:gd name="T22" fmla="*/ 14 w 76"/>
                <a:gd name="T23" fmla="*/ 72 h 97"/>
                <a:gd name="T24" fmla="*/ 10 w 76"/>
                <a:gd name="T25" fmla="*/ 66 h 97"/>
                <a:gd name="T26" fmla="*/ 0 w 76"/>
                <a:gd name="T27" fmla="*/ 56 h 97"/>
                <a:gd name="T28" fmla="*/ 38 w 76"/>
                <a:gd name="T29" fmla="*/ 0 h 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6"/>
                <a:gd name="T46" fmla="*/ 0 h 97"/>
                <a:gd name="T47" fmla="*/ 76 w 76"/>
                <a:gd name="T48" fmla="*/ 97 h 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6" h="97">
                  <a:moveTo>
                    <a:pt x="38" y="0"/>
                  </a:moveTo>
                  <a:lnTo>
                    <a:pt x="44" y="6"/>
                  </a:lnTo>
                  <a:lnTo>
                    <a:pt x="49" y="12"/>
                  </a:lnTo>
                  <a:lnTo>
                    <a:pt x="54" y="19"/>
                  </a:lnTo>
                  <a:lnTo>
                    <a:pt x="59" y="26"/>
                  </a:lnTo>
                  <a:lnTo>
                    <a:pt x="64" y="33"/>
                  </a:lnTo>
                  <a:lnTo>
                    <a:pt x="68" y="40"/>
                  </a:lnTo>
                  <a:lnTo>
                    <a:pt x="72" y="47"/>
                  </a:lnTo>
                  <a:lnTo>
                    <a:pt x="76" y="53"/>
                  </a:lnTo>
                  <a:lnTo>
                    <a:pt x="34" y="97"/>
                  </a:lnTo>
                  <a:lnTo>
                    <a:pt x="18" y="77"/>
                  </a:lnTo>
                  <a:lnTo>
                    <a:pt x="14" y="72"/>
                  </a:lnTo>
                  <a:lnTo>
                    <a:pt x="10" y="66"/>
                  </a:lnTo>
                  <a:lnTo>
                    <a:pt x="0" y="5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7B3FF732-080F-41D8-8165-01FBEEF21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664"/>
              <a:ext cx="74" cy="99"/>
            </a:xfrm>
            <a:custGeom>
              <a:avLst/>
              <a:gdLst>
                <a:gd name="T0" fmla="*/ 36 w 74"/>
                <a:gd name="T1" fmla="*/ 0 h 99"/>
                <a:gd name="T2" fmla="*/ 74 w 74"/>
                <a:gd name="T3" fmla="*/ 55 h 99"/>
                <a:gd name="T4" fmla="*/ 70 w 74"/>
                <a:gd name="T5" fmla="*/ 60 h 99"/>
                <a:gd name="T6" fmla="*/ 66 w 74"/>
                <a:gd name="T7" fmla="*/ 66 h 99"/>
                <a:gd name="T8" fmla="*/ 61 w 74"/>
                <a:gd name="T9" fmla="*/ 71 h 99"/>
                <a:gd name="T10" fmla="*/ 57 w 74"/>
                <a:gd name="T11" fmla="*/ 77 h 99"/>
                <a:gd name="T12" fmla="*/ 49 w 74"/>
                <a:gd name="T13" fmla="*/ 87 h 99"/>
                <a:gd name="T14" fmla="*/ 42 w 74"/>
                <a:gd name="T15" fmla="*/ 99 h 99"/>
                <a:gd name="T16" fmla="*/ 0 w 74"/>
                <a:gd name="T17" fmla="*/ 53 h 99"/>
                <a:gd name="T18" fmla="*/ 8 w 74"/>
                <a:gd name="T19" fmla="*/ 40 h 99"/>
                <a:gd name="T20" fmla="*/ 17 w 74"/>
                <a:gd name="T21" fmla="*/ 27 h 99"/>
                <a:gd name="T22" fmla="*/ 19 w 74"/>
                <a:gd name="T23" fmla="*/ 23 h 99"/>
                <a:gd name="T24" fmla="*/ 22 w 74"/>
                <a:gd name="T25" fmla="*/ 20 h 99"/>
                <a:gd name="T26" fmla="*/ 26 w 74"/>
                <a:gd name="T27" fmla="*/ 13 h 99"/>
                <a:gd name="T28" fmla="*/ 31 w 74"/>
                <a:gd name="T29" fmla="*/ 6 h 99"/>
                <a:gd name="T30" fmla="*/ 36 w 74"/>
                <a:gd name="T31" fmla="*/ 0 h 9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4"/>
                <a:gd name="T49" fmla="*/ 0 h 99"/>
                <a:gd name="T50" fmla="*/ 74 w 74"/>
                <a:gd name="T51" fmla="*/ 99 h 9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4" h="99">
                  <a:moveTo>
                    <a:pt x="36" y="0"/>
                  </a:moveTo>
                  <a:lnTo>
                    <a:pt x="74" y="55"/>
                  </a:lnTo>
                  <a:lnTo>
                    <a:pt x="70" y="60"/>
                  </a:lnTo>
                  <a:lnTo>
                    <a:pt x="66" y="66"/>
                  </a:lnTo>
                  <a:lnTo>
                    <a:pt x="61" y="71"/>
                  </a:lnTo>
                  <a:lnTo>
                    <a:pt x="57" y="77"/>
                  </a:lnTo>
                  <a:lnTo>
                    <a:pt x="49" y="87"/>
                  </a:lnTo>
                  <a:lnTo>
                    <a:pt x="42" y="99"/>
                  </a:lnTo>
                  <a:lnTo>
                    <a:pt x="0" y="53"/>
                  </a:lnTo>
                  <a:lnTo>
                    <a:pt x="8" y="40"/>
                  </a:lnTo>
                  <a:lnTo>
                    <a:pt x="17" y="27"/>
                  </a:lnTo>
                  <a:lnTo>
                    <a:pt x="19" y="23"/>
                  </a:lnTo>
                  <a:lnTo>
                    <a:pt x="22" y="20"/>
                  </a:lnTo>
                  <a:lnTo>
                    <a:pt x="26" y="13"/>
                  </a:lnTo>
                  <a:lnTo>
                    <a:pt x="31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Freeform 26">
              <a:extLst>
                <a:ext uri="{FF2B5EF4-FFF2-40B4-BE49-F238E27FC236}">
                  <a16:creationId xmlns:a16="http://schemas.microsoft.com/office/drawing/2014/main" id="{3AA29D1E-3E1E-4C04-8D5A-EF142F03D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4" y="754"/>
              <a:ext cx="54" cy="68"/>
            </a:xfrm>
            <a:custGeom>
              <a:avLst/>
              <a:gdLst>
                <a:gd name="T0" fmla="*/ 30 w 54"/>
                <a:gd name="T1" fmla="*/ 0 h 68"/>
                <a:gd name="T2" fmla="*/ 39 w 54"/>
                <a:gd name="T3" fmla="*/ 1 h 68"/>
                <a:gd name="T4" fmla="*/ 44 w 54"/>
                <a:gd name="T5" fmla="*/ 1 h 68"/>
                <a:gd name="T6" fmla="*/ 48 w 54"/>
                <a:gd name="T7" fmla="*/ 1 h 68"/>
                <a:gd name="T8" fmla="*/ 51 w 54"/>
                <a:gd name="T9" fmla="*/ 1 h 68"/>
                <a:gd name="T10" fmla="*/ 52 w 54"/>
                <a:gd name="T11" fmla="*/ 0 h 68"/>
                <a:gd name="T12" fmla="*/ 54 w 54"/>
                <a:gd name="T13" fmla="*/ 0 h 68"/>
                <a:gd name="T14" fmla="*/ 48 w 54"/>
                <a:gd name="T15" fmla="*/ 68 h 68"/>
                <a:gd name="T16" fmla="*/ 39 w 54"/>
                <a:gd name="T17" fmla="*/ 68 h 68"/>
                <a:gd name="T18" fmla="*/ 28 w 54"/>
                <a:gd name="T19" fmla="*/ 68 h 68"/>
                <a:gd name="T20" fmla="*/ 17 w 54"/>
                <a:gd name="T21" fmla="*/ 68 h 68"/>
                <a:gd name="T22" fmla="*/ 6 w 54"/>
                <a:gd name="T23" fmla="*/ 68 h 68"/>
                <a:gd name="T24" fmla="*/ 0 w 54"/>
                <a:gd name="T25" fmla="*/ 2 h 68"/>
                <a:gd name="T26" fmla="*/ 7 w 54"/>
                <a:gd name="T27" fmla="*/ 2 h 68"/>
                <a:gd name="T28" fmla="*/ 17 w 54"/>
                <a:gd name="T29" fmla="*/ 1 h 68"/>
                <a:gd name="T30" fmla="*/ 30 w 54"/>
                <a:gd name="T31" fmla="*/ 0 h 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4"/>
                <a:gd name="T49" fmla="*/ 0 h 68"/>
                <a:gd name="T50" fmla="*/ 54 w 54"/>
                <a:gd name="T51" fmla="*/ 68 h 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4" h="68">
                  <a:moveTo>
                    <a:pt x="30" y="0"/>
                  </a:moveTo>
                  <a:lnTo>
                    <a:pt x="39" y="1"/>
                  </a:lnTo>
                  <a:lnTo>
                    <a:pt x="44" y="1"/>
                  </a:lnTo>
                  <a:lnTo>
                    <a:pt x="48" y="1"/>
                  </a:lnTo>
                  <a:lnTo>
                    <a:pt x="51" y="1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48" y="68"/>
                  </a:lnTo>
                  <a:lnTo>
                    <a:pt x="39" y="68"/>
                  </a:lnTo>
                  <a:lnTo>
                    <a:pt x="28" y="68"/>
                  </a:lnTo>
                  <a:lnTo>
                    <a:pt x="17" y="68"/>
                  </a:lnTo>
                  <a:lnTo>
                    <a:pt x="6" y="68"/>
                  </a:lnTo>
                  <a:lnTo>
                    <a:pt x="0" y="2"/>
                  </a:lnTo>
                  <a:lnTo>
                    <a:pt x="7" y="2"/>
                  </a:lnTo>
                  <a:lnTo>
                    <a:pt x="17" y="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" name="Freeform 27">
              <a:extLst>
                <a:ext uri="{FF2B5EF4-FFF2-40B4-BE49-F238E27FC236}">
                  <a16:creationId xmlns:a16="http://schemas.microsoft.com/office/drawing/2014/main" id="{1F1CF7FF-FEDD-4774-90F1-6B21A5844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767"/>
              <a:ext cx="58" cy="77"/>
            </a:xfrm>
            <a:custGeom>
              <a:avLst/>
              <a:gdLst>
                <a:gd name="T0" fmla="*/ 18 w 58"/>
                <a:gd name="T1" fmla="*/ 0 h 77"/>
                <a:gd name="T2" fmla="*/ 28 w 58"/>
                <a:gd name="T3" fmla="*/ 5 h 77"/>
                <a:gd name="T4" fmla="*/ 38 w 58"/>
                <a:gd name="T5" fmla="*/ 10 h 77"/>
                <a:gd name="T6" fmla="*/ 58 w 58"/>
                <a:gd name="T7" fmla="*/ 21 h 77"/>
                <a:gd name="T8" fmla="*/ 32 w 58"/>
                <a:gd name="T9" fmla="*/ 77 h 77"/>
                <a:gd name="T10" fmla="*/ 25 w 58"/>
                <a:gd name="T11" fmla="*/ 72 h 77"/>
                <a:gd name="T12" fmla="*/ 17 w 58"/>
                <a:gd name="T13" fmla="*/ 68 h 77"/>
                <a:gd name="T14" fmla="*/ 8 w 58"/>
                <a:gd name="T15" fmla="*/ 66 h 77"/>
                <a:gd name="T16" fmla="*/ 0 w 58"/>
                <a:gd name="T17" fmla="*/ 63 h 77"/>
                <a:gd name="T18" fmla="*/ 18 w 58"/>
                <a:gd name="T19" fmla="*/ 0 h 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8"/>
                <a:gd name="T31" fmla="*/ 0 h 77"/>
                <a:gd name="T32" fmla="*/ 58 w 58"/>
                <a:gd name="T33" fmla="*/ 77 h 7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8" h="77">
                  <a:moveTo>
                    <a:pt x="18" y="0"/>
                  </a:moveTo>
                  <a:lnTo>
                    <a:pt x="28" y="5"/>
                  </a:lnTo>
                  <a:lnTo>
                    <a:pt x="38" y="10"/>
                  </a:lnTo>
                  <a:lnTo>
                    <a:pt x="58" y="21"/>
                  </a:lnTo>
                  <a:lnTo>
                    <a:pt x="32" y="77"/>
                  </a:lnTo>
                  <a:lnTo>
                    <a:pt x="25" y="72"/>
                  </a:lnTo>
                  <a:lnTo>
                    <a:pt x="17" y="68"/>
                  </a:lnTo>
                  <a:lnTo>
                    <a:pt x="8" y="66"/>
                  </a:lnTo>
                  <a:lnTo>
                    <a:pt x="0" y="6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" name="Freeform 28">
              <a:extLst>
                <a:ext uri="{FF2B5EF4-FFF2-40B4-BE49-F238E27FC236}">
                  <a16:creationId xmlns:a16="http://schemas.microsoft.com/office/drawing/2014/main" id="{7E2FCFB5-435F-4979-AE92-7E341D786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767"/>
              <a:ext cx="54" cy="78"/>
            </a:xfrm>
            <a:custGeom>
              <a:avLst/>
              <a:gdLst>
                <a:gd name="T0" fmla="*/ 44 w 54"/>
                <a:gd name="T1" fmla="*/ 0 h 78"/>
                <a:gd name="T2" fmla="*/ 47 w 54"/>
                <a:gd name="T3" fmla="*/ 14 h 78"/>
                <a:gd name="T4" fmla="*/ 51 w 54"/>
                <a:gd name="T5" fmla="*/ 29 h 78"/>
                <a:gd name="T6" fmla="*/ 53 w 54"/>
                <a:gd name="T7" fmla="*/ 42 h 78"/>
                <a:gd name="T8" fmla="*/ 54 w 54"/>
                <a:gd name="T9" fmla="*/ 50 h 78"/>
                <a:gd name="T10" fmla="*/ 53 w 54"/>
                <a:gd name="T11" fmla="*/ 51 h 78"/>
                <a:gd name="T12" fmla="*/ 52 w 54"/>
                <a:gd name="T13" fmla="*/ 52 h 78"/>
                <a:gd name="T14" fmla="*/ 51 w 54"/>
                <a:gd name="T15" fmla="*/ 54 h 78"/>
                <a:gd name="T16" fmla="*/ 48 w 54"/>
                <a:gd name="T17" fmla="*/ 57 h 78"/>
                <a:gd name="T18" fmla="*/ 42 w 54"/>
                <a:gd name="T19" fmla="*/ 60 h 78"/>
                <a:gd name="T20" fmla="*/ 35 w 54"/>
                <a:gd name="T21" fmla="*/ 66 h 78"/>
                <a:gd name="T22" fmla="*/ 28 w 54"/>
                <a:gd name="T23" fmla="*/ 70 h 78"/>
                <a:gd name="T24" fmla="*/ 21 w 54"/>
                <a:gd name="T25" fmla="*/ 74 h 78"/>
                <a:gd name="T26" fmla="*/ 16 w 54"/>
                <a:gd name="T27" fmla="*/ 77 h 78"/>
                <a:gd name="T28" fmla="*/ 14 w 54"/>
                <a:gd name="T29" fmla="*/ 78 h 78"/>
                <a:gd name="T30" fmla="*/ 5 w 54"/>
                <a:gd name="T31" fmla="*/ 51 h 78"/>
                <a:gd name="T32" fmla="*/ 1 w 54"/>
                <a:gd name="T33" fmla="*/ 39 h 78"/>
                <a:gd name="T34" fmla="*/ 0 w 54"/>
                <a:gd name="T35" fmla="*/ 34 h 78"/>
                <a:gd name="T36" fmla="*/ 0 w 54"/>
                <a:gd name="T37" fmla="*/ 32 h 78"/>
                <a:gd name="T38" fmla="*/ 0 w 54"/>
                <a:gd name="T39" fmla="*/ 32 h 78"/>
                <a:gd name="T40" fmla="*/ 1 w 54"/>
                <a:gd name="T41" fmla="*/ 31 h 78"/>
                <a:gd name="T42" fmla="*/ 5 w 54"/>
                <a:gd name="T43" fmla="*/ 28 h 78"/>
                <a:gd name="T44" fmla="*/ 9 w 54"/>
                <a:gd name="T45" fmla="*/ 23 h 78"/>
                <a:gd name="T46" fmla="*/ 15 w 54"/>
                <a:gd name="T47" fmla="*/ 19 h 78"/>
                <a:gd name="T48" fmla="*/ 44 w 54"/>
                <a:gd name="T49" fmla="*/ 0 h 7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"/>
                <a:gd name="T76" fmla="*/ 0 h 78"/>
                <a:gd name="T77" fmla="*/ 54 w 54"/>
                <a:gd name="T78" fmla="*/ 78 h 7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" h="78">
                  <a:moveTo>
                    <a:pt x="44" y="0"/>
                  </a:moveTo>
                  <a:lnTo>
                    <a:pt x="47" y="14"/>
                  </a:lnTo>
                  <a:lnTo>
                    <a:pt x="51" y="29"/>
                  </a:lnTo>
                  <a:lnTo>
                    <a:pt x="53" y="42"/>
                  </a:lnTo>
                  <a:lnTo>
                    <a:pt x="54" y="50"/>
                  </a:lnTo>
                  <a:lnTo>
                    <a:pt x="53" y="51"/>
                  </a:lnTo>
                  <a:lnTo>
                    <a:pt x="52" y="52"/>
                  </a:lnTo>
                  <a:lnTo>
                    <a:pt x="51" y="54"/>
                  </a:lnTo>
                  <a:lnTo>
                    <a:pt x="48" y="57"/>
                  </a:lnTo>
                  <a:lnTo>
                    <a:pt x="42" y="60"/>
                  </a:lnTo>
                  <a:lnTo>
                    <a:pt x="35" y="66"/>
                  </a:lnTo>
                  <a:lnTo>
                    <a:pt x="28" y="70"/>
                  </a:lnTo>
                  <a:lnTo>
                    <a:pt x="21" y="74"/>
                  </a:lnTo>
                  <a:lnTo>
                    <a:pt x="16" y="77"/>
                  </a:lnTo>
                  <a:lnTo>
                    <a:pt x="14" y="78"/>
                  </a:lnTo>
                  <a:lnTo>
                    <a:pt x="5" y="51"/>
                  </a:lnTo>
                  <a:lnTo>
                    <a:pt x="1" y="39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1" y="31"/>
                  </a:lnTo>
                  <a:lnTo>
                    <a:pt x="5" y="28"/>
                  </a:lnTo>
                  <a:lnTo>
                    <a:pt x="9" y="23"/>
                  </a:lnTo>
                  <a:lnTo>
                    <a:pt x="15" y="19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29">
              <a:extLst>
                <a:ext uri="{FF2B5EF4-FFF2-40B4-BE49-F238E27FC236}">
                  <a16:creationId xmlns:a16="http://schemas.microsoft.com/office/drawing/2014/main" id="{E03A317E-5101-4E4E-AEB7-BA0D98DD8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770"/>
              <a:ext cx="56" cy="76"/>
            </a:xfrm>
            <a:custGeom>
              <a:avLst/>
              <a:gdLst>
                <a:gd name="T0" fmla="*/ 38 w 56"/>
                <a:gd name="T1" fmla="*/ 0 h 76"/>
                <a:gd name="T2" fmla="*/ 56 w 56"/>
                <a:gd name="T3" fmla="*/ 62 h 76"/>
                <a:gd name="T4" fmla="*/ 42 w 56"/>
                <a:gd name="T5" fmla="*/ 69 h 76"/>
                <a:gd name="T6" fmla="*/ 34 w 56"/>
                <a:gd name="T7" fmla="*/ 73 h 76"/>
                <a:gd name="T8" fmla="*/ 27 w 56"/>
                <a:gd name="T9" fmla="*/ 76 h 76"/>
                <a:gd name="T10" fmla="*/ 20 w 56"/>
                <a:gd name="T11" fmla="*/ 64 h 76"/>
                <a:gd name="T12" fmla="*/ 14 w 56"/>
                <a:gd name="T13" fmla="*/ 51 h 76"/>
                <a:gd name="T14" fmla="*/ 0 w 56"/>
                <a:gd name="T15" fmla="*/ 23 h 76"/>
                <a:gd name="T16" fmla="*/ 5 w 56"/>
                <a:gd name="T17" fmla="*/ 19 h 76"/>
                <a:gd name="T18" fmla="*/ 8 w 56"/>
                <a:gd name="T19" fmla="*/ 16 h 76"/>
                <a:gd name="T20" fmla="*/ 14 w 56"/>
                <a:gd name="T21" fmla="*/ 12 h 76"/>
                <a:gd name="T22" fmla="*/ 18 w 56"/>
                <a:gd name="T23" fmla="*/ 10 h 76"/>
                <a:gd name="T24" fmla="*/ 23 w 56"/>
                <a:gd name="T25" fmla="*/ 7 h 76"/>
                <a:gd name="T26" fmla="*/ 28 w 56"/>
                <a:gd name="T27" fmla="*/ 5 h 76"/>
                <a:gd name="T28" fmla="*/ 38 w 56"/>
                <a:gd name="T29" fmla="*/ 0 h 7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6"/>
                <a:gd name="T46" fmla="*/ 0 h 76"/>
                <a:gd name="T47" fmla="*/ 56 w 56"/>
                <a:gd name="T48" fmla="*/ 76 h 7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6" h="76">
                  <a:moveTo>
                    <a:pt x="38" y="0"/>
                  </a:moveTo>
                  <a:lnTo>
                    <a:pt x="56" y="62"/>
                  </a:lnTo>
                  <a:lnTo>
                    <a:pt x="42" y="69"/>
                  </a:lnTo>
                  <a:lnTo>
                    <a:pt x="34" y="73"/>
                  </a:lnTo>
                  <a:lnTo>
                    <a:pt x="27" y="76"/>
                  </a:lnTo>
                  <a:lnTo>
                    <a:pt x="20" y="64"/>
                  </a:lnTo>
                  <a:lnTo>
                    <a:pt x="14" y="51"/>
                  </a:lnTo>
                  <a:lnTo>
                    <a:pt x="0" y="23"/>
                  </a:lnTo>
                  <a:lnTo>
                    <a:pt x="5" y="19"/>
                  </a:lnTo>
                  <a:lnTo>
                    <a:pt x="8" y="16"/>
                  </a:lnTo>
                  <a:lnTo>
                    <a:pt x="14" y="12"/>
                  </a:lnTo>
                  <a:lnTo>
                    <a:pt x="18" y="10"/>
                  </a:lnTo>
                  <a:lnTo>
                    <a:pt x="23" y="7"/>
                  </a:lnTo>
                  <a:lnTo>
                    <a:pt x="28" y="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30">
              <a:extLst>
                <a:ext uri="{FF2B5EF4-FFF2-40B4-BE49-F238E27FC236}">
                  <a16:creationId xmlns:a16="http://schemas.microsoft.com/office/drawing/2014/main" id="{D0D08580-78EA-48E1-BE0C-764B9F676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" y="774"/>
              <a:ext cx="53" cy="77"/>
            </a:xfrm>
            <a:custGeom>
              <a:avLst/>
              <a:gdLst>
                <a:gd name="T0" fmla="*/ 11 w 53"/>
                <a:gd name="T1" fmla="*/ 0 h 77"/>
                <a:gd name="T2" fmla="*/ 53 w 53"/>
                <a:gd name="T3" fmla="*/ 33 h 77"/>
                <a:gd name="T4" fmla="*/ 49 w 53"/>
                <a:gd name="T5" fmla="*/ 44 h 77"/>
                <a:gd name="T6" fmla="*/ 45 w 53"/>
                <a:gd name="T7" fmla="*/ 54 h 77"/>
                <a:gd name="T8" fmla="*/ 44 w 53"/>
                <a:gd name="T9" fmla="*/ 60 h 77"/>
                <a:gd name="T10" fmla="*/ 43 w 53"/>
                <a:gd name="T11" fmla="*/ 66 h 77"/>
                <a:gd name="T12" fmla="*/ 42 w 53"/>
                <a:gd name="T13" fmla="*/ 72 h 77"/>
                <a:gd name="T14" fmla="*/ 42 w 53"/>
                <a:gd name="T15" fmla="*/ 77 h 77"/>
                <a:gd name="T16" fmla="*/ 15 w 53"/>
                <a:gd name="T17" fmla="*/ 63 h 77"/>
                <a:gd name="T18" fmla="*/ 4 w 53"/>
                <a:gd name="T19" fmla="*/ 56 h 77"/>
                <a:gd name="T20" fmla="*/ 2 w 53"/>
                <a:gd name="T21" fmla="*/ 53 h 77"/>
                <a:gd name="T22" fmla="*/ 0 w 53"/>
                <a:gd name="T23" fmla="*/ 52 h 77"/>
                <a:gd name="T24" fmla="*/ 0 w 53"/>
                <a:gd name="T25" fmla="*/ 52 h 77"/>
                <a:gd name="T26" fmla="*/ 0 w 53"/>
                <a:gd name="T27" fmla="*/ 45 h 77"/>
                <a:gd name="T28" fmla="*/ 2 w 53"/>
                <a:gd name="T29" fmla="*/ 39 h 77"/>
                <a:gd name="T30" fmla="*/ 4 w 53"/>
                <a:gd name="T31" fmla="*/ 32 h 77"/>
                <a:gd name="T32" fmla="*/ 8 w 53"/>
                <a:gd name="T33" fmla="*/ 15 h 77"/>
                <a:gd name="T34" fmla="*/ 9 w 53"/>
                <a:gd name="T35" fmla="*/ 7 h 77"/>
                <a:gd name="T36" fmla="*/ 11 w 53"/>
                <a:gd name="T37" fmla="*/ 0 h 7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3"/>
                <a:gd name="T58" fmla="*/ 0 h 77"/>
                <a:gd name="T59" fmla="*/ 53 w 53"/>
                <a:gd name="T60" fmla="*/ 77 h 7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3" h="77">
                  <a:moveTo>
                    <a:pt x="11" y="0"/>
                  </a:moveTo>
                  <a:lnTo>
                    <a:pt x="53" y="33"/>
                  </a:lnTo>
                  <a:lnTo>
                    <a:pt x="49" y="44"/>
                  </a:lnTo>
                  <a:lnTo>
                    <a:pt x="45" y="54"/>
                  </a:lnTo>
                  <a:lnTo>
                    <a:pt x="44" y="60"/>
                  </a:lnTo>
                  <a:lnTo>
                    <a:pt x="43" y="66"/>
                  </a:lnTo>
                  <a:lnTo>
                    <a:pt x="42" y="72"/>
                  </a:lnTo>
                  <a:lnTo>
                    <a:pt x="42" y="77"/>
                  </a:lnTo>
                  <a:lnTo>
                    <a:pt x="15" y="63"/>
                  </a:lnTo>
                  <a:lnTo>
                    <a:pt x="4" y="56"/>
                  </a:lnTo>
                  <a:lnTo>
                    <a:pt x="2" y="53"/>
                  </a:lnTo>
                  <a:lnTo>
                    <a:pt x="0" y="52"/>
                  </a:lnTo>
                  <a:lnTo>
                    <a:pt x="0" y="45"/>
                  </a:lnTo>
                  <a:lnTo>
                    <a:pt x="2" y="39"/>
                  </a:lnTo>
                  <a:lnTo>
                    <a:pt x="4" y="32"/>
                  </a:lnTo>
                  <a:lnTo>
                    <a:pt x="8" y="15"/>
                  </a:lnTo>
                  <a:lnTo>
                    <a:pt x="9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id="{D9947A23-08F3-4A87-85C5-CE6F96323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" y="818"/>
              <a:ext cx="54" cy="65"/>
            </a:xfrm>
            <a:custGeom>
              <a:avLst/>
              <a:gdLst>
                <a:gd name="T0" fmla="*/ 32 w 54"/>
                <a:gd name="T1" fmla="*/ 0 h 65"/>
                <a:gd name="T2" fmla="*/ 38 w 54"/>
                <a:gd name="T3" fmla="*/ 6 h 65"/>
                <a:gd name="T4" fmla="*/ 44 w 54"/>
                <a:gd name="T5" fmla="*/ 12 h 65"/>
                <a:gd name="T6" fmla="*/ 54 w 54"/>
                <a:gd name="T7" fmla="*/ 26 h 65"/>
                <a:gd name="T8" fmla="*/ 22 w 54"/>
                <a:gd name="T9" fmla="*/ 65 h 65"/>
                <a:gd name="T10" fmla="*/ 18 w 54"/>
                <a:gd name="T11" fmla="*/ 59 h 65"/>
                <a:gd name="T12" fmla="*/ 12 w 54"/>
                <a:gd name="T13" fmla="*/ 54 h 65"/>
                <a:gd name="T14" fmla="*/ 0 w 54"/>
                <a:gd name="T15" fmla="*/ 44 h 65"/>
                <a:gd name="T16" fmla="*/ 32 w 54"/>
                <a:gd name="T17" fmla="*/ 0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"/>
                <a:gd name="T28" fmla="*/ 0 h 65"/>
                <a:gd name="T29" fmla="*/ 54 w 54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" h="65">
                  <a:moveTo>
                    <a:pt x="32" y="0"/>
                  </a:moveTo>
                  <a:lnTo>
                    <a:pt x="38" y="6"/>
                  </a:lnTo>
                  <a:lnTo>
                    <a:pt x="44" y="12"/>
                  </a:lnTo>
                  <a:lnTo>
                    <a:pt x="54" y="26"/>
                  </a:lnTo>
                  <a:lnTo>
                    <a:pt x="22" y="65"/>
                  </a:lnTo>
                  <a:lnTo>
                    <a:pt x="18" y="59"/>
                  </a:lnTo>
                  <a:lnTo>
                    <a:pt x="12" y="54"/>
                  </a:lnTo>
                  <a:lnTo>
                    <a:pt x="0" y="4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197989D5-C130-4179-A724-C390018DC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" y="820"/>
              <a:ext cx="53" cy="68"/>
            </a:xfrm>
            <a:custGeom>
              <a:avLst/>
              <a:gdLst>
                <a:gd name="T0" fmla="*/ 23 w 53"/>
                <a:gd name="T1" fmla="*/ 0 h 68"/>
                <a:gd name="T2" fmla="*/ 53 w 53"/>
                <a:gd name="T3" fmla="*/ 45 h 68"/>
                <a:gd name="T4" fmla="*/ 50 w 53"/>
                <a:gd name="T5" fmla="*/ 47 h 68"/>
                <a:gd name="T6" fmla="*/ 47 w 53"/>
                <a:gd name="T7" fmla="*/ 50 h 68"/>
                <a:gd name="T8" fmla="*/ 41 w 53"/>
                <a:gd name="T9" fmla="*/ 56 h 68"/>
                <a:gd name="T10" fmla="*/ 31 w 53"/>
                <a:gd name="T11" fmla="*/ 68 h 68"/>
                <a:gd name="T12" fmla="*/ 0 w 53"/>
                <a:gd name="T13" fmla="*/ 29 h 68"/>
                <a:gd name="T14" fmla="*/ 5 w 53"/>
                <a:gd name="T15" fmla="*/ 21 h 68"/>
                <a:gd name="T16" fmla="*/ 7 w 53"/>
                <a:gd name="T17" fmla="*/ 18 h 68"/>
                <a:gd name="T18" fmla="*/ 11 w 53"/>
                <a:gd name="T19" fmla="*/ 14 h 68"/>
                <a:gd name="T20" fmla="*/ 13 w 53"/>
                <a:gd name="T21" fmla="*/ 11 h 68"/>
                <a:gd name="T22" fmla="*/ 17 w 53"/>
                <a:gd name="T23" fmla="*/ 7 h 68"/>
                <a:gd name="T24" fmla="*/ 19 w 53"/>
                <a:gd name="T25" fmla="*/ 4 h 68"/>
                <a:gd name="T26" fmla="*/ 23 w 53"/>
                <a:gd name="T27" fmla="*/ 0 h 6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"/>
                <a:gd name="T43" fmla="*/ 0 h 68"/>
                <a:gd name="T44" fmla="*/ 53 w 53"/>
                <a:gd name="T45" fmla="*/ 68 h 6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" h="68">
                  <a:moveTo>
                    <a:pt x="23" y="0"/>
                  </a:moveTo>
                  <a:lnTo>
                    <a:pt x="53" y="45"/>
                  </a:lnTo>
                  <a:lnTo>
                    <a:pt x="50" y="47"/>
                  </a:lnTo>
                  <a:lnTo>
                    <a:pt x="47" y="50"/>
                  </a:lnTo>
                  <a:lnTo>
                    <a:pt x="41" y="56"/>
                  </a:lnTo>
                  <a:lnTo>
                    <a:pt x="31" y="68"/>
                  </a:lnTo>
                  <a:lnTo>
                    <a:pt x="0" y="29"/>
                  </a:lnTo>
                  <a:lnTo>
                    <a:pt x="5" y="21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3" y="11"/>
                  </a:lnTo>
                  <a:lnTo>
                    <a:pt x="17" y="7"/>
                  </a:lnTo>
                  <a:lnTo>
                    <a:pt x="19" y="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33">
              <a:extLst>
                <a:ext uri="{FF2B5EF4-FFF2-40B4-BE49-F238E27FC236}">
                  <a16:creationId xmlns:a16="http://schemas.microsoft.com/office/drawing/2014/main" id="{1FE656F6-4573-4821-9FCD-E3C246CDC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5" y="876"/>
              <a:ext cx="41" cy="60"/>
            </a:xfrm>
            <a:custGeom>
              <a:avLst/>
              <a:gdLst>
                <a:gd name="T0" fmla="*/ 36 w 41"/>
                <a:gd name="T1" fmla="*/ 0 h 60"/>
                <a:gd name="T2" fmla="*/ 41 w 41"/>
                <a:gd name="T3" fmla="*/ 0 h 60"/>
                <a:gd name="T4" fmla="*/ 41 w 41"/>
                <a:gd name="T5" fmla="*/ 8 h 60"/>
                <a:gd name="T6" fmla="*/ 39 w 41"/>
                <a:gd name="T7" fmla="*/ 14 h 60"/>
                <a:gd name="T8" fmla="*/ 37 w 41"/>
                <a:gd name="T9" fmla="*/ 25 h 60"/>
                <a:gd name="T10" fmla="*/ 34 w 41"/>
                <a:gd name="T11" fmla="*/ 49 h 60"/>
                <a:gd name="T12" fmla="*/ 17 w 41"/>
                <a:gd name="T13" fmla="*/ 55 h 60"/>
                <a:gd name="T14" fmla="*/ 0 w 41"/>
                <a:gd name="T15" fmla="*/ 60 h 60"/>
                <a:gd name="T16" fmla="*/ 2 w 41"/>
                <a:gd name="T17" fmla="*/ 44 h 60"/>
                <a:gd name="T18" fmla="*/ 3 w 41"/>
                <a:gd name="T19" fmla="*/ 19 h 60"/>
                <a:gd name="T20" fmla="*/ 36 w 41"/>
                <a:gd name="T21" fmla="*/ 0 h 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"/>
                <a:gd name="T34" fmla="*/ 0 h 60"/>
                <a:gd name="T35" fmla="*/ 41 w 41"/>
                <a:gd name="T36" fmla="*/ 60 h 6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" h="60">
                  <a:moveTo>
                    <a:pt x="36" y="0"/>
                  </a:moveTo>
                  <a:lnTo>
                    <a:pt x="41" y="0"/>
                  </a:lnTo>
                  <a:lnTo>
                    <a:pt x="41" y="8"/>
                  </a:lnTo>
                  <a:lnTo>
                    <a:pt x="39" y="14"/>
                  </a:lnTo>
                  <a:lnTo>
                    <a:pt x="37" y="25"/>
                  </a:lnTo>
                  <a:lnTo>
                    <a:pt x="34" y="49"/>
                  </a:lnTo>
                  <a:lnTo>
                    <a:pt x="17" y="55"/>
                  </a:lnTo>
                  <a:lnTo>
                    <a:pt x="0" y="60"/>
                  </a:lnTo>
                  <a:lnTo>
                    <a:pt x="2" y="44"/>
                  </a:lnTo>
                  <a:lnTo>
                    <a:pt x="3" y="19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34">
              <a:extLst>
                <a:ext uri="{FF2B5EF4-FFF2-40B4-BE49-F238E27FC236}">
                  <a16:creationId xmlns:a16="http://schemas.microsoft.com/office/drawing/2014/main" id="{C8FC39D0-605D-4584-B661-3DE53F4C0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877"/>
              <a:ext cx="42" cy="50"/>
            </a:xfrm>
            <a:custGeom>
              <a:avLst/>
              <a:gdLst>
                <a:gd name="T0" fmla="*/ 10 w 42"/>
                <a:gd name="T1" fmla="*/ 0 h 50"/>
                <a:gd name="T2" fmla="*/ 19 w 42"/>
                <a:gd name="T3" fmla="*/ 8 h 50"/>
                <a:gd name="T4" fmla="*/ 30 w 42"/>
                <a:gd name="T5" fmla="*/ 17 h 50"/>
                <a:gd name="T6" fmla="*/ 35 w 42"/>
                <a:gd name="T7" fmla="*/ 21 h 50"/>
                <a:gd name="T8" fmla="*/ 38 w 42"/>
                <a:gd name="T9" fmla="*/ 24 h 50"/>
                <a:gd name="T10" fmla="*/ 41 w 42"/>
                <a:gd name="T11" fmla="*/ 27 h 50"/>
                <a:gd name="T12" fmla="*/ 42 w 42"/>
                <a:gd name="T13" fmla="*/ 30 h 50"/>
                <a:gd name="T14" fmla="*/ 42 w 42"/>
                <a:gd name="T15" fmla="*/ 31 h 50"/>
                <a:gd name="T16" fmla="*/ 41 w 42"/>
                <a:gd name="T17" fmla="*/ 32 h 50"/>
                <a:gd name="T18" fmla="*/ 38 w 42"/>
                <a:gd name="T19" fmla="*/ 38 h 50"/>
                <a:gd name="T20" fmla="*/ 35 w 42"/>
                <a:gd name="T21" fmla="*/ 45 h 50"/>
                <a:gd name="T22" fmla="*/ 32 w 42"/>
                <a:gd name="T23" fmla="*/ 50 h 50"/>
                <a:gd name="T24" fmla="*/ 23 w 42"/>
                <a:gd name="T25" fmla="*/ 44 h 50"/>
                <a:gd name="T26" fmla="*/ 12 w 42"/>
                <a:gd name="T27" fmla="*/ 37 h 50"/>
                <a:gd name="T28" fmla="*/ 4 w 42"/>
                <a:gd name="T29" fmla="*/ 31 h 50"/>
                <a:gd name="T30" fmla="*/ 2 w 42"/>
                <a:gd name="T31" fmla="*/ 28 h 50"/>
                <a:gd name="T32" fmla="*/ 0 w 42"/>
                <a:gd name="T33" fmla="*/ 27 h 50"/>
                <a:gd name="T34" fmla="*/ 0 w 42"/>
                <a:gd name="T35" fmla="*/ 25 h 50"/>
                <a:gd name="T36" fmla="*/ 2 w 42"/>
                <a:gd name="T37" fmla="*/ 22 h 50"/>
                <a:gd name="T38" fmla="*/ 4 w 42"/>
                <a:gd name="T39" fmla="*/ 15 h 50"/>
                <a:gd name="T40" fmla="*/ 10 w 42"/>
                <a:gd name="T41" fmla="*/ 0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2"/>
                <a:gd name="T64" fmla="*/ 0 h 50"/>
                <a:gd name="T65" fmla="*/ 42 w 42"/>
                <a:gd name="T66" fmla="*/ 50 h 5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2" h="50">
                  <a:moveTo>
                    <a:pt x="10" y="0"/>
                  </a:moveTo>
                  <a:lnTo>
                    <a:pt x="19" y="8"/>
                  </a:lnTo>
                  <a:lnTo>
                    <a:pt x="30" y="17"/>
                  </a:lnTo>
                  <a:lnTo>
                    <a:pt x="35" y="21"/>
                  </a:lnTo>
                  <a:lnTo>
                    <a:pt x="38" y="24"/>
                  </a:lnTo>
                  <a:lnTo>
                    <a:pt x="41" y="27"/>
                  </a:lnTo>
                  <a:lnTo>
                    <a:pt x="42" y="30"/>
                  </a:lnTo>
                  <a:lnTo>
                    <a:pt x="42" y="31"/>
                  </a:lnTo>
                  <a:lnTo>
                    <a:pt x="41" y="32"/>
                  </a:lnTo>
                  <a:lnTo>
                    <a:pt x="38" y="38"/>
                  </a:lnTo>
                  <a:lnTo>
                    <a:pt x="35" y="45"/>
                  </a:lnTo>
                  <a:lnTo>
                    <a:pt x="32" y="50"/>
                  </a:lnTo>
                  <a:lnTo>
                    <a:pt x="23" y="44"/>
                  </a:lnTo>
                  <a:lnTo>
                    <a:pt x="12" y="37"/>
                  </a:lnTo>
                  <a:lnTo>
                    <a:pt x="4" y="31"/>
                  </a:lnTo>
                  <a:lnTo>
                    <a:pt x="2" y="28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2" y="22"/>
                  </a:lnTo>
                  <a:lnTo>
                    <a:pt x="4" y="1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35">
              <a:extLst>
                <a:ext uri="{FF2B5EF4-FFF2-40B4-BE49-F238E27FC236}">
                  <a16:creationId xmlns:a16="http://schemas.microsoft.com/office/drawing/2014/main" id="{EAD1369D-3F87-4E95-8731-539F47F32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" y="880"/>
              <a:ext cx="40" cy="62"/>
            </a:xfrm>
            <a:custGeom>
              <a:avLst/>
              <a:gdLst>
                <a:gd name="T0" fmla="*/ 0 w 40"/>
                <a:gd name="T1" fmla="*/ 0 h 62"/>
                <a:gd name="T2" fmla="*/ 37 w 40"/>
                <a:gd name="T3" fmla="*/ 18 h 62"/>
                <a:gd name="T4" fmla="*/ 37 w 40"/>
                <a:gd name="T5" fmla="*/ 36 h 62"/>
                <a:gd name="T6" fmla="*/ 37 w 40"/>
                <a:gd name="T7" fmla="*/ 40 h 62"/>
                <a:gd name="T8" fmla="*/ 38 w 40"/>
                <a:gd name="T9" fmla="*/ 45 h 62"/>
                <a:gd name="T10" fmla="*/ 40 w 40"/>
                <a:gd name="T11" fmla="*/ 54 h 62"/>
                <a:gd name="T12" fmla="*/ 40 w 40"/>
                <a:gd name="T13" fmla="*/ 62 h 62"/>
                <a:gd name="T14" fmla="*/ 32 w 40"/>
                <a:gd name="T15" fmla="*/ 60 h 62"/>
                <a:gd name="T16" fmla="*/ 23 w 40"/>
                <a:gd name="T17" fmla="*/ 56 h 62"/>
                <a:gd name="T18" fmla="*/ 16 w 40"/>
                <a:gd name="T19" fmla="*/ 54 h 62"/>
                <a:gd name="T20" fmla="*/ 8 w 40"/>
                <a:gd name="T21" fmla="*/ 49 h 62"/>
                <a:gd name="T22" fmla="*/ 5 w 40"/>
                <a:gd name="T23" fmla="*/ 38 h 62"/>
                <a:gd name="T24" fmla="*/ 3 w 40"/>
                <a:gd name="T25" fmla="*/ 27 h 62"/>
                <a:gd name="T26" fmla="*/ 0 w 40"/>
                <a:gd name="T27" fmla="*/ 15 h 62"/>
                <a:gd name="T28" fmla="*/ 0 w 40"/>
                <a:gd name="T29" fmla="*/ 10 h 62"/>
                <a:gd name="T30" fmla="*/ 0 w 40"/>
                <a:gd name="T31" fmla="*/ 0 h 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62"/>
                <a:gd name="T50" fmla="*/ 40 w 40"/>
                <a:gd name="T51" fmla="*/ 62 h 6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62">
                  <a:moveTo>
                    <a:pt x="0" y="0"/>
                  </a:moveTo>
                  <a:lnTo>
                    <a:pt x="37" y="18"/>
                  </a:lnTo>
                  <a:lnTo>
                    <a:pt x="37" y="36"/>
                  </a:lnTo>
                  <a:lnTo>
                    <a:pt x="37" y="40"/>
                  </a:lnTo>
                  <a:lnTo>
                    <a:pt x="38" y="45"/>
                  </a:lnTo>
                  <a:lnTo>
                    <a:pt x="40" y="54"/>
                  </a:lnTo>
                  <a:lnTo>
                    <a:pt x="40" y="62"/>
                  </a:lnTo>
                  <a:lnTo>
                    <a:pt x="32" y="60"/>
                  </a:lnTo>
                  <a:lnTo>
                    <a:pt x="23" y="56"/>
                  </a:lnTo>
                  <a:lnTo>
                    <a:pt x="16" y="54"/>
                  </a:lnTo>
                  <a:lnTo>
                    <a:pt x="8" y="49"/>
                  </a:lnTo>
                  <a:lnTo>
                    <a:pt x="5" y="38"/>
                  </a:lnTo>
                  <a:lnTo>
                    <a:pt x="3" y="27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36">
              <a:extLst>
                <a:ext uri="{FF2B5EF4-FFF2-40B4-BE49-F238E27FC236}">
                  <a16:creationId xmlns:a16="http://schemas.microsoft.com/office/drawing/2014/main" id="{C57ED1C4-93ED-43CC-B721-7CBDEE3F9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931"/>
              <a:ext cx="30" cy="49"/>
            </a:xfrm>
            <a:custGeom>
              <a:avLst/>
              <a:gdLst>
                <a:gd name="T0" fmla="*/ 1 w 30"/>
                <a:gd name="T1" fmla="*/ 0 h 49"/>
                <a:gd name="T2" fmla="*/ 6 w 30"/>
                <a:gd name="T3" fmla="*/ 4 h 49"/>
                <a:gd name="T4" fmla="*/ 17 w 30"/>
                <a:gd name="T5" fmla="*/ 11 h 49"/>
                <a:gd name="T6" fmla="*/ 22 w 30"/>
                <a:gd name="T7" fmla="*/ 15 h 49"/>
                <a:gd name="T8" fmla="*/ 26 w 30"/>
                <a:gd name="T9" fmla="*/ 18 h 49"/>
                <a:gd name="T10" fmla="*/ 29 w 30"/>
                <a:gd name="T11" fmla="*/ 22 h 49"/>
                <a:gd name="T12" fmla="*/ 30 w 30"/>
                <a:gd name="T13" fmla="*/ 23 h 49"/>
                <a:gd name="T14" fmla="*/ 30 w 30"/>
                <a:gd name="T15" fmla="*/ 23 h 49"/>
                <a:gd name="T16" fmla="*/ 30 w 30"/>
                <a:gd name="T17" fmla="*/ 26 h 49"/>
                <a:gd name="T18" fmla="*/ 29 w 30"/>
                <a:gd name="T19" fmla="*/ 34 h 49"/>
                <a:gd name="T20" fmla="*/ 26 w 30"/>
                <a:gd name="T21" fmla="*/ 42 h 49"/>
                <a:gd name="T22" fmla="*/ 25 w 30"/>
                <a:gd name="T23" fmla="*/ 49 h 49"/>
                <a:gd name="T24" fmla="*/ 13 w 30"/>
                <a:gd name="T25" fmla="*/ 42 h 49"/>
                <a:gd name="T26" fmla="*/ 6 w 30"/>
                <a:gd name="T27" fmla="*/ 38 h 49"/>
                <a:gd name="T28" fmla="*/ 0 w 30"/>
                <a:gd name="T29" fmla="*/ 35 h 49"/>
                <a:gd name="T30" fmla="*/ 1 w 30"/>
                <a:gd name="T31" fmla="*/ 0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0"/>
                <a:gd name="T49" fmla="*/ 0 h 49"/>
                <a:gd name="T50" fmla="*/ 30 w 30"/>
                <a:gd name="T51" fmla="*/ 49 h 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0" h="49">
                  <a:moveTo>
                    <a:pt x="1" y="0"/>
                  </a:moveTo>
                  <a:lnTo>
                    <a:pt x="6" y="4"/>
                  </a:lnTo>
                  <a:lnTo>
                    <a:pt x="17" y="11"/>
                  </a:lnTo>
                  <a:lnTo>
                    <a:pt x="22" y="15"/>
                  </a:lnTo>
                  <a:lnTo>
                    <a:pt x="26" y="18"/>
                  </a:lnTo>
                  <a:lnTo>
                    <a:pt x="29" y="22"/>
                  </a:lnTo>
                  <a:lnTo>
                    <a:pt x="30" y="23"/>
                  </a:lnTo>
                  <a:lnTo>
                    <a:pt x="30" y="26"/>
                  </a:lnTo>
                  <a:lnTo>
                    <a:pt x="29" y="34"/>
                  </a:lnTo>
                  <a:lnTo>
                    <a:pt x="26" y="42"/>
                  </a:lnTo>
                  <a:lnTo>
                    <a:pt x="25" y="49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0" y="3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37">
              <a:extLst>
                <a:ext uri="{FF2B5EF4-FFF2-40B4-BE49-F238E27FC236}">
                  <a16:creationId xmlns:a16="http://schemas.microsoft.com/office/drawing/2014/main" id="{9A21A836-72C2-4519-94AA-068C2DD04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931"/>
              <a:ext cx="33" cy="45"/>
            </a:xfrm>
            <a:custGeom>
              <a:avLst/>
              <a:gdLst>
                <a:gd name="T0" fmla="*/ 33 w 33"/>
                <a:gd name="T1" fmla="*/ 0 h 45"/>
                <a:gd name="T2" fmla="*/ 33 w 33"/>
                <a:gd name="T3" fmla="*/ 5 h 45"/>
                <a:gd name="T4" fmla="*/ 33 w 33"/>
                <a:gd name="T5" fmla="*/ 15 h 45"/>
                <a:gd name="T6" fmla="*/ 33 w 33"/>
                <a:gd name="T7" fmla="*/ 26 h 45"/>
                <a:gd name="T8" fmla="*/ 33 w 33"/>
                <a:gd name="T9" fmla="*/ 28 h 45"/>
                <a:gd name="T10" fmla="*/ 32 w 33"/>
                <a:gd name="T11" fmla="*/ 30 h 45"/>
                <a:gd name="T12" fmla="*/ 30 w 33"/>
                <a:gd name="T13" fmla="*/ 31 h 45"/>
                <a:gd name="T14" fmla="*/ 29 w 33"/>
                <a:gd name="T15" fmla="*/ 32 h 45"/>
                <a:gd name="T16" fmla="*/ 26 w 33"/>
                <a:gd name="T17" fmla="*/ 36 h 45"/>
                <a:gd name="T18" fmla="*/ 21 w 33"/>
                <a:gd name="T19" fmla="*/ 38 h 45"/>
                <a:gd name="T20" fmla="*/ 16 w 33"/>
                <a:gd name="T21" fmla="*/ 41 h 45"/>
                <a:gd name="T22" fmla="*/ 13 w 33"/>
                <a:gd name="T23" fmla="*/ 42 h 45"/>
                <a:gd name="T24" fmla="*/ 7 w 33"/>
                <a:gd name="T25" fmla="*/ 45 h 45"/>
                <a:gd name="T26" fmla="*/ 3 w 33"/>
                <a:gd name="T27" fmla="*/ 29 h 45"/>
                <a:gd name="T28" fmla="*/ 2 w 33"/>
                <a:gd name="T29" fmla="*/ 22 h 45"/>
                <a:gd name="T30" fmla="*/ 2 w 33"/>
                <a:gd name="T31" fmla="*/ 18 h 45"/>
                <a:gd name="T32" fmla="*/ 2 w 33"/>
                <a:gd name="T33" fmla="*/ 17 h 45"/>
                <a:gd name="T34" fmla="*/ 2 w 33"/>
                <a:gd name="T35" fmla="*/ 16 h 45"/>
                <a:gd name="T36" fmla="*/ 1 w 33"/>
                <a:gd name="T37" fmla="*/ 16 h 45"/>
                <a:gd name="T38" fmla="*/ 0 w 33"/>
                <a:gd name="T39" fmla="*/ 15 h 45"/>
                <a:gd name="T40" fmla="*/ 33 w 33"/>
                <a:gd name="T41" fmla="*/ 0 h 4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"/>
                <a:gd name="T64" fmla="*/ 0 h 45"/>
                <a:gd name="T65" fmla="*/ 33 w 33"/>
                <a:gd name="T66" fmla="*/ 45 h 4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" h="45">
                  <a:moveTo>
                    <a:pt x="33" y="0"/>
                  </a:moveTo>
                  <a:lnTo>
                    <a:pt x="33" y="5"/>
                  </a:lnTo>
                  <a:lnTo>
                    <a:pt x="33" y="15"/>
                  </a:lnTo>
                  <a:lnTo>
                    <a:pt x="33" y="26"/>
                  </a:lnTo>
                  <a:lnTo>
                    <a:pt x="33" y="28"/>
                  </a:lnTo>
                  <a:lnTo>
                    <a:pt x="32" y="30"/>
                  </a:lnTo>
                  <a:lnTo>
                    <a:pt x="30" y="31"/>
                  </a:lnTo>
                  <a:lnTo>
                    <a:pt x="29" y="32"/>
                  </a:lnTo>
                  <a:lnTo>
                    <a:pt x="26" y="36"/>
                  </a:lnTo>
                  <a:lnTo>
                    <a:pt x="21" y="38"/>
                  </a:lnTo>
                  <a:lnTo>
                    <a:pt x="16" y="41"/>
                  </a:lnTo>
                  <a:lnTo>
                    <a:pt x="13" y="42"/>
                  </a:lnTo>
                  <a:lnTo>
                    <a:pt x="7" y="45"/>
                  </a:lnTo>
                  <a:lnTo>
                    <a:pt x="3" y="29"/>
                  </a:lnTo>
                  <a:lnTo>
                    <a:pt x="2" y="22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0" y="1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38">
              <a:extLst>
                <a:ext uri="{FF2B5EF4-FFF2-40B4-BE49-F238E27FC236}">
                  <a16:creationId xmlns:a16="http://schemas.microsoft.com/office/drawing/2014/main" id="{7457250C-BAC7-4CAB-809F-769AC3379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" y="967"/>
              <a:ext cx="42" cy="41"/>
            </a:xfrm>
            <a:custGeom>
              <a:avLst/>
              <a:gdLst>
                <a:gd name="T0" fmla="*/ 42 w 42"/>
                <a:gd name="T1" fmla="*/ 0 h 41"/>
                <a:gd name="T2" fmla="*/ 40 w 42"/>
                <a:gd name="T3" fmla="*/ 7 h 41"/>
                <a:gd name="T4" fmla="*/ 39 w 42"/>
                <a:gd name="T5" fmla="*/ 11 h 41"/>
                <a:gd name="T6" fmla="*/ 38 w 42"/>
                <a:gd name="T7" fmla="*/ 14 h 41"/>
                <a:gd name="T8" fmla="*/ 35 w 42"/>
                <a:gd name="T9" fmla="*/ 18 h 41"/>
                <a:gd name="T10" fmla="*/ 33 w 42"/>
                <a:gd name="T11" fmla="*/ 21 h 41"/>
                <a:gd name="T12" fmla="*/ 31 w 42"/>
                <a:gd name="T13" fmla="*/ 25 h 41"/>
                <a:gd name="T14" fmla="*/ 28 w 42"/>
                <a:gd name="T15" fmla="*/ 28 h 41"/>
                <a:gd name="T16" fmla="*/ 26 w 42"/>
                <a:gd name="T17" fmla="*/ 31 h 41"/>
                <a:gd name="T18" fmla="*/ 23 w 42"/>
                <a:gd name="T19" fmla="*/ 33 h 41"/>
                <a:gd name="T20" fmla="*/ 20 w 42"/>
                <a:gd name="T21" fmla="*/ 35 h 41"/>
                <a:gd name="T22" fmla="*/ 16 w 42"/>
                <a:gd name="T23" fmla="*/ 38 h 41"/>
                <a:gd name="T24" fmla="*/ 13 w 42"/>
                <a:gd name="T25" fmla="*/ 40 h 41"/>
                <a:gd name="T26" fmla="*/ 9 w 42"/>
                <a:gd name="T27" fmla="*/ 41 h 41"/>
                <a:gd name="T28" fmla="*/ 6 w 42"/>
                <a:gd name="T29" fmla="*/ 41 h 41"/>
                <a:gd name="T30" fmla="*/ 0 w 42"/>
                <a:gd name="T31" fmla="*/ 41 h 41"/>
                <a:gd name="T32" fmla="*/ 4 w 42"/>
                <a:gd name="T33" fmla="*/ 33 h 41"/>
                <a:gd name="T34" fmla="*/ 8 w 42"/>
                <a:gd name="T35" fmla="*/ 26 h 41"/>
                <a:gd name="T36" fmla="*/ 10 w 42"/>
                <a:gd name="T37" fmla="*/ 18 h 41"/>
                <a:gd name="T38" fmla="*/ 14 w 42"/>
                <a:gd name="T39" fmla="*/ 9 h 41"/>
                <a:gd name="T40" fmla="*/ 28 w 42"/>
                <a:gd name="T41" fmla="*/ 5 h 41"/>
                <a:gd name="T42" fmla="*/ 42 w 42"/>
                <a:gd name="T43" fmla="*/ 0 h 4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"/>
                <a:gd name="T67" fmla="*/ 0 h 41"/>
                <a:gd name="T68" fmla="*/ 42 w 42"/>
                <a:gd name="T69" fmla="*/ 41 h 4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" h="41">
                  <a:moveTo>
                    <a:pt x="42" y="0"/>
                  </a:moveTo>
                  <a:lnTo>
                    <a:pt x="40" y="7"/>
                  </a:lnTo>
                  <a:lnTo>
                    <a:pt x="39" y="11"/>
                  </a:lnTo>
                  <a:lnTo>
                    <a:pt x="38" y="14"/>
                  </a:lnTo>
                  <a:lnTo>
                    <a:pt x="35" y="18"/>
                  </a:lnTo>
                  <a:lnTo>
                    <a:pt x="33" y="21"/>
                  </a:lnTo>
                  <a:lnTo>
                    <a:pt x="31" y="25"/>
                  </a:lnTo>
                  <a:lnTo>
                    <a:pt x="28" y="28"/>
                  </a:lnTo>
                  <a:lnTo>
                    <a:pt x="26" y="31"/>
                  </a:lnTo>
                  <a:lnTo>
                    <a:pt x="23" y="33"/>
                  </a:lnTo>
                  <a:lnTo>
                    <a:pt x="20" y="35"/>
                  </a:lnTo>
                  <a:lnTo>
                    <a:pt x="16" y="38"/>
                  </a:lnTo>
                  <a:lnTo>
                    <a:pt x="13" y="40"/>
                  </a:lnTo>
                  <a:lnTo>
                    <a:pt x="9" y="41"/>
                  </a:lnTo>
                  <a:lnTo>
                    <a:pt x="6" y="41"/>
                  </a:lnTo>
                  <a:lnTo>
                    <a:pt x="0" y="41"/>
                  </a:lnTo>
                  <a:lnTo>
                    <a:pt x="4" y="33"/>
                  </a:lnTo>
                  <a:lnTo>
                    <a:pt x="8" y="26"/>
                  </a:lnTo>
                  <a:lnTo>
                    <a:pt x="10" y="18"/>
                  </a:lnTo>
                  <a:lnTo>
                    <a:pt x="14" y="9"/>
                  </a:lnTo>
                  <a:lnTo>
                    <a:pt x="28" y="5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39">
              <a:extLst>
                <a:ext uri="{FF2B5EF4-FFF2-40B4-BE49-F238E27FC236}">
                  <a16:creationId xmlns:a16="http://schemas.microsoft.com/office/drawing/2014/main" id="{C279076A-2FCA-4C19-B81C-19D53D4D9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" y="969"/>
              <a:ext cx="43" cy="45"/>
            </a:xfrm>
            <a:custGeom>
              <a:avLst/>
              <a:gdLst>
                <a:gd name="T0" fmla="*/ 0 w 43"/>
                <a:gd name="T1" fmla="*/ 0 h 45"/>
                <a:gd name="T2" fmla="*/ 7 w 43"/>
                <a:gd name="T3" fmla="*/ 1 h 45"/>
                <a:gd name="T4" fmla="*/ 13 w 43"/>
                <a:gd name="T5" fmla="*/ 4 h 45"/>
                <a:gd name="T6" fmla="*/ 21 w 43"/>
                <a:gd name="T7" fmla="*/ 5 h 45"/>
                <a:gd name="T8" fmla="*/ 24 w 43"/>
                <a:gd name="T9" fmla="*/ 7 h 45"/>
                <a:gd name="T10" fmla="*/ 28 w 43"/>
                <a:gd name="T11" fmla="*/ 7 h 45"/>
                <a:gd name="T12" fmla="*/ 28 w 43"/>
                <a:gd name="T13" fmla="*/ 9 h 45"/>
                <a:gd name="T14" fmla="*/ 29 w 43"/>
                <a:gd name="T15" fmla="*/ 9 h 45"/>
                <a:gd name="T16" fmla="*/ 30 w 43"/>
                <a:gd name="T17" fmla="*/ 10 h 45"/>
                <a:gd name="T18" fmla="*/ 32 w 43"/>
                <a:gd name="T19" fmla="*/ 12 h 45"/>
                <a:gd name="T20" fmla="*/ 33 w 43"/>
                <a:gd name="T21" fmla="*/ 16 h 45"/>
                <a:gd name="T22" fmla="*/ 35 w 43"/>
                <a:gd name="T23" fmla="*/ 22 h 45"/>
                <a:gd name="T24" fmla="*/ 39 w 43"/>
                <a:gd name="T25" fmla="*/ 33 h 45"/>
                <a:gd name="T26" fmla="*/ 41 w 43"/>
                <a:gd name="T27" fmla="*/ 39 h 45"/>
                <a:gd name="T28" fmla="*/ 43 w 43"/>
                <a:gd name="T29" fmla="*/ 45 h 45"/>
                <a:gd name="T30" fmla="*/ 28 w 43"/>
                <a:gd name="T31" fmla="*/ 41 h 45"/>
                <a:gd name="T32" fmla="*/ 21 w 43"/>
                <a:gd name="T33" fmla="*/ 38 h 45"/>
                <a:gd name="T34" fmla="*/ 17 w 43"/>
                <a:gd name="T35" fmla="*/ 37 h 45"/>
                <a:gd name="T36" fmla="*/ 15 w 43"/>
                <a:gd name="T37" fmla="*/ 36 h 45"/>
                <a:gd name="T38" fmla="*/ 13 w 43"/>
                <a:gd name="T39" fmla="*/ 32 h 45"/>
                <a:gd name="T40" fmla="*/ 10 w 43"/>
                <a:gd name="T41" fmla="*/ 29 h 45"/>
                <a:gd name="T42" fmla="*/ 7 w 43"/>
                <a:gd name="T43" fmla="*/ 19 h 45"/>
                <a:gd name="T44" fmla="*/ 2 w 43"/>
                <a:gd name="T45" fmla="*/ 10 h 45"/>
                <a:gd name="T46" fmla="*/ 0 w 43"/>
                <a:gd name="T47" fmla="*/ 0 h 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3"/>
                <a:gd name="T73" fmla="*/ 0 h 45"/>
                <a:gd name="T74" fmla="*/ 43 w 43"/>
                <a:gd name="T75" fmla="*/ 45 h 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3" h="45">
                  <a:moveTo>
                    <a:pt x="0" y="0"/>
                  </a:moveTo>
                  <a:lnTo>
                    <a:pt x="7" y="1"/>
                  </a:lnTo>
                  <a:lnTo>
                    <a:pt x="13" y="4"/>
                  </a:lnTo>
                  <a:lnTo>
                    <a:pt x="21" y="5"/>
                  </a:lnTo>
                  <a:lnTo>
                    <a:pt x="24" y="7"/>
                  </a:lnTo>
                  <a:lnTo>
                    <a:pt x="28" y="7"/>
                  </a:lnTo>
                  <a:lnTo>
                    <a:pt x="28" y="9"/>
                  </a:lnTo>
                  <a:lnTo>
                    <a:pt x="29" y="9"/>
                  </a:lnTo>
                  <a:lnTo>
                    <a:pt x="30" y="10"/>
                  </a:lnTo>
                  <a:lnTo>
                    <a:pt x="32" y="12"/>
                  </a:lnTo>
                  <a:lnTo>
                    <a:pt x="33" y="16"/>
                  </a:lnTo>
                  <a:lnTo>
                    <a:pt x="35" y="22"/>
                  </a:lnTo>
                  <a:lnTo>
                    <a:pt x="39" y="33"/>
                  </a:lnTo>
                  <a:lnTo>
                    <a:pt x="41" y="39"/>
                  </a:lnTo>
                  <a:lnTo>
                    <a:pt x="43" y="45"/>
                  </a:lnTo>
                  <a:lnTo>
                    <a:pt x="28" y="41"/>
                  </a:lnTo>
                  <a:lnTo>
                    <a:pt x="21" y="38"/>
                  </a:lnTo>
                  <a:lnTo>
                    <a:pt x="17" y="37"/>
                  </a:lnTo>
                  <a:lnTo>
                    <a:pt x="15" y="36"/>
                  </a:lnTo>
                  <a:lnTo>
                    <a:pt x="13" y="32"/>
                  </a:lnTo>
                  <a:lnTo>
                    <a:pt x="10" y="29"/>
                  </a:lnTo>
                  <a:lnTo>
                    <a:pt x="7" y="19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40">
              <a:extLst>
                <a:ext uri="{FF2B5EF4-FFF2-40B4-BE49-F238E27FC236}">
                  <a16:creationId xmlns:a16="http://schemas.microsoft.com/office/drawing/2014/main" id="{D5681E23-BC32-46FE-8D9A-A49A9DF53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3" y="992"/>
              <a:ext cx="26" cy="37"/>
            </a:xfrm>
            <a:custGeom>
              <a:avLst/>
              <a:gdLst>
                <a:gd name="T0" fmla="*/ 26 w 26"/>
                <a:gd name="T1" fmla="*/ 0 h 37"/>
                <a:gd name="T2" fmla="*/ 26 w 26"/>
                <a:gd name="T3" fmla="*/ 5 h 37"/>
                <a:gd name="T4" fmla="*/ 26 w 26"/>
                <a:gd name="T5" fmla="*/ 10 h 37"/>
                <a:gd name="T6" fmla="*/ 25 w 26"/>
                <a:gd name="T7" fmla="*/ 13 h 37"/>
                <a:gd name="T8" fmla="*/ 25 w 26"/>
                <a:gd name="T9" fmla="*/ 16 h 37"/>
                <a:gd name="T10" fmla="*/ 24 w 26"/>
                <a:gd name="T11" fmla="*/ 19 h 37"/>
                <a:gd name="T12" fmla="*/ 23 w 26"/>
                <a:gd name="T13" fmla="*/ 21 h 37"/>
                <a:gd name="T14" fmla="*/ 20 w 26"/>
                <a:gd name="T15" fmla="*/ 25 h 37"/>
                <a:gd name="T16" fmla="*/ 19 w 26"/>
                <a:gd name="T17" fmla="*/ 27 h 37"/>
                <a:gd name="T18" fmla="*/ 17 w 26"/>
                <a:gd name="T19" fmla="*/ 29 h 37"/>
                <a:gd name="T20" fmla="*/ 14 w 26"/>
                <a:gd name="T21" fmla="*/ 32 h 37"/>
                <a:gd name="T22" fmla="*/ 12 w 26"/>
                <a:gd name="T23" fmla="*/ 33 h 37"/>
                <a:gd name="T24" fmla="*/ 11 w 26"/>
                <a:gd name="T25" fmla="*/ 35 h 37"/>
                <a:gd name="T26" fmla="*/ 8 w 26"/>
                <a:gd name="T27" fmla="*/ 35 h 37"/>
                <a:gd name="T28" fmla="*/ 6 w 26"/>
                <a:gd name="T29" fmla="*/ 37 h 37"/>
                <a:gd name="T30" fmla="*/ 4 w 26"/>
                <a:gd name="T31" fmla="*/ 37 h 37"/>
                <a:gd name="T32" fmla="*/ 0 w 26"/>
                <a:gd name="T33" fmla="*/ 35 h 37"/>
                <a:gd name="T34" fmla="*/ 1 w 26"/>
                <a:gd name="T35" fmla="*/ 26 h 37"/>
                <a:gd name="T36" fmla="*/ 1 w 26"/>
                <a:gd name="T37" fmla="*/ 21 h 37"/>
                <a:gd name="T38" fmla="*/ 2 w 26"/>
                <a:gd name="T39" fmla="*/ 19 h 37"/>
                <a:gd name="T40" fmla="*/ 2 w 26"/>
                <a:gd name="T41" fmla="*/ 16 h 37"/>
                <a:gd name="T42" fmla="*/ 2 w 26"/>
                <a:gd name="T43" fmla="*/ 14 h 37"/>
                <a:gd name="T44" fmla="*/ 4 w 26"/>
                <a:gd name="T45" fmla="*/ 13 h 37"/>
                <a:gd name="T46" fmla="*/ 5 w 26"/>
                <a:gd name="T47" fmla="*/ 10 h 37"/>
                <a:gd name="T48" fmla="*/ 5 w 26"/>
                <a:gd name="T49" fmla="*/ 9 h 37"/>
                <a:gd name="T50" fmla="*/ 6 w 26"/>
                <a:gd name="T51" fmla="*/ 8 h 37"/>
                <a:gd name="T52" fmla="*/ 10 w 26"/>
                <a:gd name="T53" fmla="*/ 7 h 37"/>
                <a:gd name="T54" fmla="*/ 13 w 26"/>
                <a:gd name="T55" fmla="*/ 6 h 37"/>
                <a:gd name="T56" fmla="*/ 18 w 26"/>
                <a:gd name="T57" fmla="*/ 5 h 37"/>
                <a:gd name="T58" fmla="*/ 21 w 26"/>
                <a:gd name="T59" fmla="*/ 3 h 37"/>
                <a:gd name="T60" fmla="*/ 26 w 26"/>
                <a:gd name="T61" fmla="*/ 0 h 3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"/>
                <a:gd name="T94" fmla="*/ 0 h 37"/>
                <a:gd name="T95" fmla="*/ 26 w 26"/>
                <a:gd name="T96" fmla="*/ 37 h 3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" h="37">
                  <a:moveTo>
                    <a:pt x="26" y="0"/>
                  </a:moveTo>
                  <a:lnTo>
                    <a:pt x="26" y="5"/>
                  </a:lnTo>
                  <a:lnTo>
                    <a:pt x="26" y="10"/>
                  </a:lnTo>
                  <a:lnTo>
                    <a:pt x="25" y="13"/>
                  </a:lnTo>
                  <a:lnTo>
                    <a:pt x="25" y="16"/>
                  </a:lnTo>
                  <a:lnTo>
                    <a:pt x="24" y="19"/>
                  </a:lnTo>
                  <a:lnTo>
                    <a:pt x="23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7" y="29"/>
                  </a:lnTo>
                  <a:lnTo>
                    <a:pt x="14" y="32"/>
                  </a:lnTo>
                  <a:lnTo>
                    <a:pt x="12" y="33"/>
                  </a:lnTo>
                  <a:lnTo>
                    <a:pt x="11" y="35"/>
                  </a:lnTo>
                  <a:lnTo>
                    <a:pt x="8" y="35"/>
                  </a:lnTo>
                  <a:lnTo>
                    <a:pt x="6" y="37"/>
                  </a:lnTo>
                  <a:lnTo>
                    <a:pt x="4" y="37"/>
                  </a:lnTo>
                  <a:lnTo>
                    <a:pt x="0" y="35"/>
                  </a:lnTo>
                  <a:lnTo>
                    <a:pt x="1" y="26"/>
                  </a:lnTo>
                  <a:lnTo>
                    <a:pt x="1" y="21"/>
                  </a:lnTo>
                  <a:lnTo>
                    <a:pt x="2" y="19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4" y="13"/>
                  </a:lnTo>
                  <a:lnTo>
                    <a:pt x="5" y="10"/>
                  </a:lnTo>
                  <a:lnTo>
                    <a:pt x="5" y="9"/>
                  </a:lnTo>
                  <a:lnTo>
                    <a:pt x="6" y="8"/>
                  </a:lnTo>
                  <a:lnTo>
                    <a:pt x="10" y="7"/>
                  </a:lnTo>
                  <a:lnTo>
                    <a:pt x="13" y="6"/>
                  </a:lnTo>
                  <a:lnTo>
                    <a:pt x="18" y="5"/>
                  </a:lnTo>
                  <a:lnTo>
                    <a:pt x="21" y="3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41">
              <a:extLst>
                <a:ext uri="{FF2B5EF4-FFF2-40B4-BE49-F238E27FC236}">
                  <a16:creationId xmlns:a16="http://schemas.microsoft.com/office/drawing/2014/main" id="{8DD6AAB0-FA16-4FE6-AA26-55A168851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998"/>
              <a:ext cx="28" cy="42"/>
            </a:xfrm>
            <a:custGeom>
              <a:avLst/>
              <a:gdLst>
                <a:gd name="T0" fmla="*/ 0 w 28"/>
                <a:gd name="T1" fmla="*/ 0 h 42"/>
                <a:gd name="T2" fmla="*/ 3 w 28"/>
                <a:gd name="T3" fmla="*/ 2 h 42"/>
                <a:gd name="T4" fmla="*/ 8 w 28"/>
                <a:gd name="T5" fmla="*/ 4 h 42"/>
                <a:gd name="T6" fmla="*/ 13 w 28"/>
                <a:gd name="T7" fmla="*/ 7 h 42"/>
                <a:gd name="T8" fmla="*/ 15 w 28"/>
                <a:gd name="T9" fmla="*/ 8 h 42"/>
                <a:gd name="T10" fmla="*/ 19 w 28"/>
                <a:gd name="T11" fmla="*/ 10 h 42"/>
                <a:gd name="T12" fmla="*/ 20 w 28"/>
                <a:gd name="T13" fmla="*/ 12 h 42"/>
                <a:gd name="T14" fmla="*/ 20 w 28"/>
                <a:gd name="T15" fmla="*/ 13 h 42"/>
                <a:gd name="T16" fmla="*/ 22 w 28"/>
                <a:gd name="T17" fmla="*/ 14 h 42"/>
                <a:gd name="T18" fmla="*/ 22 w 28"/>
                <a:gd name="T19" fmla="*/ 15 h 42"/>
                <a:gd name="T20" fmla="*/ 22 w 28"/>
                <a:gd name="T21" fmla="*/ 16 h 42"/>
                <a:gd name="T22" fmla="*/ 22 w 28"/>
                <a:gd name="T23" fmla="*/ 19 h 42"/>
                <a:gd name="T24" fmla="*/ 23 w 28"/>
                <a:gd name="T25" fmla="*/ 22 h 42"/>
                <a:gd name="T26" fmla="*/ 25 w 28"/>
                <a:gd name="T27" fmla="*/ 28 h 42"/>
                <a:gd name="T28" fmla="*/ 28 w 28"/>
                <a:gd name="T29" fmla="*/ 42 h 42"/>
                <a:gd name="T30" fmla="*/ 23 w 28"/>
                <a:gd name="T31" fmla="*/ 41 h 42"/>
                <a:gd name="T32" fmla="*/ 20 w 28"/>
                <a:gd name="T33" fmla="*/ 39 h 42"/>
                <a:gd name="T34" fmla="*/ 19 w 28"/>
                <a:gd name="T35" fmla="*/ 39 h 42"/>
                <a:gd name="T36" fmla="*/ 18 w 28"/>
                <a:gd name="T37" fmla="*/ 38 h 42"/>
                <a:gd name="T38" fmla="*/ 14 w 28"/>
                <a:gd name="T39" fmla="*/ 35 h 42"/>
                <a:gd name="T40" fmla="*/ 12 w 28"/>
                <a:gd name="T41" fmla="*/ 33 h 42"/>
                <a:gd name="T42" fmla="*/ 10 w 28"/>
                <a:gd name="T43" fmla="*/ 31 h 42"/>
                <a:gd name="T44" fmla="*/ 8 w 28"/>
                <a:gd name="T45" fmla="*/ 28 h 42"/>
                <a:gd name="T46" fmla="*/ 7 w 28"/>
                <a:gd name="T47" fmla="*/ 25 h 42"/>
                <a:gd name="T48" fmla="*/ 3 w 28"/>
                <a:gd name="T49" fmla="*/ 19 h 42"/>
                <a:gd name="T50" fmla="*/ 2 w 28"/>
                <a:gd name="T51" fmla="*/ 16 h 42"/>
                <a:gd name="T52" fmla="*/ 2 w 28"/>
                <a:gd name="T53" fmla="*/ 13 h 42"/>
                <a:gd name="T54" fmla="*/ 1 w 28"/>
                <a:gd name="T55" fmla="*/ 7 h 42"/>
                <a:gd name="T56" fmla="*/ 0 w 28"/>
                <a:gd name="T57" fmla="*/ 0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8"/>
                <a:gd name="T88" fmla="*/ 0 h 42"/>
                <a:gd name="T89" fmla="*/ 28 w 28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8" h="42">
                  <a:moveTo>
                    <a:pt x="0" y="0"/>
                  </a:moveTo>
                  <a:lnTo>
                    <a:pt x="3" y="2"/>
                  </a:lnTo>
                  <a:lnTo>
                    <a:pt x="8" y="4"/>
                  </a:lnTo>
                  <a:lnTo>
                    <a:pt x="13" y="7"/>
                  </a:lnTo>
                  <a:lnTo>
                    <a:pt x="15" y="8"/>
                  </a:lnTo>
                  <a:lnTo>
                    <a:pt x="19" y="10"/>
                  </a:lnTo>
                  <a:lnTo>
                    <a:pt x="20" y="12"/>
                  </a:lnTo>
                  <a:lnTo>
                    <a:pt x="20" y="13"/>
                  </a:lnTo>
                  <a:lnTo>
                    <a:pt x="22" y="14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2" y="19"/>
                  </a:lnTo>
                  <a:lnTo>
                    <a:pt x="23" y="22"/>
                  </a:lnTo>
                  <a:lnTo>
                    <a:pt x="25" y="28"/>
                  </a:lnTo>
                  <a:lnTo>
                    <a:pt x="28" y="42"/>
                  </a:lnTo>
                  <a:lnTo>
                    <a:pt x="23" y="41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4" y="35"/>
                  </a:lnTo>
                  <a:lnTo>
                    <a:pt x="12" y="33"/>
                  </a:lnTo>
                  <a:lnTo>
                    <a:pt x="10" y="31"/>
                  </a:lnTo>
                  <a:lnTo>
                    <a:pt x="8" y="28"/>
                  </a:lnTo>
                  <a:lnTo>
                    <a:pt x="7" y="25"/>
                  </a:lnTo>
                  <a:lnTo>
                    <a:pt x="3" y="19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5BE73C8F-D7E5-48C9-B9AD-2BE7C4134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558"/>
              <a:ext cx="84" cy="96"/>
            </a:xfrm>
            <a:custGeom>
              <a:avLst/>
              <a:gdLst>
                <a:gd name="T0" fmla="*/ 74 w 84"/>
                <a:gd name="T1" fmla="*/ 0 h 96"/>
                <a:gd name="T2" fmla="*/ 84 w 84"/>
                <a:gd name="T3" fmla="*/ 80 h 96"/>
                <a:gd name="T4" fmla="*/ 77 w 84"/>
                <a:gd name="T5" fmla="*/ 81 h 96"/>
                <a:gd name="T6" fmla="*/ 69 w 84"/>
                <a:gd name="T7" fmla="*/ 82 h 96"/>
                <a:gd name="T8" fmla="*/ 61 w 84"/>
                <a:gd name="T9" fmla="*/ 84 h 96"/>
                <a:gd name="T10" fmla="*/ 54 w 84"/>
                <a:gd name="T11" fmla="*/ 87 h 96"/>
                <a:gd name="T12" fmla="*/ 45 w 84"/>
                <a:gd name="T13" fmla="*/ 89 h 96"/>
                <a:gd name="T14" fmla="*/ 37 w 84"/>
                <a:gd name="T15" fmla="*/ 92 h 96"/>
                <a:gd name="T16" fmla="*/ 30 w 84"/>
                <a:gd name="T17" fmla="*/ 94 h 96"/>
                <a:gd name="T18" fmla="*/ 23 w 84"/>
                <a:gd name="T19" fmla="*/ 96 h 96"/>
                <a:gd name="T20" fmla="*/ 0 w 84"/>
                <a:gd name="T21" fmla="*/ 21 h 96"/>
                <a:gd name="T22" fmla="*/ 10 w 84"/>
                <a:gd name="T23" fmla="*/ 17 h 96"/>
                <a:gd name="T24" fmla="*/ 18 w 84"/>
                <a:gd name="T25" fmla="*/ 13 h 96"/>
                <a:gd name="T26" fmla="*/ 37 w 84"/>
                <a:gd name="T27" fmla="*/ 7 h 96"/>
                <a:gd name="T28" fmla="*/ 45 w 84"/>
                <a:gd name="T29" fmla="*/ 5 h 96"/>
                <a:gd name="T30" fmla="*/ 55 w 84"/>
                <a:gd name="T31" fmla="*/ 3 h 96"/>
                <a:gd name="T32" fmla="*/ 60 w 84"/>
                <a:gd name="T33" fmla="*/ 3 h 96"/>
                <a:gd name="T34" fmla="*/ 65 w 84"/>
                <a:gd name="T35" fmla="*/ 2 h 96"/>
                <a:gd name="T36" fmla="*/ 74 w 84"/>
                <a:gd name="T37" fmla="*/ 0 h 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4"/>
                <a:gd name="T58" fmla="*/ 0 h 96"/>
                <a:gd name="T59" fmla="*/ 84 w 84"/>
                <a:gd name="T60" fmla="*/ 96 h 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4" h="96">
                  <a:moveTo>
                    <a:pt x="74" y="0"/>
                  </a:moveTo>
                  <a:lnTo>
                    <a:pt x="84" y="80"/>
                  </a:lnTo>
                  <a:lnTo>
                    <a:pt x="77" y="81"/>
                  </a:lnTo>
                  <a:lnTo>
                    <a:pt x="69" y="82"/>
                  </a:lnTo>
                  <a:lnTo>
                    <a:pt x="61" y="84"/>
                  </a:lnTo>
                  <a:lnTo>
                    <a:pt x="54" y="87"/>
                  </a:lnTo>
                  <a:lnTo>
                    <a:pt x="45" y="89"/>
                  </a:lnTo>
                  <a:lnTo>
                    <a:pt x="37" y="92"/>
                  </a:lnTo>
                  <a:lnTo>
                    <a:pt x="30" y="94"/>
                  </a:lnTo>
                  <a:lnTo>
                    <a:pt x="23" y="96"/>
                  </a:lnTo>
                  <a:lnTo>
                    <a:pt x="0" y="21"/>
                  </a:lnTo>
                  <a:lnTo>
                    <a:pt x="10" y="17"/>
                  </a:lnTo>
                  <a:lnTo>
                    <a:pt x="18" y="13"/>
                  </a:lnTo>
                  <a:lnTo>
                    <a:pt x="37" y="7"/>
                  </a:lnTo>
                  <a:lnTo>
                    <a:pt x="45" y="5"/>
                  </a:lnTo>
                  <a:lnTo>
                    <a:pt x="55" y="3"/>
                  </a:lnTo>
                  <a:lnTo>
                    <a:pt x="60" y="3"/>
                  </a:lnTo>
                  <a:lnTo>
                    <a:pt x="65" y="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BF7AB199-95D3-4B4D-AD42-24222DE66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5" y="558"/>
              <a:ext cx="82" cy="93"/>
            </a:xfrm>
            <a:custGeom>
              <a:avLst/>
              <a:gdLst>
                <a:gd name="T0" fmla="*/ 8 w 82"/>
                <a:gd name="T1" fmla="*/ 0 h 93"/>
                <a:gd name="T2" fmla="*/ 14 w 82"/>
                <a:gd name="T3" fmla="*/ 0 h 93"/>
                <a:gd name="T4" fmla="*/ 17 w 82"/>
                <a:gd name="T5" fmla="*/ 0 h 93"/>
                <a:gd name="T6" fmla="*/ 21 w 82"/>
                <a:gd name="T7" fmla="*/ 0 h 93"/>
                <a:gd name="T8" fmla="*/ 30 w 82"/>
                <a:gd name="T9" fmla="*/ 3 h 93"/>
                <a:gd name="T10" fmla="*/ 40 w 82"/>
                <a:gd name="T11" fmla="*/ 5 h 93"/>
                <a:gd name="T12" fmla="*/ 51 w 82"/>
                <a:gd name="T13" fmla="*/ 7 h 93"/>
                <a:gd name="T14" fmla="*/ 71 w 82"/>
                <a:gd name="T15" fmla="*/ 15 h 93"/>
                <a:gd name="T16" fmla="*/ 78 w 82"/>
                <a:gd name="T17" fmla="*/ 17 h 93"/>
                <a:gd name="T18" fmla="*/ 82 w 82"/>
                <a:gd name="T19" fmla="*/ 19 h 93"/>
                <a:gd name="T20" fmla="*/ 61 w 82"/>
                <a:gd name="T21" fmla="*/ 90 h 93"/>
                <a:gd name="T22" fmla="*/ 60 w 82"/>
                <a:gd name="T23" fmla="*/ 92 h 93"/>
                <a:gd name="T24" fmla="*/ 59 w 82"/>
                <a:gd name="T25" fmla="*/ 93 h 93"/>
                <a:gd name="T26" fmla="*/ 56 w 82"/>
                <a:gd name="T27" fmla="*/ 92 h 93"/>
                <a:gd name="T28" fmla="*/ 51 w 82"/>
                <a:gd name="T29" fmla="*/ 90 h 93"/>
                <a:gd name="T30" fmla="*/ 34 w 82"/>
                <a:gd name="T31" fmla="*/ 87 h 93"/>
                <a:gd name="T32" fmla="*/ 15 w 82"/>
                <a:gd name="T33" fmla="*/ 81 h 93"/>
                <a:gd name="T34" fmla="*/ 6 w 82"/>
                <a:gd name="T35" fmla="*/ 80 h 93"/>
                <a:gd name="T36" fmla="*/ 0 w 82"/>
                <a:gd name="T37" fmla="*/ 79 h 93"/>
                <a:gd name="T38" fmla="*/ 2 w 82"/>
                <a:gd name="T39" fmla="*/ 58 h 93"/>
                <a:gd name="T40" fmla="*/ 4 w 82"/>
                <a:gd name="T41" fmla="*/ 38 h 93"/>
                <a:gd name="T42" fmla="*/ 8 w 82"/>
                <a:gd name="T43" fmla="*/ 0 h 9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93"/>
                <a:gd name="T68" fmla="*/ 82 w 82"/>
                <a:gd name="T69" fmla="*/ 93 h 9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93">
                  <a:moveTo>
                    <a:pt x="8" y="0"/>
                  </a:moveTo>
                  <a:lnTo>
                    <a:pt x="14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30" y="3"/>
                  </a:lnTo>
                  <a:lnTo>
                    <a:pt x="40" y="5"/>
                  </a:lnTo>
                  <a:lnTo>
                    <a:pt x="51" y="7"/>
                  </a:lnTo>
                  <a:lnTo>
                    <a:pt x="71" y="15"/>
                  </a:lnTo>
                  <a:lnTo>
                    <a:pt x="78" y="17"/>
                  </a:lnTo>
                  <a:lnTo>
                    <a:pt x="82" y="19"/>
                  </a:lnTo>
                  <a:lnTo>
                    <a:pt x="61" y="90"/>
                  </a:lnTo>
                  <a:lnTo>
                    <a:pt x="60" y="92"/>
                  </a:lnTo>
                  <a:lnTo>
                    <a:pt x="59" y="93"/>
                  </a:lnTo>
                  <a:lnTo>
                    <a:pt x="56" y="92"/>
                  </a:lnTo>
                  <a:lnTo>
                    <a:pt x="51" y="90"/>
                  </a:lnTo>
                  <a:lnTo>
                    <a:pt x="34" y="87"/>
                  </a:lnTo>
                  <a:lnTo>
                    <a:pt x="15" y="81"/>
                  </a:lnTo>
                  <a:lnTo>
                    <a:pt x="6" y="80"/>
                  </a:lnTo>
                  <a:lnTo>
                    <a:pt x="0" y="79"/>
                  </a:lnTo>
                  <a:lnTo>
                    <a:pt x="2" y="58"/>
                  </a:lnTo>
                  <a:lnTo>
                    <a:pt x="4" y="3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37C5C05A-681D-4B5F-9DFC-D1CAA76FA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" y="609"/>
              <a:ext cx="81" cy="105"/>
            </a:xfrm>
            <a:custGeom>
              <a:avLst/>
              <a:gdLst>
                <a:gd name="T0" fmla="*/ 30 w 81"/>
                <a:gd name="T1" fmla="*/ 0 h 105"/>
                <a:gd name="T2" fmla="*/ 36 w 81"/>
                <a:gd name="T3" fmla="*/ 5 h 105"/>
                <a:gd name="T4" fmla="*/ 43 w 81"/>
                <a:gd name="T5" fmla="*/ 10 h 105"/>
                <a:gd name="T6" fmla="*/ 49 w 81"/>
                <a:gd name="T7" fmla="*/ 16 h 105"/>
                <a:gd name="T8" fmla="*/ 57 w 81"/>
                <a:gd name="T9" fmla="*/ 22 h 105"/>
                <a:gd name="T10" fmla="*/ 63 w 81"/>
                <a:gd name="T11" fmla="*/ 28 h 105"/>
                <a:gd name="T12" fmla="*/ 70 w 81"/>
                <a:gd name="T13" fmla="*/ 35 h 105"/>
                <a:gd name="T14" fmla="*/ 76 w 81"/>
                <a:gd name="T15" fmla="*/ 41 h 105"/>
                <a:gd name="T16" fmla="*/ 81 w 81"/>
                <a:gd name="T17" fmla="*/ 46 h 105"/>
                <a:gd name="T18" fmla="*/ 43 w 81"/>
                <a:gd name="T19" fmla="*/ 105 h 105"/>
                <a:gd name="T20" fmla="*/ 37 w 81"/>
                <a:gd name="T21" fmla="*/ 100 h 105"/>
                <a:gd name="T22" fmla="*/ 32 w 81"/>
                <a:gd name="T23" fmla="*/ 95 h 105"/>
                <a:gd name="T24" fmla="*/ 28 w 81"/>
                <a:gd name="T25" fmla="*/ 89 h 105"/>
                <a:gd name="T26" fmla="*/ 24 w 81"/>
                <a:gd name="T27" fmla="*/ 87 h 105"/>
                <a:gd name="T28" fmla="*/ 21 w 81"/>
                <a:gd name="T29" fmla="*/ 86 h 105"/>
                <a:gd name="T30" fmla="*/ 16 w 81"/>
                <a:gd name="T31" fmla="*/ 81 h 105"/>
                <a:gd name="T32" fmla="*/ 10 w 81"/>
                <a:gd name="T33" fmla="*/ 77 h 105"/>
                <a:gd name="T34" fmla="*/ 5 w 81"/>
                <a:gd name="T35" fmla="*/ 74 h 105"/>
                <a:gd name="T36" fmla="*/ 0 w 81"/>
                <a:gd name="T37" fmla="*/ 70 h 105"/>
                <a:gd name="T38" fmla="*/ 30 w 81"/>
                <a:gd name="T39" fmla="*/ 0 h 10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1"/>
                <a:gd name="T61" fmla="*/ 0 h 105"/>
                <a:gd name="T62" fmla="*/ 81 w 81"/>
                <a:gd name="T63" fmla="*/ 105 h 10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1" h="105">
                  <a:moveTo>
                    <a:pt x="30" y="0"/>
                  </a:moveTo>
                  <a:lnTo>
                    <a:pt x="36" y="5"/>
                  </a:lnTo>
                  <a:lnTo>
                    <a:pt x="43" y="10"/>
                  </a:lnTo>
                  <a:lnTo>
                    <a:pt x="49" y="16"/>
                  </a:lnTo>
                  <a:lnTo>
                    <a:pt x="57" y="22"/>
                  </a:lnTo>
                  <a:lnTo>
                    <a:pt x="63" y="28"/>
                  </a:lnTo>
                  <a:lnTo>
                    <a:pt x="70" y="35"/>
                  </a:lnTo>
                  <a:lnTo>
                    <a:pt x="76" y="41"/>
                  </a:lnTo>
                  <a:lnTo>
                    <a:pt x="81" y="46"/>
                  </a:lnTo>
                  <a:lnTo>
                    <a:pt x="43" y="105"/>
                  </a:lnTo>
                  <a:lnTo>
                    <a:pt x="37" y="100"/>
                  </a:lnTo>
                  <a:lnTo>
                    <a:pt x="32" y="95"/>
                  </a:lnTo>
                  <a:lnTo>
                    <a:pt x="28" y="89"/>
                  </a:lnTo>
                  <a:lnTo>
                    <a:pt x="24" y="87"/>
                  </a:lnTo>
                  <a:lnTo>
                    <a:pt x="21" y="86"/>
                  </a:lnTo>
                  <a:lnTo>
                    <a:pt x="16" y="81"/>
                  </a:lnTo>
                  <a:lnTo>
                    <a:pt x="10" y="77"/>
                  </a:lnTo>
                  <a:lnTo>
                    <a:pt x="5" y="74"/>
                  </a:lnTo>
                  <a:lnTo>
                    <a:pt x="0" y="7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3B6CA384-3509-4165-8D34-501D660A3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618"/>
              <a:ext cx="78" cy="101"/>
            </a:xfrm>
            <a:custGeom>
              <a:avLst/>
              <a:gdLst>
                <a:gd name="T0" fmla="*/ 47 w 78"/>
                <a:gd name="T1" fmla="*/ 0 h 101"/>
                <a:gd name="T2" fmla="*/ 78 w 78"/>
                <a:gd name="T3" fmla="*/ 65 h 101"/>
                <a:gd name="T4" fmla="*/ 38 w 78"/>
                <a:gd name="T5" fmla="*/ 101 h 101"/>
                <a:gd name="T6" fmla="*/ 0 w 78"/>
                <a:gd name="T7" fmla="*/ 46 h 101"/>
                <a:gd name="T8" fmla="*/ 5 w 78"/>
                <a:gd name="T9" fmla="*/ 40 h 101"/>
                <a:gd name="T10" fmla="*/ 10 w 78"/>
                <a:gd name="T11" fmla="*/ 34 h 101"/>
                <a:gd name="T12" fmla="*/ 17 w 78"/>
                <a:gd name="T13" fmla="*/ 28 h 101"/>
                <a:gd name="T14" fmla="*/ 23 w 78"/>
                <a:gd name="T15" fmla="*/ 21 h 101"/>
                <a:gd name="T16" fmla="*/ 36 w 78"/>
                <a:gd name="T17" fmla="*/ 9 h 101"/>
                <a:gd name="T18" fmla="*/ 47 w 78"/>
                <a:gd name="T19" fmla="*/ 0 h 1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101"/>
                <a:gd name="T32" fmla="*/ 78 w 78"/>
                <a:gd name="T33" fmla="*/ 101 h 1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101">
                  <a:moveTo>
                    <a:pt x="47" y="0"/>
                  </a:moveTo>
                  <a:lnTo>
                    <a:pt x="78" y="65"/>
                  </a:lnTo>
                  <a:lnTo>
                    <a:pt x="38" y="101"/>
                  </a:lnTo>
                  <a:lnTo>
                    <a:pt x="0" y="46"/>
                  </a:lnTo>
                  <a:lnTo>
                    <a:pt x="5" y="40"/>
                  </a:lnTo>
                  <a:lnTo>
                    <a:pt x="10" y="34"/>
                  </a:lnTo>
                  <a:lnTo>
                    <a:pt x="17" y="28"/>
                  </a:lnTo>
                  <a:lnTo>
                    <a:pt x="23" y="21"/>
                  </a:lnTo>
                  <a:lnTo>
                    <a:pt x="36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915BE5DD-E8DD-4164-9DF2-6A67D587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5" y="712"/>
              <a:ext cx="68" cy="86"/>
            </a:xfrm>
            <a:custGeom>
              <a:avLst/>
              <a:gdLst>
                <a:gd name="T0" fmla="*/ 44 w 68"/>
                <a:gd name="T1" fmla="*/ 0 h 86"/>
                <a:gd name="T2" fmla="*/ 50 w 68"/>
                <a:gd name="T3" fmla="*/ 13 h 86"/>
                <a:gd name="T4" fmla="*/ 57 w 68"/>
                <a:gd name="T5" fmla="*/ 28 h 86"/>
                <a:gd name="T6" fmla="*/ 63 w 68"/>
                <a:gd name="T7" fmla="*/ 41 h 86"/>
                <a:gd name="T8" fmla="*/ 68 w 68"/>
                <a:gd name="T9" fmla="*/ 55 h 86"/>
                <a:gd name="T10" fmla="*/ 24 w 68"/>
                <a:gd name="T11" fmla="*/ 86 h 86"/>
                <a:gd name="T12" fmla="*/ 18 w 68"/>
                <a:gd name="T13" fmla="*/ 76 h 86"/>
                <a:gd name="T14" fmla="*/ 12 w 68"/>
                <a:gd name="T15" fmla="*/ 65 h 86"/>
                <a:gd name="T16" fmla="*/ 6 w 68"/>
                <a:gd name="T17" fmla="*/ 55 h 86"/>
                <a:gd name="T18" fmla="*/ 0 w 68"/>
                <a:gd name="T19" fmla="*/ 44 h 86"/>
                <a:gd name="T20" fmla="*/ 44 w 68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8"/>
                <a:gd name="T34" fmla="*/ 0 h 86"/>
                <a:gd name="T35" fmla="*/ 68 w 68"/>
                <a:gd name="T36" fmla="*/ 86 h 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8" h="86">
                  <a:moveTo>
                    <a:pt x="44" y="0"/>
                  </a:moveTo>
                  <a:lnTo>
                    <a:pt x="50" y="13"/>
                  </a:lnTo>
                  <a:lnTo>
                    <a:pt x="57" y="28"/>
                  </a:lnTo>
                  <a:lnTo>
                    <a:pt x="63" y="41"/>
                  </a:lnTo>
                  <a:lnTo>
                    <a:pt x="68" y="55"/>
                  </a:lnTo>
                  <a:lnTo>
                    <a:pt x="24" y="86"/>
                  </a:lnTo>
                  <a:lnTo>
                    <a:pt x="18" y="76"/>
                  </a:lnTo>
                  <a:lnTo>
                    <a:pt x="12" y="65"/>
                  </a:lnTo>
                  <a:lnTo>
                    <a:pt x="6" y="55"/>
                  </a:lnTo>
                  <a:lnTo>
                    <a:pt x="0" y="4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14E046CD-3FFD-416F-AC6E-EF1AFC57E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" y="717"/>
              <a:ext cx="64" cy="90"/>
            </a:xfrm>
            <a:custGeom>
              <a:avLst/>
              <a:gdLst>
                <a:gd name="T0" fmla="*/ 22 w 64"/>
                <a:gd name="T1" fmla="*/ 0 h 90"/>
                <a:gd name="T2" fmla="*/ 64 w 64"/>
                <a:gd name="T3" fmla="*/ 46 h 90"/>
                <a:gd name="T4" fmla="*/ 61 w 64"/>
                <a:gd name="T5" fmla="*/ 51 h 90"/>
                <a:gd name="T6" fmla="*/ 58 w 64"/>
                <a:gd name="T7" fmla="*/ 57 h 90"/>
                <a:gd name="T8" fmla="*/ 54 w 64"/>
                <a:gd name="T9" fmla="*/ 63 h 90"/>
                <a:gd name="T10" fmla="*/ 52 w 64"/>
                <a:gd name="T11" fmla="*/ 68 h 90"/>
                <a:gd name="T12" fmla="*/ 50 w 64"/>
                <a:gd name="T13" fmla="*/ 73 h 90"/>
                <a:gd name="T14" fmla="*/ 47 w 64"/>
                <a:gd name="T15" fmla="*/ 79 h 90"/>
                <a:gd name="T16" fmla="*/ 46 w 64"/>
                <a:gd name="T17" fmla="*/ 85 h 90"/>
                <a:gd name="T18" fmla="*/ 44 w 64"/>
                <a:gd name="T19" fmla="*/ 90 h 90"/>
                <a:gd name="T20" fmla="*/ 0 w 64"/>
                <a:gd name="T21" fmla="*/ 55 h 90"/>
                <a:gd name="T22" fmla="*/ 6 w 64"/>
                <a:gd name="T23" fmla="*/ 42 h 90"/>
                <a:gd name="T24" fmla="*/ 11 w 64"/>
                <a:gd name="T25" fmla="*/ 28 h 90"/>
                <a:gd name="T26" fmla="*/ 15 w 64"/>
                <a:gd name="T27" fmla="*/ 14 h 90"/>
                <a:gd name="T28" fmla="*/ 22 w 64"/>
                <a:gd name="T29" fmla="*/ 0 h 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90"/>
                <a:gd name="T47" fmla="*/ 64 w 64"/>
                <a:gd name="T48" fmla="*/ 90 h 9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90">
                  <a:moveTo>
                    <a:pt x="22" y="0"/>
                  </a:moveTo>
                  <a:lnTo>
                    <a:pt x="64" y="46"/>
                  </a:lnTo>
                  <a:lnTo>
                    <a:pt x="61" y="51"/>
                  </a:lnTo>
                  <a:lnTo>
                    <a:pt x="58" y="57"/>
                  </a:lnTo>
                  <a:lnTo>
                    <a:pt x="54" y="63"/>
                  </a:lnTo>
                  <a:lnTo>
                    <a:pt x="52" y="68"/>
                  </a:lnTo>
                  <a:lnTo>
                    <a:pt x="50" y="73"/>
                  </a:lnTo>
                  <a:lnTo>
                    <a:pt x="47" y="79"/>
                  </a:lnTo>
                  <a:lnTo>
                    <a:pt x="46" y="85"/>
                  </a:lnTo>
                  <a:lnTo>
                    <a:pt x="44" y="90"/>
                  </a:lnTo>
                  <a:lnTo>
                    <a:pt x="0" y="55"/>
                  </a:lnTo>
                  <a:lnTo>
                    <a:pt x="6" y="42"/>
                  </a:lnTo>
                  <a:lnTo>
                    <a:pt x="11" y="28"/>
                  </a:lnTo>
                  <a:lnTo>
                    <a:pt x="15" y="1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453A4521-85EC-4874-A21B-A41BF92F0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756"/>
              <a:ext cx="53" cy="76"/>
            </a:xfrm>
            <a:custGeom>
              <a:avLst/>
              <a:gdLst>
                <a:gd name="T0" fmla="*/ 41 w 53"/>
                <a:gd name="T1" fmla="*/ 0 h 76"/>
                <a:gd name="T2" fmla="*/ 47 w 53"/>
                <a:gd name="T3" fmla="*/ 0 h 76"/>
                <a:gd name="T4" fmla="*/ 53 w 53"/>
                <a:gd name="T5" fmla="*/ 68 h 76"/>
                <a:gd name="T6" fmla="*/ 45 w 53"/>
                <a:gd name="T7" fmla="*/ 69 h 76"/>
                <a:gd name="T8" fmla="*/ 37 w 53"/>
                <a:gd name="T9" fmla="*/ 70 h 76"/>
                <a:gd name="T10" fmla="*/ 18 w 53"/>
                <a:gd name="T11" fmla="*/ 76 h 76"/>
                <a:gd name="T12" fmla="*/ 0 w 53"/>
                <a:gd name="T13" fmla="*/ 13 h 76"/>
                <a:gd name="T14" fmla="*/ 6 w 53"/>
                <a:gd name="T15" fmla="*/ 12 h 76"/>
                <a:gd name="T16" fmla="*/ 12 w 53"/>
                <a:gd name="T17" fmla="*/ 10 h 76"/>
                <a:gd name="T18" fmla="*/ 25 w 53"/>
                <a:gd name="T19" fmla="*/ 5 h 76"/>
                <a:gd name="T20" fmla="*/ 35 w 53"/>
                <a:gd name="T21" fmla="*/ 3 h 76"/>
                <a:gd name="T22" fmla="*/ 41 w 53"/>
                <a:gd name="T23" fmla="*/ 0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3"/>
                <a:gd name="T37" fmla="*/ 0 h 76"/>
                <a:gd name="T38" fmla="*/ 53 w 53"/>
                <a:gd name="T39" fmla="*/ 76 h 7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3" h="76">
                  <a:moveTo>
                    <a:pt x="41" y="0"/>
                  </a:moveTo>
                  <a:lnTo>
                    <a:pt x="47" y="0"/>
                  </a:lnTo>
                  <a:lnTo>
                    <a:pt x="53" y="68"/>
                  </a:lnTo>
                  <a:lnTo>
                    <a:pt x="45" y="69"/>
                  </a:lnTo>
                  <a:lnTo>
                    <a:pt x="37" y="70"/>
                  </a:lnTo>
                  <a:lnTo>
                    <a:pt x="18" y="76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25" y="5"/>
                  </a:lnTo>
                  <a:lnTo>
                    <a:pt x="35" y="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363EC285-9987-40ED-9019-888F3C476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756"/>
              <a:ext cx="51" cy="72"/>
            </a:xfrm>
            <a:custGeom>
              <a:avLst/>
              <a:gdLst>
                <a:gd name="T0" fmla="*/ 6 w 51"/>
                <a:gd name="T1" fmla="*/ 0 h 72"/>
                <a:gd name="T2" fmla="*/ 14 w 51"/>
                <a:gd name="T3" fmla="*/ 0 h 72"/>
                <a:gd name="T4" fmla="*/ 16 w 51"/>
                <a:gd name="T5" fmla="*/ 1 h 72"/>
                <a:gd name="T6" fmla="*/ 20 w 51"/>
                <a:gd name="T7" fmla="*/ 3 h 72"/>
                <a:gd name="T8" fmla="*/ 29 w 51"/>
                <a:gd name="T9" fmla="*/ 5 h 72"/>
                <a:gd name="T10" fmla="*/ 41 w 51"/>
                <a:gd name="T11" fmla="*/ 8 h 72"/>
                <a:gd name="T12" fmla="*/ 51 w 51"/>
                <a:gd name="T13" fmla="*/ 12 h 72"/>
                <a:gd name="T14" fmla="*/ 33 w 51"/>
                <a:gd name="T15" fmla="*/ 72 h 72"/>
                <a:gd name="T16" fmla="*/ 25 w 51"/>
                <a:gd name="T17" fmla="*/ 71 h 72"/>
                <a:gd name="T18" fmla="*/ 16 w 51"/>
                <a:gd name="T19" fmla="*/ 69 h 72"/>
                <a:gd name="T20" fmla="*/ 7 w 51"/>
                <a:gd name="T21" fmla="*/ 68 h 72"/>
                <a:gd name="T22" fmla="*/ 0 w 51"/>
                <a:gd name="T23" fmla="*/ 66 h 72"/>
                <a:gd name="T24" fmla="*/ 6 w 51"/>
                <a:gd name="T25" fmla="*/ 0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1"/>
                <a:gd name="T40" fmla="*/ 0 h 72"/>
                <a:gd name="T41" fmla="*/ 51 w 51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1" h="72">
                  <a:moveTo>
                    <a:pt x="6" y="0"/>
                  </a:moveTo>
                  <a:lnTo>
                    <a:pt x="14" y="0"/>
                  </a:lnTo>
                  <a:lnTo>
                    <a:pt x="16" y="1"/>
                  </a:lnTo>
                  <a:lnTo>
                    <a:pt x="20" y="3"/>
                  </a:lnTo>
                  <a:lnTo>
                    <a:pt x="29" y="5"/>
                  </a:lnTo>
                  <a:lnTo>
                    <a:pt x="41" y="8"/>
                  </a:lnTo>
                  <a:lnTo>
                    <a:pt x="51" y="12"/>
                  </a:lnTo>
                  <a:lnTo>
                    <a:pt x="33" y="72"/>
                  </a:lnTo>
                  <a:lnTo>
                    <a:pt x="25" y="71"/>
                  </a:lnTo>
                  <a:lnTo>
                    <a:pt x="16" y="69"/>
                  </a:lnTo>
                  <a:lnTo>
                    <a:pt x="7" y="68"/>
                  </a:lnTo>
                  <a:lnTo>
                    <a:pt x="0" y="6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DC7F00D4-9863-4080-A4DA-67E190C84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9" y="790"/>
              <a:ext cx="56" cy="70"/>
            </a:xfrm>
            <a:custGeom>
              <a:avLst/>
              <a:gdLst>
                <a:gd name="T0" fmla="*/ 25 w 56"/>
                <a:gd name="T1" fmla="*/ 0 h 70"/>
                <a:gd name="T2" fmla="*/ 33 w 56"/>
                <a:gd name="T3" fmla="*/ 5 h 70"/>
                <a:gd name="T4" fmla="*/ 42 w 56"/>
                <a:gd name="T5" fmla="*/ 11 h 70"/>
                <a:gd name="T6" fmla="*/ 45 w 56"/>
                <a:gd name="T7" fmla="*/ 15 h 70"/>
                <a:gd name="T8" fmla="*/ 50 w 56"/>
                <a:gd name="T9" fmla="*/ 18 h 70"/>
                <a:gd name="T10" fmla="*/ 53 w 56"/>
                <a:gd name="T11" fmla="*/ 22 h 70"/>
                <a:gd name="T12" fmla="*/ 56 w 56"/>
                <a:gd name="T13" fmla="*/ 28 h 70"/>
                <a:gd name="T14" fmla="*/ 26 w 56"/>
                <a:gd name="T15" fmla="*/ 70 h 70"/>
                <a:gd name="T16" fmla="*/ 13 w 56"/>
                <a:gd name="T17" fmla="*/ 62 h 70"/>
                <a:gd name="T18" fmla="*/ 0 w 56"/>
                <a:gd name="T19" fmla="*/ 54 h 70"/>
                <a:gd name="T20" fmla="*/ 25 w 56"/>
                <a:gd name="T21" fmla="*/ 0 h 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6"/>
                <a:gd name="T34" fmla="*/ 0 h 70"/>
                <a:gd name="T35" fmla="*/ 56 w 56"/>
                <a:gd name="T36" fmla="*/ 70 h 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6" h="70">
                  <a:moveTo>
                    <a:pt x="25" y="0"/>
                  </a:moveTo>
                  <a:lnTo>
                    <a:pt x="33" y="5"/>
                  </a:lnTo>
                  <a:lnTo>
                    <a:pt x="42" y="11"/>
                  </a:lnTo>
                  <a:lnTo>
                    <a:pt x="45" y="15"/>
                  </a:lnTo>
                  <a:lnTo>
                    <a:pt x="50" y="18"/>
                  </a:lnTo>
                  <a:lnTo>
                    <a:pt x="53" y="22"/>
                  </a:lnTo>
                  <a:lnTo>
                    <a:pt x="56" y="28"/>
                  </a:lnTo>
                  <a:lnTo>
                    <a:pt x="26" y="70"/>
                  </a:lnTo>
                  <a:lnTo>
                    <a:pt x="13" y="62"/>
                  </a:lnTo>
                  <a:lnTo>
                    <a:pt x="0" y="5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41DCC7E1-405F-4B29-B047-852CD7901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793"/>
              <a:ext cx="52" cy="71"/>
            </a:xfrm>
            <a:custGeom>
              <a:avLst/>
              <a:gdLst>
                <a:gd name="T0" fmla="*/ 28 w 52"/>
                <a:gd name="T1" fmla="*/ 0 h 71"/>
                <a:gd name="T2" fmla="*/ 52 w 52"/>
                <a:gd name="T3" fmla="*/ 53 h 71"/>
                <a:gd name="T4" fmla="*/ 41 w 52"/>
                <a:gd name="T5" fmla="*/ 61 h 71"/>
                <a:gd name="T6" fmla="*/ 29 w 52"/>
                <a:gd name="T7" fmla="*/ 71 h 71"/>
                <a:gd name="T8" fmla="*/ 0 w 52"/>
                <a:gd name="T9" fmla="*/ 26 h 71"/>
                <a:gd name="T10" fmla="*/ 6 w 52"/>
                <a:gd name="T11" fmla="*/ 19 h 71"/>
                <a:gd name="T12" fmla="*/ 13 w 52"/>
                <a:gd name="T13" fmla="*/ 13 h 71"/>
                <a:gd name="T14" fmla="*/ 20 w 52"/>
                <a:gd name="T15" fmla="*/ 6 h 71"/>
                <a:gd name="T16" fmla="*/ 28 w 52"/>
                <a:gd name="T17" fmla="*/ 0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8" y="0"/>
                  </a:moveTo>
                  <a:lnTo>
                    <a:pt x="52" y="53"/>
                  </a:lnTo>
                  <a:lnTo>
                    <a:pt x="41" y="61"/>
                  </a:lnTo>
                  <a:lnTo>
                    <a:pt x="29" y="71"/>
                  </a:lnTo>
                  <a:lnTo>
                    <a:pt x="0" y="26"/>
                  </a:lnTo>
                  <a:lnTo>
                    <a:pt x="6" y="19"/>
                  </a:lnTo>
                  <a:lnTo>
                    <a:pt x="13" y="13"/>
                  </a:lnTo>
                  <a:lnTo>
                    <a:pt x="20" y="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FBE2606-E801-453F-9A01-B49A1F393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" y="821"/>
              <a:ext cx="44" cy="73"/>
            </a:xfrm>
            <a:custGeom>
              <a:avLst/>
              <a:gdLst>
                <a:gd name="T0" fmla="*/ 40 w 44"/>
                <a:gd name="T1" fmla="*/ 0 h 73"/>
                <a:gd name="T2" fmla="*/ 44 w 44"/>
                <a:gd name="T3" fmla="*/ 54 h 73"/>
                <a:gd name="T4" fmla="*/ 39 w 44"/>
                <a:gd name="T5" fmla="*/ 55 h 73"/>
                <a:gd name="T6" fmla="*/ 34 w 44"/>
                <a:gd name="T7" fmla="*/ 57 h 73"/>
                <a:gd name="T8" fmla="*/ 30 w 44"/>
                <a:gd name="T9" fmla="*/ 59 h 73"/>
                <a:gd name="T10" fmla="*/ 25 w 44"/>
                <a:gd name="T11" fmla="*/ 62 h 73"/>
                <a:gd name="T12" fmla="*/ 15 w 44"/>
                <a:gd name="T13" fmla="*/ 68 h 73"/>
                <a:gd name="T14" fmla="*/ 10 w 44"/>
                <a:gd name="T15" fmla="*/ 70 h 73"/>
                <a:gd name="T16" fmla="*/ 5 w 44"/>
                <a:gd name="T17" fmla="*/ 73 h 73"/>
                <a:gd name="T18" fmla="*/ 4 w 44"/>
                <a:gd name="T19" fmla="*/ 61 h 73"/>
                <a:gd name="T20" fmla="*/ 2 w 44"/>
                <a:gd name="T21" fmla="*/ 49 h 73"/>
                <a:gd name="T22" fmla="*/ 1 w 44"/>
                <a:gd name="T23" fmla="*/ 37 h 73"/>
                <a:gd name="T24" fmla="*/ 0 w 44"/>
                <a:gd name="T25" fmla="*/ 25 h 73"/>
                <a:gd name="T26" fmla="*/ 40 w 44"/>
                <a:gd name="T27" fmla="*/ 0 h 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"/>
                <a:gd name="T43" fmla="*/ 0 h 73"/>
                <a:gd name="T44" fmla="*/ 44 w 44"/>
                <a:gd name="T45" fmla="*/ 73 h 7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" h="73">
                  <a:moveTo>
                    <a:pt x="40" y="0"/>
                  </a:moveTo>
                  <a:lnTo>
                    <a:pt x="44" y="54"/>
                  </a:lnTo>
                  <a:lnTo>
                    <a:pt x="39" y="55"/>
                  </a:lnTo>
                  <a:lnTo>
                    <a:pt x="34" y="57"/>
                  </a:lnTo>
                  <a:lnTo>
                    <a:pt x="30" y="59"/>
                  </a:lnTo>
                  <a:lnTo>
                    <a:pt x="25" y="62"/>
                  </a:lnTo>
                  <a:lnTo>
                    <a:pt x="15" y="68"/>
                  </a:lnTo>
                  <a:lnTo>
                    <a:pt x="10" y="70"/>
                  </a:lnTo>
                  <a:lnTo>
                    <a:pt x="5" y="73"/>
                  </a:lnTo>
                  <a:lnTo>
                    <a:pt x="4" y="61"/>
                  </a:lnTo>
                  <a:lnTo>
                    <a:pt x="2" y="49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4BE0887F-1068-4BA3-BFFC-29CCC63A0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" y="828"/>
              <a:ext cx="41" cy="70"/>
            </a:xfrm>
            <a:custGeom>
              <a:avLst/>
              <a:gdLst>
                <a:gd name="T0" fmla="*/ 1 w 41"/>
                <a:gd name="T1" fmla="*/ 0 h 70"/>
                <a:gd name="T2" fmla="*/ 9 w 41"/>
                <a:gd name="T3" fmla="*/ 4 h 70"/>
                <a:gd name="T4" fmla="*/ 16 w 41"/>
                <a:gd name="T5" fmla="*/ 6 h 70"/>
                <a:gd name="T6" fmla="*/ 22 w 41"/>
                <a:gd name="T7" fmla="*/ 11 h 70"/>
                <a:gd name="T8" fmla="*/ 30 w 41"/>
                <a:gd name="T9" fmla="*/ 15 h 70"/>
                <a:gd name="T10" fmla="*/ 36 w 41"/>
                <a:gd name="T11" fmla="*/ 19 h 70"/>
                <a:gd name="T12" fmla="*/ 39 w 41"/>
                <a:gd name="T13" fmla="*/ 23 h 70"/>
                <a:gd name="T14" fmla="*/ 41 w 41"/>
                <a:gd name="T15" fmla="*/ 24 h 70"/>
                <a:gd name="T16" fmla="*/ 41 w 41"/>
                <a:gd name="T17" fmla="*/ 25 h 70"/>
                <a:gd name="T18" fmla="*/ 41 w 41"/>
                <a:gd name="T19" fmla="*/ 30 h 70"/>
                <a:gd name="T20" fmla="*/ 39 w 41"/>
                <a:gd name="T21" fmla="*/ 37 h 70"/>
                <a:gd name="T22" fmla="*/ 38 w 41"/>
                <a:gd name="T23" fmla="*/ 43 h 70"/>
                <a:gd name="T24" fmla="*/ 38 w 41"/>
                <a:gd name="T25" fmla="*/ 48 h 70"/>
                <a:gd name="T26" fmla="*/ 38 w 41"/>
                <a:gd name="T27" fmla="*/ 70 h 70"/>
                <a:gd name="T28" fmla="*/ 25 w 41"/>
                <a:gd name="T29" fmla="*/ 64 h 70"/>
                <a:gd name="T30" fmla="*/ 16 w 41"/>
                <a:gd name="T31" fmla="*/ 60 h 70"/>
                <a:gd name="T32" fmla="*/ 9 w 41"/>
                <a:gd name="T33" fmla="*/ 56 h 70"/>
                <a:gd name="T34" fmla="*/ 6 w 41"/>
                <a:gd name="T35" fmla="*/ 55 h 70"/>
                <a:gd name="T36" fmla="*/ 4 w 41"/>
                <a:gd name="T37" fmla="*/ 54 h 70"/>
                <a:gd name="T38" fmla="*/ 3 w 41"/>
                <a:gd name="T39" fmla="*/ 51 h 70"/>
                <a:gd name="T40" fmla="*/ 1 w 41"/>
                <a:gd name="T41" fmla="*/ 50 h 70"/>
                <a:gd name="T42" fmla="*/ 1 w 41"/>
                <a:gd name="T43" fmla="*/ 48 h 70"/>
                <a:gd name="T44" fmla="*/ 0 w 41"/>
                <a:gd name="T45" fmla="*/ 45 h 70"/>
                <a:gd name="T46" fmla="*/ 0 w 41"/>
                <a:gd name="T47" fmla="*/ 42 h 70"/>
                <a:gd name="T48" fmla="*/ 0 w 41"/>
                <a:gd name="T49" fmla="*/ 38 h 70"/>
                <a:gd name="T50" fmla="*/ 0 w 41"/>
                <a:gd name="T51" fmla="*/ 29 h 70"/>
                <a:gd name="T52" fmla="*/ 0 w 41"/>
                <a:gd name="T53" fmla="*/ 18 h 70"/>
                <a:gd name="T54" fmla="*/ 1 w 41"/>
                <a:gd name="T55" fmla="*/ 0 h 7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1"/>
                <a:gd name="T85" fmla="*/ 0 h 70"/>
                <a:gd name="T86" fmla="*/ 41 w 41"/>
                <a:gd name="T87" fmla="*/ 70 h 7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1" h="70">
                  <a:moveTo>
                    <a:pt x="1" y="0"/>
                  </a:moveTo>
                  <a:lnTo>
                    <a:pt x="9" y="4"/>
                  </a:lnTo>
                  <a:lnTo>
                    <a:pt x="16" y="6"/>
                  </a:lnTo>
                  <a:lnTo>
                    <a:pt x="22" y="11"/>
                  </a:lnTo>
                  <a:lnTo>
                    <a:pt x="30" y="15"/>
                  </a:lnTo>
                  <a:lnTo>
                    <a:pt x="36" y="19"/>
                  </a:lnTo>
                  <a:lnTo>
                    <a:pt x="39" y="23"/>
                  </a:lnTo>
                  <a:lnTo>
                    <a:pt x="41" y="24"/>
                  </a:lnTo>
                  <a:lnTo>
                    <a:pt x="41" y="25"/>
                  </a:lnTo>
                  <a:lnTo>
                    <a:pt x="41" y="30"/>
                  </a:lnTo>
                  <a:lnTo>
                    <a:pt x="39" y="37"/>
                  </a:lnTo>
                  <a:lnTo>
                    <a:pt x="38" y="43"/>
                  </a:lnTo>
                  <a:lnTo>
                    <a:pt x="38" y="48"/>
                  </a:lnTo>
                  <a:lnTo>
                    <a:pt x="38" y="70"/>
                  </a:lnTo>
                  <a:lnTo>
                    <a:pt x="25" y="64"/>
                  </a:lnTo>
                  <a:lnTo>
                    <a:pt x="16" y="60"/>
                  </a:lnTo>
                  <a:lnTo>
                    <a:pt x="9" y="56"/>
                  </a:lnTo>
                  <a:lnTo>
                    <a:pt x="6" y="55"/>
                  </a:lnTo>
                  <a:lnTo>
                    <a:pt x="4" y="54"/>
                  </a:lnTo>
                  <a:lnTo>
                    <a:pt x="3" y="51"/>
                  </a:lnTo>
                  <a:lnTo>
                    <a:pt x="1" y="50"/>
                  </a:lnTo>
                  <a:lnTo>
                    <a:pt x="1" y="48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48D1306-C105-42BC-9923-57C42ED15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" y="846"/>
              <a:ext cx="45" cy="55"/>
            </a:xfrm>
            <a:custGeom>
              <a:avLst/>
              <a:gdLst>
                <a:gd name="T0" fmla="*/ 30 w 45"/>
                <a:gd name="T1" fmla="*/ 0 h 55"/>
                <a:gd name="T2" fmla="*/ 35 w 45"/>
                <a:gd name="T3" fmla="*/ 7 h 55"/>
                <a:gd name="T4" fmla="*/ 40 w 45"/>
                <a:gd name="T5" fmla="*/ 16 h 55"/>
                <a:gd name="T6" fmla="*/ 43 w 45"/>
                <a:gd name="T7" fmla="*/ 21 h 55"/>
                <a:gd name="T8" fmla="*/ 45 w 45"/>
                <a:gd name="T9" fmla="*/ 24 h 55"/>
                <a:gd name="T10" fmla="*/ 45 w 45"/>
                <a:gd name="T11" fmla="*/ 25 h 55"/>
                <a:gd name="T12" fmla="*/ 45 w 45"/>
                <a:gd name="T13" fmla="*/ 25 h 55"/>
                <a:gd name="T14" fmla="*/ 45 w 45"/>
                <a:gd name="T15" fmla="*/ 26 h 55"/>
                <a:gd name="T16" fmla="*/ 43 w 45"/>
                <a:gd name="T17" fmla="*/ 27 h 55"/>
                <a:gd name="T18" fmla="*/ 42 w 45"/>
                <a:gd name="T19" fmla="*/ 30 h 55"/>
                <a:gd name="T20" fmla="*/ 34 w 45"/>
                <a:gd name="T21" fmla="*/ 37 h 55"/>
                <a:gd name="T22" fmla="*/ 24 w 45"/>
                <a:gd name="T23" fmla="*/ 46 h 55"/>
                <a:gd name="T24" fmla="*/ 15 w 45"/>
                <a:gd name="T25" fmla="*/ 55 h 55"/>
                <a:gd name="T26" fmla="*/ 13 w 45"/>
                <a:gd name="T27" fmla="*/ 53 h 55"/>
                <a:gd name="T28" fmla="*/ 11 w 45"/>
                <a:gd name="T29" fmla="*/ 51 h 55"/>
                <a:gd name="T30" fmla="*/ 9 w 45"/>
                <a:gd name="T31" fmla="*/ 49 h 55"/>
                <a:gd name="T32" fmla="*/ 7 w 45"/>
                <a:gd name="T33" fmla="*/ 46 h 55"/>
                <a:gd name="T34" fmla="*/ 2 w 45"/>
                <a:gd name="T35" fmla="*/ 40 h 55"/>
                <a:gd name="T36" fmla="*/ 0 w 45"/>
                <a:gd name="T37" fmla="*/ 36 h 55"/>
                <a:gd name="T38" fmla="*/ 30 w 45"/>
                <a:gd name="T39" fmla="*/ 0 h 5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5"/>
                <a:gd name="T61" fmla="*/ 0 h 55"/>
                <a:gd name="T62" fmla="*/ 45 w 45"/>
                <a:gd name="T63" fmla="*/ 55 h 5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5" h="55">
                  <a:moveTo>
                    <a:pt x="30" y="0"/>
                  </a:moveTo>
                  <a:lnTo>
                    <a:pt x="35" y="7"/>
                  </a:lnTo>
                  <a:lnTo>
                    <a:pt x="40" y="16"/>
                  </a:lnTo>
                  <a:lnTo>
                    <a:pt x="43" y="21"/>
                  </a:lnTo>
                  <a:lnTo>
                    <a:pt x="45" y="24"/>
                  </a:lnTo>
                  <a:lnTo>
                    <a:pt x="45" y="25"/>
                  </a:lnTo>
                  <a:lnTo>
                    <a:pt x="45" y="26"/>
                  </a:lnTo>
                  <a:lnTo>
                    <a:pt x="43" y="27"/>
                  </a:lnTo>
                  <a:lnTo>
                    <a:pt x="42" y="30"/>
                  </a:lnTo>
                  <a:lnTo>
                    <a:pt x="34" y="37"/>
                  </a:lnTo>
                  <a:lnTo>
                    <a:pt x="24" y="46"/>
                  </a:lnTo>
                  <a:lnTo>
                    <a:pt x="15" y="55"/>
                  </a:lnTo>
                  <a:lnTo>
                    <a:pt x="13" y="53"/>
                  </a:lnTo>
                  <a:lnTo>
                    <a:pt x="11" y="51"/>
                  </a:lnTo>
                  <a:lnTo>
                    <a:pt x="9" y="49"/>
                  </a:lnTo>
                  <a:lnTo>
                    <a:pt x="7" y="46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1212636E-1FFB-4807-AEA7-77EB7D173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851"/>
              <a:ext cx="44" cy="54"/>
            </a:xfrm>
            <a:custGeom>
              <a:avLst/>
              <a:gdLst>
                <a:gd name="T0" fmla="*/ 12 w 44"/>
                <a:gd name="T1" fmla="*/ 0 h 54"/>
                <a:gd name="T2" fmla="*/ 44 w 44"/>
                <a:gd name="T3" fmla="*/ 35 h 54"/>
                <a:gd name="T4" fmla="*/ 38 w 44"/>
                <a:gd name="T5" fmla="*/ 45 h 54"/>
                <a:gd name="T6" fmla="*/ 32 w 44"/>
                <a:gd name="T7" fmla="*/ 54 h 54"/>
                <a:gd name="T8" fmla="*/ 22 w 44"/>
                <a:gd name="T9" fmla="*/ 45 h 54"/>
                <a:gd name="T10" fmla="*/ 12 w 44"/>
                <a:gd name="T11" fmla="*/ 35 h 54"/>
                <a:gd name="T12" fmla="*/ 4 w 44"/>
                <a:gd name="T13" fmla="*/ 28 h 54"/>
                <a:gd name="T14" fmla="*/ 1 w 44"/>
                <a:gd name="T15" fmla="*/ 26 h 54"/>
                <a:gd name="T16" fmla="*/ 0 w 44"/>
                <a:gd name="T17" fmla="*/ 25 h 54"/>
                <a:gd name="T18" fmla="*/ 0 w 44"/>
                <a:gd name="T19" fmla="*/ 22 h 54"/>
                <a:gd name="T20" fmla="*/ 1 w 44"/>
                <a:gd name="T21" fmla="*/ 20 h 54"/>
                <a:gd name="T22" fmla="*/ 5 w 44"/>
                <a:gd name="T23" fmla="*/ 14 h 54"/>
                <a:gd name="T24" fmla="*/ 12 w 44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4"/>
                <a:gd name="T40" fmla="*/ 0 h 54"/>
                <a:gd name="T41" fmla="*/ 44 w 44"/>
                <a:gd name="T42" fmla="*/ 54 h 5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4" h="54">
                  <a:moveTo>
                    <a:pt x="12" y="0"/>
                  </a:moveTo>
                  <a:lnTo>
                    <a:pt x="44" y="35"/>
                  </a:lnTo>
                  <a:lnTo>
                    <a:pt x="38" y="45"/>
                  </a:lnTo>
                  <a:lnTo>
                    <a:pt x="32" y="54"/>
                  </a:lnTo>
                  <a:lnTo>
                    <a:pt x="22" y="45"/>
                  </a:lnTo>
                  <a:lnTo>
                    <a:pt x="12" y="35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DE8C8EF9-9929-4960-AF27-49067CE14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" y="901"/>
              <a:ext cx="39" cy="43"/>
            </a:xfrm>
            <a:custGeom>
              <a:avLst/>
              <a:gdLst>
                <a:gd name="T0" fmla="*/ 33 w 39"/>
                <a:gd name="T1" fmla="*/ 0 h 43"/>
                <a:gd name="T2" fmla="*/ 37 w 39"/>
                <a:gd name="T3" fmla="*/ 16 h 43"/>
                <a:gd name="T4" fmla="*/ 39 w 39"/>
                <a:gd name="T5" fmla="*/ 23 h 43"/>
                <a:gd name="T6" fmla="*/ 39 w 39"/>
                <a:gd name="T7" fmla="*/ 28 h 43"/>
                <a:gd name="T8" fmla="*/ 39 w 39"/>
                <a:gd name="T9" fmla="*/ 28 h 43"/>
                <a:gd name="T10" fmla="*/ 38 w 39"/>
                <a:gd name="T11" fmla="*/ 29 h 43"/>
                <a:gd name="T12" fmla="*/ 36 w 39"/>
                <a:gd name="T13" fmla="*/ 33 h 43"/>
                <a:gd name="T14" fmla="*/ 31 w 39"/>
                <a:gd name="T15" fmla="*/ 35 h 43"/>
                <a:gd name="T16" fmla="*/ 26 w 39"/>
                <a:gd name="T17" fmla="*/ 38 h 43"/>
                <a:gd name="T18" fmla="*/ 17 w 39"/>
                <a:gd name="T19" fmla="*/ 41 h 43"/>
                <a:gd name="T20" fmla="*/ 10 w 39"/>
                <a:gd name="T21" fmla="*/ 43 h 43"/>
                <a:gd name="T22" fmla="*/ 5 w 39"/>
                <a:gd name="T23" fmla="*/ 33 h 43"/>
                <a:gd name="T24" fmla="*/ 0 w 39"/>
                <a:gd name="T25" fmla="*/ 20 h 43"/>
                <a:gd name="T26" fmla="*/ 33 w 39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"/>
                <a:gd name="T43" fmla="*/ 0 h 43"/>
                <a:gd name="T44" fmla="*/ 39 w 39"/>
                <a:gd name="T45" fmla="*/ 43 h 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" h="43">
                  <a:moveTo>
                    <a:pt x="33" y="0"/>
                  </a:moveTo>
                  <a:lnTo>
                    <a:pt x="37" y="16"/>
                  </a:lnTo>
                  <a:lnTo>
                    <a:pt x="39" y="23"/>
                  </a:lnTo>
                  <a:lnTo>
                    <a:pt x="39" y="28"/>
                  </a:lnTo>
                  <a:lnTo>
                    <a:pt x="38" y="29"/>
                  </a:lnTo>
                  <a:lnTo>
                    <a:pt x="36" y="33"/>
                  </a:lnTo>
                  <a:lnTo>
                    <a:pt x="31" y="35"/>
                  </a:lnTo>
                  <a:lnTo>
                    <a:pt x="26" y="38"/>
                  </a:lnTo>
                  <a:lnTo>
                    <a:pt x="17" y="41"/>
                  </a:lnTo>
                  <a:lnTo>
                    <a:pt x="10" y="43"/>
                  </a:lnTo>
                  <a:lnTo>
                    <a:pt x="5" y="33"/>
                  </a:lnTo>
                  <a:lnTo>
                    <a:pt x="0" y="2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6CD0213-587A-4F85-90E7-2143678E8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907"/>
              <a:ext cx="35" cy="43"/>
            </a:xfrm>
            <a:custGeom>
              <a:avLst/>
              <a:gdLst>
                <a:gd name="T0" fmla="*/ 3 w 35"/>
                <a:gd name="T1" fmla="*/ 0 h 43"/>
                <a:gd name="T2" fmla="*/ 35 w 35"/>
                <a:gd name="T3" fmla="*/ 21 h 43"/>
                <a:gd name="T4" fmla="*/ 30 w 35"/>
                <a:gd name="T5" fmla="*/ 32 h 43"/>
                <a:gd name="T6" fmla="*/ 29 w 35"/>
                <a:gd name="T7" fmla="*/ 37 h 43"/>
                <a:gd name="T8" fmla="*/ 28 w 35"/>
                <a:gd name="T9" fmla="*/ 43 h 43"/>
                <a:gd name="T10" fmla="*/ 22 w 35"/>
                <a:gd name="T11" fmla="*/ 41 h 43"/>
                <a:gd name="T12" fmla="*/ 13 w 35"/>
                <a:gd name="T13" fmla="*/ 34 h 43"/>
                <a:gd name="T14" fmla="*/ 3 w 35"/>
                <a:gd name="T15" fmla="*/ 27 h 43"/>
                <a:gd name="T16" fmla="*/ 1 w 35"/>
                <a:gd name="T17" fmla="*/ 23 h 43"/>
                <a:gd name="T18" fmla="*/ 0 w 35"/>
                <a:gd name="T19" fmla="*/ 23 h 43"/>
                <a:gd name="T20" fmla="*/ 0 w 35"/>
                <a:gd name="T21" fmla="*/ 22 h 43"/>
                <a:gd name="T22" fmla="*/ 0 w 35"/>
                <a:gd name="T23" fmla="*/ 18 h 43"/>
                <a:gd name="T24" fmla="*/ 1 w 35"/>
                <a:gd name="T25" fmla="*/ 13 h 43"/>
                <a:gd name="T26" fmla="*/ 2 w 35"/>
                <a:gd name="T27" fmla="*/ 5 h 43"/>
                <a:gd name="T28" fmla="*/ 3 w 35"/>
                <a:gd name="T29" fmla="*/ 0 h 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5"/>
                <a:gd name="T46" fmla="*/ 0 h 43"/>
                <a:gd name="T47" fmla="*/ 35 w 35"/>
                <a:gd name="T48" fmla="*/ 43 h 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5" h="43">
                  <a:moveTo>
                    <a:pt x="3" y="0"/>
                  </a:moveTo>
                  <a:lnTo>
                    <a:pt x="35" y="21"/>
                  </a:lnTo>
                  <a:lnTo>
                    <a:pt x="30" y="32"/>
                  </a:lnTo>
                  <a:lnTo>
                    <a:pt x="29" y="37"/>
                  </a:lnTo>
                  <a:lnTo>
                    <a:pt x="28" y="43"/>
                  </a:lnTo>
                  <a:lnTo>
                    <a:pt x="22" y="41"/>
                  </a:lnTo>
                  <a:lnTo>
                    <a:pt x="13" y="34"/>
                  </a:lnTo>
                  <a:lnTo>
                    <a:pt x="3" y="27"/>
                  </a:lnTo>
                  <a:lnTo>
                    <a:pt x="1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2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9DE1F729-B07A-41A2-B13A-4A02DC864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" y="927"/>
              <a:ext cx="41" cy="49"/>
            </a:xfrm>
            <a:custGeom>
              <a:avLst/>
              <a:gdLst>
                <a:gd name="T0" fmla="*/ 41 w 41"/>
                <a:gd name="T1" fmla="*/ 0 h 49"/>
                <a:gd name="T2" fmla="*/ 40 w 41"/>
                <a:gd name="T3" fmla="*/ 3 h 49"/>
                <a:gd name="T4" fmla="*/ 39 w 41"/>
                <a:gd name="T5" fmla="*/ 9 h 49"/>
                <a:gd name="T6" fmla="*/ 37 w 41"/>
                <a:gd name="T7" fmla="*/ 20 h 49"/>
                <a:gd name="T8" fmla="*/ 33 w 41"/>
                <a:gd name="T9" fmla="*/ 29 h 49"/>
                <a:gd name="T10" fmla="*/ 32 w 41"/>
                <a:gd name="T11" fmla="*/ 35 h 49"/>
                <a:gd name="T12" fmla="*/ 31 w 41"/>
                <a:gd name="T13" fmla="*/ 40 h 49"/>
                <a:gd name="T14" fmla="*/ 30 w 41"/>
                <a:gd name="T15" fmla="*/ 40 h 49"/>
                <a:gd name="T16" fmla="*/ 28 w 41"/>
                <a:gd name="T17" fmla="*/ 40 h 49"/>
                <a:gd name="T18" fmla="*/ 0 w 41"/>
                <a:gd name="T19" fmla="*/ 49 h 49"/>
                <a:gd name="T20" fmla="*/ 5 w 41"/>
                <a:gd name="T21" fmla="*/ 29 h 49"/>
                <a:gd name="T22" fmla="*/ 9 w 41"/>
                <a:gd name="T23" fmla="*/ 10 h 49"/>
                <a:gd name="T24" fmla="*/ 41 w 41"/>
                <a:gd name="T25" fmla="*/ 0 h 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49"/>
                <a:gd name="T41" fmla="*/ 41 w 41"/>
                <a:gd name="T42" fmla="*/ 49 h 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49">
                  <a:moveTo>
                    <a:pt x="41" y="0"/>
                  </a:moveTo>
                  <a:lnTo>
                    <a:pt x="40" y="3"/>
                  </a:lnTo>
                  <a:lnTo>
                    <a:pt x="39" y="9"/>
                  </a:lnTo>
                  <a:lnTo>
                    <a:pt x="37" y="20"/>
                  </a:lnTo>
                  <a:lnTo>
                    <a:pt x="33" y="29"/>
                  </a:lnTo>
                  <a:lnTo>
                    <a:pt x="32" y="35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28" y="40"/>
                  </a:lnTo>
                  <a:lnTo>
                    <a:pt x="0" y="49"/>
                  </a:lnTo>
                  <a:lnTo>
                    <a:pt x="5" y="29"/>
                  </a:lnTo>
                  <a:lnTo>
                    <a:pt x="9" y="1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4E2D555D-A441-40C1-B90E-D059B3E65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" y="930"/>
              <a:ext cx="41" cy="46"/>
            </a:xfrm>
            <a:custGeom>
              <a:avLst/>
              <a:gdLst>
                <a:gd name="T0" fmla="*/ 0 w 41"/>
                <a:gd name="T1" fmla="*/ 0 h 46"/>
                <a:gd name="T2" fmla="*/ 16 w 41"/>
                <a:gd name="T3" fmla="*/ 6 h 46"/>
                <a:gd name="T4" fmla="*/ 24 w 41"/>
                <a:gd name="T5" fmla="*/ 10 h 46"/>
                <a:gd name="T6" fmla="*/ 32 w 41"/>
                <a:gd name="T7" fmla="*/ 12 h 46"/>
                <a:gd name="T8" fmla="*/ 35 w 41"/>
                <a:gd name="T9" fmla="*/ 20 h 46"/>
                <a:gd name="T10" fmla="*/ 36 w 41"/>
                <a:gd name="T11" fmla="*/ 27 h 46"/>
                <a:gd name="T12" fmla="*/ 39 w 41"/>
                <a:gd name="T13" fmla="*/ 35 h 46"/>
                <a:gd name="T14" fmla="*/ 41 w 41"/>
                <a:gd name="T15" fmla="*/ 42 h 46"/>
                <a:gd name="T16" fmla="*/ 41 w 41"/>
                <a:gd name="T17" fmla="*/ 46 h 46"/>
                <a:gd name="T18" fmla="*/ 26 w 41"/>
                <a:gd name="T19" fmla="*/ 42 h 46"/>
                <a:gd name="T20" fmla="*/ 11 w 41"/>
                <a:gd name="T21" fmla="*/ 38 h 46"/>
                <a:gd name="T22" fmla="*/ 8 w 41"/>
                <a:gd name="T23" fmla="*/ 29 h 46"/>
                <a:gd name="T24" fmla="*/ 5 w 41"/>
                <a:gd name="T25" fmla="*/ 20 h 46"/>
                <a:gd name="T26" fmla="*/ 2 w 41"/>
                <a:gd name="T27" fmla="*/ 10 h 46"/>
                <a:gd name="T28" fmla="*/ 0 w 41"/>
                <a:gd name="T29" fmla="*/ 0 h 4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46"/>
                <a:gd name="T47" fmla="*/ 41 w 41"/>
                <a:gd name="T48" fmla="*/ 46 h 4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46">
                  <a:moveTo>
                    <a:pt x="0" y="0"/>
                  </a:moveTo>
                  <a:lnTo>
                    <a:pt x="16" y="6"/>
                  </a:lnTo>
                  <a:lnTo>
                    <a:pt x="24" y="10"/>
                  </a:lnTo>
                  <a:lnTo>
                    <a:pt x="32" y="12"/>
                  </a:lnTo>
                  <a:lnTo>
                    <a:pt x="35" y="20"/>
                  </a:lnTo>
                  <a:lnTo>
                    <a:pt x="36" y="27"/>
                  </a:lnTo>
                  <a:lnTo>
                    <a:pt x="39" y="35"/>
                  </a:lnTo>
                  <a:lnTo>
                    <a:pt x="41" y="42"/>
                  </a:lnTo>
                  <a:lnTo>
                    <a:pt x="41" y="46"/>
                  </a:lnTo>
                  <a:lnTo>
                    <a:pt x="26" y="42"/>
                  </a:lnTo>
                  <a:lnTo>
                    <a:pt x="11" y="38"/>
                  </a:lnTo>
                  <a:lnTo>
                    <a:pt x="8" y="29"/>
                  </a:lnTo>
                  <a:lnTo>
                    <a:pt x="5" y="20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12ED7435-500B-4F24-9697-4B7DD5A46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963"/>
              <a:ext cx="25" cy="37"/>
            </a:xfrm>
            <a:custGeom>
              <a:avLst/>
              <a:gdLst>
                <a:gd name="T0" fmla="*/ 25 w 25"/>
                <a:gd name="T1" fmla="*/ 0 h 37"/>
                <a:gd name="T2" fmla="*/ 25 w 25"/>
                <a:gd name="T3" fmla="*/ 16 h 37"/>
                <a:gd name="T4" fmla="*/ 25 w 25"/>
                <a:gd name="T5" fmla="*/ 21 h 37"/>
                <a:gd name="T6" fmla="*/ 23 w 25"/>
                <a:gd name="T7" fmla="*/ 24 h 37"/>
                <a:gd name="T8" fmla="*/ 23 w 25"/>
                <a:gd name="T9" fmla="*/ 25 h 37"/>
                <a:gd name="T10" fmla="*/ 22 w 25"/>
                <a:gd name="T11" fmla="*/ 28 h 37"/>
                <a:gd name="T12" fmla="*/ 22 w 25"/>
                <a:gd name="T13" fmla="*/ 29 h 37"/>
                <a:gd name="T14" fmla="*/ 21 w 25"/>
                <a:gd name="T15" fmla="*/ 29 h 37"/>
                <a:gd name="T16" fmla="*/ 17 w 25"/>
                <a:gd name="T17" fmla="*/ 31 h 37"/>
                <a:gd name="T18" fmla="*/ 14 w 25"/>
                <a:gd name="T19" fmla="*/ 32 h 37"/>
                <a:gd name="T20" fmla="*/ 8 w 25"/>
                <a:gd name="T21" fmla="*/ 35 h 37"/>
                <a:gd name="T22" fmla="*/ 1 w 25"/>
                <a:gd name="T23" fmla="*/ 37 h 37"/>
                <a:gd name="T24" fmla="*/ 1 w 25"/>
                <a:gd name="T25" fmla="*/ 21 h 37"/>
                <a:gd name="T26" fmla="*/ 0 w 25"/>
                <a:gd name="T27" fmla="*/ 17 h 37"/>
                <a:gd name="T28" fmla="*/ 0 w 25"/>
                <a:gd name="T29" fmla="*/ 13 h 37"/>
                <a:gd name="T30" fmla="*/ 12 w 25"/>
                <a:gd name="T31" fmla="*/ 7 h 37"/>
                <a:gd name="T32" fmla="*/ 19 w 25"/>
                <a:gd name="T33" fmla="*/ 4 h 37"/>
                <a:gd name="T34" fmla="*/ 25 w 25"/>
                <a:gd name="T35" fmla="*/ 0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37"/>
                <a:gd name="T56" fmla="*/ 25 w 25"/>
                <a:gd name="T57" fmla="*/ 37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37">
                  <a:moveTo>
                    <a:pt x="25" y="0"/>
                  </a:moveTo>
                  <a:lnTo>
                    <a:pt x="25" y="16"/>
                  </a:lnTo>
                  <a:lnTo>
                    <a:pt x="25" y="21"/>
                  </a:lnTo>
                  <a:lnTo>
                    <a:pt x="23" y="24"/>
                  </a:lnTo>
                  <a:lnTo>
                    <a:pt x="23" y="25"/>
                  </a:lnTo>
                  <a:lnTo>
                    <a:pt x="22" y="28"/>
                  </a:lnTo>
                  <a:lnTo>
                    <a:pt x="22" y="29"/>
                  </a:lnTo>
                  <a:lnTo>
                    <a:pt x="21" y="29"/>
                  </a:lnTo>
                  <a:lnTo>
                    <a:pt x="17" y="31"/>
                  </a:lnTo>
                  <a:lnTo>
                    <a:pt x="14" y="32"/>
                  </a:lnTo>
                  <a:lnTo>
                    <a:pt x="8" y="35"/>
                  </a:lnTo>
                  <a:lnTo>
                    <a:pt x="1" y="37"/>
                  </a:lnTo>
                  <a:lnTo>
                    <a:pt x="1" y="21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2" y="7"/>
                  </a:lnTo>
                  <a:lnTo>
                    <a:pt x="19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249ABA05-8C62-43C0-B814-67CB88F95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967"/>
              <a:ext cx="26" cy="43"/>
            </a:xfrm>
            <a:custGeom>
              <a:avLst/>
              <a:gdLst>
                <a:gd name="T0" fmla="*/ 0 w 26"/>
                <a:gd name="T1" fmla="*/ 0 h 43"/>
                <a:gd name="T2" fmla="*/ 13 w 26"/>
                <a:gd name="T3" fmla="*/ 6 h 43"/>
                <a:gd name="T4" fmla="*/ 26 w 26"/>
                <a:gd name="T5" fmla="*/ 14 h 43"/>
                <a:gd name="T6" fmla="*/ 26 w 26"/>
                <a:gd name="T7" fmla="*/ 43 h 43"/>
                <a:gd name="T8" fmla="*/ 19 w 26"/>
                <a:gd name="T9" fmla="*/ 40 h 43"/>
                <a:gd name="T10" fmla="*/ 16 w 26"/>
                <a:gd name="T11" fmla="*/ 38 h 43"/>
                <a:gd name="T12" fmla="*/ 13 w 26"/>
                <a:gd name="T13" fmla="*/ 35 h 43"/>
                <a:gd name="T14" fmla="*/ 12 w 26"/>
                <a:gd name="T15" fmla="*/ 34 h 43"/>
                <a:gd name="T16" fmla="*/ 11 w 26"/>
                <a:gd name="T17" fmla="*/ 34 h 43"/>
                <a:gd name="T18" fmla="*/ 9 w 26"/>
                <a:gd name="T19" fmla="*/ 32 h 43"/>
                <a:gd name="T20" fmla="*/ 7 w 26"/>
                <a:gd name="T21" fmla="*/ 30 h 43"/>
                <a:gd name="T22" fmla="*/ 5 w 26"/>
                <a:gd name="T23" fmla="*/ 28 h 43"/>
                <a:gd name="T24" fmla="*/ 4 w 26"/>
                <a:gd name="T25" fmla="*/ 26 h 43"/>
                <a:gd name="T26" fmla="*/ 3 w 26"/>
                <a:gd name="T27" fmla="*/ 24 h 43"/>
                <a:gd name="T28" fmla="*/ 1 w 26"/>
                <a:gd name="T29" fmla="*/ 18 h 43"/>
                <a:gd name="T30" fmla="*/ 0 w 26"/>
                <a:gd name="T31" fmla="*/ 15 h 43"/>
                <a:gd name="T32" fmla="*/ 0 w 26"/>
                <a:gd name="T33" fmla="*/ 13 h 43"/>
                <a:gd name="T34" fmla="*/ 0 w 26"/>
                <a:gd name="T35" fmla="*/ 6 h 43"/>
                <a:gd name="T36" fmla="*/ 0 w 26"/>
                <a:gd name="T37" fmla="*/ 0 h 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43"/>
                <a:gd name="T59" fmla="*/ 26 w 26"/>
                <a:gd name="T60" fmla="*/ 43 h 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43">
                  <a:moveTo>
                    <a:pt x="0" y="0"/>
                  </a:moveTo>
                  <a:lnTo>
                    <a:pt x="13" y="6"/>
                  </a:lnTo>
                  <a:lnTo>
                    <a:pt x="26" y="14"/>
                  </a:lnTo>
                  <a:lnTo>
                    <a:pt x="26" y="43"/>
                  </a:lnTo>
                  <a:lnTo>
                    <a:pt x="19" y="40"/>
                  </a:lnTo>
                  <a:lnTo>
                    <a:pt x="16" y="38"/>
                  </a:lnTo>
                  <a:lnTo>
                    <a:pt x="13" y="35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7" y="30"/>
                  </a:lnTo>
                  <a:lnTo>
                    <a:pt x="5" y="28"/>
                  </a:lnTo>
                  <a:lnTo>
                    <a:pt x="4" y="26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63EFEFC4-42D0-48D9-A6FA-7CAA7217B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" y="1000"/>
              <a:ext cx="38" cy="34"/>
            </a:xfrm>
            <a:custGeom>
              <a:avLst/>
              <a:gdLst>
                <a:gd name="T0" fmla="*/ 38 w 38"/>
                <a:gd name="T1" fmla="*/ 0 h 34"/>
                <a:gd name="T2" fmla="*/ 38 w 38"/>
                <a:gd name="T3" fmla="*/ 4 h 34"/>
                <a:gd name="T4" fmla="*/ 37 w 38"/>
                <a:gd name="T5" fmla="*/ 7 h 34"/>
                <a:gd name="T6" fmla="*/ 35 w 38"/>
                <a:gd name="T7" fmla="*/ 10 h 34"/>
                <a:gd name="T8" fmla="*/ 33 w 38"/>
                <a:gd name="T9" fmla="*/ 12 h 34"/>
                <a:gd name="T10" fmla="*/ 32 w 38"/>
                <a:gd name="T11" fmla="*/ 15 h 34"/>
                <a:gd name="T12" fmla="*/ 28 w 38"/>
                <a:gd name="T13" fmla="*/ 18 h 34"/>
                <a:gd name="T14" fmla="*/ 26 w 38"/>
                <a:gd name="T15" fmla="*/ 20 h 34"/>
                <a:gd name="T16" fmla="*/ 24 w 38"/>
                <a:gd name="T17" fmla="*/ 23 h 34"/>
                <a:gd name="T18" fmla="*/ 19 w 38"/>
                <a:gd name="T19" fmla="*/ 26 h 34"/>
                <a:gd name="T20" fmla="*/ 12 w 38"/>
                <a:gd name="T21" fmla="*/ 30 h 34"/>
                <a:gd name="T22" fmla="*/ 6 w 38"/>
                <a:gd name="T23" fmla="*/ 32 h 34"/>
                <a:gd name="T24" fmla="*/ 0 w 38"/>
                <a:gd name="T25" fmla="*/ 34 h 34"/>
                <a:gd name="T26" fmla="*/ 1 w 38"/>
                <a:gd name="T27" fmla="*/ 31 h 34"/>
                <a:gd name="T28" fmla="*/ 2 w 38"/>
                <a:gd name="T29" fmla="*/ 27 h 34"/>
                <a:gd name="T30" fmla="*/ 6 w 38"/>
                <a:gd name="T31" fmla="*/ 21 h 34"/>
                <a:gd name="T32" fmla="*/ 9 w 38"/>
                <a:gd name="T33" fmla="*/ 15 h 34"/>
                <a:gd name="T34" fmla="*/ 12 w 38"/>
                <a:gd name="T35" fmla="*/ 14 h 34"/>
                <a:gd name="T36" fmla="*/ 14 w 38"/>
                <a:gd name="T37" fmla="*/ 12 h 34"/>
                <a:gd name="T38" fmla="*/ 18 w 38"/>
                <a:gd name="T39" fmla="*/ 10 h 34"/>
                <a:gd name="T40" fmla="*/ 20 w 38"/>
                <a:gd name="T41" fmla="*/ 8 h 34"/>
                <a:gd name="T42" fmla="*/ 22 w 38"/>
                <a:gd name="T43" fmla="*/ 6 h 34"/>
                <a:gd name="T44" fmla="*/ 24 w 38"/>
                <a:gd name="T45" fmla="*/ 6 h 34"/>
                <a:gd name="T46" fmla="*/ 25 w 38"/>
                <a:gd name="T47" fmla="*/ 5 h 34"/>
                <a:gd name="T48" fmla="*/ 32 w 38"/>
                <a:gd name="T49" fmla="*/ 2 h 34"/>
                <a:gd name="T50" fmla="*/ 34 w 38"/>
                <a:gd name="T51" fmla="*/ 1 h 34"/>
                <a:gd name="T52" fmla="*/ 38 w 38"/>
                <a:gd name="T53" fmla="*/ 0 h 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"/>
                <a:gd name="T82" fmla="*/ 0 h 34"/>
                <a:gd name="T83" fmla="*/ 38 w 38"/>
                <a:gd name="T84" fmla="*/ 34 h 3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" h="34">
                  <a:moveTo>
                    <a:pt x="38" y="0"/>
                  </a:moveTo>
                  <a:lnTo>
                    <a:pt x="38" y="4"/>
                  </a:lnTo>
                  <a:lnTo>
                    <a:pt x="37" y="7"/>
                  </a:lnTo>
                  <a:lnTo>
                    <a:pt x="35" y="10"/>
                  </a:lnTo>
                  <a:lnTo>
                    <a:pt x="33" y="12"/>
                  </a:lnTo>
                  <a:lnTo>
                    <a:pt x="32" y="15"/>
                  </a:lnTo>
                  <a:lnTo>
                    <a:pt x="28" y="18"/>
                  </a:lnTo>
                  <a:lnTo>
                    <a:pt x="26" y="20"/>
                  </a:lnTo>
                  <a:lnTo>
                    <a:pt x="24" y="23"/>
                  </a:lnTo>
                  <a:lnTo>
                    <a:pt x="19" y="26"/>
                  </a:lnTo>
                  <a:lnTo>
                    <a:pt x="12" y="30"/>
                  </a:lnTo>
                  <a:lnTo>
                    <a:pt x="6" y="32"/>
                  </a:lnTo>
                  <a:lnTo>
                    <a:pt x="0" y="34"/>
                  </a:lnTo>
                  <a:lnTo>
                    <a:pt x="1" y="31"/>
                  </a:lnTo>
                  <a:lnTo>
                    <a:pt x="2" y="27"/>
                  </a:lnTo>
                  <a:lnTo>
                    <a:pt x="6" y="21"/>
                  </a:lnTo>
                  <a:lnTo>
                    <a:pt x="9" y="15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8" y="10"/>
                  </a:lnTo>
                  <a:lnTo>
                    <a:pt x="20" y="8"/>
                  </a:lnTo>
                  <a:lnTo>
                    <a:pt x="22" y="6"/>
                  </a:lnTo>
                  <a:lnTo>
                    <a:pt x="24" y="6"/>
                  </a:lnTo>
                  <a:lnTo>
                    <a:pt x="25" y="5"/>
                  </a:lnTo>
                  <a:lnTo>
                    <a:pt x="32" y="2"/>
                  </a:lnTo>
                  <a:lnTo>
                    <a:pt x="34" y="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99CF7B37-23E2-46E8-B528-50C80F113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" y="1006"/>
              <a:ext cx="41" cy="34"/>
            </a:xfrm>
            <a:custGeom>
              <a:avLst/>
              <a:gdLst>
                <a:gd name="T0" fmla="*/ 0 w 41"/>
                <a:gd name="T1" fmla="*/ 0 h 34"/>
                <a:gd name="T2" fmla="*/ 6 w 41"/>
                <a:gd name="T3" fmla="*/ 1 h 34"/>
                <a:gd name="T4" fmla="*/ 12 w 41"/>
                <a:gd name="T5" fmla="*/ 4 h 34"/>
                <a:gd name="T6" fmla="*/ 19 w 41"/>
                <a:gd name="T7" fmla="*/ 7 h 34"/>
                <a:gd name="T8" fmla="*/ 24 w 41"/>
                <a:gd name="T9" fmla="*/ 11 h 34"/>
                <a:gd name="T10" fmla="*/ 26 w 41"/>
                <a:gd name="T11" fmla="*/ 13 h 34"/>
                <a:gd name="T12" fmla="*/ 29 w 41"/>
                <a:gd name="T13" fmla="*/ 15 h 34"/>
                <a:gd name="T14" fmla="*/ 32 w 41"/>
                <a:gd name="T15" fmla="*/ 18 h 34"/>
                <a:gd name="T16" fmla="*/ 33 w 41"/>
                <a:gd name="T17" fmla="*/ 21 h 34"/>
                <a:gd name="T18" fmla="*/ 36 w 41"/>
                <a:gd name="T19" fmla="*/ 24 h 34"/>
                <a:gd name="T20" fmla="*/ 37 w 41"/>
                <a:gd name="T21" fmla="*/ 27 h 34"/>
                <a:gd name="T22" fmla="*/ 39 w 41"/>
                <a:gd name="T23" fmla="*/ 31 h 34"/>
                <a:gd name="T24" fmla="*/ 41 w 41"/>
                <a:gd name="T25" fmla="*/ 34 h 34"/>
                <a:gd name="T26" fmla="*/ 35 w 41"/>
                <a:gd name="T27" fmla="*/ 32 h 34"/>
                <a:gd name="T28" fmla="*/ 28 w 41"/>
                <a:gd name="T29" fmla="*/ 30 h 34"/>
                <a:gd name="T30" fmla="*/ 22 w 41"/>
                <a:gd name="T31" fmla="*/ 26 h 34"/>
                <a:gd name="T32" fmla="*/ 16 w 41"/>
                <a:gd name="T33" fmla="*/ 23 h 34"/>
                <a:gd name="T34" fmla="*/ 13 w 41"/>
                <a:gd name="T35" fmla="*/ 20 h 34"/>
                <a:gd name="T36" fmla="*/ 11 w 41"/>
                <a:gd name="T37" fmla="*/ 18 h 34"/>
                <a:gd name="T38" fmla="*/ 9 w 41"/>
                <a:gd name="T39" fmla="*/ 15 h 34"/>
                <a:gd name="T40" fmla="*/ 6 w 41"/>
                <a:gd name="T41" fmla="*/ 13 h 34"/>
                <a:gd name="T42" fmla="*/ 5 w 41"/>
                <a:gd name="T43" fmla="*/ 9 h 34"/>
                <a:gd name="T44" fmla="*/ 3 w 41"/>
                <a:gd name="T45" fmla="*/ 7 h 34"/>
                <a:gd name="T46" fmla="*/ 2 w 41"/>
                <a:gd name="T47" fmla="*/ 4 h 34"/>
                <a:gd name="T48" fmla="*/ 0 w 41"/>
                <a:gd name="T49" fmla="*/ 0 h 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1"/>
                <a:gd name="T76" fmla="*/ 0 h 34"/>
                <a:gd name="T77" fmla="*/ 41 w 41"/>
                <a:gd name="T78" fmla="*/ 34 h 3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1" h="34">
                  <a:moveTo>
                    <a:pt x="0" y="0"/>
                  </a:moveTo>
                  <a:lnTo>
                    <a:pt x="6" y="1"/>
                  </a:lnTo>
                  <a:lnTo>
                    <a:pt x="12" y="4"/>
                  </a:lnTo>
                  <a:lnTo>
                    <a:pt x="19" y="7"/>
                  </a:lnTo>
                  <a:lnTo>
                    <a:pt x="24" y="11"/>
                  </a:lnTo>
                  <a:lnTo>
                    <a:pt x="26" y="13"/>
                  </a:lnTo>
                  <a:lnTo>
                    <a:pt x="29" y="15"/>
                  </a:lnTo>
                  <a:lnTo>
                    <a:pt x="32" y="18"/>
                  </a:lnTo>
                  <a:lnTo>
                    <a:pt x="33" y="21"/>
                  </a:lnTo>
                  <a:lnTo>
                    <a:pt x="36" y="24"/>
                  </a:lnTo>
                  <a:lnTo>
                    <a:pt x="37" y="27"/>
                  </a:lnTo>
                  <a:lnTo>
                    <a:pt x="39" y="31"/>
                  </a:lnTo>
                  <a:lnTo>
                    <a:pt x="41" y="34"/>
                  </a:lnTo>
                  <a:lnTo>
                    <a:pt x="35" y="32"/>
                  </a:lnTo>
                  <a:lnTo>
                    <a:pt x="28" y="30"/>
                  </a:lnTo>
                  <a:lnTo>
                    <a:pt x="22" y="26"/>
                  </a:lnTo>
                  <a:lnTo>
                    <a:pt x="16" y="23"/>
                  </a:lnTo>
                  <a:lnTo>
                    <a:pt x="13" y="20"/>
                  </a:lnTo>
                  <a:lnTo>
                    <a:pt x="11" y="18"/>
                  </a:lnTo>
                  <a:lnTo>
                    <a:pt x="9" y="15"/>
                  </a:lnTo>
                  <a:lnTo>
                    <a:pt x="6" y="13"/>
                  </a:lnTo>
                  <a:lnTo>
                    <a:pt x="5" y="9"/>
                  </a:lnTo>
                  <a:lnTo>
                    <a:pt x="3" y="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88705124-1369-4ADE-B8CE-1140B6389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" y="1024"/>
              <a:ext cx="29" cy="39"/>
            </a:xfrm>
            <a:custGeom>
              <a:avLst/>
              <a:gdLst>
                <a:gd name="T0" fmla="*/ 29 w 29"/>
                <a:gd name="T1" fmla="*/ 0 h 39"/>
                <a:gd name="T2" fmla="*/ 29 w 29"/>
                <a:gd name="T3" fmla="*/ 2 h 39"/>
                <a:gd name="T4" fmla="*/ 27 w 29"/>
                <a:gd name="T5" fmla="*/ 6 h 39"/>
                <a:gd name="T6" fmla="*/ 25 w 29"/>
                <a:gd name="T7" fmla="*/ 12 h 39"/>
                <a:gd name="T8" fmla="*/ 24 w 29"/>
                <a:gd name="T9" fmla="*/ 18 h 39"/>
                <a:gd name="T10" fmla="*/ 22 w 29"/>
                <a:gd name="T11" fmla="*/ 23 h 39"/>
                <a:gd name="T12" fmla="*/ 19 w 29"/>
                <a:gd name="T13" fmla="*/ 27 h 39"/>
                <a:gd name="T14" fmla="*/ 18 w 29"/>
                <a:gd name="T15" fmla="*/ 29 h 39"/>
                <a:gd name="T16" fmla="*/ 16 w 29"/>
                <a:gd name="T17" fmla="*/ 32 h 39"/>
                <a:gd name="T18" fmla="*/ 15 w 29"/>
                <a:gd name="T19" fmla="*/ 34 h 39"/>
                <a:gd name="T20" fmla="*/ 11 w 29"/>
                <a:gd name="T21" fmla="*/ 35 h 39"/>
                <a:gd name="T22" fmla="*/ 8 w 29"/>
                <a:gd name="T23" fmla="*/ 36 h 39"/>
                <a:gd name="T24" fmla="*/ 5 w 29"/>
                <a:gd name="T25" fmla="*/ 38 h 39"/>
                <a:gd name="T26" fmla="*/ 0 w 29"/>
                <a:gd name="T27" fmla="*/ 39 h 39"/>
                <a:gd name="T28" fmla="*/ 3 w 29"/>
                <a:gd name="T29" fmla="*/ 32 h 39"/>
                <a:gd name="T30" fmla="*/ 4 w 29"/>
                <a:gd name="T31" fmla="*/ 25 h 39"/>
                <a:gd name="T32" fmla="*/ 5 w 29"/>
                <a:gd name="T33" fmla="*/ 18 h 39"/>
                <a:gd name="T34" fmla="*/ 6 w 29"/>
                <a:gd name="T35" fmla="*/ 14 h 39"/>
                <a:gd name="T36" fmla="*/ 8 w 29"/>
                <a:gd name="T37" fmla="*/ 12 h 39"/>
                <a:gd name="T38" fmla="*/ 9 w 29"/>
                <a:gd name="T39" fmla="*/ 8 h 39"/>
                <a:gd name="T40" fmla="*/ 10 w 29"/>
                <a:gd name="T41" fmla="*/ 6 h 39"/>
                <a:gd name="T42" fmla="*/ 12 w 29"/>
                <a:gd name="T43" fmla="*/ 3 h 39"/>
                <a:gd name="T44" fmla="*/ 15 w 29"/>
                <a:gd name="T45" fmla="*/ 2 h 39"/>
                <a:gd name="T46" fmla="*/ 17 w 29"/>
                <a:gd name="T47" fmla="*/ 1 h 39"/>
                <a:gd name="T48" fmla="*/ 21 w 29"/>
                <a:gd name="T49" fmla="*/ 0 h 39"/>
                <a:gd name="T50" fmla="*/ 24 w 29"/>
                <a:gd name="T51" fmla="*/ 0 h 39"/>
                <a:gd name="T52" fmla="*/ 27 w 29"/>
                <a:gd name="T53" fmla="*/ 0 h 39"/>
                <a:gd name="T54" fmla="*/ 29 w 29"/>
                <a:gd name="T55" fmla="*/ 0 h 3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9"/>
                <a:gd name="T85" fmla="*/ 0 h 39"/>
                <a:gd name="T86" fmla="*/ 29 w 29"/>
                <a:gd name="T87" fmla="*/ 39 h 3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9" h="39">
                  <a:moveTo>
                    <a:pt x="29" y="0"/>
                  </a:moveTo>
                  <a:lnTo>
                    <a:pt x="29" y="2"/>
                  </a:lnTo>
                  <a:lnTo>
                    <a:pt x="27" y="6"/>
                  </a:lnTo>
                  <a:lnTo>
                    <a:pt x="25" y="12"/>
                  </a:lnTo>
                  <a:lnTo>
                    <a:pt x="24" y="18"/>
                  </a:lnTo>
                  <a:lnTo>
                    <a:pt x="22" y="23"/>
                  </a:lnTo>
                  <a:lnTo>
                    <a:pt x="19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5" y="34"/>
                  </a:lnTo>
                  <a:lnTo>
                    <a:pt x="11" y="35"/>
                  </a:lnTo>
                  <a:lnTo>
                    <a:pt x="8" y="36"/>
                  </a:lnTo>
                  <a:lnTo>
                    <a:pt x="5" y="38"/>
                  </a:lnTo>
                  <a:lnTo>
                    <a:pt x="0" y="39"/>
                  </a:lnTo>
                  <a:lnTo>
                    <a:pt x="3" y="32"/>
                  </a:lnTo>
                  <a:lnTo>
                    <a:pt x="4" y="25"/>
                  </a:lnTo>
                  <a:lnTo>
                    <a:pt x="5" y="18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7" y="1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F0A298A7-77E3-4A66-9983-853AE64F7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" y="1031"/>
              <a:ext cx="30" cy="37"/>
            </a:xfrm>
            <a:custGeom>
              <a:avLst/>
              <a:gdLst>
                <a:gd name="T0" fmla="*/ 0 w 30"/>
                <a:gd name="T1" fmla="*/ 0 h 37"/>
                <a:gd name="T2" fmla="*/ 4 w 30"/>
                <a:gd name="T3" fmla="*/ 0 h 37"/>
                <a:gd name="T4" fmla="*/ 7 w 30"/>
                <a:gd name="T5" fmla="*/ 1 h 37"/>
                <a:gd name="T6" fmla="*/ 10 w 30"/>
                <a:gd name="T7" fmla="*/ 3 h 37"/>
                <a:gd name="T8" fmla="*/ 12 w 30"/>
                <a:gd name="T9" fmla="*/ 5 h 37"/>
                <a:gd name="T10" fmla="*/ 14 w 30"/>
                <a:gd name="T11" fmla="*/ 7 h 37"/>
                <a:gd name="T12" fmla="*/ 17 w 30"/>
                <a:gd name="T13" fmla="*/ 9 h 37"/>
                <a:gd name="T14" fmla="*/ 19 w 30"/>
                <a:gd name="T15" fmla="*/ 14 h 37"/>
                <a:gd name="T16" fmla="*/ 22 w 30"/>
                <a:gd name="T17" fmla="*/ 19 h 37"/>
                <a:gd name="T18" fmla="*/ 24 w 30"/>
                <a:gd name="T19" fmla="*/ 25 h 37"/>
                <a:gd name="T20" fmla="*/ 26 w 30"/>
                <a:gd name="T21" fmla="*/ 31 h 37"/>
                <a:gd name="T22" fmla="*/ 30 w 30"/>
                <a:gd name="T23" fmla="*/ 37 h 37"/>
                <a:gd name="T24" fmla="*/ 25 w 30"/>
                <a:gd name="T25" fmla="*/ 37 h 37"/>
                <a:gd name="T26" fmla="*/ 23 w 30"/>
                <a:gd name="T27" fmla="*/ 35 h 37"/>
                <a:gd name="T28" fmla="*/ 19 w 30"/>
                <a:gd name="T29" fmla="*/ 34 h 37"/>
                <a:gd name="T30" fmla="*/ 17 w 30"/>
                <a:gd name="T31" fmla="*/ 33 h 37"/>
                <a:gd name="T32" fmla="*/ 16 w 30"/>
                <a:gd name="T33" fmla="*/ 32 h 37"/>
                <a:gd name="T34" fmla="*/ 13 w 30"/>
                <a:gd name="T35" fmla="*/ 28 h 37"/>
                <a:gd name="T36" fmla="*/ 11 w 30"/>
                <a:gd name="T37" fmla="*/ 26 h 37"/>
                <a:gd name="T38" fmla="*/ 9 w 30"/>
                <a:gd name="T39" fmla="*/ 24 h 37"/>
                <a:gd name="T40" fmla="*/ 6 w 30"/>
                <a:gd name="T41" fmla="*/ 18 h 37"/>
                <a:gd name="T42" fmla="*/ 4 w 30"/>
                <a:gd name="T43" fmla="*/ 11 h 37"/>
                <a:gd name="T44" fmla="*/ 1 w 30"/>
                <a:gd name="T45" fmla="*/ 5 h 37"/>
                <a:gd name="T46" fmla="*/ 0 w 30"/>
                <a:gd name="T47" fmla="*/ 0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"/>
                <a:gd name="T73" fmla="*/ 0 h 37"/>
                <a:gd name="T74" fmla="*/ 30 w 30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" h="37">
                  <a:moveTo>
                    <a:pt x="0" y="0"/>
                  </a:moveTo>
                  <a:lnTo>
                    <a:pt x="4" y="0"/>
                  </a:lnTo>
                  <a:lnTo>
                    <a:pt x="7" y="1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4" y="7"/>
                  </a:lnTo>
                  <a:lnTo>
                    <a:pt x="17" y="9"/>
                  </a:lnTo>
                  <a:lnTo>
                    <a:pt x="19" y="14"/>
                  </a:lnTo>
                  <a:lnTo>
                    <a:pt x="22" y="19"/>
                  </a:lnTo>
                  <a:lnTo>
                    <a:pt x="24" y="25"/>
                  </a:lnTo>
                  <a:lnTo>
                    <a:pt x="26" y="31"/>
                  </a:lnTo>
                  <a:lnTo>
                    <a:pt x="30" y="37"/>
                  </a:lnTo>
                  <a:lnTo>
                    <a:pt x="25" y="37"/>
                  </a:lnTo>
                  <a:lnTo>
                    <a:pt x="23" y="35"/>
                  </a:lnTo>
                  <a:lnTo>
                    <a:pt x="19" y="34"/>
                  </a:lnTo>
                  <a:lnTo>
                    <a:pt x="17" y="33"/>
                  </a:lnTo>
                  <a:lnTo>
                    <a:pt x="16" y="32"/>
                  </a:lnTo>
                  <a:lnTo>
                    <a:pt x="13" y="28"/>
                  </a:lnTo>
                  <a:lnTo>
                    <a:pt x="11" y="26"/>
                  </a:lnTo>
                  <a:lnTo>
                    <a:pt x="9" y="24"/>
                  </a:lnTo>
                  <a:lnTo>
                    <a:pt x="6" y="18"/>
                  </a:lnTo>
                  <a:lnTo>
                    <a:pt x="4" y="11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AD8D54D7-5B81-4195-8686-9C430B9B3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" y="359"/>
              <a:ext cx="825" cy="1057"/>
            </a:xfrm>
            <a:custGeom>
              <a:avLst/>
              <a:gdLst>
                <a:gd name="T0" fmla="*/ 452 w 825"/>
                <a:gd name="T1" fmla="*/ 1039 h 1057"/>
                <a:gd name="T2" fmla="*/ 825 w 825"/>
                <a:gd name="T3" fmla="*/ 842 h 1057"/>
                <a:gd name="T4" fmla="*/ 825 w 825"/>
                <a:gd name="T5" fmla="*/ 518 h 1057"/>
                <a:gd name="T6" fmla="*/ 825 w 825"/>
                <a:gd name="T7" fmla="*/ 193 h 1057"/>
                <a:gd name="T8" fmla="*/ 408 w 825"/>
                <a:gd name="T9" fmla="*/ 0 h 1057"/>
                <a:gd name="T10" fmla="*/ 0 w 825"/>
                <a:gd name="T11" fmla="*/ 193 h 1057"/>
                <a:gd name="T12" fmla="*/ 0 w 825"/>
                <a:gd name="T13" fmla="*/ 518 h 1057"/>
                <a:gd name="T14" fmla="*/ 0 w 825"/>
                <a:gd name="T15" fmla="*/ 842 h 1057"/>
                <a:gd name="T16" fmla="*/ 415 w 825"/>
                <a:gd name="T17" fmla="*/ 1057 h 1057"/>
                <a:gd name="T18" fmla="*/ 452 w 825"/>
                <a:gd name="T19" fmla="*/ 1039 h 10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25"/>
                <a:gd name="T31" fmla="*/ 0 h 1057"/>
                <a:gd name="T32" fmla="*/ 825 w 825"/>
                <a:gd name="T33" fmla="*/ 1057 h 10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25" h="1057">
                  <a:moveTo>
                    <a:pt x="452" y="1039"/>
                  </a:moveTo>
                  <a:lnTo>
                    <a:pt x="825" y="842"/>
                  </a:lnTo>
                  <a:lnTo>
                    <a:pt x="825" y="518"/>
                  </a:lnTo>
                  <a:lnTo>
                    <a:pt x="825" y="193"/>
                  </a:lnTo>
                  <a:lnTo>
                    <a:pt x="408" y="0"/>
                  </a:lnTo>
                  <a:lnTo>
                    <a:pt x="0" y="193"/>
                  </a:lnTo>
                  <a:lnTo>
                    <a:pt x="0" y="518"/>
                  </a:lnTo>
                  <a:lnTo>
                    <a:pt x="0" y="842"/>
                  </a:lnTo>
                  <a:lnTo>
                    <a:pt x="415" y="1057"/>
                  </a:lnTo>
                  <a:lnTo>
                    <a:pt x="452" y="103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" name="Freeform 67">
              <a:extLst>
                <a:ext uri="{FF2B5EF4-FFF2-40B4-BE49-F238E27FC236}">
                  <a16:creationId xmlns:a16="http://schemas.microsoft.com/office/drawing/2014/main" id="{13FBE246-BAE0-49DE-A452-D3E123710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" y="324"/>
              <a:ext cx="833" cy="1127"/>
            </a:xfrm>
            <a:custGeom>
              <a:avLst/>
              <a:gdLst>
                <a:gd name="T0" fmla="*/ 428 w 833"/>
                <a:gd name="T1" fmla="*/ 913 h 1127"/>
                <a:gd name="T2" fmla="*/ 455 w 833"/>
                <a:gd name="T3" fmla="*/ 874 h 1127"/>
                <a:gd name="T4" fmla="*/ 541 w 833"/>
                <a:gd name="T5" fmla="*/ 821 h 1127"/>
                <a:gd name="T6" fmla="*/ 777 w 833"/>
                <a:gd name="T7" fmla="*/ 694 h 1127"/>
                <a:gd name="T8" fmla="*/ 113 w 833"/>
                <a:gd name="T9" fmla="*/ 721 h 1127"/>
                <a:gd name="T10" fmla="*/ 246 w 833"/>
                <a:gd name="T11" fmla="*/ 797 h 1127"/>
                <a:gd name="T12" fmla="*/ 364 w 833"/>
                <a:gd name="T13" fmla="*/ 858 h 1127"/>
                <a:gd name="T14" fmla="*/ 403 w 833"/>
                <a:gd name="T15" fmla="*/ 899 h 1127"/>
                <a:gd name="T16" fmla="*/ 412 w 833"/>
                <a:gd name="T17" fmla="*/ 1066 h 1127"/>
                <a:gd name="T18" fmla="*/ 651 w 833"/>
                <a:gd name="T19" fmla="*/ 674 h 1127"/>
                <a:gd name="T20" fmla="*/ 635 w 833"/>
                <a:gd name="T21" fmla="*/ 686 h 1127"/>
                <a:gd name="T22" fmla="*/ 658 w 833"/>
                <a:gd name="T23" fmla="*/ 650 h 1127"/>
                <a:gd name="T24" fmla="*/ 187 w 833"/>
                <a:gd name="T25" fmla="*/ 677 h 1127"/>
                <a:gd name="T26" fmla="*/ 151 w 833"/>
                <a:gd name="T27" fmla="*/ 650 h 1127"/>
                <a:gd name="T28" fmla="*/ 112 w 833"/>
                <a:gd name="T29" fmla="*/ 643 h 1127"/>
                <a:gd name="T30" fmla="*/ 681 w 833"/>
                <a:gd name="T31" fmla="*/ 656 h 1127"/>
                <a:gd name="T32" fmla="*/ 198 w 833"/>
                <a:gd name="T33" fmla="*/ 588 h 1127"/>
                <a:gd name="T34" fmla="*/ 228 w 833"/>
                <a:gd name="T35" fmla="*/ 611 h 1127"/>
                <a:gd name="T36" fmla="*/ 187 w 833"/>
                <a:gd name="T37" fmla="*/ 624 h 1127"/>
                <a:gd name="T38" fmla="*/ 167 w 833"/>
                <a:gd name="T39" fmla="*/ 613 h 1127"/>
                <a:gd name="T40" fmla="*/ 670 w 833"/>
                <a:gd name="T41" fmla="*/ 592 h 1127"/>
                <a:gd name="T42" fmla="*/ 662 w 833"/>
                <a:gd name="T43" fmla="*/ 615 h 1127"/>
                <a:gd name="T44" fmla="*/ 607 w 833"/>
                <a:gd name="T45" fmla="*/ 620 h 1127"/>
                <a:gd name="T46" fmla="*/ 654 w 833"/>
                <a:gd name="T47" fmla="*/ 581 h 1127"/>
                <a:gd name="T48" fmla="*/ 122 w 833"/>
                <a:gd name="T49" fmla="*/ 601 h 1127"/>
                <a:gd name="T50" fmla="*/ 768 w 833"/>
                <a:gd name="T51" fmla="*/ 529 h 1127"/>
                <a:gd name="T52" fmla="*/ 740 w 833"/>
                <a:gd name="T53" fmla="*/ 591 h 1127"/>
                <a:gd name="T54" fmla="*/ 702 w 833"/>
                <a:gd name="T55" fmla="*/ 574 h 1127"/>
                <a:gd name="T56" fmla="*/ 738 w 833"/>
                <a:gd name="T57" fmla="*/ 540 h 1127"/>
                <a:gd name="T58" fmla="*/ 177 w 833"/>
                <a:gd name="T59" fmla="*/ 535 h 1127"/>
                <a:gd name="T60" fmla="*/ 175 w 833"/>
                <a:gd name="T61" fmla="*/ 498 h 1127"/>
                <a:gd name="T62" fmla="*/ 596 w 833"/>
                <a:gd name="T63" fmla="*/ 561 h 1127"/>
                <a:gd name="T64" fmla="*/ 199 w 833"/>
                <a:gd name="T65" fmla="*/ 443 h 1127"/>
                <a:gd name="T66" fmla="*/ 607 w 833"/>
                <a:gd name="T67" fmla="*/ 406 h 1127"/>
                <a:gd name="T68" fmla="*/ 139 w 833"/>
                <a:gd name="T69" fmla="*/ 455 h 1127"/>
                <a:gd name="T70" fmla="*/ 91 w 833"/>
                <a:gd name="T71" fmla="*/ 483 h 1127"/>
                <a:gd name="T72" fmla="*/ 56 w 833"/>
                <a:gd name="T73" fmla="*/ 444 h 1127"/>
                <a:gd name="T74" fmla="*/ 770 w 833"/>
                <a:gd name="T75" fmla="*/ 373 h 1127"/>
                <a:gd name="T76" fmla="*/ 704 w 833"/>
                <a:gd name="T77" fmla="*/ 493 h 1127"/>
                <a:gd name="T78" fmla="*/ 334 w 833"/>
                <a:gd name="T79" fmla="*/ 455 h 1127"/>
                <a:gd name="T80" fmla="*/ 296 w 833"/>
                <a:gd name="T81" fmla="*/ 352 h 1127"/>
                <a:gd name="T82" fmla="*/ 525 w 833"/>
                <a:gd name="T83" fmla="*/ 343 h 1127"/>
                <a:gd name="T84" fmla="*/ 495 w 833"/>
                <a:gd name="T85" fmla="*/ 453 h 1127"/>
                <a:gd name="T86" fmla="*/ 444 w 833"/>
                <a:gd name="T87" fmla="*/ 323 h 1127"/>
                <a:gd name="T88" fmla="*/ 433 w 833"/>
                <a:gd name="T89" fmla="*/ 436 h 1127"/>
                <a:gd name="T90" fmla="*/ 386 w 833"/>
                <a:gd name="T91" fmla="*/ 322 h 1127"/>
                <a:gd name="T92" fmla="*/ 177 w 833"/>
                <a:gd name="T93" fmla="*/ 374 h 1127"/>
                <a:gd name="T94" fmla="*/ 107 w 833"/>
                <a:gd name="T95" fmla="*/ 265 h 1127"/>
                <a:gd name="T96" fmla="*/ 720 w 833"/>
                <a:gd name="T97" fmla="*/ 252 h 1127"/>
                <a:gd name="T98" fmla="*/ 655 w 833"/>
                <a:gd name="T99" fmla="*/ 369 h 1127"/>
                <a:gd name="T100" fmla="*/ 264 w 833"/>
                <a:gd name="T101" fmla="*/ 286 h 1127"/>
                <a:gd name="T102" fmla="*/ 223 w 833"/>
                <a:gd name="T103" fmla="*/ 146 h 1127"/>
                <a:gd name="T104" fmla="*/ 578 w 833"/>
                <a:gd name="T105" fmla="*/ 127 h 1127"/>
                <a:gd name="T106" fmla="*/ 571 w 833"/>
                <a:gd name="T107" fmla="*/ 288 h 1127"/>
                <a:gd name="T108" fmla="*/ 436 w 833"/>
                <a:gd name="T109" fmla="*/ 89 h 1127"/>
                <a:gd name="T110" fmla="*/ 428 w 833"/>
                <a:gd name="T111" fmla="*/ 244 h 1127"/>
                <a:gd name="T112" fmla="*/ 398 w 833"/>
                <a:gd name="T113" fmla="*/ 89 h 1127"/>
                <a:gd name="T114" fmla="*/ 519 w 833"/>
                <a:gd name="T115" fmla="*/ 1054 h 1127"/>
                <a:gd name="T116" fmla="*/ 471 w 833"/>
                <a:gd name="T117" fmla="*/ 1088 h 1127"/>
                <a:gd name="T118" fmla="*/ 446 w 833"/>
                <a:gd name="T119" fmla="*/ 1120 h 1127"/>
                <a:gd name="T120" fmla="*/ 413 w 833"/>
                <a:gd name="T121" fmla="*/ 1127 h 1127"/>
                <a:gd name="T122" fmla="*/ 377 w 833"/>
                <a:gd name="T123" fmla="*/ 1112 h 1127"/>
                <a:gd name="T124" fmla="*/ 360 w 833"/>
                <a:gd name="T125" fmla="*/ 1076 h 112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3"/>
                <a:gd name="T190" fmla="*/ 0 h 1127"/>
                <a:gd name="T191" fmla="*/ 833 w 833"/>
                <a:gd name="T192" fmla="*/ 1127 h 112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3" h="1127">
                  <a:moveTo>
                    <a:pt x="826" y="669"/>
                  </a:moveTo>
                  <a:lnTo>
                    <a:pt x="826" y="851"/>
                  </a:lnTo>
                  <a:lnTo>
                    <a:pt x="423" y="1066"/>
                  </a:lnTo>
                  <a:lnTo>
                    <a:pt x="423" y="934"/>
                  </a:lnTo>
                  <a:lnTo>
                    <a:pt x="424" y="930"/>
                  </a:lnTo>
                  <a:lnTo>
                    <a:pt x="424" y="924"/>
                  </a:lnTo>
                  <a:lnTo>
                    <a:pt x="425" y="918"/>
                  </a:lnTo>
                  <a:lnTo>
                    <a:pt x="428" y="913"/>
                  </a:lnTo>
                  <a:lnTo>
                    <a:pt x="429" y="907"/>
                  </a:lnTo>
                  <a:lnTo>
                    <a:pt x="432" y="902"/>
                  </a:lnTo>
                  <a:lnTo>
                    <a:pt x="435" y="896"/>
                  </a:lnTo>
                  <a:lnTo>
                    <a:pt x="438" y="893"/>
                  </a:lnTo>
                  <a:lnTo>
                    <a:pt x="442" y="888"/>
                  </a:lnTo>
                  <a:lnTo>
                    <a:pt x="446" y="883"/>
                  </a:lnTo>
                  <a:lnTo>
                    <a:pt x="451" y="879"/>
                  </a:lnTo>
                  <a:lnTo>
                    <a:pt x="455" y="874"/>
                  </a:lnTo>
                  <a:lnTo>
                    <a:pt x="461" y="870"/>
                  </a:lnTo>
                  <a:lnTo>
                    <a:pt x="465" y="866"/>
                  </a:lnTo>
                  <a:lnTo>
                    <a:pt x="476" y="858"/>
                  </a:lnTo>
                  <a:lnTo>
                    <a:pt x="487" y="850"/>
                  </a:lnTo>
                  <a:lnTo>
                    <a:pt x="497" y="844"/>
                  </a:lnTo>
                  <a:lnTo>
                    <a:pt x="509" y="837"/>
                  </a:lnTo>
                  <a:lnTo>
                    <a:pt x="521" y="831"/>
                  </a:lnTo>
                  <a:lnTo>
                    <a:pt x="541" y="821"/>
                  </a:lnTo>
                  <a:lnTo>
                    <a:pt x="560" y="812"/>
                  </a:lnTo>
                  <a:lnTo>
                    <a:pt x="593" y="795"/>
                  </a:lnTo>
                  <a:lnTo>
                    <a:pt x="626" y="777"/>
                  </a:lnTo>
                  <a:lnTo>
                    <a:pt x="659" y="759"/>
                  </a:lnTo>
                  <a:lnTo>
                    <a:pt x="693" y="740"/>
                  </a:lnTo>
                  <a:lnTo>
                    <a:pt x="726" y="721"/>
                  </a:lnTo>
                  <a:lnTo>
                    <a:pt x="759" y="703"/>
                  </a:lnTo>
                  <a:lnTo>
                    <a:pt x="777" y="694"/>
                  </a:lnTo>
                  <a:lnTo>
                    <a:pt x="793" y="686"/>
                  </a:lnTo>
                  <a:lnTo>
                    <a:pt x="810" y="677"/>
                  </a:lnTo>
                  <a:lnTo>
                    <a:pt x="826" y="669"/>
                  </a:lnTo>
                  <a:close/>
                  <a:moveTo>
                    <a:pt x="7" y="668"/>
                  </a:moveTo>
                  <a:lnTo>
                    <a:pt x="35" y="681"/>
                  </a:lnTo>
                  <a:lnTo>
                    <a:pt x="61" y="694"/>
                  </a:lnTo>
                  <a:lnTo>
                    <a:pt x="87" y="707"/>
                  </a:lnTo>
                  <a:lnTo>
                    <a:pt x="113" y="721"/>
                  </a:lnTo>
                  <a:lnTo>
                    <a:pt x="139" y="735"/>
                  </a:lnTo>
                  <a:lnTo>
                    <a:pt x="166" y="750"/>
                  </a:lnTo>
                  <a:lnTo>
                    <a:pt x="192" y="765"/>
                  </a:lnTo>
                  <a:lnTo>
                    <a:pt x="205" y="772"/>
                  </a:lnTo>
                  <a:lnTo>
                    <a:pt x="217" y="780"/>
                  </a:lnTo>
                  <a:lnTo>
                    <a:pt x="224" y="785"/>
                  </a:lnTo>
                  <a:lnTo>
                    <a:pt x="231" y="789"/>
                  </a:lnTo>
                  <a:lnTo>
                    <a:pt x="246" y="797"/>
                  </a:lnTo>
                  <a:lnTo>
                    <a:pt x="262" y="805"/>
                  </a:lnTo>
                  <a:lnTo>
                    <a:pt x="278" y="812"/>
                  </a:lnTo>
                  <a:lnTo>
                    <a:pt x="312" y="828"/>
                  </a:lnTo>
                  <a:lnTo>
                    <a:pt x="327" y="836"/>
                  </a:lnTo>
                  <a:lnTo>
                    <a:pt x="342" y="844"/>
                  </a:lnTo>
                  <a:lnTo>
                    <a:pt x="349" y="849"/>
                  </a:lnTo>
                  <a:lnTo>
                    <a:pt x="357" y="854"/>
                  </a:lnTo>
                  <a:lnTo>
                    <a:pt x="364" y="858"/>
                  </a:lnTo>
                  <a:lnTo>
                    <a:pt x="370" y="863"/>
                  </a:lnTo>
                  <a:lnTo>
                    <a:pt x="377" y="868"/>
                  </a:lnTo>
                  <a:lnTo>
                    <a:pt x="383" y="874"/>
                  </a:lnTo>
                  <a:lnTo>
                    <a:pt x="387" y="879"/>
                  </a:lnTo>
                  <a:lnTo>
                    <a:pt x="392" y="885"/>
                  </a:lnTo>
                  <a:lnTo>
                    <a:pt x="397" y="890"/>
                  </a:lnTo>
                  <a:lnTo>
                    <a:pt x="400" y="895"/>
                  </a:lnTo>
                  <a:lnTo>
                    <a:pt x="403" y="899"/>
                  </a:lnTo>
                  <a:lnTo>
                    <a:pt x="405" y="902"/>
                  </a:lnTo>
                  <a:lnTo>
                    <a:pt x="407" y="908"/>
                  </a:lnTo>
                  <a:lnTo>
                    <a:pt x="409" y="913"/>
                  </a:lnTo>
                  <a:lnTo>
                    <a:pt x="410" y="915"/>
                  </a:lnTo>
                  <a:lnTo>
                    <a:pt x="411" y="922"/>
                  </a:lnTo>
                  <a:lnTo>
                    <a:pt x="412" y="931"/>
                  </a:lnTo>
                  <a:lnTo>
                    <a:pt x="412" y="938"/>
                  </a:lnTo>
                  <a:lnTo>
                    <a:pt x="412" y="1066"/>
                  </a:lnTo>
                  <a:lnTo>
                    <a:pt x="7" y="851"/>
                  </a:lnTo>
                  <a:lnTo>
                    <a:pt x="7" y="668"/>
                  </a:lnTo>
                  <a:close/>
                  <a:moveTo>
                    <a:pt x="658" y="650"/>
                  </a:moveTo>
                  <a:lnTo>
                    <a:pt x="657" y="655"/>
                  </a:lnTo>
                  <a:lnTo>
                    <a:pt x="656" y="658"/>
                  </a:lnTo>
                  <a:lnTo>
                    <a:pt x="654" y="668"/>
                  </a:lnTo>
                  <a:lnTo>
                    <a:pt x="652" y="671"/>
                  </a:lnTo>
                  <a:lnTo>
                    <a:pt x="651" y="674"/>
                  </a:lnTo>
                  <a:lnTo>
                    <a:pt x="650" y="675"/>
                  </a:lnTo>
                  <a:lnTo>
                    <a:pt x="649" y="676"/>
                  </a:lnTo>
                  <a:lnTo>
                    <a:pt x="648" y="678"/>
                  </a:lnTo>
                  <a:lnTo>
                    <a:pt x="646" y="680"/>
                  </a:lnTo>
                  <a:lnTo>
                    <a:pt x="645" y="681"/>
                  </a:lnTo>
                  <a:lnTo>
                    <a:pt x="643" y="683"/>
                  </a:lnTo>
                  <a:lnTo>
                    <a:pt x="641" y="684"/>
                  </a:lnTo>
                  <a:lnTo>
                    <a:pt x="635" y="686"/>
                  </a:lnTo>
                  <a:lnTo>
                    <a:pt x="629" y="688"/>
                  </a:lnTo>
                  <a:lnTo>
                    <a:pt x="624" y="689"/>
                  </a:lnTo>
                  <a:lnTo>
                    <a:pt x="611" y="691"/>
                  </a:lnTo>
                  <a:lnTo>
                    <a:pt x="599" y="694"/>
                  </a:lnTo>
                  <a:lnTo>
                    <a:pt x="603" y="678"/>
                  </a:lnTo>
                  <a:lnTo>
                    <a:pt x="605" y="671"/>
                  </a:lnTo>
                  <a:lnTo>
                    <a:pt x="605" y="663"/>
                  </a:lnTo>
                  <a:lnTo>
                    <a:pt x="658" y="650"/>
                  </a:lnTo>
                  <a:close/>
                  <a:moveTo>
                    <a:pt x="177" y="650"/>
                  </a:moveTo>
                  <a:lnTo>
                    <a:pt x="204" y="660"/>
                  </a:lnTo>
                  <a:lnTo>
                    <a:pt x="230" y="669"/>
                  </a:lnTo>
                  <a:lnTo>
                    <a:pt x="233" y="683"/>
                  </a:lnTo>
                  <a:lnTo>
                    <a:pt x="237" y="697"/>
                  </a:lnTo>
                  <a:lnTo>
                    <a:pt x="213" y="691"/>
                  </a:lnTo>
                  <a:lnTo>
                    <a:pt x="191" y="686"/>
                  </a:lnTo>
                  <a:lnTo>
                    <a:pt x="187" y="677"/>
                  </a:lnTo>
                  <a:lnTo>
                    <a:pt x="183" y="669"/>
                  </a:lnTo>
                  <a:lnTo>
                    <a:pt x="180" y="660"/>
                  </a:lnTo>
                  <a:lnTo>
                    <a:pt x="177" y="650"/>
                  </a:lnTo>
                  <a:close/>
                  <a:moveTo>
                    <a:pt x="109" y="638"/>
                  </a:moveTo>
                  <a:lnTo>
                    <a:pt x="119" y="639"/>
                  </a:lnTo>
                  <a:lnTo>
                    <a:pt x="128" y="641"/>
                  </a:lnTo>
                  <a:lnTo>
                    <a:pt x="148" y="642"/>
                  </a:lnTo>
                  <a:lnTo>
                    <a:pt x="151" y="650"/>
                  </a:lnTo>
                  <a:lnTo>
                    <a:pt x="155" y="658"/>
                  </a:lnTo>
                  <a:lnTo>
                    <a:pt x="159" y="668"/>
                  </a:lnTo>
                  <a:lnTo>
                    <a:pt x="164" y="676"/>
                  </a:lnTo>
                  <a:lnTo>
                    <a:pt x="135" y="676"/>
                  </a:lnTo>
                  <a:lnTo>
                    <a:pt x="127" y="667"/>
                  </a:lnTo>
                  <a:lnTo>
                    <a:pt x="121" y="657"/>
                  </a:lnTo>
                  <a:lnTo>
                    <a:pt x="115" y="648"/>
                  </a:lnTo>
                  <a:lnTo>
                    <a:pt x="112" y="643"/>
                  </a:lnTo>
                  <a:lnTo>
                    <a:pt x="109" y="638"/>
                  </a:lnTo>
                  <a:close/>
                  <a:moveTo>
                    <a:pt x="719" y="636"/>
                  </a:moveTo>
                  <a:lnTo>
                    <a:pt x="727" y="636"/>
                  </a:lnTo>
                  <a:lnTo>
                    <a:pt x="704" y="671"/>
                  </a:lnTo>
                  <a:lnTo>
                    <a:pt x="687" y="670"/>
                  </a:lnTo>
                  <a:lnTo>
                    <a:pt x="681" y="670"/>
                  </a:lnTo>
                  <a:lnTo>
                    <a:pt x="674" y="671"/>
                  </a:lnTo>
                  <a:lnTo>
                    <a:pt x="681" y="656"/>
                  </a:lnTo>
                  <a:lnTo>
                    <a:pt x="688" y="641"/>
                  </a:lnTo>
                  <a:lnTo>
                    <a:pt x="706" y="638"/>
                  </a:lnTo>
                  <a:lnTo>
                    <a:pt x="714" y="637"/>
                  </a:lnTo>
                  <a:lnTo>
                    <a:pt x="719" y="636"/>
                  </a:lnTo>
                  <a:close/>
                  <a:moveTo>
                    <a:pt x="165" y="574"/>
                  </a:moveTo>
                  <a:lnTo>
                    <a:pt x="177" y="579"/>
                  </a:lnTo>
                  <a:lnTo>
                    <a:pt x="187" y="584"/>
                  </a:lnTo>
                  <a:lnTo>
                    <a:pt x="198" y="588"/>
                  </a:lnTo>
                  <a:lnTo>
                    <a:pt x="209" y="596"/>
                  </a:lnTo>
                  <a:lnTo>
                    <a:pt x="213" y="598"/>
                  </a:lnTo>
                  <a:lnTo>
                    <a:pt x="218" y="600"/>
                  </a:lnTo>
                  <a:lnTo>
                    <a:pt x="222" y="604"/>
                  </a:lnTo>
                  <a:lnTo>
                    <a:pt x="225" y="606"/>
                  </a:lnTo>
                  <a:lnTo>
                    <a:pt x="226" y="610"/>
                  </a:lnTo>
                  <a:lnTo>
                    <a:pt x="228" y="610"/>
                  </a:lnTo>
                  <a:lnTo>
                    <a:pt x="228" y="611"/>
                  </a:lnTo>
                  <a:lnTo>
                    <a:pt x="226" y="618"/>
                  </a:lnTo>
                  <a:lnTo>
                    <a:pt x="226" y="626"/>
                  </a:lnTo>
                  <a:lnTo>
                    <a:pt x="226" y="638"/>
                  </a:lnTo>
                  <a:lnTo>
                    <a:pt x="218" y="635"/>
                  </a:lnTo>
                  <a:lnTo>
                    <a:pt x="211" y="631"/>
                  </a:lnTo>
                  <a:lnTo>
                    <a:pt x="204" y="629"/>
                  </a:lnTo>
                  <a:lnTo>
                    <a:pt x="198" y="628"/>
                  </a:lnTo>
                  <a:lnTo>
                    <a:pt x="187" y="624"/>
                  </a:lnTo>
                  <a:lnTo>
                    <a:pt x="183" y="623"/>
                  </a:lnTo>
                  <a:lnTo>
                    <a:pt x="179" y="622"/>
                  </a:lnTo>
                  <a:lnTo>
                    <a:pt x="175" y="620"/>
                  </a:lnTo>
                  <a:lnTo>
                    <a:pt x="174" y="619"/>
                  </a:lnTo>
                  <a:lnTo>
                    <a:pt x="172" y="618"/>
                  </a:lnTo>
                  <a:lnTo>
                    <a:pt x="171" y="618"/>
                  </a:lnTo>
                  <a:lnTo>
                    <a:pt x="170" y="617"/>
                  </a:lnTo>
                  <a:lnTo>
                    <a:pt x="167" y="613"/>
                  </a:lnTo>
                  <a:lnTo>
                    <a:pt x="166" y="610"/>
                  </a:lnTo>
                  <a:lnTo>
                    <a:pt x="165" y="604"/>
                  </a:lnTo>
                  <a:lnTo>
                    <a:pt x="165" y="598"/>
                  </a:lnTo>
                  <a:lnTo>
                    <a:pt x="165" y="591"/>
                  </a:lnTo>
                  <a:lnTo>
                    <a:pt x="165" y="574"/>
                  </a:lnTo>
                  <a:close/>
                  <a:moveTo>
                    <a:pt x="670" y="572"/>
                  </a:moveTo>
                  <a:lnTo>
                    <a:pt x="670" y="585"/>
                  </a:lnTo>
                  <a:lnTo>
                    <a:pt x="670" y="592"/>
                  </a:lnTo>
                  <a:lnTo>
                    <a:pt x="670" y="598"/>
                  </a:lnTo>
                  <a:lnTo>
                    <a:pt x="670" y="601"/>
                  </a:lnTo>
                  <a:lnTo>
                    <a:pt x="669" y="603"/>
                  </a:lnTo>
                  <a:lnTo>
                    <a:pt x="668" y="607"/>
                  </a:lnTo>
                  <a:lnTo>
                    <a:pt x="667" y="611"/>
                  </a:lnTo>
                  <a:lnTo>
                    <a:pt x="665" y="611"/>
                  </a:lnTo>
                  <a:lnTo>
                    <a:pt x="664" y="612"/>
                  </a:lnTo>
                  <a:lnTo>
                    <a:pt x="662" y="615"/>
                  </a:lnTo>
                  <a:lnTo>
                    <a:pt x="658" y="616"/>
                  </a:lnTo>
                  <a:lnTo>
                    <a:pt x="650" y="618"/>
                  </a:lnTo>
                  <a:lnTo>
                    <a:pt x="639" y="620"/>
                  </a:lnTo>
                  <a:lnTo>
                    <a:pt x="632" y="624"/>
                  </a:lnTo>
                  <a:lnTo>
                    <a:pt x="625" y="626"/>
                  </a:lnTo>
                  <a:lnTo>
                    <a:pt x="618" y="630"/>
                  </a:lnTo>
                  <a:lnTo>
                    <a:pt x="609" y="635"/>
                  </a:lnTo>
                  <a:lnTo>
                    <a:pt x="607" y="620"/>
                  </a:lnTo>
                  <a:lnTo>
                    <a:pt x="606" y="609"/>
                  </a:lnTo>
                  <a:lnTo>
                    <a:pt x="607" y="606"/>
                  </a:lnTo>
                  <a:lnTo>
                    <a:pt x="609" y="605"/>
                  </a:lnTo>
                  <a:lnTo>
                    <a:pt x="611" y="604"/>
                  </a:lnTo>
                  <a:lnTo>
                    <a:pt x="613" y="601"/>
                  </a:lnTo>
                  <a:lnTo>
                    <a:pt x="622" y="597"/>
                  </a:lnTo>
                  <a:lnTo>
                    <a:pt x="632" y="591"/>
                  </a:lnTo>
                  <a:lnTo>
                    <a:pt x="654" y="581"/>
                  </a:lnTo>
                  <a:lnTo>
                    <a:pt x="670" y="572"/>
                  </a:lnTo>
                  <a:close/>
                  <a:moveTo>
                    <a:pt x="65" y="530"/>
                  </a:moveTo>
                  <a:lnTo>
                    <a:pt x="81" y="538"/>
                  </a:lnTo>
                  <a:lnTo>
                    <a:pt x="96" y="543"/>
                  </a:lnTo>
                  <a:lnTo>
                    <a:pt x="127" y="556"/>
                  </a:lnTo>
                  <a:lnTo>
                    <a:pt x="132" y="580"/>
                  </a:lnTo>
                  <a:lnTo>
                    <a:pt x="135" y="604"/>
                  </a:lnTo>
                  <a:lnTo>
                    <a:pt x="122" y="601"/>
                  </a:lnTo>
                  <a:lnTo>
                    <a:pt x="109" y="598"/>
                  </a:lnTo>
                  <a:lnTo>
                    <a:pt x="84" y="591"/>
                  </a:lnTo>
                  <a:lnTo>
                    <a:pt x="82" y="584"/>
                  </a:lnTo>
                  <a:lnTo>
                    <a:pt x="78" y="577"/>
                  </a:lnTo>
                  <a:lnTo>
                    <a:pt x="74" y="561"/>
                  </a:lnTo>
                  <a:lnTo>
                    <a:pt x="69" y="546"/>
                  </a:lnTo>
                  <a:lnTo>
                    <a:pt x="65" y="530"/>
                  </a:lnTo>
                  <a:close/>
                  <a:moveTo>
                    <a:pt x="768" y="529"/>
                  </a:moveTo>
                  <a:lnTo>
                    <a:pt x="767" y="536"/>
                  </a:lnTo>
                  <a:lnTo>
                    <a:pt x="766" y="542"/>
                  </a:lnTo>
                  <a:lnTo>
                    <a:pt x="762" y="558"/>
                  </a:lnTo>
                  <a:lnTo>
                    <a:pt x="759" y="566"/>
                  </a:lnTo>
                  <a:lnTo>
                    <a:pt x="757" y="573"/>
                  </a:lnTo>
                  <a:lnTo>
                    <a:pt x="754" y="581"/>
                  </a:lnTo>
                  <a:lnTo>
                    <a:pt x="751" y="588"/>
                  </a:lnTo>
                  <a:lnTo>
                    <a:pt x="740" y="591"/>
                  </a:lnTo>
                  <a:lnTo>
                    <a:pt x="728" y="594"/>
                  </a:lnTo>
                  <a:lnTo>
                    <a:pt x="715" y="597"/>
                  </a:lnTo>
                  <a:lnTo>
                    <a:pt x="704" y="599"/>
                  </a:lnTo>
                  <a:lnTo>
                    <a:pt x="701" y="599"/>
                  </a:lnTo>
                  <a:lnTo>
                    <a:pt x="701" y="596"/>
                  </a:lnTo>
                  <a:lnTo>
                    <a:pt x="701" y="588"/>
                  </a:lnTo>
                  <a:lnTo>
                    <a:pt x="701" y="583"/>
                  </a:lnTo>
                  <a:lnTo>
                    <a:pt x="702" y="574"/>
                  </a:lnTo>
                  <a:lnTo>
                    <a:pt x="702" y="571"/>
                  </a:lnTo>
                  <a:lnTo>
                    <a:pt x="702" y="567"/>
                  </a:lnTo>
                  <a:lnTo>
                    <a:pt x="704" y="560"/>
                  </a:lnTo>
                  <a:lnTo>
                    <a:pt x="706" y="555"/>
                  </a:lnTo>
                  <a:lnTo>
                    <a:pt x="707" y="553"/>
                  </a:lnTo>
                  <a:lnTo>
                    <a:pt x="707" y="552"/>
                  </a:lnTo>
                  <a:lnTo>
                    <a:pt x="722" y="546"/>
                  </a:lnTo>
                  <a:lnTo>
                    <a:pt x="738" y="540"/>
                  </a:lnTo>
                  <a:lnTo>
                    <a:pt x="768" y="529"/>
                  </a:lnTo>
                  <a:close/>
                  <a:moveTo>
                    <a:pt x="179" y="487"/>
                  </a:moveTo>
                  <a:lnTo>
                    <a:pt x="243" y="553"/>
                  </a:lnTo>
                  <a:lnTo>
                    <a:pt x="233" y="580"/>
                  </a:lnTo>
                  <a:lnTo>
                    <a:pt x="218" y="568"/>
                  </a:lnTo>
                  <a:lnTo>
                    <a:pt x="196" y="552"/>
                  </a:lnTo>
                  <a:lnTo>
                    <a:pt x="185" y="542"/>
                  </a:lnTo>
                  <a:lnTo>
                    <a:pt x="177" y="535"/>
                  </a:lnTo>
                  <a:lnTo>
                    <a:pt x="173" y="532"/>
                  </a:lnTo>
                  <a:lnTo>
                    <a:pt x="171" y="529"/>
                  </a:lnTo>
                  <a:lnTo>
                    <a:pt x="168" y="528"/>
                  </a:lnTo>
                  <a:lnTo>
                    <a:pt x="168" y="527"/>
                  </a:lnTo>
                  <a:lnTo>
                    <a:pt x="168" y="525"/>
                  </a:lnTo>
                  <a:lnTo>
                    <a:pt x="170" y="522"/>
                  </a:lnTo>
                  <a:lnTo>
                    <a:pt x="172" y="511"/>
                  </a:lnTo>
                  <a:lnTo>
                    <a:pt x="175" y="498"/>
                  </a:lnTo>
                  <a:lnTo>
                    <a:pt x="179" y="487"/>
                  </a:lnTo>
                  <a:close/>
                  <a:moveTo>
                    <a:pt x="652" y="478"/>
                  </a:moveTo>
                  <a:lnTo>
                    <a:pt x="656" y="489"/>
                  </a:lnTo>
                  <a:lnTo>
                    <a:pt x="659" y="500"/>
                  </a:lnTo>
                  <a:lnTo>
                    <a:pt x="665" y="523"/>
                  </a:lnTo>
                  <a:lnTo>
                    <a:pt x="599" y="574"/>
                  </a:lnTo>
                  <a:lnTo>
                    <a:pt x="597" y="568"/>
                  </a:lnTo>
                  <a:lnTo>
                    <a:pt x="596" y="561"/>
                  </a:lnTo>
                  <a:lnTo>
                    <a:pt x="590" y="549"/>
                  </a:lnTo>
                  <a:lnTo>
                    <a:pt x="652" y="478"/>
                  </a:lnTo>
                  <a:close/>
                  <a:moveTo>
                    <a:pt x="230" y="403"/>
                  </a:moveTo>
                  <a:lnTo>
                    <a:pt x="277" y="497"/>
                  </a:lnTo>
                  <a:lnTo>
                    <a:pt x="267" y="511"/>
                  </a:lnTo>
                  <a:lnTo>
                    <a:pt x="262" y="519"/>
                  </a:lnTo>
                  <a:lnTo>
                    <a:pt x="256" y="526"/>
                  </a:lnTo>
                  <a:lnTo>
                    <a:pt x="199" y="443"/>
                  </a:lnTo>
                  <a:lnTo>
                    <a:pt x="203" y="438"/>
                  </a:lnTo>
                  <a:lnTo>
                    <a:pt x="206" y="433"/>
                  </a:lnTo>
                  <a:lnTo>
                    <a:pt x="210" y="429"/>
                  </a:lnTo>
                  <a:lnTo>
                    <a:pt x="213" y="424"/>
                  </a:lnTo>
                  <a:lnTo>
                    <a:pt x="222" y="413"/>
                  </a:lnTo>
                  <a:lnTo>
                    <a:pt x="230" y="403"/>
                  </a:lnTo>
                  <a:close/>
                  <a:moveTo>
                    <a:pt x="598" y="397"/>
                  </a:moveTo>
                  <a:lnTo>
                    <a:pt x="607" y="406"/>
                  </a:lnTo>
                  <a:lnTo>
                    <a:pt x="615" y="416"/>
                  </a:lnTo>
                  <a:lnTo>
                    <a:pt x="623" y="426"/>
                  </a:lnTo>
                  <a:lnTo>
                    <a:pt x="630" y="436"/>
                  </a:lnTo>
                  <a:lnTo>
                    <a:pt x="575" y="522"/>
                  </a:lnTo>
                  <a:lnTo>
                    <a:pt x="554" y="495"/>
                  </a:lnTo>
                  <a:lnTo>
                    <a:pt x="598" y="397"/>
                  </a:lnTo>
                  <a:close/>
                  <a:moveTo>
                    <a:pt x="64" y="378"/>
                  </a:moveTo>
                  <a:lnTo>
                    <a:pt x="139" y="455"/>
                  </a:lnTo>
                  <a:lnTo>
                    <a:pt x="135" y="468"/>
                  </a:lnTo>
                  <a:lnTo>
                    <a:pt x="133" y="480"/>
                  </a:lnTo>
                  <a:lnTo>
                    <a:pt x="130" y="493"/>
                  </a:lnTo>
                  <a:lnTo>
                    <a:pt x="128" y="506"/>
                  </a:lnTo>
                  <a:lnTo>
                    <a:pt x="125" y="503"/>
                  </a:lnTo>
                  <a:lnTo>
                    <a:pt x="116" y="498"/>
                  </a:lnTo>
                  <a:lnTo>
                    <a:pt x="104" y="491"/>
                  </a:lnTo>
                  <a:lnTo>
                    <a:pt x="91" y="483"/>
                  </a:lnTo>
                  <a:lnTo>
                    <a:pt x="78" y="474"/>
                  </a:lnTo>
                  <a:lnTo>
                    <a:pt x="67" y="465"/>
                  </a:lnTo>
                  <a:lnTo>
                    <a:pt x="62" y="461"/>
                  </a:lnTo>
                  <a:lnTo>
                    <a:pt x="59" y="457"/>
                  </a:lnTo>
                  <a:lnTo>
                    <a:pt x="56" y="455"/>
                  </a:lnTo>
                  <a:lnTo>
                    <a:pt x="56" y="452"/>
                  </a:lnTo>
                  <a:lnTo>
                    <a:pt x="56" y="451"/>
                  </a:lnTo>
                  <a:lnTo>
                    <a:pt x="56" y="444"/>
                  </a:lnTo>
                  <a:lnTo>
                    <a:pt x="56" y="436"/>
                  </a:lnTo>
                  <a:lnTo>
                    <a:pt x="56" y="424"/>
                  </a:lnTo>
                  <a:lnTo>
                    <a:pt x="57" y="418"/>
                  </a:lnTo>
                  <a:lnTo>
                    <a:pt x="58" y="412"/>
                  </a:lnTo>
                  <a:lnTo>
                    <a:pt x="59" y="400"/>
                  </a:lnTo>
                  <a:lnTo>
                    <a:pt x="62" y="388"/>
                  </a:lnTo>
                  <a:lnTo>
                    <a:pt x="64" y="378"/>
                  </a:lnTo>
                  <a:close/>
                  <a:moveTo>
                    <a:pt x="770" y="373"/>
                  </a:moveTo>
                  <a:lnTo>
                    <a:pt x="773" y="390"/>
                  </a:lnTo>
                  <a:lnTo>
                    <a:pt x="775" y="407"/>
                  </a:lnTo>
                  <a:lnTo>
                    <a:pt x="778" y="423"/>
                  </a:lnTo>
                  <a:lnTo>
                    <a:pt x="778" y="426"/>
                  </a:lnTo>
                  <a:lnTo>
                    <a:pt x="778" y="429"/>
                  </a:lnTo>
                  <a:lnTo>
                    <a:pt x="778" y="457"/>
                  </a:lnTo>
                  <a:lnTo>
                    <a:pt x="704" y="498"/>
                  </a:lnTo>
                  <a:lnTo>
                    <a:pt x="704" y="493"/>
                  </a:lnTo>
                  <a:lnTo>
                    <a:pt x="703" y="485"/>
                  </a:lnTo>
                  <a:lnTo>
                    <a:pt x="702" y="480"/>
                  </a:lnTo>
                  <a:lnTo>
                    <a:pt x="701" y="474"/>
                  </a:lnTo>
                  <a:lnTo>
                    <a:pt x="695" y="448"/>
                  </a:lnTo>
                  <a:lnTo>
                    <a:pt x="770" y="373"/>
                  </a:lnTo>
                  <a:close/>
                  <a:moveTo>
                    <a:pt x="322" y="340"/>
                  </a:moveTo>
                  <a:lnTo>
                    <a:pt x="344" y="451"/>
                  </a:lnTo>
                  <a:lnTo>
                    <a:pt x="334" y="455"/>
                  </a:lnTo>
                  <a:lnTo>
                    <a:pt x="326" y="459"/>
                  </a:lnTo>
                  <a:lnTo>
                    <a:pt x="316" y="465"/>
                  </a:lnTo>
                  <a:lnTo>
                    <a:pt x="307" y="471"/>
                  </a:lnTo>
                  <a:lnTo>
                    <a:pt x="271" y="368"/>
                  </a:lnTo>
                  <a:lnTo>
                    <a:pt x="277" y="363"/>
                  </a:lnTo>
                  <a:lnTo>
                    <a:pt x="283" y="359"/>
                  </a:lnTo>
                  <a:lnTo>
                    <a:pt x="289" y="355"/>
                  </a:lnTo>
                  <a:lnTo>
                    <a:pt x="296" y="352"/>
                  </a:lnTo>
                  <a:lnTo>
                    <a:pt x="303" y="348"/>
                  </a:lnTo>
                  <a:lnTo>
                    <a:pt x="309" y="345"/>
                  </a:lnTo>
                  <a:lnTo>
                    <a:pt x="316" y="341"/>
                  </a:lnTo>
                  <a:lnTo>
                    <a:pt x="322" y="340"/>
                  </a:lnTo>
                  <a:close/>
                  <a:moveTo>
                    <a:pt x="506" y="336"/>
                  </a:moveTo>
                  <a:lnTo>
                    <a:pt x="512" y="339"/>
                  </a:lnTo>
                  <a:lnTo>
                    <a:pt x="517" y="341"/>
                  </a:lnTo>
                  <a:lnTo>
                    <a:pt x="525" y="343"/>
                  </a:lnTo>
                  <a:lnTo>
                    <a:pt x="530" y="347"/>
                  </a:lnTo>
                  <a:lnTo>
                    <a:pt x="538" y="350"/>
                  </a:lnTo>
                  <a:lnTo>
                    <a:pt x="544" y="354"/>
                  </a:lnTo>
                  <a:lnTo>
                    <a:pt x="557" y="362"/>
                  </a:lnTo>
                  <a:lnTo>
                    <a:pt x="523" y="468"/>
                  </a:lnTo>
                  <a:lnTo>
                    <a:pt x="514" y="462"/>
                  </a:lnTo>
                  <a:lnTo>
                    <a:pt x="504" y="457"/>
                  </a:lnTo>
                  <a:lnTo>
                    <a:pt x="495" y="453"/>
                  </a:lnTo>
                  <a:lnTo>
                    <a:pt x="486" y="449"/>
                  </a:lnTo>
                  <a:lnTo>
                    <a:pt x="484" y="448"/>
                  </a:lnTo>
                  <a:lnTo>
                    <a:pt x="484" y="446"/>
                  </a:lnTo>
                  <a:lnTo>
                    <a:pt x="506" y="336"/>
                  </a:lnTo>
                  <a:close/>
                  <a:moveTo>
                    <a:pt x="438" y="321"/>
                  </a:moveTo>
                  <a:lnTo>
                    <a:pt x="443" y="322"/>
                  </a:lnTo>
                  <a:lnTo>
                    <a:pt x="444" y="323"/>
                  </a:lnTo>
                  <a:lnTo>
                    <a:pt x="443" y="323"/>
                  </a:lnTo>
                  <a:lnTo>
                    <a:pt x="441" y="324"/>
                  </a:lnTo>
                  <a:lnTo>
                    <a:pt x="444" y="334"/>
                  </a:lnTo>
                  <a:lnTo>
                    <a:pt x="444" y="342"/>
                  </a:lnTo>
                  <a:lnTo>
                    <a:pt x="444" y="354"/>
                  </a:lnTo>
                  <a:lnTo>
                    <a:pt x="443" y="387"/>
                  </a:lnTo>
                  <a:lnTo>
                    <a:pt x="441" y="437"/>
                  </a:lnTo>
                  <a:lnTo>
                    <a:pt x="433" y="436"/>
                  </a:lnTo>
                  <a:lnTo>
                    <a:pt x="429" y="436"/>
                  </a:lnTo>
                  <a:lnTo>
                    <a:pt x="425" y="436"/>
                  </a:lnTo>
                  <a:lnTo>
                    <a:pt x="417" y="436"/>
                  </a:lnTo>
                  <a:lnTo>
                    <a:pt x="409" y="436"/>
                  </a:lnTo>
                  <a:lnTo>
                    <a:pt x="396" y="437"/>
                  </a:lnTo>
                  <a:lnTo>
                    <a:pt x="388" y="437"/>
                  </a:lnTo>
                  <a:lnTo>
                    <a:pt x="384" y="322"/>
                  </a:lnTo>
                  <a:lnTo>
                    <a:pt x="386" y="322"/>
                  </a:lnTo>
                  <a:lnTo>
                    <a:pt x="392" y="322"/>
                  </a:lnTo>
                  <a:lnTo>
                    <a:pt x="406" y="321"/>
                  </a:lnTo>
                  <a:lnTo>
                    <a:pt x="423" y="320"/>
                  </a:lnTo>
                  <a:lnTo>
                    <a:pt x="431" y="321"/>
                  </a:lnTo>
                  <a:lnTo>
                    <a:pt x="438" y="321"/>
                  </a:lnTo>
                  <a:close/>
                  <a:moveTo>
                    <a:pt x="132" y="230"/>
                  </a:moveTo>
                  <a:lnTo>
                    <a:pt x="193" y="348"/>
                  </a:lnTo>
                  <a:lnTo>
                    <a:pt x="177" y="374"/>
                  </a:lnTo>
                  <a:lnTo>
                    <a:pt x="167" y="387"/>
                  </a:lnTo>
                  <a:lnTo>
                    <a:pt x="164" y="393"/>
                  </a:lnTo>
                  <a:lnTo>
                    <a:pt x="161" y="399"/>
                  </a:lnTo>
                  <a:lnTo>
                    <a:pt x="89" y="301"/>
                  </a:lnTo>
                  <a:lnTo>
                    <a:pt x="93" y="292"/>
                  </a:lnTo>
                  <a:lnTo>
                    <a:pt x="96" y="283"/>
                  </a:lnTo>
                  <a:lnTo>
                    <a:pt x="102" y="275"/>
                  </a:lnTo>
                  <a:lnTo>
                    <a:pt x="107" y="265"/>
                  </a:lnTo>
                  <a:lnTo>
                    <a:pt x="112" y="257"/>
                  </a:lnTo>
                  <a:lnTo>
                    <a:pt x="119" y="247"/>
                  </a:lnTo>
                  <a:lnTo>
                    <a:pt x="125" y="239"/>
                  </a:lnTo>
                  <a:lnTo>
                    <a:pt x="132" y="230"/>
                  </a:lnTo>
                  <a:close/>
                  <a:moveTo>
                    <a:pt x="700" y="226"/>
                  </a:moveTo>
                  <a:lnTo>
                    <a:pt x="707" y="234"/>
                  </a:lnTo>
                  <a:lnTo>
                    <a:pt x="713" y="244"/>
                  </a:lnTo>
                  <a:lnTo>
                    <a:pt x="720" y="252"/>
                  </a:lnTo>
                  <a:lnTo>
                    <a:pt x="725" y="262"/>
                  </a:lnTo>
                  <a:lnTo>
                    <a:pt x="735" y="279"/>
                  </a:lnTo>
                  <a:lnTo>
                    <a:pt x="745" y="297"/>
                  </a:lnTo>
                  <a:lnTo>
                    <a:pt x="671" y="394"/>
                  </a:lnTo>
                  <a:lnTo>
                    <a:pt x="668" y="387"/>
                  </a:lnTo>
                  <a:lnTo>
                    <a:pt x="664" y="381"/>
                  </a:lnTo>
                  <a:lnTo>
                    <a:pt x="659" y="375"/>
                  </a:lnTo>
                  <a:lnTo>
                    <a:pt x="655" y="369"/>
                  </a:lnTo>
                  <a:lnTo>
                    <a:pt x="635" y="342"/>
                  </a:lnTo>
                  <a:lnTo>
                    <a:pt x="700" y="226"/>
                  </a:lnTo>
                  <a:close/>
                  <a:moveTo>
                    <a:pt x="273" y="120"/>
                  </a:moveTo>
                  <a:lnTo>
                    <a:pt x="302" y="268"/>
                  </a:lnTo>
                  <a:lnTo>
                    <a:pt x="288" y="275"/>
                  </a:lnTo>
                  <a:lnTo>
                    <a:pt x="280" y="278"/>
                  </a:lnTo>
                  <a:lnTo>
                    <a:pt x="273" y="283"/>
                  </a:lnTo>
                  <a:lnTo>
                    <a:pt x="264" y="286"/>
                  </a:lnTo>
                  <a:lnTo>
                    <a:pt x="257" y="292"/>
                  </a:lnTo>
                  <a:lnTo>
                    <a:pt x="249" y="297"/>
                  </a:lnTo>
                  <a:lnTo>
                    <a:pt x="241" y="302"/>
                  </a:lnTo>
                  <a:lnTo>
                    <a:pt x="194" y="167"/>
                  </a:lnTo>
                  <a:lnTo>
                    <a:pt x="198" y="163"/>
                  </a:lnTo>
                  <a:lnTo>
                    <a:pt x="204" y="160"/>
                  </a:lnTo>
                  <a:lnTo>
                    <a:pt x="212" y="151"/>
                  </a:lnTo>
                  <a:lnTo>
                    <a:pt x="223" y="146"/>
                  </a:lnTo>
                  <a:lnTo>
                    <a:pt x="233" y="138"/>
                  </a:lnTo>
                  <a:lnTo>
                    <a:pt x="243" y="134"/>
                  </a:lnTo>
                  <a:lnTo>
                    <a:pt x="252" y="128"/>
                  </a:lnTo>
                  <a:lnTo>
                    <a:pt x="263" y="123"/>
                  </a:lnTo>
                  <a:lnTo>
                    <a:pt x="273" y="120"/>
                  </a:lnTo>
                  <a:close/>
                  <a:moveTo>
                    <a:pt x="560" y="118"/>
                  </a:moveTo>
                  <a:lnTo>
                    <a:pt x="568" y="122"/>
                  </a:lnTo>
                  <a:lnTo>
                    <a:pt x="578" y="127"/>
                  </a:lnTo>
                  <a:lnTo>
                    <a:pt x="587" y="131"/>
                  </a:lnTo>
                  <a:lnTo>
                    <a:pt x="597" y="137"/>
                  </a:lnTo>
                  <a:lnTo>
                    <a:pt x="607" y="142"/>
                  </a:lnTo>
                  <a:lnTo>
                    <a:pt x="617" y="149"/>
                  </a:lnTo>
                  <a:lnTo>
                    <a:pt x="626" y="155"/>
                  </a:lnTo>
                  <a:lnTo>
                    <a:pt x="636" y="163"/>
                  </a:lnTo>
                  <a:lnTo>
                    <a:pt x="584" y="296"/>
                  </a:lnTo>
                  <a:lnTo>
                    <a:pt x="571" y="288"/>
                  </a:lnTo>
                  <a:lnTo>
                    <a:pt x="555" y="279"/>
                  </a:lnTo>
                  <a:lnTo>
                    <a:pt x="548" y="276"/>
                  </a:lnTo>
                  <a:lnTo>
                    <a:pt x="541" y="271"/>
                  </a:lnTo>
                  <a:lnTo>
                    <a:pt x="534" y="269"/>
                  </a:lnTo>
                  <a:lnTo>
                    <a:pt x="527" y="265"/>
                  </a:lnTo>
                  <a:lnTo>
                    <a:pt x="560" y="118"/>
                  </a:lnTo>
                  <a:close/>
                  <a:moveTo>
                    <a:pt x="398" y="89"/>
                  </a:moveTo>
                  <a:lnTo>
                    <a:pt x="436" y="89"/>
                  </a:lnTo>
                  <a:lnTo>
                    <a:pt x="439" y="89"/>
                  </a:lnTo>
                  <a:lnTo>
                    <a:pt x="448" y="90"/>
                  </a:lnTo>
                  <a:lnTo>
                    <a:pt x="464" y="92"/>
                  </a:lnTo>
                  <a:lnTo>
                    <a:pt x="455" y="244"/>
                  </a:lnTo>
                  <a:lnTo>
                    <a:pt x="449" y="244"/>
                  </a:lnTo>
                  <a:lnTo>
                    <a:pt x="448" y="244"/>
                  </a:lnTo>
                  <a:lnTo>
                    <a:pt x="443" y="244"/>
                  </a:lnTo>
                  <a:lnTo>
                    <a:pt x="428" y="244"/>
                  </a:lnTo>
                  <a:lnTo>
                    <a:pt x="397" y="244"/>
                  </a:lnTo>
                  <a:lnTo>
                    <a:pt x="392" y="244"/>
                  </a:lnTo>
                  <a:lnTo>
                    <a:pt x="385" y="246"/>
                  </a:lnTo>
                  <a:lnTo>
                    <a:pt x="379" y="246"/>
                  </a:lnTo>
                  <a:lnTo>
                    <a:pt x="373" y="247"/>
                  </a:lnTo>
                  <a:lnTo>
                    <a:pt x="366" y="92"/>
                  </a:lnTo>
                  <a:lnTo>
                    <a:pt x="385" y="90"/>
                  </a:lnTo>
                  <a:lnTo>
                    <a:pt x="398" y="89"/>
                  </a:lnTo>
                  <a:close/>
                  <a:moveTo>
                    <a:pt x="418" y="0"/>
                  </a:moveTo>
                  <a:lnTo>
                    <a:pt x="833" y="219"/>
                  </a:lnTo>
                  <a:lnTo>
                    <a:pt x="833" y="556"/>
                  </a:lnTo>
                  <a:lnTo>
                    <a:pt x="833" y="893"/>
                  </a:lnTo>
                  <a:lnTo>
                    <a:pt x="744" y="939"/>
                  </a:lnTo>
                  <a:lnTo>
                    <a:pt x="654" y="985"/>
                  </a:lnTo>
                  <a:lnTo>
                    <a:pt x="564" y="1031"/>
                  </a:lnTo>
                  <a:lnTo>
                    <a:pt x="519" y="1054"/>
                  </a:lnTo>
                  <a:lnTo>
                    <a:pt x="475" y="1078"/>
                  </a:lnTo>
                  <a:lnTo>
                    <a:pt x="473" y="1079"/>
                  </a:lnTo>
                  <a:lnTo>
                    <a:pt x="473" y="1080"/>
                  </a:lnTo>
                  <a:lnTo>
                    <a:pt x="473" y="1081"/>
                  </a:lnTo>
                  <a:lnTo>
                    <a:pt x="473" y="1082"/>
                  </a:lnTo>
                  <a:lnTo>
                    <a:pt x="473" y="1085"/>
                  </a:lnTo>
                  <a:lnTo>
                    <a:pt x="471" y="1088"/>
                  </a:lnTo>
                  <a:lnTo>
                    <a:pt x="470" y="1093"/>
                  </a:lnTo>
                  <a:lnTo>
                    <a:pt x="468" y="1096"/>
                  </a:lnTo>
                  <a:lnTo>
                    <a:pt x="465" y="1102"/>
                  </a:lnTo>
                  <a:lnTo>
                    <a:pt x="463" y="1106"/>
                  </a:lnTo>
                  <a:lnTo>
                    <a:pt x="461" y="1110"/>
                  </a:lnTo>
                  <a:lnTo>
                    <a:pt x="457" y="1112"/>
                  </a:lnTo>
                  <a:lnTo>
                    <a:pt x="452" y="1117"/>
                  </a:lnTo>
                  <a:lnTo>
                    <a:pt x="446" y="1120"/>
                  </a:lnTo>
                  <a:lnTo>
                    <a:pt x="444" y="1121"/>
                  </a:lnTo>
                  <a:lnTo>
                    <a:pt x="441" y="1123"/>
                  </a:lnTo>
                  <a:lnTo>
                    <a:pt x="438" y="1124"/>
                  </a:lnTo>
                  <a:lnTo>
                    <a:pt x="435" y="1125"/>
                  </a:lnTo>
                  <a:lnTo>
                    <a:pt x="429" y="1126"/>
                  </a:lnTo>
                  <a:lnTo>
                    <a:pt x="423" y="1127"/>
                  </a:lnTo>
                  <a:lnTo>
                    <a:pt x="418" y="1127"/>
                  </a:lnTo>
                  <a:lnTo>
                    <a:pt x="413" y="1127"/>
                  </a:lnTo>
                  <a:lnTo>
                    <a:pt x="409" y="1127"/>
                  </a:lnTo>
                  <a:lnTo>
                    <a:pt x="404" y="1126"/>
                  </a:lnTo>
                  <a:lnTo>
                    <a:pt x="399" y="1125"/>
                  </a:lnTo>
                  <a:lnTo>
                    <a:pt x="394" y="1123"/>
                  </a:lnTo>
                  <a:lnTo>
                    <a:pt x="390" y="1121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7" y="1112"/>
                  </a:lnTo>
                  <a:lnTo>
                    <a:pt x="373" y="1108"/>
                  </a:lnTo>
                  <a:lnTo>
                    <a:pt x="370" y="1104"/>
                  </a:lnTo>
                  <a:lnTo>
                    <a:pt x="367" y="1099"/>
                  </a:lnTo>
                  <a:lnTo>
                    <a:pt x="365" y="1094"/>
                  </a:lnTo>
                  <a:lnTo>
                    <a:pt x="362" y="1089"/>
                  </a:lnTo>
                  <a:lnTo>
                    <a:pt x="361" y="1082"/>
                  </a:lnTo>
                  <a:lnTo>
                    <a:pt x="360" y="1080"/>
                  </a:lnTo>
                  <a:lnTo>
                    <a:pt x="360" y="1076"/>
                  </a:lnTo>
                  <a:lnTo>
                    <a:pt x="270" y="1030"/>
                  </a:lnTo>
                  <a:lnTo>
                    <a:pt x="180" y="983"/>
                  </a:lnTo>
                  <a:lnTo>
                    <a:pt x="0" y="890"/>
                  </a:lnTo>
                  <a:lnTo>
                    <a:pt x="0" y="554"/>
                  </a:lnTo>
                  <a:lnTo>
                    <a:pt x="0" y="219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04043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0B40A501-2D4B-43F2-B668-86DCDCF86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3" y="416"/>
              <a:ext cx="722" cy="646"/>
            </a:xfrm>
            <a:custGeom>
              <a:avLst/>
              <a:gdLst>
                <a:gd name="T0" fmla="*/ 593 w 722"/>
                <a:gd name="T1" fmla="*/ 584 h 646"/>
                <a:gd name="T2" fmla="*/ 568 w 722"/>
                <a:gd name="T3" fmla="*/ 597 h 646"/>
                <a:gd name="T4" fmla="*/ 148 w 722"/>
                <a:gd name="T5" fmla="*/ 568 h 646"/>
                <a:gd name="T6" fmla="*/ 124 w 722"/>
                <a:gd name="T7" fmla="*/ 568 h 646"/>
                <a:gd name="T8" fmla="*/ 162 w 722"/>
                <a:gd name="T9" fmla="*/ 508 h 646"/>
                <a:gd name="T10" fmla="*/ 170 w 722"/>
                <a:gd name="T11" fmla="*/ 546 h 646"/>
                <a:gd name="T12" fmla="*/ 119 w 722"/>
                <a:gd name="T13" fmla="*/ 528 h 646"/>
                <a:gd name="T14" fmla="*/ 109 w 722"/>
                <a:gd name="T15" fmla="*/ 506 h 646"/>
                <a:gd name="T16" fmla="*/ 613 w 722"/>
                <a:gd name="T17" fmla="*/ 511 h 646"/>
                <a:gd name="T18" fmla="*/ 583 w 722"/>
                <a:gd name="T19" fmla="*/ 528 h 646"/>
                <a:gd name="T20" fmla="*/ 553 w 722"/>
                <a:gd name="T21" fmla="*/ 513 h 646"/>
                <a:gd name="T22" fmla="*/ 187 w 722"/>
                <a:gd name="T23" fmla="*/ 461 h 646"/>
                <a:gd name="T24" fmla="*/ 112 w 722"/>
                <a:gd name="T25" fmla="*/ 436 h 646"/>
                <a:gd name="T26" fmla="*/ 600 w 722"/>
                <a:gd name="T27" fmla="*/ 397 h 646"/>
                <a:gd name="T28" fmla="*/ 174 w 722"/>
                <a:gd name="T29" fmla="*/ 311 h 646"/>
                <a:gd name="T30" fmla="*/ 154 w 722"/>
                <a:gd name="T31" fmla="*/ 337 h 646"/>
                <a:gd name="T32" fmla="*/ 574 w 722"/>
                <a:gd name="T33" fmla="*/ 344 h 646"/>
                <a:gd name="T34" fmla="*/ 260 w 722"/>
                <a:gd name="T35" fmla="*/ 373 h 646"/>
                <a:gd name="T36" fmla="*/ 253 w 722"/>
                <a:gd name="T37" fmla="*/ 253 h 646"/>
                <a:gd name="T38" fmla="*/ 482 w 722"/>
                <a:gd name="T39" fmla="*/ 258 h 646"/>
                <a:gd name="T40" fmla="*/ 428 w 722"/>
                <a:gd name="T41" fmla="*/ 356 h 646"/>
                <a:gd name="T42" fmla="*/ 385 w 722"/>
                <a:gd name="T43" fmla="*/ 232 h 646"/>
                <a:gd name="T44" fmla="*/ 369 w 722"/>
                <a:gd name="T45" fmla="*/ 344 h 646"/>
                <a:gd name="T46" fmla="*/ 350 w 722"/>
                <a:gd name="T47" fmla="*/ 229 h 646"/>
                <a:gd name="T48" fmla="*/ 457 w 722"/>
                <a:gd name="T49" fmla="*/ 10 h 646"/>
                <a:gd name="T50" fmla="*/ 498 w 722"/>
                <a:gd name="T51" fmla="*/ 186 h 646"/>
                <a:gd name="T52" fmla="*/ 605 w 722"/>
                <a:gd name="T53" fmla="*/ 91 h 646"/>
                <a:gd name="T54" fmla="*/ 607 w 722"/>
                <a:gd name="T55" fmla="*/ 289 h 646"/>
                <a:gd name="T56" fmla="*/ 710 w 722"/>
                <a:gd name="T57" fmla="*/ 262 h 646"/>
                <a:gd name="T58" fmla="*/ 722 w 722"/>
                <a:gd name="T59" fmla="*/ 367 h 646"/>
                <a:gd name="T60" fmla="*/ 712 w 722"/>
                <a:gd name="T61" fmla="*/ 436 h 646"/>
                <a:gd name="T62" fmla="*/ 644 w 722"/>
                <a:gd name="T63" fmla="*/ 507 h 646"/>
                <a:gd name="T64" fmla="*/ 666 w 722"/>
                <a:gd name="T65" fmla="*/ 544 h 646"/>
                <a:gd name="T66" fmla="*/ 628 w 722"/>
                <a:gd name="T67" fmla="*/ 551 h 646"/>
                <a:gd name="T68" fmla="*/ 621 w 722"/>
                <a:gd name="T69" fmla="*/ 579 h 646"/>
                <a:gd name="T70" fmla="*/ 609 w 722"/>
                <a:gd name="T71" fmla="*/ 601 h 646"/>
                <a:gd name="T72" fmla="*/ 527 w 722"/>
                <a:gd name="T73" fmla="*/ 586 h 646"/>
                <a:gd name="T74" fmla="*/ 521 w 722"/>
                <a:gd name="T75" fmla="*/ 525 h 646"/>
                <a:gd name="T76" fmla="*/ 491 w 722"/>
                <a:gd name="T77" fmla="*/ 470 h 646"/>
                <a:gd name="T78" fmla="*/ 446 w 722"/>
                <a:gd name="T79" fmla="*/ 430 h 646"/>
                <a:gd name="T80" fmla="*/ 401 w 722"/>
                <a:gd name="T81" fmla="*/ 411 h 646"/>
                <a:gd name="T82" fmla="*/ 314 w 722"/>
                <a:gd name="T83" fmla="*/ 414 h 646"/>
                <a:gd name="T84" fmla="*/ 258 w 722"/>
                <a:gd name="T85" fmla="*/ 442 h 646"/>
                <a:gd name="T86" fmla="*/ 219 w 722"/>
                <a:gd name="T87" fmla="*/ 489 h 646"/>
                <a:gd name="T88" fmla="*/ 199 w 722"/>
                <a:gd name="T89" fmla="*/ 539 h 646"/>
                <a:gd name="T90" fmla="*/ 198 w 722"/>
                <a:gd name="T91" fmla="*/ 599 h 646"/>
                <a:gd name="T92" fmla="*/ 141 w 722"/>
                <a:gd name="T93" fmla="*/ 616 h 646"/>
                <a:gd name="T94" fmla="*/ 108 w 722"/>
                <a:gd name="T95" fmla="*/ 584 h 646"/>
                <a:gd name="T96" fmla="*/ 37 w 722"/>
                <a:gd name="T97" fmla="*/ 518 h 646"/>
                <a:gd name="T98" fmla="*/ 74 w 722"/>
                <a:gd name="T99" fmla="*/ 479 h 646"/>
                <a:gd name="T100" fmla="*/ 1 w 722"/>
                <a:gd name="T101" fmla="*/ 386 h 646"/>
                <a:gd name="T102" fmla="*/ 12 w 722"/>
                <a:gd name="T103" fmla="*/ 267 h 646"/>
                <a:gd name="T104" fmla="*/ 137 w 722"/>
                <a:gd name="T105" fmla="*/ 256 h 646"/>
                <a:gd name="T106" fmla="*/ 137 w 722"/>
                <a:gd name="T107" fmla="*/ 75 h 646"/>
                <a:gd name="T108" fmla="*/ 240 w 722"/>
                <a:gd name="T109" fmla="*/ 18 h 646"/>
                <a:gd name="T110" fmla="*/ 323 w 722"/>
                <a:gd name="T111" fmla="*/ 154 h 646"/>
                <a:gd name="T112" fmla="*/ 400 w 722"/>
                <a:gd name="T113" fmla="*/ 148 h 64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22"/>
                <a:gd name="T172" fmla="*/ 0 h 646"/>
                <a:gd name="T173" fmla="*/ 722 w 722"/>
                <a:gd name="T174" fmla="*/ 646 h 64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22" h="646">
                  <a:moveTo>
                    <a:pt x="602" y="558"/>
                  </a:moveTo>
                  <a:lnTo>
                    <a:pt x="601" y="563"/>
                  </a:lnTo>
                  <a:lnTo>
                    <a:pt x="600" y="566"/>
                  </a:lnTo>
                  <a:lnTo>
                    <a:pt x="598" y="576"/>
                  </a:lnTo>
                  <a:lnTo>
                    <a:pt x="596" y="579"/>
                  </a:lnTo>
                  <a:lnTo>
                    <a:pt x="595" y="582"/>
                  </a:lnTo>
                  <a:lnTo>
                    <a:pt x="594" y="583"/>
                  </a:lnTo>
                  <a:lnTo>
                    <a:pt x="593" y="584"/>
                  </a:lnTo>
                  <a:lnTo>
                    <a:pt x="592" y="586"/>
                  </a:lnTo>
                  <a:lnTo>
                    <a:pt x="590" y="588"/>
                  </a:lnTo>
                  <a:lnTo>
                    <a:pt x="589" y="589"/>
                  </a:lnTo>
                  <a:lnTo>
                    <a:pt x="587" y="591"/>
                  </a:lnTo>
                  <a:lnTo>
                    <a:pt x="585" y="592"/>
                  </a:lnTo>
                  <a:lnTo>
                    <a:pt x="579" y="594"/>
                  </a:lnTo>
                  <a:lnTo>
                    <a:pt x="573" y="596"/>
                  </a:lnTo>
                  <a:lnTo>
                    <a:pt x="568" y="597"/>
                  </a:lnTo>
                  <a:lnTo>
                    <a:pt x="555" y="599"/>
                  </a:lnTo>
                  <a:lnTo>
                    <a:pt x="543" y="602"/>
                  </a:lnTo>
                  <a:lnTo>
                    <a:pt x="547" y="586"/>
                  </a:lnTo>
                  <a:lnTo>
                    <a:pt x="549" y="579"/>
                  </a:lnTo>
                  <a:lnTo>
                    <a:pt x="549" y="571"/>
                  </a:lnTo>
                  <a:lnTo>
                    <a:pt x="602" y="558"/>
                  </a:lnTo>
                  <a:close/>
                  <a:moveTo>
                    <a:pt x="121" y="558"/>
                  </a:moveTo>
                  <a:lnTo>
                    <a:pt x="148" y="568"/>
                  </a:lnTo>
                  <a:lnTo>
                    <a:pt x="174" y="577"/>
                  </a:lnTo>
                  <a:lnTo>
                    <a:pt x="177" y="591"/>
                  </a:lnTo>
                  <a:lnTo>
                    <a:pt x="181" y="605"/>
                  </a:lnTo>
                  <a:lnTo>
                    <a:pt x="157" y="599"/>
                  </a:lnTo>
                  <a:lnTo>
                    <a:pt x="135" y="594"/>
                  </a:lnTo>
                  <a:lnTo>
                    <a:pt x="131" y="585"/>
                  </a:lnTo>
                  <a:lnTo>
                    <a:pt x="127" y="577"/>
                  </a:lnTo>
                  <a:lnTo>
                    <a:pt x="124" y="568"/>
                  </a:lnTo>
                  <a:lnTo>
                    <a:pt x="121" y="558"/>
                  </a:lnTo>
                  <a:close/>
                  <a:moveTo>
                    <a:pt x="109" y="482"/>
                  </a:moveTo>
                  <a:lnTo>
                    <a:pt x="121" y="487"/>
                  </a:lnTo>
                  <a:lnTo>
                    <a:pt x="131" y="492"/>
                  </a:lnTo>
                  <a:lnTo>
                    <a:pt x="142" y="496"/>
                  </a:lnTo>
                  <a:lnTo>
                    <a:pt x="153" y="504"/>
                  </a:lnTo>
                  <a:lnTo>
                    <a:pt x="157" y="506"/>
                  </a:lnTo>
                  <a:lnTo>
                    <a:pt x="162" y="508"/>
                  </a:lnTo>
                  <a:lnTo>
                    <a:pt x="166" y="512"/>
                  </a:lnTo>
                  <a:lnTo>
                    <a:pt x="169" y="514"/>
                  </a:lnTo>
                  <a:lnTo>
                    <a:pt x="170" y="518"/>
                  </a:lnTo>
                  <a:lnTo>
                    <a:pt x="172" y="518"/>
                  </a:lnTo>
                  <a:lnTo>
                    <a:pt x="172" y="519"/>
                  </a:lnTo>
                  <a:lnTo>
                    <a:pt x="170" y="526"/>
                  </a:lnTo>
                  <a:lnTo>
                    <a:pt x="170" y="534"/>
                  </a:lnTo>
                  <a:lnTo>
                    <a:pt x="170" y="546"/>
                  </a:lnTo>
                  <a:lnTo>
                    <a:pt x="162" y="543"/>
                  </a:lnTo>
                  <a:lnTo>
                    <a:pt x="155" y="539"/>
                  </a:lnTo>
                  <a:lnTo>
                    <a:pt x="148" y="537"/>
                  </a:lnTo>
                  <a:lnTo>
                    <a:pt x="142" y="536"/>
                  </a:lnTo>
                  <a:lnTo>
                    <a:pt x="131" y="532"/>
                  </a:lnTo>
                  <a:lnTo>
                    <a:pt x="127" y="531"/>
                  </a:lnTo>
                  <a:lnTo>
                    <a:pt x="123" y="530"/>
                  </a:lnTo>
                  <a:lnTo>
                    <a:pt x="119" y="528"/>
                  </a:lnTo>
                  <a:lnTo>
                    <a:pt x="118" y="527"/>
                  </a:lnTo>
                  <a:lnTo>
                    <a:pt x="116" y="526"/>
                  </a:lnTo>
                  <a:lnTo>
                    <a:pt x="115" y="526"/>
                  </a:lnTo>
                  <a:lnTo>
                    <a:pt x="114" y="525"/>
                  </a:lnTo>
                  <a:lnTo>
                    <a:pt x="111" y="521"/>
                  </a:lnTo>
                  <a:lnTo>
                    <a:pt x="110" y="518"/>
                  </a:lnTo>
                  <a:lnTo>
                    <a:pt x="109" y="512"/>
                  </a:lnTo>
                  <a:lnTo>
                    <a:pt x="109" y="506"/>
                  </a:lnTo>
                  <a:lnTo>
                    <a:pt x="109" y="499"/>
                  </a:lnTo>
                  <a:lnTo>
                    <a:pt x="109" y="482"/>
                  </a:lnTo>
                  <a:close/>
                  <a:moveTo>
                    <a:pt x="614" y="480"/>
                  </a:moveTo>
                  <a:lnTo>
                    <a:pt x="614" y="493"/>
                  </a:lnTo>
                  <a:lnTo>
                    <a:pt x="614" y="500"/>
                  </a:lnTo>
                  <a:lnTo>
                    <a:pt x="614" y="506"/>
                  </a:lnTo>
                  <a:lnTo>
                    <a:pt x="614" y="509"/>
                  </a:lnTo>
                  <a:lnTo>
                    <a:pt x="613" y="511"/>
                  </a:lnTo>
                  <a:lnTo>
                    <a:pt x="612" y="515"/>
                  </a:lnTo>
                  <a:lnTo>
                    <a:pt x="611" y="519"/>
                  </a:lnTo>
                  <a:lnTo>
                    <a:pt x="609" y="519"/>
                  </a:lnTo>
                  <a:lnTo>
                    <a:pt x="608" y="520"/>
                  </a:lnTo>
                  <a:lnTo>
                    <a:pt x="606" y="523"/>
                  </a:lnTo>
                  <a:lnTo>
                    <a:pt x="602" y="524"/>
                  </a:lnTo>
                  <a:lnTo>
                    <a:pt x="594" y="526"/>
                  </a:lnTo>
                  <a:lnTo>
                    <a:pt x="583" y="528"/>
                  </a:lnTo>
                  <a:lnTo>
                    <a:pt x="576" y="532"/>
                  </a:lnTo>
                  <a:lnTo>
                    <a:pt x="569" y="534"/>
                  </a:lnTo>
                  <a:lnTo>
                    <a:pt x="562" y="538"/>
                  </a:lnTo>
                  <a:lnTo>
                    <a:pt x="553" y="543"/>
                  </a:lnTo>
                  <a:lnTo>
                    <a:pt x="551" y="528"/>
                  </a:lnTo>
                  <a:lnTo>
                    <a:pt x="550" y="517"/>
                  </a:lnTo>
                  <a:lnTo>
                    <a:pt x="551" y="514"/>
                  </a:lnTo>
                  <a:lnTo>
                    <a:pt x="553" y="513"/>
                  </a:lnTo>
                  <a:lnTo>
                    <a:pt x="555" y="512"/>
                  </a:lnTo>
                  <a:lnTo>
                    <a:pt x="557" y="509"/>
                  </a:lnTo>
                  <a:lnTo>
                    <a:pt x="566" y="505"/>
                  </a:lnTo>
                  <a:lnTo>
                    <a:pt x="576" y="499"/>
                  </a:lnTo>
                  <a:lnTo>
                    <a:pt x="598" y="489"/>
                  </a:lnTo>
                  <a:lnTo>
                    <a:pt x="614" y="480"/>
                  </a:lnTo>
                  <a:close/>
                  <a:moveTo>
                    <a:pt x="123" y="395"/>
                  </a:moveTo>
                  <a:lnTo>
                    <a:pt x="187" y="461"/>
                  </a:lnTo>
                  <a:lnTo>
                    <a:pt x="177" y="488"/>
                  </a:lnTo>
                  <a:lnTo>
                    <a:pt x="162" y="476"/>
                  </a:lnTo>
                  <a:lnTo>
                    <a:pt x="140" y="460"/>
                  </a:lnTo>
                  <a:lnTo>
                    <a:pt x="129" y="450"/>
                  </a:lnTo>
                  <a:lnTo>
                    <a:pt x="121" y="443"/>
                  </a:lnTo>
                  <a:lnTo>
                    <a:pt x="117" y="440"/>
                  </a:lnTo>
                  <a:lnTo>
                    <a:pt x="115" y="437"/>
                  </a:lnTo>
                  <a:lnTo>
                    <a:pt x="112" y="436"/>
                  </a:lnTo>
                  <a:lnTo>
                    <a:pt x="112" y="435"/>
                  </a:lnTo>
                  <a:lnTo>
                    <a:pt x="112" y="433"/>
                  </a:lnTo>
                  <a:lnTo>
                    <a:pt x="114" y="430"/>
                  </a:lnTo>
                  <a:lnTo>
                    <a:pt x="116" y="419"/>
                  </a:lnTo>
                  <a:lnTo>
                    <a:pt x="119" y="406"/>
                  </a:lnTo>
                  <a:lnTo>
                    <a:pt x="123" y="395"/>
                  </a:lnTo>
                  <a:close/>
                  <a:moveTo>
                    <a:pt x="596" y="386"/>
                  </a:moveTo>
                  <a:lnTo>
                    <a:pt x="600" y="397"/>
                  </a:lnTo>
                  <a:lnTo>
                    <a:pt x="603" y="408"/>
                  </a:lnTo>
                  <a:lnTo>
                    <a:pt x="609" y="431"/>
                  </a:lnTo>
                  <a:lnTo>
                    <a:pt x="543" y="482"/>
                  </a:lnTo>
                  <a:lnTo>
                    <a:pt x="541" y="476"/>
                  </a:lnTo>
                  <a:lnTo>
                    <a:pt x="540" y="469"/>
                  </a:lnTo>
                  <a:lnTo>
                    <a:pt x="534" y="457"/>
                  </a:lnTo>
                  <a:lnTo>
                    <a:pt x="596" y="386"/>
                  </a:lnTo>
                  <a:close/>
                  <a:moveTo>
                    <a:pt x="174" y="311"/>
                  </a:moveTo>
                  <a:lnTo>
                    <a:pt x="221" y="405"/>
                  </a:lnTo>
                  <a:lnTo>
                    <a:pt x="211" y="419"/>
                  </a:lnTo>
                  <a:lnTo>
                    <a:pt x="206" y="427"/>
                  </a:lnTo>
                  <a:lnTo>
                    <a:pt x="200" y="434"/>
                  </a:lnTo>
                  <a:lnTo>
                    <a:pt x="143" y="351"/>
                  </a:lnTo>
                  <a:lnTo>
                    <a:pt x="147" y="346"/>
                  </a:lnTo>
                  <a:lnTo>
                    <a:pt x="150" y="341"/>
                  </a:lnTo>
                  <a:lnTo>
                    <a:pt x="154" y="337"/>
                  </a:lnTo>
                  <a:lnTo>
                    <a:pt x="157" y="332"/>
                  </a:lnTo>
                  <a:lnTo>
                    <a:pt x="166" y="321"/>
                  </a:lnTo>
                  <a:lnTo>
                    <a:pt x="174" y="311"/>
                  </a:lnTo>
                  <a:close/>
                  <a:moveTo>
                    <a:pt x="542" y="305"/>
                  </a:moveTo>
                  <a:lnTo>
                    <a:pt x="551" y="314"/>
                  </a:lnTo>
                  <a:lnTo>
                    <a:pt x="559" y="324"/>
                  </a:lnTo>
                  <a:lnTo>
                    <a:pt x="567" y="334"/>
                  </a:lnTo>
                  <a:lnTo>
                    <a:pt x="574" y="344"/>
                  </a:lnTo>
                  <a:lnTo>
                    <a:pt x="519" y="430"/>
                  </a:lnTo>
                  <a:lnTo>
                    <a:pt x="498" y="403"/>
                  </a:lnTo>
                  <a:lnTo>
                    <a:pt x="542" y="305"/>
                  </a:lnTo>
                  <a:close/>
                  <a:moveTo>
                    <a:pt x="266" y="248"/>
                  </a:moveTo>
                  <a:lnTo>
                    <a:pt x="288" y="359"/>
                  </a:lnTo>
                  <a:lnTo>
                    <a:pt x="278" y="363"/>
                  </a:lnTo>
                  <a:lnTo>
                    <a:pt x="270" y="367"/>
                  </a:lnTo>
                  <a:lnTo>
                    <a:pt x="260" y="373"/>
                  </a:lnTo>
                  <a:lnTo>
                    <a:pt x="251" y="379"/>
                  </a:lnTo>
                  <a:lnTo>
                    <a:pt x="215" y="276"/>
                  </a:lnTo>
                  <a:lnTo>
                    <a:pt x="221" y="271"/>
                  </a:lnTo>
                  <a:lnTo>
                    <a:pt x="227" y="267"/>
                  </a:lnTo>
                  <a:lnTo>
                    <a:pt x="233" y="263"/>
                  </a:lnTo>
                  <a:lnTo>
                    <a:pt x="240" y="260"/>
                  </a:lnTo>
                  <a:lnTo>
                    <a:pt x="247" y="256"/>
                  </a:lnTo>
                  <a:lnTo>
                    <a:pt x="253" y="253"/>
                  </a:lnTo>
                  <a:lnTo>
                    <a:pt x="260" y="249"/>
                  </a:lnTo>
                  <a:lnTo>
                    <a:pt x="266" y="248"/>
                  </a:lnTo>
                  <a:close/>
                  <a:moveTo>
                    <a:pt x="450" y="244"/>
                  </a:moveTo>
                  <a:lnTo>
                    <a:pt x="456" y="247"/>
                  </a:lnTo>
                  <a:lnTo>
                    <a:pt x="461" y="249"/>
                  </a:lnTo>
                  <a:lnTo>
                    <a:pt x="469" y="251"/>
                  </a:lnTo>
                  <a:lnTo>
                    <a:pt x="474" y="255"/>
                  </a:lnTo>
                  <a:lnTo>
                    <a:pt x="482" y="258"/>
                  </a:lnTo>
                  <a:lnTo>
                    <a:pt x="488" y="262"/>
                  </a:lnTo>
                  <a:lnTo>
                    <a:pt x="501" y="270"/>
                  </a:lnTo>
                  <a:lnTo>
                    <a:pt x="467" y="376"/>
                  </a:lnTo>
                  <a:lnTo>
                    <a:pt x="458" y="370"/>
                  </a:lnTo>
                  <a:lnTo>
                    <a:pt x="448" y="365"/>
                  </a:lnTo>
                  <a:lnTo>
                    <a:pt x="439" y="361"/>
                  </a:lnTo>
                  <a:lnTo>
                    <a:pt x="430" y="357"/>
                  </a:lnTo>
                  <a:lnTo>
                    <a:pt x="428" y="356"/>
                  </a:lnTo>
                  <a:lnTo>
                    <a:pt x="428" y="354"/>
                  </a:lnTo>
                  <a:lnTo>
                    <a:pt x="450" y="244"/>
                  </a:lnTo>
                  <a:close/>
                  <a:moveTo>
                    <a:pt x="382" y="229"/>
                  </a:moveTo>
                  <a:lnTo>
                    <a:pt x="387" y="230"/>
                  </a:lnTo>
                  <a:lnTo>
                    <a:pt x="388" y="231"/>
                  </a:lnTo>
                  <a:lnTo>
                    <a:pt x="387" y="231"/>
                  </a:lnTo>
                  <a:lnTo>
                    <a:pt x="385" y="232"/>
                  </a:lnTo>
                  <a:lnTo>
                    <a:pt x="388" y="242"/>
                  </a:lnTo>
                  <a:lnTo>
                    <a:pt x="388" y="250"/>
                  </a:lnTo>
                  <a:lnTo>
                    <a:pt x="388" y="262"/>
                  </a:lnTo>
                  <a:lnTo>
                    <a:pt x="387" y="295"/>
                  </a:lnTo>
                  <a:lnTo>
                    <a:pt x="385" y="345"/>
                  </a:lnTo>
                  <a:lnTo>
                    <a:pt x="377" y="344"/>
                  </a:lnTo>
                  <a:lnTo>
                    <a:pt x="373" y="344"/>
                  </a:lnTo>
                  <a:lnTo>
                    <a:pt x="369" y="344"/>
                  </a:lnTo>
                  <a:lnTo>
                    <a:pt x="361" y="344"/>
                  </a:lnTo>
                  <a:lnTo>
                    <a:pt x="353" y="344"/>
                  </a:lnTo>
                  <a:lnTo>
                    <a:pt x="340" y="345"/>
                  </a:lnTo>
                  <a:lnTo>
                    <a:pt x="332" y="345"/>
                  </a:lnTo>
                  <a:lnTo>
                    <a:pt x="328" y="230"/>
                  </a:lnTo>
                  <a:lnTo>
                    <a:pt x="330" y="230"/>
                  </a:lnTo>
                  <a:lnTo>
                    <a:pt x="336" y="230"/>
                  </a:lnTo>
                  <a:lnTo>
                    <a:pt x="350" y="229"/>
                  </a:lnTo>
                  <a:lnTo>
                    <a:pt x="367" y="228"/>
                  </a:lnTo>
                  <a:lnTo>
                    <a:pt x="375" y="229"/>
                  </a:lnTo>
                  <a:lnTo>
                    <a:pt x="382" y="229"/>
                  </a:lnTo>
                  <a:close/>
                  <a:moveTo>
                    <a:pt x="408" y="0"/>
                  </a:moveTo>
                  <a:lnTo>
                    <a:pt x="421" y="1"/>
                  </a:lnTo>
                  <a:lnTo>
                    <a:pt x="433" y="4"/>
                  </a:lnTo>
                  <a:lnTo>
                    <a:pt x="445" y="6"/>
                  </a:lnTo>
                  <a:lnTo>
                    <a:pt x="457" y="10"/>
                  </a:lnTo>
                  <a:lnTo>
                    <a:pt x="469" y="13"/>
                  </a:lnTo>
                  <a:lnTo>
                    <a:pt x="480" y="17"/>
                  </a:lnTo>
                  <a:lnTo>
                    <a:pt x="491" y="22"/>
                  </a:lnTo>
                  <a:lnTo>
                    <a:pt x="503" y="26"/>
                  </a:lnTo>
                  <a:lnTo>
                    <a:pt x="470" y="173"/>
                  </a:lnTo>
                  <a:lnTo>
                    <a:pt x="477" y="176"/>
                  </a:lnTo>
                  <a:lnTo>
                    <a:pt x="484" y="179"/>
                  </a:lnTo>
                  <a:lnTo>
                    <a:pt x="498" y="186"/>
                  </a:lnTo>
                  <a:lnTo>
                    <a:pt x="512" y="194"/>
                  </a:lnTo>
                  <a:lnTo>
                    <a:pt x="521" y="199"/>
                  </a:lnTo>
                  <a:lnTo>
                    <a:pt x="527" y="204"/>
                  </a:lnTo>
                  <a:lnTo>
                    <a:pt x="580" y="73"/>
                  </a:lnTo>
                  <a:lnTo>
                    <a:pt x="583" y="75"/>
                  </a:lnTo>
                  <a:lnTo>
                    <a:pt x="587" y="77"/>
                  </a:lnTo>
                  <a:lnTo>
                    <a:pt x="595" y="84"/>
                  </a:lnTo>
                  <a:lnTo>
                    <a:pt x="605" y="91"/>
                  </a:lnTo>
                  <a:lnTo>
                    <a:pt x="613" y="100"/>
                  </a:lnTo>
                  <a:lnTo>
                    <a:pt x="621" y="108"/>
                  </a:lnTo>
                  <a:lnTo>
                    <a:pt x="630" y="118"/>
                  </a:lnTo>
                  <a:lnTo>
                    <a:pt x="637" y="126"/>
                  </a:lnTo>
                  <a:lnTo>
                    <a:pt x="644" y="134"/>
                  </a:lnTo>
                  <a:lnTo>
                    <a:pt x="579" y="250"/>
                  </a:lnTo>
                  <a:lnTo>
                    <a:pt x="598" y="276"/>
                  </a:lnTo>
                  <a:lnTo>
                    <a:pt x="607" y="289"/>
                  </a:lnTo>
                  <a:lnTo>
                    <a:pt x="615" y="302"/>
                  </a:lnTo>
                  <a:lnTo>
                    <a:pt x="688" y="205"/>
                  </a:lnTo>
                  <a:lnTo>
                    <a:pt x="692" y="215"/>
                  </a:lnTo>
                  <a:lnTo>
                    <a:pt x="696" y="224"/>
                  </a:lnTo>
                  <a:lnTo>
                    <a:pt x="699" y="234"/>
                  </a:lnTo>
                  <a:lnTo>
                    <a:pt x="703" y="243"/>
                  </a:lnTo>
                  <a:lnTo>
                    <a:pt x="706" y="253"/>
                  </a:lnTo>
                  <a:lnTo>
                    <a:pt x="710" y="262"/>
                  </a:lnTo>
                  <a:lnTo>
                    <a:pt x="712" y="271"/>
                  </a:lnTo>
                  <a:lnTo>
                    <a:pt x="714" y="280"/>
                  </a:lnTo>
                  <a:lnTo>
                    <a:pt x="638" y="357"/>
                  </a:lnTo>
                  <a:lnTo>
                    <a:pt x="644" y="382"/>
                  </a:lnTo>
                  <a:lnTo>
                    <a:pt x="646" y="393"/>
                  </a:lnTo>
                  <a:lnTo>
                    <a:pt x="650" y="406"/>
                  </a:lnTo>
                  <a:lnTo>
                    <a:pt x="721" y="365"/>
                  </a:lnTo>
                  <a:lnTo>
                    <a:pt x="722" y="367"/>
                  </a:lnTo>
                  <a:lnTo>
                    <a:pt x="722" y="370"/>
                  </a:lnTo>
                  <a:lnTo>
                    <a:pt x="722" y="376"/>
                  </a:lnTo>
                  <a:lnTo>
                    <a:pt x="722" y="385"/>
                  </a:lnTo>
                  <a:lnTo>
                    <a:pt x="721" y="397"/>
                  </a:lnTo>
                  <a:lnTo>
                    <a:pt x="719" y="410"/>
                  </a:lnTo>
                  <a:lnTo>
                    <a:pt x="716" y="423"/>
                  </a:lnTo>
                  <a:lnTo>
                    <a:pt x="715" y="430"/>
                  </a:lnTo>
                  <a:lnTo>
                    <a:pt x="712" y="436"/>
                  </a:lnTo>
                  <a:lnTo>
                    <a:pt x="682" y="448"/>
                  </a:lnTo>
                  <a:lnTo>
                    <a:pt x="651" y="461"/>
                  </a:lnTo>
                  <a:lnTo>
                    <a:pt x="651" y="466"/>
                  </a:lnTo>
                  <a:lnTo>
                    <a:pt x="650" y="473"/>
                  </a:lnTo>
                  <a:lnTo>
                    <a:pt x="647" y="486"/>
                  </a:lnTo>
                  <a:lnTo>
                    <a:pt x="645" y="498"/>
                  </a:lnTo>
                  <a:lnTo>
                    <a:pt x="644" y="505"/>
                  </a:lnTo>
                  <a:lnTo>
                    <a:pt x="644" y="507"/>
                  </a:lnTo>
                  <a:lnTo>
                    <a:pt x="645" y="507"/>
                  </a:lnTo>
                  <a:lnTo>
                    <a:pt x="646" y="507"/>
                  </a:lnTo>
                  <a:lnTo>
                    <a:pt x="693" y="498"/>
                  </a:lnTo>
                  <a:lnTo>
                    <a:pt x="689" y="509"/>
                  </a:lnTo>
                  <a:lnTo>
                    <a:pt x="683" y="521"/>
                  </a:lnTo>
                  <a:lnTo>
                    <a:pt x="671" y="544"/>
                  </a:lnTo>
                  <a:lnTo>
                    <a:pt x="666" y="544"/>
                  </a:lnTo>
                  <a:lnTo>
                    <a:pt x="660" y="544"/>
                  </a:lnTo>
                  <a:lnTo>
                    <a:pt x="651" y="544"/>
                  </a:lnTo>
                  <a:lnTo>
                    <a:pt x="646" y="544"/>
                  </a:lnTo>
                  <a:lnTo>
                    <a:pt x="641" y="545"/>
                  </a:lnTo>
                  <a:lnTo>
                    <a:pt x="637" y="546"/>
                  </a:lnTo>
                  <a:lnTo>
                    <a:pt x="634" y="547"/>
                  </a:lnTo>
                  <a:lnTo>
                    <a:pt x="632" y="549"/>
                  </a:lnTo>
                  <a:lnTo>
                    <a:pt x="628" y="551"/>
                  </a:lnTo>
                  <a:lnTo>
                    <a:pt x="627" y="553"/>
                  </a:lnTo>
                  <a:lnTo>
                    <a:pt x="626" y="554"/>
                  </a:lnTo>
                  <a:lnTo>
                    <a:pt x="625" y="558"/>
                  </a:lnTo>
                  <a:lnTo>
                    <a:pt x="624" y="563"/>
                  </a:lnTo>
                  <a:lnTo>
                    <a:pt x="621" y="570"/>
                  </a:lnTo>
                  <a:lnTo>
                    <a:pt x="620" y="575"/>
                  </a:lnTo>
                  <a:lnTo>
                    <a:pt x="618" y="578"/>
                  </a:lnTo>
                  <a:lnTo>
                    <a:pt x="621" y="579"/>
                  </a:lnTo>
                  <a:lnTo>
                    <a:pt x="626" y="579"/>
                  </a:lnTo>
                  <a:lnTo>
                    <a:pt x="634" y="579"/>
                  </a:lnTo>
                  <a:lnTo>
                    <a:pt x="646" y="578"/>
                  </a:lnTo>
                  <a:lnTo>
                    <a:pt x="645" y="581"/>
                  </a:lnTo>
                  <a:lnTo>
                    <a:pt x="644" y="583"/>
                  </a:lnTo>
                  <a:lnTo>
                    <a:pt x="643" y="585"/>
                  </a:lnTo>
                  <a:lnTo>
                    <a:pt x="640" y="586"/>
                  </a:lnTo>
                  <a:lnTo>
                    <a:pt x="609" y="601"/>
                  </a:lnTo>
                  <a:lnTo>
                    <a:pt x="577" y="614"/>
                  </a:lnTo>
                  <a:lnTo>
                    <a:pt x="514" y="640"/>
                  </a:lnTo>
                  <a:lnTo>
                    <a:pt x="516" y="633"/>
                  </a:lnTo>
                  <a:lnTo>
                    <a:pt x="519" y="624"/>
                  </a:lnTo>
                  <a:lnTo>
                    <a:pt x="522" y="615"/>
                  </a:lnTo>
                  <a:lnTo>
                    <a:pt x="523" y="607"/>
                  </a:lnTo>
                  <a:lnTo>
                    <a:pt x="525" y="596"/>
                  </a:lnTo>
                  <a:lnTo>
                    <a:pt x="527" y="586"/>
                  </a:lnTo>
                  <a:lnTo>
                    <a:pt x="528" y="578"/>
                  </a:lnTo>
                  <a:lnTo>
                    <a:pt x="528" y="571"/>
                  </a:lnTo>
                  <a:lnTo>
                    <a:pt x="528" y="564"/>
                  </a:lnTo>
                  <a:lnTo>
                    <a:pt x="527" y="556"/>
                  </a:lnTo>
                  <a:lnTo>
                    <a:pt x="525" y="549"/>
                  </a:lnTo>
                  <a:lnTo>
                    <a:pt x="524" y="540"/>
                  </a:lnTo>
                  <a:lnTo>
                    <a:pt x="523" y="533"/>
                  </a:lnTo>
                  <a:lnTo>
                    <a:pt x="521" y="525"/>
                  </a:lnTo>
                  <a:lnTo>
                    <a:pt x="517" y="518"/>
                  </a:lnTo>
                  <a:lnTo>
                    <a:pt x="515" y="511"/>
                  </a:lnTo>
                  <a:lnTo>
                    <a:pt x="511" y="504"/>
                  </a:lnTo>
                  <a:lnTo>
                    <a:pt x="508" y="496"/>
                  </a:lnTo>
                  <a:lnTo>
                    <a:pt x="504" y="491"/>
                  </a:lnTo>
                  <a:lnTo>
                    <a:pt x="499" y="483"/>
                  </a:lnTo>
                  <a:lnTo>
                    <a:pt x="496" y="478"/>
                  </a:lnTo>
                  <a:lnTo>
                    <a:pt x="491" y="470"/>
                  </a:lnTo>
                  <a:lnTo>
                    <a:pt x="486" y="464"/>
                  </a:lnTo>
                  <a:lnTo>
                    <a:pt x="480" y="460"/>
                  </a:lnTo>
                  <a:lnTo>
                    <a:pt x="476" y="454"/>
                  </a:lnTo>
                  <a:lnTo>
                    <a:pt x="470" y="448"/>
                  </a:lnTo>
                  <a:lnTo>
                    <a:pt x="465" y="443"/>
                  </a:lnTo>
                  <a:lnTo>
                    <a:pt x="458" y="438"/>
                  </a:lnTo>
                  <a:lnTo>
                    <a:pt x="452" y="435"/>
                  </a:lnTo>
                  <a:lnTo>
                    <a:pt x="446" y="430"/>
                  </a:lnTo>
                  <a:lnTo>
                    <a:pt x="440" y="427"/>
                  </a:lnTo>
                  <a:lnTo>
                    <a:pt x="434" y="423"/>
                  </a:lnTo>
                  <a:lnTo>
                    <a:pt x="427" y="419"/>
                  </a:lnTo>
                  <a:lnTo>
                    <a:pt x="421" y="417"/>
                  </a:lnTo>
                  <a:lnTo>
                    <a:pt x="418" y="416"/>
                  </a:lnTo>
                  <a:lnTo>
                    <a:pt x="414" y="415"/>
                  </a:lnTo>
                  <a:lnTo>
                    <a:pt x="407" y="412"/>
                  </a:lnTo>
                  <a:lnTo>
                    <a:pt x="401" y="411"/>
                  </a:lnTo>
                  <a:lnTo>
                    <a:pt x="394" y="410"/>
                  </a:lnTo>
                  <a:lnTo>
                    <a:pt x="387" y="409"/>
                  </a:lnTo>
                  <a:lnTo>
                    <a:pt x="381" y="409"/>
                  </a:lnTo>
                  <a:lnTo>
                    <a:pt x="346" y="409"/>
                  </a:lnTo>
                  <a:lnTo>
                    <a:pt x="337" y="409"/>
                  </a:lnTo>
                  <a:lnTo>
                    <a:pt x="329" y="410"/>
                  </a:lnTo>
                  <a:lnTo>
                    <a:pt x="321" y="411"/>
                  </a:lnTo>
                  <a:lnTo>
                    <a:pt x="314" y="414"/>
                  </a:lnTo>
                  <a:lnTo>
                    <a:pt x="306" y="416"/>
                  </a:lnTo>
                  <a:lnTo>
                    <a:pt x="298" y="418"/>
                  </a:lnTo>
                  <a:lnTo>
                    <a:pt x="291" y="422"/>
                  </a:lnTo>
                  <a:lnTo>
                    <a:pt x="284" y="424"/>
                  </a:lnTo>
                  <a:lnTo>
                    <a:pt x="278" y="428"/>
                  </a:lnTo>
                  <a:lnTo>
                    <a:pt x="271" y="433"/>
                  </a:lnTo>
                  <a:lnTo>
                    <a:pt x="265" y="437"/>
                  </a:lnTo>
                  <a:lnTo>
                    <a:pt x="258" y="442"/>
                  </a:lnTo>
                  <a:lnTo>
                    <a:pt x="253" y="448"/>
                  </a:lnTo>
                  <a:lnTo>
                    <a:pt x="247" y="453"/>
                  </a:lnTo>
                  <a:lnTo>
                    <a:pt x="241" y="459"/>
                  </a:lnTo>
                  <a:lnTo>
                    <a:pt x="237" y="464"/>
                  </a:lnTo>
                  <a:lnTo>
                    <a:pt x="232" y="470"/>
                  </a:lnTo>
                  <a:lnTo>
                    <a:pt x="227" y="476"/>
                  </a:lnTo>
                  <a:lnTo>
                    <a:pt x="224" y="483"/>
                  </a:lnTo>
                  <a:lnTo>
                    <a:pt x="219" y="489"/>
                  </a:lnTo>
                  <a:lnTo>
                    <a:pt x="215" y="496"/>
                  </a:lnTo>
                  <a:lnTo>
                    <a:pt x="212" y="504"/>
                  </a:lnTo>
                  <a:lnTo>
                    <a:pt x="209" y="511"/>
                  </a:lnTo>
                  <a:lnTo>
                    <a:pt x="207" y="513"/>
                  </a:lnTo>
                  <a:lnTo>
                    <a:pt x="206" y="518"/>
                  </a:lnTo>
                  <a:lnTo>
                    <a:pt x="203" y="525"/>
                  </a:lnTo>
                  <a:lnTo>
                    <a:pt x="201" y="532"/>
                  </a:lnTo>
                  <a:lnTo>
                    <a:pt x="199" y="539"/>
                  </a:lnTo>
                  <a:lnTo>
                    <a:pt x="198" y="546"/>
                  </a:lnTo>
                  <a:lnTo>
                    <a:pt x="196" y="553"/>
                  </a:lnTo>
                  <a:lnTo>
                    <a:pt x="196" y="560"/>
                  </a:lnTo>
                  <a:lnTo>
                    <a:pt x="195" y="566"/>
                  </a:lnTo>
                  <a:lnTo>
                    <a:pt x="195" y="573"/>
                  </a:lnTo>
                  <a:lnTo>
                    <a:pt x="195" y="582"/>
                  </a:lnTo>
                  <a:lnTo>
                    <a:pt x="196" y="591"/>
                  </a:lnTo>
                  <a:lnTo>
                    <a:pt x="198" y="599"/>
                  </a:lnTo>
                  <a:lnTo>
                    <a:pt x="200" y="609"/>
                  </a:lnTo>
                  <a:lnTo>
                    <a:pt x="201" y="618"/>
                  </a:lnTo>
                  <a:lnTo>
                    <a:pt x="205" y="628"/>
                  </a:lnTo>
                  <a:lnTo>
                    <a:pt x="208" y="637"/>
                  </a:lnTo>
                  <a:lnTo>
                    <a:pt x="212" y="646"/>
                  </a:lnTo>
                  <a:lnTo>
                    <a:pt x="194" y="639"/>
                  </a:lnTo>
                  <a:lnTo>
                    <a:pt x="176" y="630"/>
                  </a:lnTo>
                  <a:lnTo>
                    <a:pt x="141" y="616"/>
                  </a:lnTo>
                  <a:lnTo>
                    <a:pt x="124" y="609"/>
                  </a:lnTo>
                  <a:lnTo>
                    <a:pt x="116" y="605"/>
                  </a:lnTo>
                  <a:lnTo>
                    <a:pt x="108" y="601"/>
                  </a:lnTo>
                  <a:lnTo>
                    <a:pt x="101" y="597"/>
                  </a:lnTo>
                  <a:lnTo>
                    <a:pt x="93" y="594"/>
                  </a:lnTo>
                  <a:lnTo>
                    <a:pt x="88" y="589"/>
                  </a:lnTo>
                  <a:lnTo>
                    <a:pt x="82" y="584"/>
                  </a:lnTo>
                  <a:lnTo>
                    <a:pt x="108" y="584"/>
                  </a:lnTo>
                  <a:lnTo>
                    <a:pt x="98" y="566"/>
                  </a:lnTo>
                  <a:lnTo>
                    <a:pt x="91" y="550"/>
                  </a:lnTo>
                  <a:lnTo>
                    <a:pt x="72" y="549"/>
                  </a:lnTo>
                  <a:lnTo>
                    <a:pt x="54" y="546"/>
                  </a:lnTo>
                  <a:lnTo>
                    <a:pt x="50" y="540"/>
                  </a:lnTo>
                  <a:lnTo>
                    <a:pt x="46" y="534"/>
                  </a:lnTo>
                  <a:lnTo>
                    <a:pt x="40" y="523"/>
                  </a:lnTo>
                  <a:lnTo>
                    <a:pt x="37" y="518"/>
                  </a:lnTo>
                  <a:lnTo>
                    <a:pt x="34" y="511"/>
                  </a:lnTo>
                  <a:lnTo>
                    <a:pt x="30" y="499"/>
                  </a:lnTo>
                  <a:lnTo>
                    <a:pt x="79" y="513"/>
                  </a:lnTo>
                  <a:lnTo>
                    <a:pt x="79" y="512"/>
                  </a:lnTo>
                  <a:lnTo>
                    <a:pt x="79" y="511"/>
                  </a:lnTo>
                  <a:lnTo>
                    <a:pt x="78" y="505"/>
                  </a:lnTo>
                  <a:lnTo>
                    <a:pt x="77" y="493"/>
                  </a:lnTo>
                  <a:lnTo>
                    <a:pt x="74" y="479"/>
                  </a:lnTo>
                  <a:lnTo>
                    <a:pt x="72" y="472"/>
                  </a:lnTo>
                  <a:lnTo>
                    <a:pt x="72" y="466"/>
                  </a:lnTo>
                  <a:lnTo>
                    <a:pt x="41" y="451"/>
                  </a:lnTo>
                  <a:lnTo>
                    <a:pt x="11" y="438"/>
                  </a:lnTo>
                  <a:lnTo>
                    <a:pt x="8" y="430"/>
                  </a:lnTo>
                  <a:lnTo>
                    <a:pt x="5" y="412"/>
                  </a:lnTo>
                  <a:lnTo>
                    <a:pt x="2" y="393"/>
                  </a:lnTo>
                  <a:lnTo>
                    <a:pt x="1" y="386"/>
                  </a:lnTo>
                  <a:lnTo>
                    <a:pt x="0" y="380"/>
                  </a:lnTo>
                  <a:lnTo>
                    <a:pt x="0" y="369"/>
                  </a:lnTo>
                  <a:lnTo>
                    <a:pt x="71" y="414"/>
                  </a:lnTo>
                  <a:lnTo>
                    <a:pt x="74" y="402"/>
                  </a:lnTo>
                  <a:lnTo>
                    <a:pt x="77" y="389"/>
                  </a:lnTo>
                  <a:lnTo>
                    <a:pt x="83" y="363"/>
                  </a:lnTo>
                  <a:lnTo>
                    <a:pt x="8" y="286"/>
                  </a:lnTo>
                  <a:lnTo>
                    <a:pt x="12" y="267"/>
                  </a:lnTo>
                  <a:lnTo>
                    <a:pt x="14" y="257"/>
                  </a:lnTo>
                  <a:lnTo>
                    <a:pt x="18" y="248"/>
                  </a:lnTo>
                  <a:lnTo>
                    <a:pt x="21" y="238"/>
                  </a:lnTo>
                  <a:lnTo>
                    <a:pt x="25" y="229"/>
                  </a:lnTo>
                  <a:lnTo>
                    <a:pt x="28" y="219"/>
                  </a:lnTo>
                  <a:lnTo>
                    <a:pt x="33" y="210"/>
                  </a:lnTo>
                  <a:lnTo>
                    <a:pt x="104" y="307"/>
                  </a:lnTo>
                  <a:lnTo>
                    <a:pt x="137" y="256"/>
                  </a:lnTo>
                  <a:lnTo>
                    <a:pt x="76" y="138"/>
                  </a:lnTo>
                  <a:lnTo>
                    <a:pt x="89" y="122"/>
                  </a:lnTo>
                  <a:lnTo>
                    <a:pt x="97" y="114"/>
                  </a:lnTo>
                  <a:lnTo>
                    <a:pt x="105" y="104"/>
                  </a:lnTo>
                  <a:lnTo>
                    <a:pt x="112" y="97"/>
                  </a:lnTo>
                  <a:lnTo>
                    <a:pt x="122" y="89"/>
                  </a:lnTo>
                  <a:lnTo>
                    <a:pt x="129" y="82"/>
                  </a:lnTo>
                  <a:lnTo>
                    <a:pt x="137" y="75"/>
                  </a:lnTo>
                  <a:lnTo>
                    <a:pt x="186" y="210"/>
                  </a:lnTo>
                  <a:lnTo>
                    <a:pt x="201" y="202"/>
                  </a:lnTo>
                  <a:lnTo>
                    <a:pt x="218" y="191"/>
                  </a:lnTo>
                  <a:lnTo>
                    <a:pt x="233" y="181"/>
                  </a:lnTo>
                  <a:lnTo>
                    <a:pt x="246" y="173"/>
                  </a:lnTo>
                  <a:lnTo>
                    <a:pt x="217" y="28"/>
                  </a:lnTo>
                  <a:lnTo>
                    <a:pt x="228" y="23"/>
                  </a:lnTo>
                  <a:lnTo>
                    <a:pt x="240" y="18"/>
                  </a:lnTo>
                  <a:lnTo>
                    <a:pt x="252" y="14"/>
                  </a:lnTo>
                  <a:lnTo>
                    <a:pt x="263" y="11"/>
                  </a:lnTo>
                  <a:lnTo>
                    <a:pt x="274" y="7"/>
                  </a:lnTo>
                  <a:lnTo>
                    <a:pt x="286" y="5"/>
                  </a:lnTo>
                  <a:lnTo>
                    <a:pt x="298" y="3"/>
                  </a:lnTo>
                  <a:lnTo>
                    <a:pt x="310" y="0"/>
                  </a:lnTo>
                  <a:lnTo>
                    <a:pt x="316" y="154"/>
                  </a:lnTo>
                  <a:lnTo>
                    <a:pt x="323" y="154"/>
                  </a:lnTo>
                  <a:lnTo>
                    <a:pt x="330" y="153"/>
                  </a:lnTo>
                  <a:lnTo>
                    <a:pt x="340" y="152"/>
                  </a:lnTo>
                  <a:lnTo>
                    <a:pt x="382" y="152"/>
                  </a:lnTo>
                  <a:lnTo>
                    <a:pt x="389" y="153"/>
                  </a:lnTo>
                  <a:lnTo>
                    <a:pt x="398" y="154"/>
                  </a:lnTo>
                  <a:lnTo>
                    <a:pt x="399" y="152"/>
                  </a:lnTo>
                  <a:lnTo>
                    <a:pt x="400" y="149"/>
                  </a:lnTo>
                  <a:lnTo>
                    <a:pt x="400" y="148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8C042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03C0EC13-55A6-4C9C-A49A-616278B11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" y="873"/>
              <a:ext cx="42" cy="47"/>
            </a:xfrm>
            <a:custGeom>
              <a:avLst/>
              <a:gdLst>
                <a:gd name="T0" fmla="*/ 32 w 42"/>
                <a:gd name="T1" fmla="*/ 0 h 47"/>
                <a:gd name="T2" fmla="*/ 35 w 42"/>
                <a:gd name="T3" fmla="*/ 6 h 47"/>
                <a:gd name="T4" fmla="*/ 38 w 42"/>
                <a:gd name="T5" fmla="*/ 13 h 47"/>
                <a:gd name="T6" fmla="*/ 42 w 42"/>
                <a:gd name="T7" fmla="*/ 26 h 47"/>
                <a:gd name="T8" fmla="*/ 10 w 42"/>
                <a:gd name="T9" fmla="*/ 47 h 47"/>
                <a:gd name="T10" fmla="*/ 6 w 42"/>
                <a:gd name="T11" fmla="*/ 37 h 47"/>
                <a:gd name="T12" fmla="*/ 0 w 42"/>
                <a:gd name="T13" fmla="*/ 29 h 47"/>
                <a:gd name="T14" fmla="*/ 7 w 42"/>
                <a:gd name="T15" fmla="*/ 23 h 47"/>
                <a:gd name="T16" fmla="*/ 14 w 42"/>
                <a:gd name="T17" fmla="*/ 16 h 47"/>
                <a:gd name="T18" fmla="*/ 32 w 42"/>
                <a:gd name="T19" fmla="*/ 0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7"/>
                <a:gd name="T32" fmla="*/ 42 w 42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7">
                  <a:moveTo>
                    <a:pt x="32" y="0"/>
                  </a:moveTo>
                  <a:lnTo>
                    <a:pt x="35" y="6"/>
                  </a:lnTo>
                  <a:lnTo>
                    <a:pt x="38" y="13"/>
                  </a:lnTo>
                  <a:lnTo>
                    <a:pt x="42" y="26"/>
                  </a:lnTo>
                  <a:lnTo>
                    <a:pt x="10" y="47"/>
                  </a:lnTo>
                  <a:lnTo>
                    <a:pt x="6" y="37"/>
                  </a:lnTo>
                  <a:lnTo>
                    <a:pt x="0" y="29"/>
                  </a:lnTo>
                  <a:lnTo>
                    <a:pt x="7" y="23"/>
                  </a:lnTo>
                  <a:lnTo>
                    <a:pt x="14" y="1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41E5C1C2-E47C-4352-BCA4-39820D90A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568"/>
              <a:ext cx="81" cy="79"/>
            </a:xfrm>
            <a:custGeom>
              <a:avLst/>
              <a:gdLst>
                <a:gd name="T0" fmla="*/ 24 w 81"/>
                <a:gd name="T1" fmla="*/ 0 h 79"/>
                <a:gd name="T2" fmla="*/ 81 w 81"/>
                <a:gd name="T3" fmla="*/ 2 h 79"/>
                <a:gd name="T4" fmla="*/ 81 w 81"/>
                <a:gd name="T5" fmla="*/ 0 h 79"/>
                <a:gd name="T6" fmla="*/ 73 w 81"/>
                <a:gd name="T7" fmla="*/ 76 h 79"/>
                <a:gd name="T8" fmla="*/ 71 w 81"/>
                <a:gd name="T9" fmla="*/ 77 h 79"/>
                <a:gd name="T10" fmla="*/ 68 w 81"/>
                <a:gd name="T11" fmla="*/ 77 h 79"/>
                <a:gd name="T12" fmla="*/ 59 w 81"/>
                <a:gd name="T13" fmla="*/ 77 h 79"/>
                <a:gd name="T14" fmla="*/ 45 w 81"/>
                <a:gd name="T15" fmla="*/ 76 h 79"/>
                <a:gd name="T16" fmla="*/ 30 w 81"/>
                <a:gd name="T17" fmla="*/ 77 h 79"/>
                <a:gd name="T18" fmla="*/ 11 w 81"/>
                <a:gd name="T19" fmla="*/ 79 h 79"/>
                <a:gd name="T20" fmla="*/ 0 w 81"/>
                <a:gd name="T21" fmla="*/ 3 h 79"/>
                <a:gd name="T22" fmla="*/ 12 w 81"/>
                <a:gd name="T23" fmla="*/ 2 h 79"/>
                <a:gd name="T24" fmla="*/ 24 w 81"/>
                <a:gd name="T25" fmla="*/ 0 h 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1"/>
                <a:gd name="T40" fmla="*/ 0 h 79"/>
                <a:gd name="T41" fmla="*/ 81 w 81"/>
                <a:gd name="T42" fmla="*/ 79 h 7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1" h="79">
                  <a:moveTo>
                    <a:pt x="24" y="0"/>
                  </a:moveTo>
                  <a:lnTo>
                    <a:pt x="81" y="2"/>
                  </a:lnTo>
                  <a:lnTo>
                    <a:pt x="81" y="0"/>
                  </a:lnTo>
                  <a:lnTo>
                    <a:pt x="73" y="76"/>
                  </a:lnTo>
                  <a:lnTo>
                    <a:pt x="71" y="77"/>
                  </a:lnTo>
                  <a:lnTo>
                    <a:pt x="68" y="77"/>
                  </a:lnTo>
                  <a:lnTo>
                    <a:pt x="59" y="77"/>
                  </a:lnTo>
                  <a:lnTo>
                    <a:pt x="45" y="76"/>
                  </a:lnTo>
                  <a:lnTo>
                    <a:pt x="30" y="77"/>
                  </a:lnTo>
                  <a:lnTo>
                    <a:pt x="11" y="79"/>
                  </a:lnTo>
                  <a:lnTo>
                    <a:pt x="0" y="3"/>
                  </a:lnTo>
                  <a:lnTo>
                    <a:pt x="12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3" name="Freeform 71">
              <a:extLst>
                <a:ext uri="{FF2B5EF4-FFF2-40B4-BE49-F238E27FC236}">
                  <a16:creationId xmlns:a16="http://schemas.microsoft.com/office/drawing/2014/main" id="{F253EBA3-F453-4EBA-A495-F6D4CD15E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3" y="590"/>
              <a:ext cx="79" cy="96"/>
            </a:xfrm>
            <a:custGeom>
              <a:avLst/>
              <a:gdLst>
                <a:gd name="T0" fmla="*/ 20 w 79"/>
                <a:gd name="T1" fmla="*/ 0 h 96"/>
                <a:gd name="T2" fmla="*/ 22 w 79"/>
                <a:gd name="T3" fmla="*/ 0 h 96"/>
                <a:gd name="T4" fmla="*/ 24 w 79"/>
                <a:gd name="T5" fmla="*/ 0 h 96"/>
                <a:gd name="T6" fmla="*/ 27 w 79"/>
                <a:gd name="T7" fmla="*/ 2 h 96"/>
                <a:gd name="T8" fmla="*/ 34 w 79"/>
                <a:gd name="T9" fmla="*/ 4 h 96"/>
                <a:gd name="T10" fmla="*/ 42 w 79"/>
                <a:gd name="T11" fmla="*/ 9 h 96"/>
                <a:gd name="T12" fmla="*/ 51 w 79"/>
                <a:gd name="T13" fmla="*/ 13 h 96"/>
                <a:gd name="T14" fmla="*/ 68 w 79"/>
                <a:gd name="T15" fmla="*/ 24 h 96"/>
                <a:gd name="T16" fmla="*/ 79 w 79"/>
                <a:gd name="T17" fmla="*/ 31 h 96"/>
                <a:gd name="T18" fmla="*/ 52 w 79"/>
                <a:gd name="T19" fmla="*/ 96 h 96"/>
                <a:gd name="T20" fmla="*/ 40 w 79"/>
                <a:gd name="T21" fmla="*/ 89 h 96"/>
                <a:gd name="T22" fmla="*/ 27 w 79"/>
                <a:gd name="T23" fmla="*/ 82 h 96"/>
                <a:gd name="T24" fmla="*/ 14 w 79"/>
                <a:gd name="T25" fmla="*/ 76 h 96"/>
                <a:gd name="T26" fmla="*/ 0 w 79"/>
                <a:gd name="T27" fmla="*/ 70 h 96"/>
                <a:gd name="T28" fmla="*/ 0 w 79"/>
                <a:gd name="T29" fmla="*/ 65 h 96"/>
                <a:gd name="T30" fmla="*/ 20 w 79"/>
                <a:gd name="T31" fmla="*/ 0 h 9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9"/>
                <a:gd name="T49" fmla="*/ 0 h 96"/>
                <a:gd name="T50" fmla="*/ 79 w 79"/>
                <a:gd name="T51" fmla="*/ 96 h 9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9" h="96">
                  <a:moveTo>
                    <a:pt x="20" y="0"/>
                  </a:moveTo>
                  <a:lnTo>
                    <a:pt x="22" y="0"/>
                  </a:lnTo>
                  <a:lnTo>
                    <a:pt x="24" y="0"/>
                  </a:lnTo>
                  <a:lnTo>
                    <a:pt x="27" y="2"/>
                  </a:lnTo>
                  <a:lnTo>
                    <a:pt x="34" y="4"/>
                  </a:lnTo>
                  <a:lnTo>
                    <a:pt x="42" y="9"/>
                  </a:lnTo>
                  <a:lnTo>
                    <a:pt x="51" y="13"/>
                  </a:lnTo>
                  <a:lnTo>
                    <a:pt x="68" y="24"/>
                  </a:lnTo>
                  <a:lnTo>
                    <a:pt x="79" y="31"/>
                  </a:lnTo>
                  <a:lnTo>
                    <a:pt x="52" y="96"/>
                  </a:lnTo>
                  <a:lnTo>
                    <a:pt x="40" y="89"/>
                  </a:lnTo>
                  <a:lnTo>
                    <a:pt x="27" y="82"/>
                  </a:lnTo>
                  <a:lnTo>
                    <a:pt x="14" y="76"/>
                  </a:lnTo>
                  <a:lnTo>
                    <a:pt x="0" y="70"/>
                  </a:lnTo>
                  <a:lnTo>
                    <a:pt x="0" y="6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4" name="Freeform 72">
              <a:extLst>
                <a:ext uri="{FF2B5EF4-FFF2-40B4-BE49-F238E27FC236}">
                  <a16:creationId xmlns:a16="http://schemas.microsoft.com/office/drawing/2014/main" id="{A7D0D4A4-4FAA-4FF3-A4BA-52D9B7B76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" y="592"/>
              <a:ext cx="81" cy="99"/>
            </a:xfrm>
            <a:custGeom>
              <a:avLst/>
              <a:gdLst>
                <a:gd name="T0" fmla="*/ 62 w 81"/>
                <a:gd name="T1" fmla="*/ 0 h 99"/>
                <a:gd name="T2" fmla="*/ 81 w 81"/>
                <a:gd name="T3" fmla="*/ 72 h 99"/>
                <a:gd name="T4" fmla="*/ 76 w 81"/>
                <a:gd name="T5" fmla="*/ 73 h 99"/>
                <a:gd name="T6" fmla="*/ 69 w 81"/>
                <a:gd name="T7" fmla="*/ 75 h 99"/>
                <a:gd name="T8" fmla="*/ 63 w 81"/>
                <a:gd name="T9" fmla="*/ 79 h 99"/>
                <a:gd name="T10" fmla="*/ 56 w 81"/>
                <a:gd name="T11" fmla="*/ 82 h 99"/>
                <a:gd name="T12" fmla="*/ 43 w 81"/>
                <a:gd name="T13" fmla="*/ 90 h 99"/>
                <a:gd name="T14" fmla="*/ 36 w 81"/>
                <a:gd name="T15" fmla="*/ 94 h 99"/>
                <a:gd name="T16" fmla="*/ 29 w 81"/>
                <a:gd name="T17" fmla="*/ 99 h 99"/>
                <a:gd name="T18" fmla="*/ 0 w 81"/>
                <a:gd name="T19" fmla="*/ 36 h 99"/>
                <a:gd name="T20" fmla="*/ 7 w 81"/>
                <a:gd name="T21" fmla="*/ 30 h 99"/>
                <a:gd name="T22" fmla="*/ 14 w 81"/>
                <a:gd name="T23" fmla="*/ 26 h 99"/>
                <a:gd name="T24" fmla="*/ 21 w 81"/>
                <a:gd name="T25" fmla="*/ 21 h 99"/>
                <a:gd name="T26" fmla="*/ 28 w 81"/>
                <a:gd name="T27" fmla="*/ 16 h 99"/>
                <a:gd name="T28" fmla="*/ 36 w 81"/>
                <a:gd name="T29" fmla="*/ 11 h 99"/>
                <a:gd name="T30" fmla="*/ 45 w 81"/>
                <a:gd name="T31" fmla="*/ 8 h 99"/>
                <a:gd name="T32" fmla="*/ 53 w 81"/>
                <a:gd name="T33" fmla="*/ 3 h 99"/>
                <a:gd name="T34" fmla="*/ 62 w 81"/>
                <a:gd name="T35" fmla="*/ 0 h 9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1"/>
                <a:gd name="T55" fmla="*/ 0 h 99"/>
                <a:gd name="T56" fmla="*/ 81 w 81"/>
                <a:gd name="T57" fmla="*/ 99 h 9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1" h="99">
                  <a:moveTo>
                    <a:pt x="62" y="0"/>
                  </a:moveTo>
                  <a:lnTo>
                    <a:pt x="81" y="72"/>
                  </a:lnTo>
                  <a:lnTo>
                    <a:pt x="76" y="73"/>
                  </a:lnTo>
                  <a:lnTo>
                    <a:pt x="69" y="75"/>
                  </a:lnTo>
                  <a:lnTo>
                    <a:pt x="63" y="79"/>
                  </a:lnTo>
                  <a:lnTo>
                    <a:pt x="56" y="82"/>
                  </a:lnTo>
                  <a:lnTo>
                    <a:pt x="43" y="90"/>
                  </a:lnTo>
                  <a:lnTo>
                    <a:pt x="36" y="94"/>
                  </a:lnTo>
                  <a:lnTo>
                    <a:pt x="29" y="99"/>
                  </a:lnTo>
                  <a:lnTo>
                    <a:pt x="0" y="36"/>
                  </a:lnTo>
                  <a:lnTo>
                    <a:pt x="7" y="30"/>
                  </a:lnTo>
                  <a:lnTo>
                    <a:pt x="14" y="26"/>
                  </a:lnTo>
                  <a:lnTo>
                    <a:pt x="21" y="21"/>
                  </a:lnTo>
                  <a:lnTo>
                    <a:pt x="28" y="16"/>
                  </a:lnTo>
                  <a:lnTo>
                    <a:pt x="36" y="11"/>
                  </a:lnTo>
                  <a:lnTo>
                    <a:pt x="45" y="8"/>
                  </a:lnTo>
                  <a:lnTo>
                    <a:pt x="53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5" name="Freeform 73">
              <a:extLst>
                <a:ext uri="{FF2B5EF4-FFF2-40B4-BE49-F238E27FC236}">
                  <a16:creationId xmlns:a16="http://schemas.microsoft.com/office/drawing/2014/main" id="{09DD4030-A1C4-43A5-ACED-E6875D804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" y="666"/>
              <a:ext cx="72" cy="94"/>
            </a:xfrm>
            <a:custGeom>
              <a:avLst/>
              <a:gdLst>
                <a:gd name="T0" fmla="*/ 37 w 72"/>
                <a:gd name="T1" fmla="*/ 0 h 94"/>
                <a:gd name="T2" fmla="*/ 41 w 72"/>
                <a:gd name="T3" fmla="*/ 7 h 94"/>
                <a:gd name="T4" fmla="*/ 46 w 72"/>
                <a:gd name="T5" fmla="*/ 13 h 94"/>
                <a:gd name="T6" fmla="*/ 52 w 72"/>
                <a:gd name="T7" fmla="*/ 19 h 94"/>
                <a:gd name="T8" fmla="*/ 57 w 72"/>
                <a:gd name="T9" fmla="*/ 26 h 94"/>
                <a:gd name="T10" fmla="*/ 65 w 72"/>
                <a:gd name="T11" fmla="*/ 39 h 94"/>
                <a:gd name="T12" fmla="*/ 70 w 72"/>
                <a:gd name="T13" fmla="*/ 45 h 94"/>
                <a:gd name="T14" fmla="*/ 72 w 72"/>
                <a:gd name="T15" fmla="*/ 52 h 94"/>
                <a:gd name="T16" fmla="*/ 32 w 72"/>
                <a:gd name="T17" fmla="*/ 94 h 94"/>
                <a:gd name="T18" fmla="*/ 17 w 72"/>
                <a:gd name="T19" fmla="*/ 75 h 94"/>
                <a:gd name="T20" fmla="*/ 9 w 72"/>
                <a:gd name="T21" fmla="*/ 65 h 94"/>
                <a:gd name="T22" fmla="*/ 0 w 72"/>
                <a:gd name="T23" fmla="*/ 55 h 94"/>
                <a:gd name="T24" fmla="*/ 37 w 72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2"/>
                <a:gd name="T40" fmla="*/ 0 h 94"/>
                <a:gd name="T41" fmla="*/ 72 w 72"/>
                <a:gd name="T42" fmla="*/ 94 h 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2" h="94">
                  <a:moveTo>
                    <a:pt x="37" y="0"/>
                  </a:moveTo>
                  <a:lnTo>
                    <a:pt x="41" y="7"/>
                  </a:lnTo>
                  <a:lnTo>
                    <a:pt x="46" y="13"/>
                  </a:lnTo>
                  <a:lnTo>
                    <a:pt x="52" y="19"/>
                  </a:lnTo>
                  <a:lnTo>
                    <a:pt x="57" y="26"/>
                  </a:lnTo>
                  <a:lnTo>
                    <a:pt x="65" y="39"/>
                  </a:lnTo>
                  <a:lnTo>
                    <a:pt x="70" y="45"/>
                  </a:lnTo>
                  <a:lnTo>
                    <a:pt x="72" y="52"/>
                  </a:lnTo>
                  <a:lnTo>
                    <a:pt x="32" y="94"/>
                  </a:lnTo>
                  <a:lnTo>
                    <a:pt x="17" y="75"/>
                  </a:lnTo>
                  <a:lnTo>
                    <a:pt x="9" y="65"/>
                  </a:lnTo>
                  <a:lnTo>
                    <a:pt x="0" y="5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6" name="Freeform 74">
              <a:extLst>
                <a:ext uri="{FF2B5EF4-FFF2-40B4-BE49-F238E27FC236}">
                  <a16:creationId xmlns:a16="http://schemas.microsoft.com/office/drawing/2014/main" id="{72E71859-EFF9-42BE-BCC7-0D58A4446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673"/>
              <a:ext cx="71" cy="95"/>
            </a:xfrm>
            <a:custGeom>
              <a:avLst/>
              <a:gdLst>
                <a:gd name="T0" fmla="*/ 34 w 71"/>
                <a:gd name="T1" fmla="*/ 0 h 95"/>
                <a:gd name="T2" fmla="*/ 71 w 71"/>
                <a:gd name="T3" fmla="*/ 52 h 95"/>
                <a:gd name="T4" fmla="*/ 63 w 71"/>
                <a:gd name="T5" fmla="*/ 63 h 95"/>
                <a:gd name="T6" fmla="*/ 53 w 71"/>
                <a:gd name="T7" fmla="*/ 74 h 95"/>
                <a:gd name="T8" fmla="*/ 46 w 71"/>
                <a:gd name="T9" fmla="*/ 84 h 95"/>
                <a:gd name="T10" fmla="*/ 39 w 71"/>
                <a:gd name="T11" fmla="*/ 95 h 95"/>
                <a:gd name="T12" fmla="*/ 0 w 71"/>
                <a:gd name="T13" fmla="*/ 51 h 95"/>
                <a:gd name="T14" fmla="*/ 7 w 71"/>
                <a:gd name="T15" fmla="*/ 38 h 95"/>
                <a:gd name="T16" fmla="*/ 15 w 71"/>
                <a:gd name="T17" fmla="*/ 25 h 95"/>
                <a:gd name="T18" fmla="*/ 20 w 71"/>
                <a:gd name="T19" fmla="*/ 18 h 95"/>
                <a:gd name="T20" fmla="*/ 24 w 71"/>
                <a:gd name="T21" fmla="*/ 12 h 95"/>
                <a:gd name="T22" fmla="*/ 30 w 71"/>
                <a:gd name="T23" fmla="*/ 6 h 95"/>
                <a:gd name="T24" fmla="*/ 34 w 71"/>
                <a:gd name="T25" fmla="*/ 0 h 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"/>
                <a:gd name="T40" fmla="*/ 0 h 95"/>
                <a:gd name="T41" fmla="*/ 71 w 71"/>
                <a:gd name="T42" fmla="*/ 95 h 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" h="95">
                  <a:moveTo>
                    <a:pt x="34" y="0"/>
                  </a:moveTo>
                  <a:lnTo>
                    <a:pt x="71" y="52"/>
                  </a:lnTo>
                  <a:lnTo>
                    <a:pt x="63" y="63"/>
                  </a:lnTo>
                  <a:lnTo>
                    <a:pt x="53" y="74"/>
                  </a:lnTo>
                  <a:lnTo>
                    <a:pt x="46" y="84"/>
                  </a:lnTo>
                  <a:lnTo>
                    <a:pt x="39" y="95"/>
                  </a:lnTo>
                  <a:lnTo>
                    <a:pt x="0" y="51"/>
                  </a:lnTo>
                  <a:lnTo>
                    <a:pt x="7" y="38"/>
                  </a:lnTo>
                  <a:lnTo>
                    <a:pt x="15" y="25"/>
                  </a:lnTo>
                  <a:lnTo>
                    <a:pt x="20" y="18"/>
                  </a:lnTo>
                  <a:lnTo>
                    <a:pt x="24" y="12"/>
                  </a:lnTo>
                  <a:lnTo>
                    <a:pt x="30" y="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" name="Freeform 75">
              <a:extLst>
                <a:ext uri="{FF2B5EF4-FFF2-40B4-BE49-F238E27FC236}">
                  <a16:creationId xmlns:a16="http://schemas.microsoft.com/office/drawing/2014/main" id="{7319CD52-B7CC-49BF-8394-B19126B3A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5" y="759"/>
              <a:ext cx="53" cy="66"/>
            </a:xfrm>
            <a:custGeom>
              <a:avLst/>
              <a:gdLst>
                <a:gd name="T0" fmla="*/ 29 w 53"/>
                <a:gd name="T1" fmla="*/ 0 h 66"/>
                <a:gd name="T2" fmla="*/ 38 w 53"/>
                <a:gd name="T3" fmla="*/ 1 h 66"/>
                <a:gd name="T4" fmla="*/ 43 w 53"/>
                <a:gd name="T5" fmla="*/ 1 h 66"/>
                <a:gd name="T6" fmla="*/ 45 w 53"/>
                <a:gd name="T7" fmla="*/ 1 h 66"/>
                <a:gd name="T8" fmla="*/ 49 w 53"/>
                <a:gd name="T9" fmla="*/ 1 h 66"/>
                <a:gd name="T10" fmla="*/ 51 w 53"/>
                <a:gd name="T11" fmla="*/ 1 h 66"/>
                <a:gd name="T12" fmla="*/ 53 w 53"/>
                <a:gd name="T13" fmla="*/ 0 h 66"/>
                <a:gd name="T14" fmla="*/ 47 w 53"/>
                <a:gd name="T15" fmla="*/ 66 h 66"/>
                <a:gd name="T16" fmla="*/ 37 w 53"/>
                <a:gd name="T17" fmla="*/ 66 h 66"/>
                <a:gd name="T18" fmla="*/ 27 w 53"/>
                <a:gd name="T19" fmla="*/ 66 h 66"/>
                <a:gd name="T20" fmla="*/ 16 w 53"/>
                <a:gd name="T21" fmla="*/ 66 h 66"/>
                <a:gd name="T22" fmla="*/ 6 w 53"/>
                <a:gd name="T23" fmla="*/ 66 h 66"/>
                <a:gd name="T24" fmla="*/ 0 w 53"/>
                <a:gd name="T25" fmla="*/ 3 h 66"/>
                <a:gd name="T26" fmla="*/ 6 w 53"/>
                <a:gd name="T27" fmla="*/ 2 h 66"/>
                <a:gd name="T28" fmla="*/ 16 w 53"/>
                <a:gd name="T29" fmla="*/ 1 h 66"/>
                <a:gd name="T30" fmla="*/ 29 w 53"/>
                <a:gd name="T31" fmla="*/ 0 h 6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3"/>
                <a:gd name="T49" fmla="*/ 0 h 66"/>
                <a:gd name="T50" fmla="*/ 53 w 53"/>
                <a:gd name="T51" fmla="*/ 66 h 6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3" h="66">
                  <a:moveTo>
                    <a:pt x="29" y="0"/>
                  </a:moveTo>
                  <a:lnTo>
                    <a:pt x="38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3" y="0"/>
                  </a:lnTo>
                  <a:lnTo>
                    <a:pt x="47" y="66"/>
                  </a:lnTo>
                  <a:lnTo>
                    <a:pt x="37" y="66"/>
                  </a:lnTo>
                  <a:lnTo>
                    <a:pt x="27" y="66"/>
                  </a:lnTo>
                  <a:lnTo>
                    <a:pt x="16" y="66"/>
                  </a:lnTo>
                  <a:lnTo>
                    <a:pt x="6" y="66"/>
                  </a:lnTo>
                  <a:lnTo>
                    <a:pt x="0" y="3"/>
                  </a:lnTo>
                  <a:lnTo>
                    <a:pt x="6" y="2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8" name="Freeform 76">
              <a:extLst>
                <a:ext uri="{FF2B5EF4-FFF2-40B4-BE49-F238E27FC236}">
                  <a16:creationId xmlns:a16="http://schemas.microsoft.com/office/drawing/2014/main" id="{840BF101-492C-46CD-95E9-4B632219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4" y="772"/>
              <a:ext cx="55" cy="74"/>
            </a:xfrm>
            <a:custGeom>
              <a:avLst/>
              <a:gdLst>
                <a:gd name="T0" fmla="*/ 17 w 55"/>
                <a:gd name="T1" fmla="*/ 0 h 74"/>
                <a:gd name="T2" fmla="*/ 23 w 55"/>
                <a:gd name="T3" fmla="*/ 2 h 74"/>
                <a:gd name="T4" fmla="*/ 27 w 55"/>
                <a:gd name="T5" fmla="*/ 4 h 74"/>
                <a:gd name="T6" fmla="*/ 37 w 55"/>
                <a:gd name="T7" fmla="*/ 9 h 74"/>
                <a:gd name="T8" fmla="*/ 55 w 55"/>
                <a:gd name="T9" fmla="*/ 20 h 74"/>
                <a:gd name="T10" fmla="*/ 32 w 55"/>
                <a:gd name="T11" fmla="*/ 74 h 74"/>
                <a:gd name="T12" fmla="*/ 23 w 55"/>
                <a:gd name="T13" fmla="*/ 69 h 74"/>
                <a:gd name="T14" fmla="*/ 16 w 55"/>
                <a:gd name="T15" fmla="*/ 66 h 74"/>
                <a:gd name="T16" fmla="*/ 8 w 55"/>
                <a:gd name="T17" fmla="*/ 62 h 74"/>
                <a:gd name="T18" fmla="*/ 0 w 55"/>
                <a:gd name="T19" fmla="*/ 60 h 74"/>
                <a:gd name="T20" fmla="*/ 17 w 55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5"/>
                <a:gd name="T34" fmla="*/ 0 h 74"/>
                <a:gd name="T35" fmla="*/ 55 w 55"/>
                <a:gd name="T36" fmla="*/ 74 h 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5" h="74">
                  <a:moveTo>
                    <a:pt x="17" y="0"/>
                  </a:moveTo>
                  <a:lnTo>
                    <a:pt x="23" y="2"/>
                  </a:lnTo>
                  <a:lnTo>
                    <a:pt x="27" y="4"/>
                  </a:lnTo>
                  <a:lnTo>
                    <a:pt x="37" y="9"/>
                  </a:lnTo>
                  <a:lnTo>
                    <a:pt x="55" y="20"/>
                  </a:lnTo>
                  <a:lnTo>
                    <a:pt x="32" y="74"/>
                  </a:lnTo>
                  <a:lnTo>
                    <a:pt x="23" y="69"/>
                  </a:lnTo>
                  <a:lnTo>
                    <a:pt x="16" y="66"/>
                  </a:lnTo>
                  <a:lnTo>
                    <a:pt x="8" y="62"/>
                  </a:lnTo>
                  <a:lnTo>
                    <a:pt x="0" y="6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9" name="Freeform 77">
              <a:extLst>
                <a:ext uri="{FF2B5EF4-FFF2-40B4-BE49-F238E27FC236}">
                  <a16:creationId xmlns:a16="http://schemas.microsoft.com/office/drawing/2014/main" id="{FF9ACF14-2C15-4C08-A27F-240CDD7A6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" y="772"/>
              <a:ext cx="52" cy="75"/>
            </a:xfrm>
            <a:custGeom>
              <a:avLst/>
              <a:gdLst>
                <a:gd name="T0" fmla="*/ 42 w 52"/>
                <a:gd name="T1" fmla="*/ 0 h 75"/>
                <a:gd name="T2" fmla="*/ 45 w 52"/>
                <a:gd name="T3" fmla="*/ 14 h 75"/>
                <a:gd name="T4" fmla="*/ 49 w 52"/>
                <a:gd name="T5" fmla="*/ 28 h 75"/>
                <a:gd name="T6" fmla="*/ 51 w 52"/>
                <a:gd name="T7" fmla="*/ 41 h 75"/>
                <a:gd name="T8" fmla="*/ 52 w 52"/>
                <a:gd name="T9" fmla="*/ 47 h 75"/>
                <a:gd name="T10" fmla="*/ 52 w 52"/>
                <a:gd name="T11" fmla="*/ 48 h 75"/>
                <a:gd name="T12" fmla="*/ 51 w 52"/>
                <a:gd name="T13" fmla="*/ 50 h 75"/>
                <a:gd name="T14" fmla="*/ 47 w 52"/>
                <a:gd name="T15" fmla="*/ 54 h 75"/>
                <a:gd name="T16" fmla="*/ 41 w 52"/>
                <a:gd name="T17" fmla="*/ 58 h 75"/>
                <a:gd name="T18" fmla="*/ 34 w 52"/>
                <a:gd name="T19" fmla="*/ 62 h 75"/>
                <a:gd name="T20" fmla="*/ 28 w 52"/>
                <a:gd name="T21" fmla="*/ 67 h 75"/>
                <a:gd name="T22" fmla="*/ 21 w 52"/>
                <a:gd name="T23" fmla="*/ 71 h 75"/>
                <a:gd name="T24" fmla="*/ 15 w 52"/>
                <a:gd name="T25" fmla="*/ 75 h 75"/>
                <a:gd name="T26" fmla="*/ 5 w 52"/>
                <a:gd name="T27" fmla="*/ 48 h 75"/>
                <a:gd name="T28" fmla="*/ 2 w 52"/>
                <a:gd name="T29" fmla="*/ 36 h 75"/>
                <a:gd name="T30" fmla="*/ 0 w 52"/>
                <a:gd name="T31" fmla="*/ 32 h 75"/>
                <a:gd name="T32" fmla="*/ 0 w 52"/>
                <a:gd name="T33" fmla="*/ 30 h 75"/>
                <a:gd name="T34" fmla="*/ 2 w 52"/>
                <a:gd name="T35" fmla="*/ 29 h 75"/>
                <a:gd name="T36" fmla="*/ 5 w 52"/>
                <a:gd name="T37" fmla="*/ 26 h 75"/>
                <a:gd name="T38" fmla="*/ 16 w 52"/>
                <a:gd name="T39" fmla="*/ 18 h 75"/>
                <a:gd name="T40" fmla="*/ 42 w 52"/>
                <a:gd name="T41" fmla="*/ 0 h 7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2"/>
                <a:gd name="T64" fmla="*/ 0 h 75"/>
                <a:gd name="T65" fmla="*/ 52 w 52"/>
                <a:gd name="T66" fmla="*/ 75 h 7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2" h="75">
                  <a:moveTo>
                    <a:pt x="42" y="0"/>
                  </a:moveTo>
                  <a:lnTo>
                    <a:pt x="45" y="14"/>
                  </a:lnTo>
                  <a:lnTo>
                    <a:pt x="49" y="28"/>
                  </a:lnTo>
                  <a:lnTo>
                    <a:pt x="51" y="41"/>
                  </a:lnTo>
                  <a:lnTo>
                    <a:pt x="52" y="47"/>
                  </a:lnTo>
                  <a:lnTo>
                    <a:pt x="52" y="48"/>
                  </a:lnTo>
                  <a:lnTo>
                    <a:pt x="51" y="50"/>
                  </a:lnTo>
                  <a:lnTo>
                    <a:pt x="47" y="54"/>
                  </a:lnTo>
                  <a:lnTo>
                    <a:pt x="41" y="58"/>
                  </a:lnTo>
                  <a:lnTo>
                    <a:pt x="34" y="62"/>
                  </a:lnTo>
                  <a:lnTo>
                    <a:pt x="28" y="67"/>
                  </a:lnTo>
                  <a:lnTo>
                    <a:pt x="21" y="71"/>
                  </a:lnTo>
                  <a:lnTo>
                    <a:pt x="15" y="75"/>
                  </a:lnTo>
                  <a:lnTo>
                    <a:pt x="5" y="48"/>
                  </a:lnTo>
                  <a:lnTo>
                    <a:pt x="2" y="36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9"/>
                  </a:lnTo>
                  <a:lnTo>
                    <a:pt x="5" y="26"/>
                  </a:lnTo>
                  <a:lnTo>
                    <a:pt x="16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" name="Freeform 78">
              <a:extLst>
                <a:ext uri="{FF2B5EF4-FFF2-40B4-BE49-F238E27FC236}">
                  <a16:creationId xmlns:a16="http://schemas.microsoft.com/office/drawing/2014/main" id="{4115367F-2339-4B9D-A197-FC2D90B96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4" y="775"/>
              <a:ext cx="54" cy="72"/>
            </a:xfrm>
            <a:custGeom>
              <a:avLst/>
              <a:gdLst>
                <a:gd name="T0" fmla="*/ 35 w 54"/>
                <a:gd name="T1" fmla="*/ 0 h 72"/>
                <a:gd name="T2" fmla="*/ 54 w 54"/>
                <a:gd name="T3" fmla="*/ 59 h 72"/>
                <a:gd name="T4" fmla="*/ 40 w 54"/>
                <a:gd name="T5" fmla="*/ 65 h 72"/>
                <a:gd name="T6" fmla="*/ 32 w 54"/>
                <a:gd name="T7" fmla="*/ 69 h 72"/>
                <a:gd name="T8" fmla="*/ 26 w 54"/>
                <a:gd name="T9" fmla="*/ 72 h 72"/>
                <a:gd name="T10" fmla="*/ 19 w 54"/>
                <a:gd name="T11" fmla="*/ 60 h 72"/>
                <a:gd name="T12" fmla="*/ 13 w 54"/>
                <a:gd name="T13" fmla="*/ 49 h 72"/>
                <a:gd name="T14" fmla="*/ 0 w 54"/>
                <a:gd name="T15" fmla="*/ 21 h 72"/>
                <a:gd name="T16" fmla="*/ 3 w 54"/>
                <a:gd name="T17" fmla="*/ 18 h 72"/>
                <a:gd name="T18" fmla="*/ 8 w 54"/>
                <a:gd name="T19" fmla="*/ 15 h 72"/>
                <a:gd name="T20" fmla="*/ 13 w 54"/>
                <a:gd name="T21" fmla="*/ 12 h 72"/>
                <a:gd name="T22" fmla="*/ 16 w 54"/>
                <a:gd name="T23" fmla="*/ 8 h 72"/>
                <a:gd name="T24" fmla="*/ 27 w 54"/>
                <a:gd name="T25" fmla="*/ 5 h 72"/>
                <a:gd name="T26" fmla="*/ 35 w 54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"/>
                <a:gd name="T43" fmla="*/ 0 h 72"/>
                <a:gd name="T44" fmla="*/ 54 w 54"/>
                <a:gd name="T45" fmla="*/ 72 h 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" h="72">
                  <a:moveTo>
                    <a:pt x="35" y="0"/>
                  </a:moveTo>
                  <a:lnTo>
                    <a:pt x="54" y="59"/>
                  </a:lnTo>
                  <a:lnTo>
                    <a:pt x="40" y="65"/>
                  </a:lnTo>
                  <a:lnTo>
                    <a:pt x="32" y="69"/>
                  </a:lnTo>
                  <a:lnTo>
                    <a:pt x="26" y="72"/>
                  </a:lnTo>
                  <a:lnTo>
                    <a:pt x="19" y="60"/>
                  </a:lnTo>
                  <a:lnTo>
                    <a:pt x="13" y="49"/>
                  </a:lnTo>
                  <a:lnTo>
                    <a:pt x="0" y="21"/>
                  </a:lnTo>
                  <a:lnTo>
                    <a:pt x="3" y="18"/>
                  </a:lnTo>
                  <a:lnTo>
                    <a:pt x="8" y="15"/>
                  </a:lnTo>
                  <a:lnTo>
                    <a:pt x="13" y="12"/>
                  </a:lnTo>
                  <a:lnTo>
                    <a:pt x="16" y="8"/>
                  </a:lnTo>
                  <a:lnTo>
                    <a:pt x="27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" name="Freeform 79">
              <a:extLst>
                <a:ext uri="{FF2B5EF4-FFF2-40B4-BE49-F238E27FC236}">
                  <a16:creationId xmlns:a16="http://schemas.microsoft.com/office/drawing/2014/main" id="{5FBCC879-69EB-49BE-90A3-B2598A963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779"/>
              <a:ext cx="51" cy="74"/>
            </a:xfrm>
            <a:custGeom>
              <a:avLst/>
              <a:gdLst>
                <a:gd name="T0" fmla="*/ 11 w 51"/>
                <a:gd name="T1" fmla="*/ 0 h 74"/>
                <a:gd name="T2" fmla="*/ 51 w 51"/>
                <a:gd name="T3" fmla="*/ 32 h 74"/>
                <a:gd name="T4" fmla="*/ 47 w 51"/>
                <a:gd name="T5" fmla="*/ 41 h 74"/>
                <a:gd name="T6" fmla="*/ 45 w 51"/>
                <a:gd name="T7" fmla="*/ 52 h 74"/>
                <a:gd name="T8" fmla="*/ 43 w 51"/>
                <a:gd name="T9" fmla="*/ 58 h 74"/>
                <a:gd name="T10" fmla="*/ 42 w 51"/>
                <a:gd name="T11" fmla="*/ 62 h 74"/>
                <a:gd name="T12" fmla="*/ 40 w 51"/>
                <a:gd name="T13" fmla="*/ 68 h 74"/>
                <a:gd name="T14" fmla="*/ 40 w 51"/>
                <a:gd name="T15" fmla="*/ 74 h 74"/>
                <a:gd name="T16" fmla="*/ 14 w 51"/>
                <a:gd name="T17" fmla="*/ 59 h 74"/>
                <a:gd name="T18" fmla="*/ 10 w 51"/>
                <a:gd name="T19" fmla="*/ 56 h 74"/>
                <a:gd name="T20" fmla="*/ 5 w 51"/>
                <a:gd name="T21" fmla="*/ 53 h 74"/>
                <a:gd name="T22" fmla="*/ 1 w 51"/>
                <a:gd name="T23" fmla="*/ 51 h 74"/>
                <a:gd name="T24" fmla="*/ 0 w 51"/>
                <a:gd name="T25" fmla="*/ 49 h 74"/>
                <a:gd name="T26" fmla="*/ 0 w 51"/>
                <a:gd name="T27" fmla="*/ 49 h 74"/>
                <a:gd name="T28" fmla="*/ 0 w 51"/>
                <a:gd name="T29" fmla="*/ 47 h 74"/>
                <a:gd name="T30" fmla="*/ 1 w 51"/>
                <a:gd name="T31" fmla="*/ 42 h 74"/>
                <a:gd name="T32" fmla="*/ 4 w 51"/>
                <a:gd name="T33" fmla="*/ 29 h 74"/>
                <a:gd name="T34" fmla="*/ 7 w 51"/>
                <a:gd name="T35" fmla="*/ 14 h 74"/>
                <a:gd name="T36" fmla="*/ 11 w 51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1"/>
                <a:gd name="T58" fmla="*/ 0 h 74"/>
                <a:gd name="T59" fmla="*/ 51 w 51"/>
                <a:gd name="T60" fmla="*/ 74 h 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1" h="74">
                  <a:moveTo>
                    <a:pt x="11" y="0"/>
                  </a:moveTo>
                  <a:lnTo>
                    <a:pt x="51" y="32"/>
                  </a:lnTo>
                  <a:lnTo>
                    <a:pt x="47" y="41"/>
                  </a:lnTo>
                  <a:lnTo>
                    <a:pt x="45" y="52"/>
                  </a:lnTo>
                  <a:lnTo>
                    <a:pt x="43" y="58"/>
                  </a:lnTo>
                  <a:lnTo>
                    <a:pt x="42" y="62"/>
                  </a:lnTo>
                  <a:lnTo>
                    <a:pt x="40" y="68"/>
                  </a:lnTo>
                  <a:lnTo>
                    <a:pt x="40" y="74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5" y="53"/>
                  </a:lnTo>
                  <a:lnTo>
                    <a:pt x="1" y="51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4" y="29"/>
                  </a:lnTo>
                  <a:lnTo>
                    <a:pt x="7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2" name="Freeform 80">
              <a:extLst>
                <a:ext uri="{FF2B5EF4-FFF2-40B4-BE49-F238E27FC236}">
                  <a16:creationId xmlns:a16="http://schemas.microsoft.com/office/drawing/2014/main" id="{8EC2F4D9-6136-45EB-8812-5B5980BEF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0" y="820"/>
              <a:ext cx="52" cy="63"/>
            </a:xfrm>
            <a:custGeom>
              <a:avLst/>
              <a:gdLst>
                <a:gd name="T0" fmla="*/ 30 w 52"/>
                <a:gd name="T1" fmla="*/ 0 h 63"/>
                <a:gd name="T2" fmla="*/ 36 w 52"/>
                <a:gd name="T3" fmla="*/ 6 h 63"/>
                <a:gd name="T4" fmla="*/ 42 w 52"/>
                <a:gd name="T5" fmla="*/ 13 h 63"/>
                <a:gd name="T6" fmla="*/ 52 w 52"/>
                <a:gd name="T7" fmla="*/ 26 h 63"/>
                <a:gd name="T8" fmla="*/ 22 w 52"/>
                <a:gd name="T9" fmla="*/ 63 h 63"/>
                <a:gd name="T10" fmla="*/ 17 w 52"/>
                <a:gd name="T11" fmla="*/ 58 h 63"/>
                <a:gd name="T12" fmla="*/ 12 w 52"/>
                <a:gd name="T13" fmla="*/ 52 h 63"/>
                <a:gd name="T14" fmla="*/ 0 w 52"/>
                <a:gd name="T15" fmla="*/ 43 h 63"/>
                <a:gd name="T16" fmla="*/ 30 w 52"/>
                <a:gd name="T17" fmla="*/ 0 h 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63"/>
                <a:gd name="T29" fmla="*/ 52 w 52"/>
                <a:gd name="T30" fmla="*/ 63 h 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63">
                  <a:moveTo>
                    <a:pt x="30" y="0"/>
                  </a:moveTo>
                  <a:lnTo>
                    <a:pt x="36" y="6"/>
                  </a:lnTo>
                  <a:lnTo>
                    <a:pt x="42" y="13"/>
                  </a:lnTo>
                  <a:lnTo>
                    <a:pt x="52" y="26"/>
                  </a:lnTo>
                  <a:lnTo>
                    <a:pt x="22" y="63"/>
                  </a:lnTo>
                  <a:lnTo>
                    <a:pt x="17" y="58"/>
                  </a:lnTo>
                  <a:lnTo>
                    <a:pt x="12" y="52"/>
                  </a:lnTo>
                  <a:lnTo>
                    <a:pt x="0" y="4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3" name="Freeform 81">
              <a:extLst>
                <a:ext uri="{FF2B5EF4-FFF2-40B4-BE49-F238E27FC236}">
                  <a16:creationId xmlns:a16="http://schemas.microsoft.com/office/drawing/2014/main" id="{ECD6A6A5-B41B-4E85-A43D-9DEA9FB3C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" y="822"/>
              <a:ext cx="52" cy="66"/>
            </a:xfrm>
            <a:custGeom>
              <a:avLst/>
              <a:gdLst>
                <a:gd name="T0" fmla="*/ 22 w 52"/>
                <a:gd name="T1" fmla="*/ 0 h 66"/>
                <a:gd name="T2" fmla="*/ 52 w 52"/>
                <a:gd name="T3" fmla="*/ 44 h 66"/>
                <a:gd name="T4" fmla="*/ 46 w 52"/>
                <a:gd name="T5" fmla="*/ 49 h 66"/>
                <a:gd name="T6" fmla="*/ 40 w 52"/>
                <a:gd name="T7" fmla="*/ 55 h 66"/>
                <a:gd name="T8" fmla="*/ 31 w 52"/>
                <a:gd name="T9" fmla="*/ 66 h 66"/>
                <a:gd name="T10" fmla="*/ 0 w 52"/>
                <a:gd name="T11" fmla="*/ 29 h 66"/>
                <a:gd name="T12" fmla="*/ 6 w 52"/>
                <a:gd name="T13" fmla="*/ 21 h 66"/>
                <a:gd name="T14" fmla="*/ 11 w 52"/>
                <a:gd name="T15" fmla="*/ 15 h 66"/>
                <a:gd name="T16" fmla="*/ 15 w 52"/>
                <a:gd name="T17" fmla="*/ 6 h 66"/>
                <a:gd name="T18" fmla="*/ 22 w 52"/>
                <a:gd name="T19" fmla="*/ 0 h 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66"/>
                <a:gd name="T32" fmla="*/ 52 w 52"/>
                <a:gd name="T33" fmla="*/ 66 h 6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66">
                  <a:moveTo>
                    <a:pt x="22" y="0"/>
                  </a:moveTo>
                  <a:lnTo>
                    <a:pt x="52" y="44"/>
                  </a:lnTo>
                  <a:lnTo>
                    <a:pt x="46" y="49"/>
                  </a:lnTo>
                  <a:lnTo>
                    <a:pt x="40" y="55"/>
                  </a:lnTo>
                  <a:lnTo>
                    <a:pt x="31" y="66"/>
                  </a:lnTo>
                  <a:lnTo>
                    <a:pt x="0" y="29"/>
                  </a:lnTo>
                  <a:lnTo>
                    <a:pt x="6" y="21"/>
                  </a:lnTo>
                  <a:lnTo>
                    <a:pt x="11" y="15"/>
                  </a:lnTo>
                  <a:lnTo>
                    <a:pt x="15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" name="Freeform 82">
              <a:extLst>
                <a:ext uri="{FF2B5EF4-FFF2-40B4-BE49-F238E27FC236}">
                  <a16:creationId xmlns:a16="http://schemas.microsoft.com/office/drawing/2014/main" id="{5CC9DBEB-C2BC-4FE8-B3EC-C902893B9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" y="876"/>
              <a:ext cx="39" cy="59"/>
            </a:xfrm>
            <a:custGeom>
              <a:avLst/>
              <a:gdLst>
                <a:gd name="T0" fmla="*/ 34 w 39"/>
                <a:gd name="T1" fmla="*/ 0 h 59"/>
                <a:gd name="T2" fmla="*/ 39 w 39"/>
                <a:gd name="T3" fmla="*/ 0 h 59"/>
                <a:gd name="T4" fmla="*/ 39 w 39"/>
                <a:gd name="T5" fmla="*/ 8 h 59"/>
                <a:gd name="T6" fmla="*/ 38 w 39"/>
                <a:gd name="T7" fmla="*/ 14 h 59"/>
                <a:gd name="T8" fmla="*/ 36 w 39"/>
                <a:gd name="T9" fmla="*/ 23 h 59"/>
                <a:gd name="T10" fmla="*/ 32 w 39"/>
                <a:gd name="T11" fmla="*/ 48 h 59"/>
                <a:gd name="T12" fmla="*/ 16 w 39"/>
                <a:gd name="T13" fmla="*/ 53 h 59"/>
                <a:gd name="T14" fmla="*/ 0 w 39"/>
                <a:gd name="T15" fmla="*/ 59 h 59"/>
                <a:gd name="T16" fmla="*/ 1 w 39"/>
                <a:gd name="T17" fmla="*/ 42 h 59"/>
                <a:gd name="T18" fmla="*/ 2 w 39"/>
                <a:gd name="T19" fmla="*/ 32 h 59"/>
                <a:gd name="T20" fmla="*/ 2 w 39"/>
                <a:gd name="T21" fmla="*/ 19 h 59"/>
                <a:gd name="T22" fmla="*/ 34 w 39"/>
                <a:gd name="T23" fmla="*/ 0 h 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"/>
                <a:gd name="T37" fmla="*/ 0 h 59"/>
                <a:gd name="T38" fmla="*/ 39 w 39"/>
                <a:gd name="T39" fmla="*/ 59 h 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" h="59">
                  <a:moveTo>
                    <a:pt x="34" y="0"/>
                  </a:moveTo>
                  <a:lnTo>
                    <a:pt x="39" y="0"/>
                  </a:lnTo>
                  <a:lnTo>
                    <a:pt x="39" y="8"/>
                  </a:lnTo>
                  <a:lnTo>
                    <a:pt x="38" y="14"/>
                  </a:lnTo>
                  <a:lnTo>
                    <a:pt x="36" y="23"/>
                  </a:lnTo>
                  <a:lnTo>
                    <a:pt x="32" y="48"/>
                  </a:lnTo>
                  <a:lnTo>
                    <a:pt x="16" y="53"/>
                  </a:lnTo>
                  <a:lnTo>
                    <a:pt x="0" y="59"/>
                  </a:lnTo>
                  <a:lnTo>
                    <a:pt x="1" y="42"/>
                  </a:lnTo>
                  <a:lnTo>
                    <a:pt x="2" y="32"/>
                  </a:lnTo>
                  <a:lnTo>
                    <a:pt x="2" y="1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5" name="Freeform 83">
              <a:extLst>
                <a:ext uri="{FF2B5EF4-FFF2-40B4-BE49-F238E27FC236}">
                  <a16:creationId xmlns:a16="http://schemas.microsoft.com/office/drawing/2014/main" id="{4BD1606D-C1E7-4DD5-A7B5-A2ECF9C34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878"/>
              <a:ext cx="41" cy="47"/>
            </a:xfrm>
            <a:custGeom>
              <a:avLst/>
              <a:gdLst>
                <a:gd name="T0" fmla="*/ 9 w 41"/>
                <a:gd name="T1" fmla="*/ 0 h 47"/>
                <a:gd name="T2" fmla="*/ 29 w 41"/>
                <a:gd name="T3" fmla="*/ 16 h 47"/>
                <a:gd name="T4" fmla="*/ 37 w 41"/>
                <a:gd name="T5" fmla="*/ 23 h 47"/>
                <a:gd name="T6" fmla="*/ 40 w 41"/>
                <a:gd name="T7" fmla="*/ 26 h 47"/>
                <a:gd name="T8" fmla="*/ 41 w 41"/>
                <a:gd name="T9" fmla="*/ 27 h 47"/>
                <a:gd name="T10" fmla="*/ 41 w 41"/>
                <a:gd name="T11" fmla="*/ 29 h 47"/>
                <a:gd name="T12" fmla="*/ 40 w 41"/>
                <a:gd name="T13" fmla="*/ 31 h 47"/>
                <a:gd name="T14" fmla="*/ 37 w 41"/>
                <a:gd name="T15" fmla="*/ 36 h 47"/>
                <a:gd name="T16" fmla="*/ 34 w 41"/>
                <a:gd name="T17" fmla="*/ 43 h 47"/>
                <a:gd name="T18" fmla="*/ 31 w 41"/>
                <a:gd name="T19" fmla="*/ 47 h 47"/>
                <a:gd name="T20" fmla="*/ 12 w 41"/>
                <a:gd name="T21" fmla="*/ 34 h 47"/>
                <a:gd name="T22" fmla="*/ 4 w 41"/>
                <a:gd name="T23" fmla="*/ 29 h 47"/>
                <a:gd name="T24" fmla="*/ 3 w 41"/>
                <a:gd name="T25" fmla="*/ 27 h 47"/>
                <a:gd name="T26" fmla="*/ 2 w 41"/>
                <a:gd name="T27" fmla="*/ 26 h 47"/>
                <a:gd name="T28" fmla="*/ 0 w 41"/>
                <a:gd name="T29" fmla="*/ 25 h 47"/>
                <a:gd name="T30" fmla="*/ 2 w 41"/>
                <a:gd name="T31" fmla="*/ 21 h 47"/>
                <a:gd name="T32" fmla="*/ 4 w 41"/>
                <a:gd name="T33" fmla="*/ 14 h 47"/>
                <a:gd name="T34" fmla="*/ 9 w 41"/>
                <a:gd name="T35" fmla="*/ 0 h 4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47"/>
                <a:gd name="T56" fmla="*/ 41 w 41"/>
                <a:gd name="T57" fmla="*/ 47 h 4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47">
                  <a:moveTo>
                    <a:pt x="9" y="0"/>
                  </a:moveTo>
                  <a:lnTo>
                    <a:pt x="29" y="16"/>
                  </a:lnTo>
                  <a:lnTo>
                    <a:pt x="37" y="23"/>
                  </a:lnTo>
                  <a:lnTo>
                    <a:pt x="40" y="26"/>
                  </a:lnTo>
                  <a:lnTo>
                    <a:pt x="41" y="27"/>
                  </a:lnTo>
                  <a:lnTo>
                    <a:pt x="41" y="29"/>
                  </a:lnTo>
                  <a:lnTo>
                    <a:pt x="40" y="31"/>
                  </a:lnTo>
                  <a:lnTo>
                    <a:pt x="37" y="36"/>
                  </a:lnTo>
                  <a:lnTo>
                    <a:pt x="34" y="43"/>
                  </a:lnTo>
                  <a:lnTo>
                    <a:pt x="31" y="47"/>
                  </a:lnTo>
                  <a:lnTo>
                    <a:pt x="12" y="34"/>
                  </a:lnTo>
                  <a:lnTo>
                    <a:pt x="4" y="29"/>
                  </a:lnTo>
                  <a:lnTo>
                    <a:pt x="3" y="27"/>
                  </a:lnTo>
                  <a:lnTo>
                    <a:pt x="2" y="26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4" y="1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6" name="Freeform 84">
              <a:extLst>
                <a:ext uri="{FF2B5EF4-FFF2-40B4-BE49-F238E27FC236}">
                  <a16:creationId xmlns:a16="http://schemas.microsoft.com/office/drawing/2014/main" id="{A7D3337C-498E-42DE-8E01-DAC17E6E6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880"/>
              <a:ext cx="39" cy="60"/>
            </a:xfrm>
            <a:custGeom>
              <a:avLst/>
              <a:gdLst>
                <a:gd name="T0" fmla="*/ 0 w 39"/>
                <a:gd name="T1" fmla="*/ 0 h 60"/>
                <a:gd name="T2" fmla="*/ 36 w 39"/>
                <a:gd name="T3" fmla="*/ 18 h 60"/>
                <a:gd name="T4" fmla="*/ 36 w 39"/>
                <a:gd name="T5" fmla="*/ 35 h 60"/>
                <a:gd name="T6" fmla="*/ 37 w 39"/>
                <a:gd name="T7" fmla="*/ 38 h 60"/>
                <a:gd name="T8" fmla="*/ 37 w 39"/>
                <a:gd name="T9" fmla="*/ 44 h 60"/>
                <a:gd name="T10" fmla="*/ 38 w 39"/>
                <a:gd name="T11" fmla="*/ 51 h 60"/>
                <a:gd name="T12" fmla="*/ 39 w 39"/>
                <a:gd name="T13" fmla="*/ 60 h 60"/>
                <a:gd name="T14" fmla="*/ 31 w 39"/>
                <a:gd name="T15" fmla="*/ 57 h 60"/>
                <a:gd name="T16" fmla="*/ 23 w 39"/>
                <a:gd name="T17" fmla="*/ 55 h 60"/>
                <a:gd name="T18" fmla="*/ 16 w 39"/>
                <a:gd name="T19" fmla="*/ 51 h 60"/>
                <a:gd name="T20" fmla="*/ 8 w 39"/>
                <a:gd name="T21" fmla="*/ 48 h 60"/>
                <a:gd name="T22" fmla="*/ 6 w 39"/>
                <a:gd name="T23" fmla="*/ 43 h 60"/>
                <a:gd name="T24" fmla="*/ 5 w 39"/>
                <a:gd name="T25" fmla="*/ 37 h 60"/>
                <a:gd name="T26" fmla="*/ 2 w 39"/>
                <a:gd name="T27" fmla="*/ 25 h 60"/>
                <a:gd name="T28" fmla="*/ 1 w 39"/>
                <a:gd name="T29" fmla="*/ 15 h 60"/>
                <a:gd name="T30" fmla="*/ 0 w 39"/>
                <a:gd name="T31" fmla="*/ 10 h 60"/>
                <a:gd name="T32" fmla="*/ 0 w 39"/>
                <a:gd name="T33" fmla="*/ 0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60"/>
                <a:gd name="T53" fmla="*/ 39 w 39"/>
                <a:gd name="T54" fmla="*/ 60 h 6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60">
                  <a:moveTo>
                    <a:pt x="0" y="0"/>
                  </a:moveTo>
                  <a:lnTo>
                    <a:pt x="36" y="18"/>
                  </a:lnTo>
                  <a:lnTo>
                    <a:pt x="36" y="35"/>
                  </a:lnTo>
                  <a:lnTo>
                    <a:pt x="37" y="38"/>
                  </a:lnTo>
                  <a:lnTo>
                    <a:pt x="37" y="44"/>
                  </a:lnTo>
                  <a:lnTo>
                    <a:pt x="38" y="51"/>
                  </a:lnTo>
                  <a:lnTo>
                    <a:pt x="39" y="60"/>
                  </a:lnTo>
                  <a:lnTo>
                    <a:pt x="31" y="57"/>
                  </a:lnTo>
                  <a:lnTo>
                    <a:pt x="23" y="55"/>
                  </a:lnTo>
                  <a:lnTo>
                    <a:pt x="16" y="51"/>
                  </a:lnTo>
                  <a:lnTo>
                    <a:pt x="8" y="48"/>
                  </a:lnTo>
                  <a:lnTo>
                    <a:pt x="6" y="43"/>
                  </a:lnTo>
                  <a:lnTo>
                    <a:pt x="5" y="37"/>
                  </a:lnTo>
                  <a:lnTo>
                    <a:pt x="2" y="25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7" name="Freeform 85">
              <a:extLst>
                <a:ext uri="{FF2B5EF4-FFF2-40B4-BE49-F238E27FC236}">
                  <a16:creationId xmlns:a16="http://schemas.microsoft.com/office/drawing/2014/main" id="{CBD3FF9F-C7F3-443C-AD08-F3C0FE3E4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929"/>
              <a:ext cx="29" cy="47"/>
            </a:xfrm>
            <a:custGeom>
              <a:avLst/>
              <a:gdLst>
                <a:gd name="T0" fmla="*/ 2 w 29"/>
                <a:gd name="T1" fmla="*/ 0 h 47"/>
                <a:gd name="T2" fmla="*/ 7 w 29"/>
                <a:gd name="T3" fmla="*/ 5 h 47"/>
                <a:gd name="T4" fmla="*/ 16 w 29"/>
                <a:gd name="T5" fmla="*/ 11 h 47"/>
                <a:gd name="T6" fmla="*/ 25 w 29"/>
                <a:gd name="T7" fmla="*/ 18 h 47"/>
                <a:gd name="T8" fmla="*/ 28 w 29"/>
                <a:gd name="T9" fmla="*/ 21 h 47"/>
                <a:gd name="T10" fmla="*/ 29 w 29"/>
                <a:gd name="T11" fmla="*/ 21 h 47"/>
                <a:gd name="T12" fmla="*/ 29 w 29"/>
                <a:gd name="T13" fmla="*/ 23 h 47"/>
                <a:gd name="T14" fmla="*/ 29 w 29"/>
                <a:gd name="T15" fmla="*/ 26 h 47"/>
                <a:gd name="T16" fmla="*/ 28 w 29"/>
                <a:gd name="T17" fmla="*/ 33 h 47"/>
                <a:gd name="T18" fmla="*/ 25 w 29"/>
                <a:gd name="T19" fmla="*/ 47 h 47"/>
                <a:gd name="T20" fmla="*/ 13 w 29"/>
                <a:gd name="T21" fmla="*/ 41 h 47"/>
                <a:gd name="T22" fmla="*/ 0 w 29"/>
                <a:gd name="T23" fmla="*/ 34 h 47"/>
                <a:gd name="T24" fmla="*/ 2 w 29"/>
                <a:gd name="T25" fmla="*/ 0 h 4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"/>
                <a:gd name="T40" fmla="*/ 0 h 47"/>
                <a:gd name="T41" fmla="*/ 29 w 29"/>
                <a:gd name="T42" fmla="*/ 47 h 4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" h="47">
                  <a:moveTo>
                    <a:pt x="2" y="0"/>
                  </a:moveTo>
                  <a:lnTo>
                    <a:pt x="7" y="5"/>
                  </a:lnTo>
                  <a:lnTo>
                    <a:pt x="16" y="11"/>
                  </a:lnTo>
                  <a:lnTo>
                    <a:pt x="25" y="18"/>
                  </a:lnTo>
                  <a:lnTo>
                    <a:pt x="28" y="21"/>
                  </a:lnTo>
                  <a:lnTo>
                    <a:pt x="29" y="21"/>
                  </a:lnTo>
                  <a:lnTo>
                    <a:pt x="29" y="23"/>
                  </a:lnTo>
                  <a:lnTo>
                    <a:pt x="29" y="26"/>
                  </a:lnTo>
                  <a:lnTo>
                    <a:pt x="28" y="33"/>
                  </a:lnTo>
                  <a:lnTo>
                    <a:pt x="25" y="47"/>
                  </a:lnTo>
                  <a:lnTo>
                    <a:pt x="13" y="41"/>
                  </a:lnTo>
                  <a:lnTo>
                    <a:pt x="0" y="3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" name="Freeform 86">
              <a:extLst>
                <a:ext uri="{FF2B5EF4-FFF2-40B4-BE49-F238E27FC236}">
                  <a16:creationId xmlns:a16="http://schemas.microsoft.com/office/drawing/2014/main" id="{A2711F33-2244-4D22-B3D2-E58E6918D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929"/>
              <a:ext cx="32" cy="44"/>
            </a:xfrm>
            <a:custGeom>
              <a:avLst/>
              <a:gdLst>
                <a:gd name="T0" fmla="*/ 32 w 32"/>
                <a:gd name="T1" fmla="*/ 0 h 44"/>
                <a:gd name="T2" fmla="*/ 32 w 32"/>
                <a:gd name="T3" fmla="*/ 6 h 44"/>
                <a:gd name="T4" fmla="*/ 32 w 32"/>
                <a:gd name="T5" fmla="*/ 14 h 44"/>
                <a:gd name="T6" fmla="*/ 32 w 32"/>
                <a:gd name="T7" fmla="*/ 26 h 44"/>
                <a:gd name="T8" fmla="*/ 32 w 32"/>
                <a:gd name="T9" fmla="*/ 27 h 44"/>
                <a:gd name="T10" fmla="*/ 30 w 32"/>
                <a:gd name="T11" fmla="*/ 28 h 44"/>
                <a:gd name="T12" fmla="*/ 29 w 32"/>
                <a:gd name="T13" fmla="*/ 30 h 44"/>
                <a:gd name="T14" fmla="*/ 28 w 32"/>
                <a:gd name="T15" fmla="*/ 32 h 44"/>
                <a:gd name="T16" fmla="*/ 25 w 32"/>
                <a:gd name="T17" fmla="*/ 34 h 44"/>
                <a:gd name="T18" fmla="*/ 20 w 32"/>
                <a:gd name="T19" fmla="*/ 37 h 44"/>
                <a:gd name="T20" fmla="*/ 11 w 32"/>
                <a:gd name="T21" fmla="*/ 41 h 44"/>
                <a:gd name="T22" fmla="*/ 6 w 32"/>
                <a:gd name="T23" fmla="*/ 44 h 44"/>
                <a:gd name="T24" fmla="*/ 3 w 32"/>
                <a:gd name="T25" fmla="*/ 28 h 44"/>
                <a:gd name="T26" fmla="*/ 2 w 32"/>
                <a:gd name="T27" fmla="*/ 21 h 44"/>
                <a:gd name="T28" fmla="*/ 2 w 32"/>
                <a:gd name="T29" fmla="*/ 18 h 44"/>
                <a:gd name="T30" fmla="*/ 2 w 32"/>
                <a:gd name="T31" fmla="*/ 15 h 44"/>
                <a:gd name="T32" fmla="*/ 1 w 32"/>
                <a:gd name="T33" fmla="*/ 15 h 44"/>
                <a:gd name="T34" fmla="*/ 1 w 32"/>
                <a:gd name="T35" fmla="*/ 15 h 44"/>
                <a:gd name="T36" fmla="*/ 0 w 32"/>
                <a:gd name="T37" fmla="*/ 14 h 44"/>
                <a:gd name="T38" fmla="*/ 32 w 32"/>
                <a:gd name="T39" fmla="*/ 0 h 4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"/>
                <a:gd name="T61" fmla="*/ 0 h 44"/>
                <a:gd name="T62" fmla="*/ 32 w 32"/>
                <a:gd name="T63" fmla="*/ 44 h 4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" h="44">
                  <a:moveTo>
                    <a:pt x="32" y="0"/>
                  </a:moveTo>
                  <a:lnTo>
                    <a:pt x="32" y="6"/>
                  </a:lnTo>
                  <a:lnTo>
                    <a:pt x="32" y="14"/>
                  </a:lnTo>
                  <a:lnTo>
                    <a:pt x="32" y="26"/>
                  </a:lnTo>
                  <a:lnTo>
                    <a:pt x="32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8" y="32"/>
                  </a:lnTo>
                  <a:lnTo>
                    <a:pt x="25" y="34"/>
                  </a:lnTo>
                  <a:lnTo>
                    <a:pt x="20" y="37"/>
                  </a:lnTo>
                  <a:lnTo>
                    <a:pt x="11" y="41"/>
                  </a:lnTo>
                  <a:lnTo>
                    <a:pt x="6" y="44"/>
                  </a:lnTo>
                  <a:lnTo>
                    <a:pt x="3" y="28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0" y="1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" name="Freeform 87">
              <a:extLst>
                <a:ext uri="{FF2B5EF4-FFF2-40B4-BE49-F238E27FC236}">
                  <a16:creationId xmlns:a16="http://schemas.microsoft.com/office/drawing/2014/main" id="{7750B5B8-6EA2-4952-94BA-5009284EA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" y="963"/>
              <a:ext cx="41" cy="42"/>
            </a:xfrm>
            <a:custGeom>
              <a:avLst/>
              <a:gdLst>
                <a:gd name="T0" fmla="*/ 41 w 41"/>
                <a:gd name="T1" fmla="*/ 0 h 42"/>
                <a:gd name="T2" fmla="*/ 38 w 41"/>
                <a:gd name="T3" fmla="*/ 7 h 42"/>
                <a:gd name="T4" fmla="*/ 36 w 41"/>
                <a:gd name="T5" fmla="*/ 15 h 42"/>
                <a:gd name="T6" fmla="*/ 34 w 41"/>
                <a:gd name="T7" fmla="*/ 18 h 42"/>
                <a:gd name="T8" fmla="*/ 32 w 41"/>
                <a:gd name="T9" fmla="*/ 22 h 42"/>
                <a:gd name="T10" fmla="*/ 28 w 41"/>
                <a:gd name="T11" fmla="*/ 28 h 42"/>
                <a:gd name="T12" fmla="*/ 25 w 41"/>
                <a:gd name="T13" fmla="*/ 31 h 42"/>
                <a:gd name="T14" fmla="*/ 22 w 41"/>
                <a:gd name="T15" fmla="*/ 34 h 42"/>
                <a:gd name="T16" fmla="*/ 19 w 41"/>
                <a:gd name="T17" fmla="*/ 36 h 42"/>
                <a:gd name="T18" fmla="*/ 16 w 41"/>
                <a:gd name="T19" fmla="*/ 37 h 42"/>
                <a:gd name="T20" fmla="*/ 12 w 41"/>
                <a:gd name="T21" fmla="*/ 38 h 42"/>
                <a:gd name="T22" fmla="*/ 9 w 41"/>
                <a:gd name="T23" fmla="*/ 39 h 42"/>
                <a:gd name="T24" fmla="*/ 5 w 41"/>
                <a:gd name="T25" fmla="*/ 41 h 42"/>
                <a:gd name="T26" fmla="*/ 0 w 41"/>
                <a:gd name="T27" fmla="*/ 42 h 42"/>
                <a:gd name="T28" fmla="*/ 8 w 41"/>
                <a:gd name="T29" fmla="*/ 25 h 42"/>
                <a:gd name="T30" fmla="*/ 10 w 41"/>
                <a:gd name="T31" fmla="*/ 18 h 42"/>
                <a:gd name="T32" fmla="*/ 12 w 41"/>
                <a:gd name="T33" fmla="*/ 10 h 42"/>
                <a:gd name="T34" fmla="*/ 27 w 41"/>
                <a:gd name="T35" fmla="*/ 5 h 42"/>
                <a:gd name="T36" fmla="*/ 41 w 41"/>
                <a:gd name="T37" fmla="*/ 0 h 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"/>
                <a:gd name="T58" fmla="*/ 0 h 42"/>
                <a:gd name="T59" fmla="*/ 41 w 41"/>
                <a:gd name="T60" fmla="*/ 42 h 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" h="42">
                  <a:moveTo>
                    <a:pt x="41" y="0"/>
                  </a:moveTo>
                  <a:lnTo>
                    <a:pt x="38" y="7"/>
                  </a:lnTo>
                  <a:lnTo>
                    <a:pt x="36" y="15"/>
                  </a:lnTo>
                  <a:lnTo>
                    <a:pt x="34" y="18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5" y="31"/>
                  </a:lnTo>
                  <a:lnTo>
                    <a:pt x="22" y="34"/>
                  </a:lnTo>
                  <a:lnTo>
                    <a:pt x="19" y="36"/>
                  </a:lnTo>
                  <a:lnTo>
                    <a:pt x="16" y="37"/>
                  </a:lnTo>
                  <a:lnTo>
                    <a:pt x="12" y="38"/>
                  </a:lnTo>
                  <a:lnTo>
                    <a:pt x="9" y="39"/>
                  </a:lnTo>
                  <a:lnTo>
                    <a:pt x="5" y="41"/>
                  </a:lnTo>
                  <a:lnTo>
                    <a:pt x="0" y="42"/>
                  </a:lnTo>
                  <a:lnTo>
                    <a:pt x="8" y="25"/>
                  </a:lnTo>
                  <a:lnTo>
                    <a:pt x="10" y="18"/>
                  </a:lnTo>
                  <a:lnTo>
                    <a:pt x="12" y="10"/>
                  </a:lnTo>
                  <a:lnTo>
                    <a:pt x="27" y="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" name="Freeform 88">
              <a:extLst>
                <a:ext uri="{FF2B5EF4-FFF2-40B4-BE49-F238E27FC236}">
                  <a16:creationId xmlns:a16="http://schemas.microsoft.com/office/drawing/2014/main" id="{D24A0335-64AE-49C7-B9DC-3EDC04775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" y="966"/>
              <a:ext cx="43" cy="44"/>
            </a:xfrm>
            <a:custGeom>
              <a:avLst/>
              <a:gdLst>
                <a:gd name="T0" fmla="*/ 0 w 43"/>
                <a:gd name="T1" fmla="*/ 0 h 44"/>
                <a:gd name="T2" fmla="*/ 6 w 43"/>
                <a:gd name="T3" fmla="*/ 1 h 44"/>
                <a:gd name="T4" fmla="*/ 13 w 43"/>
                <a:gd name="T5" fmla="*/ 3 h 44"/>
                <a:gd name="T6" fmla="*/ 20 w 43"/>
                <a:gd name="T7" fmla="*/ 6 h 44"/>
                <a:gd name="T8" fmla="*/ 27 w 43"/>
                <a:gd name="T9" fmla="*/ 7 h 44"/>
                <a:gd name="T10" fmla="*/ 29 w 43"/>
                <a:gd name="T11" fmla="*/ 7 h 44"/>
                <a:gd name="T12" fmla="*/ 29 w 43"/>
                <a:gd name="T13" fmla="*/ 8 h 44"/>
                <a:gd name="T14" fmla="*/ 29 w 43"/>
                <a:gd name="T15" fmla="*/ 8 h 44"/>
                <a:gd name="T16" fmla="*/ 31 w 43"/>
                <a:gd name="T17" fmla="*/ 12 h 44"/>
                <a:gd name="T18" fmla="*/ 32 w 43"/>
                <a:gd name="T19" fmla="*/ 15 h 44"/>
                <a:gd name="T20" fmla="*/ 35 w 43"/>
                <a:gd name="T21" fmla="*/ 20 h 44"/>
                <a:gd name="T22" fmla="*/ 38 w 43"/>
                <a:gd name="T23" fmla="*/ 32 h 44"/>
                <a:gd name="T24" fmla="*/ 40 w 43"/>
                <a:gd name="T25" fmla="*/ 39 h 44"/>
                <a:gd name="T26" fmla="*/ 43 w 43"/>
                <a:gd name="T27" fmla="*/ 44 h 44"/>
                <a:gd name="T28" fmla="*/ 27 w 43"/>
                <a:gd name="T29" fmla="*/ 39 h 44"/>
                <a:gd name="T30" fmla="*/ 20 w 43"/>
                <a:gd name="T31" fmla="*/ 36 h 44"/>
                <a:gd name="T32" fmla="*/ 17 w 43"/>
                <a:gd name="T33" fmla="*/ 35 h 44"/>
                <a:gd name="T34" fmla="*/ 14 w 43"/>
                <a:gd name="T35" fmla="*/ 34 h 44"/>
                <a:gd name="T36" fmla="*/ 13 w 43"/>
                <a:gd name="T37" fmla="*/ 31 h 44"/>
                <a:gd name="T38" fmla="*/ 11 w 43"/>
                <a:gd name="T39" fmla="*/ 27 h 44"/>
                <a:gd name="T40" fmla="*/ 6 w 43"/>
                <a:gd name="T41" fmla="*/ 19 h 44"/>
                <a:gd name="T42" fmla="*/ 3 w 43"/>
                <a:gd name="T43" fmla="*/ 9 h 44"/>
                <a:gd name="T44" fmla="*/ 0 w 43"/>
                <a:gd name="T45" fmla="*/ 0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3"/>
                <a:gd name="T70" fmla="*/ 0 h 44"/>
                <a:gd name="T71" fmla="*/ 43 w 43"/>
                <a:gd name="T72" fmla="*/ 44 h 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3" h="44">
                  <a:moveTo>
                    <a:pt x="0" y="0"/>
                  </a:moveTo>
                  <a:lnTo>
                    <a:pt x="6" y="1"/>
                  </a:lnTo>
                  <a:lnTo>
                    <a:pt x="13" y="3"/>
                  </a:lnTo>
                  <a:lnTo>
                    <a:pt x="20" y="6"/>
                  </a:lnTo>
                  <a:lnTo>
                    <a:pt x="27" y="7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31" y="12"/>
                  </a:lnTo>
                  <a:lnTo>
                    <a:pt x="32" y="15"/>
                  </a:lnTo>
                  <a:lnTo>
                    <a:pt x="35" y="20"/>
                  </a:lnTo>
                  <a:lnTo>
                    <a:pt x="38" y="32"/>
                  </a:lnTo>
                  <a:lnTo>
                    <a:pt x="40" y="39"/>
                  </a:lnTo>
                  <a:lnTo>
                    <a:pt x="43" y="44"/>
                  </a:lnTo>
                  <a:lnTo>
                    <a:pt x="27" y="39"/>
                  </a:lnTo>
                  <a:lnTo>
                    <a:pt x="20" y="36"/>
                  </a:lnTo>
                  <a:lnTo>
                    <a:pt x="17" y="35"/>
                  </a:lnTo>
                  <a:lnTo>
                    <a:pt x="14" y="34"/>
                  </a:lnTo>
                  <a:lnTo>
                    <a:pt x="13" y="31"/>
                  </a:lnTo>
                  <a:lnTo>
                    <a:pt x="11" y="27"/>
                  </a:lnTo>
                  <a:lnTo>
                    <a:pt x="6" y="19"/>
                  </a:lnTo>
                  <a:lnTo>
                    <a:pt x="3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" name="Freeform 89">
              <a:extLst>
                <a:ext uri="{FF2B5EF4-FFF2-40B4-BE49-F238E27FC236}">
                  <a16:creationId xmlns:a16="http://schemas.microsoft.com/office/drawing/2014/main" id="{09829635-DF10-4D01-8365-3AE56C0A6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8"/>
              <a:ext cx="25" cy="35"/>
            </a:xfrm>
            <a:custGeom>
              <a:avLst/>
              <a:gdLst>
                <a:gd name="T0" fmla="*/ 25 w 25"/>
                <a:gd name="T1" fmla="*/ 0 h 35"/>
                <a:gd name="T2" fmla="*/ 25 w 25"/>
                <a:gd name="T3" fmla="*/ 5 h 35"/>
                <a:gd name="T4" fmla="*/ 25 w 25"/>
                <a:gd name="T5" fmla="*/ 10 h 35"/>
                <a:gd name="T6" fmla="*/ 24 w 25"/>
                <a:gd name="T7" fmla="*/ 12 h 35"/>
                <a:gd name="T8" fmla="*/ 24 w 25"/>
                <a:gd name="T9" fmla="*/ 16 h 35"/>
                <a:gd name="T10" fmla="*/ 22 w 25"/>
                <a:gd name="T11" fmla="*/ 18 h 35"/>
                <a:gd name="T12" fmla="*/ 20 w 25"/>
                <a:gd name="T13" fmla="*/ 22 h 35"/>
                <a:gd name="T14" fmla="*/ 19 w 25"/>
                <a:gd name="T15" fmla="*/ 24 h 35"/>
                <a:gd name="T16" fmla="*/ 18 w 25"/>
                <a:gd name="T17" fmla="*/ 26 h 35"/>
                <a:gd name="T18" fmla="*/ 16 w 25"/>
                <a:gd name="T19" fmla="*/ 29 h 35"/>
                <a:gd name="T20" fmla="*/ 14 w 25"/>
                <a:gd name="T21" fmla="*/ 30 h 35"/>
                <a:gd name="T22" fmla="*/ 12 w 25"/>
                <a:gd name="T23" fmla="*/ 32 h 35"/>
                <a:gd name="T24" fmla="*/ 10 w 25"/>
                <a:gd name="T25" fmla="*/ 33 h 35"/>
                <a:gd name="T26" fmla="*/ 7 w 25"/>
                <a:gd name="T27" fmla="*/ 35 h 35"/>
                <a:gd name="T28" fmla="*/ 5 w 25"/>
                <a:gd name="T29" fmla="*/ 35 h 35"/>
                <a:gd name="T30" fmla="*/ 3 w 25"/>
                <a:gd name="T31" fmla="*/ 35 h 35"/>
                <a:gd name="T32" fmla="*/ 0 w 25"/>
                <a:gd name="T33" fmla="*/ 35 h 35"/>
                <a:gd name="T34" fmla="*/ 1 w 25"/>
                <a:gd name="T35" fmla="*/ 25 h 35"/>
                <a:gd name="T36" fmla="*/ 1 w 25"/>
                <a:gd name="T37" fmla="*/ 18 h 35"/>
                <a:gd name="T38" fmla="*/ 1 w 25"/>
                <a:gd name="T39" fmla="*/ 16 h 35"/>
                <a:gd name="T40" fmla="*/ 3 w 25"/>
                <a:gd name="T41" fmla="*/ 13 h 35"/>
                <a:gd name="T42" fmla="*/ 3 w 25"/>
                <a:gd name="T43" fmla="*/ 12 h 35"/>
                <a:gd name="T44" fmla="*/ 4 w 25"/>
                <a:gd name="T45" fmla="*/ 11 h 35"/>
                <a:gd name="T46" fmla="*/ 5 w 25"/>
                <a:gd name="T47" fmla="*/ 10 h 35"/>
                <a:gd name="T48" fmla="*/ 5 w 25"/>
                <a:gd name="T49" fmla="*/ 9 h 35"/>
                <a:gd name="T50" fmla="*/ 7 w 25"/>
                <a:gd name="T51" fmla="*/ 7 h 35"/>
                <a:gd name="T52" fmla="*/ 8 w 25"/>
                <a:gd name="T53" fmla="*/ 7 h 35"/>
                <a:gd name="T54" fmla="*/ 16 w 25"/>
                <a:gd name="T55" fmla="*/ 5 h 35"/>
                <a:gd name="T56" fmla="*/ 20 w 25"/>
                <a:gd name="T57" fmla="*/ 3 h 35"/>
                <a:gd name="T58" fmla="*/ 25 w 25"/>
                <a:gd name="T59" fmla="*/ 0 h 3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5"/>
                <a:gd name="T91" fmla="*/ 0 h 35"/>
                <a:gd name="T92" fmla="*/ 25 w 25"/>
                <a:gd name="T93" fmla="*/ 35 h 3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5" h="35">
                  <a:moveTo>
                    <a:pt x="25" y="0"/>
                  </a:moveTo>
                  <a:lnTo>
                    <a:pt x="25" y="5"/>
                  </a:lnTo>
                  <a:lnTo>
                    <a:pt x="25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19" y="24"/>
                  </a:lnTo>
                  <a:lnTo>
                    <a:pt x="18" y="26"/>
                  </a:lnTo>
                  <a:lnTo>
                    <a:pt x="16" y="29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3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1" y="25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4" y="11"/>
                  </a:lnTo>
                  <a:lnTo>
                    <a:pt x="5" y="10"/>
                  </a:lnTo>
                  <a:lnTo>
                    <a:pt x="5" y="9"/>
                  </a:lnTo>
                  <a:lnTo>
                    <a:pt x="7" y="7"/>
                  </a:lnTo>
                  <a:lnTo>
                    <a:pt x="8" y="7"/>
                  </a:lnTo>
                  <a:lnTo>
                    <a:pt x="16" y="5"/>
                  </a:lnTo>
                  <a:lnTo>
                    <a:pt x="20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" name="Freeform 90">
              <a:extLst>
                <a:ext uri="{FF2B5EF4-FFF2-40B4-BE49-F238E27FC236}">
                  <a16:creationId xmlns:a16="http://schemas.microsoft.com/office/drawing/2014/main" id="{FA2D2875-ACC3-479D-BDDC-6712AF99F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993"/>
              <a:ext cx="27" cy="41"/>
            </a:xfrm>
            <a:custGeom>
              <a:avLst/>
              <a:gdLst>
                <a:gd name="T0" fmla="*/ 0 w 27"/>
                <a:gd name="T1" fmla="*/ 0 h 41"/>
                <a:gd name="T2" fmla="*/ 5 w 27"/>
                <a:gd name="T3" fmla="*/ 4 h 41"/>
                <a:gd name="T4" fmla="*/ 8 w 27"/>
                <a:gd name="T5" fmla="*/ 5 h 41"/>
                <a:gd name="T6" fmla="*/ 15 w 27"/>
                <a:gd name="T7" fmla="*/ 8 h 41"/>
                <a:gd name="T8" fmla="*/ 19 w 27"/>
                <a:gd name="T9" fmla="*/ 11 h 41"/>
                <a:gd name="T10" fmla="*/ 20 w 27"/>
                <a:gd name="T11" fmla="*/ 13 h 41"/>
                <a:gd name="T12" fmla="*/ 21 w 27"/>
                <a:gd name="T13" fmla="*/ 14 h 41"/>
                <a:gd name="T14" fmla="*/ 21 w 27"/>
                <a:gd name="T15" fmla="*/ 15 h 41"/>
                <a:gd name="T16" fmla="*/ 22 w 27"/>
                <a:gd name="T17" fmla="*/ 17 h 41"/>
                <a:gd name="T18" fmla="*/ 22 w 27"/>
                <a:gd name="T19" fmla="*/ 19 h 41"/>
                <a:gd name="T20" fmla="*/ 22 w 27"/>
                <a:gd name="T21" fmla="*/ 22 h 41"/>
                <a:gd name="T22" fmla="*/ 24 w 27"/>
                <a:gd name="T23" fmla="*/ 28 h 41"/>
                <a:gd name="T24" fmla="*/ 27 w 27"/>
                <a:gd name="T25" fmla="*/ 41 h 41"/>
                <a:gd name="T26" fmla="*/ 24 w 27"/>
                <a:gd name="T27" fmla="*/ 39 h 41"/>
                <a:gd name="T28" fmla="*/ 20 w 27"/>
                <a:gd name="T29" fmla="*/ 38 h 41"/>
                <a:gd name="T30" fmla="*/ 18 w 27"/>
                <a:gd name="T31" fmla="*/ 37 h 41"/>
                <a:gd name="T32" fmla="*/ 14 w 27"/>
                <a:gd name="T33" fmla="*/ 34 h 41"/>
                <a:gd name="T34" fmla="*/ 12 w 27"/>
                <a:gd name="T35" fmla="*/ 32 h 41"/>
                <a:gd name="T36" fmla="*/ 9 w 27"/>
                <a:gd name="T37" fmla="*/ 31 h 41"/>
                <a:gd name="T38" fmla="*/ 7 w 27"/>
                <a:gd name="T39" fmla="*/ 25 h 41"/>
                <a:gd name="T40" fmla="*/ 5 w 27"/>
                <a:gd name="T41" fmla="*/ 19 h 41"/>
                <a:gd name="T42" fmla="*/ 2 w 27"/>
                <a:gd name="T43" fmla="*/ 13 h 41"/>
                <a:gd name="T44" fmla="*/ 1 w 27"/>
                <a:gd name="T45" fmla="*/ 6 h 41"/>
                <a:gd name="T46" fmla="*/ 0 w 27"/>
                <a:gd name="T47" fmla="*/ 0 h 4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7"/>
                <a:gd name="T73" fmla="*/ 0 h 41"/>
                <a:gd name="T74" fmla="*/ 27 w 27"/>
                <a:gd name="T75" fmla="*/ 41 h 4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7" h="41">
                  <a:moveTo>
                    <a:pt x="0" y="0"/>
                  </a:moveTo>
                  <a:lnTo>
                    <a:pt x="5" y="4"/>
                  </a:lnTo>
                  <a:lnTo>
                    <a:pt x="8" y="5"/>
                  </a:lnTo>
                  <a:lnTo>
                    <a:pt x="15" y="8"/>
                  </a:lnTo>
                  <a:lnTo>
                    <a:pt x="19" y="11"/>
                  </a:lnTo>
                  <a:lnTo>
                    <a:pt x="20" y="13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2" y="17"/>
                  </a:lnTo>
                  <a:lnTo>
                    <a:pt x="22" y="19"/>
                  </a:lnTo>
                  <a:lnTo>
                    <a:pt x="22" y="22"/>
                  </a:lnTo>
                  <a:lnTo>
                    <a:pt x="24" y="28"/>
                  </a:lnTo>
                  <a:lnTo>
                    <a:pt x="27" y="41"/>
                  </a:lnTo>
                  <a:lnTo>
                    <a:pt x="24" y="39"/>
                  </a:lnTo>
                  <a:lnTo>
                    <a:pt x="20" y="38"/>
                  </a:lnTo>
                  <a:lnTo>
                    <a:pt x="18" y="37"/>
                  </a:lnTo>
                  <a:lnTo>
                    <a:pt x="14" y="34"/>
                  </a:lnTo>
                  <a:lnTo>
                    <a:pt x="12" y="32"/>
                  </a:lnTo>
                  <a:lnTo>
                    <a:pt x="9" y="31"/>
                  </a:lnTo>
                  <a:lnTo>
                    <a:pt x="7" y="25"/>
                  </a:lnTo>
                  <a:lnTo>
                    <a:pt x="5" y="19"/>
                  </a:lnTo>
                  <a:lnTo>
                    <a:pt x="2" y="13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3" name="Freeform 91">
              <a:extLst>
                <a:ext uri="{FF2B5EF4-FFF2-40B4-BE49-F238E27FC236}">
                  <a16:creationId xmlns:a16="http://schemas.microsoft.com/office/drawing/2014/main" id="{398B82C4-3566-4901-92F5-45B04F3AD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570"/>
              <a:ext cx="81" cy="94"/>
            </a:xfrm>
            <a:custGeom>
              <a:avLst/>
              <a:gdLst>
                <a:gd name="T0" fmla="*/ 70 w 81"/>
                <a:gd name="T1" fmla="*/ 0 h 94"/>
                <a:gd name="T2" fmla="*/ 81 w 81"/>
                <a:gd name="T3" fmla="*/ 78 h 94"/>
                <a:gd name="T4" fmla="*/ 75 w 81"/>
                <a:gd name="T5" fmla="*/ 78 h 94"/>
                <a:gd name="T6" fmla="*/ 66 w 81"/>
                <a:gd name="T7" fmla="*/ 80 h 94"/>
                <a:gd name="T8" fmla="*/ 59 w 81"/>
                <a:gd name="T9" fmla="*/ 82 h 94"/>
                <a:gd name="T10" fmla="*/ 51 w 81"/>
                <a:gd name="T11" fmla="*/ 83 h 94"/>
                <a:gd name="T12" fmla="*/ 36 w 81"/>
                <a:gd name="T13" fmla="*/ 88 h 94"/>
                <a:gd name="T14" fmla="*/ 21 w 81"/>
                <a:gd name="T15" fmla="*/ 94 h 94"/>
                <a:gd name="T16" fmla="*/ 0 w 81"/>
                <a:gd name="T17" fmla="*/ 20 h 94"/>
                <a:gd name="T18" fmla="*/ 8 w 81"/>
                <a:gd name="T19" fmla="*/ 17 h 94"/>
                <a:gd name="T20" fmla="*/ 18 w 81"/>
                <a:gd name="T21" fmla="*/ 13 h 94"/>
                <a:gd name="T22" fmla="*/ 26 w 81"/>
                <a:gd name="T23" fmla="*/ 11 h 94"/>
                <a:gd name="T24" fmla="*/ 34 w 81"/>
                <a:gd name="T25" fmla="*/ 9 h 94"/>
                <a:gd name="T26" fmla="*/ 52 w 81"/>
                <a:gd name="T27" fmla="*/ 4 h 94"/>
                <a:gd name="T28" fmla="*/ 62 w 81"/>
                <a:gd name="T29" fmla="*/ 3 h 94"/>
                <a:gd name="T30" fmla="*/ 70 w 81"/>
                <a:gd name="T31" fmla="*/ 0 h 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1"/>
                <a:gd name="T49" fmla="*/ 0 h 94"/>
                <a:gd name="T50" fmla="*/ 81 w 81"/>
                <a:gd name="T51" fmla="*/ 94 h 9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1" h="94">
                  <a:moveTo>
                    <a:pt x="70" y="0"/>
                  </a:moveTo>
                  <a:lnTo>
                    <a:pt x="81" y="78"/>
                  </a:lnTo>
                  <a:lnTo>
                    <a:pt x="75" y="78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3"/>
                  </a:lnTo>
                  <a:lnTo>
                    <a:pt x="36" y="88"/>
                  </a:lnTo>
                  <a:lnTo>
                    <a:pt x="21" y="94"/>
                  </a:lnTo>
                  <a:lnTo>
                    <a:pt x="0" y="20"/>
                  </a:lnTo>
                  <a:lnTo>
                    <a:pt x="8" y="17"/>
                  </a:lnTo>
                  <a:lnTo>
                    <a:pt x="18" y="13"/>
                  </a:lnTo>
                  <a:lnTo>
                    <a:pt x="26" y="11"/>
                  </a:lnTo>
                  <a:lnTo>
                    <a:pt x="34" y="9"/>
                  </a:lnTo>
                  <a:lnTo>
                    <a:pt x="52" y="4"/>
                  </a:lnTo>
                  <a:lnTo>
                    <a:pt x="62" y="3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F88EFD3B-D939-44FB-81BC-E88255B7B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" y="570"/>
              <a:ext cx="80" cy="89"/>
            </a:xfrm>
            <a:custGeom>
              <a:avLst/>
              <a:gdLst>
                <a:gd name="T0" fmla="*/ 9 w 80"/>
                <a:gd name="T1" fmla="*/ 0 h 89"/>
                <a:gd name="T2" fmla="*/ 15 w 80"/>
                <a:gd name="T3" fmla="*/ 0 h 89"/>
                <a:gd name="T4" fmla="*/ 17 w 80"/>
                <a:gd name="T5" fmla="*/ 0 h 89"/>
                <a:gd name="T6" fmla="*/ 21 w 80"/>
                <a:gd name="T7" fmla="*/ 1 h 89"/>
                <a:gd name="T8" fmla="*/ 30 w 80"/>
                <a:gd name="T9" fmla="*/ 3 h 89"/>
                <a:gd name="T10" fmla="*/ 40 w 80"/>
                <a:gd name="T11" fmla="*/ 5 h 89"/>
                <a:gd name="T12" fmla="*/ 50 w 80"/>
                <a:gd name="T13" fmla="*/ 9 h 89"/>
                <a:gd name="T14" fmla="*/ 60 w 80"/>
                <a:gd name="T15" fmla="*/ 12 h 89"/>
                <a:gd name="T16" fmla="*/ 68 w 80"/>
                <a:gd name="T17" fmla="*/ 14 h 89"/>
                <a:gd name="T18" fmla="*/ 76 w 80"/>
                <a:gd name="T19" fmla="*/ 18 h 89"/>
                <a:gd name="T20" fmla="*/ 80 w 80"/>
                <a:gd name="T21" fmla="*/ 19 h 89"/>
                <a:gd name="T22" fmla="*/ 60 w 80"/>
                <a:gd name="T23" fmla="*/ 88 h 89"/>
                <a:gd name="T24" fmla="*/ 60 w 80"/>
                <a:gd name="T25" fmla="*/ 89 h 89"/>
                <a:gd name="T26" fmla="*/ 57 w 80"/>
                <a:gd name="T27" fmla="*/ 89 h 89"/>
                <a:gd name="T28" fmla="*/ 49 w 80"/>
                <a:gd name="T29" fmla="*/ 88 h 89"/>
                <a:gd name="T30" fmla="*/ 34 w 80"/>
                <a:gd name="T31" fmla="*/ 83 h 89"/>
                <a:gd name="T32" fmla="*/ 16 w 80"/>
                <a:gd name="T33" fmla="*/ 80 h 89"/>
                <a:gd name="T34" fmla="*/ 0 w 80"/>
                <a:gd name="T35" fmla="*/ 76 h 89"/>
                <a:gd name="T36" fmla="*/ 3 w 80"/>
                <a:gd name="T37" fmla="*/ 57 h 89"/>
                <a:gd name="T38" fmla="*/ 5 w 80"/>
                <a:gd name="T39" fmla="*/ 38 h 89"/>
                <a:gd name="T40" fmla="*/ 8 w 80"/>
                <a:gd name="T41" fmla="*/ 19 h 89"/>
                <a:gd name="T42" fmla="*/ 9 w 80"/>
                <a:gd name="T43" fmla="*/ 0 h 8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0"/>
                <a:gd name="T67" fmla="*/ 0 h 89"/>
                <a:gd name="T68" fmla="*/ 80 w 80"/>
                <a:gd name="T69" fmla="*/ 89 h 8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0" h="89">
                  <a:moveTo>
                    <a:pt x="9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21" y="1"/>
                  </a:lnTo>
                  <a:lnTo>
                    <a:pt x="30" y="3"/>
                  </a:lnTo>
                  <a:lnTo>
                    <a:pt x="40" y="5"/>
                  </a:lnTo>
                  <a:lnTo>
                    <a:pt x="50" y="9"/>
                  </a:lnTo>
                  <a:lnTo>
                    <a:pt x="60" y="12"/>
                  </a:lnTo>
                  <a:lnTo>
                    <a:pt x="68" y="14"/>
                  </a:lnTo>
                  <a:lnTo>
                    <a:pt x="76" y="18"/>
                  </a:lnTo>
                  <a:lnTo>
                    <a:pt x="80" y="19"/>
                  </a:lnTo>
                  <a:lnTo>
                    <a:pt x="60" y="88"/>
                  </a:lnTo>
                  <a:lnTo>
                    <a:pt x="60" y="89"/>
                  </a:lnTo>
                  <a:lnTo>
                    <a:pt x="57" y="89"/>
                  </a:lnTo>
                  <a:lnTo>
                    <a:pt x="49" y="88"/>
                  </a:lnTo>
                  <a:lnTo>
                    <a:pt x="34" y="83"/>
                  </a:lnTo>
                  <a:lnTo>
                    <a:pt x="16" y="80"/>
                  </a:lnTo>
                  <a:lnTo>
                    <a:pt x="0" y="76"/>
                  </a:lnTo>
                  <a:lnTo>
                    <a:pt x="3" y="57"/>
                  </a:lnTo>
                  <a:lnTo>
                    <a:pt x="5" y="38"/>
                  </a:lnTo>
                  <a:lnTo>
                    <a:pt x="8" y="1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5" name="Freeform 93">
              <a:extLst>
                <a:ext uri="{FF2B5EF4-FFF2-40B4-BE49-F238E27FC236}">
                  <a16:creationId xmlns:a16="http://schemas.microsoft.com/office/drawing/2014/main" id="{800A0769-BF28-4528-B8A7-1C8371386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4" y="620"/>
              <a:ext cx="78" cy="101"/>
            </a:xfrm>
            <a:custGeom>
              <a:avLst/>
              <a:gdLst>
                <a:gd name="T0" fmla="*/ 28 w 78"/>
                <a:gd name="T1" fmla="*/ 0 h 101"/>
                <a:gd name="T2" fmla="*/ 34 w 78"/>
                <a:gd name="T3" fmla="*/ 5 h 101"/>
                <a:gd name="T4" fmla="*/ 41 w 78"/>
                <a:gd name="T5" fmla="*/ 9 h 101"/>
                <a:gd name="T6" fmla="*/ 54 w 78"/>
                <a:gd name="T7" fmla="*/ 20 h 101"/>
                <a:gd name="T8" fmla="*/ 61 w 78"/>
                <a:gd name="T9" fmla="*/ 26 h 101"/>
                <a:gd name="T10" fmla="*/ 67 w 78"/>
                <a:gd name="T11" fmla="*/ 32 h 101"/>
                <a:gd name="T12" fmla="*/ 73 w 78"/>
                <a:gd name="T13" fmla="*/ 39 h 101"/>
                <a:gd name="T14" fmla="*/ 78 w 78"/>
                <a:gd name="T15" fmla="*/ 45 h 101"/>
                <a:gd name="T16" fmla="*/ 41 w 78"/>
                <a:gd name="T17" fmla="*/ 101 h 101"/>
                <a:gd name="T18" fmla="*/ 36 w 78"/>
                <a:gd name="T19" fmla="*/ 96 h 101"/>
                <a:gd name="T20" fmla="*/ 30 w 78"/>
                <a:gd name="T21" fmla="*/ 91 h 101"/>
                <a:gd name="T22" fmla="*/ 26 w 78"/>
                <a:gd name="T23" fmla="*/ 86 h 101"/>
                <a:gd name="T24" fmla="*/ 20 w 78"/>
                <a:gd name="T25" fmla="*/ 82 h 101"/>
                <a:gd name="T26" fmla="*/ 14 w 78"/>
                <a:gd name="T27" fmla="*/ 77 h 101"/>
                <a:gd name="T28" fmla="*/ 9 w 78"/>
                <a:gd name="T29" fmla="*/ 73 h 101"/>
                <a:gd name="T30" fmla="*/ 4 w 78"/>
                <a:gd name="T31" fmla="*/ 71 h 101"/>
                <a:gd name="T32" fmla="*/ 0 w 78"/>
                <a:gd name="T33" fmla="*/ 67 h 101"/>
                <a:gd name="T34" fmla="*/ 28 w 78"/>
                <a:gd name="T35" fmla="*/ 0 h 1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8"/>
                <a:gd name="T55" fmla="*/ 0 h 101"/>
                <a:gd name="T56" fmla="*/ 78 w 78"/>
                <a:gd name="T57" fmla="*/ 101 h 10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8" h="101">
                  <a:moveTo>
                    <a:pt x="28" y="0"/>
                  </a:moveTo>
                  <a:lnTo>
                    <a:pt x="34" y="5"/>
                  </a:lnTo>
                  <a:lnTo>
                    <a:pt x="41" y="9"/>
                  </a:lnTo>
                  <a:lnTo>
                    <a:pt x="54" y="20"/>
                  </a:lnTo>
                  <a:lnTo>
                    <a:pt x="61" y="26"/>
                  </a:lnTo>
                  <a:lnTo>
                    <a:pt x="67" y="32"/>
                  </a:lnTo>
                  <a:lnTo>
                    <a:pt x="73" y="39"/>
                  </a:lnTo>
                  <a:lnTo>
                    <a:pt x="78" y="45"/>
                  </a:lnTo>
                  <a:lnTo>
                    <a:pt x="41" y="101"/>
                  </a:lnTo>
                  <a:lnTo>
                    <a:pt x="36" y="96"/>
                  </a:lnTo>
                  <a:lnTo>
                    <a:pt x="30" y="91"/>
                  </a:lnTo>
                  <a:lnTo>
                    <a:pt x="26" y="86"/>
                  </a:lnTo>
                  <a:lnTo>
                    <a:pt x="20" y="82"/>
                  </a:lnTo>
                  <a:lnTo>
                    <a:pt x="14" y="77"/>
                  </a:lnTo>
                  <a:lnTo>
                    <a:pt x="9" y="73"/>
                  </a:lnTo>
                  <a:lnTo>
                    <a:pt x="4" y="71"/>
                  </a:lnTo>
                  <a:lnTo>
                    <a:pt x="0" y="6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6" name="Freeform 94">
              <a:extLst>
                <a:ext uri="{FF2B5EF4-FFF2-40B4-BE49-F238E27FC236}">
                  <a16:creationId xmlns:a16="http://schemas.microsoft.com/office/drawing/2014/main" id="{825F2C04-B8E8-4846-89A0-A270C3FD4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" y="628"/>
              <a:ext cx="76" cy="97"/>
            </a:xfrm>
            <a:custGeom>
              <a:avLst/>
              <a:gdLst>
                <a:gd name="T0" fmla="*/ 47 w 76"/>
                <a:gd name="T1" fmla="*/ 0 h 97"/>
                <a:gd name="T2" fmla="*/ 76 w 76"/>
                <a:gd name="T3" fmla="*/ 63 h 97"/>
                <a:gd name="T4" fmla="*/ 37 w 76"/>
                <a:gd name="T5" fmla="*/ 97 h 97"/>
                <a:gd name="T6" fmla="*/ 0 w 76"/>
                <a:gd name="T7" fmla="*/ 44 h 97"/>
                <a:gd name="T8" fmla="*/ 5 w 76"/>
                <a:gd name="T9" fmla="*/ 38 h 97"/>
                <a:gd name="T10" fmla="*/ 11 w 76"/>
                <a:gd name="T11" fmla="*/ 33 h 97"/>
                <a:gd name="T12" fmla="*/ 17 w 76"/>
                <a:gd name="T13" fmla="*/ 26 h 97"/>
                <a:gd name="T14" fmla="*/ 23 w 76"/>
                <a:gd name="T15" fmla="*/ 20 h 97"/>
                <a:gd name="T16" fmla="*/ 36 w 76"/>
                <a:gd name="T17" fmla="*/ 9 h 97"/>
                <a:gd name="T18" fmla="*/ 47 w 76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6"/>
                <a:gd name="T31" fmla="*/ 0 h 97"/>
                <a:gd name="T32" fmla="*/ 76 w 76"/>
                <a:gd name="T33" fmla="*/ 97 h 9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6" h="97">
                  <a:moveTo>
                    <a:pt x="47" y="0"/>
                  </a:moveTo>
                  <a:lnTo>
                    <a:pt x="76" y="63"/>
                  </a:lnTo>
                  <a:lnTo>
                    <a:pt x="37" y="97"/>
                  </a:lnTo>
                  <a:lnTo>
                    <a:pt x="0" y="44"/>
                  </a:lnTo>
                  <a:lnTo>
                    <a:pt x="5" y="38"/>
                  </a:lnTo>
                  <a:lnTo>
                    <a:pt x="11" y="33"/>
                  </a:lnTo>
                  <a:lnTo>
                    <a:pt x="17" y="26"/>
                  </a:lnTo>
                  <a:lnTo>
                    <a:pt x="23" y="20"/>
                  </a:lnTo>
                  <a:lnTo>
                    <a:pt x="36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7" name="Freeform 95">
              <a:extLst>
                <a:ext uri="{FF2B5EF4-FFF2-40B4-BE49-F238E27FC236}">
                  <a16:creationId xmlns:a16="http://schemas.microsoft.com/office/drawing/2014/main" id="{9984735E-7BAC-44EE-A516-1143CB79E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7" y="719"/>
              <a:ext cx="64" cy="83"/>
            </a:xfrm>
            <a:custGeom>
              <a:avLst/>
              <a:gdLst>
                <a:gd name="T0" fmla="*/ 41 w 64"/>
                <a:gd name="T1" fmla="*/ 0 h 83"/>
                <a:gd name="T2" fmla="*/ 48 w 64"/>
                <a:gd name="T3" fmla="*/ 13 h 83"/>
                <a:gd name="T4" fmla="*/ 54 w 64"/>
                <a:gd name="T5" fmla="*/ 26 h 83"/>
                <a:gd name="T6" fmla="*/ 60 w 64"/>
                <a:gd name="T7" fmla="*/ 40 h 83"/>
                <a:gd name="T8" fmla="*/ 63 w 64"/>
                <a:gd name="T9" fmla="*/ 45 h 83"/>
                <a:gd name="T10" fmla="*/ 64 w 64"/>
                <a:gd name="T11" fmla="*/ 53 h 83"/>
                <a:gd name="T12" fmla="*/ 21 w 64"/>
                <a:gd name="T13" fmla="*/ 83 h 83"/>
                <a:gd name="T14" fmla="*/ 16 w 64"/>
                <a:gd name="T15" fmla="*/ 73 h 83"/>
                <a:gd name="T16" fmla="*/ 12 w 64"/>
                <a:gd name="T17" fmla="*/ 62 h 83"/>
                <a:gd name="T18" fmla="*/ 6 w 64"/>
                <a:gd name="T19" fmla="*/ 53 h 83"/>
                <a:gd name="T20" fmla="*/ 0 w 64"/>
                <a:gd name="T21" fmla="*/ 42 h 83"/>
                <a:gd name="T22" fmla="*/ 41 w 64"/>
                <a:gd name="T23" fmla="*/ 0 h 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4"/>
                <a:gd name="T37" fmla="*/ 0 h 83"/>
                <a:gd name="T38" fmla="*/ 64 w 64"/>
                <a:gd name="T39" fmla="*/ 83 h 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4" h="83">
                  <a:moveTo>
                    <a:pt x="41" y="0"/>
                  </a:moveTo>
                  <a:lnTo>
                    <a:pt x="48" y="13"/>
                  </a:lnTo>
                  <a:lnTo>
                    <a:pt x="54" y="26"/>
                  </a:lnTo>
                  <a:lnTo>
                    <a:pt x="60" y="40"/>
                  </a:lnTo>
                  <a:lnTo>
                    <a:pt x="63" y="45"/>
                  </a:lnTo>
                  <a:lnTo>
                    <a:pt x="64" y="53"/>
                  </a:lnTo>
                  <a:lnTo>
                    <a:pt x="21" y="83"/>
                  </a:lnTo>
                  <a:lnTo>
                    <a:pt x="16" y="73"/>
                  </a:lnTo>
                  <a:lnTo>
                    <a:pt x="12" y="62"/>
                  </a:lnTo>
                  <a:lnTo>
                    <a:pt x="6" y="53"/>
                  </a:lnTo>
                  <a:lnTo>
                    <a:pt x="0" y="4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8" name="Freeform 96">
              <a:extLst>
                <a:ext uri="{FF2B5EF4-FFF2-40B4-BE49-F238E27FC236}">
                  <a16:creationId xmlns:a16="http://schemas.microsoft.com/office/drawing/2014/main" id="{84ABD080-8A45-4BEF-85A5-9ED9DB43B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724"/>
              <a:ext cx="60" cy="85"/>
            </a:xfrm>
            <a:custGeom>
              <a:avLst/>
              <a:gdLst>
                <a:gd name="T0" fmla="*/ 21 w 60"/>
                <a:gd name="T1" fmla="*/ 0 h 85"/>
                <a:gd name="T2" fmla="*/ 60 w 60"/>
                <a:gd name="T3" fmla="*/ 44 h 85"/>
                <a:gd name="T4" fmla="*/ 58 w 60"/>
                <a:gd name="T5" fmla="*/ 50 h 85"/>
                <a:gd name="T6" fmla="*/ 55 w 60"/>
                <a:gd name="T7" fmla="*/ 55 h 85"/>
                <a:gd name="T8" fmla="*/ 52 w 60"/>
                <a:gd name="T9" fmla="*/ 59 h 85"/>
                <a:gd name="T10" fmla="*/ 49 w 60"/>
                <a:gd name="T11" fmla="*/ 65 h 85"/>
                <a:gd name="T12" fmla="*/ 45 w 60"/>
                <a:gd name="T13" fmla="*/ 76 h 85"/>
                <a:gd name="T14" fmla="*/ 42 w 60"/>
                <a:gd name="T15" fmla="*/ 81 h 85"/>
                <a:gd name="T16" fmla="*/ 41 w 60"/>
                <a:gd name="T17" fmla="*/ 85 h 85"/>
                <a:gd name="T18" fmla="*/ 0 w 60"/>
                <a:gd name="T19" fmla="*/ 52 h 85"/>
                <a:gd name="T20" fmla="*/ 5 w 60"/>
                <a:gd name="T21" fmla="*/ 39 h 85"/>
                <a:gd name="T22" fmla="*/ 9 w 60"/>
                <a:gd name="T23" fmla="*/ 26 h 85"/>
                <a:gd name="T24" fmla="*/ 12 w 60"/>
                <a:gd name="T25" fmla="*/ 20 h 85"/>
                <a:gd name="T26" fmla="*/ 14 w 60"/>
                <a:gd name="T27" fmla="*/ 13 h 85"/>
                <a:gd name="T28" fmla="*/ 21 w 60"/>
                <a:gd name="T29" fmla="*/ 0 h 8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"/>
                <a:gd name="T46" fmla="*/ 0 h 85"/>
                <a:gd name="T47" fmla="*/ 60 w 60"/>
                <a:gd name="T48" fmla="*/ 85 h 8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" h="85">
                  <a:moveTo>
                    <a:pt x="21" y="0"/>
                  </a:moveTo>
                  <a:lnTo>
                    <a:pt x="60" y="44"/>
                  </a:lnTo>
                  <a:lnTo>
                    <a:pt x="58" y="50"/>
                  </a:lnTo>
                  <a:lnTo>
                    <a:pt x="55" y="55"/>
                  </a:lnTo>
                  <a:lnTo>
                    <a:pt x="52" y="59"/>
                  </a:lnTo>
                  <a:lnTo>
                    <a:pt x="49" y="65"/>
                  </a:lnTo>
                  <a:lnTo>
                    <a:pt x="45" y="76"/>
                  </a:lnTo>
                  <a:lnTo>
                    <a:pt x="42" y="81"/>
                  </a:lnTo>
                  <a:lnTo>
                    <a:pt x="41" y="85"/>
                  </a:lnTo>
                  <a:lnTo>
                    <a:pt x="0" y="52"/>
                  </a:lnTo>
                  <a:lnTo>
                    <a:pt x="5" y="39"/>
                  </a:lnTo>
                  <a:lnTo>
                    <a:pt x="9" y="26"/>
                  </a:lnTo>
                  <a:lnTo>
                    <a:pt x="12" y="20"/>
                  </a:lnTo>
                  <a:lnTo>
                    <a:pt x="14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" name="Freeform 97">
              <a:extLst>
                <a:ext uri="{FF2B5EF4-FFF2-40B4-BE49-F238E27FC236}">
                  <a16:creationId xmlns:a16="http://schemas.microsoft.com/office/drawing/2014/main" id="{8D53C48C-127B-4150-B038-58DA09219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1" y="762"/>
              <a:ext cx="50" cy="71"/>
            </a:xfrm>
            <a:custGeom>
              <a:avLst/>
              <a:gdLst>
                <a:gd name="T0" fmla="*/ 39 w 50"/>
                <a:gd name="T1" fmla="*/ 0 h 71"/>
                <a:gd name="T2" fmla="*/ 44 w 50"/>
                <a:gd name="T3" fmla="*/ 0 h 71"/>
                <a:gd name="T4" fmla="*/ 50 w 50"/>
                <a:gd name="T5" fmla="*/ 64 h 71"/>
                <a:gd name="T6" fmla="*/ 42 w 50"/>
                <a:gd name="T7" fmla="*/ 65 h 71"/>
                <a:gd name="T8" fmla="*/ 34 w 50"/>
                <a:gd name="T9" fmla="*/ 66 h 71"/>
                <a:gd name="T10" fmla="*/ 16 w 50"/>
                <a:gd name="T11" fmla="*/ 71 h 71"/>
                <a:gd name="T12" fmla="*/ 0 w 50"/>
                <a:gd name="T13" fmla="*/ 13 h 71"/>
                <a:gd name="T14" fmla="*/ 4 w 50"/>
                <a:gd name="T15" fmla="*/ 10 h 71"/>
                <a:gd name="T16" fmla="*/ 10 w 50"/>
                <a:gd name="T17" fmla="*/ 8 h 71"/>
                <a:gd name="T18" fmla="*/ 23 w 50"/>
                <a:gd name="T19" fmla="*/ 4 h 71"/>
                <a:gd name="T20" fmla="*/ 34 w 50"/>
                <a:gd name="T21" fmla="*/ 1 h 71"/>
                <a:gd name="T22" fmla="*/ 39 w 50"/>
                <a:gd name="T23" fmla="*/ 0 h 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"/>
                <a:gd name="T37" fmla="*/ 0 h 71"/>
                <a:gd name="T38" fmla="*/ 50 w 50"/>
                <a:gd name="T39" fmla="*/ 71 h 7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" h="71">
                  <a:moveTo>
                    <a:pt x="39" y="0"/>
                  </a:moveTo>
                  <a:lnTo>
                    <a:pt x="44" y="0"/>
                  </a:lnTo>
                  <a:lnTo>
                    <a:pt x="50" y="64"/>
                  </a:lnTo>
                  <a:lnTo>
                    <a:pt x="42" y="65"/>
                  </a:lnTo>
                  <a:lnTo>
                    <a:pt x="34" y="66"/>
                  </a:lnTo>
                  <a:lnTo>
                    <a:pt x="16" y="71"/>
                  </a:lnTo>
                  <a:lnTo>
                    <a:pt x="0" y="13"/>
                  </a:lnTo>
                  <a:lnTo>
                    <a:pt x="4" y="10"/>
                  </a:lnTo>
                  <a:lnTo>
                    <a:pt x="10" y="8"/>
                  </a:lnTo>
                  <a:lnTo>
                    <a:pt x="23" y="4"/>
                  </a:lnTo>
                  <a:lnTo>
                    <a:pt x="34" y="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" name="Freeform 98">
              <a:extLst>
                <a:ext uri="{FF2B5EF4-FFF2-40B4-BE49-F238E27FC236}">
                  <a16:creationId xmlns:a16="http://schemas.microsoft.com/office/drawing/2014/main" id="{171430F1-9D97-4347-9282-0840D1346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762"/>
              <a:ext cx="49" cy="70"/>
            </a:xfrm>
            <a:custGeom>
              <a:avLst/>
              <a:gdLst>
                <a:gd name="T0" fmla="*/ 6 w 49"/>
                <a:gd name="T1" fmla="*/ 0 h 70"/>
                <a:gd name="T2" fmla="*/ 14 w 49"/>
                <a:gd name="T3" fmla="*/ 0 h 70"/>
                <a:gd name="T4" fmla="*/ 19 w 49"/>
                <a:gd name="T5" fmla="*/ 1 h 70"/>
                <a:gd name="T6" fmla="*/ 28 w 49"/>
                <a:gd name="T7" fmla="*/ 4 h 70"/>
                <a:gd name="T8" fmla="*/ 40 w 49"/>
                <a:gd name="T9" fmla="*/ 7 h 70"/>
                <a:gd name="T10" fmla="*/ 45 w 49"/>
                <a:gd name="T11" fmla="*/ 8 h 70"/>
                <a:gd name="T12" fmla="*/ 49 w 49"/>
                <a:gd name="T13" fmla="*/ 10 h 70"/>
                <a:gd name="T14" fmla="*/ 32 w 49"/>
                <a:gd name="T15" fmla="*/ 70 h 70"/>
                <a:gd name="T16" fmla="*/ 23 w 49"/>
                <a:gd name="T17" fmla="*/ 66 h 70"/>
                <a:gd name="T18" fmla="*/ 16 w 49"/>
                <a:gd name="T19" fmla="*/ 65 h 70"/>
                <a:gd name="T20" fmla="*/ 7 w 49"/>
                <a:gd name="T21" fmla="*/ 64 h 70"/>
                <a:gd name="T22" fmla="*/ 0 w 49"/>
                <a:gd name="T23" fmla="*/ 63 h 70"/>
                <a:gd name="T24" fmla="*/ 6 w 49"/>
                <a:gd name="T25" fmla="*/ 0 h 7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70"/>
                <a:gd name="T41" fmla="*/ 49 w 49"/>
                <a:gd name="T42" fmla="*/ 70 h 7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70">
                  <a:moveTo>
                    <a:pt x="6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8" y="4"/>
                  </a:lnTo>
                  <a:lnTo>
                    <a:pt x="40" y="7"/>
                  </a:lnTo>
                  <a:lnTo>
                    <a:pt x="45" y="8"/>
                  </a:lnTo>
                  <a:lnTo>
                    <a:pt x="49" y="10"/>
                  </a:lnTo>
                  <a:lnTo>
                    <a:pt x="32" y="70"/>
                  </a:lnTo>
                  <a:lnTo>
                    <a:pt x="23" y="66"/>
                  </a:lnTo>
                  <a:lnTo>
                    <a:pt x="16" y="65"/>
                  </a:lnTo>
                  <a:lnTo>
                    <a:pt x="7" y="64"/>
                  </a:lnTo>
                  <a:lnTo>
                    <a:pt x="0" y="6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1" name="Freeform 99">
              <a:extLst>
                <a:ext uri="{FF2B5EF4-FFF2-40B4-BE49-F238E27FC236}">
                  <a16:creationId xmlns:a16="http://schemas.microsoft.com/office/drawing/2014/main" id="{DCF1064C-914B-4588-A86A-AC434797E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794"/>
              <a:ext cx="54" cy="68"/>
            </a:xfrm>
            <a:custGeom>
              <a:avLst/>
              <a:gdLst>
                <a:gd name="T0" fmla="*/ 23 w 54"/>
                <a:gd name="T1" fmla="*/ 0 h 68"/>
                <a:gd name="T2" fmla="*/ 28 w 54"/>
                <a:gd name="T3" fmla="*/ 1 h 68"/>
                <a:gd name="T4" fmla="*/ 31 w 54"/>
                <a:gd name="T5" fmla="*/ 5 h 68"/>
                <a:gd name="T6" fmla="*/ 40 w 54"/>
                <a:gd name="T7" fmla="*/ 11 h 68"/>
                <a:gd name="T8" fmla="*/ 43 w 54"/>
                <a:gd name="T9" fmla="*/ 14 h 68"/>
                <a:gd name="T10" fmla="*/ 47 w 54"/>
                <a:gd name="T11" fmla="*/ 18 h 68"/>
                <a:gd name="T12" fmla="*/ 50 w 54"/>
                <a:gd name="T13" fmla="*/ 21 h 68"/>
                <a:gd name="T14" fmla="*/ 54 w 54"/>
                <a:gd name="T15" fmla="*/ 26 h 68"/>
                <a:gd name="T16" fmla="*/ 26 w 54"/>
                <a:gd name="T17" fmla="*/ 68 h 68"/>
                <a:gd name="T18" fmla="*/ 0 w 54"/>
                <a:gd name="T19" fmla="*/ 52 h 68"/>
                <a:gd name="T20" fmla="*/ 23 w 54"/>
                <a:gd name="T21" fmla="*/ 0 h 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4"/>
                <a:gd name="T34" fmla="*/ 0 h 68"/>
                <a:gd name="T35" fmla="*/ 54 w 54"/>
                <a:gd name="T36" fmla="*/ 68 h 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4" h="68">
                  <a:moveTo>
                    <a:pt x="23" y="0"/>
                  </a:moveTo>
                  <a:lnTo>
                    <a:pt x="28" y="1"/>
                  </a:lnTo>
                  <a:lnTo>
                    <a:pt x="31" y="5"/>
                  </a:lnTo>
                  <a:lnTo>
                    <a:pt x="40" y="11"/>
                  </a:lnTo>
                  <a:lnTo>
                    <a:pt x="43" y="14"/>
                  </a:lnTo>
                  <a:lnTo>
                    <a:pt x="47" y="18"/>
                  </a:lnTo>
                  <a:lnTo>
                    <a:pt x="50" y="21"/>
                  </a:lnTo>
                  <a:lnTo>
                    <a:pt x="54" y="26"/>
                  </a:lnTo>
                  <a:lnTo>
                    <a:pt x="26" y="68"/>
                  </a:lnTo>
                  <a:lnTo>
                    <a:pt x="0" y="5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" name="Freeform 100">
              <a:extLst>
                <a:ext uri="{FF2B5EF4-FFF2-40B4-BE49-F238E27FC236}">
                  <a16:creationId xmlns:a16="http://schemas.microsoft.com/office/drawing/2014/main" id="{16FF49C7-ED21-4F5D-9380-27EFFC96B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5" y="796"/>
              <a:ext cx="52" cy="69"/>
            </a:xfrm>
            <a:custGeom>
              <a:avLst/>
              <a:gdLst>
                <a:gd name="T0" fmla="*/ 28 w 52"/>
                <a:gd name="T1" fmla="*/ 0 h 69"/>
                <a:gd name="T2" fmla="*/ 52 w 52"/>
                <a:gd name="T3" fmla="*/ 51 h 69"/>
                <a:gd name="T4" fmla="*/ 42 w 52"/>
                <a:gd name="T5" fmla="*/ 60 h 69"/>
                <a:gd name="T6" fmla="*/ 29 w 52"/>
                <a:gd name="T7" fmla="*/ 69 h 69"/>
                <a:gd name="T8" fmla="*/ 0 w 52"/>
                <a:gd name="T9" fmla="*/ 25 h 69"/>
                <a:gd name="T10" fmla="*/ 13 w 52"/>
                <a:gd name="T11" fmla="*/ 12 h 69"/>
                <a:gd name="T12" fmla="*/ 21 w 52"/>
                <a:gd name="T13" fmla="*/ 6 h 69"/>
                <a:gd name="T14" fmla="*/ 28 w 52"/>
                <a:gd name="T15" fmla="*/ 0 h 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"/>
                <a:gd name="T25" fmla="*/ 0 h 69"/>
                <a:gd name="T26" fmla="*/ 52 w 52"/>
                <a:gd name="T27" fmla="*/ 69 h 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" h="69">
                  <a:moveTo>
                    <a:pt x="28" y="0"/>
                  </a:moveTo>
                  <a:lnTo>
                    <a:pt x="52" y="51"/>
                  </a:lnTo>
                  <a:lnTo>
                    <a:pt x="42" y="60"/>
                  </a:lnTo>
                  <a:lnTo>
                    <a:pt x="29" y="69"/>
                  </a:lnTo>
                  <a:lnTo>
                    <a:pt x="0" y="25"/>
                  </a:lnTo>
                  <a:lnTo>
                    <a:pt x="13" y="12"/>
                  </a:lnTo>
                  <a:lnTo>
                    <a:pt x="21" y="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" name="Freeform 101">
              <a:extLst>
                <a:ext uri="{FF2B5EF4-FFF2-40B4-BE49-F238E27FC236}">
                  <a16:creationId xmlns:a16="http://schemas.microsoft.com/office/drawing/2014/main" id="{FA1C9A3C-B000-446A-943E-928A0FAD5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2" y="824"/>
              <a:ext cx="43" cy="70"/>
            </a:xfrm>
            <a:custGeom>
              <a:avLst/>
              <a:gdLst>
                <a:gd name="T0" fmla="*/ 39 w 43"/>
                <a:gd name="T1" fmla="*/ 0 h 70"/>
                <a:gd name="T2" fmla="*/ 43 w 43"/>
                <a:gd name="T3" fmla="*/ 52 h 70"/>
                <a:gd name="T4" fmla="*/ 41 w 43"/>
                <a:gd name="T5" fmla="*/ 52 h 70"/>
                <a:gd name="T6" fmla="*/ 38 w 43"/>
                <a:gd name="T7" fmla="*/ 53 h 70"/>
                <a:gd name="T8" fmla="*/ 34 w 43"/>
                <a:gd name="T9" fmla="*/ 54 h 70"/>
                <a:gd name="T10" fmla="*/ 30 w 43"/>
                <a:gd name="T11" fmla="*/ 56 h 70"/>
                <a:gd name="T12" fmla="*/ 25 w 43"/>
                <a:gd name="T13" fmla="*/ 59 h 70"/>
                <a:gd name="T14" fmla="*/ 16 w 43"/>
                <a:gd name="T15" fmla="*/ 65 h 70"/>
                <a:gd name="T16" fmla="*/ 6 w 43"/>
                <a:gd name="T17" fmla="*/ 70 h 70"/>
                <a:gd name="T18" fmla="*/ 5 w 43"/>
                <a:gd name="T19" fmla="*/ 58 h 70"/>
                <a:gd name="T20" fmla="*/ 4 w 43"/>
                <a:gd name="T21" fmla="*/ 47 h 70"/>
                <a:gd name="T22" fmla="*/ 3 w 43"/>
                <a:gd name="T23" fmla="*/ 35 h 70"/>
                <a:gd name="T24" fmla="*/ 0 w 43"/>
                <a:gd name="T25" fmla="*/ 23 h 70"/>
                <a:gd name="T26" fmla="*/ 39 w 43"/>
                <a:gd name="T27" fmla="*/ 0 h 7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"/>
                <a:gd name="T43" fmla="*/ 0 h 70"/>
                <a:gd name="T44" fmla="*/ 43 w 43"/>
                <a:gd name="T45" fmla="*/ 70 h 7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" h="70">
                  <a:moveTo>
                    <a:pt x="39" y="0"/>
                  </a:moveTo>
                  <a:lnTo>
                    <a:pt x="43" y="52"/>
                  </a:lnTo>
                  <a:lnTo>
                    <a:pt x="41" y="52"/>
                  </a:lnTo>
                  <a:lnTo>
                    <a:pt x="38" y="53"/>
                  </a:lnTo>
                  <a:lnTo>
                    <a:pt x="34" y="54"/>
                  </a:lnTo>
                  <a:lnTo>
                    <a:pt x="30" y="56"/>
                  </a:lnTo>
                  <a:lnTo>
                    <a:pt x="25" y="59"/>
                  </a:lnTo>
                  <a:lnTo>
                    <a:pt x="16" y="65"/>
                  </a:lnTo>
                  <a:lnTo>
                    <a:pt x="6" y="70"/>
                  </a:lnTo>
                  <a:lnTo>
                    <a:pt x="5" y="58"/>
                  </a:lnTo>
                  <a:lnTo>
                    <a:pt x="4" y="47"/>
                  </a:lnTo>
                  <a:lnTo>
                    <a:pt x="3" y="35"/>
                  </a:lnTo>
                  <a:lnTo>
                    <a:pt x="0" y="2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4" name="Freeform 102">
              <a:extLst>
                <a:ext uri="{FF2B5EF4-FFF2-40B4-BE49-F238E27FC236}">
                  <a16:creationId xmlns:a16="http://schemas.microsoft.com/office/drawing/2014/main" id="{D54CF9AD-5C9C-4E4E-9EAA-19EF68522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" y="830"/>
              <a:ext cx="40" cy="68"/>
            </a:xfrm>
            <a:custGeom>
              <a:avLst/>
              <a:gdLst>
                <a:gd name="T0" fmla="*/ 1 w 40"/>
                <a:gd name="T1" fmla="*/ 0 h 68"/>
                <a:gd name="T2" fmla="*/ 8 w 40"/>
                <a:gd name="T3" fmla="*/ 4 h 68"/>
                <a:gd name="T4" fmla="*/ 14 w 40"/>
                <a:gd name="T5" fmla="*/ 7 h 68"/>
                <a:gd name="T6" fmla="*/ 22 w 40"/>
                <a:gd name="T7" fmla="*/ 10 h 68"/>
                <a:gd name="T8" fmla="*/ 28 w 40"/>
                <a:gd name="T9" fmla="*/ 14 h 68"/>
                <a:gd name="T10" fmla="*/ 32 w 40"/>
                <a:gd name="T11" fmla="*/ 16 h 68"/>
                <a:gd name="T12" fmla="*/ 34 w 40"/>
                <a:gd name="T13" fmla="*/ 19 h 68"/>
                <a:gd name="T14" fmla="*/ 39 w 40"/>
                <a:gd name="T15" fmla="*/ 22 h 68"/>
                <a:gd name="T16" fmla="*/ 40 w 40"/>
                <a:gd name="T17" fmla="*/ 23 h 68"/>
                <a:gd name="T18" fmla="*/ 40 w 40"/>
                <a:gd name="T19" fmla="*/ 24 h 68"/>
                <a:gd name="T20" fmla="*/ 40 w 40"/>
                <a:gd name="T21" fmla="*/ 29 h 68"/>
                <a:gd name="T22" fmla="*/ 39 w 40"/>
                <a:gd name="T23" fmla="*/ 35 h 68"/>
                <a:gd name="T24" fmla="*/ 37 w 40"/>
                <a:gd name="T25" fmla="*/ 46 h 68"/>
                <a:gd name="T26" fmla="*/ 37 w 40"/>
                <a:gd name="T27" fmla="*/ 68 h 68"/>
                <a:gd name="T28" fmla="*/ 25 w 40"/>
                <a:gd name="T29" fmla="*/ 62 h 68"/>
                <a:gd name="T30" fmla="*/ 15 w 40"/>
                <a:gd name="T31" fmla="*/ 58 h 68"/>
                <a:gd name="T32" fmla="*/ 9 w 40"/>
                <a:gd name="T33" fmla="*/ 54 h 68"/>
                <a:gd name="T34" fmla="*/ 7 w 40"/>
                <a:gd name="T35" fmla="*/ 53 h 68"/>
                <a:gd name="T36" fmla="*/ 5 w 40"/>
                <a:gd name="T37" fmla="*/ 52 h 68"/>
                <a:gd name="T38" fmla="*/ 3 w 40"/>
                <a:gd name="T39" fmla="*/ 50 h 68"/>
                <a:gd name="T40" fmla="*/ 3 w 40"/>
                <a:gd name="T41" fmla="*/ 50 h 68"/>
                <a:gd name="T42" fmla="*/ 1 w 40"/>
                <a:gd name="T43" fmla="*/ 48 h 68"/>
                <a:gd name="T44" fmla="*/ 1 w 40"/>
                <a:gd name="T45" fmla="*/ 47 h 68"/>
                <a:gd name="T46" fmla="*/ 0 w 40"/>
                <a:gd name="T47" fmla="*/ 45 h 68"/>
                <a:gd name="T48" fmla="*/ 0 w 40"/>
                <a:gd name="T49" fmla="*/ 41 h 68"/>
                <a:gd name="T50" fmla="*/ 0 w 40"/>
                <a:gd name="T51" fmla="*/ 37 h 68"/>
                <a:gd name="T52" fmla="*/ 0 w 40"/>
                <a:gd name="T53" fmla="*/ 28 h 68"/>
                <a:gd name="T54" fmla="*/ 1 w 40"/>
                <a:gd name="T55" fmla="*/ 17 h 68"/>
                <a:gd name="T56" fmla="*/ 1 w 40"/>
                <a:gd name="T57" fmla="*/ 0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0"/>
                <a:gd name="T88" fmla="*/ 0 h 68"/>
                <a:gd name="T89" fmla="*/ 40 w 40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0" h="68">
                  <a:moveTo>
                    <a:pt x="1" y="0"/>
                  </a:moveTo>
                  <a:lnTo>
                    <a:pt x="8" y="4"/>
                  </a:lnTo>
                  <a:lnTo>
                    <a:pt x="14" y="7"/>
                  </a:lnTo>
                  <a:lnTo>
                    <a:pt x="22" y="10"/>
                  </a:lnTo>
                  <a:lnTo>
                    <a:pt x="28" y="14"/>
                  </a:lnTo>
                  <a:lnTo>
                    <a:pt x="32" y="16"/>
                  </a:lnTo>
                  <a:lnTo>
                    <a:pt x="34" y="19"/>
                  </a:lnTo>
                  <a:lnTo>
                    <a:pt x="39" y="22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40" y="29"/>
                  </a:lnTo>
                  <a:lnTo>
                    <a:pt x="39" y="35"/>
                  </a:lnTo>
                  <a:lnTo>
                    <a:pt x="37" y="46"/>
                  </a:lnTo>
                  <a:lnTo>
                    <a:pt x="37" y="68"/>
                  </a:lnTo>
                  <a:lnTo>
                    <a:pt x="25" y="62"/>
                  </a:lnTo>
                  <a:lnTo>
                    <a:pt x="15" y="58"/>
                  </a:lnTo>
                  <a:lnTo>
                    <a:pt x="9" y="54"/>
                  </a:lnTo>
                  <a:lnTo>
                    <a:pt x="7" y="53"/>
                  </a:lnTo>
                  <a:lnTo>
                    <a:pt x="5" y="52"/>
                  </a:lnTo>
                  <a:lnTo>
                    <a:pt x="3" y="50"/>
                  </a:lnTo>
                  <a:lnTo>
                    <a:pt x="1" y="48"/>
                  </a:lnTo>
                  <a:lnTo>
                    <a:pt x="1" y="47"/>
                  </a:lnTo>
                  <a:lnTo>
                    <a:pt x="0" y="45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28"/>
                  </a:lnTo>
                  <a:lnTo>
                    <a:pt x="1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5" name="Freeform 103">
              <a:extLst>
                <a:ext uri="{FF2B5EF4-FFF2-40B4-BE49-F238E27FC236}">
                  <a16:creationId xmlns:a16="http://schemas.microsoft.com/office/drawing/2014/main" id="{F20CB3C1-C8EB-48E9-B1A3-2CCE3700F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2" y="849"/>
              <a:ext cx="45" cy="50"/>
            </a:xfrm>
            <a:custGeom>
              <a:avLst/>
              <a:gdLst>
                <a:gd name="T0" fmla="*/ 30 w 45"/>
                <a:gd name="T1" fmla="*/ 0 h 50"/>
                <a:gd name="T2" fmla="*/ 35 w 45"/>
                <a:gd name="T3" fmla="*/ 5 h 50"/>
                <a:gd name="T4" fmla="*/ 39 w 45"/>
                <a:gd name="T5" fmla="*/ 13 h 50"/>
                <a:gd name="T6" fmla="*/ 42 w 45"/>
                <a:gd name="T7" fmla="*/ 20 h 50"/>
                <a:gd name="T8" fmla="*/ 43 w 45"/>
                <a:gd name="T9" fmla="*/ 22 h 50"/>
                <a:gd name="T10" fmla="*/ 45 w 45"/>
                <a:gd name="T11" fmla="*/ 22 h 50"/>
                <a:gd name="T12" fmla="*/ 45 w 45"/>
                <a:gd name="T13" fmla="*/ 23 h 50"/>
                <a:gd name="T14" fmla="*/ 42 w 45"/>
                <a:gd name="T15" fmla="*/ 26 h 50"/>
                <a:gd name="T16" fmla="*/ 41 w 45"/>
                <a:gd name="T17" fmla="*/ 28 h 50"/>
                <a:gd name="T18" fmla="*/ 33 w 45"/>
                <a:gd name="T19" fmla="*/ 35 h 50"/>
                <a:gd name="T20" fmla="*/ 15 w 45"/>
                <a:gd name="T21" fmla="*/ 50 h 50"/>
                <a:gd name="T22" fmla="*/ 13 w 45"/>
                <a:gd name="T23" fmla="*/ 50 h 50"/>
                <a:gd name="T24" fmla="*/ 12 w 45"/>
                <a:gd name="T25" fmla="*/ 48 h 50"/>
                <a:gd name="T26" fmla="*/ 7 w 45"/>
                <a:gd name="T27" fmla="*/ 43 h 50"/>
                <a:gd name="T28" fmla="*/ 3 w 45"/>
                <a:gd name="T29" fmla="*/ 37 h 50"/>
                <a:gd name="T30" fmla="*/ 1 w 45"/>
                <a:gd name="T31" fmla="*/ 35 h 50"/>
                <a:gd name="T32" fmla="*/ 0 w 45"/>
                <a:gd name="T33" fmla="*/ 33 h 50"/>
                <a:gd name="T34" fmla="*/ 30 w 45"/>
                <a:gd name="T35" fmla="*/ 0 h 5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"/>
                <a:gd name="T55" fmla="*/ 0 h 50"/>
                <a:gd name="T56" fmla="*/ 45 w 45"/>
                <a:gd name="T57" fmla="*/ 50 h 5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" h="50">
                  <a:moveTo>
                    <a:pt x="30" y="0"/>
                  </a:moveTo>
                  <a:lnTo>
                    <a:pt x="35" y="5"/>
                  </a:lnTo>
                  <a:lnTo>
                    <a:pt x="39" y="13"/>
                  </a:lnTo>
                  <a:lnTo>
                    <a:pt x="42" y="20"/>
                  </a:lnTo>
                  <a:lnTo>
                    <a:pt x="43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2" y="26"/>
                  </a:lnTo>
                  <a:lnTo>
                    <a:pt x="41" y="28"/>
                  </a:lnTo>
                  <a:lnTo>
                    <a:pt x="33" y="35"/>
                  </a:lnTo>
                  <a:lnTo>
                    <a:pt x="15" y="50"/>
                  </a:lnTo>
                  <a:lnTo>
                    <a:pt x="13" y="50"/>
                  </a:lnTo>
                  <a:lnTo>
                    <a:pt x="12" y="48"/>
                  </a:lnTo>
                  <a:lnTo>
                    <a:pt x="7" y="43"/>
                  </a:lnTo>
                  <a:lnTo>
                    <a:pt x="3" y="37"/>
                  </a:lnTo>
                  <a:lnTo>
                    <a:pt x="1" y="35"/>
                  </a:lnTo>
                  <a:lnTo>
                    <a:pt x="0" y="3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6" name="Freeform 104">
              <a:extLst>
                <a:ext uri="{FF2B5EF4-FFF2-40B4-BE49-F238E27FC236}">
                  <a16:creationId xmlns:a16="http://schemas.microsoft.com/office/drawing/2014/main" id="{24CEA5D0-9A70-44F5-BCC8-80430F809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852"/>
              <a:ext cx="42" cy="52"/>
            </a:xfrm>
            <a:custGeom>
              <a:avLst/>
              <a:gdLst>
                <a:gd name="T0" fmla="*/ 12 w 42"/>
                <a:gd name="T1" fmla="*/ 0 h 52"/>
                <a:gd name="T2" fmla="*/ 42 w 42"/>
                <a:gd name="T3" fmla="*/ 34 h 52"/>
                <a:gd name="T4" fmla="*/ 36 w 42"/>
                <a:gd name="T5" fmla="*/ 44 h 52"/>
                <a:gd name="T6" fmla="*/ 31 w 42"/>
                <a:gd name="T7" fmla="*/ 52 h 52"/>
                <a:gd name="T8" fmla="*/ 21 w 42"/>
                <a:gd name="T9" fmla="*/ 44 h 52"/>
                <a:gd name="T10" fmla="*/ 11 w 42"/>
                <a:gd name="T11" fmla="*/ 34 h 52"/>
                <a:gd name="T12" fmla="*/ 4 w 42"/>
                <a:gd name="T13" fmla="*/ 27 h 52"/>
                <a:gd name="T14" fmla="*/ 1 w 42"/>
                <a:gd name="T15" fmla="*/ 25 h 52"/>
                <a:gd name="T16" fmla="*/ 0 w 42"/>
                <a:gd name="T17" fmla="*/ 24 h 52"/>
                <a:gd name="T18" fmla="*/ 0 w 42"/>
                <a:gd name="T19" fmla="*/ 23 h 52"/>
                <a:gd name="T20" fmla="*/ 1 w 42"/>
                <a:gd name="T21" fmla="*/ 19 h 52"/>
                <a:gd name="T22" fmla="*/ 5 w 42"/>
                <a:gd name="T23" fmla="*/ 13 h 52"/>
                <a:gd name="T24" fmla="*/ 8 w 42"/>
                <a:gd name="T25" fmla="*/ 6 h 52"/>
                <a:gd name="T26" fmla="*/ 12 w 42"/>
                <a:gd name="T27" fmla="*/ 0 h 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2"/>
                <a:gd name="T43" fmla="*/ 0 h 52"/>
                <a:gd name="T44" fmla="*/ 42 w 42"/>
                <a:gd name="T45" fmla="*/ 52 h 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2" h="52">
                  <a:moveTo>
                    <a:pt x="12" y="0"/>
                  </a:moveTo>
                  <a:lnTo>
                    <a:pt x="42" y="34"/>
                  </a:lnTo>
                  <a:lnTo>
                    <a:pt x="36" y="44"/>
                  </a:lnTo>
                  <a:lnTo>
                    <a:pt x="31" y="52"/>
                  </a:lnTo>
                  <a:lnTo>
                    <a:pt x="21" y="44"/>
                  </a:lnTo>
                  <a:lnTo>
                    <a:pt x="11" y="34"/>
                  </a:lnTo>
                  <a:lnTo>
                    <a:pt x="4" y="27"/>
                  </a:lnTo>
                  <a:lnTo>
                    <a:pt x="1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19"/>
                  </a:lnTo>
                  <a:lnTo>
                    <a:pt x="5" y="13"/>
                  </a:lnTo>
                  <a:lnTo>
                    <a:pt x="8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7" name="Freeform 105">
              <a:extLst>
                <a:ext uri="{FF2B5EF4-FFF2-40B4-BE49-F238E27FC236}">
                  <a16:creationId xmlns:a16="http://schemas.microsoft.com/office/drawing/2014/main" id="{462632C2-7293-4FF7-BDE7-62346B04E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" y="899"/>
              <a:ext cx="38" cy="44"/>
            </a:xfrm>
            <a:custGeom>
              <a:avLst/>
              <a:gdLst>
                <a:gd name="T0" fmla="*/ 31 w 38"/>
                <a:gd name="T1" fmla="*/ 0 h 44"/>
                <a:gd name="T2" fmla="*/ 36 w 38"/>
                <a:gd name="T3" fmla="*/ 17 h 44"/>
                <a:gd name="T4" fmla="*/ 38 w 38"/>
                <a:gd name="T5" fmla="*/ 24 h 44"/>
                <a:gd name="T6" fmla="*/ 38 w 38"/>
                <a:gd name="T7" fmla="*/ 28 h 44"/>
                <a:gd name="T8" fmla="*/ 38 w 38"/>
                <a:gd name="T9" fmla="*/ 29 h 44"/>
                <a:gd name="T10" fmla="*/ 37 w 38"/>
                <a:gd name="T11" fmla="*/ 30 h 44"/>
                <a:gd name="T12" fmla="*/ 34 w 38"/>
                <a:gd name="T13" fmla="*/ 32 h 44"/>
                <a:gd name="T14" fmla="*/ 30 w 38"/>
                <a:gd name="T15" fmla="*/ 35 h 44"/>
                <a:gd name="T16" fmla="*/ 25 w 38"/>
                <a:gd name="T17" fmla="*/ 37 h 44"/>
                <a:gd name="T18" fmla="*/ 10 w 38"/>
                <a:gd name="T19" fmla="*/ 44 h 44"/>
                <a:gd name="T20" fmla="*/ 5 w 38"/>
                <a:gd name="T21" fmla="*/ 32 h 44"/>
                <a:gd name="T22" fmla="*/ 0 w 38"/>
                <a:gd name="T23" fmla="*/ 21 h 44"/>
                <a:gd name="T24" fmla="*/ 31 w 38"/>
                <a:gd name="T25" fmla="*/ 0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"/>
                <a:gd name="T40" fmla="*/ 0 h 44"/>
                <a:gd name="T41" fmla="*/ 38 w 38"/>
                <a:gd name="T42" fmla="*/ 44 h 4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" h="44">
                  <a:moveTo>
                    <a:pt x="31" y="0"/>
                  </a:moveTo>
                  <a:lnTo>
                    <a:pt x="36" y="17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29"/>
                  </a:lnTo>
                  <a:lnTo>
                    <a:pt x="37" y="30"/>
                  </a:lnTo>
                  <a:lnTo>
                    <a:pt x="34" y="32"/>
                  </a:lnTo>
                  <a:lnTo>
                    <a:pt x="30" y="35"/>
                  </a:lnTo>
                  <a:lnTo>
                    <a:pt x="25" y="37"/>
                  </a:lnTo>
                  <a:lnTo>
                    <a:pt x="10" y="44"/>
                  </a:lnTo>
                  <a:lnTo>
                    <a:pt x="5" y="32"/>
                  </a:lnTo>
                  <a:lnTo>
                    <a:pt x="0" y="2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8" name="Freeform 106">
              <a:extLst>
                <a:ext uri="{FF2B5EF4-FFF2-40B4-BE49-F238E27FC236}">
                  <a16:creationId xmlns:a16="http://schemas.microsoft.com/office/drawing/2014/main" id="{5C16DA31-8618-4680-811B-24CCC8307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05"/>
              <a:ext cx="34" cy="43"/>
            </a:xfrm>
            <a:custGeom>
              <a:avLst/>
              <a:gdLst>
                <a:gd name="T0" fmla="*/ 4 w 34"/>
                <a:gd name="T1" fmla="*/ 0 h 43"/>
                <a:gd name="T2" fmla="*/ 34 w 34"/>
                <a:gd name="T3" fmla="*/ 20 h 43"/>
                <a:gd name="T4" fmla="*/ 30 w 34"/>
                <a:gd name="T5" fmla="*/ 32 h 43"/>
                <a:gd name="T6" fmla="*/ 28 w 34"/>
                <a:gd name="T7" fmla="*/ 37 h 43"/>
                <a:gd name="T8" fmla="*/ 27 w 34"/>
                <a:gd name="T9" fmla="*/ 43 h 43"/>
                <a:gd name="T10" fmla="*/ 22 w 34"/>
                <a:gd name="T11" fmla="*/ 39 h 43"/>
                <a:gd name="T12" fmla="*/ 13 w 34"/>
                <a:gd name="T13" fmla="*/ 34 h 43"/>
                <a:gd name="T14" fmla="*/ 3 w 34"/>
                <a:gd name="T15" fmla="*/ 28 h 43"/>
                <a:gd name="T16" fmla="*/ 1 w 34"/>
                <a:gd name="T17" fmla="*/ 24 h 43"/>
                <a:gd name="T18" fmla="*/ 0 w 34"/>
                <a:gd name="T19" fmla="*/ 23 h 43"/>
                <a:gd name="T20" fmla="*/ 0 w 34"/>
                <a:gd name="T21" fmla="*/ 23 h 43"/>
                <a:gd name="T22" fmla="*/ 1 w 34"/>
                <a:gd name="T23" fmla="*/ 19 h 43"/>
                <a:gd name="T24" fmla="*/ 2 w 34"/>
                <a:gd name="T25" fmla="*/ 13 h 43"/>
                <a:gd name="T26" fmla="*/ 4 w 34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"/>
                <a:gd name="T43" fmla="*/ 0 h 43"/>
                <a:gd name="T44" fmla="*/ 34 w 34"/>
                <a:gd name="T45" fmla="*/ 43 h 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" h="43">
                  <a:moveTo>
                    <a:pt x="4" y="0"/>
                  </a:moveTo>
                  <a:lnTo>
                    <a:pt x="34" y="20"/>
                  </a:lnTo>
                  <a:lnTo>
                    <a:pt x="30" y="32"/>
                  </a:lnTo>
                  <a:lnTo>
                    <a:pt x="28" y="37"/>
                  </a:lnTo>
                  <a:lnTo>
                    <a:pt x="27" y="43"/>
                  </a:lnTo>
                  <a:lnTo>
                    <a:pt x="22" y="39"/>
                  </a:lnTo>
                  <a:lnTo>
                    <a:pt x="13" y="34"/>
                  </a:lnTo>
                  <a:lnTo>
                    <a:pt x="3" y="28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9" name="Freeform 107">
              <a:extLst>
                <a:ext uri="{FF2B5EF4-FFF2-40B4-BE49-F238E27FC236}">
                  <a16:creationId xmlns:a16="http://schemas.microsoft.com/office/drawing/2014/main" id="{6C158F1B-87A2-4F31-A154-7B7A76A93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6" y="924"/>
              <a:ext cx="41" cy="49"/>
            </a:xfrm>
            <a:custGeom>
              <a:avLst/>
              <a:gdLst>
                <a:gd name="T0" fmla="*/ 41 w 41"/>
                <a:gd name="T1" fmla="*/ 0 h 49"/>
                <a:gd name="T2" fmla="*/ 38 w 41"/>
                <a:gd name="T3" fmla="*/ 10 h 49"/>
                <a:gd name="T4" fmla="*/ 35 w 41"/>
                <a:gd name="T5" fmla="*/ 19 h 49"/>
                <a:gd name="T6" fmla="*/ 32 w 41"/>
                <a:gd name="T7" fmla="*/ 30 h 49"/>
                <a:gd name="T8" fmla="*/ 31 w 41"/>
                <a:gd name="T9" fmla="*/ 35 h 49"/>
                <a:gd name="T10" fmla="*/ 30 w 41"/>
                <a:gd name="T11" fmla="*/ 41 h 49"/>
                <a:gd name="T12" fmla="*/ 29 w 41"/>
                <a:gd name="T13" fmla="*/ 41 h 49"/>
                <a:gd name="T14" fmla="*/ 28 w 41"/>
                <a:gd name="T15" fmla="*/ 39 h 49"/>
                <a:gd name="T16" fmla="*/ 0 w 41"/>
                <a:gd name="T17" fmla="*/ 49 h 49"/>
                <a:gd name="T18" fmla="*/ 5 w 41"/>
                <a:gd name="T19" fmla="*/ 30 h 49"/>
                <a:gd name="T20" fmla="*/ 8 w 41"/>
                <a:gd name="T21" fmla="*/ 20 h 49"/>
                <a:gd name="T22" fmla="*/ 9 w 41"/>
                <a:gd name="T23" fmla="*/ 11 h 49"/>
                <a:gd name="T24" fmla="*/ 41 w 41"/>
                <a:gd name="T25" fmla="*/ 0 h 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49"/>
                <a:gd name="T41" fmla="*/ 41 w 41"/>
                <a:gd name="T42" fmla="*/ 49 h 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49">
                  <a:moveTo>
                    <a:pt x="41" y="0"/>
                  </a:moveTo>
                  <a:lnTo>
                    <a:pt x="38" y="10"/>
                  </a:lnTo>
                  <a:lnTo>
                    <a:pt x="35" y="19"/>
                  </a:lnTo>
                  <a:lnTo>
                    <a:pt x="32" y="30"/>
                  </a:lnTo>
                  <a:lnTo>
                    <a:pt x="31" y="35"/>
                  </a:lnTo>
                  <a:lnTo>
                    <a:pt x="30" y="41"/>
                  </a:lnTo>
                  <a:lnTo>
                    <a:pt x="29" y="41"/>
                  </a:lnTo>
                  <a:lnTo>
                    <a:pt x="28" y="39"/>
                  </a:lnTo>
                  <a:lnTo>
                    <a:pt x="0" y="49"/>
                  </a:lnTo>
                  <a:lnTo>
                    <a:pt x="5" y="30"/>
                  </a:lnTo>
                  <a:lnTo>
                    <a:pt x="8" y="20"/>
                  </a:lnTo>
                  <a:lnTo>
                    <a:pt x="9" y="1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0" name="Freeform 108">
              <a:extLst>
                <a:ext uri="{FF2B5EF4-FFF2-40B4-BE49-F238E27FC236}">
                  <a16:creationId xmlns:a16="http://schemas.microsoft.com/office/drawing/2014/main" id="{21F3DFFC-7AE2-4354-8B7C-1E5EE6BA5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" y="929"/>
              <a:ext cx="40" cy="44"/>
            </a:xfrm>
            <a:custGeom>
              <a:avLst/>
              <a:gdLst>
                <a:gd name="T0" fmla="*/ 0 w 40"/>
                <a:gd name="T1" fmla="*/ 0 h 44"/>
                <a:gd name="T2" fmla="*/ 17 w 40"/>
                <a:gd name="T3" fmla="*/ 6 h 44"/>
                <a:gd name="T4" fmla="*/ 32 w 40"/>
                <a:gd name="T5" fmla="*/ 11 h 44"/>
                <a:gd name="T6" fmla="*/ 35 w 40"/>
                <a:gd name="T7" fmla="*/ 19 h 44"/>
                <a:gd name="T8" fmla="*/ 36 w 40"/>
                <a:gd name="T9" fmla="*/ 26 h 44"/>
                <a:gd name="T10" fmla="*/ 38 w 40"/>
                <a:gd name="T11" fmla="*/ 33 h 44"/>
                <a:gd name="T12" fmla="*/ 40 w 40"/>
                <a:gd name="T13" fmla="*/ 40 h 44"/>
                <a:gd name="T14" fmla="*/ 40 w 40"/>
                <a:gd name="T15" fmla="*/ 44 h 44"/>
                <a:gd name="T16" fmla="*/ 26 w 40"/>
                <a:gd name="T17" fmla="*/ 39 h 44"/>
                <a:gd name="T18" fmla="*/ 12 w 40"/>
                <a:gd name="T19" fmla="*/ 36 h 44"/>
                <a:gd name="T20" fmla="*/ 10 w 40"/>
                <a:gd name="T21" fmla="*/ 27 h 44"/>
                <a:gd name="T22" fmla="*/ 6 w 40"/>
                <a:gd name="T23" fmla="*/ 19 h 44"/>
                <a:gd name="T24" fmla="*/ 3 w 40"/>
                <a:gd name="T25" fmla="*/ 10 h 44"/>
                <a:gd name="T26" fmla="*/ 0 w 40"/>
                <a:gd name="T27" fmla="*/ 0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0"/>
                <a:gd name="T43" fmla="*/ 0 h 44"/>
                <a:gd name="T44" fmla="*/ 40 w 40"/>
                <a:gd name="T45" fmla="*/ 44 h 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0" h="44">
                  <a:moveTo>
                    <a:pt x="0" y="0"/>
                  </a:moveTo>
                  <a:lnTo>
                    <a:pt x="17" y="6"/>
                  </a:lnTo>
                  <a:lnTo>
                    <a:pt x="32" y="11"/>
                  </a:lnTo>
                  <a:lnTo>
                    <a:pt x="35" y="19"/>
                  </a:lnTo>
                  <a:lnTo>
                    <a:pt x="36" y="26"/>
                  </a:lnTo>
                  <a:lnTo>
                    <a:pt x="38" y="33"/>
                  </a:lnTo>
                  <a:lnTo>
                    <a:pt x="40" y="40"/>
                  </a:lnTo>
                  <a:lnTo>
                    <a:pt x="40" y="44"/>
                  </a:lnTo>
                  <a:lnTo>
                    <a:pt x="26" y="39"/>
                  </a:lnTo>
                  <a:lnTo>
                    <a:pt x="12" y="36"/>
                  </a:lnTo>
                  <a:lnTo>
                    <a:pt x="10" y="27"/>
                  </a:lnTo>
                  <a:lnTo>
                    <a:pt x="6" y="19"/>
                  </a:lnTo>
                  <a:lnTo>
                    <a:pt x="3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1" name="Freeform 109">
              <a:extLst>
                <a:ext uri="{FF2B5EF4-FFF2-40B4-BE49-F238E27FC236}">
                  <a16:creationId xmlns:a16="http://schemas.microsoft.com/office/drawing/2014/main" id="{FB5FA1AE-6A16-4E47-B69A-5E0BF61A1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960"/>
              <a:ext cx="24" cy="37"/>
            </a:xfrm>
            <a:custGeom>
              <a:avLst/>
              <a:gdLst>
                <a:gd name="T0" fmla="*/ 24 w 24"/>
                <a:gd name="T1" fmla="*/ 0 h 37"/>
                <a:gd name="T2" fmla="*/ 24 w 24"/>
                <a:gd name="T3" fmla="*/ 15 h 37"/>
                <a:gd name="T4" fmla="*/ 24 w 24"/>
                <a:gd name="T5" fmla="*/ 20 h 37"/>
                <a:gd name="T6" fmla="*/ 23 w 24"/>
                <a:gd name="T7" fmla="*/ 24 h 37"/>
                <a:gd name="T8" fmla="*/ 23 w 24"/>
                <a:gd name="T9" fmla="*/ 25 h 37"/>
                <a:gd name="T10" fmla="*/ 22 w 24"/>
                <a:gd name="T11" fmla="*/ 26 h 37"/>
                <a:gd name="T12" fmla="*/ 21 w 24"/>
                <a:gd name="T13" fmla="*/ 28 h 37"/>
                <a:gd name="T14" fmla="*/ 17 w 24"/>
                <a:gd name="T15" fmla="*/ 29 h 37"/>
                <a:gd name="T16" fmla="*/ 14 w 24"/>
                <a:gd name="T17" fmla="*/ 32 h 37"/>
                <a:gd name="T18" fmla="*/ 8 w 24"/>
                <a:gd name="T19" fmla="*/ 33 h 37"/>
                <a:gd name="T20" fmla="*/ 1 w 24"/>
                <a:gd name="T21" fmla="*/ 37 h 37"/>
                <a:gd name="T22" fmla="*/ 1 w 24"/>
                <a:gd name="T23" fmla="*/ 20 h 37"/>
                <a:gd name="T24" fmla="*/ 1 w 24"/>
                <a:gd name="T25" fmla="*/ 16 h 37"/>
                <a:gd name="T26" fmla="*/ 0 w 24"/>
                <a:gd name="T27" fmla="*/ 13 h 37"/>
                <a:gd name="T28" fmla="*/ 11 w 24"/>
                <a:gd name="T29" fmla="*/ 7 h 37"/>
                <a:gd name="T30" fmla="*/ 17 w 24"/>
                <a:gd name="T31" fmla="*/ 5 h 37"/>
                <a:gd name="T32" fmla="*/ 24 w 24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"/>
                <a:gd name="T52" fmla="*/ 0 h 37"/>
                <a:gd name="T53" fmla="*/ 24 w 24"/>
                <a:gd name="T54" fmla="*/ 37 h 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" h="37">
                  <a:moveTo>
                    <a:pt x="24" y="0"/>
                  </a:moveTo>
                  <a:lnTo>
                    <a:pt x="24" y="15"/>
                  </a:lnTo>
                  <a:lnTo>
                    <a:pt x="24" y="20"/>
                  </a:lnTo>
                  <a:lnTo>
                    <a:pt x="23" y="24"/>
                  </a:lnTo>
                  <a:lnTo>
                    <a:pt x="23" y="25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7" y="29"/>
                  </a:lnTo>
                  <a:lnTo>
                    <a:pt x="14" y="32"/>
                  </a:lnTo>
                  <a:lnTo>
                    <a:pt x="8" y="33"/>
                  </a:lnTo>
                  <a:lnTo>
                    <a:pt x="1" y="37"/>
                  </a:lnTo>
                  <a:lnTo>
                    <a:pt x="1" y="20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11" y="7"/>
                  </a:lnTo>
                  <a:lnTo>
                    <a:pt x="17" y="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2" name="Freeform 110">
              <a:extLst>
                <a:ext uri="{FF2B5EF4-FFF2-40B4-BE49-F238E27FC236}">
                  <a16:creationId xmlns:a16="http://schemas.microsoft.com/office/drawing/2014/main" id="{506F987D-F785-402B-A180-A9D64156B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963"/>
              <a:ext cx="25" cy="43"/>
            </a:xfrm>
            <a:custGeom>
              <a:avLst/>
              <a:gdLst>
                <a:gd name="T0" fmla="*/ 0 w 25"/>
                <a:gd name="T1" fmla="*/ 0 h 43"/>
                <a:gd name="T2" fmla="*/ 12 w 25"/>
                <a:gd name="T3" fmla="*/ 7 h 43"/>
                <a:gd name="T4" fmla="*/ 19 w 25"/>
                <a:gd name="T5" fmla="*/ 10 h 43"/>
                <a:gd name="T6" fmla="*/ 25 w 25"/>
                <a:gd name="T7" fmla="*/ 15 h 43"/>
                <a:gd name="T8" fmla="*/ 25 w 25"/>
                <a:gd name="T9" fmla="*/ 43 h 43"/>
                <a:gd name="T10" fmla="*/ 19 w 25"/>
                <a:gd name="T11" fmla="*/ 38 h 43"/>
                <a:gd name="T12" fmla="*/ 16 w 25"/>
                <a:gd name="T13" fmla="*/ 37 h 43"/>
                <a:gd name="T14" fmla="*/ 13 w 25"/>
                <a:gd name="T15" fmla="*/ 36 h 43"/>
                <a:gd name="T16" fmla="*/ 11 w 25"/>
                <a:gd name="T17" fmla="*/ 34 h 43"/>
                <a:gd name="T18" fmla="*/ 9 w 25"/>
                <a:gd name="T19" fmla="*/ 32 h 43"/>
                <a:gd name="T20" fmla="*/ 7 w 25"/>
                <a:gd name="T21" fmla="*/ 30 h 43"/>
                <a:gd name="T22" fmla="*/ 6 w 25"/>
                <a:gd name="T23" fmla="*/ 28 h 43"/>
                <a:gd name="T24" fmla="*/ 5 w 25"/>
                <a:gd name="T25" fmla="*/ 25 h 43"/>
                <a:gd name="T26" fmla="*/ 4 w 25"/>
                <a:gd name="T27" fmla="*/ 23 h 43"/>
                <a:gd name="T28" fmla="*/ 3 w 25"/>
                <a:gd name="T29" fmla="*/ 21 h 43"/>
                <a:gd name="T30" fmla="*/ 2 w 25"/>
                <a:gd name="T31" fmla="*/ 18 h 43"/>
                <a:gd name="T32" fmla="*/ 0 w 25"/>
                <a:gd name="T33" fmla="*/ 13 h 43"/>
                <a:gd name="T34" fmla="*/ 0 w 25"/>
                <a:gd name="T35" fmla="*/ 10 h 43"/>
                <a:gd name="T36" fmla="*/ 0 w 25"/>
                <a:gd name="T37" fmla="*/ 7 h 43"/>
                <a:gd name="T38" fmla="*/ 0 w 25"/>
                <a:gd name="T39" fmla="*/ 0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5"/>
                <a:gd name="T61" fmla="*/ 0 h 43"/>
                <a:gd name="T62" fmla="*/ 25 w 25"/>
                <a:gd name="T63" fmla="*/ 43 h 4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5" h="43">
                  <a:moveTo>
                    <a:pt x="0" y="0"/>
                  </a:moveTo>
                  <a:lnTo>
                    <a:pt x="12" y="7"/>
                  </a:lnTo>
                  <a:lnTo>
                    <a:pt x="19" y="10"/>
                  </a:lnTo>
                  <a:lnTo>
                    <a:pt x="25" y="15"/>
                  </a:lnTo>
                  <a:lnTo>
                    <a:pt x="25" y="43"/>
                  </a:lnTo>
                  <a:lnTo>
                    <a:pt x="19" y="38"/>
                  </a:lnTo>
                  <a:lnTo>
                    <a:pt x="16" y="37"/>
                  </a:lnTo>
                  <a:lnTo>
                    <a:pt x="13" y="36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7" y="30"/>
                  </a:lnTo>
                  <a:lnTo>
                    <a:pt x="6" y="28"/>
                  </a:lnTo>
                  <a:lnTo>
                    <a:pt x="5" y="25"/>
                  </a:lnTo>
                  <a:lnTo>
                    <a:pt x="4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" name="Freeform 111">
              <a:extLst>
                <a:ext uri="{FF2B5EF4-FFF2-40B4-BE49-F238E27FC236}">
                  <a16:creationId xmlns:a16="http://schemas.microsoft.com/office/drawing/2014/main" id="{C1E62FDF-28E3-45E8-B362-8C579F343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" y="997"/>
              <a:ext cx="35" cy="32"/>
            </a:xfrm>
            <a:custGeom>
              <a:avLst/>
              <a:gdLst>
                <a:gd name="T0" fmla="*/ 35 w 35"/>
                <a:gd name="T1" fmla="*/ 0 h 32"/>
                <a:gd name="T2" fmla="*/ 35 w 35"/>
                <a:gd name="T3" fmla="*/ 2 h 32"/>
                <a:gd name="T4" fmla="*/ 34 w 35"/>
                <a:gd name="T5" fmla="*/ 5 h 32"/>
                <a:gd name="T6" fmla="*/ 33 w 35"/>
                <a:gd name="T7" fmla="*/ 8 h 32"/>
                <a:gd name="T8" fmla="*/ 32 w 35"/>
                <a:gd name="T9" fmla="*/ 11 h 32"/>
                <a:gd name="T10" fmla="*/ 29 w 35"/>
                <a:gd name="T11" fmla="*/ 14 h 32"/>
                <a:gd name="T12" fmla="*/ 27 w 35"/>
                <a:gd name="T13" fmla="*/ 16 h 32"/>
                <a:gd name="T14" fmla="*/ 26 w 35"/>
                <a:gd name="T15" fmla="*/ 17 h 32"/>
                <a:gd name="T16" fmla="*/ 22 w 35"/>
                <a:gd name="T17" fmla="*/ 20 h 32"/>
                <a:gd name="T18" fmla="*/ 20 w 35"/>
                <a:gd name="T19" fmla="*/ 22 h 32"/>
                <a:gd name="T20" fmla="*/ 17 w 35"/>
                <a:gd name="T21" fmla="*/ 24 h 32"/>
                <a:gd name="T22" fmla="*/ 14 w 35"/>
                <a:gd name="T23" fmla="*/ 26 h 32"/>
                <a:gd name="T24" fmla="*/ 11 w 35"/>
                <a:gd name="T25" fmla="*/ 28 h 32"/>
                <a:gd name="T26" fmla="*/ 4 w 35"/>
                <a:gd name="T27" fmla="*/ 30 h 32"/>
                <a:gd name="T28" fmla="*/ 0 w 35"/>
                <a:gd name="T29" fmla="*/ 32 h 32"/>
                <a:gd name="T30" fmla="*/ 2 w 35"/>
                <a:gd name="T31" fmla="*/ 26 h 32"/>
                <a:gd name="T32" fmla="*/ 6 w 35"/>
                <a:gd name="T33" fmla="*/ 20 h 32"/>
                <a:gd name="T34" fmla="*/ 7 w 35"/>
                <a:gd name="T35" fmla="*/ 16 h 32"/>
                <a:gd name="T36" fmla="*/ 9 w 35"/>
                <a:gd name="T37" fmla="*/ 14 h 32"/>
                <a:gd name="T38" fmla="*/ 14 w 35"/>
                <a:gd name="T39" fmla="*/ 10 h 32"/>
                <a:gd name="T40" fmla="*/ 16 w 35"/>
                <a:gd name="T41" fmla="*/ 8 h 32"/>
                <a:gd name="T42" fmla="*/ 19 w 35"/>
                <a:gd name="T43" fmla="*/ 5 h 32"/>
                <a:gd name="T44" fmla="*/ 21 w 35"/>
                <a:gd name="T45" fmla="*/ 4 h 32"/>
                <a:gd name="T46" fmla="*/ 23 w 35"/>
                <a:gd name="T47" fmla="*/ 3 h 32"/>
                <a:gd name="T48" fmla="*/ 27 w 35"/>
                <a:gd name="T49" fmla="*/ 2 h 32"/>
                <a:gd name="T50" fmla="*/ 29 w 35"/>
                <a:gd name="T51" fmla="*/ 1 h 32"/>
                <a:gd name="T52" fmla="*/ 35 w 35"/>
                <a:gd name="T53" fmla="*/ 0 h 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5"/>
                <a:gd name="T82" fmla="*/ 0 h 32"/>
                <a:gd name="T83" fmla="*/ 35 w 35"/>
                <a:gd name="T84" fmla="*/ 32 h 3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5" h="32">
                  <a:moveTo>
                    <a:pt x="35" y="0"/>
                  </a:moveTo>
                  <a:lnTo>
                    <a:pt x="35" y="2"/>
                  </a:lnTo>
                  <a:lnTo>
                    <a:pt x="34" y="5"/>
                  </a:lnTo>
                  <a:lnTo>
                    <a:pt x="33" y="8"/>
                  </a:lnTo>
                  <a:lnTo>
                    <a:pt x="32" y="11"/>
                  </a:lnTo>
                  <a:lnTo>
                    <a:pt x="29" y="14"/>
                  </a:lnTo>
                  <a:lnTo>
                    <a:pt x="27" y="16"/>
                  </a:lnTo>
                  <a:lnTo>
                    <a:pt x="26" y="17"/>
                  </a:lnTo>
                  <a:lnTo>
                    <a:pt x="22" y="20"/>
                  </a:lnTo>
                  <a:lnTo>
                    <a:pt x="20" y="22"/>
                  </a:lnTo>
                  <a:lnTo>
                    <a:pt x="17" y="24"/>
                  </a:lnTo>
                  <a:lnTo>
                    <a:pt x="14" y="26"/>
                  </a:lnTo>
                  <a:lnTo>
                    <a:pt x="11" y="28"/>
                  </a:lnTo>
                  <a:lnTo>
                    <a:pt x="4" y="30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6" y="20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23" y="3"/>
                  </a:lnTo>
                  <a:lnTo>
                    <a:pt x="27" y="2"/>
                  </a:lnTo>
                  <a:lnTo>
                    <a:pt x="29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4" name="Freeform 112">
              <a:extLst>
                <a:ext uri="{FF2B5EF4-FFF2-40B4-BE49-F238E27FC236}">
                  <a16:creationId xmlns:a16="http://schemas.microsoft.com/office/drawing/2014/main" id="{35E165FF-4ED1-4DDE-8AF8-56929FDD4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001"/>
              <a:ext cx="39" cy="33"/>
            </a:xfrm>
            <a:custGeom>
              <a:avLst/>
              <a:gdLst>
                <a:gd name="T0" fmla="*/ 0 w 39"/>
                <a:gd name="T1" fmla="*/ 0 h 33"/>
                <a:gd name="T2" fmla="*/ 3 w 39"/>
                <a:gd name="T3" fmla="*/ 1 h 33"/>
                <a:gd name="T4" fmla="*/ 6 w 39"/>
                <a:gd name="T5" fmla="*/ 1 h 33"/>
                <a:gd name="T6" fmla="*/ 9 w 39"/>
                <a:gd name="T7" fmla="*/ 4 h 33"/>
                <a:gd name="T8" fmla="*/ 13 w 39"/>
                <a:gd name="T9" fmla="*/ 5 h 33"/>
                <a:gd name="T10" fmla="*/ 18 w 39"/>
                <a:gd name="T11" fmla="*/ 7 h 33"/>
                <a:gd name="T12" fmla="*/ 20 w 39"/>
                <a:gd name="T13" fmla="*/ 9 h 33"/>
                <a:gd name="T14" fmla="*/ 23 w 39"/>
                <a:gd name="T15" fmla="*/ 11 h 33"/>
                <a:gd name="T16" fmla="*/ 26 w 39"/>
                <a:gd name="T17" fmla="*/ 13 h 33"/>
                <a:gd name="T18" fmla="*/ 28 w 39"/>
                <a:gd name="T19" fmla="*/ 16 h 33"/>
                <a:gd name="T20" fmla="*/ 31 w 39"/>
                <a:gd name="T21" fmla="*/ 18 h 33"/>
                <a:gd name="T22" fmla="*/ 32 w 39"/>
                <a:gd name="T23" fmla="*/ 20 h 33"/>
                <a:gd name="T24" fmla="*/ 34 w 39"/>
                <a:gd name="T25" fmla="*/ 24 h 33"/>
                <a:gd name="T26" fmla="*/ 36 w 39"/>
                <a:gd name="T27" fmla="*/ 26 h 33"/>
                <a:gd name="T28" fmla="*/ 38 w 39"/>
                <a:gd name="T29" fmla="*/ 30 h 33"/>
                <a:gd name="T30" fmla="*/ 39 w 39"/>
                <a:gd name="T31" fmla="*/ 33 h 33"/>
                <a:gd name="T32" fmla="*/ 27 w 39"/>
                <a:gd name="T33" fmla="*/ 29 h 33"/>
                <a:gd name="T34" fmla="*/ 21 w 39"/>
                <a:gd name="T35" fmla="*/ 25 h 33"/>
                <a:gd name="T36" fmla="*/ 15 w 39"/>
                <a:gd name="T37" fmla="*/ 22 h 33"/>
                <a:gd name="T38" fmla="*/ 13 w 39"/>
                <a:gd name="T39" fmla="*/ 20 h 33"/>
                <a:gd name="T40" fmla="*/ 10 w 39"/>
                <a:gd name="T41" fmla="*/ 18 h 33"/>
                <a:gd name="T42" fmla="*/ 8 w 39"/>
                <a:gd name="T43" fmla="*/ 16 h 33"/>
                <a:gd name="T44" fmla="*/ 6 w 39"/>
                <a:gd name="T45" fmla="*/ 13 h 33"/>
                <a:gd name="T46" fmla="*/ 5 w 39"/>
                <a:gd name="T47" fmla="*/ 10 h 33"/>
                <a:gd name="T48" fmla="*/ 2 w 39"/>
                <a:gd name="T49" fmla="*/ 7 h 33"/>
                <a:gd name="T50" fmla="*/ 1 w 39"/>
                <a:gd name="T51" fmla="*/ 4 h 33"/>
                <a:gd name="T52" fmla="*/ 0 w 39"/>
                <a:gd name="T53" fmla="*/ 0 h 3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9"/>
                <a:gd name="T82" fmla="*/ 0 h 33"/>
                <a:gd name="T83" fmla="*/ 39 w 39"/>
                <a:gd name="T84" fmla="*/ 33 h 3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9" h="33">
                  <a:moveTo>
                    <a:pt x="0" y="0"/>
                  </a:moveTo>
                  <a:lnTo>
                    <a:pt x="3" y="1"/>
                  </a:lnTo>
                  <a:lnTo>
                    <a:pt x="6" y="1"/>
                  </a:lnTo>
                  <a:lnTo>
                    <a:pt x="9" y="4"/>
                  </a:lnTo>
                  <a:lnTo>
                    <a:pt x="13" y="5"/>
                  </a:lnTo>
                  <a:lnTo>
                    <a:pt x="18" y="7"/>
                  </a:lnTo>
                  <a:lnTo>
                    <a:pt x="20" y="9"/>
                  </a:lnTo>
                  <a:lnTo>
                    <a:pt x="23" y="11"/>
                  </a:lnTo>
                  <a:lnTo>
                    <a:pt x="26" y="13"/>
                  </a:lnTo>
                  <a:lnTo>
                    <a:pt x="28" y="16"/>
                  </a:lnTo>
                  <a:lnTo>
                    <a:pt x="31" y="18"/>
                  </a:lnTo>
                  <a:lnTo>
                    <a:pt x="32" y="20"/>
                  </a:lnTo>
                  <a:lnTo>
                    <a:pt x="34" y="24"/>
                  </a:lnTo>
                  <a:lnTo>
                    <a:pt x="36" y="26"/>
                  </a:lnTo>
                  <a:lnTo>
                    <a:pt x="38" y="30"/>
                  </a:lnTo>
                  <a:lnTo>
                    <a:pt x="39" y="33"/>
                  </a:lnTo>
                  <a:lnTo>
                    <a:pt x="27" y="29"/>
                  </a:lnTo>
                  <a:lnTo>
                    <a:pt x="21" y="25"/>
                  </a:lnTo>
                  <a:lnTo>
                    <a:pt x="15" y="22"/>
                  </a:lnTo>
                  <a:lnTo>
                    <a:pt x="13" y="20"/>
                  </a:lnTo>
                  <a:lnTo>
                    <a:pt x="10" y="18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5" y="10"/>
                  </a:lnTo>
                  <a:lnTo>
                    <a:pt x="2" y="7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" name="Freeform 113">
              <a:extLst>
                <a:ext uri="{FF2B5EF4-FFF2-40B4-BE49-F238E27FC236}">
                  <a16:creationId xmlns:a16="http://schemas.microsoft.com/office/drawing/2014/main" id="{872B5937-2FC2-4AD8-82AB-56A028574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7" y="1018"/>
              <a:ext cx="27" cy="38"/>
            </a:xfrm>
            <a:custGeom>
              <a:avLst/>
              <a:gdLst>
                <a:gd name="T0" fmla="*/ 27 w 27"/>
                <a:gd name="T1" fmla="*/ 1 h 38"/>
                <a:gd name="T2" fmla="*/ 26 w 27"/>
                <a:gd name="T3" fmla="*/ 6 h 38"/>
                <a:gd name="T4" fmla="*/ 23 w 27"/>
                <a:gd name="T5" fmla="*/ 12 h 38"/>
                <a:gd name="T6" fmla="*/ 22 w 27"/>
                <a:gd name="T7" fmla="*/ 18 h 38"/>
                <a:gd name="T8" fmla="*/ 21 w 27"/>
                <a:gd name="T9" fmla="*/ 21 h 38"/>
                <a:gd name="T10" fmla="*/ 20 w 27"/>
                <a:gd name="T11" fmla="*/ 24 h 38"/>
                <a:gd name="T12" fmla="*/ 17 w 27"/>
                <a:gd name="T13" fmla="*/ 26 h 38"/>
                <a:gd name="T14" fmla="*/ 16 w 27"/>
                <a:gd name="T15" fmla="*/ 28 h 38"/>
                <a:gd name="T16" fmla="*/ 15 w 27"/>
                <a:gd name="T17" fmla="*/ 32 h 38"/>
                <a:gd name="T18" fmla="*/ 13 w 27"/>
                <a:gd name="T19" fmla="*/ 33 h 38"/>
                <a:gd name="T20" fmla="*/ 10 w 27"/>
                <a:gd name="T21" fmla="*/ 35 h 38"/>
                <a:gd name="T22" fmla="*/ 7 w 27"/>
                <a:gd name="T23" fmla="*/ 37 h 38"/>
                <a:gd name="T24" fmla="*/ 3 w 27"/>
                <a:gd name="T25" fmla="*/ 37 h 38"/>
                <a:gd name="T26" fmla="*/ 0 w 27"/>
                <a:gd name="T27" fmla="*/ 38 h 38"/>
                <a:gd name="T28" fmla="*/ 2 w 27"/>
                <a:gd name="T29" fmla="*/ 32 h 38"/>
                <a:gd name="T30" fmla="*/ 3 w 27"/>
                <a:gd name="T31" fmla="*/ 25 h 38"/>
                <a:gd name="T32" fmla="*/ 4 w 27"/>
                <a:gd name="T33" fmla="*/ 18 h 38"/>
                <a:gd name="T34" fmla="*/ 5 w 27"/>
                <a:gd name="T35" fmla="*/ 14 h 38"/>
                <a:gd name="T36" fmla="*/ 7 w 27"/>
                <a:gd name="T37" fmla="*/ 12 h 38"/>
                <a:gd name="T38" fmla="*/ 8 w 27"/>
                <a:gd name="T39" fmla="*/ 9 h 38"/>
                <a:gd name="T40" fmla="*/ 9 w 27"/>
                <a:gd name="T41" fmla="*/ 7 h 38"/>
                <a:gd name="T42" fmla="*/ 10 w 27"/>
                <a:gd name="T43" fmla="*/ 6 h 38"/>
                <a:gd name="T44" fmla="*/ 11 w 27"/>
                <a:gd name="T45" fmla="*/ 5 h 38"/>
                <a:gd name="T46" fmla="*/ 13 w 27"/>
                <a:gd name="T47" fmla="*/ 2 h 38"/>
                <a:gd name="T48" fmla="*/ 16 w 27"/>
                <a:gd name="T49" fmla="*/ 1 h 38"/>
                <a:gd name="T50" fmla="*/ 20 w 27"/>
                <a:gd name="T51" fmla="*/ 0 h 38"/>
                <a:gd name="T52" fmla="*/ 23 w 27"/>
                <a:gd name="T53" fmla="*/ 0 h 38"/>
                <a:gd name="T54" fmla="*/ 24 w 27"/>
                <a:gd name="T55" fmla="*/ 0 h 38"/>
                <a:gd name="T56" fmla="*/ 27 w 27"/>
                <a:gd name="T57" fmla="*/ 1 h 3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7"/>
                <a:gd name="T88" fmla="*/ 0 h 38"/>
                <a:gd name="T89" fmla="*/ 27 w 27"/>
                <a:gd name="T90" fmla="*/ 38 h 3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7" h="38">
                  <a:moveTo>
                    <a:pt x="27" y="1"/>
                  </a:moveTo>
                  <a:lnTo>
                    <a:pt x="26" y="6"/>
                  </a:lnTo>
                  <a:lnTo>
                    <a:pt x="23" y="12"/>
                  </a:lnTo>
                  <a:lnTo>
                    <a:pt x="22" y="18"/>
                  </a:lnTo>
                  <a:lnTo>
                    <a:pt x="21" y="21"/>
                  </a:lnTo>
                  <a:lnTo>
                    <a:pt x="20" y="24"/>
                  </a:lnTo>
                  <a:lnTo>
                    <a:pt x="17" y="26"/>
                  </a:lnTo>
                  <a:lnTo>
                    <a:pt x="16" y="28"/>
                  </a:lnTo>
                  <a:lnTo>
                    <a:pt x="15" y="32"/>
                  </a:lnTo>
                  <a:lnTo>
                    <a:pt x="13" y="33"/>
                  </a:lnTo>
                  <a:lnTo>
                    <a:pt x="10" y="35"/>
                  </a:lnTo>
                  <a:lnTo>
                    <a:pt x="7" y="37"/>
                  </a:lnTo>
                  <a:lnTo>
                    <a:pt x="3" y="37"/>
                  </a:lnTo>
                  <a:lnTo>
                    <a:pt x="0" y="38"/>
                  </a:lnTo>
                  <a:lnTo>
                    <a:pt x="2" y="32"/>
                  </a:lnTo>
                  <a:lnTo>
                    <a:pt x="3" y="25"/>
                  </a:lnTo>
                  <a:lnTo>
                    <a:pt x="4" y="18"/>
                  </a:lnTo>
                  <a:lnTo>
                    <a:pt x="5" y="14"/>
                  </a:lnTo>
                  <a:lnTo>
                    <a:pt x="7" y="12"/>
                  </a:lnTo>
                  <a:lnTo>
                    <a:pt x="8" y="9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1" y="5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7" y="1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" name="Freeform 114">
              <a:extLst>
                <a:ext uri="{FF2B5EF4-FFF2-40B4-BE49-F238E27FC236}">
                  <a16:creationId xmlns:a16="http://schemas.microsoft.com/office/drawing/2014/main" id="{95D46925-99B2-4684-ADEF-D9AC025F1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" y="1025"/>
              <a:ext cx="29" cy="35"/>
            </a:xfrm>
            <a:custGeom>
              <a:avLst/>
              <a:gdLst>
                <a:gd name="T0" fmla="*/ 0 w 29"/>
                <a:gd name="T1" fmla="*/ 0 h 35"/>
                <a:gd name="T2" fmla="*/ 4 w 29"/>
                <a:gd name="T3" fmla="*/ 1 h 35"/>
                <a:gd name="T4" fmla="*/ 7 w 29"/>
                <a:gd name="T5" fmla="*/ 2 h 35"/>
                <a:gd name="T6" fmla="*/ 10 w 29"/>
                <a:gd name="T7" fmla="*/ 4 h 35"/>
                <a:gd name="T8" fmla="*/ 12 w 29"/>
                <a:gd name="T9" fmla="*/ 5 h 35"/>
                <a:gd name="T10" fmla="*/ 15 w 29"/>
                <a:gd name="T11" fmla="*/ 7 h 35"/>
                <a:gd name="T12" fmla="*/ 16 w 29"/>
                <a:gd name="T13" fmla="*/ 9 h 35"/>
                <a:gd name="T14" fmla="*/ 18 w 29"/>
                <a:gd name="T15" fmla="*/ 14 h 35"/>
                <a:gd name="T16" fmla="*/ 22 w 29"/>
                <a:gd name="T17" fmla="*/ 19 h 35"/>
                <a:gd name="T18" fmla="*/ 23 w 29"/>
                <a:gd name="T19" fmla="*/ 25 h 35"/>
                <a:gd name="T20" fmla="*/ 25 w 29"/>
                <a:gd name="T21" fmla="*/ 30 h 35"/>
                <a:gd name="T22" fmla="*/ 29 w 29"/>
                <a:gd name="T23" fmla="*/ 35 h 35"/>
                <a:gd name="T24" fmla="*/ 25 w 29"/>
                <a:gd name="T25" fmla="*/ 35 h 35"/>
                <a:gd name="T26" fmla="*/ 22 w 29"/>
                <a:gd name="T27" fmla="*/ 34 h 35"/>
                <a:gd name="T28" fmla="*/ 19 w 29"/>
                <a:gd name="T29" fmla="*/ 33 h 35"/>
                <a:gd name="T30" fmla="*/ 17 w 29"/>
                <a:gd name="T31" fmla="*/ 32 h 35"/>
                <a:gd name="T32" fmla="*/ 15 w 29"/>
                <a:gd name="T33" fmla="*/ 31 h 35"/>
                <a:gd name="T34" fmla="*/ 12 w 29"/>
                <a:gd name="T35" fmla="*/ 28 h 35"/>
                <a:gd name="T36" fmla="*/ 11 w 29"/>
                <a:gd name="T37" fmla="*/ 26 h 35"/>
                <a:gd name="T38" fmla="*/ 9 w 29"/>
                <a:gd name="T39" fmla="*/ 24 h 35"/>
                <a:gd name="T40" fmla="*/ 7 w 29"/>
                <a:gd name="T41" fmla="*/ 20 h 35"/>
                <a:gd name="T42" fmla="*/ 6 w 29"/>
                <a:gd name="T43" fmla="*/ 17 h 35"/>
                <a:gd name="T44" fmla="*/ 4 w 29"/>
                <a:gd name="T45" fmla="*/ 11 h 35"/>
                <a:gd name="T46" fmla="*/ 2 w 29"/>
                <a:gd name="T47" fmla="*/ 5 h 35"/>
                <a:gd name="T48" fmla="*/ 0 w 29"/>
                <a:gd name="T49" fmla="*/ 2 h 35"/>
                <a:gd name="T50" fmla="*/ 0 w 29"/>
                <a:gd name="T51" fmla="*/ 0 h 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"/>
                <a:gd name="T79" fmla="*/ 0 h 35"/>
                <a:gd name="T80" fmla="*/ 29 w 29"/>
                <a:gd name="T81" fmla="*/ 35 h 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" h="35">
                  <a:moveTo>
                    <a:pt x="0" y="0"/>
                  </a:moveTo>
                  <a:lnTo>
                    <a:pt x="4" y="1"/>
                  </a:lnTo>
                  <a:lnTo>
                    <a:pt x="7" y="2"/>
                  </a:lnTo>
                  <a:lnTo>
                    <a:pt x="10" y="4"/>
                  </a:lnTo>
                  <a:lnTo>
                    <a:pt x="12" y="5"/>
                  </a:lnTo>
                  <a:lnTo>
                    <a:pt x="15" y="7"/>
                  </a:lnTo>
                  <a:lnTo>
                    <a:pt x="16" y="9"/>
                  </a:lnTo>
                  <a:lnTo>
                    <a:pt x="18" y="14"/>
                  </a:lnTo>
                  <a:lnTo>
                    <a:pt x="22" y="19"/>
                  </a:lnTo>
                  <a:lnTo>
                    <a:pt x="23" y="25"/>
                  </a:lnTo>
                  <a:lnTo>
                    <a:pt x="25" y="30"/>
                  </a:lnTo>
                  <a:lnTo>
                    <a:pt x="29" y="35"/>
                  </a:lnTo>
                  <a:lnTo>
                    <a:pt x="25" y="35"/>
                  </a:lnTo>
                  <a:lnTo>
                    <a:pt x="22" y="34"/>
                  </a:lnTo>
                  <a:lnTo>
                    <a:pt x="19" y="33"/>
                  </a:lnTo>
                  <a:lnTo>
                    <a:pt x="17" y="32"/>
                  </a:lnTo>
                  <a:lnTo>
                    <a:pt x="15" y="31"/>
                  </a:lnTo>
                  <a:lnTo>
                    <a:pt x="12" y="28"/>
                  </a:lnTo>
                  <a:lnTo>
                    <a:pt x="11" y="26"/>
                  </a:lnTo>
                  <a:lnTo>
                    <a:pt x="9" y="24"/>
                  </a:lnTo>
                  <a:lnTo>
                    <a:pt x="7" y="20"/>
                  </a:lnTo>
                  <a:lnTo>
                    <a:pt x="6" y="17"/>
                  </a:lnTo>
                  <a:lnTo>
                    <a:pt x="4" y="11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" name="Rectángulo 7">
            <a:extLst>
              <a:ext uri="{FF2B5EF4-FFF2-40B4-BE49-F238E27FC236}">
                <a16:creationId xmlns:a16="http://schemas.microsoft.com/office/drawing/2014/main" id="{C8FA50BC-D747-4E0B-BA14-77AF25784CB7}"/>
              </a:ext>
            </a:extLst>
          </p:cNvPr>
          <p:cNvSpPr/>
          <p:nvPr/>
        </p:nvSpPr>
        <p:spPr>
          <a:xfrm>
            <a:off x="9664396" y="6495276"/>
            <a:ext cx="3128348" cy="31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s-ES" sz="1467">
                <a:solidFill>
                  <a:prstClr val="black"/>
                </a:solidFill>
                <a:latin typeface="Calibri"/>
              </a:rPr>
              <a:t>Circulation. 2019;140:103–112</a:t>
            </a:r>
          </a:p>
        </p:txBody>
      </p:sp>
      <p:pic>
        <p:nvPicPr>
          <p:cNvPr id="107" name="Imagen 106">
            <a:extLst>
              <a:ext uri="{FF2B5EF4-FFF2-40B4-BE49-F238E27FC236}">
                <a16:creationId xmlns:a16="http://schemas.microsoft.com/office/drawing/2014/main" id="{2CFCEC43-2697-4D17-8248-63E2F1204D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2277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672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5AB998A-B76E-4DB9-A021-CD22BD347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0"/>
            <a:ext cx="12045935" cy="6686600"/>
          </a:xfrm>
          <a:prstGeom prst="rect">
            <a:avLst/>
          </a:prstGeom>
        </p:spPr>
      </p:pic>
      <p:grpSp>
        <p:nvGrpSpPr>
          <p:cNvPr id="4" name="Group 18">
            <a:extLst>
              <a:ext uri="{FF2B5EF4-FFF2-40B4-BE49-F238E27FC236}">
                <a16:creationId xmlns:a16="http://schemas.microsoft.com/office/drawing/2014/main" id="{B527715E-8EE4-40AB-8661-53A9A27785DD}"/>
              </a:ext>
            </a:extLst>
          </p:cNvPr>
          <p:cNvGrpSpPr>
            <a:grpSpLocks/>
          </p:cNvGrpSpPr>
          <p:nvPr/>
        </p:nvGrpSpPr>
        <p:grpSpPr bwMode="auto">
          <a:xfrm>
            <a:off x="11667851" y="333607"/>
            <a:ext cx="404813" cy="503232"/>
            <a:chOff x="927" y="324"/>
            <a:chExt cx="833" cy="1127"/>
          </a:xfrm>
        </p:grpSpPr>
        <p:sp>
          <p:nvSpPr>
            <p:cNvPr id="5" name="Freeform 19">
              <a:extLst>
                <a:ext uri="{FF2B5EF4-FFF2-40B4-BE49-F238E27FC236}">
                  <a16:creationId xmlns:a16="http://schemas.microsoft.com/office/drawing/2014/main" id="{DD3D0AE6-71EE-4FA4-8071-8D49390281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" y="397"/>
              <a:ext cx="750" cy="672"/>
            </a:xfrm>
            <a:custGeom>
              <a:avLst/>
              <a:gdLst>
                <a:gd name="T0" fmla="*/ 614 w 750"/>
                <a:gd name="T1" fmla="*/ 611 h 672"/>
                <a:gd name="T2" fmla="*/ 564 w 750"/>
                <a:gd name="T3" fmla="*/ 626 h 672"/>
                <a:gd name="T4" fmla="*/ 180 w 750"/>
                <a:gd name="T5" fmla="*/ 600 h 672"/>
                <a:gd name="T6" fmla="*/ 132 w 750"/>
                <a:gd name="T7" fmla="*/ 600 h 672"/>
                <a:gd name="T8" fmla="*/ 159 w 750"/>
                <a:gd name="T9" fmla="*/ 524 h 672"/>
                <a:gd name="T10" fmla="*/ 178 w 750"/>
                <a:gd name="T11" fmla="*/ 539 h 672"/>
                <a:gd name="T12" fmla="*/ 154 w 750"/>
                <a:gd name="T13" fmla="*/ 558 h 672"/>
                <a:gd name="T14" fmla="*/ 117 w 750"/>
                <a:gd name="T15" fmla="*/ 544 h 672"/>
                <a:gd name="T16" fmla="*/ 639 w 750"/>
                <a:gd name="T17" fmla="*/ 512 h 672"/>
                <a:gd name="T18" fmla="*/ 634 w 750"/>
                <a:gd name="T19" fmla="*/ 539 h 672"/>
                <a:gd name="T20" fmla="*/ 606 w 750"/>
                <a:gd name="T21" fmla="*/ 551 h 672"/>
                <a:gd name="T22" fmla="*/ 573 w 750"/>
                <a:gd name="T23" fmla="*/ 536 h 672"/>
                <a:gd name="T24" fmla="*/ 128 w 750"/>
                <a:gd name="T25" fmla="*/ 411 h 672"/>
                <a:gd name="T26" fmla="*/ 117 w 750"/>
                <a:gd name="T27" fmla="*/ 454 h 672"/>
                <a:gd name="T28" fmla="*/ 627 w 750"/>
                <a:gd name="T29" fmla="*/ 424 h 672"/>
                <a:gd name="T30" fmla="*/ 231 w 750"/>
                <a:gd name="T31" fmla="*/ 422 h 672"/>
                <a:gd name="T32" fmla="*/ 163 w 750"/>
                <a:gd name="T33" fmla="*/ 344 h 672"/>
                <a:gd name="T34" fmla="*/ 596 w 750"/>
                <a:gd name="T35" fmla="*/ 357 h 672"/>
                <a:gd name="T36" fmla="*/ 270 w 750"/>
                <a:gd name="T37" fmla="*/ 389 h 672"/>
                <a:gd name="T38" fmla="*/ 260 w 750"/>
                <a:gd name="T39" fmla="*/ 264 h 672"/>
                <a:gd name="T40" fmla="*/ 507 w 750"/>
                <a:gd name="T41" fmla="*/ 273 h 672"/>
                <a:gd name="T42" fmla="*/ 446 w 750"/>
                <a:gd name="T43" fmla="*/ 370 h 672"/>
                <a:gd name="T44" fmla="*/ 403 w 750"/>
                <a:gd name="T45" fmla="*/ 241 h 672"/>
                <a:gd name="T46" fmla="*/ 391 w 750"/>
                <a:gd name="T47" fmla="*/ 357 h 672"/>
                <a:gd name="T48" fmla="*/ 349 w 750"/>
                <a:gd name="T49" fmla="*/ 238 h 672"/>
                <a:gd name="T50" fmla="*/ 438 w 750"/>
                <a:gd name="T51" fmla="*/ 3 h 672"/>
                <a:gd name="T52" fmla="*/ 511 w 750"/>
                <a:gd name="T53" fmla="*/ 23 h 672"/>
                <a:gd name="T54" fmla="*/ 533 w 750"/>
                <a:gd name="T55" fmla="*/ 203 h 672"/>
                <a:gd name="T56" fmla="*/ 645 w 750"/>
                <a:gd name="T57" fmla="*/ 113 h 672"/>
                <a:gd name="T58" fmla="*/ 715 w 750"/>
                <a:gd name="T59" fmla="*/ 213 h 672"/>
                <a:gd name="T60" fmla="*/ 664 w 750"/>
                <a:gd name="T61" fmla="*/ 371 h 672"/>
                <a:gd name="T62" fmla="*/ 750 w 750"/>
                <a:gd name="T63" fmla="*/ 391 h 672"/>
                <a:gd name="T64" fmla="*/ 709 w 750"/>
                <a:gd name="T65" fmla="*/ 467 h 672"/>
                <a:gd name="T66" fmla="*/ 671 w 750"/>
                <a:gd name="T67" fmla="*/ 528 h 672"/>
                <a:gd name="T68" fmla="*/ 677 w 750"/>
                <a:gd name="T69" fmla="*/ 566 h 672"/>
                <a:gd name="T70" fmla="*/ 655 w 750"/>
                <a:gd name="T71" fmla="*/ 572 h 672"/>
                <a:gd name="T72" fmla="*/ 642 w 750"/>
                <a:gd name="T73" fmla="*/ 602 h 672"/>
                <a:gd name="T74" fmla="*/ 667 w 750"/>
                <a:gd name="T75" fmla="*/ 609 h 672"/>
                <a:gd name="T76" fmla="*/ 539 w 750"/>
                <a:gd name="T77" fmla="*/ 649 h 672"/>
                <a:gd name="T78" fmla="*/ 548 w 750"/>
                <a:gd name="T79" fmla="*/ 577 h 672"/>
                <a:gd name="T80" fmla="*/ 528 w 750"/>
                <a:gd name="T81" fmla="*/ 517 h 672"/>
                <a:gd name="T82" fmla="*/ 488 w 750"/>
                <a:gd name="T83" fmla="*/ 467 h 672"/>
                <a:gd name="T84" fmla="*/ 438 w 750"/>
                <a:gd name="T85" fmla="*/ 434 h 672"/>
                <a:gd name="T86" fmla="*/ 350 w 750"/>
                <a:gd name="T87" fmla="*/ 425 h 672"/>
                <a:gd name="T88" fmla="*/ 310 w 750"/>
                <a:gd name="T89" fmla="*/ 435 h 672"/>
                <a:gd name="T90" fmla="*/ 262 w 750"/>
                <a:gd name="T91" fmla="*/ 466 h 672"/>
                <a:gd name="T92" fmla="*/ 223 w 750"/>
                <a:gd name="T93" fmla="*/ 517 h 672"/>
                <a:gd name="T94" fmla="*/ 204 w 750"/>
                <a:gd name="T95" fmla="*/ 575 h 672"/>
                <a:gd name="T96" fmla="*/ 209 w 750"/>
                <a:gd name="T97" fmla="*/ 643 h 672"/>
                <a:gd name="T98" fmla="*/ 129 w 750"/>
                <a:gd name="T99" fmla="*/ 633 h 672"/>
                <a:gd name="T100" fmla="*/ 103 w 750"/>
                <a:gd name="T101" fmla="*/ 589 h 672"/>
                <a:gd name="T102" fmla="*/ 35 w 750"/>
                <a:gd name="T103" fmla="*/ 532 h 672"/>
                <a:gd name="T104" fmla="*/ 77 w 750"/>
                <a:gd name="T105" fmla="*/ 498 h 672"/>
                <a:gd name="T106" fmla="*/ 1 w 750"/>
                <a:gd name="T107" fmla="*/ 402 h 672"/>
                <a:gd name="T108" fmla="*/ 10 w 750"/>
                <a:gd name="T109" fmla="*/ 287 h 672"/>
                <a:gd name="T110" fmla="*/ 143 w 750"/>
                <a:gd name="T111" fmla="*/ 267 h 672"/>
                <a:gd name="T112" fmla="*/ 138 w 750"/>
                <a:gd name="T113" fmla="*/ 82 h 672"/>
                <a:gd name="T114" fmla="*/ 232 w 750"/>
                <a:gd name="T115" fmla="*/ 26 h 672"/>
                <a:gd name="T116" fmla="*/ 322 w 750"/>
                <a:gd name="T117" fmla="*/ 2 h 672"/>
                <a:gd name="T118" fmla="*/ 414 w 750"/>
                <a:gd name="T119" fmla="*/ 161 h 67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0"/>
                <a:gd name="T181" fmla="*/ 0 h 672"/>
                <a:gd name="T182" fmla="*/ 750 w 750"/>
                <a:gd name="T183" fmla="*/ 672 h 67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0" h="672">
                  <a:moveTo>
                    <a:pt x="626" y="582"/>
                  </a:moveTo>
                  <a:lnTo>
                    <a:pt x="625" y="585"/>
                  </a:lnTo>
                  <a:lnTo>
                    <a:pt x="623" y="589"/>
                  </a:lnTo>
                  <a:lnTo>
                    <a:pt x="621" y="598"/>
                  </a:lnTo>
                  <a:lnTo>
                    <a:pt x="620" y="602"/>
                  </a:lnTo>
                  <a:lnTo>
                    <a:pt x="617" y="607"/>
                  </a:lnTo>
                  <a:lnTo>
                    <a:pt x="615" y="610"/>
                  </a:lnTo>
                  <a:lnTo>
                    <a:pt x="614" y="611"/>
                  </a:lnTo>
                  <a:lnTo>
                    <a:pt x="612" y="613"/>
                  </a:lnTo>
                  <a:lnTo>
                    <a:pt x="607" y="615"/>
                  </a:lnTo>
                  <a:lnTo>
                    <a:pt x="601" y="617"/>
                  </a:lnTo>
                  <a:lnTo>
                    <a:pt x="596" y="620"/>
                  </a:lnTo>
                  <a:lnTo>
                    <a:pt x="590" y="621"/>
                  </a:lnTo>
                  <a:lnTo>
                    <a:pt x="577" y="623"/>
                  </a:lnTo>
                  <a:lnTo>
                    <a:pt x="570" y="624"/>
                  </a:lnTo>
                  <a:lnTo>
                    <a:pt x="564" y="626"/>
                  </a:lnTo>
                  <a:lnTo>
                    <a:pt x="567" y="618"/>
                  </a:lnTo>
                  <a:lnTo>
                    <a:pt x="568" y="610"/>
                  </a:lnTo>
                  <a:lnTo>
                    <a:pt x="570" y="602"/>
                  </a:lnTo>
                  <a:lnTo>
                    <a:pt x="571" y="595"/>
                  </a:lnTo>
                  <a:lnTo>
                    <a:pt x="626" y="582"/>
                  </a:lnTo>
                  <a:close/>
                  <a:moveTo>
                    <a:pt x="125" y="581"/>
                  </a:moveTo>
                  <a:lnTo>
                    <a:pt x="152" y="590"/>
                  </a:lnTo>
                  <a:lnTo>
                    <a:pt x="180" y="600"/>
                  </a:lnTo>
                  <a:lnTo>
                    <a:pt x="182" y="608"/>
                  </a:lnTo>
                  <a:lnTo>
                    <a:pt x="183" y="615"/>
                  </a:lnTo>
                  <a:lnTo>
                    <a:pt x="186" y="622"/>
                  </a:lnTo>
                  <a:lnTo>
                    <a:pt x="188" y="630"/>
                  </a:lnTo>
                  <a:lnTo>
                    <a:pt x="164" y="624"/>
                  </a:lnTo>
                  <a:lnTo>
                    <a:pt x="141" y="617"/>
                  </a:lnTo>
                  <a:lnTo>
                    <a:pt x="136" y="609"/>
                  </a:lnTo>
                  <a:lnTo>
                    <a:pt x="132" y="600"/>
                  </a:lnTo>
                  <a:lnTo>
                    <a:pt x="128" y="590"/>
                  </a:lnTo>
                  <a:lnTo>
                    <a:pt x="126" y="585"/>
                  </a:lnTo>
                  <a:lnTo>
                    <a:pt x="125" y="581"/>
                  </a:lnTo>
                  <a:close/>
                  <a:moveTo>
                    <a:pt x="112" y="501"/>
                  </a:moveTo>
                  <a:lnTo>
                    <a:pt x="125" y="507"/>
                  </a:lnTo>
                  <a:lnTo>
                    <a:pt x="136" y="512"/>
                  </a:lnTo>
                  <a:lnTo>
                    <a:pt x="148" y="517"/>
                  </a:lnTo>
                  <a:lnTo>
                    <a:pt x="159" y="524"/>
                  </a:lnTo>
                  <a:lnTo>
                    <a:pt x="164" y="526"/>
                  </a:lnTo>
                  <a:lnTo>
                    <a:pt x="169" y="530"/>
                  </a:lnTo>
                  <a:lnTo>
                    <a:pt x="173" y="532"/>
                  </a:lnTo>
                  <a:lnTo>
                    <a:pt x="175" y="533"/>
                  </a:lnTo>
                  <a:lnTo>
                    <a:pt x="176" y="536"/>
                  </a:lnTo>
                  <a:lnTo>
                    <a:pt x="177" y="537"/>
                  </a:lnTo>
                  <a:lnTo>
                    <a:pt x="177" y="538"/>
                  </a:lnTo>
                  <a:lnTo>
                    <a:pt x="178" y="539"/>
                  </a:lnTo>
                  <a:lnTo>
                    <a:pt x="178" y="540"/>
                  </a:lnTo>
                  <a:lnTo>
                    <a:pt x="177" y="547"/>
                  </a:lnTo>
                  <a:lnTo>
                    <a:pt x="177" y="556"/>
                  </a:lnTo>
                  <a:lnTo>
                    <a:pt x="177" y="569"/>
                  </a:lnTo>
                  <a:lnTo>
                    <a:pt x="168" y="564"/>
                  </a:lnTo>
                  <a:lnTo>
                    <a:pt x="161" y="560"/>
                  </a:lnTo>
                  <a:lnTo>
                    <a:pt x="157" y="559"/>
                  </a:lnTo>
                  <a:lnTo>
                    <a:pt x="154" y="558"/>
                  </a:lnTo>
                  <a:lnTo>
                    <a:pt x="148" y="557"/>
                  </a:lnTo>
                  <a:lnTo>
                    <a:pt x="136" y="553"/>
                  </a:lnTo>
                  <a:lnTo>
                    <a:pt x="131" y="552"/>
                  </a:lnTo>
                  <a:lnTo>
                    <a:pt x="126" y="551"/>
                  </a:lnTo>
                  <a:lnTo>
                    <a:pt x="124" y="550"/>
                  </a:lnTo>
                  <a:lnTo>
                    <a:pt x="120" y="547"/>
                  </a:lnTo>
                  <a:lnTo>
                    <a:pt x="118" y="545"/>
                  </a:lnTo>
                  <a:lnTo>
                    <a:pt x="117" y="544"/>
                  </a:lnTo>
                  <a:lnTo>
                    <a:pt x="116" y="543"/>
                  </a:lnTo>
                  <a:lnTo>
                    <a:pt x="113" y="538"/>
                  </a:lnTo>
                  <a:lnTo>
                    <a:pt x="113" y="533"/>
                  </a:lnTo>
                  <a:lnTo>
                    <a:pt x="112" y="527"/>
                  </a:lnTo>
                  <a:lnTo>
                    <a:pt x="112" y="519"/>
                  </a:lnTo>
                  <a:lnTo>
                    <a:pt x="112" y="501"/>
                  </a:lnTo>
                  <a:close/>
                  <a:moveTo>
                    <a:pt x="639" y="499"/>
                  </a:moveTo>
                  <a:lnTo>
                    <a:pt x="639" y="512"/>
                  </a:lnTo>
                  <a:lnTo>
                    <a:pt x="639" y="520"/>
                  </a:lnTo>
                  <a:lnTo>
                    <a:pt x="638" y="527"/>
                  </a:lnTo>
                  <a:lnTo>
                    <a:pt x="638" y="530"/>
                  </a:lnTo>
                  <a:lnTo>
                    <a:pt x="638" y="532"/>
                  </a:lnTo>
                  <a:lnTo>
                    <a:pt x="636" y="533"/>
                  </a:lnTo>
                  <a:lnTo>
                    <a:pt x="636" y="537"/>
                  </a:lnTo>
                  <a:lnTo>
                    <a:pt x="635" y="538"/>
                  </a:lnTo>
                  <a:lnTo>
                    <a:pt x="634" y="539"/>
                  </a:lnTo>
                  <a:lnTo>
                    <a:pt x="633" y="540"/>
                  </a:lnTo>
                  <a:lnTo>
                    <a:pt x="632" y="542"/>
                  </a:lnTo>
                  <a:lnTo>
                    <a:pt x="629" y="543"/>
                  </a:lnTo>
                  <a:lnTo>
                    <a:pt x="626" y="545"/>
                  </a:lnTo>
                  <a:lnTo>
                    <a:pt x="622" y="546"/>
                  </a:lnTo>
                  <a:lnTo>
                    <a:pt x="616" y="547"/>
                  </a:lnTo>
                  <a:lnTo>
                    <a:pt x="612" y="549"/>
                  </a:lnTo>
                  <a:lnTo>
                    <a:pt x="606" y="551"/>
                  </a:lnTo>
                  <a:lnTo>
                    <a:pt x="599" y="553"/>
                  </a:lnTo>
                  <a:lnTo>
                    <a:pt x="591" y="556"/>
                  </a:lnTo>
                  <a:lnTo>
                    <a:pt x="583" y="559"/>
                  </a:lnTo>
                  <a:lnTo>
                    <a:pt x="580" y="562"/>
                  </a:lnTo>
                  <a:lnTo>
                    <a:pt x="574" y="565"/>
                  </a:lnTo>
                  <a:lnTo>
                    <a:pt x="573" y="550"/>
                  </a:lnTo>
                  <a:lnTo>
                    <a:pt x="571" y="537"/>
                  </a:lnTo>
                  <a:lnTo>
                    <a:pt x="573" y="536"/>
                  </a:lnTo>
                  <a:lnTo>
                    <a:pt x="574" y="533"/>
                  </a:lnTo>
                  <a:lnTo>
                    <a:pt x="576" y="532"/>
                  </a:lnTo>
                  <a:lnTo>
                    <a:pt x="580" y="530"/>
                  </a:lnTo>
                  <a:lnTo>
                    <a:pt x="588" y="525"/>
                  </a:lnTo>
                  <a:lnTo>
                    <a:pt x="599" y="519"/>
                  </a:lnTo>
                  <a:lnTo>
                    <a:pt x="621" y="508"/>
                  </a:lnTo>
                  <a:lnTo>
                    <a:pt x="639" y="499"/>
                  </a:lnTo>
                  <a:close/>
                  <a:moveTo>
                    <a:pt x="128" y="411"/>
                  </a:moveTo>
                  <a:lnTo>
                    <a:pt x="194" y="480"/>
                  </a:lnTo>
                  <a:lnTo>
                    <a:pt x="184" y="508"/>
                  </a:lnTo>
                  <a:lnTo>
                    <a:pt x="168" y="495"/>
                  </a:lnTo>
                  <a:lnTo>
                    <a:pt x="145" y="478"/>
                  </a:lnTo>
                  <a:lnTo>
                    <a:pt x="135" y="469"/>
                  </a:lnTo>
                  <a:lnTo>
                    <a:pt x="125" y="461"/>
                  </a:lnTo>
                  <a:lnTo>
                    <a:pt x="119" y="455"/>
                  </a:lnTo>
                  <a:lnTo>
                    <a:pt x="117" y="454"/>
                  </a:lnTo>
                  <a:lnTo>
                    <a:pt x="117" y="453"/>
                  </a:lnTo>
                  <a:lnTo>
                    <a:pt x="118" y="447"/>
                  </a:lnTo>
                  <a:lnTo>
                    <a:pt x="120" y="436"/>
                  </a:lnTo>
                  <a:lnTo>
                    <a:pt x="124" y="423"/>
                  </a:lnTo>
                  <a:lnTo>
                    <a:pt x="128" y="411"/>
                  </a:lnTo>
                  <a:close/>
                  <a:moveTo>
                    <a:pt x="620" y="401"/>
                  </a:moveTo>
                  <a:lnTo>
                    <a:pt x="623" y="412"/>
                  </a:lnTo>
                  <a:lnTo>
                    <a:pt x="627" y="424"/>
                  </a:lnTo>
                  <a:lnTo>
                    <a:pt x="634" y="449"/>
                  </a:lnTo>
                  <a:lnTo>
                    <a:pt x="565" y="502"/>
                  </a:lnTo>
                  <a:lnTo>
                    <a:pt x="563" y="495"/>
                  </a:lnTo>
                  <a:lnTo>
                    <a:pt x="560" y="488"/>
                  </a:lnTo>
                  <a:lnTo>
                    <a:pt x="555" y="475"/>
                  </a:lnTo>
                  <a:lnTo>
                    <a:pt x="620" y="401"/>
                  </a:lnTo>
                  <a:close/>
                  <a:moveTo>
                    <a:pt x="181" y="324"/>
                  </a:moveTo>
                  <a:lnTo>
                    <a:pt x="231" y="422"/>
                  </a:lnTo>
                  <a:lnTo>
                    <a:pt x="219" y="437"/>
                  </a:lnTo>
                  <a:lnTo>
                    <a:pt x="214" y="444"/>
                  </a:lnTo>
                  <a:lnTo>
                    <a:pt x="208" y="452"/>
                  </a:lnTo>
                  <a:lnTo>
                    <a:pt x="149" y="366"/>
                  </a:lnTo>
                  <a:lnTo>
                    <a:pt x="152" y="360"/>
                  </a:lnTo>
                  <a:lnTo>
                    <a:pt x="155" y="356"/>
                  </a:lnTo>
                  <a:lnTo>
                    <a:pt x="159" y="350"/>
                  </a:lnTo>
                  <a:lnTo>
                    <a:pt x="163" y="344"/>
                  </a:lnTo>
                  <a:lnTo>
                    <a:pt x="171" y="334"/>
                  </a:lnTo>
                  <a:lnTo>
                    <a:pt x="181" y="324"/>
                  </a:lnTo>
                  <a:close/>
                  <a:moveTo>
                    <a:pt x="564" y="317"/>
                  </a:moveTo>
                  <a:lnTo>
                    <a:pt x="568" y="322"/>
                  </a:lnTo>
                  <a:lnTo>
                    <a:pt x="573" y="327"/>
                  </a:lnTo>
                  <a:lnTo>
                    <a:pt x="581" y="337"/>
                  </a:lnTo>
                  <a:lnTo>
                    <a:pt x="589" y="347"/>
                  </a:lnTo>
                  <a:lnTo>
                    <a:pt x="596" y="357"/>
                  </a:lnTo>
                  <a:lnTo>
                    <a:pt x="539" y="447"/>
                  </a:lnTo>
                  <a:lnTo>
                    <a:pt x="518" y="420"/>
                  </a:lnTo>
                  <a:lnTo>
                    <a:pt x="564" y="317"/>
                  </a:lnTo>
                  <a:close/>
                  <a:moveTo>
                    <a:pt x="277" y="257"/>
                  </a:moveTo>
                  <a:lnTo>
                    <a:pt x="298" y="373"/>
                  </a:lnTo>
                  <a:lnTo>
                    <a:pt x="290" y="378"/>
                  </a:lnTo>
                  <a:lnTo>
                    <a:pt x="280" y="383"/>
                  </a:lnTo>
                  <a:lnTo>
                    <a:pt x="270" y="389"/>
                  </a:lnTo>
                  <a:lnTo>
                    <a:pt x="260" y="395"/>
                  </a:lnTo>
                  <a:lnTo>
                    <a:pt x="223" y="287"/>
                  </a:lnTo>
                  <a:lnTo>
                    <a:pt x="229" y="282"/>
                  </a:lnTo>
                  <a:lnTo>
                    <a:pt x="235" y="279"/>
                  </a:lnTo>
                  <a:lnTo>
                    <a:pt x="242" y="274"/>
                  </a:lnTo>
                  <a:lnTo>
                    <a:pt x="249" y="269"/>
                  </a:lnTo>
                  <a:lnTo>
                    <a:pt x="255" y="266"/>
                  </a:lnTo>
                  <a:lnTo>
                    <a:pt x="260" y="264"/>
                  </a:lnTo>
                  <a:lnTo>
                    <a:pt x="264" y="263"/>
                  </a:lnTo>
                  <a:lnTo>
                    <a:pt x="270" y="260"/>
                  </a:lnTo>
                  <a:lnTo>
                    <a:pt x="277" y="257"/>
                  </a:lnTo>
                  <a:close/>
                  <a:moveTo>
                    <a:pt x="467" y="254"/>
                  </a:moveTo>
                  <a:lnTo>
                    <a:pt x="473" y="256"/>
                  </a:lnTo>
                  <a:lnTo>
                    <a:pt x="480" y="258"/>
                  </a:lnTo>
                  <a:lnTo>
                    <a:pt x="493" y="266"/>
                  </a:lnTo>
                  <a:lnTo>
                    <a:pt x="507" y="273"/>
                  </a:lnTo>
                  <a:lnTo>
                    <a:pt x="513" y="277"/>
                  </a:lnTo>
                  <a:lnTo>
                    <a:pt x="520" y="281"/>
                  </a:lnTo>
                  <a:lnTo>
                    <a:pt x="485" y="391"/>
                  </a:lnTo>
                  <a:lnTo>
                    <a:pt x="475" y="385"/>
                  </a:lnTo>
                  <a:lnTo>
                    <a:pt x="466" y="380"/>
                  </a:lnTo>
                  <a:lnTo>
                    <a:pt x="457" y="376"/>
                  </a:lnTo>
                  <a:lnTo>
                    <a:pt x="447" y="371"/>
                  </a:lnTo>
                  <a:lnTo>
                    <a:pt x="446" y="370"/>
                  </a:lnTo>
                  <a:lnTo>
                    <a:pt x="445" y="370"/>
                  </a:lnTo>
                  <a:lnTo>
                    <a:pt x="445" y="369"/>
                  </a:lnTo>
                  <a:lnTo>
                    <a:pt x="467" y="254"/>
                  </a:lnTo>
                  <a:close/>
                  <a:moveTo>
                    <a:pt x="397" y="238"/>
                  </a:moveTo>
                  <a:lnTo>
                    <a:pt x="399" y="238"/>
                  </a:lnTo>
                  <a:lnTo>
                    <a:pt x="402" y="240"/>
                  </a:lnTo>
                  <a:lnTo>
                    <a:pt x="403" y="240"/>
                  </a:lnTo>
                  <a:lnTo>
                    <a:pt x="403" y="241"/>
                  </a:lnTo>
                  <a:lnTo>
                    <a:pt x="402" y="241"/>
                  </a:lnTo>
                  <a:lnTo>
                    <a:pt x="399" y="241"/>
                  </a:lnTo>
                  <a:lnTo>
                    <a:pt x="403" y="251"/>
                  </a:lnTo>
                  <a:lnTo>
                    <a:pt x="403" y="260"/>
                  </a:lnTo>
                  <a:lnTo>
                    <a:pt x="403" y="273"/>
                  </a:lnTo>
                  <a:lnTo>
                    <a:pt x="401" y="307"/>
                  </a:lnTo>
                  <a:lnTo>
                    <a:pt x="399" y="358"/>
                  </a:lnTo>
                  <a:lnTo>
                    <a:pt x="391" y="357"/>
                  </a:lnTo>
                  <a:lnTo>
                    <a:pt x="383" y="357"/>
                  </a:lnTo>
                  <a:lnTo>
                    <a:pt x="375" y="357"/>
                  </a:lnTo>
                  <a:lnTo>
                    <a:pt x="367" y="357"/>
                  </a:lnTo>
                  <a:lnTo>
                    <a:pt x="352" y="358"/>
                  </a:lnTo>
                  <a:lnTo>
                    <a:pt x="345" y="358"/>
                  </a:lnTo>
                  <a:lnTo>
                    <a:pt x="339" y="238"/>
                  </a:lnTo>
                  <a:lnTo>
                    <a:pt x="343" y="238"/>
                  </a:lnTo>
                  <a:lnTo>
                    <a:pt x="349" y="238"/>
                  </a:lnTo>
                  <a:lnTo>
                    <a:pt x="364" y="238"/>
                  </a:lnTo>
                  <a:lnTo>
                    <a:pt x="373" y="237"/>
                  </a:lnTo>
                  <a:lnTo>
                    <a:pt x="381" y="237"/>
                  </a:lnTo>
                  <a:lnTo>
                    <a:pt x="390" y="237"/>
                  </a:lnTo>
                  <a:lnTo>
                    <a:pt x="394" y="238"/>
                  </a:lnTo>
                  <a:lnTo>
                    <a:pt x="397" y="238"/>
                  </a:lnTo>
                  <a:close/>
                  <a:moveTo>
                    <a:pt x="425" y="0"/>
                  </a:moveTo>
                  <a:lnTo>
                    <a:pt x="438" y="3"/>
                  </a:lnTo>
                  <a:lnTo>
                    <a:pt x="444" y="3"/>
                  </a:lnTo>
                  <a:lnTo>
                    <a:pt x="451" y="4"/>
                  </a:lnTo>
                  <a:lnTo>
                    <a:pt x="462" y="6"/>
                  </a:lnTo>
                  <a:lnTo>
                    <a:pt x="475" y="10"/>
                  </a:lnTo>
                  <a:lnTo>
                    <a:pt x="486" y="13"/>
                  </a:lnTo>
                  <a:lnTo>
                    <a:pt x="493" y="16"/>
                  </a:lnTo>
                  <a:lnTo>
                    <a:pt x="498" y="18"/>
                  </a:lnTo>
                  <a:lnTo>
                    <a:pt x="511" y="23"/>
                  </a:lnTo>
                  <a:lnTo>
                    <a:pt x="523" y="29"/>
                  </a:lnTo>
                  <a:lnTo>
                    <a:pt x="488" y="180"/>
                  </a:lnTo>
                  <a:lnTo>
                    <a:pt x="496" y="183"/>
                  </a:lnTo>
                  <a:lnTo>
                    <a:pt x="503" y="186"/>
                  </a:lnTo>
                  <a:lnTo>
                    <a:pt x="510" y="190"/>
                  </a:lnTo>
                  <a:lnTo>
                    <a:pt x="518" y="193"/>
                  </a:lnTo>
                  <a:lnTo>
                    <a:pt x="525" y="198"/>
                  </a:lnTo>
                  <a:lnTo>
                    <a:pt x="533" y="203"/>
                  </a:lnTo>
                  <a:lnTo>
                    <a:pt x="541" y="208"/>
                  </a:lnTo>
                  <a:lnTo>
                    <a:pt x="548" y="212"/>
                  </a:lnTo>
                  <a:lnTo>
                    <a:pt x="602" y="76"/>
                  </a:lnTo>
                  <a:lnTo>
                    <a:pt x="610" y="81"/>
                  </a:lnTo>
                  <a:lnTo>
                    <a:pt x="619" y="88"/>
                  </a:lnTo>
                  <a:lnTo>
                    <a:pt x="628" y="95"/>
                  </a:lnTo>
                  <a:lnTo>
                    <a:pt x="636" y="105"/>
                  </a:lnTo>
                  <a:lnTo>
                    <a:pt x="645" y="113"/>
                  </a:lnTo>
                  <a:lnTo>
                    <a:pt x="654" y="122"/>
                  </a:lnTo>
                  <a:lnTo>
                    <a:pt x="662" y="132"/>
                  </a:lnTo>
                  <a:lnTo>
                    <a:pt x="668" y="140"/>
                  </a:lnTo>
                  <a:lnTo>
                    <a:pt x="601" y="261"/>
                  </a:lnTo>
                  <a:lnTo>
                    <a:pt x="621" y="287"/>
                  </a:lnTo>
                  <a:lnTo>
                    <a:pt x="631" y="301"/>
                  </a:lnTo>
                  <a:lnTo>
                    <a:pt x="640" y="314"/>
                  </a:lnTo>
                  <a:lnTo>
                    <a:pt x="715" y="213"/>
                  </a:lnTo>
                  <a:lnTo>
                    <a:pt x="719" y="223"/>
                  </a:lnTo>
                  <a:lnTo>
                    <a:pt x="724" y="234"/>
                  </a:lnTo>
                  <a:lnTo>
                    <a:pt x="728" y="243"/>
                  </a:lnTo>
                  <a:lnTo>
                    <a:pt x="731" y="253"/>
                  </a:lnTo>
                  <a:lnTo>
                    <a:pt x="735" y="263"/>
                  </a:lnTo>
                  <a:lnTo>
                    <a:pt x="737" y="273"/>
                  </a:lnTo>
                  <a:lnTo>
                    <a:pt x="742" y="292"/>
                  </a:lnTo>
                  <a:lnTo>
                    <a:pt x="664" y="371"/>
                  </a:lnTo>
                  <a:lnTo>
                    <a:pt x="666" y="384"/>
                  </a:lnTo>
                  <a:lnTo>
                    <a:pt x="670" y="397"/>
                  </a:lnTo>
                  <a:lnTo>
                    <a:pt x="672" y="410"/>
                  </a:lnTo>
                  <a:lnTo>
                    <a:pt x="674" y="423"/>
                  </a:lnTo>
                  <a:lnTo>
                    <a:pt x="749" y="380"/>
                  </a:lnTo>
                  <a:lnTo>
                    <a:pt x="750" y="382"/>
                  </a:lnTo>
                  <a:lnTo>
                    <a:pt x="750" y="385"/>
                  </a:lnTo>
                  <a:lnTo>
                    <a:pt x="750" y="391"/>
                  </a:lnTo>
                  <a:lnTo>
                    <a:pt x="750" y="401"/>
                  </a:lnTo>
                  <a:lnTo>
                    <a:pt x="749" y="414"/>
                  </a:lnTo>
                  <a:lnTo>
                    <a:pt x="748" y="427"/>
                  </a:lnTo>
                  <a:lnTo>
                    <a:pt x="745" y="434"/>
                  </a:lnTo>
                  <a:lnTo>
                    <a:pt x="744" y="441"/>
                  </a:lnTo>
                  <a:lnTo>
                    <a:pt x="743" y="447"/>
                  </a:lnTo>
                  <a:lnTo>
                    <a:pt x="741" y="454"/>
                  </a:lnTo>
                  <a:lnTo>
                    <a:pt x="709" y="467"/>
                  </a:lnTo>
                  <a:lnTo>
                    <a:pt x="677" y="479"/>
                  </a:lnTo>
                  <a:lnTo>
                    <a:pt x="674" y="492"/>
                  </a:lnTo>
                  <a:lnTo>
                    <a:pt x="672" y="506"/>
                  </a:lnTo>
                  <a:lnTo>
                    <a:pt x="671" y="518"/>
                  </a:lnTo>
                  <a:lnTo>
                    <a:pt x="670" y="525"/>
                  </a:lnTo>
                  <a:lnTo>
                    <a:pt x="670" y="527"/>
                  </a:lnTo>
                  <a:lnTo>
                    <a:pt x="671" y="527"/>
                  </a:lnTo>
                  <a:lnTo>
                    <a:pt x="671" y="528"/>
                  </a:lnTo>
                  <a:lnTo>
                    <a:pt x="672" y="528"/>
                  </a:lnTo>
                  <a:lnTo>
                    <a:pt x="720" y="518"/>
                  </a:lnTo>
                  <a:lnTo>
                    <a:pt x="716" y="530"/>
                  </a:lnTo>
                  <a:lnTo>
                    <a:pt x="710" y="542"/>
                  </a:lnTo>
                  <a:lnTo>
                    <a:pt x="697" y="566"/>
                  </a:lnTo>
                  <a:lnTo>
                    <a:pt x="692" y="566"/>
                  </a:lnTo>
                  <a:lnTo>
                    <a:pt x="687" y="566"/>
                  </a:lnTo>
                  <a:lnTo>
                    <a:pt x="677" y="566"/>
                  </a:lnTo>
                  <a:lnTo>
                    <a:pt x="671" y="566"/>
                  </a:lnTo>
                  <a:lnTo>
                    <a:pt x="668" y="566"/>
                  </a:lnTo>
                  <a:lnTo>
                    <a:pt x="666" y="568"/>
                  </a:lnTo>
                  <a:lnTo>
                    <a:pt x="664" y="568"/>
                  </a:lnTo>
                  <a:lnTo>
                    <a:pt x="661" y="569"/>
                  </a:lnTo>
                  <a:lnTo>
                    <a:pt x="659" y="570"/>
                  </a:lnTo>
                  <a:lnTo>
                    <a:pt x="657" y="571"/>
                  </a:lnTo>
                  <a:lnTo>
                    <a:pt x="655" y="572"/>
                  </a:lnTo>
                  <a:lnTo>
                    <a:pt x="654" y="573"/>
                  </a:lnTo>
                  <a:lnTo>
                    <a:pt x="652" y="577"/>
                  </a:lnTo>
                  <a:lnTo>
                    <a:pt x="651" y="579"/>
                  </a:lnTo>
                  <a:lnTo>
                    <a:pt x="649" y="581"/>
                  </a:lnTo>
                  <a:lnTo>
                    <a:pt x="648" y="585"/>
                  </a:lnTo>
                  <a:lnTo>
                    <a:pt x="645" y="594"/>
                  </a:lnTo>
                  <a:lnTo>
                    <a:pt x="644" y="598"/>
                  </a:lnTo>
                  <a:lnTo>
                    <a:pt x="642" y="602"/>
                  </a:lnTo>
                  <a:lnTo>
                    <a:pt x="645" y="602"/>
                  </a:lnTo>
                  <a:lnTo>
                    <a:pt x="651" y="602"/>
                  </a:lnTo>
                  <a:lnTo>
                    <a:pt x="659" y="602"/>
                  </a:lnTo>
                  <a:lnTo>
                    <a:pt x="672" y="602"/>
                  </a:lnTo>
                  <a:lnTo>
                    <a:pt x="671" y="604"/>
                  </a:lnTo>
                  <a:lnTo>
                    <a:pt x="670" y="607"/>
                  </a:lnTo>
                  <a:lnTo>
                    <a:pt x="668" y="608"/>
                  </a:lnTo>
                  <a:lnTo>
                    <a:pt x="667" y="609"/>
                  </a:lnTo>
                  <a:lnTo>
                    <a:pt x="666" y="610"/>
                  </a:lnTo>
                  <a:lnTo>
                    <a:pt x="665" y="610"/>
                  </a:lnTo>
                  <a:lnTo>
                    <a:pt x="649" y="617"/>
                  </a:lnTo>
                  <a:lnTo>
                    <a:pt x="633" y="624"/>
                  </a:lnTo>
                  <a:lnTo>
                    <a:pt x="600" y="639"/>
                  </a:lnTo>
                  <a:lnTo>
                    <a:pt x="533" y="666"/>
                  </a:lnTo>
                  <a:lnTo>
                    <a:pt x="537" y="659"/>
                  </a:lnTo>
                  <a:lnTo>
                    <a:pt x="539" y="649"/>
                  </a:lnTo>
                  <a:lnTo>
                    <a:pt x="542" y="641"/>
                  </a:lnTo>
                  <a:lnTo>
                    <a:pt x="544" y="630"/>
                  </a:lnTo>
                  <a:lnTo>
                    <a:pt x="545" y="620"/>
                  </a:lnTo>
                  <a:lnTo>
                    <a:pt x="548" y="610"/>
                  </a:lnTo>
                  <a:lnTo>
                    <a:pt x="549" y="602"/>
                  </a:lnTo>
                  <a:lnTo>
                    <a:pt x="549" y="594"/>
                  </a:lnTo>
                  <a:lnTo>
                    <a:pt x="549" y="585"/>
                  </a:lnTo>
                  <a:lnTo>
                    <a:pt x="548" y="577"/>
                  </a:lnTo>
                  <a:lnTo>
                    <a:pt x="546" y="570"/>
                  </a:lnTo>
                  <a:lnTo>
                    <a:pt x="544" y="562"/>
                  </a:lnTo>
                  <a:lnTo>
                    <a:pt x="543" y="555"/>
                  </a:lnTo>
                  <a:lnTo>
                    <a:pt x="541" y="546"/>
                  </a:lnTo>
                  <a:lnTo>
                    <a:pt x="538" y="539"/>
                  </a:lnTo>
                  <a:lnTo>
                    <a:pt x="535" y="531"/>
                  </a:lnTo>
                  <a:lnTo>
                    <a:pt x="531" y="524"/>
                  </a:lnTo>
                  <a:lnTo>
                    <a:pt x="528" y="517"/>
                  </a:lnTo>
                  <a:lnTo>
                    <a:pt x="524" y="510"/>
                  </a:lnTo>
                  <a:lnTo>
                    <a:pt x="519" y="502"/>
                  </a:lnTo>
                  <a:lnTo>
                    <a:pt x="515" y="497"/>
                  </a:lnTo>
                  <a:lnTo>
                    <a:pt x="510" y="489"/>
                  </a:lnTo>
                  <a:lnTo>
                    <a:pt x="505" y="483"/>
                  </a:lnTo>
                  <a:lnTo>
                    <a:pt x="499" y="478"/>
                  </a:lnTo>
                  <a:lnTo>
                    <a:pt x="494" y="472"/>
                  </a:lnTo>
                  <a:lnTo>
                    <a:pt x="488" y="467"/>
                  </a:lnTo>
                  <a:lnTo>
                    <a:pt x="483" y="461"/>
                  </a:lnTo>
                  <a:lnTo>
                    <a:pt x="477" y="456"/>
                  </a:lnTo>
                  <a:lnTo>
                    <a:pt x="470" y="452"/>
                  </a:lnTo>
                  <a:lnTo>
                    <a:pt x="464" y="447"/>
                  </a:lnTo>
                  <a:lnTo>
                    <a:pt x="457" y="443"/>
                  </a:lnTo>
                  <a:lnTo>
                    <a:pt x="451" y="440"/>
                  </a:lnTo>
                  <a:lnTo>
                    <a:pt x="444" y="437"/>
                  </a:lnTo>
                  <a:lnTo>
                    <a:pt x="438" y="434"/>
                  </a:lnTo>
                  <a:lnTo>
                    <a:pt x="431" y="431"/>
                  </a:lnTo>
                  <a:lnTo>
                    <a:pt x="423" y="429"/>
                  </a:lnTo>
                  <a:lnTo>
                    <a:pt x="416" y="428"/>
                  </a:lnTo>
                  <a:lnTo>
                    <a:pt x="409" y="427"/>
                  </a:lnTo>
                  <a:lnTo>
                    <a:pt x="403" y="425"/>
                  </a:lnTo>
                  <a:lnTo>
                    <a:pt x="395" y="425"/>
                  </a:lnTo>
                  <a:lnTo>
                    <a:pt x="358" y="425"/>
                  </a:lnTo>
                  <a:lnTo>
                    <a:pt x="350" y="425"/>
                  </a:lnTo>
                  <a:lnTo>
                    <a:pt x="342" y="427"/>
                  </a:lnTo>
                  <a:lnTo>
                    <a:pt x="337" y="428"/>
                  </a:lnTo>
                  <a:lnTo>
                    <a:pt x="333" y="428"/>
                  </a:lnTo>
                  <a:lnTo>
                    <a:pt x="329" y="429"/>
                  </a:lnTo>
                  <a:lnTo>
                    <a:pt x="325" y="430"/>
                  </a:lnTo>
                  <a:lnTo>
                    <a:pt x="318" y="433"/>
                  </a:lnTo>
                  <a:lnTo>
                    <a:pt x="313" y="434"/>
                  </a:lnTo>
                  <a:lnTo>
                    <a:pt x="310" y="435"/>
                  </a:lnTo>
                  <a:lnTo>
                    <a:pt x="303" y="438"/>
                  </a:lnTo>
                  <a:lnTo>
                    <a:pt x="296" y="442"/>
                  </a:lnTo>
                  <a:lnTo>
                    <a:pt x="288" y="446"/>
                  </a:lnTo>
                  <a:lnTo>
                    <a:pt x="281" y="450"/>
                  </a:lnTo>
                  <a:lnTo>
                    <a:pt x="278" y="453"/>
                  </a:lnTo>
                  <a:lnTo>
                    <a:pt x="275" y="455"/>
                  </a:lnTo>
                  <a:lnTo>
                    <a:pt x="268" y="460"/>
                  </a:lnTo>
                  <a:lnTo>
                    <a:pt x="262" y="466"/>
                  </a:lnTo>
                  <a:lnTo>
                    <a:pt x="257" y="470"/>
                  </a:lnTo>
                  <a:lnTo>
                    <a:pt x="252" y="478"/>
                  </a:lnTo>
                  <a:lnTo>
                    <a:pt x="246" y="483"/>
                  </a:lnTo>
                  <a:lnTo>
                    <a:pt x="241" y="489"/>
                  </a:lnTo>
                  <a:lnTo>
                    <a:pt x="236" y="497"/>
                  </a:lnTo>
                  <a:lnTo>
                    <a:pt x="232" y="502"/>
                  </a:lnTo>
                  <a:lnTo>
                    <a:pt x="227" y="510"/>
                  </a:lnTo>
                  <a:lnTo>
                    <a:pt x="223" y="517"/>
                  </a:lnTo>
                  <a:lnTo>
                    <a:pt x="220" y="524"/>
                  </a:lnTo>
                  <a:lnTo>
                    <a:pt x="217" y="531"/>
                  </a:lnTo>
                  <a:lnTo>
                    <a:pt x="214" y="538"/>
                  </a:lnTo>
                  <a:lnTo>
                    <a:pt x="212" y="545"/>
                  </a:lnTo>
                  <a:lnTo>
                    <a:pt x="209" y="553"/>
                  </a:lnTo>
                  <a:lnTo>
                    <a:pt x="207" y="560"/>
                  </a:lnTo>
                  <a:lnTo>
                    <a:pt x="206" y="568"/>
                  </a:lnTo>
                  <a:lnTo>
                    <a:pt x="204" y="575"/>
                  </a:lnTo>
                  <a:lnTo>
                    <a:pt x="203" y="583"/>
                  </a:lnTo>
                  <a:lnTo>
                    <a:pt x="203" y="589"/>
                  </a:lnTo>
                  <a:lnTo>
                    <a:pt x="203" y="597"/>
                  </a:lnTo>
                  <a:lnTo>
                    <a:pt x="203" y="605"/>
                  </a:lnTo>
                  <a:lnTo>
                    <a:pt x="204" y="615"/>
                  </a:lnTo>
                  <a:lnTo>
                    <a:pt x="206" y="624"/>
                  </a:lnTo>
                  <a:lnTo>
                    <a:pt x="207" y="634"/>
                  </a:lnTo>
                  <a:lnTo>
                    <a:pt x="209" y="643"/>
                  </a:lnTo>
                  <a:lnTo>
                    <a:pt x="213" y="653"/>
                  </a:lnTo>
                  <a:lnTo>
                    <a:pt x="215" y="662"/>
                  </a:lnTo>
                  <a:lnTo>
                    <a:pt x="217" y="667"/>
                  </a:lnTo>
                  <a:lnTo>
                    <a:pt x="220" y="672"/>
                  </a:lnTo>
                  <a:lnTo>
                    <a:pt x="201" y="663"/>
                  </a:lnTo>
                  <a:lnTo>
                    <a:pt x="183" y="656"/>
                  </a:lnTo>
                  <a:lnTo>
                    <a:pt x="146" y="641"/>
                  </a:lnTo>
                  <a:lnTo>
                    <a:pt x="129" y="633"/>
                  </a:lnTo>
                  <a:lnTo>
                    <a:pt x="120" y="629"/>
                  </a:lnTo>
                  <a:lnTo>
                    <a:pt x="112" y="626"/>
                  </a:lnTo>
                  <a:lnTo>
                    <a:pt x="104" y="621"/>
                  </a:lnTo>
                  <a:lnTo>
                    <a:pt x="97" y="616"/>
                  </a:lnTo>
                  <a:lnTo>
                    <a:pt x="91" y="613"/>
                  </a:lnTo>
                  <a:lnTo>
                    <a:pt x="84" y="608"/>
                  </a:lnTo>
                  <a:lnTo>
                    <a:pt x="111" y="608"/>
                  </a:lnTo>
                  <a:lnTo>
                    <a:pt x="103" y="589"/>
                  </a:lnTo>
                  <a:lnTo>
                    <a:pt x="94" y="572"/>
                  </a:lnTo>
                  <a:lnTo>
                    <a:pt x="75" y="570"/>
                  </a:lnTo>
                  <a:lnTo>
                    <a:pt x="55" y="568"/>
                  </a:lnTo>
                  <a:lnTo>
                    <a:pt x="52" y="562"/>
                  </a:lnTo>
                  <a:lnTo>
                    <a:pt x="48" y="556"/>
                  </a:lnTo>
                  <a:lnTo>
                    <a:pt x="45" y="551"/>
                  </a:lnTo>
                  <a:lnTo>
                    <a:pt x="41" y="544"/>
                  </a:lnTo>
                  <a:lnTo>
                    <a:pt x="35" y="532"/>
                  </a:lnTo>
                  <a:lnTo>
                    <a:pt x="30" y="519"/>
                  </a:lnTo>
                  <a:lnTo>
                    <a:pt x="81" y="533"/>
                  </a:lnTo>
                  <a:lnTo>
                    <a:pt x="83" y="533"/>
                  </a:lnTo>
                  <a:lnTo>
                    <a:pt x="83" y="532"/>
                  </a:lnTo>
                  <a:lnTo>
                    <a:pt x="81" y="525"/>
                  </a:lnTo>
                  <a:lnTo>
                    <a:pt x="79" y="513"/>
                  </a:lnTo>
                  <a:lnTo>
                    <a:pt x="77" y="498"/>
                  </a:lnTo>
                  <a:lnTo>
                    <a:pt x="74" y="483"/>
                  </a:lnTo>
                  <a:lnTo>
                    <a:pt x="42" y="470"/>
                  </a:lnTo>
                  <a:lnTo>
                    <a:pt x="10" y="456"/>
                  </a:lnTo>
                  <a:lnTo>
                    <a:pt x="8" y="447"/>
                  </a:lnTo>
                  <a:lnTo>
                    <a:pt x="4" y="429"/>
                  </a:lnTo>
                  <a:lnTo>
                    <a:pt x="3" y="420"/>
                  </a:lnTo>
                  <a:lnTo>
                    <a:pt x="2" y="410"/>
                  </a:lnTo>
                  <a:lnTo>
                    <a:pt x="1" y="402"/>
                  </a:lnTo>
                  <a:lnTo>
                    <a:pt x="0" y="396"/>
                  </a:lnTo>
                  <a:lnTo>
                    <a:pt x="0" y="383"/>
                  </a:lnTo>
                  <a:lnTo>
                    <a:pt x="74" y="430"/>
                  </a:lnTo>
                  <a:lnTo>
                    <a:pt x="77" y="417"/>
                  </a:lnTo>
                  <a:lnTo>
                    <a:pt x="79" y="404"/>
                  </a:lnTo>
                  <a:lnTo>
                    <a:pt x="85" y="378"/>
                  </a:lnTo>
                  <a:lnTo>
                    <a:pt x="8" y="296"/>
                  </a:lnTo>
                  <a:lnTo>
                    <a:pt x="10" y="287"/>
                  </a:lnTo>
                  <a:lnTo>
                    <a:pt x="13" y="277"/>
                  </a:lnTo>
                  <a:lnTo>
                    <a:pt x="19" y="257"/>
                  </a:lnTo>
                  <a:lnTo>
                    <a:pt x="21" y="248"/>
                  </a:lnTo>
                  <a:lnTo>
                    <a:pt x="25" y="238"/>
                  </a:lnTo>
                  <a:lnTo>
                    <a:pt x="29" y="229"/>
                  </a:lnTo>
                  <a:lnTo>
                    <a:pt x="34" y="219"/>
                  </a:lnTo>
                  <a:lnTo>
                    <a:pt x="107" y="320"/>
                  </a:lnTo>
                  <a:lnTo>
                    <a:pt x="143" y="267"/>
                  </a:lnTo>
                  <a:lnTo>
                    <a:pt x="78" y="145"/>
                  </a:lnTo>
                  <a:lnTo>
                    <a:pt x="92" y="127"/>
                  </a:lnTo>
                  <a:lnTo>
                    <a:pt x="100" y="119"/>
                  </a:lnTo>
                  <a:lnTo>
                    <a:pt x="109" y="109"/>
                  </a:lnTo>
                  <a:lnTo>
                    <a:pt x="117" y="101"/>
                  </a:lnTo>
                  <a:lnTo>
                    <a:pt x="125" y="93"/>
                  </a:lnTo>
                  <a:lnTo>
                    <a:pt x="135" y="84"/>
                  </a:lnTo>
                  <a:lnTo>
                    <a:pt x="138" y="82"/>
                  </a:lnTo>
                  <a:lnTo>
                    <a:pt x="143" y="78"/>
                  </a:lnTo>
                  <a:lnTo>
                    <a:pt x="193" y="219"/>
                  </a:lnTo>
                  <a:lnTo>
                    <a:pt x="209" y="209"/>
                  </a:lnTo>
                  <a:lnTo>
                    <a:pt x="225" y="199"/>
                  </a:lnTo>
                  <a:lnTo>
                    <a:pt x="241" y="190"/>
                  </a:lnTo>
                  <a:lnTo>
                    <a:pt x="255" y="180"/>
                  </a:lnTo>
                  <a:lnTo>
                    <a:pt x="225" y="29"/>
                  </a:lnTo>
                  <a:lnTo>
                    <a:pt x="232" y="26"/>
                  </a:lnTo>
                  <a:lnTo>
                    <a:pt x="238" y="24"/>
                  </a:lnTo>
                  <a:lnTo>
                    <a:pt x="249" y="19"/>
                  </a:lnTo>
                  <a:lnTo>
                    <a:pt x="261" y="16"/>
                  </a:lnTo>
                  <a:lnTo>
                    <a:pt x="273" y="11"/>
                  </a:lnTo>
                  <a:lnTo>
                    <a:pt x="285" y="9"/>
                  </a:lnTo>
                  <a:lnTo>
                    <a:pt x="297" y="5"/>
                  </a:lnTo>
                  <a:lnTo>
                    <a:pt x="310" y="4"/>
                  </a:lnTo>
                  <a:lnTo>
                    <a:pt x="322" y="2"/>
                  </a:lnTo>
                  <a:lnTo>
                    <a:pt x="329" y="161"/>
                  </a:lnTo>
                  <a:lnTo>
                    <a:pt x="336" y="160"/>
                  </a:lnTo>
                  <a:lnTo>
                    <a:pt x="343" y="160"/>
                  </a:lnTo>
                  <a:lnTo>
                    <a:pt x="352" y="159"/>
                  </a:lnTo>
                  <a:lnTo>
                    <a:pt x="397" y="159"/>
                  </a:lnTo>
                  <a:lnTo>
                    <a:pt x="404" y="159"/>
                  </a:lnTo>
                  <a:lnTo>
                    <a:pt x="409" y="160"/>
                  </a:lnTo>
                  <a:lnTo>
                    <a:pt x="414" y="161"/>
                  </a:lnTo>
                  <a:lnTo>
                    <a:pt x="415" y="158"/>
                  </a:lnTo>
                  <a:lnTo>
                    <a:pt x="415" y="157"/>
                  </a:lnTo>
                  <a:lnTo>
                    <a:pt x="415" y="154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" name="Freeform 20">
              <a:extLst>
                <a:ext uri="{FF2B5EF4-FFF2-40B4-BE49-F238E27FC236}">
                  <a16:creationId xmlns:a16="http://schemas.microsoft.com/office/drawing/2014/main" id="{36BBAF41-5E5D-4C55-A0BA-160218DB8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" y="872"/>
              <a:ext cx="43" cy="49"/>
            </a:xfrm>
            <a:custGeom>
              <a:avLst/>
              <a:gdLst>
                <a:gd name="T0" fmla="*/ 33 w 43"/>
                <a:gd name="T1" fmla="*/ 0 h 49"/>
                <a:gd name="T2" fmla="*/ 34 w 43"/>
                <a:gd name="T3" fmla="*/ 4 h 49"/>
                <a:gd name="T4" fmla="*/ 35 w 43"/>
                <a:gd name="T5" fmla="*/ 7 h 49"/>
                <a:gd name="T6" fmla="*/ 39 w 43"/>
                <a:gd name="T7" fmla="*/ 14 h 49"/>
                <a:gd name="T8" fmla="*/ 41 w 43"/>
                <a:gd name="T9" fmla="*/ 22 h 49"/>
                <a:gd name="T10" fmla="*/ 43 w 43"/>
                <a:gd name="T11" fmla="*/ 27 h 49"/>
                <a:gd name="T12" fmla="*/ 11 w 43"/>
                <a:gd name="T13" fmla="*/ 49 h 49"/>
                <a:gd name="T14" fmla="*/ 4 w 43"/>
                <a:gd name="T15" fmla="*/ 39 h 49"/>
                <a:gd name="T16" fmla="*/ 0 w 43"/>
                <a:gd name="T17" fmla="*/ 31 h 49"/>
                <a:gd name="T18" fmla="*/ 7 w 43"/>
                <a:gd name="T19" fmla="*/ 24 h 49"/>
                <a:gd name="T20" fmla="*/ 15 w 43"/>
                <a:gd name="T21" fmla="*/ 17 h 49"/>
                <a:gd name="T22" fmla="*/ 33 w 43"/>
                <a:gd name="T23" fmla="*/ 0 h 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3"/>
                <a:gd name="T37" fmla="*/ 0 h 49"/>
                <a:gd name="T38" fmla="*/ 43 w 43"/>
                <a:gd name="T39" fmla="*/ 49 h 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3" h="49">
                  <a:moveTo>
                    <a:pt x="33" y="0"/>
                  </a:moveTo>
                  <a:lnTo>
                    <a:pt x="34" y="4"/>
                  </a:lnTo>
                  <a:lnTo>
                    <a:pt x="35" y="7"/>
                  </a:lnTo>
                  <a:lnTo>
                    <a:pt x="39" y="14"/>
                  </a:lnTo>
                  <a:lnTo>
                    <a:pt x="41" y="22"/>
                  </a:lnTo>
                  <a:lnTo>
                    <a:pt x="43" y="27"/>
                  </a:lnTo>
                  <a:lnTo>
                    <a:pt x="11" y="49"/>
                  </a:lnTo>
                  <a:lnTo>
                    <a:pt x="4" y="39"/>
                  </a:lnTo>
                  <a:lnTo>
                    <a:pt x="0" y="31"/>
                  </a:lnTo>
                  <a:lnTo>
                    <a:pt x="7" y="24"/>
                  </a:lnTo>
                  <a:lnTo>
                    <a:pt x="15" y="17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Freeform 21">
              <a:extLst>
                <a:ext uri="{FF2B5EF4-FFF2-40B4-BE49-F238E27FC236}">
                  <a16:creationId xmlns:a16="http://schemas.microsoft.com/office/drawing/2014/main" id="{F559DDC3-9E5E-46D4-9AD8-6FC8A903D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" y="556"/>
              <a:ext cx="84" cy="82"/>
            </a:xfrm>
            <a:custGeom>
              <a:avLst/>
              <a:gdLst>
                <a:gd name="T0" fmla="*/ 25 w 84"/>
                <a:gd name="T1" fmla="*/ 0 h 82"/>
                <a:gd name="T2" fmla="*/ 84 w 84"/>
                <a:gd name="T3" fmla="*/ 1 h 82"/>
                <a:gd name="T4" fmla="*/ 84 w 84"/>
                <a:gd name="T5" fmla="*/ 0 h 82"/>
                <a:gd name="T6" fmla="*/ 77 w 84"/>
                <a:gd name="T7" fmla="*/ 78 h 82"/>
                <a:gd name="T8" fmla="*/ 74 w 84"/>
                <a:gd name="T9" fmla="*/ 79 h 82"/>
                <a:gd name="T10" fmla="*/ 71 w 84"/>
                <a:gd name="T11" fmla="*/ 79 h 82"/>
                <a:gd name="T12" fmla="*/ 61 w 84"/>
                <a:gd name="T13" fmla="*/ 79 h 82"/>
                <a:gd name="T14" fmla="*/ 47 w 84"/>
                <a:gd name="T15" fmla="*/ 78 h 82"/>
                <a:gd name="T16" fmla="*/ 41 w 84"/>
                <a:gd name="T17" fmla="*/ 78 h 82"/>
                <a:gd name="T18" fmla="*/ 32 w 84"/>
                <a:gd name="T19" fmla="*/ 79 h 82"/>
                <a:gd name="T20" fmla="*/ 10 w 84"/>
                <a:gd name="T21" fmla="*/ 82 h 82"/>
                <a:gd name="T22" fmla="*/ 0 w 84"/>
                <a:gd name="T23" fmla="*/ 4 h 82"/>
                <a:gd name="T24" fmla="*/ 25 w 84"/>
                <a:gd name="T25" fmla="*/ 0 h 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4"/>
                <a:gd name="T40" fmla="*/ 0 h 82"/>
                <a:gd name="T41" fmla="*/ 84 w 84"/>
                <a:gd name="T42" fmla="*/ 82 h 8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4" h="82">
                  <a:moveTo>
                    <a:pt x="25" y="0"/>
                  </a:moveTo>
                  <a:lnTo>
                    <a:pt x="84" y="1"/>
                  </a:lnTo>
                  <a:lnTo>
                    <a:pt x="84" y="0"/>
                  </a:lnTo>
                  <a:lnTo>
                    <a:pt x="77" y="78"/>
                  </a:lnTo>
                  <a:lnTo>
                    <a:pt x="74" y="79"/>
                  </a:lnTo>
                  <a:lnTo>
                    <a:pt x="71" y="79"/>
                  </a:lnTo>
                  <a:lnTo>
                    <a:pt x="61" y="79"/>
                  </a:lnTo>
                  <a:lnTo>
                    <a:pt x="47" y="78"/>
                  </a:lnTo>
                  <a:lnTo>
                    <a:pt x="41" y="78"/>
                  </a:lnTo>
                  <a:lnTo>
                    <a:pt x="32" y="79"/>
                  </a:lnTo>
                  <a:lnTo>
                    <a:pt x="10" y="82"/>
                  </a:lnTo>
                  <a:lnTo>
                    <a:pt x="0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Freeform 22">
              <a:extLst>
                <a:ext uri="{FF2B5EF4-FFF2-40B4-BE49-F238E27FC236}">
                  <a16:creationId xmlns:a16="http://schemas.microsoft.com/office/drawing/2014/main" id="{AA756889-1009-4A66-89CC-B24ED047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77"/>
              <a:ext cx="83" cy="101"/>
            </a:xfrm>
            <a:custGeom>
              <a:avLst/>
              <a:gdLst>
                <a:gd name="T0" fmla="*/ 20 w 83"/>
                <a:gd name="T1" fmla="*/ 0 h 101"/>
                <a:gd name="T2" fmla="*/ 25 w 83"/>
                <a:gd name="T3" fmla="*/ 0 h 101"/>
                <a:gd name="T4" fmla="*/ 26 w 83"/>
                <a:gd name="T5" fmla="*/ 2 h 101"/>
                <a:gd name="T6" fmla="*/ 29 w 83"/>
                <a:gd name="T7" fmla="*/ 2 h 101"/>
                <a:gd name="T8" fmla="*/ 35 w 83"/>
                <a:gd name="T9" fmla="*/ 5 h 101"/>
                <a:gd name="T10" fmla="*/ 44 w 83"/>
                <a:gd name="T11" fmla="*/ 10 h 101"/>
                <a:gd name="T12" fmla="*/ 53 w 83"/>
                <a:gd name="T13" fmla="*/ 16 h 101"/>
                <a:gd name="T14" fmla="*/ 63 w 83"/>
                <a:gd name="T15" fmla="*/ 20 h 101"/>
                <a:gd name="T16" fmla="*/ 71 w 83"/>
                <a:gd name="T17" fmla="*/ 26 h 101"/>
                <a:gd name="T18" fmla="*/ 83 w 83"/>
                <a:gd name="T19" fmla="*/ 33 h 101"/>
                <a:gd name="T20" fmla="*/ 55 w 83"/>
                <a:gd name="T21" fmla="*/ 101 h 101"/>
                <a:gd name="T22" fmla="*/ 27 w 83"/>
                <a:gd name="T23" fmla="*/ 87 h 101"/>
                <a:gd name="T24" fmla="*/ 14 w 83"/>
                <a:gd name="T25" fmla="*/ 81 h 101"/>
                <a:gd name="T26" fmla="*/ 7 w 83"/>
                <a:gd name="T27" fmla="*/ 77 h 101"/>
                <a:gd name="T28" fmla="*/ 0 w 83"/>
                <a:gd name="T29" fmla="*/ 74 h 101"/>
                <a:gd name="T30" fmla="*/ 0 w 83"/>
                <a:gd name="T31" fmla="*/ 69 h 101"/>
                <a:gd name="T32" fmla="*/ 20 w 83"/>
                <a:gd name="T33" fmla="*/ 0 h 10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101"/>
                <a:gd name="T53" fmla="*/ 83 w 83"/>
                <a:gd name="T54" fmla="*/ 101 h 10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101">
                  <a:moveTo>
                    <a:pt x="20" y="0"/>
                  </a:moveTo>
                  <a:lnTo>
                    <a:pt x="25" y="0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5" y="5"/>
                  </a:lnTo>
                  <a:lnTo>
                    <a:pt x="44" y="10"/>
                  </a:lnTo>
                  <a:lnTo>
                    <a:pt x="53" y="16"/>
                  </a:lnTo>
                  <a:lnTo>
                    <a:pt x="63" y="20"/>
                  </a:lnTo>
                  <a:lnTo>
                    <a:pt x="71" y="26"/>
                  </a:lnTo>
                  <a:lnTo>
                    <a:pt x="83" y="33"/>
                  </a:lnTo>
                  <a:lnTo>
                    <a:pt x="55" y="101"/>
                  </a:lnTo>
                  <a:lnTo>
                    <a:pt x="27" y="87"/>
                  </a:lnTo>
                  <a:lnTo>
                    <a:pt x="14" y="81"/>
                  </a:lnTo>
                  <a:lnTo>
                    <a:pt x="7" y="77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" name="Freeform 23">
              <a:extLst>
                <a:ext uri="{FF2B5EF4-FFF2-40B4-BE49-F238E27FC236}">
                  <a16:creationId xmlns:a16="http://schemas.microsoft.com/office/drawing/2014/main" id="{DD4BA812-33D3-4A04-B8B4-2AB8DF098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580"/>
              <a:ext cx="86" cy="103"/>
            </a:xfrm>
            <a:custGeom>
              <a:avLst/>
              <a:gdLst>
                <a:gd name="T0" fmla="*/ 66 w 86"/>
                <a:gd name="T1" fmla="*/ 0 h 103"/>
                <a:gd name="T2" fmla="*/ 86 w 86"/>
                <a:gd name="T3" fmla="*/ 74 h 103"/>
                <a:gd name="T4" fmla="*/ 83 w 86"/>
                <a:gd name="T5" fmla="*/ 75 h 103"/>
                <a:gd name="T6" fmla="*/ 80 w 86"/>
                <a:gd name="T7" fmla="*/ 75 h 103"/>
                <a:gd name="T8" fmla="*/ 73 w 86"/>
                <a:gd name="T9" fmla="*/ 79 h 103"/>
                <a:gd name="T10" fmla="*/ 67 w 86"/>
                <a:gd name="T11" fmla="*/ 83 h 103"/>
                <a:gd name="T12" fmla="*/ 60 w 86"/>
                <a:gd name="T13" fmla="*/ 86 h 103"/>
                <a:gd name="T14" fmla="*/ 53 w 86"/>
                <a:gd name="T15" fmla="*/ 90 h 103"/>
                <a:gd name="T16" fmla="*/ 45 w 86"/>
                <a:gd name="T17" fmla="*/ 94 h 103"/>
                <a:gd name="T18" fmla="*/ 38 w 86"/>
                <a:gd name="T19" fmla="*/ 98 h 103"/>
                <a:gd name="T20" fmla="*/ 32 w 86"/>
                <a:gd name="T21" fmla="*/ 103 h 103"/>
                <a:gd name="T22" fmla="*/ 0 w 86"/>
                <a:gd name="T23" fmla="*/ 38 h 103"/>
                <a:gd name="T24" fmla="*/ 8 w 86"/>
                <a:gd name="T25" fmla="*/ 32 h 103"/>
                <a:gd name="T26" fmla="*/ 16 w 86"/>
                <a:gd name="T27" fmla="*/ 27 h 103"/>
                <a:gd name="T28" fmla="*/ 23 w 86"/>
                <a:gd name="T29" fmla="*/ 22 h 103"/>
                <a:gd name="T30" fmla="*/ 31 w 86"/>
                <a:gd name="T31" fmla="*/ 16 h 103"/>
                <a:gd name="T32" fmla="*/ 38 w 86"/>
                <a:gd name="T33" fmla="*/ 13 h 103"/>
                <a:gd name="T34" fmla="*/ 48 w 86"/>
                <a:gd name="T35" fmla="*/ 8 h 103"/>
                <a:gd name="T36" fmla="*/ 56 w 86"/>
                <a:gd name="T37" fmla="*/ 3 h 103"/>
                <a:gd name="T38" fmla="*/ 66 w 86"/>
                <a:gd name="T39" fmla="*/ 0 h 10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6"/>
                <a:gd name="T61" fmla="*/ 0 h 103"/>
                <a:gd name="T62" fmla="*/ 86 w 86"/>
                <a:gd name="T63" fmla="*/ 103 h 10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6" h="103">
                  <a:moveTo>
                    <a:pt x="66" y="0"/>
                  </a:moveTo>
                  <a:lnTo>
                    <a:pt x="86" y="74"/>
                  </a:lnTo>
                  <a:lnTo>
                    <a:pt x="83" y="75"/>
                  </a:lnTo>
                  <a:lnTo>
                    <a:pt x="80" y="75"/>
                  </a:lnTo>
                  <a:lnTo>
                    <a:pt x="73" y="79"/>
                  </a:lnTo>
                  <a:lnTo>
                    <a:pt x="67" y="83"/>
                  </a:lnTo>
                  <a:lnTo>
                    <a:pt x="60" y="86"/>
                  </a:lnTo>
                  <a:lnTo>
                    <a:pt x="53" y="90"/>
                  </a:lnTo>
                  <a:lnTo>
                    <a:pt x="45" y="94"/>
                  </a:lnTo>
                  <a:lnTo>
                    <a:pt x="38" y="98"/>
                  </a:lnTo>
                  <a:lnTo>
                    <a:pt x="32" y="103"/>
                  </a:lnTo>
                  <a:lnTo>
                    <a:pt x="0" y="38"/>
                  </a:lnTo>
                  <a:lnTo>
                    <a:pt x="8" y="32"/>
                  </a:lnTo>
                  <a:lnTo>
                    <a:pt x="16" y="27"/>
                  </a:lnTo>
                  <a:lnTo>
                    <a:pt x="23" y="22"/>
                  </a:lnTo>
                  <a:lnTo>
                    <a:pt x="31" y="16"/>
                  </a:lnTo>
                  <a:lnTo>
                    <a:pt x="38" y="13"/>
                  </a:lnTo>
                  <a:lnTo>
                    <a:pt x="48" y="8"/>
                  </a:lnTo>
                  <a:lnTo>
                    <a:pt x="56" y="3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AE6A9391-0407-4387-9196-4B48C2DDF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58"/>
              <a:ext cx="76" cy="97"/>
            </a:xfrm>
            <a:custGeom>
              <a:avLst/>
              <a:gdLst>
                <a:gd name="T0" fmla="*/ 38 w 76"/>
                <a:gd name="T1" fmla="*/ 0 h 97"/>
                <a:gd name="T2" fmla="*/ 44 w 76"/>
                <a:gd name="T3" fmla="*/ 6 h 97"/>
                <a:gd name="T4" fmla="*/ 49 w 76"/>
                <a:gd name="T5" fmla="*/ 12 h 97"/>
                <a:gd name="T6" fmla="*/ 54 w 76"/>
                <a:gd name="T7" fmla="*/ 19 h 97"/>
                <a:gd name="T8" fmla="*/ 59 w 76"/>
                <a:gd name="T9" fmla="*/ 26 h 97"/>
                <a:gd name="T10" fmla="*/ 64 w 76"/>
                <a:gd name="T11" fmla="*/ 33 h 97"/>
                <a:gd name="T12" fmla="*/ 68 w 76"/>
                <a:gd name="T13" fmla="*/ 40 h 97"/>
                <a:gd name="T14" fmla="*/ 72 w 76"/>
                <a:gd name="T15" fmla="*/ 47 h 97"/>
                <a:gd name="T16" fmla="*/ 76 w 76"/>
                <a:gd name="T17" fmla="*/ 53 h 97"/>
                <a:gd name="T18" fmla="*/ 34 w 76"/>
                <a:gd name="T19" fmla="*/ 97 h 97"/>
                <a:gd name="T20" fmla="*/ 18 w 76"/>
                <a:gd name="T21" fmla="*/ 77 h 97"/>
                <a:gd name="T22" fmla="*/ 14 w 76"/>
                <a:gd name="T23" fmla="*/ 72 h 97"/>
                <a:gd name="T24" fmla="*/ 10 w 76"/>
                <a:gd name="T25" fmla="*/ 66 h 97"/>
                <a:gd name="T26" fmla="*/ 0 w 76"/>
                <a:gd name="T27" fmla="*/ 56 h 97"/>
                <a:gd name="T28" fmla="*/ 38 w 76"/>
                <a:gd name="T29" fmla="*/ 0 h 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6"/>
                <a:gd name="T46" fmla="*/ 0 h 97"/>
                <a:gd name="T47" fmla="*/ 76 w 76"/>
                <a:gd name="T48" fmla="*/ 97 h 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6" h="97">
                  <a:moveTo>
                    <a:pt x="38" y="0"/>
                  </a:moveTo>
                  <a:lnTo>
                    <a:pt x="44" y="6"/>
                  </a:lnTo>
                  <a:lnTo>
                    <a:pt x="49" y="12"/>
                  </a:lnTo>
                  <a:lnTo>
                    <a:pt x="54" y="19"/>
                  </a:lnTo>
                  <a:lnTo>
                    <a:pt x="59" y="26"/>
                  </a:lnTo>
                  <a:lnTo>
                    <a:pt x="64" y="33"/>
                  </a:lnTo>
                  <a:lnTo>
                    <a:pt x="68" y="40"/>
                  </a:lnTo>
                  <a:lnTo>
                    <a:pt x="72" y="47"/>
                  </a:lnTo>
                  <a:lnTo>
                    <a:pt x="76" y="53"/>
                  </a:lnTo>
                  <a:lnTo>
                    <a:pt x="34" y="97"/>
                  </a:lnTo>
                  <a:lnTo>
                    <a:pt x="18" y="77"/>
                  </a:lnTo>
                  <a:lnTo>
                    <a:pt x="14" y="72"/>
                  </a:lnTo>
                  <a:lnTo>
                    <a:pt x="10" y="66"/>
                  </a:lnTo>
                  <a:lnTo>
                    <a:pt x="0" y="5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Freeform 25">
              <a:extLst>
                <a:ext uri="{FF2B5EF4-FFF2-40B4-BE49-F238E27FC236}">
                  <a16:creationId xmlns:a16="http://schemas.microsoft.com/office/drawing/2014/main" id="{4E32D5AD-F149-48CE-8BF2-E1F77254F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664"/>
              <a:ext cx="74" cy="99"/>
            </a:xfrm>
            <a:custGeom>
              <a:avLst/>
              <a:gdLst>
                <a:gd name="T0" fmla="*/ 36 w 74"/>
                <a:gd name="T1" fmla="*/ 0 h 99"/>
                <a:gd name="T2" fmla="*/ 74 w 74"/>
                <a:gd name="T3" fmla="*/ 55 h 99"/>
                <a:gd name="T4" fmla="*/ 70 w 74"/>
                <a:gd name="T5" fmla="*/ 60 h 99"/>
                <a:gd name="T6" fmla="*/ 66 w 74"/>
                <a:gd name="T7" fmla="*/ 66 h 99"/>
                <a:gd name="T8" fmla="*/ 61 w 74"/>
                <a:gd name="T9" fmla="*/ 71 h 99"/>
                <a:gd name="T10" fmla="*/ 57 w 74"/>
                <a:gd name="T11" fmla="*/ 77 h 99"/>
                <a:gd name="T12" fmla="*/ 49 w 74"/>
                <a:gd name="T13" fmla="*/ 87 h 99"/>
                <a:gd name="T14" fmla="*/ 42 w 74"/>
                <a:gd name="T15" fmla="*/ 99 h 99"/>
                <a:gd name="T16" fmla="*/ 0 w 74"/>
                <a:gd name="T17" fmla="*/ 53 h 99"/>
                <a:gd name="T18" fmla="*/ 8 w 74"/>
                <a:gd name="T19" fmla="*/ 40 h 99"/>
                <a:gd name="T20" fmla="*/ 17 w 74"/>
                <a:gd name="T21" fmla="*/ 27 h 99"/>
                <a:gd name="T22" fmla="*/ 19 w 74"/>
                <a:gd name="T23" fmla="*/ 23 h 99"/>
                <a:gd name="T24" fmla="*/ 22 w 74"/>
                <a:gd name="T25" fmla="*/ 20 h 99"/>
                <a:gd name="T26" fmla="*/ 26 w 74"/>
                <a:gd name="T27" fmla="*/ 13 h 99"/>
                <a:gd name="T28" fmla="*/ 31 w 74"/>
                <a:gd name="T29" fmla="*/ 6 h 99"/>
                <a:gd name="T30" fmla="*/ 36 w 74"/>
                <a:gd name="T31" fmla="*/ 0 h 9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4"/>
                <a:gd name="T49" fmla="*/ 0 h 99"/>
                <a:gd name="T50" fmla="*/ 74 w 74"/>
                <a:gd name="T51" fmla="*/ 99 h 9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4" h="99">
                  <a:moveTo>
                    <a:pt x="36" y="0"/>
                  </a:moveTo>
                  <a:lnTo>
                    <a:pt x="74" y="55"/>
                  </a:lnTo>
                  <a:lnTo>
                    <a:pt x="70" y="60"/>
                  </a:lnTo>
                  <a:lnTo>
                    <a:pt x="66" y="66"/>
                  </a:lnTo>
                  <a:lnTo>
                    <a:pt x="61" y="71"/>
                  </a:lnTo>
                  <a:lnTo>
                    <a:pt x="57" y="77"/>
                  </a:lnTo>
                  <a:lnTo>
                    <a:pt x="49" y="87"/>
                  </a:lnTo>
                  <a:lnTo>
                    <a:pt x="42" y="99"/>
                  </a:lnTo>
                  <a:lnTo>
                    <a:pt x="0" y="53"/>
                  </a:lnTo>
                  <a:lnTo>
                    <a:pt x="8" y="40"/>
                  </a:lnTo>
                  <a:lnTo>
                    <a:pt x="17" y="27"/>
                  </a:lnTo>
                  <a:lnTo>
                    <a:pt x="19" y="23"/>
                  </a:lnTo>
                  <a:lnTo>
                    <a:pt x="22" y="20"/>
                  </a:lnTo>
                  <a:lnTo>
                    <a:pt x="26" y="13"/>
                  </a:lnTo>
                  <a:lnTo>
                    <a:pt x="31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" name="Freeform 26">
              <a:extLst>
                <a:ext uri="{FF2B5EF4-FFF2-40B4-BE49-F238E27FC236}">
                  <a16:creationId xmlns:a16="http://schemas.microsoft.com/office/drawing/2014/main" id="{ABC6DE89-6EFD-4AE8-98C1-2648E4897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4" y="754"/>
              <a:ext cx="54" cy="68"/>
            </a:xfrm>
            <a:custGeom>
              <a:avLst/>
              <a:gdLst>
                <a:gd name="T0" fmla="*/ 30 w 54"/>
                <a:gd name="T1" fmla="*/ 0 h 68"/>
                <a:gd name="T2" fmla="*/ 39 w 54"/>
                <a:gd name="T3" fmla="*/ 1 h 68"/>
                <a:gd name="T4" fmla="*/ 44 w 54"/>
                <a:gd name="T5" fmla="*/ 1 h 68"/>
                <a:gd name="T6" fmla="*/ 48 w 54"/>
                <a:gd name="T7" fmla="*/ 1 h 68"/>
                <a:gd name="T8" fmla="*/ 51 w 54"/>
                <a:gd name="T9" fmla="*/ 1 h 68"/>
                <a:gd name="T10" fmla="*/ 52 w 54"/>
                <a:gd name="T11" fmla="*/ 0 h 68"/>
                <a:gd name="T12" fmla="*/ 54 w 54"/>
                <a:gd name="T13" fmla="*/ 0 h 68"/>
                <a:gd name="T14" fmla="*/ 48 w 54"/>
                <a:gd name="T15" fmla="*/ 68 h 68"/>
                <a:gd name="T16" fmla="*/ 39 w 54"/>
                <a:gd name="T17" fmla="*/ 68 h 68"/>
                <a:gd name="T18" fmla="*/ 28 w 54"/>
                <a:gd name="T19" fmla="*/ 68 h 68"/>
                <a:gd name="T20" fmla="*/ 17 w 54"/>
                <a:gd name="T21" fmla="*/ 68 h 68"/>
                <a:gd name="T22" fmla="*/ 6 w 54"/>
                <a:gd name="T23" fmla="*/ 68 h 68"/>
                <a:gd name="T24" fmla="*/ 0 w 54"/>
                <a:gd name="T25" fmla="*/ 2 h 68"/>
                <a:gd name="T26" fmla="*/ 7 w 54"/>
                <a:gd name="T27" fmla="*/ 2 h 68"/>
                <a:gd name="T28" fmla="*/ 17 w 54"/>
                <a:gd name="T29" fmla="*/ 1 h 68"/>
                <a:gd name="T30" fmla="*/ 30 w 54"/>
                <a:gd name="T31" fmla="*/ 0 h 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4"/>
                <a:gd name="T49" fmla="*/ 0 h 68"/>
                <a:gd name="T50" fmla="*/ 54 w 54"/>
                <a:gd name="T51" fmla="*/ 68 h 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4" h="68">
                  <a:moveTo>
                    <a:pt x="30" y="0"/>
                  </a:moveTo>
                  <a:lnTo>
                    <a:pt x="39" y="1"/>
                  </a:lnTo>
                  <a:lnTo>
                    <a:pt x="44" y="1"/>
                  </a:lnTo>
                  <a:lnTo>
                    <a:pt x="48" y="1"/>
                  </a:lnTo>
                  <a:lnTo>
                    <a:pt x="51" y="1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48" y="68"/>
                  </a:lnTo>
                  <a:lnTo>
                    <a:pt x="39" y="68"/>
                  </a:lnTo>
                  <a:lnTo>
                    <a:pt x="28" y="68"/>
                  </a:lnTo>
                  <a:lnTo>
                    <a:pt x="17" y="68"/>
                  </a:lnTo>
                  <a:lnTo>
                    <a:pt x="6" y="68"/>
                  </a:lnTo>
                  <a:lnTo>
                    <a:pt x="0" y="2"/>
                  </a:lnTo>
                  <a:lnTo>
                    <a:pt x="7" y="2"/>
                  </a:lnTo>
                  <a:lnTo>
                    <a:pt x="17" y="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50757478-2CAF-4D15-9583-4A754D144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767"/>
              <a:ext cx="58" cy="77"/>
            </a:xfrm>
            <a:custGeom>
              <a:avLst/>
              <a:gdLst>
                <a:gd name="T0" fmla="*/ 18 w 58"/>
                <a:gd name="T1" fmla="*/ 0 h 77"/>
                <a:gd name="T2" fmla="*/ 28 w 58"/>
                <a:gd name="T3" fmla="*/ 5 h 77"/>
                <a:gd name="T4" fmla="*/ 38 w 58"/>
                <a:gd name="T5" fmla="*/ 10 h 77"/>
                <a:gd name="T6" fmla="*/ 58 w 58"/>
                <a:gd name="T7" fmla="*/ 21 h 77"/>
                <a:gd name="T8" fmla="*/ 32 w 58"/>
                <a:gd name="T9" fmla="*/ 77 h 77"/>
                <a:gd name="T10" fmla="*/ 25 w 58"/>
                <a:gd name="T11" fmla="*/ 72 h 77"/>
                <a:gd name="T12" fmla="*/ 17 w 58"/>
                <a:gd name="T13" fmla="*/ 68 h 77"/>
                <a:gd name="T14" fmla="*/ 8 w 58"/>
                <a:gd name="T15" fmla="*/ 66 h 77"/>
                <a:gd name="T16" fmla="*/ 0 w 58"/>
                <a:gd name="T17" fmla="*/ 63 h 77"/>
                <a:gd name="T18" fmla="*/ 18 w 58"/>
                <a:gd name="T19" fmla="*/ 0 h 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8"/>
                <a:gd name="T31" fmla="*/ 0 h 77"/>
                <a:gd name="T32" fmla="*/ 58 w 58"/>
                <a:gd name="T33" fmla="*/ 77 h 7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8" h="77">
                  <a:moveTo>
                    <a:pt x="18" y="0"/>
                  </a:moveTo>
                  <a:lnTo>
                    <a:pt x="28" y="5"/>
                  </a:lnTo>
                  <a:lnTo>
                    <a:pt x="38" y="10"/>
                  </a:lnTo>
                  <a:lnTo>
                    <a:pt x="58" y="21"/>
                  </a:lnTo>
                  <a:lnTo>
                    <a:pt x="32" y="77"/>
                  </a:lnTo>
                  <a:lnTo>
                    <a:pt x="25" y="72"/>
                  </a:lnTo>
                  <a:lnTo>
                    <a:pt x="17" y="68"/>
                  </a:lnTo>
                  <a:lnTo>
                    <a:pt x="8" y="66"/>
                  </a:lnTo>
                  <a:lnTo>
                    <a:pt x="0" y="6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Freeform 28">
              <a:extLst>
                <a:ext uri="{FF2B5EF4-FFF2-40B4-BE49-F238E27FC236}">
                  <a16:creationId xmlns:a16="http://schemas.microsoft.com/office/drawing/2014/main" id="{7E43C8C5-DA2C-469E-B104-1C0EC54DD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767"/>
              <a:ext cx="54" cy="78"/>
            </a:xfrm>
            <a:custGeom>
              <a:avLst/>
              <a:gdLst>
                <a:gd name="T0" fmla="*/ 44 w 54"/>
                <a:gd name="T1" fmla="*/ 0 h 78"/>
                <a:gd name="T2" fmla="*/ 47 w 54"/>
                <a:gd name="T3" fmla="*/ 14 h 78"/>
                <a:gd name="T4" fmla="*/ 51 w 54"/>
                <a:gd name="T5" fmla="*/ 29 h 78"/>
                <a:gd name="T6" fmla="*/ 53 w 54"/>
                <a:gd name="T7" fmla="*/ 42 h 78"/>
                <a:gd name="T8" fmla="*/ 54 w 54"/>
                <a:gd name="T9" fmla="*/ 50 h 78"/>
                <a:gd name="T10" fmla="*/ 53 w 54"/>
                <a:gd name="T11" fmla="*/ 51 h 78"/>
                <a:gd name="T12" fmla="*/ 52 w 54"/>
                <a:gd name="T13" fmla="*/ 52 h 78"/>
                <a:gd name="T14" fmla="*/ 51 w 54"/>
                <a:gd name="T15" fmla="*/ 54 h 78"/>
                <a:gd name="T16" fmla="*/ 48 w 54"/>
                <a:gd name="T17" fmla="*/ 57 h 78"/>
                <a:gd name="T18" fmla="*/ 42 w 54"/>
                <a:gd name="T19" fmla="*/ 60 h 78"/>
                <a:gd name="T20" fmla="*/ 35 w 54"/>
                <a:gd name="T21" fmla="*/ 66 h 78"/>
                <a:gd name="T22" fmla="*/ 28 w 54"/>
                <a:gd name="T23" fmla="*/ 70 h 78"/>
                <a:gd name="T24" fmla="*/ 21 w 54"/>
                <a:gd name="T25" fmla="*/ 74 h 78"/>
                <a:gd name="T26" fmla="*/ 16 w 54"/>
                <a:gd name="T27" fmla="*/ 77 h 78"/>
                <a:gd name="T28" fmla="*/ 14 w 54"/>
                <a:gd name="T29" fmla="*/ 78 h 78"/>
                <a:gd name="T30" fmla="*/ 5 w 54"/>
                <a:gd name="T31" fmla="*/ 51 h 78"/>
                <a:gd name="T32" fmla="*/ 1 w 54"/>
                <a:gd name="T33" fmla="*/ 39 h 78"/>
                <a:gd name="T34" fmla="*/ 0 w 54"/>
                <a:gd name="T35" fmla="*/ 34 h 78"/>
                <a:gd name="T36" fmla="*/ 0 w 54"/>
                <a:gd name="T37" fmla="*/ 32 h 78"/>
                <a:gd name="T38" fmla="*/ 0 w 54"/>
                <a:gd name="T39" fmla="*/ 32 h 78"/>
                <a:gd name="T40" fmla="*/ 1 w 54"/>
                <a:gd name="T41" fmla="*/ 31 h 78"/>
                <a:gd name="T42" fmla="*/ 5 w 54"/>
                <a:gd name="T43" fmla="*/ 28 h 78"/>
                <a:gd name="T44" fmla="*/ 9 w 54"/>
                <a:gd name="T45" fmla="*/ 23 h 78"/>
                <a:gd name="T46" fmla="*/ 15 w 54"/>
                <a:gd name="T47" fmla="*/ 19 h 78"/>
                <a:gd name="T48" fmla="*/ 44 w 54"/>
                <a:gd name="T49" fmla="*/ 0 h 7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"/>
                <a:gd name="T76" fmla="*/ 0 h 78"/>
                <a:gd name="T77" fmla="*/ 54 w 54"/>
                <a:gd name="T78" fmla="*/ 78 h 7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" h="78">
                  <a:moveTo>
                    <a:pt x="44" y="0"/>
                  </a:moveTo>
                  <a:lnTo>
                    <a:pt x="47" y="14"/>
                  </a:lnTo>
                  <a:lnTo>
                    <a:pt x="51" y="29"/>
                  </a:lnTo>
                  <a:lnTo>
                    <a:pt x="53" y="42"/>
                  </a:lnTo>
                  <a:lnTo>
                    <a:pt x="54" y="50"/>
                  </a:lnTo>
                  <a:lnTo>
                    <a:pt x="53" y="51"/>
                  </a:lnTo>
                  <a:lnTo>
                    <a:pt x="52" y="52"/>
                  </a:lnTo>
                  <a:lnTo>
                    <a:pt x="51" y="54"/>
                  </a:lnTo>
                  <a:lnTo>
                    <a:pt x="48" y="57"/>
                  </a:lnTo>
                  <a:lnTo>
                    <a:pt x="42" y="60"/>
                  </a:lnTo>
                  <a:lnTo>
                    <a:pt x="35" y="66"/>
                  </a:lnTo>
                  <a:lnTo>
                    <a:pt x="28" y="70"/>
                  </a:lnTo>
                  <a:lnTo>
                    <a:pt x="21" y="74"/>
                  </a:lnTo>
                  <a:lnTo>
                    <a:pt x="16" y="77"/>
                  </a:lnTo>
                  <a:lnTo>
                    <a:pt x="14" y="78"/>
                  </a:lnTo>
                  <a:lnTo>
                    <a:pt x="5" y="51"/>
                  </a:lnTo>
                  <a:lnTo>
                    <a:pt x="1" y="39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1" y="31"/>
                  </a:lnTo>
                  <a:lnTo>
                    <a:pt x="5" y="28"/>
                  </a:lnTo>
                  <a:lnTo>
                    <a:pt x="9" y="23"/>
                  </a:lnTo>
                  <a:lnTo>
                    <a:pt x="15" y="19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" name="Freeform 29">
              <a:extLst>
                <a:ext uri="{FF2B5EF4-FFF2-40B4-BE49-F238E27FC236}">
                  <a16:creationId xmlns:a16="http://schemas.microsoft.com/office/drawing/2014/main" id="{064097AA-0005-4714-BD49-74CA6BA3D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770"/>
              <a:ext cx="56" cy="76"/>
            </a:xfrm>
            <a:custGeom>
              <a:avLst/>
              <a:gdLst>
                <a:gd name="T0" fmla="*/ 38 w 56"/>
                <a:gd name="T1" fmla="*/ 0 h 76"/>
                <a:gd name="T2" fmla="*/ 56 w 56"/>
                <a:gd name="T3" fmla="*/ 62 h 76"/>
                <a:gd name="T4" fmla="*/ 42 w 56"/>
                <a:gd name="T5" fmla="*/ 69 h 76"/>
                <a:gd name="T6" fmla="*/ 34 w 56"/>
                <a:gd name="T7" fmla="*/ 73 h 76"/>
                <a:gd name="T8" fmla="*/ 27 w 56"/>
                <a:gd name="T9" fmla="*/ 76 h 76"/>
                <a:gd name="T10" fmla="*/ 20 w 56"/>
                <a:gd name="T11" fmla="*/ 64 h 76"/>
                <a:gd name="T12" fmla="*/ 14 w 56"/>
                <a:gd name="T13" fmla="*/ 51 h 76"/>
                <a:gd name="T14" fmla="*/ 0 w 56"/>
                <a:gd name="T15" fmla="*/ 23 h 76"/>
                <a:gd name="T16" fmla="*/ 5 w 56"/>
                <a:gd name="T17" fmla="*/ 19 h 76"/>
                <a:gd name="T18" fmla="*/ 8 w 56"/>
                <a:gd name="T19" fmla="*/ 16 h 76"/>
                <a:gd name="T20" fmla="*/ 14 w 56"/>
                <a:gd name="T21" fmla="*/ 12 h 76"/>
                <a:gd name="T22" fmla="*/ 18 w 56"/>
                <a:gd name="T23" fmla="*/ 10 h 76"/>
                <a:gd name="T24" fmla="*/ 23 w 56"/>
                <a:gd name="T25" fmla="*/ 7 h 76"/>
                <a:gd name="T26" fmla="*/ 28 w 56"/>
                <a:gd name="T27" fmla="*/ 5 h 76"/>
                <a:gd name="T28" fmla="*/ 38 w 56"/>
                <a:gd name="T29" fmla="*/ 0 h 7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6"/>
                <a:gd name="T46" fmla="*/ 0 h 76"/>
                <a:gd name="T47" fmla="*/ 56 w 56"/>
                <a:gd name="T48" fmla="*/ 76 h 7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6" h="76">
                  <a:moveTo>
                    <a:pt x="38" y="0"/>
                  </a:moveTo>
                  <a:lnTo>
                    <a:pt x="56" y="62"/>
                  </a:lnTo>
                  <a:lnTo>
                    <a:pt x="42" y="69"/>
                  </a:lnTo>
                  <a:lnTo>
                    <a:pt x="34" y="73"/>
                  </a:lnTo>
                  <a:lnTo>
                    <a:pt x="27" y="76"/>
                  </a:lnTo>
                  <a:lnTo>
                    <a:pt x="20" y="64"/>
                  </a:lnTo>
                  <a:lnTo>
                    <a:pt x="14" y="51"/>
                  </a:lnTo>
                  <a:lnTo>
                    <a:pt x="0" y="23"/>
                  </a:lnTo>
                  <a:lnTo>
                    <a:pt x="5" y="19"/>
                  </a:lnTo>
                  <a:lnTo>
                    <a:pt x="8" y="16"/>
                  </a:lnTo>
                  <a:lnTo>
                    <a:pt x="14" y="12"/>
                  </a:lnTo>
                  <a:lnTo>
                    <a:pt x="18" y="10"/>
                  </a:lnTo>
                  <a:lnTo>
                    <a:pt x="23" y="7"/>
                  </a:lnTo>
                  <a:lnTo>
                    <a:pt x="28" y="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" name="Freeform 30">
              <a:extLst>
                <a:ext uri="{FF2B5EF4-FFF2-40B4-BE49-F238E27FC236}">
                  <a16:creationId xmlns:a16="http://schemas.microsoft.com/office/drawing/2014/main" id="{EF57DB15-78A2-40F7-8E58-B4F70F5A5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" y="774"/>
              <a:ext cx="53" cy="77"/>
            </a:xfrm>
            <a:custGeom>
              <a:avLst/>
              <a:gdLst>
                <a:gd name="T0" fmla="*/ 11 w 53"/>
                <a:gd name="T1" fmla="*/ 0 h 77"/>
                <a:gd name="T2" fmla="*/ 53 w 53"/>
                <a:gd name="T3" fmla="*/ 33 h 77"/>
                <a:gd name="T4" fmla="*/ 49 w 53"/>
                <a:gd name="T5" fmla="*/ 44 h 77"/>
                <a:gd name="T6" fmla="*/ 45 w 53"/>
                <a:gd name="T7" fmla="*/ 54 h 77"/>
                <a:gd name="T8" fmla="*/ 44 w 53"/>
                <a:gd name="T9" fmla="*/ 60 h 77"/>
                <a:gd name="T10" fmla="*/ 43 w 53"/>
                <a:gd name="T11" fmla="*/ 66 h 77"/>
                <a:gd name="T12" fmla="*/ 42 w 53"/>
                <a:gd name="T13" fmla="*/ 72 h 77"/>
                <a:gd name="T14" fmla="*/ 42 w 53"/>
                <a:gd name="T15" fmla="*/ 77 h 77"/>
                <a:gd name="T16" fmla="*/ 15 w 53"/>
                <a:gd name="T17" fmla="*/ 63 h 77"/>
                <a:gd name="T18" fmla="*/ 4 w 53"/>
                <a:gd name="T19" fmla="*/ 56 h 77"/>
                <a:gd name="T20" fmla="*/ 2 w 53"/>
                <a:gd name="T21" fmla="*/ 53 h 77"/>
                <a:gd name="T22" fmla="*/ 0 w 53"/>
                <a:gd name="T23" fmla="*/ 52 h 77"/>
                <a:gd name="T24" fmla="*/ 0 w 53"/>
                <a:gd name="T25" fmla="*/ 52 h 77"/>
                <a:gd name="T26" fmla="*/ 0 w 53"/>
                <a:gd name="T27" fmla="*/ 45 h 77"/>
                <a:gd name="T28" fmla="*/ 2 w 53"/>
                <a:gd name="T29" fmla="*/ 39 h 77"/>
                <a:gd name="T30" fmla="*/ 4 w 53"/>
                <a:gd name="T31" fmla="*/ 32 h 77"/>
                <a:gd name="T32" fmla="*/ 8 w 53"/>
                <a:gd name="T33" fmla="*/ 15 h 77"/>
                <a:gd name="T34" fmla="*/ 9 w 53"/>
                <a:gd name="T35" fmla="*/ 7 h 77"/>
                <a:gd name="T36" fmla="*/ 11 w 53"/>
                <a:gd name="T37" fmla="*/ 0 h 7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3"/>
                <a:gd name="T58" fmla="*/ 0 h 77"/>
                <a:gd name="T59" fmla="*/ 53 w 53"/>
                <a:gd name="T60" fmla="*/ 77 h 7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3" h="77">
                  <a:moveTo>
                    <a:pt x="11" y="0"/>
                  </a:moveTo>
                  <a:lnTo>
                    <a:pt x="53" y="33"/>
                  </a:lnTo>
                  <a:lnTo>
                    <a:pt x="49" y="44"/>
                  </a:lnTo>
                  <a:lnTo>
                    <a:pt x="45" y="54"/>
                  </a:lnTo>
                  <a:lnTo>
                    <a:pt x="44" y="60"/>
                  </a:lnTo>
                  <a:lnTo>
                    <a:pt x="43" y="66"/>
                  </a:lnTo>
                  <a:lnTo>
                    <a:pt x="42" y="72"/>
                  </a:lnTo>
                  <a:lnTo>
                    <a:pt x="42" y="77"/>
                  </a:lnTo>
                  <a:lnTo>
                    <a:pt x="15" y="63"/>
                  </a:lnTo>
                  <a:lnTo>
                    <a:pt x="4" y="56"/>
                  </a:lnTo>
                  <a:lnTo>
                    <a:pt x="2" y="53"/>
                  </a:lnTo>
                  <a:lnTo>
                    <a:pt x="0" y="52"/>
                  </a:lnTo>
                  <a:lnTo>
                    <a:pt x="0" y="45"/>
                  </a:lnTo>
                  <a:lnTo>
                    <a:pt x="2" y="39"/>
                  </a:lnTo>
                  <a:lnTo>
                    <a:pt x="4" y="32"/>
                  </a:lnTo>
                  <a:lnTo>
                    <a:pt x="8" y="15"/>
                  </a:lnTo>
                  <a:lnTo>
                    <a:pt x="9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" name="Freeform 31">
              <a:extLst>
                <a:ext uri="{FF2B5EF4-FFF2-40B4-BE49-F238E27FC236}">
                  <a16:creationId xmlns:a16="http://schemas.microsoft.com/office/drawing/2014/main" id="{0E826305-48DC-4006-8CEC-72DCE7BE2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" y="818"/>
              <a:ext cx="54" cy="65"/>
            </a:xfrm>
            <a:custGeom>
              <a:avLst/>
              <a:gdLst>
                <a:gd name="T0" fmla="*/ 32 w 54"/>
                <a:gd name="T1" fmla="*/ 0 h 65"/>
                <a:gd name="T2" fmla="*/ 38 w 54"/>
                <a:gd name="T3" fmla="*/ 6 h 65"/>
                <a:gd name="T4" fmla="*/ 44 w 54"/>
                <a:gd name="T5" fmla="*/ 12 h 65"/>
                <a:gd name="T6" fmla="*/ 54 w 54"/>
                <a:gd name="T7" fmla="*/ 26 h 65"/>
                <a:gd name="T8" fmla="*/ 22 w 54"/>
                <a:gd name="T9" fmla="*/ 65 h 65"/>
                <a:gd name="T10" fmla="*/ 18 w 54"/>
                <a:gd name="T11" fmla="*/ 59 h 65"/>
                <a:gd name="T12" fmla="*/ 12 w 54"/>
                <a:gd name="T13" fmla="*/ 54 h 65"/>
                <a:gd name="T14" fmla="*/ 0 w 54"/>
                <a:gd name="T15" fmla="*/ 44 h 65"/>
                <a:gd name="T16" fmla="*/ 32 w 54"/>
                <a:gd name="T17" fmla="*/ 0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"/>
                <a:gd name="T28" fmla="*/ 0 h 65"/>
                <a:gd name="T29" fmla="*/ 54 w 54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" h="65">
                  <a:moveTo>
                    <a:pt x="32" y="0"/>
                  </a:moveTo>
                  <a:lnTo>
                    <a:pt x="38" y="6"/>
                  </a:lnTo>
                  <a:lnTo>
                    <a:pt x="44" y="12"/>
                  </a:lnTo>
                  <a:lnTo>
                    <a:pt x="54" y="26"/>
                  </a:lnTo>
                  <a:lnTo>
                    <a:pt x="22" y="65"/>
                  </a:lnTo>
                  <a:lnTo>
                    <a:pt x="18" y="59"/>
                  </a:lnTo>
                  <a:lnTo>
                    <a:pt x="12" y="54"/>
                  </a:lnTo>
                  <a:lnTo>
                    <a:pt x="0" y="4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Freeform 32">
              <a:extLst>
                <a:ext uri="{FF2B5EF4-FFF2-40B4-BE49-F238E27FC236}">
                  <a16:creationId xmlns:a16="http://schemas.microsoft.com/office/drawing/2014/main" id="{6583335D-FBAC-4B8D-8EE8-D4544B005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" y="820"/>
              <a:ext cx="53" cy="68"/>
            </a:xfrm>
            <a:custGeom>
              <a:avLst/>
              <a:gdLst>
                <a:gd name="T0" fmla="*/ 23 w 53"/>
                <a:gd name="T1" fmla="*/ 0 h 68"/>
                <a:gd name="T2" fmla="*/ 53 w 53"/>
                <a:gd name="T3" fmla="*/ 45 h 68"/>
                <a:gd name="T4" fmla="*/ 50 w 53"/>
                <a:gd name="T5" fmla="*/ 47 h 68"/>
                <a:gd name="T6" fmla="*/ 47 w 53"/>
                <a:gd name="T7" fmla="*/ 50 h 68"/>
                <a:gd name="T8" fmla="*/ 41 w 53"/>
                <a:gd name="T9" fmla="*/ 56 h 68"/>
                <a:gd name="T10" fmla="*/ 31 w 53"/>
                <a:gd name="T11" fmla="*/ 68 h 68"/>
                <a:gd name="T12" fmla="*/ 0 w 53"/>
                <a:gd name="T13" fmla="*/ 29 h 68"/>
                <a:gd name="T14" fmla="*/ 5 w 53"/>
                <a:gd name="T15" fmla="*/ 21 h 68"/>
                <a:gd name="T16" fmla="*/ 7 w 53"/>
                <a:gd name="T17" fmla="*/ 18 h 68"/>
                <a:gd name="T18" fmla="*/ 11 w 53"/>
                <a:gd name="T19" fmla="*/ 14 h 68"/>
                <a:gd name="T20" fmla="*/ 13 w 53"/>
                <a:gd name="T21" fmla="*/ 11 h 68"/>
                <a:gd name="T22" fmla="*/ 17 w 53"/>
                <a:gd name="T23" fmla="*/ 7 h 68"/>
                <a:gd name="T24" fmla="*/ 19 w 53"/>
                <a:gd name="T25" fmla="*/ 4 h 68"/>
                <a:gd name="T26" fmla="*/ 23 w 53"/>
                <a:gd name="T27" fmla="*/ 0 h 6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"/>
                <a:gd name="T43" fmla="*/ 0 h 68"/>
                <a:gd name="T44" fmla="*/ 53 w 53"/>
                <a:gd name="T45" fmla="*/ 68 h 6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" h="68">
                  <a:moveTo>
                    <a:pt x="23" y="0"/>
                  </a:moveTo>
                  <a:lnTo>
                    <a:pt x="53" y="45"/>
                  </a:lnTo>
                  <a:lnTo>
                    <a:pt x="50" y="47"/>
                  </a:lnTo>
                  <a:lnTo>
                    <a:pt x="47" y="50"/>
                  </a:lnTo>
                  <a:lnTo>
                    <a:pt x="41" y="56"/>
                  </a:lnTo>
                  <a:lnTo>
                    <a:pt x="31" y="68"/>
                  </a:lnTo>
                  <a:lnTo>
                    <a:pt x="0" y="29"/>
                  </a:lnTo>
                  <a:lnTo>
                    <a:pt x="5" y="21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3" y="11"/>
                  </a:lnTo>
                  <a:lnTo>
                    <a:pt x="17" y="7"/>
                  </a:lnTo>
                  <a:lnTo>
                    <a:pt x="19" y="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" name="Freeform 33">
              <a:extLst>
                <a:ext uri="{FF2B5EF4-FFF2-40B4-BE49-F238E27FC236}">
                  <a16:creationId xmlns:a16="http://schemas.microsoft.com/office/drawing/2014/main" id="{28FF17E6-C677-4F0E-9003-8D4C2193A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5" y="876"/>
              <a:ext cx="41" cy="60"/>
            </a:xfrm>
            <a:custGeom>
              <a:avLst/>
              <a:gdLst>
                <a:gd name="T0" fmla="*/ 36 w 41"/>
                <a:gd name="T1" fmla="*/ 0 h 60"/>
                <a:gd name="T2" fmla="*/ 41 w 41"/>
                <a:gd name="T3" fmla="*/ 0 h 60"/>
                <a:gd name="T4" fmla="*/ 41 w 41"/>
                <a:gd name="T5" fmla="*/ 8 h 60"/>
                <a:gd name="T6" fmla="*/ 39 w 41"/>
                <a:gd name="T7" fmla="*/ 14 h 60"/>
                <a:gd name="T8" fmla="*/ 37 w 41"/>
                <a:gd name="T9" fmla="*/ 25 h 60"/>
                <a:gd name="T10" fmla="*/ 34 w 41"/>
                <a:gd name="T11" fmla="*/ 49 h 60"/>
                <a:gd name="T12" fmla="*/ 17 w 41"/>
                <a:gd name="T13" fmla="*/ 55 h 60"/>
                <a:gd name="T14" fmla="*/ 0 w 41"/>
                <a:gd name="T15" fmla="*/ 60 h 60"/>
                <a:gd name="T16" fmla="*/ 2 w 41"/>
                <a:gd name="T17" fmla="*/ 44 h 60"/>
                <a:gd name="T18" fmla="*/ 3 w 41"/>
                <a:gd name="T19" fmla="*/ 19 h 60"/>
                <a:gd name="T20" fmla="*/ 36 w 41"/>
                <a:gd name="T21" fmla="*/ 0 h 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"/>
                <a:gd name="T34" fmla="*/ 0 h 60"/>
                <a:gd name="T35" fmla="*/ 41 w 41"/>
                <a:gd name="T36" fmla="*/ 60 h 6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" h="60">
                  <a:moveTo>
                    <a:pt x="36" y="0"/>
                  </a:moveTo>
                  <a:lnTo>
                    <a:pt x="41" y="0"/>
                  </a:lnTo>
                  <a:lnTo>
                    <a:pt x="41" y="8"/>
                  </a:lnTo>
                  <a:lnTo>
                    <a:pt x="39" y="14"/>
                  </a:lnTo>
                  <a:lnTo>
                    <a:pt x="37" y="25"/>
                  </a:lnTo>
                  <a:lnTo>
                    <a:pt x="34" y="49"/>
                  </a:lnTo>
                  <a:lnTo>
                    <a:pt x="17" y="55"/>
                  </a:lnTo>
                  <a:lnTo>
                    <a:pt x="0" y="60"/>
                  </a:lnTo>
                  <a:lnTo>
                    <a:pt x="2" y="44"/>
                  </a:lnTo>
                  <a:lnTo>
                    <a:pt x="3" y="19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" name="Freeform 34">
              <a:extLst>
                <a:ext uri="{FF2B5EF4-FFF2-40B4-BE49-F238E27FC236}">
                  <a16:creationId xmlns:a16="http://schemas.microsoft.com/office/drawing/2014/main" id="{5568102C-CC24-434A-8976-94C75B096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877"/>
              <a:ext cx="42" cy="50"/>
            </a:xfrm>
            <a:custGeom>
              <a:avLst/>
              <a:gdLst>
                <a:gd name="T0" fmla="*/ 10 w 42"/>
                <a:gd name="T1" fmla="*/ 0 h 50"/>
                <a:gd name="T2" fmla="*/ 19 w 42"/>
                <a:gd name="T3" fmla="*/ 8 h 50"/>
                <a:gd name="T4" fmla="*/ 30 w 42"/>
                <a:gd name="T5" fmla="*/ 17 h 50"/>
                <a:gd name="T6" fmla="*/ 35 w 42"/>
                <a:gd name="T7" fmla="*/ 21 h 50"/>
                <a:gd name="T8" fmla="*/ 38 w 42"/>
                <a:gd name="T9" fmla="*/ 24 h 50"/>
                <a:gd name="T10" fmla="*/ 41 w 42"/>
                <a:gd name="T11" fmla="*/ 27 h 50"/>
                <a:gd name="T12" fmla="*/ 42 w 42"/>
                <a:gd name="T13" fmla="*/ 30 h 50"/>
                <a:gd name="T14" fmla="*/ 42 w 42"/>
                <a:gd name="T15" fmla="*/ 31 h 50"/>
                <a:gd name="T16" fmla="*/ 41 w 42"/>
                <a:gd name="T17" fmla="*/ 32 h 50"/>
                <a:gd name="T18" fmla="*/ 38 w 42"/>
                <a:gd name="T19" fmla="*/ 38 h 50"/>
                <a:gd name="T20" fmla="*/ 35 w 42"/>
                <a:gd name="T21" fmla="*/ 45 h 50"/>
                <a:gd name="T22" fmla="*/ 32 w 42"/>
                <a:gd name="T23" fmla="*/ 50 h 50"/>
                <a:gd name="T24" fmla="*/ 23 w 42"/>
                <a:gd name="T25" fmla="*/ 44 h 50"/>
                <a:gd name="T26" fmla="*/ 12 w 42"/>
                <a:gd name="T27" fmla="*/ 37 h 50"/>
                <a:gd name="T28" fmla="*/ 4 w 42"/>
                <a:gd name="T29" fmla="*/ 31 h 50"/>
                <a:gd name="T30" fmla="*/ 2 w 42"/>
                <a:gd name="T31" fmla="*/ 28 h 50"/>
                <a:gd name="T32" fmla="*/ 0 w 42"/>
                <a:gd name="T33" fmla="*/ 27 h 50"/>
                <a:gd name="T34" fmla="*/ 0 w 42"/>
                <a:gd name="T35" fmla="*/ 25 h 50"/>
                <a:gd name="T36" fmla="*/ 2 w 42"/>
                <a:gd name="T37" fmla="*/ 22 h 50"/>
                <a:gd name="T38" fmla="*/ 4 w 42"/>
                <a:gd name="T39" fmla="*/ 15 h 50"/>
                <a:gd name="T40" fmla="*/ 10 w 42"/>
                <a:gd name="T41" fmla="*/ 0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2"/>
                <a:gd name="T64" fmla="*/ 0 h 50"/>
                <a:gd name="T65" fmla="*/ 42 w 42"/>
                <a:gd name="T66" fmla="*/ 50 h 5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2" h="50">
                  <a:moveTo>
                    <a:pt x="10" y="0"/>
                  </a:moveTo>
                  <a:lnTo>
                    <a:pt x="19" y="8"/>
                  </a:lnTo>
                  <a:lnTo>
                    <a:pt x="30" y="17"/>
                  </a:lnTo>
                  <a:lnTo>
                    <a:pt x="35" y="21"/>
                  </a:lnTo>
                  <a:lnTo>
                    <a:pt x="38" y="24"/>
                  </a:lnTo>
                  <a:lnTo>
                    <a:pt x="41" y="27"/>
                  </a:lnTo>
                  <a:lnTo>
                    <a:pt x="42" y="30"/>
                  </a:lnTo>
                  <a:lnTo>
                    <a:pt x="42" y="31"/>
                  </a:lnTo>
                  <a:lnTo>
                    <a:pt x="41" y="32"/>
                  </a:lnTo>
                  <a:lnTo>
                    <a:pt x="38" y="38"/>
                  </a:lnTo>
                  <a:lnTo>
                    <a:pt x="35" y="45"/>
                  </a:lnTo>
                  <a:lnTo>
                    <a:pt x="32" y="50"/>
                  </a:lnTo>
                  <a:lnTo>
                    <a:pt x="23" y="44"/>
                  </a:lnTo>
                  <a:lnTo>
                    <a:pt x="12" y="37"/>
                  </a:lnTo>
                  <a:lnTo>
                    <a:pt x="4" y="31"/>
                  </a:lnTo>
                  <a:lnTo>
                    <a:pt x="2" y="28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2" y="22"/>
                  </a:lnTo>
                  <a:lnTo>
                    <a:pt x="4" y="1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35">
              <a:extLst>
                <a:ext uri="{FF2B5EF4-FFF2-40B4-BE49-F238E27FC236}">
                  <a16:creationId xmlns:a16="http://schemas.microsoft.com/office/drawing/2014/main" id="{30FC07DC-983F-4B6E-B892-9E27F0077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" y="880"/>
              <a:ext cx="40" cy="62"/>
            </a:xfrm>
            <a:custGeom>
              <a:avLst/>
              <a:gdLst>
                <a:gd name="T0" fmla="*/ 0 w 40"/>
                <a:gd name="T1" fmla="*/ 0 h 62"/>
                <a:gd name="T2" fmla="*/ 37 w 40"/>
                <a:gd name="T3" fmla="*/ 18 h 62"/>
                <a:gd name="T4" fmla="*/ 37 w 40"/>
                <a:gd name="T5" fmla="*/ 36 h 62"/>
                <a:gd name="T6" fmla="*/ 37 w 40"/>
                <a:gd name="T7" fmla="*/ 40 h 62"/>
                <a:gd name="T8" fmla="*/ 38 w 40"/>
                <a:gd name="T9" fmla="*/ 45 h 62"/>
                <a:gd name="T10" fmla="*/ 40 w 40"/>
                <a:gd name="T11" fmla="*/ 54 h 62"/>
                <a:gd name="T12" fmla="*/ 40 w 40"/>
                <a:gd name="T13" fmla="*/ 62 h 62"/>
                <a:gd name="T14" fmla="*/ 32 w 40"/>
                <a:gd name="T15" fmla="*/ 60 h 62"/>
                <a:gd name="T16" fmla="*/ 23 w 40"/>
                <a:gd name="T17" fmla="*/ 56 h 62"/>
                <a:gd name="T18" fmla="*/ 16 w 40"/>
                <a:gd name="T19" fmla="*/ 54 h 62"/>
                <a:gd name="T20" fmla="*/ 8 w 40"/>
                <a:gd name="T21" fmla="*/ 49 h 62"/>
                <a:gd name="T22" fmla="*/ 5 w 40"/>
                <a:gd name="T23" fmla="*/ 38 h 62"/>
                <a:gd name="T24" fmla="*/ 3 w 40"/>
                <a:gd name="T25" fmla="*/ 27 h 62"/>
                <a:gd name="T26" fmla="*/ 0 w 40"/>
                <a:gd name="T27" fmla="*/ 15 h 62"/>
                <a:gd name="T28" fmla="*/ 0 w 40"/>
                <a:gd name="T29" fmla="*/ 10 h 62"/>
                <a:gd name="T30" fmla="*/ 0 w 40"/>
                <a:gd name="T31" fmla="*/ 0 h 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62"/>
                <a:gd name="T50" fmla="*/ 40 w 40"/>
                <a:gd name="T51" fmla="*/ 62 h 6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62">
                  <a:moveTo>
                    <a:pt x="0" y="0"/>
                  </a:moveTo>
                  <a:lnTo>
                    <a:pt x="37" y="18"/>
                  </a:lnTo>
                  <a:lnTo>
                    <a:pt x="37" y="36"/>
                  </a:lnTo>
                  <a:lnTo>
                    <a:pt x="37" y="40"/>
                  </a:lnTo>
                  <a:lnTo>
                    <a:pt x="38" y="45"/>
                  </a:lnTo>
                  <a:lnTo>
                    <a:pt x="40" y="54"/>
                  </a:lnTo>
                  <a:lnTo>
                    <a:pt x="40" y="62"/>
                  </a:lnTo>
                  <a:lnTo>
                    <a:pt x="32" y="60"/>
                  </a:lnTo>
                  <a:lnTo>
                    <a:pt x="23" y="56"/>
                  </a:lnTo>
                  <a:lnTo>
                    <a:pt x="16" y="54"/>
                  </a:lnTo>
                  <a:lnTo>
                    <a:pt x="8" y="49"/>
                  </a:lnTo>
                  <a:lnTo>
                    <a:pt x="5" y="38"/>
                  </a:lnTo>
                  <a:lnTo>
                    <a:pt x="3" y="27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36">
              <a:extLst>
                <a:ext uri="{FF2B5EF4-FFF2-40B4-BE49-F238E27FC236}">
                  <a16:creationId xmlns:a16="http://schemas.microsoft.com/office/drawing/2014/main" id="{FD035961-EB42-42FE-9F32-11F44E44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931"/>
              <a:ext cx="30" cy="49"/>
            </a:xfrm>
            <a:custGeom>
              <a:avLst/>
              <a:gdLst>
                <a:gd name="T0" fmla="*/ 1 w 30"/>
                <a:gd name="T1" fmla="*/ 0 h 49"/>
                <a:gd name="T2" fmla="*/ 6 w 30"/>
                <a:gd name="T3" fmla="*/ 4 h 49"/>
                <a:gd name="T4" fmla="*/ 17 w 30"/>
                <a:gd name="T5" fmla="*/ 11 h 49"/>
                <a:gd name="T6" fmla="*/ 22 w 30"/>
                <a:gd name="T7" fmla="*/ 15 h 49"/>
                <a:gd name="T8" fmla="*/ 26 w 30"/>
                <a:gd name="T9" fmla="*/ 18 h 49"/>
                <a:gd name="T10" fmla="*/ 29 w 30"/>
                <a:gd name="T11" fmla="*/ 22 h 49"/>
                <a:gd name="T12" fmla="*/ 30 w 30"/>
                <a:gd name="T13" fmla="*/ 23 h 49"/>
                <a:gd name="T14" fmla="*/ 30 w 30"/>
                <a:gd name="T15" fmla="*/ 23 h 49"/>
                <a:gd name="T16" fmla="*/ 30 w 30"/>
                <a:gd name="T17" fmla="*/ 26 h 49"/>
                <a:gd name="T18" fmla="*/ 29 w 30"/>
                <a:gd name="T19" fmla="*/ 34 h 49"/>
                <a:gd name="T20" fmla="*/ 26 w 30"/>
                <a:gd name="T21" fmla="*/ 42 h 49"/>
                <a:gd name="T22" fmla="*/ 25 w 30"/>
                <a:gd name="T23" fmla="*/ 49 h 49"/>
                <a:gd name="T24" fmla="*/ 13 w 30"/>
                <a:gd name="T25" fmla="*/ 42 h 49"/>
                <a:gd name="T26" fmla="*/ 6 w 30"/>
                <a:gd name="T27" fmla="*/ 38 h 49"/>
                <a:gd name="T28" fmla="*/ 0 w 30"/>
                <a:gd name="T29" fmla="*/ 35 h 49"/>
                <a:gd name="T30" fmla="*/ 1 w 30"/>
                <a:gd name="T31" fmla="*/ 0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0"/>
                <a:gd name="T49" fmla="*/ 0 h 49"/>
                <a:gd name="T50" fmla="*/ 30 w 30"/>
                <a:gd name="T51" fmla="*/ 49 h 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0" h="49">
                  <a:moveTo>
                    <a:pt x="1" y="0"/>
                  </a:moveTo>
                  <a:lnTo>
                    <a:pt x="6" y="4"/>
                  </a:lnTo>
                  <a:lnTo>
                    <a:pt x="17" y="11"/>
                  </a:lnTo>
                  <a:lnTo>
                    <a:pt x="22" y="15"/>
                  </a:lnTo>
                  <a:lnTo>
                    <a:pt x="26" y="18"/>
                  </a:lnTo>
                  <a:lnTo>
                    <a:pt x="29" y="22"/>
                  </a:lnTo>
                  <a:lnTo>
                    <a:pt x="30" y="23"/>
                  </a:lnTo>
                  <a:lnTo>
                    <a:pt x="30" y="26"/>
                  </a:lnTo>
                  <a:lnTo>
                    <a:pt x="29" y="34"/>
                  </a:lnTo>
                  <a:lnTo>
                    <a:pt x="26" y="42"/>
                  </a:lnTo>
                  <a:lnTo>
                    <a:pt x="25" y="49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0" y="3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37">
              <a:extLst>
                <a:ext uri="{FF2B5EF4-FFF2-40B4-BE49-F238E27FC236}">
                  <a16:creationId xmlns:a16="http://schemas.microsoft.com/office/drawing/2014/main" id="{74592283-6DB7-49A7-A5D8-5B31F9C39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931"/>
              <a:ext cx="33" cy="45"/>
            </a:xfrm>
            <a:custGeom>
              <a:avLst/>
              <a:gdLst>
                <a:gd name="T0" fmla="*/ 33 w 33"/>
                <a:gd name="T1" fmla="*/ 0 h 45"/>
                <a:gd name="T2" fmla="*/ 33 w 33"/>
                <a:gd name="T3" fmla="*/ 5 h 45"/>
                <a:gd name="T4" fmla="*/ 33 w 33"/>
                <a:gd name="T5" fmla="*/ 15 h 45"/>
                <a:gd name="T6" fmla="*/ 33 w 33"/>
                <a:gd name="T7" fmla="*/ 26 h 45"/>
                <a:gd name="T8" fmla="*/ 33 w 33"/>
                <a:gd name="T9" fmla="*/ 28 h 45"/>
                <a:gd name="T10" fmla="*/ 32 w 33"/>
                <a:gd name="T11" fmla="*/ 30 h 45"/>
                <a:gd name="T12" fmla="*/ 30 w 33"/>
                <a:gd name="T13" fmla="*/ 31 h 45"/>
                <a:gd name="T14" fmla="*/ 29 w 33"/>
                <a:gd name="T15" fmla="*/ 32 h 45"/>
                <a:gd name="T16" fmla="*/ 26 w 33"/>
                <a:gd name="T17" fmla="*/ 36 h 45"/>
                <a:gd name="T18" fmla="*/ 21 w 33"/>
                <a:gd name="T19" fmla="*/ 38 h 45"/>
                <a:gd name="T20" fmla="*/ 16 w 33"/>
                <a:gd name="T21" fmla="*/ 41 h 45"/>
                <a:gd name="T22" fmla="*/ 13 w 33"/>
                <a:gd name="T23" fmla="*/ 42 h 45"/>
                <a:gd name="T24" fmla="*/ 7 w 33"/>
                <a:gd name="T25" fmla="*/ 45 h 45"/>
                <a:gd name="T26" fmla="*/ 3 w 33"/>
                <a:gd name="T27" fmla="*/ 29 h 45"/>
                <a:gd name="T28" fmla="*/ 2 w 33"/>
                <a:gd name="T29" fmla="*/ 22 h 45"/>
                <a:gd name="T30" fmla="*/ 2 w 33"/>
                <a:gd name="T31" fmla="*/ 18 h 45"/>
                <a:gd name="T32" fmla="*/ 2 w 33"/>
                <a:gd name="T33" fmla="*/ 17 h 45"/>
                <a:gd name="T34" fmla="*/ 2 w 33"/>
                <a:gd name="T35" fmla="*/ 16 h 45"/>
                <a:gd name="T36" fmla="*/ 1 w 33"/>
                <a:gd name="T37" fmla="*/ 16 h 45"/>
                <a:gd name="T38" fmla="*/ 0 w 33"/>
                <a:gd name="T39" fmla="*/ 15 h 45"/>
                <a:gd name="T40" fmla="*/ 33 w 33"/>
                <a:gd name="T41" fmla="*/ 0 h 4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"/>
                <a:gd name="T64" fmla="*/ 0 h 45"/>
                <a:gd name="T65" fmla="*/ 33 w 33"/>
                <a:gd name="T66" fmla="*/ 45 h 4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" h="45">
                  <a:moveTo>
                    <a:pt x="33" y="0"/>
                  </a:moveTo>
                  <a:lnTo>
                    <a:pt x="33" y="5"/>
                  </a:lnTo>
                  <a:lnTo>
                    <a:pt x="33" y="15"/>
                  </a:lnTo>
                  <a:lnTo>
                    <a:pt x="33" y="26"/>
                  </a:lnTo>
                  <a:lnTo>
                    <a:pt x="33" y="28"/>
                  </a:lnTo>
                  <a:lnTo>
                    <a:pt x="32" y="30"/>
                  </a:lnTo>
                  <a:lnTo>
                    <a:pt x="30" y="31"/>
                  </a:lnTo>
                  <a:lnTo>
                    <a:pt x="29" y="32"/>
                  </a:lnTo>
                  <a:lnTo>
                    <a:pt x="26" y="36"/>
                  </a:lnTo>
                  <a:lnTo>
                    <a:pt x="21" y="38"/>
                  </a:lnTo>
                  <a:lnTo>
                    <a:pt x="16" y="41"/>
                  </a:lnTo>
                  <a:lnTo>
                    <a:pt x="13" y="42"/>
                  </a:lnTo>
                  <a:lnTo>
                    <a:pt x="7" y="45"/>
                  </a:lnTo>
                  <a:lnTo>
                    <a:pt x="3" y="29"/>
                  </a:lnTo>
                  <a:lnTo>
                    <a:pt x="2" y="22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0" y="1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38">
              <a:extLst>
                <a:ext uri="{FF2B5EF4-FFF2-40B4-BE49-F238E27FC236}">
                  <a16:creationId xmlns:a16="http://schemas.microsoft.com/office/drawing/2014/main" id="{9B703995-8067-476B-8C66-0B4C9AC07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" y="967"/>
              <a:ext cx="42" cy="41"/>
            </a:xfrm>
            <a:custGeom>
              <a:avLst/>
              <a:gdLst>
                <a:gd name="T0" fmla="*/ 42 w 42"/>
                <a:gd name="T1" fmla="*/ 0 h 41"/>
                <a:gd name="T2" fmla="*/ 40 w 42"/>
                <a:gd name="T3" fmla="*/ 7 h 41"/>
                <a:gd name="T4" fmla="*/ 39 w 42"/>
                <a:gd name="T5" fmla="*/ 11 h 41"/>
                <a:gd name="T6" fmla="*/ 38 w 42"/>
                <a:gd name="T7" fmla="*/ 14 h 41"/>
                <a:gd name="T8" fmla="*/ 35 w 42"/>
                <a:gd name="T9" fmla="*/ 18 h 41"/>
                <a:gd name="T10" fmla="*/ 33 w 42"/>
                <a:gd name="T11" fmla="*/ 21 h 41"/>
                <a:gd name="T12" fmla="*/ 31 w 42"/>
                <a:gd name="T13" fmla="*/ 25 h 41"/>
                <a:gd name="T14" fmla="*/ 28 w 42"/>
                <a:gd name="T15" fmla="*/ 28 h 41"/>
                <a:gd name="T16" fmla="*/ 26 w 42"/>
                <a:gd name="T17" fmla="*/ 31 h 41"/>
                <a:gd name="T18" fmla="*/ 23 w 42"/>
                <a:gd name="T19" fmla="*/ 33 h 41"/>
                <a:gd name="T20" fmla="*/ 20 w 42"/>
                <a:gd name="T21" fmla="*/ 35 h 41"/>
                <a:gd name="T22" fmla="*/ 16 w 42"/>
                <a:gd name="T23" fmla="*/ 38 h 41"/>
                <a:gd name="T24" fmla="*/ 13 w 42"/>
                <a:gd name="T25" fmla="*/ 40 h 41"/>
                <a:gd name="T26" fmla="*/ 9 w 42"/>
                <a:gd name="T27" fmla="*/ 41 h 41"/>
                <a:gd name="T28" fmla="*/ 6 w 42"/>
                <a:gd name="T29" fmla="*/ 41 h 41"/>
                <a:gd name="T30" fmla="*/ 0 w 42"/>
                <a:gd name="T31" fmla="*/ 41 h 41"/>
                <a:gd name="T32" fmla="*/ 4 w 42"/>
                <a:gd name="T33" fmla="*/ 33 h 41"/>
                <a:gd name="T34" fmla="*/ 8 w 42"/>
                <a:gd name="T35" fmla="*/ 26 h 41"/>
                <a:gd name="T36" fmla="*/ 10 w 42"/>
                <a:gd name="T37" fmla="*/ 18 h 41"/>
                <a:gd name="T38" fmla="*/ 14 w 42"/>
                <a:gd name="T39" fmla="*/ 9 h 41"/>
                <a:gd name="T40" fmla="*/ 28 w 42"/>
                <a:gd name="T41" fmla="*/ 5 h 41"/>
                <a:gd name="T42" fmla="*/ 42 w 42"/>
                <a:gd name="T43" fmla="*/ 0 h 4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"/>
                <a:gd name="T67" fmla="*/ 0 h 41"/>
                <a:gd name="T68" fmla="*/ 42 w 42"/>
                <a:gd name="T69" fmla="*/ 41 h 4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" h="41">
                  <a:moveTo>
                    <a:pt x="42" y="0"/>
                  </a:moveTo>
                  <a:lnTo>
                    <a:pt x="40" y="7"/>
                  </a:lnTo>
                  <a:lnTo>
                    <a:pt x="39" y="11"/>
                  </a:lnTo>
                  <a:lnTo>
                    <a:pt x="38" y="14"/>
                  </a:lnTo>
                  <a:lnTo>
                    <a:pt x="35" y="18"/>
                  </a:lnTo>
                  <a:lnTo>
                    <a:pt x="33" y="21"/>
                  </a:lnTo>
                  <a:lnTo>
                    <a:pt x="31" y="25"/>
                  </a:lnTo>
                  <a:lnTo>
                    <a:pt x="28" y="28"/>
                  </a:lnTo>
                  <a:lnTo>
                    <a:pt x="26" y="31"/>
                  </a:lnTo>
                  <a:lnTo>
                    <a:pt x="23" y="33"/>
                  </a:lnTo>
                  <a:lnTo>
                    <a:pt x="20" y="35"/>
                  </a:lnTo>
                  <a:lnTo>
                    <a:pt x="16" y="38"/>
                  </a:lnTo>
                  <a:lnTo>
                    <a:pt x="13" y="40"/>
                  </a:lnTo>
                  <a:lnTo>
                    <a:pt x="9" y="41"/>
                  </a:lnTo>
                  <a:lnTo>
                    <a:pt x="6" y="41"/>
                  </a:lnTo>
                  <a:lnTo>
                    <a:pt x="0" y="41"/>
                  </a:lnTo>
                  <a:lnTo>
                    <a:pt x="4" y="33"/>
                  </a:lnTo>
                  <a:lnTo>
                    <a:pt x="8" y="26"/>
                  </a:lnTo>
                  <a:lnTo>
                    <a:pt x="10" y="18"/>
                  </a:lnTo>
                  <a:lnTo>
                    <a:pt x="14" y="9"/>
                  </a:lnTo>
                  <a:lnTo>
                    <a:pt x="28" y="5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39">
              <a:extLst>
                <a:ext uri="{FF2B5EF4-FFF2-40B4-BE49-F238E27FC236}">
                  <a16:creationId xmlns:a16="http://schemas.microsoft.com/office/drawing/2014/main" id="{E84231C4-4F95-441D-AA3B-E151DE32E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" y="969"/>
              <a:ext cx="43" cy="45"/>
            </a:xfrm>
            <a:custGeom>
              <a:avLst/>
              <a:gdLst>
                <a:gd name="T0" fmla="*/ 0 w 43"/>
                <a:gd name="T1" fmla="*/ 0 h 45"/>
                <a:gd name="T2" fmla="*/ 7 w 43"/>
                <a:gd name="T3" fmla="*/ 1 h 45"/>
                <a:gd name="T4" fmla="*/ 13 w 43"/>
                <a:gd name="T5" fmla="*/ 4 h 45"/>
                <a:gd name="T6" fmla="*/ 21 w 43"/>
                <a:gd name="T7" fmla="*/ 5 h 45"/>
                <a:gd name="T8" fmla="*/ 24 w 43"/>
                <a:gd name="T9" fmla="*/ 7 h 45"/>
                <a:gd name="T10" fmla="*/ 28 w 43"/>
                <a:gd name="T11" fmla="*/ 7 h 45"/>
                <a:gd name="T12" fmla="*/ 28 w 43"/>
                <a:gd name="T13" fmla="*/ 9 h 45"/>
                <a:gd name="T14" fmla="*/ 29 w 43"/>
                <a:gd name="T15" fmla="*/ 9 h 45"/>
                <a:gd name="T16" fmla="*/ 30 w 43"/>
                <a:gd name="T17" fmla="*/ 10 h 45"/>
                <a:gd name="T18" fmla="*/ 32 w 43"/>
                <a:gd name="T19" fmla="*/ 12 h 45"/>
                <a:gd name="T20" fmla="*/ 33 w 43"/>
                <a:gd name="T21" fmla="*/ 16 h 45"/>
                <a:gd name="T22" fmla="*/ 35 w 43"/>
                <a:gd name="T23" fmla="*/ 22 h 45"/>
                <a:gd name="T24" fmla="*/ 39 w 43"/>
                <a:gd name="T25" fmla="*/ 33 h 45"/>
                <a:gd name="T26" fmla="*/ 41 w 43"/>
                <a:gd name="T27" fmla="*/ 39 h 45"/>
                <a:gd name="T28" fmla="*/ 43 w 43"/>
                <a:gd name="T29" fmla="*/ 45 h 45"/>
                <a:gd name="T30" fmla="*/ 28 w 43"/>
                <a:gd name="T31" fmla="*/ 41 h 45"/>
                <a:gd name="T32" fmla="*/ 21 w 43"/>
                <a:gd name="T33" fmla="*/ 38 h 45"/>
                <a:gd name="T34" fmla="*/ 17 w 43"/>
                <a:gd name="T35" fmla="*/ 37 h 45"/>
                <a:gd name="T36" fmla="*/ 15 w 43"/>
                <a:gd name="T37" fmla="*/ 36 h 45"/>
                <a:gd name="T38" fmla="*/ 13 w 43"/>
                <a:gd name="T39" fmla="*/ 32 h 45"/>
                <a:gd name="T40" fmla="*/ 10 w 43"/>
                <a:gd name="T41" fmla="*/ 29 h 45"/>
                <a:gd name="T42" fmla="*/ 7 w 43"/>
                <a:gd name="T43" fmla="*/ 19 h 45"/>
                <a:gd name="T44" fmla="*/ 2 w 43"/>
                <a:gd name="T45" fmla="*/ 10 h 45"/>
                <a:gd name="T46" fmla="*/ 0 w 43"/>
                <a:gd name="T47" fmla="*/ 0 h 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3"/>
                <a:gd name="T73" fmla="*/ 0 h 45"/>
                <a:gd name="T74" fmla="*/ 43 w 43"/>
                <a:gd name="T75" fmla="*/ 45 h 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3" h="45">
                  <a:moveTo>
                    <a:pt x="0" y="0"/>
                  </a:moveTo>
                  <a:lnTo>
                    <a:pt x="7" y="1"/>
                  </a:lnTo>
                  <a:lnTo>
                    <a:pt x="13" y="4"/>
                  </a:lnTo>
                  <a:lnTo>
                    <a:pt x="21" y="5"/>
                  </a:lnTo>
                  <a:lnTo>
                    <a:pt x="24" y="7"/>
                  </a:lnTo>
                  <a:lnTo>
                    <a:pt x="28" y="7"/>
                  </a:lnTo>
                  <a:lnTo>
                    <a:pt x="28" y="9"/>
                  </a:lnTo>
                  <a:lnTo>
                    <a:pt x="29" y="9"/>
                  </a:lnTo>
                  <a:lnTo>
                    <a:pt x="30" y="10"/>
                  </a:lnTo>
                  <a:lnTo>
                    <a:pt x="32" y="12"/>
                  </a:lnTo>
                  <a:lnTo>
                    <a:pt x="33" y="16"/>
                  </a:lnTo>
                  <a:lnTo>
                    <a:pt x="35" y="22"/>
                  </a:lnTo>
                  <a:lnTo>
                    <a:pt x="39" y="33"/>
                  </a:lnTo>
                  <a:lnTo>
                    <a:pt x="41" y="39"/>
                  </a:lnTo>
                  <a:lnTo>
                    <a:pt x="43" y="45"/>
                  </a:lnTo>
                  <a:lnTo>
                    <a:pt x="28" y="41"/>
                  </a:lnTo>
                  <a:lnTo>
                    <a:pt x="21" y="38"/>
                  </a:lnTo>
                  <a:lnTo>
                    <a:pt x="17" y="37"/>
                  </a:lnTo>
                  <a:lnTo>
                    <a:pt x="15" y="36"/>
                  </a:lnTo>
                  <a:lnTo>
                    <a:pt x="13" y="32"/>
                  </a:lnTo>
                  <a:lnTo>
                    <a:pt x="10" y="29"/>
                  </a:lnTo>
                  <a:lnTo>
                    <a:pt x="7" y="19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40">
              <a:extLst>
                <a:ext uri="{FF2B5EF4-FFF2-40B4-BE49-F238E27FC236}">
                  <a16:creationId xmlns:a16="http://schemas.microsoft.com/office/drawing/2014/main" id="{058E36B5-D702-4140-A511-159570A2F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3" y="992"/>
              <a:ext cx="26" cy="37"/>
            </a:xfrm>
            <a:custGeom>
              <a:avLst/>
              <a:gdLst>
                <a:gd name="T0" fmla="*/ 26 w 26"/>
                <a:gd name="T1" fmla="*/ 0 h 37"/>
                <a:gd name="T2" fmla="*/ 26 w 26"/>
                <a:gd name="T3" fmla="*/ 5 h 37"/>
                <a:gd name="T4" fmla="*/ 26 w 26"/>
                <a:gd name="T5" fmla="*/ 10 h 37"/>
                <a:gd name="T6" fmla="*/ 25 w 26"/>
                <a:gd name="T7" fmla="*/ 13 h 37"/>
                <a:gd name="T8" fmla="*/ 25 w 26"/>
                <a:gd name="T9" fmla="*/ 16 h 37"/>
                <a:gd name="T10" fmla="*/ 24 w 26"/>
                <a:gd name="T11" fmla="*/ 19 h 37"/>
                <a:gd name="T12" fmla="*/ 23 w 26"/>
                <a:gd name="T13" fmla="*/ 21 h 37"/>
                <a:gd name="T14" fmla="*/ 20 w 26"/>
                <a:gd name="T15" fmla="*/ 25 h 37"/>
                <a:gd name="T16" fmla="*/ 19 w 26"/>
                <a:gd name="T17" fmla="*/ 27 h 37"/>
                <a:gd name="T18" fmla="*/ 17 w 26"/>
                <a:gd name="T19" fmla="*/ 29 h 37"/>
                <a:gd name="T20" fmla="*/ 14 w 26"/>
                <a:gd name="T21" fmla="*/ 32 h 37"/>
                <a:gd name="T22" fmla="*/ 12 w 26"/>
                <a:gd name="T23" fmla="*/ 33 h 37"/>
                <a:gd name="T24" fmla="*/ 11 w 26"/>
                <a:gd name="T25" fmla="*/ 35 h 37"/>
                <a:gd name="T26" fmla="*/ 8 w 26"/>
                <a:gd name="T27" fmla="*/ 35 h 37"/>
                <a:gd name="T28" fmla="*/ 6 w 26"/>
                <a:gd name="T29" fmla="*/ 37 h 37"/>
                <a:gd name="T30" fmla="*/ 4 w 26"/>
                <a:gd name="T31" fmla="*/ 37 h 37"/>
                <a:gd name="T32" fmla="*/ 0 w 26"/>
                <a:gd name="T33" fmla="*/ 35 h 37"/>
                <a:gd name="T34" fmla="*/ 1 w 26"/>
                <a:gd name="T35" fmla="*/ 26 h 37"/>
                <a:gd name="T36" fmla="*/ 1 w 26"/>
                <a:gd name="T37" fmla="*/ 21 h 37"/>
                <a:gd name="T38" fmla="*/ 2 w 26"/>
                <a:gd name="T39" fmla="*/ 19 h 37"/>
                <a:gd name="T40" fmla="*/ 2 w 26"/>
                <a:gd name="T41" fmla="*/ 16 h 37"/>
                <a:gd name="T42" fmla="*/ 2 w 26"/>
                <a:gd name="T43" fmla="*/ 14 h 37"/>
                <a:gd name="T44" fmla="*/ 4 w 26"/>
                <a:gd name="T45" fmla="*/ 13 h 37"/>
                <a:gd name="T46" fmla="*/ 5 w 26"/>
                <a:gd name="T47" fmla="*/ 10 h 37"/>
                <a:gd name="T48" fmla="*/ 5 w 26"/>
                <a:gd name="T49" fmla="*/ 9 h 37"/>
                <a:gd name="T50" fmla="*/ 6 w 26"/>
                <a:gd name="T51" fmla="*/ 8 h 37"/>
                <a:gd name="T52" fmla="*/ 10 w 26"/>
                <a:gd name="T53" fmla="*/ 7 h 37"/>
                <a:gd name="T54" fmla="*/ 13 w 26"/>
                <a:gd name="T55" fmla="*/ 6 h 37"/>
                <a:gd name="T56" fmla="*/ 18 w 26"/>
                <a:gd name="T57" fmla="*/ 5 h 37"/>
                <a:gd name="T58" fmla="*/ 21 w 26"/>
                <a:gd name="T59" fmla="*/ 3 h 37"/>
                <a:gd name="T60" fmla="*/ 26 w 26"/>
                <a:gd name="T61" fmla="*/ 0 h 3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"/>
                <a:gd name="T94" fmla="*/ 0 h 37"/>
                <a:gd name="T95" fmla="*/ 26 w 26"/>
                <a:gd name="T96" fmla="*/ 37 h 3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" h="37">
                  <a:moveTo>
                    <a:pt x="26" y="0"/>
                  </a:moveTo>
                  <a:lnTo>
                    <a:pt x="26" y="5"/>
                  </a:lnTo>
                  <a:lnTo>
                    <a:pt x="26" y="10"/>
                  </a:lnTo>
                  <a:lnTo>
                    <a:pt x="25" y="13"/>
                  </a:lnTo>
                  <a:lnTo>
                    <a:pt x="25" y="16"/>
                  </a:lnTo>
                  <a:lnTo>
                    <a:pt x="24" y="19"/>
                  </a:lnTo>
                  <a:lnTo>
                    <a:pt x="23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7" y="29"/>
                  </a:lnTo>
                  <a:lnTo>
                    <a:pt x="14" y="32"/>
                  </a:lnTo>
                  <a:lnTo>
                    <a:pt x="12" y="33"/>
                  </a:lnTo>
                  <a:lnTo>
                    <a:pt x="11" y="35"/>
                  </a:lnTo>
                  <a:lnTo>
                    <a:pt x="8" y="35"/>
                  </a:lnTo>
                  <a:lnTo>
                    <a:pt x="6" y="37"/>
                  </a:lnTo>
                  <a:lnTo>
                    <a:pt x="4" y="37"/>
                  </a:lnTo>
                  <a:lnTo>
                    <a:pt x="0" y="35"/>
                  </a:lnTo>
                  <a:lnTo>
                    <a:pt x="1" y="26"/>
                  </a:lnTo>
                  <a:lnTo>
                    <a:pt x="1" y="21"/>
                  </a:lnTo>
                  <a:lnTo>
                    <a:pt x="2" y="19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4" y="13"/>
                  </a:lnTo>
                  <a:lnTo>
                    <a:pt x="5" y="10"/>
                  </a:lnTo>
                  <a:lnTo>
                    <a:pt x="5" y="9"/>
                  </a:lnTo>
                  <a:lnTo>
                    <a:pt x="6" y="8"/>
                  </a:lnTo>
                  <a:lnTo>
                    <a:pt x="10" y="7"/>
                  </a:lnTo>
                  <a:lnTo>
                    <a:pt x="13" y="6"/>
                  </a:lnTo>
                  <a:lnTo>
                    <a:pt x="18" y="5"/>
                  </a:lnTo>
                  <a:lnTo>
                    <a:pt x="21" y="3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41">
              <a:extLst>
                <a:ext uri="{FF2B5EF4-FFF2-40B4-BE49-F238E27FC236}">
                  <a16:creationId xmlns:a16="http://schemas.microsoft.com/office/drawing/2014/main" id="{8F37FF29-6332-4652-AFD1-E891131EF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998"/>
              <a:ext cx="28" cy="42"/>
            </a:xfrm>
            <a:custGeom>
              <a:avLst/>
              <a:gdLst>
                <a:gd name="T0" fmla="*/ 0 w 28"/>
                <a:gd name="T1" fmla="*/ 0 h 42"/>
                <a:gd name="T2" fmla="*/ 3 w 28"/>
                <a:gd name="T3" fmla="*/ 2 h 42"/>
                <a:gd name="T4" fmla="*/ 8 w 28"/>
                <a:gd name="T5" fmla="*/ 4 h 42"/>
                <a:gd name="T6" fmla="*/ 13 w 28"/>
                <a:gd name="T7" fmla="*/ 7 h 42"/>
                <a:gd name="T8" fmla="*/ 15 w 28"/>
                <a:gd name="T9" fmla="*/ 8 h 42"/>
                <a:gd name="T10" fmla="*/ 19 w 28"/>
                <a:gd name="T11" fmla="*/ 10 h 42"/>
                <a:gd name="T12" fmla="*/ 20 w 28"/>
                <a:gd name="T13" fmla="*/ 12 h 42"/>
                <a:gd name="T14" fmla="*/ 20 w 28"/>
                <a:gd name="T15" fmla="*/ 13 h 42"/>
                <a:gd name="T16" fmla="*/ 22 w 28"/>
                <a:gd name="T17" fmla="*/ 14 h 42"/>
                <a:gd name="T18" fmla="*/ 22 w 28"/>
                <a:gd name="T19" fmla="*/ 15 h 42"/>
                <a:gd name="T20" fmla="*/ 22 w 28"/>
                <a:gd name="T21" fmla="*/ 16 h 42"/>
                <a:gd name="T22" fmla="*/ 22 w 28"/>
                <a:gd name="T23" fmla="*/ 19 h 42"/>
                <a:gd name="T24" fmla="*/ 23 w 28"/>
                <a:gd name="T25" fmla="*/ 22 h 42"/>
                <a:gd name="T26" fmla="*/ 25 w 28"/>
                <a:gd name="T27" fmla="*/ 28 h 42"/>
                <a:gd name="T28" fmla="*/ 28 w 28"/>
                <a:gd name="T29" fmla="*/ 42 h 42"/>
                <a:gd name="T30" fmla="*/ 23 w 28"/>
                <a:gd name="T31" fmla="*/ 41 h 42"/>
                <a:gd name="T32" fmla="*/ 20 w 28"/>
                <a:gd name="T33" fmla="*/ 39 h 42"/>
                <a:gd name="T34" fmla="*/ 19 w 28"/>
                <a:gd name="T35" fmla="*/ 39 h 42"/>
                <a:gd name="T36" fmla="*/ 18 w 28"/>
                <a:gd name="T37" fmla="*/ 38 h 42"/>
                <a:gd name="T38" fmla="*/ 14 w 28"/>
                <a:gd name="T39" fmla="*/ 35 h 42"/>
                <a:gd name="T40" fmla="*/ 12 w 28"/>
                <a:gd name="T41" fmla="*/ 33 h 42"/>
                <a:gd name="T42" fmla="*/ 10 w 28"/>
                <a:gd name="T43" fmla="*/ 31 h 42"/>
                <a:gd name="T44" fmla="*/ 8 w 28"/>
                <a:gd name="T45" fmla="*/ 28 h 42"/>
                <a:gd name="T46" fmla="*/ 7 w 28"/>
                <a:gd name="T47" fmla="*/ 25 h 42"/>
                <a:gd name="T48" fmla="*/ 3 w 28"/>
                <a:gd name="T49" fmla="*/ 19 h 42"/>
                <a:gd name="T50" fmla="*/ 2 w 28"/>
                <a:gd name="T51" fmla="*/ 16 h 42"/>
                <a:gd name="T52" fmla="*/ 2 w 28"/>
                <a:gd name="T53" fmla="*/ 13 h 42"/>
                <a:gd name="T54" fmla="*/ 1 w 28"/>
                <a:gd name="T55" fmla="*/ 7 h 42"/>
                <a:gd name="T56" fmla="*/ 0 w 28"/>
                <a:gd name="T57" fmla="*/ 0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8"/>
                <a:gd name="T88" fmla="*/ 0 h 42"/>
                <a:gd name="T89" fmla="*/ 28 w 28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8" h="42">
                  <a:moveTo>
                    <a:pt x="0" y="0"/>
                  </a:moveTo>
                  <a:lnTo>
                    <a:pt x="3" y="2"/>
                  </a:lnTo>
                  <a:lnTo>
                    <a:pt x="8" y="4"/>
                  </a:lnTo>
                  <a:lnTo>
                    <a:pt x="13" y="7"/>
                  </a:lnTo>
                  <a:lnTo>
                    <a:pt x="15" y="8"/>
                  </a:lnTo>
                  <a:lnTo>
                    <a:pt x="19" y="10"/>
                  </a:lnTo>
                  <a:lnTo>
                    <a:pt x="20" y="12"/>
                  </a:lnTo>
                  <a:lnTo>
                    <a:pt x="20" y="13"/>
                  </a:lnTo>
                  <a:lnTo>
                    <a:pt x="22" y="14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2" y="19"/>
                  </a:lnTo>
                  <a:lnTo>
                    <a:pt x="23" y="22"/>
                  </a:lnTo>
                  <a:lnTo>
                    <a:pt x="25" y="28"/>
                  </a:lnTo>
                  <a:lnTo>
                    <a:pt x="28" y="42"/>
                  </a:lnTo>
                  <a:lnTo>
                    <a:pt x="23" y="41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4" y="35"/>
                  </a:lnTo>
                  <a:lnTo>
                    <a:pt x="12" y="33"/>
                  </a:lnTo>
                  <a:lnTo>
                    <a:pt x="10" y="31"/>
                  </a:lnTo>
                  <a:lnTo>
                    <a:pt x="8" y="28"/>
                  </a:lnTo>
                  <a:lnTo>
                    <a:pt x="7" y="25"/>
                  </a:lnTo>
                  <a:lnTo>
                    <a:pt x="3" y="19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42">
              <a:extLst>
                <a:ext uri="{FF2B5EF4-FFF2-40B4-BE49-F238E27FC236}">
                  <a16:creationId xmlns:a16="http://schemas.microsoft.com/office/drawing/2014/main" id="{B89C4E71-C78F-4515-9EE7-7A930E05F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558"/>
              <a:ext cx="84" cy="96"/>
            </a:xfrm>
            <a:custGeom>
              <a:avLst/>
              <a:gdLst>
                <a:gd name="T0" fmla="*/ 74 w 84"/>
                <a:gd name="T1" fmla="*/ 0 h 96"/>
                <a:gd name="T2" fmla="*/ 84 w 84"/>
                <a:gd name="T3" fmla="*/ 80 h 96"/>
                <a:gd name="T4" fmla="*/ 77 w 84"/>
                <a:gd name="T5" fmla="*/ 81 h 96"/>
                <a:gd name="T6" fmla="*/ 69 w 84"/>
                <a:gd name="T7" fmla="*/ 82 h 96"/>
                <a:gd name="T8" fmla="*/ 61 w 84"/>
                <a:gd name="T9" fmla="*/ 84 h 96"/>
                <a:gd name="T10" fmla="*/ 54 w 84"/>
                <a:gd name="T11" fmla="*/ 87 h 96"/>
                <a:gd name="T12" fmla="*/ 45 w 84"/>
                <a:gd name="T13" fmla="*/ 89 h 96"/>
                <a:gd name="T14" fmla="*/ 37 w 84"/>
                <a:gd name="T15" fmla="*/ 92 h 96"/>
                <a:gd name="T16" fmla="*/ 30 w 84"/>
                <a:gd name="T17" fmla="*/ 94 h 96"/>
                <a:gd name="T18" fmla="*/ 23 w 84"/>
                <a:gd name="T19" fmla="*/ 96 h 96"/>
                <a:gd name="T20" fmla="*/ 0 w 84"/>
                <a:gd name="T21" fmla="*/ 21 h 96"/>
                <a:gd name="T22" fmla="*/ 10 w 84"/>
                <a:gd name="T23" fmla="*/ 17 h 96"/>
                <a:gd name="T24" fmla="*/ 18 w 84"/>
                <a:gd name="T25" fmla="*/ 13 h 96"/>
                <a:gd name="T26" fmla="*/ 37 w 84"/>
                <a:gd name="T27" fmla="*/ 7 h 96"/>
                <a:gd name="T28" fmla="*/ 45 w 84"/>
                <a:gd name="T29" fmla="*/ 5 h 96"/>
                <a:gd name="T30" fmla="*/ 55 w 84"/>
                <a:gd name="T31" fmla="*/ 3 h 96"/>
                <a:gd name="T32" fmla="*/ 60 w 84"/>
                <a:gd name="T33" fmla="*/ 3 h 96"/>
                <a:gd name="T34" fmla="*/ 65 w 84"/>
                <a:gd name="T35" fmla="*/ 2 h 96"/>
                <a:gd name="T36" fmla="*/ 74 w 84"/>
                <a:gd name="T37" fmla="*/ 0 h 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4"/>
                <a:gd name="T58" fmla="*/ 0 h 96"/>
                <a:gd name="T59" fmla="*/ 84 w 84"/>
                <a:gd name="T60" fmla="*/ 96 h 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4" h="96">
                  <a:moveTo>
                    <a:pt x="74" y="0"/>
                  </a:moveTo>
                  <a:lnTo>
                    <a:pt x="84" y="80"/>
                  </a:lnTo>
                  <a:lnTo>
                    <a:pt x="77" y="81"/>
                  </a:lnTo>
                  <a:lnTo>
                    <a:pt x="69" y="82"/>
                  </a:lnTo>
                  <a:lnTo>
                    <a:pt x="61" y="84"/>
                  </a:lnTo>
                  <a:lnTo>
                    <a:pt x="54" y="87"/>
                  </a:lnTo>
                  <a:lnTo>
                    <a:pt x="45" y="89"/>
                  </a:lnTo>
                  <a:lnTo>
                    <a:pt x="37" y="92"/>
                  </a:lnTo>
                  <a:lnTo>
                    <a:pt x="30" y="94"/>
                  </a:lnTo>
                  <a:lnTo>
                    <a:pt x="23" y="96"/>
                  </a:lnTo>
                  <a:lnTo>
                    <a:pt x="0" y="21"/>
                  </a:lnTo>
                  <a:lnTo>
                    <a:pt x="10" y="17"/>
                  </a:lnTo>
                  <a:lnTo>
                    <a:pt x="18" y="13"/>
                  </a:lnTo>
                  <a:lnTo>
                    <a:pt x="37" y="7"/>
                  </a:lnTo>
                  <a:lnTo>
                    <a:pt x="45" y="5"/>
                  </a:lnTo>
                  <a:lnTo>
                    <a:pt x="55" y="3"/>
                  </a:lnTo>
                  <a:lnTo>
                    <a:pt x="60" y="3"/>
                  </a:lnTo>
                  <a:lnTo>
                    <a:pt x="65" y="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43">
              <a:extLst>
                <a:ext uri="{FF2B5EF4-FFF2-40B4-BE49-F238E27FC236}">
                  <a16:creationId xmlns:a16="http://schemas.microsoft.com/office/drawing/2014/main" id="{39BA2E92-FAC3-4B98-AA64-59729D293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5" y="558"/>
              <a:ext cx="82" cy="93"/>
            </a:xfrm>
            <a:custGeom>
              <a:avLst/>
              <a:gdLst>
                <a:gd name="T0" fmla="*/ 8 w 82"/>
                <a:gd name="T1" fmla="*/ 0 h 93"/>
                <a:gd name="T2" fmla="*/ 14 w 82"/>
                <a:gd name="T3" fmla="*/ 0 h 93"/>
                <a:gd name="T4" fmla="*/ 17 w 82"/>
                <a:gd name="T5" fmla="*/ 0 h 93"/>
                <a:gd name="T6" fmla="*/ 21 w 82"/>
                <a:gd name="T7" fmla="*/ 0 h 93"/>
                <a:gd name="T8" fmla="*/ 30 w 82"/>
                <a:gd name="T9" fmla="*/ 3 h 93"/>
                <a:gd name="T10" fmla="*/ 40 w 82"/>
                <a:gd name="T11" fmla="*/ 5 h 93"/>
                <a:gd name="T12" fmla="*/ 51 w 82"/>
                <a:gd name="T13" fmla="*/ 7 h 93"/>
                <a:gd name="T14" fmla="*/ 71 w 82"/>
                <a:gd name="T15" fmla="*/ 15 h 93"/>
                <a:gd name="T16" fmla="*/ 78 w 82"/>
                <a:gd name="T17" fmla="*/ 17 h 93"/>
                <a:gd name="T18" fmla="*/ 82 w 82"/>
                <a:gd name="T19" fmla="*/ 19 h 93"/>
                <a:gd name="T20" fmla="*/ 61 w 82"/>
                <a:gd name="T21" fmla="*/ 90 h 93"/>
                <a:gd name="T22" fmla="*/ 60 w 82"/>
                <a:gd name="T23" fmla="*/ 92 h 93"/>
                <a:gd name="T24" fmla="*/ 59 w 82"/>
                <a:gd name="T25" fmla="*/ 93 h 93"/>
                <a:gd name="T26" fmla="*/ 56 w 82"/>
                <a:gd name="T27" fmla="*/ 92 h 93"/>
                <a:gd name="T28" fmla="*/ 51 w 82"/>
                <a:gd name="T29" fmla="*/ 90 h 93"/>
                <a:gd name="T30" fmla="*/ 34 w 82"/>
                <a:gd name="T31" fmla="*/ 87 h 93"/>
                <a:gd name="T32" fmla="*/ 15 w 82"/>
                <a:gd name="T33" fmla="*/ 81 h 93"/>
                <a:gd name="T34" fmla="*/ 6 w 82"/>
                <a:gd name="T35" fmla="*/ 80 h 93"/>
                <a:gd name="T36" fmla="*/ 0 w 82"/>
                <a:gd name="T37" fmla="*/ 79 h 93"/>
                <a:gd name="T38" fmla="*/ 2 w 82"/>
                <a:gd name="T39" fmla="*/ 58 h 93"/>
                <a:gd name="T40" fmla="*/ 4 w 82"/>
                <a:gd name="T41" fmla="*/ 38 h 93"/>
                <a:gd name="T42" fmla="*/ 8 w 82"/>
                <a:gd name="T43" fmla="*/ 0 h 9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93"/>
                <a:gd name="T68" fmla="*/ 82 w 82"/>
                <a:gd name="T69" fmla="*/ 93 h 9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93">
                  <a:moveTo>
                    <a:pt x="8" y="0"/>
                  </a:moveTo>
                  <a:lnTo>
                    <a:pt x="14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30" y="3"/>
                  </a:lnTo>
                  <a:lnTo>
                    <a:pt x="40" y="5"/>
                  </a:lnTo>
                  <a:lnTo>
                    <a:pt x="51" y="7"/>
                  </a:lnTo>
                  <a:lnTo>
                    <a:pt x="71" y="15"/>
                  </a:lnTo>
                  <a:lnTo>
                    <a:pt x="78" y="17"/>
                  </a:lnTo>
                  <a:lnTo>
                    <a:pt x="82" y="19"/>
                  </a:lnTo>
                  <a:lnTo>
                    <a:pt x="61" y="90"/>
                  </a:lnTo>
                  <a:lnTo>
                    <a:pt x="60" y="92"/>
                  </a:lnTo>
                  <a:lnTo>
                    <a:pt x="59" y="93"/>
                  </a:lnTo>
                  <a:lnTo>
                    <a:pt x="56" y="92"/>
                  </a:lnTo>
                  <a:lnTo>
                    <a:pt x="51" y="90"/>
                  </a:lnTo>
                  <a:lnTo>
                    <a:pt x="34" y="87"/>
                  </a:lnTo>
                  <a:lnTo>
                    <a:pt x="15" y="81"/>
                  </a:lnTo>
                  <a:lnTo>
                    <a:pt x="6" y="80"/>
                  </a:lnTo>
                  <a:lnTo>
                    <a:pt x="0" y="79"/>
                  </a:lnTo>
                  <a:lnTo>
                    <a:pt x="2" y="58"/>
                  </a:lnTo>
                  <a:lnTo>
                    <a:pt x="4" y="3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44">
              <a:extLst>
                <a:ext uri="{FF2B5EF4-FFF2-40B4-BE49-F238E27FC236}">
                  <a16:creationId xmlns:a16="http://schemas.microsoft.com/office/drawing/2014/main" id="{71BBC561-6586-4DE2-A607-8A2981444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" y="609"/>
              <a:ext cx="81" cy="105"/>
            </a:xfrm>
            <a:custGeom>
              <a:avLst/>
              <a:gdLst>
                <a:gd name="T0" fmla="*/ 30 w 81"/>
                <a:gd name="T1" fmla="*/ 0 h 105"/>
                <a:gd name="T2" fmla="*/ 36 w 81"/>
                <a:gd name="T3" fmla="*/ 5 h 105"/>
                <a:gd name="T4" fmla="*/ 43 w 81"/>
                <a:gd name="T5" fmla="*/ 10 h 105"/>
                <a:gd name="T6" fmla="*/ 49 w 81"/>
                <a:gd name="T7" fmla="*/ 16 h 105"/>
                <a:gd name="T8" fmla="*/ 57 w 81"/>
                <a:gd name="T9" fmla="*/ 22 h 105"/>
                <a:gd name="T10" fmla="*/ 63 w 81"/>
                <a:gd name="T11" fmla="*/ 28 h 105"/>
                <a:gd name="T12" fmla="*/ 70 w 81"/>
                <a:gd name="T13" fmla="*/ 35 h 105"/>
                <a:gd name="T14" fmla="*/ 76 w 81"/>
                <a:gd name="T15" fmla="*/ 41 h 105"/>
                <a:gd name="T16" fmla="*/ 81 w 81"/>
                <a:gd name="T17" fmla="*/ 46 h 105"/>
                <a:gd name="T18" fmla="*/ 43 w 81"/>
                <a:gd name="T19" fmla="*/ 105 h 105"/>
                <a:gd name="T20" fmla="*/ 37 w 81"/>
                <a:gd name="T21" fmla="*/ 100 h 105"/>
                <a:gd name="T22" fmla="*/ 32 w 81"/>
                <a:gd name="T23" fmla="*/ 95 h 105"/>
                <a:gd name="T24" fmla="*/ 28 w 81"/>
                <a:gd name="T25" fmla="*/ 89 h 105"/>
                <a:gd name="T26" fmla="*/ 24 w 81"/>
                <a:gd name="T27" fmla="*/ 87 h 105"/>
                <a:gd name="T28" fmla="*/ 21 w 81"/>
                <a:gd name="T29" fmla="*/ 86 h 105"/>
                <a:gd name="T30" fmla="*/ 16 w 81"/>
                <a:gd name="T31" fmla="*/ 81 h 105"/>
                <a:gd name="T32" fmla="*/ 10 w 81"/>
                <a:gd name="T33" fmla="*/ 77 h 105"/>
                <a:gd name="T34" fmla="*/ 5 w 81"/>
                <a:gd name="T35" fmla="*/ 74 h 105"/>
                <a:gd name="T36" fmla="*/ 0 w 81"/>
                <a:gd name="T37" fmla="*/ 70 h 105"/>
                <a:gd name="T38" fmla="*/ 30 w 81"/>
                <a:gd name="T39" fmla="*/ 0 h 10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1"/>
                <a:gd name="T61" fmla="*/ 0 h 105"/>
                <a:gd name="T62" fmla="*/ 81 w 81"/>
                <a:gd name="T63" fmla="*/ 105 h 10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1" h="105">
                  <a:moveTo>
                    <a:pt x="30" y="0"/>
                  </a:moveTo>
                  <a:lnTo>
                    <a:pt x="36" y="5"/>
                  </a:lnTo>
                  <a:lnTo>
                    <a:pt x="43" y="10"/>
                  </a:lnTo>
                  <a:lnTo>
                    <a:pt x="49" y="16"/>
                  </a:lnTo>
                  <a:lnTo>
                    <a:pt x="57" y="22"/>
                  </a:lnTo>
                  <a:lnTo>
                    <a:pt x="63" y="28"/>
                  </a:lnTo>
                  <a:lnTo>
                    <a:pt x="70" y="35"/>
                  </a:lnTo>
                  <a:lnTo>
                    <a:pt x="76" y="41"/>
                  </a:lnTo>
                  <a:lnTo>
                    <a:pt x="81" y="46"/>
                  </a:lnTo>
                  <a:lnTo>
                    <a:pt x="43" y="105"/>
                  </a:lnTo>
                  <a:lnTo>
                    <a:pt x="37" y="100"/>
                  </a:lnTo>
                  <a:lnTo>
                    <a:pt x="32" y="95"/>
                  </a:lnTo>
                  <a:lnTo>
                    <a:pt x="28" y="89"/>
                  </a:lnTo>
                  <a:lnTo>
                    <a:pt x="24" y="87"/>
                  </a:lnTo>
                  <a:lnTo>
                    <a:pt x="21" y="86"/>
                  </a:lnTo>
                  <a:lnTo>
                    <a:pt x="16" y="81"/>
                  </a:lnTo>
                  <a:lnTo>
                    <a:pt x="10" y="77"/>
                  </a:lnTo>
                  <a:lnTo>
                    <a:pt x="5" y="74"/>
                  </a:lnTo>
                  <a:lnTo>
                    <a:pt x="0" y="7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45">
              <a:extLst>
                <a:ext uri="{FF2B5EF4-FFF2-40B4-BE49-F238E27FC236}">
                  <a16:creationId xmlns:a16="http://schemas.microsoft.com/office/drawing/2014/main" id="{04B8D353-8D19-44F7-8371-6B6E6A94D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618"/>
              <a:ext cx="78" cy="101"/>
            </a:xfrm>
            <a:custGeom>
              <a:avLst/>
              <a:gdLst>
                <a:gd name="T0" fmla="*/ 47 w 78"/>
                <a:gd name="T1" fmla="*/ 0 h 101"/>
                <a:gd name="T2" fmla="*/ 78 w 78"/>
                <a:gd name="T3" fmla="*/ 65 h 101"/>
                <a:gd name="T4" fmla="*/ 38 w 78"/>
                <a:gd name="T5" fmla="*/ 101 h 101"/>
                <a:gd name="T6" fmla="*/ 0 w 78"/>
                <a:gd name="T7" fmla="*/ 46 h 101"/>
                <a:gd name="T8" fmla="*/ 5 w 78"/>
                <a:gd name="T9" fmla="*/ 40 h 101"/>
                <a:gd name="T10" fmla="*/ 10 w 78"/>
                <a:gd name="T11" fmla="*/ 34 h 101"/>
                <a:gd name="T12" fmla="*/ 17 w 78"/>
                <a:gd name="T13" fmla="*/ 28 h 101"/>
                <a:gd name="T14" fmla="*/ 23 w 78"/>
                <a:gd name="T15" fmla="*/ 21 h 101"/>
                <a:gd name="T16" fmla="*/ 36 w 78"/>
                <a:gd name="T17" fmla="*/ 9 h 101"/>
                <a:gd name="T18" fmla="*/ 47 w 78"/>
                <a:gd name="T19" fmla="*/ 0 h 1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101"/>
                <a:gd name="T32" fmla="*/ 78 w 78"/>
                <a:gd name="T33" fmla="*/ 101 h 1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101">
                  <a:moveTo>
                    <a:pt x="47" y="0"/>
                  </a:moveTo>
                  <a:lnTo>
                    <a:pt x="78" y="65"/>
                  </a:lnTo>
                  <a:lnTo>
                    <a:pt x="38" y="101"/>
                  </a:lnTo>
                  <a:lnTo>
                    <a:pt x="0" y="46"/>
                  </a:lnTo>
                  <a:lnTo>
                    <a:pt x="5" y="40"/>
                  </a:lnTo>
                  <a:lnTo>
                    <a:pt x="10" y="34"/>
                  </a:lnTo>
                  <a:lnTo>
                    <a:pt x="17" y="28"/>
                  </a:lnTo>
                  <a:lnTo>
                    <a:pt x="23" y="21"/>
                  </a:lnTo>
                  <a:lnTo>
                    <a:pt x="36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46">
              <a:extLst>
                <a:ext uri="{FF2B5EF4-FFF2-40B4-BE49-F238E27FC236}">
                  <a16:creationId xmlns:a16="http://schemas.microsoft.com/office/drawing/2014/main" id="{33B0B26D-469E-45CF-9045-9432DB884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5" y="712"/>
              <a:ext cx="68" cy="86"/>
            </a:xfrm>
            <a:custGeom>
              <a:avLst/>
              <a:gdLst>
                <a:gd name="T0" fmla="*/ 44 w 68"/>
                <a:gd name="T1" fmla="*/ 0 h 86"/>
                <a:gd name="T2" fmla="*/ 50 w 68"/>
                <a:gd name="T3" fmla="*/ 13 h 86"/>
                <a:gd name="T4" fmla="*/ 57 w 68"/>
                <a:gd name="T5" fmla="*/ 28 h 86"/>
                <a:gd name="T6" fmla="*/ 63 w 68"/>
                <a:gd name="T7" fmla="*/ 41 h 86"/>
                <a:gd name="T8" fmla="*/ 68 w 68"/>
                <a:gd name="T9" fmla="*/ 55 h 86"/>
                <a:gd name="T10" fmla="*/ 24 w 68"/>
                <a:gd name="T11" fmla="*/ 86 h 86"/>
                <a:gd name="T12" fmla="*/ 18 w 68"/>
                <a:gd name="T13" fmla="*/ 76 h 86"/>
                <a:gd name="T14" fmla="*/ 12 w 68"/>
                <a:gd name="T15" fmla="*/ 65 h 86"/>
                <a:gd name="T16" fmla="*/ 6 w 68"/>
                <a:gd name="T17" fmla="*/ 55 h 86"/>
                <a:gd name="T18" fmla="*/ 0 w 68"/>
                <a:gd name="T19" fmla="*/ 44 h 86"/>
                <a:gd name="T20" fmla="*/ 44 w 68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8"/>
                <a:gd name="T34" fmla="*/ 0 h 86"/>
                <a:gd name="T35" fmla="*/ 68 w 68"/>
                <a:gd name="T36" fmla="*/ 86 h 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8" h="86">
                  <a:moveTo>
                    <a:pt x="44" y="0"/>
                  </a:moveTo>
                  <a:lnTo>
                    <a:pt x="50" y="13"/>
                  </a:lnTo>
                  <a:lnTo>
                    <a:pt x="57" y="28"/>
                  </a:lnTo>
                  <a:lnTo>
                    <a:pt x="63" y="41"/>
                  </a:lnTo>
                  <a:lnTo>
                    <a:pt x="68" y="55"/>
                  </a:lnTo>
                  <a:lnTo>
                    <a:pt x="24" y="86"/>
                  </a:lnTo>
                  <a:lnTo>
                    <a:pt x="18" y="76"/>
                  </a:lnTo>
                  <a:lnTo>
                    <a:pt x="12" y="65"/>
                  </a:lnTo>
                  <a:lnTo>
                    <a:pt x="6" y="55"/>
                  </a:lnTo>
                  <a:lnTo>
                    <a:pt x="0" y="4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47">
              <a:extLst>
                <a:ext uri="{FF2B5EF4-FFF2-40B4-BE49-F238E27FC236}">
                  <a16:creationId xmlns:a16="http://schemas.microsoft.com/office/drawing/2014/main" id="{6588B89E-A507-456D-8E4B-8D342714A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" y="717"/>
              <a:ext cx="64" cy="90"/>
            </a:xfrm>
            <a:custGeom>
              <a:avLst/>
              <a:gdLst>
                <a:gd name="T0" fmla="*/ 22 w 64"/>
                <a:gd name="T1" fmla="*/ 0 h 90"/>
                <a:gd name="T2" fmla="*/ 64 w 64"/>
                <a:gd name="T3" fmla="*/ 46 h 90"/>
                <a:gd name="T4" fmla="*/ 61 w 64"/>
                <a:gd name="T5" fmla="*/ 51 h 90"/>
                <a:gd name="T6" fmla="*/ 58 w 64"/>
                <a:gd name="T7" fmla="*/ 57 h 90"/>
                <a:gd name="T8" fmla="*/ 54 w 64"/>
                <a:gd name="T9" fmla="*/ 63 h 90"/>
                <a:gd name="T10" fmla="*/ 52 w 64"/>
                <a:gd name="T11" fmla="*/ 68 h 90"/>
                <a:gd name="T12" fmla="*/ 50 w 64"/>
                <a:gd name="T13" fmla="*/ 73 h 90"/>
                <a:gd name="T14" fmla="*/ 47 w 64"/>
                <a:gd name="T15" fmla="*/ 79 h 90"/>
                <a:gd name="T16" fmla="*/ 46 w 64"/>
                <a:gd name="T17" fmla="*/ 85 h 90"/>
                <a:gd name="T18" fmla="*/ 44 w 64"/>
                <a:gd name="T19" fmla="*/ 90 h 90"/>
                <a:gd name="T20" fmla="*/ 0 w 64"/>
                <a:gd name="T21" fmla="*/ 55 h 90"/>
                <a:gd name="T22" fmla="*/ 6 w 64"/>
                <a:gd name="T23" fmla="*/ 42 h 90"/>
                <a:gd name="T24" fmla="*/ 11 w 64"/>
                <a:gd name="T25" fmla="*/ 28 h 90"/>
                <a:gd name="T26" fmla="*/ 15 w 64"/>
                <a:gd name="T27" fmla="*/ 14 h 90"/>
                <a:gd name="T28" fmla="*/ 22 w 64"/>
                <a:gd name="T29" fmla="*/ 0 h 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90"/>
                <a:gd name="T47" fmla="*/ 64 w 64"/>
                <a:gd name="T48" fmla="*/ 90 h 9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90">
                  <a:moveTo>
                    <a:pt x="22" y="0"/>
                  </a:moveTo>
                  <a:lnTo>
                    <a:pt x="64" y="46"/>
                  </a:lnTo>
                  <a:lnTo>
                    <a:pt x="61" y="51"/>
                  </a:lnTo>
                  <a:lnTo>
                    <a:pt x="58" y="57"/>
                  </a:lnTo>
                  <a:lnTo>
                    <a:pt x="54" y="63"/>
                  </a:lnTo>
                  <a:lnTo>
                    <a:pt x="52" y="68"/>
                  </a:lnTo>
                  <a:lnTo>
                    <a:pt x="50" y="73"/>
                  </a:lnTo>
                  <a:lnTo>
                    <a:pt x="47" y="79"/>
                  </a:lnTo>
                  <a:lnTo>
                    <a:pt x="46" y="85"/>
                  </a:lnTo>
                  <a:lnTo>
                    <a:pt x="44" y="90"/>
                  </a:lnTo>
                  <a:lnTo>
                    <a:pt x="0" y="55"/>
                  </a:lnTo>
                  <a:lnTo>
                    <a:pt x="6" y="42"/>
                  </a:lnTo>
                  <a:lnTo>
                    <a:pt x="11" y="28"/>
                  </a:lnTo>
                  <a:lnTo>
                    <a:pt x="15" y="1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48">
              <a:extLst>
                <a:ext uri="{FF2B5EF4-FFF2-40B4-BE49-F238E27FC236}">
                  <a16:creationId xmlns:a16="http://schemas.microsoft.com/office/drawing/2014/main" id="{8163E487-2C79-4ACC-B3D3-2D44BADDB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756"/>
              <a:ext cx="53" cy="76"/>
            </a:xfrm>
            <a:custGeom>
              <a:avLst/>
              <a:gdLst>
                <a:gd name="T0" fmla="*/ 41 w 53"/>
                <a:gd name="T1" fmla="*/ 0 h 76"/>
                <a:gd name="T2" fmla="*/ 47 w 53"/>
                <a:gd name="T3" fmla="*/ 0 h 76"/>
                <a:gd name="T4" fmla="*/ 53 w 53"/>
                <a:gd name="T5" fmla="*/ 68 h 76"/>
                <a:gd name="T6" fmla="*/ 45 w 53"/>
                <a:gd name="T7" fmla="*/ 69 h 76"/>
                <a:gd name="T8" fmla="*/ 37 w 53"/>
                <a:gd name="T9" fmla="*/ 70 h 76"/>
                <a:gd name="T10" fmla="*/ 18 w 53"/>
                <a:gd name="T11" fmla="*/ 76 h 76"/>
                <a:gd name="T12" fmla="*/ 0 w 53"/>
                <a:gd name="T13" fmla="*/ 13 h 76"/>
                <a:gd name="T14" fmla="*/ 6 w 53"/>
                <a:gd name="T15" fmla="*/ 12 h 76"/>
                <a:gd name="T16" fmla="*/ 12 w 53"/>
                <a:gd name="T17" fmla="*/ 10 h 76"/>
                <a:gd name="T18" fmla="*/ 25 w 53"/>
                <a:gd name="T19" fmla="*/ 5 h 76"/>
                <a:gd name="T20" fmla="*/ 35 w 53"/>
                <a:gd name="T21" fmla="*/ 3 h 76"/>
                <a:gd name="T22" fmla="*/ 41 w 53"/>
                <a:gd name="T23" fmla="*/ 0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3"/>
                <a:gd name="T37" fmla="*/ 0 h 76"/>
                <a:gd name="T38" fmla="*/ 53 w 53"/>
                <a:gd name="T39" fmla="*/ 76 h 7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3" h="76">
                  <a:moveTo>
                    <a:pt x="41" y="0"/>
                  </a:moveTo>
                  <a:lnTo>
                    <a:pt x="47" y="0"/>
                  </a:lnTo>
                  <a:lnTo>
                    <a:pt x="53" y="68"/>
                  </a:lnTo>
                  <a:lnTo>
                    <a:pt x="45" y="69"/>
                  </a:lnTo>
                  <a:lnTo>
                    <a:pt x="37" y="70"/>
                  </a:lnTo>
                  <a:lnTo>
                    <a:pt x="18" y="76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25" y="5"/>
                  </a:lnTo>
                  <a:lnTo>
                    <a:pt x="35" y="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49">
              <a:extLst>
                <a:ext uri="{FF2B5EF4-FFF2-40B4-BE49-F238E27FC236}">
                  <a16:creationId xmlns:a16="http://schemas.microsoft.com/office/drawing/2014/main" id="{4BBDB1D1-41E4-4A4C-92B2-9F1AC4FF9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756"/>
              <a:ext cx="51" cy="72"/>
            </a:xfrm>
            <a:custGeom>
              <a:avLst/>
              <a:gdLst>
                <a:gd name="T0" fmla="*/ 6 w 51"/>
                <a:gd name="T1" fmla="*/ 0 h 72"/>
                <a:gd name="T2" fmla="*/ 14 w 51"/>
                <a:gd name="T3" fmla="*/ 0 h 72"/>
                <a:gd name="T4" fmla="*/ 16 w 51"/>
                <a:gd name="T5" fmla="*/ 1 h 72"/>
                <a:gd name="T6" fmla="*/ 20 w 51"/>
                <a:gd name="T7" fmla="*/ 3 h 72"/>
                <a:gd name="T8" fmla="*/ 29 w 51"/>
                <a:gd name="T9" fmla="*/ 5 h 72"/>
                <a:gd name="T10" fmla="*/ 41 w 51"/>
                <a:gd name="T11" fmla="*/ 8 h 72"/>
                <a:gd name="T12" fmla="*/ 51 w 51"/>
                <a:gd name="T13" fmla="*/ 12 h 72"/>
                <a:gd name="T14" fmla="*/ 33 w 51"/>
                <a:gd name="T15" fmla="*/ 72 h 72"/>
                <a:gd name="T16" fmla="*/ 25 w 51"/>
                <a:gd name="T17" fmla="*/ 71 h 72"/>
                <a:gd name="T18" fmla="*/ 16 w 51"/>
                <a:gd name="T19" fmla="*/ 69 h 72"/>
                <a:gd name="T20" fmla="*/ 7 w 51"/>
                <a:gd name="T21" fmla="*/ 68 h 72"/>
                <a:gd name="T22" fmla="*/ 0 w 51"/>
                <a:gd name="T23" fmla="*/ 66 h 72"/>
                <a:gd name="T24" fmla="*/ 6 w 51"/>
                <a:gd name="T25" fmla="*/ 0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1"/>
                <a:gd name="T40" fmla="*/ 0 h 72"/>
                <a:gd name="T41" fmla="*/ 51 w 51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1" h="72">
                  <a:moveTo>
                    <a:pt x="6" y="0"/>
                  </a:moveTo>
                  <a:lnTo>
                    <a:pt x="14" y="0"/>
                  </a:lnTo>
                  <a:lnTo>
                    <a:pt x="16" y="1"/>
                  </a:lnTo>
                  <a:lnTo>
                    <a:pt x="20" y="3"/>
                  </a:lnTo>
                  <a:lnTo>
                    <a:pt x="29" y="5"/>
                  </a:lnTo>
                  <a:lnTo>
                    <a:pt x="41" y="8"/>
                  </a:lnTo>
                  <a:lnTo>
                    <a:pt x="51" y="12"/>
                  </a:lnTo>
                  <a:lnTo>
                    <a:pt x="33" y="72"/>
                  </a:lnTo>
                  <a:lnTo>
                    <a:pt x="25" y="71"/>
                  </a:lnTo>
                  <a:lnTo>
                    <a:pt x="16" y="69"/>
                  </a:lnTo>
                  <a:lnTo>
                    <a:pt x="7" y="68"/>
                  </a:lnTo>
                  <a:lnTo>
                    <a:pt x="0" y="6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50">
              <a:extLst>
                <a:ext uri="{FF2B5EF4-FFF2-40B4-BE49-F238E27FC236}">
                  <a16:creationId xmlns:a16="http://schemas.microsoft.com/office/drawing/2014/main" id="{87F4702B-2024-4E40-A5EB-898657855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9" y="790"/>
              <a:ext cx="56" cy="70"/>
            </a:xfrm>
            <a:custGeom>
              <a:avLst/>
              <a:gdLst>
                <a:gd name="T0" fmla="*/ 25 w 56"/>
                <a:gd name="T1" fmla="*/ 0 h 70"/>
                <a:gd name="T2" fmla="*/ 33 w 56"/>
                <a:gd name="T3" fmla="*/ 5 h 70"/>
                <a:gd name="T4" fmla="*/ 42 w 56"/>
                <a:gd name="T5" fmla="*/ 11 h 70"/>
                <a:gd name="T6" fmla="*/ 45 w 56"/>
                <a:gd name="T7" fmla="*/ 15 h 70"/>
                <a:gd name="T8" fmla="*/ 50 w 56"/>
                <a:gd name="T9" fmla="*/ 18 h 70"/>
                <a:gd name="T10" fmla="*/ 53 w 56"/>
                <a:gd name="T11" fmla="*/ 22 h 70"/>
                <a:gd name="T12" fmla="*/ 56 w 56"/>
                <a:gd name="T13" fmla="*/ 28 h 70"/>
                <a:gd name="T14" fmla="*/ 26 w 56"/>
                <a:gd name="T15" fmla="*/ 70 h 70"/>
                <a:gd name="T16" fmla="*/ 13 w 56"/>
                <a:gd name="T17" fmla="*/ 62 h 70"/>
                <a:gd name="T18" fmla="*/ 0 w 56"/>
                <a:gd name="T19" fmla="*/ 54 h 70"/>
                <a:gd name="T20" fmla="*/ 25 w 56"/>
                <a:gd name="T21" fmla="*/ 0 h 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6"/>
                <a:gd name="T34" fmla="*/ 0 h 70"/>
                <a:gd name="T35" fmla="*/ 56 w 56"/>
                <a:gd name="T36" fmla="*/ 70 h 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6" h="70">
                  <a:moveTo>
                    <a:pt x="25" y="0"/>
                  </a:moveTo>
                  <a:lnTo>
                    <a:pt x="33" y="5"/>
                  </a:lnTo>
                  <a:lnTo>
                    <a:pt x="42" y="11"/>
                  </a:lnTo>
                  <a:lnTo>
                    <a:pt x="45" y="15"/>
                  </a:lnTo>
                  <a:lnTo>
                    <a:pt x="50" y="18"/>
                  </a:lnTo>
                  <a:lnTo>
                    <a:pt x="53" y="22"/>
                  </a:lnTo>
                  <a:lnTo>
                    <a:pt x="56" y="28"/>
                  </a:lnTo>
                  <a:lnTo>
                    <a:pt x="26" y="70"/>
                  </a:lnTo>
                  <a:lnTo>
                    <a:pt x="13" y="62"/>
                  </a:lnTo>
                  <a:lnTo>
                    <a:pt x="0" y="5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390252CE-8DF6-469E-978D-68C66A5B0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793"/>
              <a:ext cx="52" cy="71"/>
            </a:xfrm>
            <a:custGeom>
              <a:avLst/>
              <a:gdLst>
                <a:gd name="T0" fmla="*/ 28 w 52"/>
                <a:gd name="T1" fmla="*/ 0 h 71"/>
                <a:gd name="T2" fmla="*/ 52 w 52"/>
                <a:gd name="T3" fmla="*/ 53 h 71"/>
                <a:gd name="T4" fmla="*/ 41 w 52"/>
                <a:gd name="T5" fmla="*/ 61 h 71"/>
                <a:gd name="T6" fmla="*/ 29 w 52"/>
                <a:gd name="T7" fmla="*/ 71 h 71"/>
                <a:gd name="T8" fmla="*/ 0 w 52"/>
                <a:gd name="T9" fmla="*/ 26 h 71"/>
                <a:gd name="T10" fmla="*/ 6 w 52"/>
                <a:gd name="T11" fmla="*/ 19 h 71"/>
                <a:gd name="T12" fmla="*/ 13 w 52"/>
                <a:gd name="T13" fmla="*/ 13 h 71"/>
                <a:gd name="T14" fmla="*/ 20 w 52"/>
                <a:gd name="T15" fmla="*/ 6 h 71"/>
                <a:gd name="T16" fmla="*/ 28 w 52"/>
                <a:gd name="T17" fmla="*/ 0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8" y="0"/>
                  </a:moveTo>
                  <a:lnTo>
                    <a:pt x="52" y="53"/>
                  </a:lnTo>
                  <a:lnTo>
                    <a:pt x="41" y="61"/>
                  </a:lnTo>
                  <a:lnTo>
                    <a:pt x="29" y="71"/>
                  </a:lnTo>
                  <a:lnTo>
                    <a:pt x="0" y="26"/>
                  </a:lnTo>
                  <a:lnTo>
                    <a:pt x="6" y="19"/>
                  </a:lnTo>
                  <a:lnTo>
                    <a:pt x="13" y="13"/>
                  </a:lnTo>
                  <a:lnTo>
                    <a:pt x="20" y="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52">
              <a:extLst>
                <a:ext uri="{FF2B5EF4-FFF2-40B4-BE49-F238E27FC236}">
                  <a16:creationId xmlns:a16="http://schemas.microsoft.com/office/drawing/2014/main" id="{0E0BFA49-189A-4541-B5FA-AF15045F0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" y="821"/>
              <a:ext cx="44" cy="73"/>
            </a:xfrm>
            <a:custGeom>
              <a:avLst/>
              <a:gdLst>
                <a:gd name="T0" fmla="*/ 40 w 44"/>
                <a:gd name="T1" fmla="*/ 0 h 73"/>
                <a:gd name="T2" fmla="*/ 44 w 44"/>
                <a:gd name="T3" fmla="*/ 54 h 73"/>
                <a:gd name="T4" fmla="*/ 39 w 44"/>
                <a:gd name="T5" fmla="*/ 55 h 73"/>
                <a:gd name="T6" fmla="*/ 34 w 44"/>
                <a:gd name="T7" fmla="*/ 57 h 73"/>
                <a:gd name="T8" fmla="*/ 30 w 44"/>
                <a:gd name="T9" fmla="*/ 59 h 73"/>
                <a:gd name="T10" fmla="*/ 25 w 44"/>
                <a:gd name="T11" fmla="*/ 62 h 73"/>
                <a:gd name="T12" fmla="*/ 15 w 44"/>
                <a:gd name="T13" fmla="*/ 68 h 73"/>
                <a:gd name="T14" fmla="*/ 10 w 44"/>
                <a:gd name="T15" fmla="*/ 70 h 73"/>
                <a:gd name="T16" fmla="*/ 5 w 44"/>
                <a:gd name="T17" fmla="*/ 73 h 73"/>
                <a:gd name="T18" fmla="*/ 4 w 44"/>
                <a:gd name="T19" fmla="*/ 61 h 73"/>
                <a:gd name="T20" fmla="*/ 2 w 44"/>
                <a:gd name="T21" fmla="*/ 49 h 73"/>
                <a:gd name="T22" fmla="*/ 1 w 44"/>
                <a:gd name="T23" fmla="*/ 37 h 73"/>
                <a:gd name="T24" fmla="*/ 0 w 44"/>
                <a:gd name="T25" fmla="*/ 25 h 73"/>
                <a:gd name="T26" fmla="*/ 40 w 44"/>
                <a:gd name="T27" fmla="*/ 0 h 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"/>
                <a:gd name="T43" fmla="*/ 0 h 73"/>
                <a:gd name="T44" fmla="*/ 44 w 44"/>
                <a:gd name="T45" fmla="*/ 73 h 7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" h="73">
                  <a:moveTo>
                    <a:pt x="40" y="0"/>
                  </a:moveTo>
                  <a:lnTo>
                    <a:pt x="44" y="54"/>
                  </a:lnTo>
                  <a:lnTo>
                    <a:pt x="39" y="55"/>
                  </a:lnTo>
                  <a:lnTo>
                    <a:pt x="34" y="57"/>
                  </a:lnTo>
                  <a:lnTo>
                    <a:pt x="30" y="59"/>
                  </a:lnTo>
                  <a:lnTo>
                    <a:pt x="25" y="62"/>
                  </a:lnTo>
                  <a:lnTo>
                    <a:pt x="15" y="68"/>
                  </a:lnTo>
                  <a:lnTo>
                    <a:pt x="10" y="70"/>
                  </a:lnTo>
                  <a:lnTo>
                    <a:pt x="5" y="73"/>
                  </a:lnTo>
                  <a:lnTo>
                    <a:pt x="4" y="61"/>
                  </a:lnTo>
                  <a:lnTo>
                    <a:pt x="2" y="49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53">
              <a:extLst>
                <a:ext uri="{FF2B5EF4-FFF2-40B4-BE49-F238E27FC236}">
                  <a16:creationId xmlns:a16="http://schemas.microsoft.com/office/drawing/2014/main" id="{CDAC741A-B4E0-45C3-918E-B6A1B6FCA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" y="828"/>
              <a:ext cx="41" cy="70"/>
            </a:xfrm>
            <a:custGeom>
              <a:avLst/>
              <a:gdLst>
                <a:gd name="T0" fmla="*/ 1 w 41"/>
                <a:gd name="T1" fmla="*/ 0 h 70"/>
                <a:gd name="T2" fmla="*/ 9 w 41"/>
                <a:gd name="T3" fmla="*/ 4 h 70"/>
                <a:gd name="T4" fmla="*/ 16 w 41"/>
                <a:gd name="T5" fmla="*/ 6 h 70"/>
                <a:gd name="T6" fmla="*/ 22 w 41"/>
                <a:gd name="T7" fmla="*/ 11 h 70"/>
                <a:gd name="T8" fmla="*/ 30 w 41"/>
                <a:gd name="T9" fmla="*/ 15 h 70"/>
                <a:gd name="T10" fmla="*/ 36 w 41"/>
                <a:gd name="T11" fmla="*/ 19 h 70"/>
                <a:gd name="T12" fmla="*/ 39 w 41"/>
                <a:gd name="T13" fmla="*/ 23 h 70"/>
                <a:gd name="T14" fmla="*/ 41 w 41"/>
                <a:gd name="T15" fmla="*/ 24 h 70"/>
                <a:gd name="T16" fmla="*/ 41 w 41"/>
                <a:gd name="T17" fmla="*/ 25 h 70"/>
                <a:gd name="T18" fmla="*/ 41 w 41"/>
                <a:gd name="T19" fmla="*/ 30 h 70"/>
                <a:gd name="T20" fmla="*/ 39 w 41"/>
                <a:gd name="T21" fmla="*/ 37 h 70"/>
                <a:gd name="T22" fmla="*/ 38 w 41"/>
                <a:gd name="T23" fmla="*/ 43 h 70"/>
                <a:gd name="T24" fmla="*/ 38 w 41"/>
                <a:gd name="T25" fmla="*/ 48 h 70"/>
                <a:gd name="T26" fmla="*/ 38 w 41"/>
                <a:gd name="T27" fmla="*/ 70 h 70"/>
                <a:gd name="T28" fmla="*/ 25 w 41"/>
                <a:gd name="T29" fmla="*/ 64 h 70"/>
                <a:gd name="T30" fmla="*/ 16 w 41"/>
                <a:gd name="T31" fmla="*/ 60 h 70"/>
                <a:gd name="T32" fmla="*/ 9 w 41"/>
                <a:gd name="T33" fmla="*/ 56 h 70"/>
                <a:gd name="T34" fmla="*/ 6 w 41"/>
                <a:gd name="T35" fmla="*/ 55 h 70"/>
                <a:gd name="T36" fmla="*/ 4 w 41"/>
                <a:gd name="T37" fmla="*/ 54 h 70"/>
                <a:gd name="T38" fmla="*/ 3 w 41"/>
                <a:gd name="T39" fmla="*/ 51 h 70"/>
                <a:gd name="T40" fmla="*/ 1 w 41"/>
                <a:gd name="T41" fmla="*/ 50 h 70"/>
                <a:gd name="T42" fmla="*/ 1 w 41"/>
                <a:gd name="T43" fmla="*/ 48 h 70"/>
                <a:gd name="T44" fmla="*/ 0 w 41"/>
                <a:gd name="T45" fmla="*/ 45 h 70"/>
                <a:gd name="T46" fmla="*/ 0 w 41"/>
                <a:gd name="T47" fmla="*/ 42 h 70"/>
                <a:gd name="T48" fmla="*/ 0 w 41"/>
                <a:gd name="T49" fmla="*/ 38 h 70"/>
                <a:gd name="T50" fmla="*/ 0 w 41"/>
                <a:gd name="T51" fmla="*/ 29 h 70"/>
                <a:gd name="T52" fmla="*/ 0 w 41"/>
                <a:gd name="T53" fmla="*/ 18 h 70"/>
                <a:gd name="T54" fmla="*/ 1 w 41"/>
                <a:gd name="T55" fmla="*/ 0 h 7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1"/>
                <a:gd name="T85" fmla="*/ 0 h 70"/>
                <a:gd name="T86" fmla="*/ 41 w 41"/>
                <a:gd name="T87" fmla="*/ 70 h 7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1" h="70">
                  <a:moveTo>
                    <a:pt x="1" y="0"/>
                  </a:moveTo>
                  <a:lnTo>
                    <a:pt x="9" y="4"/>
                  </a:lnTo>
                  <a:lnTo>
                    <a:pt x="16" y="6"/>
                  </a:lnTo>
                  <a:lnTo>
                    <a:pt x="22" y="11"/>
                  </a:lnTo>
                  <a:lnTo>
                    <a:pt x="30" y="15"/>
                  </a:lnTo>
                  <a:lnTo>
                    <a:pt x="36" y="19"/>
                  </a:lnTo>
                  <a:lnTo>
                    <a:pt x="39" y="23"/>
                  </a:lnTo>
                  <a:lnTo>
                    <a:pt x="41" y="24"/>
                  </a:lnTo>
                  <a:lnTo>
                    <a:pt x="41" y="25"/>
                  </a:lnTo>
                  <a:lnTo>
                    <a:pt x="41" y="30"/>
                  </a:lnTo>
                  <a:lnTo>
                    <a:pt x="39" y="37"/>
                  </a:lnTo>
                  <a:lnTo>
                    <a:pt x="38" y="43"/>
                  </a:lnTo>
                  <a:lnTo>
                    <a:pt x="38" y="48"/>
                  </a:lnTo>
                  <a:lnTo>
                    <a:pt x="38" y="70"/>
                  </a:lnTo>
                  <a:lnTo>
                    <a:pt x="25" y="64"/>
                  </a:lnTo>
                  <a:lnTo>
                    <a:pt x="16" y="60"/>
                  </a:lnTo>
                  <a:lnTo>
                    <a:pt x="9" y="56"/>
                  </a:lnTo>
                  <a:lnTo>
                    <a:pt x="6" y="55"/>
                  </a:lnTo>
                  <a:lnTo>
                    <a:pt x="4" y="54"/>
                  </a:lnTo>
                  <a:lnTo>
                    <a:pt x="3" y="51"/>
                  </a:lnTo>
                  <a:lnTo>
                    <a:pt x="1" y="50"/>
                  </a:lnTo>
                  <a:lnTo>
                    <a:pt x="1" y="48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54">
              <a:extLst>
                <a:ext uri="{FF2B5EF4-FFF2-40B4-BE49-F238E27FC236}">
                  <a16:creationId xmlns:a16="http://schemas.microsoft.com/office/drawing/2014/main" id="{80403A71-0DC8-4751-9A7C-36CC6F5E8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" y="846"/>
              <a:ext cx="45" cy="55"/>
            </a:xfrm>
            <a:custGeom>
              <a:avLst/>
              <a:gdLst>
                <a:gd name="T0" fmla="*/ 30 w 45"/>
                <a:gd name="T1" fmla="*/ 0 h 55"/>
                <a:gd name="T2" fmla="*/ 35 w 45"/>
                <a:gd name="T3" fmla="*/ 7 h 55"/>
                <a:gd name="T4" fmla="*/ 40 w 45"/>
                <a:gd name="T5" fmla="*/ 16 h 55"/>
                <a:gd name="T6" fmla="*/ 43 w 45"/>
                <a:gd name="T7" fmla="*/ 21 h 55"/>
                <a:gd name="T8" fmla="*/ 45 w 45"/>
                <a:gd name="T9" fmla="*/ 24 h 55"/>
                <a:gd name="T10" fmla="*/ 45 w 45"/>
                <a:gd name="T11" fmla="*/ 25 h 55"/>
                <a:gd name="T12" fmla="*/ 45 w 45"/>
                <a:gd name="T13" fmla="*/ 25 h 55"/>
                <a:gd name="T14" fmla="*/ 45 w 45"/>
                <a:gd name="T15" fmla="*/ 26 h 55"/>
                <a:gd name="T16" fmla="*/ 43 w 45"/>
                <a:gd name="T17" fmla="*/ 27 h 55"/>
                <a:gd name="T18" fmla="*/ 42 w 45"/>
                <a:gd name="T19" fmla="*/ 30 h 55"/>
                <a:gd name="T20" fmla="*/ 34 w 45"/>
                <a:gd name="T21" fmla="*/ 37 h 55"/>
                <a:gd name="T22" fmla="*/ 24 w 45"/>
                <a:gd name="T23" fmla="*/ 46 h 55"/>
                <a:gd name="T24" fmla="*/ 15 w 45"/>
                <a:gd name="T25" fmla="*/ 55 h 55"/>
                <a:gd name="T26" fmla="*/ 13 w 45"/>
                <a:gd name="T27" fmla="*/ 53 h 55"/>
                <a:gd name="T28" fmla="*/ 11 w 45"/>
                <a:gd name="T29" fmla="*/ 51 h 55"/>
                <a:gd name="T30" fmla="*/ 9 w 45"/>
                <a:gd name="T31" fmla="*/ 49 h 55"/>
                <a:gd name="T32" fmla="*/ 7 w 45"/>
                <a:gd name="T33" fmla="*/ 46 h 55"/>
                <a:gd name="T34" fmla="*/ 2 w 45"/>
                <a:gd name="T35" fmla="*/ 40 h 55"/>
                <a:gd name="T36" fmla="*/ 0 w 45"/>
                <a:gd name="T37" fmla="*/ 36 h 55"/>
                <a:gd name="T38" fmla="*/ 30 w 45"/>
                <a:gd name="T39" fmla="*/ 0 h 5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5"/>
                <a:gd name="T61" fmla="*/ 0 h 55"/>
                <a:gd name="T62" fmla="*/ 45 w 45"/>
                <a:gd name="T63" fmla="*/ 55 h 5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5" h="55">
                  <a:moveTo>
                    <a:pt x="30" y="0"/>
                  </a:moveTo>
                  <a:lnTo>
                    <a:pt x="35" y="7"/>
                  </a:lnTo>
                  <a:lnTo>
                    <a:pt x="40" y="16"/>
                  </a:lnTo>
                  <a:lnTo>
                    <a:pt x="43" y="21"/>
                  </a:lnTo>
                  <a:lnTo>
                    <a:pt x="45" y="24"/>
                  </a:lnTo>
                  <a:lnTo>
                    <a:pt x="45" y="25"/>
                  </a:lnTo>
                  <a:lnTo>
                    <a:pt x="45" y="26"/>
                  </a:lnTo>
                  <a:lnTo>
                    <a:pt x="43" y="27"/>
                  </a:lnTo>
                  <a:lnTo>
                    <a:pt x="42" y="30"/>
                  </a:lnTo>
                  <a:lnTo>
                    <a:pt x="34" y="37"/>
                  </a:lnTo>
                  <a:lnTo>
                    <a:pt x="24" y="46"/>
                  </a:lnTo>
                  <a:lnTo>
                    <a:pt x="15" y="55"/>
                  </a:lnTo>
                  <a:lnTo>
                    <a:pt x="13" y="53"/>
                  </a:lnTo>
                  <a:lnTo>
                    <a:pt x="11" y="51"/>
                  </a:lnTo>
                  <a:lnTo>
                    <a:pt x="9" y="49"/>
                  </a:lnTo>
                  <a:lnTo>
                    <a:pt x="7" y="46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Freeform 55">
              <a:extLst>
                <a:ext uri="{FF2B5EF4-FFF2-40B4-BE49-F238E27FC236}">
                  <a16:creationId xmlns:a16="http://schemas.microsoft.com/office/drawing/2014/main" id="{6B08337C-1877-4B57-927F-7F94C0063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851"/>
              <a:ext cx="44" cy="54"/>
            </a:xfrm>
            <a:custGeom>
              <a:avLst/>
              <a:gdLst>
                <a:gd name="T0" fmla="*/ 12 w 44"/>
                <a:gd name="T1" fmla="*/ 0 h 54"/>
                <a:gd name="T2" fmla="*/ 44 w 44"/>
                <a:gd name="T3" fmla="*/ 35 h 54"/>
                <a:gd name="T4" fmla="*/ 38 w 44"/>
                <a:gd name="T5" fmla="*/ 45 h 54"/>
                <a:gd name="T6" fmla="*/ 32 w 44"/>
                <a:gd name="T7" fmla="*/ 54 h 54"/>
                <a:gd name="T8" fmla="*/ 22 w 44"/>
                <a:gd name="T9" fmla="*/ 45 h 54"/>
                <a:gd name="T10" fmla="*/ 12 w 44"/>
                <a:gd name="T11" fmla="*/ 35 h 54"/>
                <a:gd name="T12" fmla="*/ 4 w 44"/>
                <a:gd name="T13" fmla="*/ 28 h 54"/>
                <a:gd name="T14" fmla="*/ 1 w 44"/>
                <a:gd name="T15" fmla="*/ 26 h 54"/>
                <a:gd name="T16" fmla="*/ 0 w 44"/>
                <a:gd name="T17" fmla="*/ 25 h 54"/>
                <a:gd name="T18" fmla="*/ 0 w 44"/>
                <a:gd name="T19" fmla="*/ 22 h 54"/>
                <a:gd name="T20" fmla="*/ 1 w 44"/>
                <a:gd name="T21" fmla="*/ 20 h 54"/>
                <a:gd name="T22" fmla="*/ 5 w 44"/>
                <a:gd name="T23" fmla="*/ 14 h 54"/>
                <a:gd name="T24" fmla="*/ 12 w 44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4"/>
                <a:gd name="T40" fmla="*/ 0 h 54"/>
                <a:gd name="T41" fmla="*/ 44 w 44"/>
                <a:gd name="T42" fmla="*/ 54 h 5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4" h="54">
                  <a:moveTo>
                    <a:pt x="12" y="0"/>
                  </a:moveTo>
                  <a:lnTo>
                    <a:pt x="44" y="35"/>
                  </a:lnTo>
                  <a:lnTo>
                    <a:pt x="38" y="45"/>
                  </a:lnTo>
                  <a:lnTo>
                    <a:pt x="32" y="54"/>
                  </a:lnTo>
                  <a:lnTo>
                    <a:pt x="22" y="45"/>
                  </a:lnTo>
                  <a:lnTo>
                    <a:pt x="12" y="35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Freeform 56">
              <a:extLst>
                <a:ext uri="{FF2B5EF4-FFF2-40B4-BE49-F238E27FC236}">
                  <a16:creationId xmlns:a16="http://schemas.microsoft.com/office/drawing/2014/main" id="{30875099-0BD5-451E-98F0-B2007421E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" y="901"/>
              <a:ext cx="39" cy="43"/>
            </a:xfrm>
            <a:custGeom>
              <a:avLst/>
              <a:gdLst>
                <a:gd name="T0" fmla="*/ 33 w 39"/>
                <a:gd name="T1" fmla="*/ 0 h 43"/>
                <a:gd name="T2" fmla="*/ 37 w 39"/>
                <a:gd name="T3" fmla="*/ 16 h 43"/>
                <a:gd name="T4" fmla="*/ 39 w 39"/>
                <a:gd name="T5" fmla="*/ 23 h 43"/>
                <a:gd name="T6" fmla="*/ 39 w 39"/>
                <a:gd name="T7" fmla="*/ 28 h 43"/>
                <a:gd name="T8" fmla="*/ 39 w 39"/>
                <a:gd name="T9" fmla="*/ 28 h 43"/>
                <a:gd name="T10" fmla="*/ 38 w 39"/>
                <a:gd name="T11" fmla="*/ 29 h 43"/>
                <a:gd name="T12" fmla="*/ 36 w 39"/>
                <a:gd name="T13" fmla="*/ 33 h 43"/>
                <a:gd name="T14" fmla="*/ 31 w 39"/>
                <a:gd name="T15" fmla="*/ 35 h 43"/>
                <a:gd name="T16" fmla="*/ 26 w 39"/>
                <a:gd name="T17" fmla="*/ 38 h 43"/>
                <a:gd name="T18" fmla="*/ 17 w 39"/>
                <a:gd name="T19" fmla="*/ 41 h 43"/>
                <a:gd name="T20" fmla="*/ 10 w 39"/>
                <a:gd name="T21" fmla="*/ 43 h 43"/>
                <a:gd name="T22" fmla="*/ 5 w 39"/>
                <a:gd name="T23" fmla="*/ 33 h 43"/>
                <a:gd name="T24" fmla="*/ 0 w 39"/>
                <a:gd name="T25" fmla="*/ 20 h 43"/>
                <a:gd name="T26" fmla="*/ 33 w 39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"/>
                <a:gd name="T43" fmla="*/ 0 h 43"/>
                <a:gd name="T44" fmla="*/ 39 w 39"/>
                <a:gd name="T45" fmla="*/ 43 h 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" h="43">
                  <a:moveTo>
                    <a:pt x="33" y="0"/>
                  </a:moveTo>
                  <a:lnTo>
                    <a:pt x="37" y="16"/>
                  </a:lnTo>
                  <a:lnTo>
                    <a:pt x="39" y="23"/>
                  </a:lnTo>
                  <a:lnTo>
                    <a:pt x="39" y="28"/>
                  </a:lnTo>
                  <a:lnTo>
                    <a:pt x="38" y="29"/>
                  </a:lnTo>
                  <a:lnTo>
                    <a:pt x="36" y="33"/>
                  </a:lnTo>
                  <a:lnTo>
                    <a:pt x="31" y="35"/>
                  </a:lnTo>
                  <a:lnTo>
                    <a:pt x="26" y="38"/>
                  </a:lnTo>
                  <a:lnTo>
                    <a:pt x="17" y="41"/>
                  </a:lnTo>
                  <a:lnTo>
                    <a:pt x="10" y="43"/>
                  </a:lnTo>
                  <a:lnTo>
                    <a:pt x="5" y="33"/>
                  </a:lnTo>
                  <a:lnTo>
                    <a:pt x="0" y="2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" name="Freeform 57">
              <a:extLst>
                <a:ext uri="{FF2B5EF4-FFF2-40B4-BE49-F238E27FC236}">
                  <a16:creationId xmlns:a16="http://schemas.microsoft.com/office/drawing/2014/main" id="{B494BA88-DAA7-4A7A-9A97-D11058AA7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907"/>
              <a:ext cx="35" cy="43"/>
            </a:xfrm>
            <a:custGeom>
              <a:avLst/>
              <a:gdLst>
                <a:gd name="T0" fmla="*/ 3 w 35"/>
                <a:gd name="T1" fmla="*/ 0 h 43"/>
                <a:gd name="T2" fmla="*/ 35 w 35"/>
                <a:gd name="T3" fmla="*/ 21 h 43"/>
                <a:gd name="T4" fmla="*/ 30 w 35"/>
                <a:gd name="T5" fmla="*/ 32 h 43"/>
                <a:gd name="T6" fmla="*/ 29 w 35"/>
                <a:gd name="T7" fmla="*/ 37 h 43"/>
                <a:gd name="T8" fmla="*/ 28 w 35"/>
                <a:gd name="T9" fmla="*/ 43 h 43"/>
                <a:gd name="T10" fmla="*/ 22 w 35"/>
                <a:gd name="T11" fmla="*/ 41 h 43"/>
                <a:gd name="T12" fmla="*/ 13 w 35"/>
                <a:gd name="T13" fmla="*/ 34 h 43"/>
                <a:gd name="T14" fmla="*/ 3 w 35"/>
                <a:gd name="T15" fmla="*/ 27 h 43"/>
                <a:gd name="T16" fmla="*/ 1 w 35"/>
                <a:gd name="T17" fmla="*/ 23 h 43"/>
                <a:gd name="T18" fmla="*/ 0 w 35"/>
                <a:gd name="T19" fmla="*/ 23 h 43"/>
                <a:gd name="T20" fmla="*/ 0 w 35"/>
                <a:gd name="T21" fmla="*/ 22 h 43"/>
                <a:gd name="T22" fmla="*/ 0 w 35"/>
                <a:gd name="T23" fmla="*/ 18 h 43"/>
                <a:gd name="T24" fmla="*/ 1 w 35"/>
                <a:gd name="T25" fmla="*/ 13 h 43"/>
                <a:gd name="T26" fmla="*/ 2 w 35"/>
                <a:gd name="T27" fmla="*/ 5 h 43"/>
                <a:gd name="T28" fmla="*/ 3 w 35"/>
                <a:gd name="T29" fmla="*/ 0 h 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5"/>
                <a:gd name="T46" fmla="*/ 0 h 43"/>
                <a:gd name="T47" fmla="*/ 35 w 35"/>
                <a:gd name="T48" fmla="*/ 43 h 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5" h="43">
                  <a:moveTo>
                    <a:pt x="3" y="0"/>
                  </a:moveTo>
                  <a:lnTo>
                    <a:pt x="35" y="21"/>
                  </a:lnTo>
                  <a:lnTo>
                    <a:pt x="30" y="32"/>
                  </a:lnTo>
                  <a:lnTo>
                    <a:pt x="29" y="37"/>
                  </a:lnTo>
                  <a:lnTo>
                    <a:pt x="28" y="43"/>
                  </a:lnTo>
                  <a:lnTo>
                    <a:pt x="22" y="41"/>
                  </a:lnTo>
                  <a:lnTo>
                    <a:pt x="13" y="34"/>
                  </a:lnTo>
                  <a:lnTo>
                    <a:pt x="3" y="27"/>
                  </a:lnTo>
                  <a:lnTo>
                    <a:pt x="1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2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" name="Freeform 58">
              <a:extLst>
                <a:ext uri="{FF2B5EF4-FFF2-40B4-BE49-F238E27FC236}">
                  <a16:creationId xmlns:a16="http://schemas.microsoft.com/office/drawing/2014/main" id="{0D53E99A-7300-4427-9F44-D0BC5AE50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" y="927"/>
              <a:ext cx="41" cy="49"/>
            </a:xfrm>
            <a:custGeom>
              <a:avLst/>
              <a:gdLst>
                <a:gd name="T0" fmla="*/ 41 w 41"/>
                <a:gd name="T1" fmla="*/ 0 h 49"/>
                <a:gd name="T2" fmla="*/ 40 w 41"/>
                <a:gd name="T3" fmla="*/ 3 h 49"/>
                <a:gd name="T4" fmla="*/ 39 w 41"/>
                <a:gd name="T5" fmla="*/ 9 h 49"/>
                <a:gd name="T6" fmla="*/ 37 w 41"/>
                <a:gd name="T7" fmla="*/ 20 h 49"/>
                <a:gd name="T8" fmla="*/ 33 w 41"/>
                <a:gd name="T9" fmla="*/ 29 h 49"/>
                <a:gd name="T10" fmla="*/ 32 w 41"/>
                <a:gd name="T11" fmla="*/ 35 h 49"/>
                <a:gd name="T12" fmla="*/ 31 w 41"/>
                <a:gd name="T13" fmla="*/ 40 h 49"/>
                <a:gd name="T14" fmla="*/ 30 w 41"/>
                <a:gd name="T15" fmla="*/ 40 h 49"/>
                <a:gd name="T16" fmla="*/ 28 w 41"/>
                <a:gd name="T17" fmla="*/ 40 h 49"/>
                <a:gd name="T18" fmla="*/ 0 w 41"/>
                <a:gd name="T19" fmla="*/ 49 h 49"/>
                <a:gd name="T20" fmla="*/ 5 w 41"/>
                <a:gd name="T21" fmla="*/ 29 h 49"/>
                <a:gd name="T22" fmla="*/ 9 w 41"/>
                <a:gd name="T23" fmla="*/ 10 h 49"/>
                <a:gd name="T24" fmla="*/ 41 w 41"/>
                <a:gd name="T25" fmla="*/ 0 h 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49"/>
                <a:gd name="T41" fmla="*/ 41 w 41"/>
                <a:gd name="T42" fmla="*/ 49 h 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49">
                  <a:moveTo>
                    <a:pt x="41" y="0"/>
                  </a:moveTo>
                  <a:lnTo>
                    <a:pt x="40" y="3"/>
                  </a:lnTo>
                  <a:lnTo>
                    <a:pt x="39" y="9"/>
                  </a:lnTo>
                  <a:lnTo>
                    <a:pt x="37" y="20"/>
                  </a:lnTo>
                  <a:lnTo>
                    <a:pt x="33" y="29"/>
                  </a:lnTo>
                  <a:lnTo>
                    <a:pt x="32" y="35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28" y="40"/>
                  </a:lnTo>
                  <a:lnTo>
                    <a:pt x="0" y="49"/>
                  </a:lnTo>
                  <a:lnTo>
                    <a:pt x="5" y="29"/>
                  </a:lnTo>
                  <a:lnTo>
                    <a:pt x="9" y="1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" name="Freeform 59">
              <a:extLst>
                <a:ext uri="{FF2B5EF4-FFF2-40B4-BE49-F238E27FC236}">
                  <a16:creationId xmlns:a16="http://schemas.microsoft.com/office/drawing/2014/main" id="{29A06259-98B3-4DEC-846D-98161AF94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" y="930"/>
              <a:ext cx="41" cy="46"/>
            </a:xfrm>
            <a:custGeom>
              <a:avLst/>
              <a:gdLst>
                <a:gd name="T0" fmla="*/ 0 w 41"/>
                <a:gd name="T1" fmla="*/ 0 h 46"/>
                <a:gd name="T2" fmla="*/ 16 w 41"/>
                <a:gd name="T3" fmla="*/ 6 h 46"/>
                <a:gd name="T4" fmla="*/ 24 w 41"/>
                <a:gd name="T5" fmla="*/ 10 h 46"/>
                <a:gd name="T6" fmla="*/ 32 w 41"/>
                <a:gd name="T7" fmla="*/ 12 h 46"/>
                <a:gd name="T8" fmla="*/ 35 w 41"/>
                <a:gd name="T9" fmla="*/ 20 h 46"/>
                <a:gd name="T10" fmla="*/ 36 w 41"/>
                <a:gd name="T11" fmla="*/ 27 h 46"/>
                <a:gd name="T12" fmla="*/ 39 w 41"/>
                <a:gd name="T13" fmla="*/ 35 h 46"/>
                <a:gd name="T14" fmla="*/ 41 w 41"/>
                <a:gd name="T15" fmla="*/ 42 h 46"/>
                <a:gd name="T16" fmla="*/ 41 w 41"/>
                <a:gd name="T17" fmla="*/ 46 h 46"/>
                <a:gd name="T18" fmla="*/ 26 w 41"/>
                <a:gd name="T19" fmla="*/ 42 h 46"/>
                <a:gd name="T20" fmla="*/ 11 w 41"/>
                <a:gd name="T21" fmla="*/ 38 h 46"/>
                <a:gd name="T22" fmla="*/ 8 w 41"/>
                <a:gd name="T23" fmla="*/ 29 h 46"/>
                <a:gd name="T24" fmla="*/ 5 w 41"/>
                <a:gd name="T25" fmla="*/ 20 h 46"/>
                <a:gd name="T26" fmla="*/ 2 w 41"/>
                <a:gd name="T27" fmla="*/ 10 h 46"/>
                <a:gd name="T28" fmla="*/ 0 w 41"/>
                <a:gd name="T29" fmla="*/ 0 h 4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46"/>
                <a:gd name="T47" fmla="*/ 41 w 41"/>
                <a:gd name="T48" fmla="*/ 46 h 4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46">
                  <a:moveTo>
                    <a:pt x="0" y="0"/>
                  </a:moveTo>
                  <a:lnTo>
                    <a:pt x="16" y="6"/>
                  </a:lnTo>
                  <a:lnTo>
                    <a:pt x="24" y="10"/>
                  </a:lnTo>
                  <a:lnTo>
                    <a:pt x="32" y="12"/>
                  </a:lnTo>
                  <a:lnTo>
                    <a:pt x="35" y="20"/>
                  </a:lnTo>
                  <a:lnTo>
                    <a:pt x="36" y="27"/>
                  </a:lnTo>
                  <a:lnTo>
                    <a:pt x="39" y="35"/>
                  </a:lnTo>
                  <a:lnTo>
                    <a:pt x="41" y="42"/>
                  </a:lnTo>
                  <a:lnTo>
                    <a:pt x="41" y="46"/>
                  </a:lnTo>
                  <a:lnTo>
                    <a:pt x="26" y="42"/>
                  </a:lnTo>
                  <a:lnTo>
                    <a:pt x="11" y="38"/>
                  </a:lnTo>
                  <a:lnTo>
                    <a:pt x="8" y="29"/>
                  </a:lnTo>
                  <a:lnTo>
                    <a:pt x="5" y="20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6" name="Freeform 60">
              <a:extLst>
                <a:ext uri="{FF2B5EF4-FFF2-40B4-BE49-F238E27FC236}">
                  <a16:creationId xmlns:a16="http://schemas.microsoft.com/office/drawing/2014/main" id="{DE6FD57F-3995-4A86-AB26-1C7FB7E1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963"/>
              <a:ext cx="25" cy="37"/>
            </a:xfrm>
            <a:custGeom>
              <a:avLst/>
              <a:gdLst>
                <a:gd name="T0" fmla="*/ 25 w 25"/>
                <a:gd name="T1" fmla="*/ 0 h 37"/>
                <a:gd name="T2" fmla="*/ 25 w 25"/>
                <a:gd name="T3" fmla="*/ 16 h 37"/>
                <a:gd name="T4" fmla="*/ 25 w 25"/>
                <a:gd name="T5" fmla="*/ 21 h 37"/>
                <a:gd name="T6" fmla="*/ 23 w 25"/>
                <a:gd name="T7" fmla="*/ 24 h 37"/>
                <a:gd name="T8" fmla="*/ 23 w 25"/>
                <a:gd name="T9" fmla="*/ 25 h 37"/>
                <a:gd name="T10" fmla="*/ 22 w 25"/>
                <a:gd name="T11" fmla="*/ 28 h 37"/>
                <a:gd name="T12" fmla="*/ 22 w 25"/>
                <a:gd name="T13" fmla="*/ 29 h 37"/>
                <a:gd name="T14" fmla="*/ 21 w 25"/>
                <a:gd name="T15" fmla="*/ 29 h 37"/>
                <a:gd name="T16" fmla="*/ 17 w 25"/>
                <a:gd name="T17" fmla="*/ 31 h 37"/>
                <a:gd name="T18" fmla="*/ 14 w 25"/>
                <a:gd name="T19" fmla="*/ 32 h 37"/>
                <a:gd name="T20" fmla="*/ 8 w 25"/>
                <a:gd name="T21" fmla="*/ 35 h 37"/>
                <a:gd name="T22" fmla="*/ 1 w 25"/>
                <a:gd name="T23" fmla="*/ 37 h 37"/>
                <a:gd name="T24" fmla="*/ 1 w 25"/>
                <a:gd name="T25" fmla="*/ 21 h 37"/>
                <a:gd name="T26" fmla="*/ 0 w 25"/>
                <a:gd name="T27" fmla="*/ 17 h 37"/>
                <a:gd name="T28" fmla="*/ 0 w 25"/>
                <a:gd name="T29" fmla="*/ 13 h 37"/>
                <a:gd name="T30" fmla="*/ 12 w 25"/>
                <a:gd name="T31" fmla="*/ 7 h 37"/>
                <a:gd name="T32" fmla="*/ 19 w 25"/>
                <a:gd name="T33" fmla="*/ 4 h 37"/>
                <a:gd name="T34" fmla="*/ 25 w 25"/>
                <a:gd name="T35" fmla="*/ 0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37"/>
                <a:gd name="T56" fmla="*/ 25 w 25"/>
                <a:gd name="T57" fmla="*/ 37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37">
                  <a:moveTo>
                    <a:pt x="25" y="0"/>
                  </a:moveTo>
                  <a:lnTo>
                    <a:pt x="25" y="16"/>
                  </a:lnTo>
                  <a:lnTo>
                    <a:pt x="25" y="21"/>
                  </a:lnTo>
                  <a:lnTo>
                    <a:pt x="23" y="24"/>
                  </a:lnTo>
                  <a:lnTo>
                    <a:pt x="23" y="25"/>
                  </a:lnTo>
                  <a:lnTo>
                    <a:pt x="22" y="28"/>
                  </a:lnTo>
                  <a:lnTo>
                    <a:pt x="22" y="29"/>
                  </a:lnTo>
                  <a:lnTo>
                    <a:pt x="21" y="29"/>
                  </a:lnTo>
                  <a:lnTo>
                    <a:pt x="17" y="31"/>
                  </a:lnTo>
                  <a:lnTo>
                    <a:pt x="14" y="32"/>
                  </a:lnTo>
                  <a:lnTo>
                    <a:pt x="8" y="35"/>
                  </a:lnTo>
                  <a:lnTo>
                    <a:pt x="1" y="37"/>
                  </a:lnTo>
                  <a:lnTo>
                    <a:pt x="1" y="21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2" y="7"/>
                  </a:lnTo>
                  <a:lnTo>
                    <a:pt x="19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7" name="Freeform 61">
              <a:extLst>
                <a:ext uri="{FF2B5EF4-FFF2-40B4-BE49-F238E27FC236}">
                  <a16:creationId xmlns:a16="http://schemas.microsoft.com/office/drawing/2014/main" id="{44EC484A-8A06-4846-9FA0-23F3EFE37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967"/>
              <a:ext cx="26" cy="43"/>
            </a:xfrm>
            <a:custGeom>
              <a:avLst/>
              <a:gdLst>
                <a:gd name="T0" fmla="*/ 0 w 26"/>
                <a:gd name="T1" fmla="*/ 0 h 43"/>
                <a:gd name="T2" fmla="*/ 13 w 26"/>
                <a:gd name="T3" fmla="*/ 6 h 43"/>
                <a:gd name="T4" fmla="*/ 26 w 26"/>
                <a:gd name="T5" fmla="*/ 14 h 43"/>
                <a:gd name="T6" fmla="*/ 26 w 26"/>
                <a:gd name="T7" fmla="*/ 43 h 43"/>
                <a:gd name="T8" fmla="*/ 19 w 26"/>
                <a:gd name="T9" fmla="*/ 40 h 43"/>
                <a:gd name="T10" fmla="*/ 16 w 26"/>
                <a:gd name="T11" fmla="*/ 38 h 43"/>
                <a:gd name="T12" fmla="*/ 13 w 26"/>
                <a:gd name="T13" fmla="*/ 35 h 43"/>
                <a:gd name="T14" fmla="*/ 12 w 26"/>
                <a:gd name="T15" fmla="*/ 34 h 43"/>
                <a:gd name="T16" fmla="*/ 11 w 26"/>
                <a:gd name="T17" fmla="*/ 34 h 43"/>
                <a:gd name="T18" fmla="*/ 9 w 26"/>
                <a:gd name="T19" fmla="*/ 32 h 43"/>
                <a:gd name="T20" fmla="*/ 7 w 26"/>
                <a:gd name="T21" fmla="*/ 30 h 43"/>
                <a:gd name="T22" fmla="*/ 5 w 26"/>
                <a:gd name="T23" fmla="*/ 28 h 43"/>
                <a:gd name="T24" fmla="*/ 4 w 26"/>
                <a:gd name="T25" fmla="*/ 26 h 43"/>
                <a:gd name="T26" fmla="*/ 3 w 26"/>
                <a:gd name="T27" fmla="*/ 24 h 43"/>
                <a:gd name="T28" fmla="*/ 1 w 26"/>
                <a:gd name="T29" fmla="*/ 18 h 43"/>
                <a:gd name="T30" fmla="*/ 0 w 26"/>
                <a:gd name="T31" fmla="*/ 15 h 43"/>
                <a:gd name="T32" fmla="*/ 0 w 26"/>
                <a:gd name="T33" fmla="*/ 13 h 43"/>
                <a:gd name="T34" fmla="*/ 0 w 26"/>
                <a:gd name="T35" fmla="*/ 6 h 43"/>
                <a:gd name="T36" fmla="*/ 0 w 26"/>
                <a:gd name="T37" fmla="*/ 0 h 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43"/>
                <a:gd name="T59" fmla="*/ 26 w 26"/>
                <a:gd name="T60" fmla="*/ 43 h 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43">
                  <a:moveTo>
                    <a:pt x="0" y="0"/>
                  </a:moveTo>
                  <a:lnTo>
                    <a:pt x="13" y="6"/>
                  </a:lnTo>
                  <a:lnTo>
                    <a:pt x="26" y="14"/>
                  </a:lnTo>
                  <a:lnTo>
                    <a:pt x="26" y="43"/>
                  </a:lnTo>
                  <a:lnTo>
                    <a:pt x="19" y="40"/>
                  </a:lnTo>
                  <a:lnTo>
                    <a:pt x="16" y="38"/>
                  </a:lnTo>
                  <a:lnTo>
                    <a:pt x="13" y="35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7" y="30"/>
                  </a:lnTo>
                  <a:lnTo>
                    <a:pt x="5" y="28"/>
                  </a:lnTo>
                  <a:lnTo>
                    <a:pt x="4" y="26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8" name="Freeform 62">
              <a:extLst>
                <a:ext uri="{FF2B5EF4-FFF2-40B4-BE49-F238E27FC236}">
                  <a16:creationId xmlns:a16="http://schemas.microsoft.com/office/drawing/2014/main" id="{EC5209B4-F6DD-4DF7-9B07-44CD2F04A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" y="1000"/>
              <a:ext cx="38" cy="34"/>
            </a:xfrm>
            <a:custGeom>
              <a:avLst/>
              <a:gdLst>
                <a:gd name="T0" fmla="*/ 38 w 38"/>
                <a:gd name="T1" fmla="*/ 0 h 34"/>
                <a:gd name="T2" fmla="*/ 38 w 38"/>
                <a:gd name="T3" fmla="*/ 4 h 34"/>
                <a:gd name="T4" fmla="*/ 37 w 38"/>
                <a:gd name="T5" fmla="*/ 7 h 34"/>
                <a:gd name="T6" fmla="*/ 35 w 38"/>
                <a:gd name="T7" fmla="*/ 10 h 34"/>
                <a:gd name="T8" fmla="*/ 33 w 38"/>
                <a:gd name="T9" fmla="*/ 12 h 34"/>
                <a:gd name="T10" fmla="*/ 32 w 38"/>
                <a:gd name="T11" fmla="*/ 15 h 34"/>
                <a:gd name="T12" fmla="*/ 28 w 38"/>
                <a:gd name="T13" fmla="*/ 18 h 34"/>
                <a:gd name="T14" fmla="*/ 26 w 38"/>
                <a:gd name="T15" fmla="*/ 20 h 34"/>
                <a:gd name="T16" fmla="*/ 24 w 38"/>
                <a:gd name="T17" fmla="*/ 23 h 34"/>
                <a:gd name="T18" fmla="*/ 19 w 38"/>
                <a:gd name="T19" fmla="*/ 26 h 34"/>
                <a:gd name="T20" fmla="*/ 12 w 38"/>
                <a:gd name="T21" fmla="*/ 30 h 34"/>
                <a:gd name="T22" fmla="*/ 6 w 38"/>
                <a:gd name="T23" fmla="*/ 32 h 34"/>
                <a:gd name="T24" fmla="*/ 0 w 38"/>
                <a:gd name="T25" fmla="*/ 34 h 34"/>
                <a:gd name="T26" fmla="*/ 1 w 38"/>
                <a:gd name="T27" fmla="*/ 31 h 34"/>
                <a:gd name="T28" fmla="*/ 2 w 38"/>
                <a:gd name="T29" fmla="*/ 27 h 34"/>
                <a:gd name="T30" fmla="*/ 6 w 38"/>
                <a:gd name="T31" fmla="*/ 21 h 34"/>
                <a:gd name="T32" fmla="*/ 9 w 38"/>
                <a:gd name="T33" fmla="*/ 15 h 34"/>
                <a:gd name="T34" fmla="*/ 12 w 38"/>
                <a:gd name="T35" fmla="*/ 14 h 34"/>
                <a:gd name="T36" fmla="*/ 14 w 38"/>
                <a:gd name="T37" fmla="*/ 12 h 34"/>
                <a:gd name="T38" fmla="*/ 18 w 38"/>
                <a:gd name="T39" fmla="*/ 10 h 34"/>
                <a:gd name="T40" fmla="*/ 20 w 38"/>
                <a:gd name="T41" fmla="*/ 8 h 34"/>
                <a:gd name="T42" fmla="*/ 22 w 38"/>
                <a:gd name="T43" fmla="*/ 6 h 34"/>
                <a:gd name="T44" fmla="*/ 24 w 38"/>
                <a:gd name="T45" fmla="*/ 6 h 34"/>
                <a:gd name="T46" fmla="*/ 25 w 38"/>
                <a:gd name="T47" fmla="*/ 5 h 34"/>
                <a:gd name="T48" fmla="*/ 32 w 38"/>
                <a:gd name="T49" fmla="*/ 2 h 34"/>
                <a:gd name="T50" fmla="*/ 34 w 38"/>
                <a:gd name="T51" fmla="*/ 1 h 34"/>
                <a:gd name="T52" fmla="*/ 38 w 38"/>
                <a:gd name="T53" fmla="*/ 0 h 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"/>
                <a:gd name="T82" fmla="*/ 0 h 34"/>
                <a:gd name="T83" fmla="*/ 38 w 38"/>
                <a:gd name="T84" fmla="*/ 34 h 3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" h="34">
                  <a:moveTo>
                    <a:pt x="38" y="0"/>
                  </a:moveTo>
                  <a:lnTo>
                    <a:pt x="38" y="4"/>
                  </a:lnTo>
                  <a:lnTo>
                    <a:pt x="37" y="7"/>
                  </a:lnTo>
                  <a:lnTo>
                    <a:pt x="35" y="10"/>
                  </a:lnTo>
                  <a:lnTo>
                    <a:pt x="33" y="12"/>
                  </a:lnTo>
                  <a:lnTo>
                    <a:pt x="32" y="15"/>
                  </a:lnTo>
                  <a:lnTo>
                    <a:pt x="28" y="18"/>
                  </a:lnTo>
                  <a:lnTo>
                    <a:pt x="26" y="20"/>
                  </a:lnTo>
                  <a:lnTo>
                    <a:pt x="24" y="23"/>
                  </a:lnTo>
                  <a:lnTo>
                    <a:pt x="19" y="26"/>
                  </a:lnTo>
                  <a:lnTo>
                    <a:pt x="12" y="30"/>
                  </a:lnTo>
                  <a:lnTo>
                    <a:pt x="6" y="32"/>
                  </a:lnTo>
                  <a:lnTo>
                    <a:pt x="0" y="34"/>
                  </a:lnTo>
                  <a:lnTo>
                    <a:pt x="1" y="31"/>
                  </a:lnTo>
                  <a:lnTo>
                    <a:pt x="2" y="27"/>
                  </a:lnTo>
                  <a:lnTo>
                    <a:pt x="6" y="21"/>
                  </a:lnTo>
                  <a:lnTo>
                    <a:pt x="9" y="15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8" y="10"/>
                  </a:lnTo>
                  <a:lnTo>
                    <a:pt x="20" y="8"/>
                  </a:lnTo>
                  <a:lnTo>
                    <a:pt x="22" y="6"/>
                  </a:lnTo>
                  <a:lnTo>
                    <a:pt x="24" y="6"/>
                  </a:lnTo>
                  <a:lnTo>
                    <a:pt x="25" y="5"/>
                  </a:lnTo>
                  <a:lnTo>
                    <a:pt x="32" y="2"/>
                  </a:lnTo>
                  <a:lnTo>
                    <a:pt x="34" y="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9" name="Freeform 63">
              <a:extLst>
                <a:ext uri="{FF2B5EF4-FFF2-40B4-BE49-F238E27FC236}">
                  <a16:creationId xmlns:a16="http://schemas.microsoft.com/office/drawing/2014/main" id="{35EA5173-3BED-49B5-911C-0D7B889A4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" y="1006"/>
              <a:ext cx="41" cy="34"/>
            </a:xfrm>
            <a:custGeom>
              <a:avLst/>
              <a:gdLst>
                <a:gd name="T0" fmla="*/ 0 w 41"/>
                <a:gd name="T1" fmla="*/ 0 h 34"/>
                <a:gd name="T2" fmla="*/ 6 w 41"/>
                <a:gd name="T3" fmla="*/ 1 h 34"/>
                <a:gd name="T4" fmla="*/ 12 w 41"/>
                <a:gd name="T5" fmla="*/ 4 h 34"/>
                <a:gd name="T6" fmla="*/ 19 w 41"/>
                <a:gd name="T7" fmla="*/ 7 h 34"/>
                <a:gd name="T8" fmla="*/ 24 w 41"/>
                <a:gd name="T9" fmla="*/ 11 h 34"/>
                <a:gd name="T10" fmla="*/ 26 w 41"/>
                <a:gd name="T11" fmla="*/ 13 h 34"/>
                <a:gd name="T12" fmla="*/ 29 w 41"/>
                <a:gd name="T13" fmla="*/ 15 h 34"/>
                <a:gd name="T14" fmla="*/ 32 w 41"/>
                <a:gd name="T15" fmla="*/ 18 h 34"/>
                <a:gd name="T16" fmla="*/ 33 w 41"/>
                <a:gd name="T17" fmla="*/ 21 h 34"/>
                <a:gd name="T18" fmla="*/ 36 w 41"/>
                <a:gd name="T19" fmla="*/ 24 h 34"/>
                <a:gd name="T20" fmla="*/ 37 w 41"/>
                <a:gd name="T21" fmla="*/ 27 h 34"/>
                <a:gd name="T22" fmla="*/ 39 w 41"/>
                <a:gd name="T23" fmla="*/ 31 h 34"/>
                <a:gd name="T24" fmla="*/ 41 w 41"/>
                <a:gd name="T25" fmla="*/ 34 h 34"/>
                <a:gd name="T26" fmla="*/ 35 w 41"/>
                <a:gd name="T27" fmla="*/ 32 h 34"/>
                <a:gd name="T28" fmla="*/ 28 w 41"/>
                <a:gd name="T29" fmla="*/ 30 h 34"/>
                <a:gd name="T30" fmla="*/ 22 w 41"/>
                <a:gd name="T31" fmla="*/ 26 h 34"/>
                <a:gd name="T32" fmla="*/ 16 w 41"/>
                <a:gd name="T33" fmla="*/ 23 h 34"/>
                <a:gd name="T34" fmla="*/ 13 w 41"/>
                <a:gd name="T35" fmla="*/ 20 h 34"/>
                <a:gd name="T36" fmla="*/ 11 w 41"/>
                <a:gd name="T37" fmla="*/ 18 h 34"/>
                <a:gd name="T38" fmla="*/ 9 w 41"/>
                <a:gd name="T39" fmla="*/ 15 h 34"/>
                <a:gd name="T40" fmla="*/ 6 w 41"/>
                <a:gd name="T41" fmla="*/ 13 h 34"/>
                <a:gd name="T42" fmla="*/ 5 w 41"/>
                <a:gd name="T43" fmla="*/ 9 h 34"/>
                <a:gd name="T44" fmla="*/ 3 w 41"/>
                <a:gd name="T45" fmla="*/ 7 h 34"/>
                <a:gd name="T46" fmla="*/ 2 w 41"/>
                <a:gd name="T47" fmla="*/ 4 h 34"/>
                <a:gd name="T48" fmla="*/ 0 w 41"/>
                <a:gd name="T49" fmla="*/ 0 h 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1"/>
                <a:gd name="T76" fmla="*/ 0 h 34"/>
                <a:gd name="T77" fmla="*/ 41 w 41"/>
                <a:gd name="T78" fmla="*/ 34 h 3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1" h="34">
                  <a:moveTo>
                    <a:pt x="0" y="0"/>
                  </a:moveTo>
                  <a:lnTo>
                    <a:pt x="6" y="1"/>
                  </a:lnTo>
                  <a:lnTo>
                    <a:pt x="12" y="4"/>
                  </a:lnTo>
                  <a:lnTo>
                    <a:pt x="19" y="7"/>
                  </a:lnTo>
                  <a:lnTo>
                    <a:pt x="24" y="11"/>
                  </a:lnTo>
                  <a:lnTo>
                    <a:pt x="26" y="13"/>
                  </a:lnTo>
                  <a:lnTo>
                    <a:pt x="29" y="15"/>
                  </a:lnTo>
                  <a:lnTo>
                    <a:pt x="32" y="18"/>
                  </a:lnTo>
                  <a:lnTo>
                    <a:pt x="33" y="21"/>
                  </a:lnTo>
                  <a:lnTo>
                    <a:pt x="36" y="24"/>
                  </a:lnTo>
                  <a:lnTo>
                    <a:pt x="37" y="27"/>
                  </a:lnTo>
                  <a:lnTo>
                    <a:pt x="39" y="31"/>
                  </a:lnTo>
                  <a:lnTo>
                    <a:pt x="41" y="34"/>
                  </a:lnTo>
                  <a:lnTo>
                    <a:pt x="35" y="32"/>
                  </a:lnTo>
                  <a:lnTo>
                    <a:pt x="28" y="30"/>
                  </a:lnTo>
                  <a:lnTo>
                    <a:pt x="22" y="26"/>
                  </a:lnTo>
                  <a:lnTo>
                    <a:pt x="16" y="23"/>
                  </a:lnTo>
                  <a:lnTo>
                    <a:pt x="13" y="20"/>
                  </a:lnTo>
                  <a:lnTo>
                    <a:pt x="11" y="18"/>
                  </a:lnTo>
                  <a:lnTo>
                    <a:pt x="9" y="15"/>
                  </a:lnTo>
                  <a:lnTo>
                    <a:pt x="6" y="13"/>
                  </a:lnTo>
                  <a:lnTo>
                    <a:pt x="5" y="9"/>
                  </a:lnTo>
                  <a:lnTo>
                    <a:pt x="3" y="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0" name="Freeform 64">
              <a:extLst>
                <a:ext uri="{FF2B5EF4-FFF2-40B4-BE49-F238E27FC236}">
                  <a16:creationId xmlns:a16="http://schemas.microsoft.com/office/drawing/2014/main" id="{A94DAD53-28B5-4424-889A-6EB6A19A3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" y="1024"/>
              <a:ext cx="29" cy="39"/>
            </a:xfrm>
            <a:custGeom>
              <a:avLst/>
              <a:gdLst>
                <a:gd name="T0" fmla="*/ 29 w 29"/>
                <a:gd name="T1" fmla="*/ 0 h 39"/>
                <a:gd name="T2" fmla="*/ 29 w 29"/>
                <a:gd name="T3" fmla="*/ 2 h 39"/>
                <a:gd name="T4" fmla="*/ 27 w 29"/>
                <a:gd name="T5" fmla="*/ 6 h 39"/>
                <a:gd name="T6" fmla="*/ 25 w 29"/>
                <a:gd name="T7" fmla="*/ 12 h 39"/>
                <a:gd name="T8" fmla="*/ 24 w 29"/>
                <a:gd name="T9" fmla="*/ 18 h 39"/>
                <a:gd name="T10" fmla="*/ 22 w 29"/>
                <a:gd name="T11" fmla="*/ 23 h 39"/>
                <a:gd name="T12" fmla="*/ 19 w 29"/>
                <a:gd name="T13" fmla="*/ 27 h 39"/>
                <a:gd name="T14" fmla="*/ 18 w 29"/>
                <a:gd name="T15" fmla="*/ 29 h 39"/>
                <a:gd name="T16" fmla="*/ 16 w 29"/>
                <a:gd name="T17" fmla="*/ 32 h 39"/>
                <a:gd name="T18" fmla="*/ 15 w 29"/>
                <a:gd name="T19" fmla="*/ 34 h 39"/>
                <a:gd name="T20" fmla="*/ 11 w 29"/>
                <a:gd name="T21" fmla="*/ 35 h 39"/>
                <a:gd name="T22" fmla="*/ 8 w 29"/>
                <a:gd name="T23" fmla="*/ 36 h 39"/>
                <a:gd name="T24" fmla="*/ 5 w 29"/>
                <a:gd name="T25" fmla="*/ 38 h 39"/>
                <a:gd name="T26" fmla="*/ 0 w 29"/>
                <a:gd name="T27" fmla="*/ 39 h 39"/>
                <a:gd name="T28" fmla="*/ 3 w 29"/>
                <a:gd name="T29" fmla="*/ 32 h 39"/>
                <a:gd name="T30" fmla="*/ 4 w 29"/>
                <a:gd name="T31" fmla="*/ 25 h 39"/>
                <a:gd name="T32" fmla="*/ 5 w 29"/>
                <a:gd name="T33" fmla="*/ 18 h 39"/>
                <a:gd name="T34" fmla="*/ 6 w 29"/>
                <a:gd name="T35" fmla="*/ 14 h 39"/>
                <a:gd name="T36" fmla="*/ 8 w 29"/>
                <a:gd name="T37" fmla="*/ 12 h 39"/>
                <a:gd name="T38" fmla="*/ 9 w 29"/>
                <a:gd name="T39" fmla="*/ 8 h 39"/>
                <a:gd name="T40" fmla="*/ 10 w 29"/>
                <a:gd name="T41" fmla="*/ 6 h 39"/>
                <a:gd name="T42" fmla="*/ 12 w 29"/>
                <a:gd name="T43" fmla="*/ 3 h 39"/>
                <a:gd name="T44" fmla="*/ 15 w 29"/>
                <a:gd name="T45" fmla="*/ 2 h 39"/>
                <a:gd name="T46" fmla="*/ 17 w 29"/>
                <a:gd name="T47" fmla="*/ 1 h 39"/>
                <a:gd name="T48" fmla="*/ 21 w 29"/>
                <a:gd name="T49" fmla="*/ 0 h 39"/>
                <a:gd name="T50" fmla="*/ 24 w 29"/>
                <a:gd name="T51" fmla="*/ 0 h 39"/>
                <a:gd name="T52" fmla="*/ 27 w 29"/>
                <a:gd name="T53" fmla="*/ 0 h 39"/>
                <a:gd name="T54" fmla="*/ 29 w 29"/>
                <a:gd name="T55" fmla="*/ 0 h 3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9"/>
                <a:gd name="T85" fmla="*/ 0 h 39"/>
                <a:gd name="T86" fmla="*/ 29 w 29"/>
                <a:gd name="T87" fmla="*/ 39 h 3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9" h="39">
                  <a:moveTo>
                    <a:pt x="29" y="0"/>
                  </a:moveTo>
                  <a:lnTo>
                    <a:pt x="29" y="2"/>
                  </a:lnTo>
                  <a:lnTo>
                    <a:pt x="27" y="6"/>
                  </a:lnTo>
                  <a:lnTo>
                    <a:pt x="25" y="12"/>
                  </a:lnTo>
                  <a:lnTo>
                    <a:pt x="24" y="18"/>
                  </a:lnTo>
                  <a:lnTo>
                    <a:pt x="22" y="23"/>
                  </a:lnTo>
                  <a:lnTo>
                    <a:pt x="19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5" y="34"/>
                  </a:lnTo>
                  <a:lnTo>
                    <a:pt x="11" y="35"/>
                  </a:lnTo>
                  <a:lnTo>
                    <a:pt x="8" y="36"/>
                  </a:lnTo>
                  <a:lnTo>
                    <a:pt x="5" y="38"/>
                  </a:lnTo>
                  <a:lnTo>
                    <a:pt x="0" y="39"/>
                  </a:lnTo>
                  <a:lnTo>
                    <a:pt x="3" y="32"/>
                  </a:lnTo>
                  <a:lnTo>
                    <a:pt x="4" y="25"/>
                  </a:lnTo>
                  <a:lnTo>
                    <a:pt x="5" y="18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7" y="1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" name="Freeform 65">
              <a:extLst>
                <a:ext uri="{FF2B5EF4-FFF2-40B4-BE49-F238E27FC236}">
                  <a16:creationId xmlns:a16="http://schemas.microsoft.com/office/drawing/2014/main" id="{35B6E207-C5CE-4EB5-B201-920ACE245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" y="1031"/>
              <a:ext cx="30" cy="37"/>
            </a:xfrm>
            <a:custGeom>
              <a:avLst/>
              <a:gdLst>
                <a:gd name="T0" fmla="*/ 0 w 30"/>
                <a:gd name="T1" fmla="*/ 0 h 37"/>
                <a:gd name="T2" fmla="*/ 4 w 30"/>
                <a:gd name="T3" fmla="*/ 0 h 37"/>
                <a:gd name="T4" fmla="*/ 7 w 30"/>
                <a:gd name="T5" fmla="*/ 1 h 37"/>
                <a:gd name="T6" fmla="*/ 10 w 30"/>
                <a:gd name="T7" fmla="*/ 3 h 37"/>
                <a:gd name="T8" fmla="*/ 12 w 30"/>
                <a:gd name="T9" fmla="*/ 5 h 37"/>
                <a:gd name="T10" fmla="*/ 14 w 30"/>
                <a:gd name="T11" fmla="*/ 7 h 37"/>
                <a:gd name="T12" fmla="*/ 17 w 30"/>
                <a:gd name="T13" fmla="*/ 9 h 37"/>
                <a:gd name="T14" fmla="*/ 19 w 30"/>
                <a:gd name="T15" fmla="*/ 14 h 37"/>
                <a:gd name="T16" fmla="*/ 22 w 30"/>
                <a:gd name="T17" fmla="*/ 19 h 37"/>
                <a:gd name="T18" fmla="*/ 24 w 30"/>
                <a:gd name="T19" fmla="*/ 25 h 37"/>
                <a:gd name="T20" fmla="*/ 26 w 30"/>
                <a:gd name="T21" fmla="*/ 31 h 37"/>
                <a:gd name="T22" fmla="*/ 30 w 30"/>
                <a:gd name="T23" fmla="*/ 37 h 37"/>
                <a:gd name="T24" fmla="*/ 25 w 30"/>
                <a:gd name="T25" fmla="*/ 37 h 37"/>
                <a:gd name="T26" fmla="*/ 23 w 30"/>
                <a:gd name="T27" fmla="*/ 35 h 37"/>
                <a:gd name="T28" fmla="*/ 19 w 30"/>
                <a:gd name="T29" fmla="*/ 34 h 37"/>
                <a:gd name="T30" fmla="*/ 17 w 30"/>
                <a:gd name="T31" fmla="*/ 33 h 37"/>
                <a:gd name="T32" fmla="*/ 16 w 30"/>
                <a:gd name="T33" fmla="*/ 32 h 37"/>
                <a:gd name="T34" fmla="*/ 13 w 30"/>
                <a:gd name="T35" fmla="*/ 28 h 37"/>
                <a:gd name="T36" fmla="*/ 11 w 30"/>
                <a:gd name="T37" fmla="*/ 26 h 37"/>
                <a:gd name="T38" fmla="*/ 9 w 30"/>
                <a:gd name="T39" fmla="*/ 24 h 37"/>
                <a:gd name="T40" fmla="*/ 6 w 30"/>
                <a:gd name="T41" fmla="*/ 18 h 37"/>
                <a:gd name="T42" fmla="*/ 4 w 30"/>
                <a:gd name="T43" fmla="*/ 11 h 37"/>
                <a:gd name="T44" fmla="*/ 1 w 30"/>
                <a:gd name="T45" fmla="*/ 5 h 37"/>
                <a:gd name="T46" fmla="*/ 0 w 30"/>
                <a:gd name="T47" fmla="*/ 0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"/>
                <a:gd name="T73" fmla="*/ 0 h 37"/>
                <a:gd name="T74" fmla="*/ 30 w 30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" h="37">
                  <a:moveTo>
                    <a:pt x="0" y="0"/>
                  </a:moveTo>
                  <a:lnTo>
                    <a:pt x="4" y="0"/>
                  </a:lnTo>
                  <a:lnTo>
                    <a:pt x="7" y="1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4" y="7"/>
                  </a:lnTo>
                  <a:lnTo>
                    <a:pt x="17" y="9"/>
                  </a:lnTo>
                  <a:lnTo>
                    <a:pt x="19" y="14"/>
                  </a:lnTo>
                  <a:lnTo>
                    <a:pt x="22" y="19"/>
                  </a:lnTo>
                  <a:lnTo>
                    <a:pt x="24" y="25"/>
                  </a:lnTo>
                  <a:lnTo>
                    <a:pt x="26" y="31"/>
                  </a:lnTo>
                  <a:lnTo>
                    <a:pt x="30" y="37"/>
                  </a:lnTo>
                  <a:lnTo>
                    <a:pt x="25" y="37"/>
                  </a:lnTo>
                  <a:lnTo>
                    <a:pt x="23" y="35"/>
                  </a:lnTo>
                  <a:lnTo>
                    <a:pt x="19" y="34"/>
                  </a:lnTo>
                  <a:lnTo>
                    <a:pt x="17" y="33"/>
                  </a:lnTo>
                  <a:lnTo>
                    <a:pt x="16" y="32"/>
                  </a:lnTo>
                  <a:lnTo>
                    <a:pt x="13" y="28"/>
                  </a:lnTo>
                  <a:lnTo>
                    <a:pt x="11" y="26"/>
                  </a:lnTo>
                  <a:lnTo>
                    <a:pt x="9" y="24"/>
                  </a:lnTo>
                  <a:lnTo>
                    <a:pt x="6" y="18"/>
                  </a:lnTo>
                  <a:lnTo>
                    <a:pt x="4" y="11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" name="Freeform 66">
              <a:extLst>
                <a:ext uri="{FF2B5EF4-FFF2-40B4-BE49-F238E27FC236}">
                  <a16:creationId xmlns:a16="http://schemas.microsoft.com/office/drawing/2014/main" id="{B7078064-C4F6-46AD-98D5-07DC55AA0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" y="359"/>
              <a:ext cx="825" cy="1057"/>
            </a:xfrm>
            <a:custGeom>
              <a:avLst/>
              <a:gdLst>
                <a:gd name="T0" fmla="*/ 452 w 825"/>
                <a:gd name="T1" fmla="*/ 1039 h 1057"/>
                <a:gd name="T2" fmla="*/ 825 w 825"/>
                <a:gd name="T3" fmla="*/ 842 h 1057"/>
                <a:gd name="T4" fmla="*/ 825 w 825"/>
                <a:gd name="T5" fmla="*/ 518 h 1057"/>
                <a:gd name="T6" fmla="*/ 825 w 825"/>
                <a:gd name="T7" fmla="*/ 193 h 1057"/>
                <a:gd name="T8" fmla="*/ 408 w 825"/>
                <a:gd name="T9" fmla="*/ 0 h 1057"/>
                <a:gd name="T10" fmla="*/ 0 w 825"/>
                <a:gd name="T11" fmla="*/ 193 h 1057"/>
                <a:gd name="T12" fmla="*/ 0 w 825"/>
                <a:gd name="T13" fmla="*/ 518 h 1057"/>
                <a:gd name="T14" fmla="*/ 0 w 825"/>
                <a:gd name="T15" fmla="*/ 842 h 1057"/>
                <a:gd name="T16" fmla="*/ 415 w 825"/>
                <a:gd name="T17" fmla="*/ 1057 h 1057"/>
                <a:gd name="T18" fmla="*/ 452 w 825"/>
                <a:gd name="T19" fmla="*/ 1039 h 10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25"/>
                <a:gd name="T31" fmla="*/ 0 h 1057"/>
                <a:gd name="T32" fmla="*/ 825 w 825"/>
                <a:gd name="T33" fmla="*/ 1057 h 10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25" h="1057">
                  <a:moveTo>
                    <a:pt x="452" y="1039"/>
                  </a:moveTo>
                  <a:lnTo>
                    <a:pt x="825" y="842"/>
                  </a:lnTo>
                  <a:lnTo>
                    <a:pt x="825" y="518"/>
                  </a:lnTo>
                  <a:lnTo>
                    <a:pt x="825" y="193"/>
                  </a:lnTo>
                  <a:lnTo>
                    <a:pt x="408" y="0"/>
                  </a:lnTo>
                  <a:lnTo>
                    <a:pt x="0" y="193"/>
                  </a:lnTo>
                  <a:lnTo>
                    <a:pt x="0" y="518"/>
                  </a:lnTo>
                  <a:lnTo>
                    <a:pt x="0" y="842"/>
                  </a:lnTo>
                  <a:lnTo>
                    <a:pt x="415" y="1057"/>
                  </a:lnTo>
                  <a:lnTo>
                    <a:pt x="452" y="103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3" name="Freeform 67">
              <a:extLst>
                <a:ext uri="{FF2B5EF4-FFF2-40B4-BE49-F238E27FC236}">
                  <a16:creationId xmlns:a16="http://schemas.microsoft.com/office/drawing/2014/main" id="{81E282D3-2F02-475B-9C1D-D8525B3D2E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" y="324"/>
              <a:ext cx="833" cy="1127"/>
            </a:xfrm>
            <a:custGeom>
              <a:avLst/>
              <a:gdLst>
                <a:gd name="T0" fmla="*/ 428 w 833"/>
                <a:gd name="T1" fmla="*/ 913 h 1127"/>
                <a:gd name="T2" fmla="*/ 455 w 833"/>
                <a:gd name="T3" fmla="*/ 874 h 1127"/>
                <a:gd name="T4" fmla="*/ 541 w 833"/>
                <a:gd name="T5" fmla="*/ 821 h 1127"/>
                <a:gd name="T6" fmla="*/ 777 w 833"/>
                <a:gd name="T7" fmla="*/ 694 h 1127"/>
                <a:gd name="T8" fmla="*/ 113 w 833"/>
                <a:gd name="T9" fmla="*/ 721 h 1127"/>
                <a:gd name="T10" fmla="*/ 246 w 833"/>
                <a:gd name="T11" fmla="*/ 797 h 1127"/>
                <a:gd name="T12" fmla="*/ 364 w 833"/>
                <a:gd name="T13" fmla="*/ 858 h 1127"/>
                <a:gd name="T14" fmla="*/ 403 w 833"/>
                <a:gd name="T15" fmla="*/ 899 h 1127"/>
                <a:gd name="T16" fmla="*/ 412 w 833"/>
                <a:gd name="T17" fmla="*/ 1066 h 1127"/>
                <a:gd name="T18" fmla="*/ 651 w 833"/>
                <a:gd name="T19" fmla="*/ 674 h 1127"/>
                <a:gd name="T20" fmla="*/ 635 w 833"/>
                <a:gd name="T21" fmla="*/ 686 h 1127"/>
                <a:gd name="T22" fmla="*/ 658 w 833"/>
                <a:gd name="T23" fmla="*/ 650 h 1127"/>
                <a:gd name="T24" fmla="*/ 187 w 833"/>
                <a:gd name="T25" fmla="*/ 677 h 1127"/>
                <a:gd name="T26" fmla="*/ 151 w 833"/>
                <a:gd name="T27" fmla="*/ 650 h 1127"/>
                <a:gd name="T28" fmla="*/ 112 w 833"/>
                <a:gd name="T29" fmla="*/ 643 h 1127"/>
                <a:gd name="T30" fmla="*/ 681 w 833"/>
                <a:gd name="T31" fmla="*/ 656 h 1127"/>
                <a:gd name="T32" fmla="*/ 198 w 833"/>
                <a:gd name="T33" fmla="*/ 588 h 1127"/>
                <a:gd name="T34" fmla="*/ 228 w 833"/>
                <a:gd name="T35" fmla="*/ 611 h 1127"/>
                <a:gd name="T36" fmla="*/ 187 w 833"/>
                <a:gd name="T37" fmla="*/ 624 h 1127"/>
                <a:gd name="T38" fmla="*/ 167 w 833"/>
                <a:gd name="T39" fmla="*/ 613 h 1127"/>
                <a:gd name="T40" fmla="*/ 670 w 833"/>
                <a:gd name="T41" fmla="*/ 592 h 1127"/>
                <a:gd name="T42" fmla="*/ 662 w 833"/>
                <a:gd name="T43" fmla="*/ 615 h 1127"/>
                <a:gd name="T44" fmla="*/ 607 w 833"/>
                <a:gd name="T45" fmla="*/ 620 h 1127"/>
                <a:gd name="T46" fmla="*/ 654 w 833"/>
                <a:gd name="T47" fmla="*/ 581 h 1127"/>
                <a:gd name="T48" fmla="*/ 122 w 833"/>
                <a:gd name="T49" fmla="*/ 601 h 1127"/>
                <a:gd name="T50" fmla="*/ 768 w 833"/>
                <a:gd name="T51" fmla="*/ 529 h 1127"/>
                <a:gd name="T52" fmla="*/ 740 w 833"/>
                <a:gd name="T53" fmla="*/ 591 h 1127"/>
                <a:gd name="T54" fmla="*/ 702 w 833"/>
                <a:gd name="T55" fmla="*/ 574 h 1127"/>
                <a:gd name="T56" fmla="*/ 738 w 833"/>
                <a:gd name="T57" fmla="*/ 540 h 1127"/>
                <a:gd name="T58" fmla="*/ 177 w 833"/>
                <a:gd name="T59" fmla="*/ 535 h 1127"/>
                <a:gd name="T60" fmla="*/ 175 w 833"/>
                <a:gd name="T61" fmla="*/ 498 h 1127"/>
                <a:gd name="T62" fmla="*/ 596 w 833"/>
                <a:gd name="T63" fmla="*/ 561 h 1127"/>
                <a:gd name="T64" fmla="*/ 199 w 833"/>
                <a:gd name="T65" fmla="*/ 443 h 1127"/>
                <a:gd name="T66" fmla="*/ 607 w 833"/>
                <a:gd name="T67" fmla="*/ 406 h 1127"/>
                <a:gd name="T68" fmla="*/ 139 w 833"/>
                <a:gd name="T69" fmla="*/ 455 h 1127"/>
                <a:gd name="T70" fmla="*/ 91 w 833"/>
                <a:gd name="T71" fmla="*/ 483 h 1127"/>
                <a:gd name="T72" fmla="*/ 56 w 833"/>
                <a:gd name="T73" fmla="*/ 444 h 1127"/>
                <a:gd name="T74" fmla="*/ 770 w 833"/>
                <a:gd name="T75" fmla="*/ 373 h 1127"/>
                <a:gd name="T76" fmla="*/ 704 w 833"/>
                <a:gd name="T77" fmla="*/ 493 h 1127"/>
                <a:gd name="T78" fmla="*/ 334 w 833"/>
                <a:gd name="T79" fmla="*/ 455 h 1127"/>
                <a:gd name="T80" fmla="*/ 296 w 833"/>
                <a:gd name="T81" fmla="*/ 352 h 1127"/>
                <a:gd name="T82" fmla="*/ 525 w 833"/>
                <a:gd name="T83" fmla="*/ 343 h 1127"/>
                <a:gd name="T84" fmla="*/ 495 w 833"/>
                <a:gd name="T85" fmla="*/ 453 h 1127"/>
                <a:gd name="T86" fmla="*/ 444 w 833"/>
                <a:gd name="T87" fmla="*/ 323 h 1127"/>
                <a:gd name="T88" fmla="*/ 433 w 833"/>
                <a:gd name="T89" fmla="*/ 436 h 1127"/>
                <a:gd name="T90" fmla="*/ 386 w 833"/>
                <a:gd name="T91" fmla="*/ 322 h 1127"/>
                <a:gd name="T92" fmla="*/ 177 w 833"/>
                <a:gd name="T93" fmla="*/ 374 h 1127"/>
                <a:gd name="T94" fmla="*/ 107 w 833"/>
                <a:gd name="T95" fmla="*/ 265 h 1127"/>
                <a:gd name="T96" fmla="*/ 720 w 833"/>
                <a:gd name="T97" fmla="*/ 252 h 1127"/>
                <a:gd name="T98" fmla="*/ 655 w 833"/>
                <a:gd name="T99" fmla="*/ 369 h 1127"/>
                <a:gd name="T100" fmla="*/ 264 w 833"/>
                <a:gd name="T101" fmla="*/ 286 h 1127"/>
                <a:gd name="T102" fmla="*/ 223 w 833"/>
                <a:gd name="T103" fmla="*/ 146 h 1127"/>
                <a:gd name="T104" fmla="*/ 578 w 833"/>
                <a:gd name="T105" fmla="*/ 127 h 1127"/>
                <a:gd name="T106" fmla="*/ 571 w 833"/>
                <a:gd name="T107" fmla="*/ 288 h 1127"/>
                <a:gd name="T108" fmla="*/ 436 w 833"/>
                <a:gd name="T109" fmla="*/ 89 h 1127"/>
                <a:gd name="T110" fmla="*/ 428 w 833"/>
                <a:gd name="T111" fmla="*/ 244 h 1127"/>
                <a:gd name="T112" fmla="*/ 398 w 833"/>
                <a:gd name="T113" fmla="*/ 89 h 1127"/>
                <a:gd name="T114" fmla="*/ 519 w 833"/>
                <a:gd name="T115" fmla="*/ 1054 h 1127"/>
                <a:gd name="T116" fmla="*/ 471 w 833"/>
                <a:gd name="T117" fmla="*/ 1088 h 1127"/>
                <a:gd name="T118" fmla="*/ 446 w 833"/>
                <a:gd name="T119" fmla="*/ 1120 h 1127"/>
                <a:gd name="T120" fmla="*/ 413 w 833"/>
                <a:gd name="T121" fmla="*/ 1127 h 1127"/>
                <a:gd name="T122" fmla="*/ 377 w 833"/>
                <a:gd name="T123" fmla="*/ 1112 h 1127"/>
                <a:gd name="T124" fmla="*/ 360 w 833"/>
                <a:gd name="T125" fmla="*/ 1076 h 112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3"/>
                <a:gd name="T190" fmla="*/ 0 h 1127"/>
                <a:gd name="T191" fmla="*/ 833 w 833"/>
                <a:gd name="T192" fmla="*/ 1127 h 112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3" h="1127">
                  <a:moveTo>
                    <a:pt x="826" y="669"/>
                  </a:moveTo>
                  <a:lnTo>
                    <a:pt x="826" y="851"/>
                  </a:lnTo>
                  <a:lnTo>
                    <a:pt x="423" y="1066"/>
                  </a:lnTo>
                  <a:lnTo>
                    <a:pt x="423" y="934"/>
                  </a:lnTo>
                  <a:lnTo>
                    <a:pt x="424" y="930"/>
                  </a:lnTo>
                  <a:lnTo>
                    <a:pt x="424" y="924"/>
                  </a:lnTo>
                  <a:lnTo>
                    <a:pt x="425" y="918"/>
                  </a:lnTo>
                  <a:lnTo>
                    <a:pt x="428" y="913"/>
                  </a:lnTo>
                  <a:lnTo>
                    <a:pt x="429" y="907"/>
                  </a:lnTo>
                  <a:lnTo>
                    <a:pt x="432" y="902"/>
                  </a:lnTo>
                  <a:lnTo>
                    <a:pt x="435" y="896"/>
                  </a:lnTo>
                  <a:lnTo>
                    <a:pt x="438" y="893"/>
                  </a:lnTo>
                  <a:lnTo>
                    <a:pt x="442" y="888"/>
                  </a:lnTo>
                  <a:lnTo>
                    <a:pt x="446" y="883"/>
                  </a:lnTo>
                  <a:lnTo>
                    <a:pt x="451" y="879"/>
                  </a:lnTo>
                  <a:lnTo>
                    <a:pt x="455" y="874"/>
                  </a:lnTo>
                  <a:lnTo>
                    <a:pt x="461" y="870"/>
                  </a:lnTo>
                  <a:lnTo>
                    <a:pt x="465" y="866"/>
                  </a:lnTo>
                  <a:lnTo>
                    <a:pt x="476" y="858"/>
                  </a:lnTo>
                  <a:lnTo>
                    <a:pt x="487" y="850"/>
                  </a:lnTo>
                  <a:lnTo>
                    <a:pt x="497" y="844"/>
                  </a:lnTo>
                  <a:lnTo>
                    <a:pt x="509" y="837"/>
                  </a:lnTo>
                  <a:lnTo>
                    <a:pt x="521" y="831"/>
                  </a:lnTo>
                  <a:lnTo>
                    <a:pt x="541" y="821"/>
                  </a:lnTo>
                  <a:lnTo>
                    <a:pt x="560" y="812"/>
                  </a:lnTo>
                  <a:lnTo>
                    <a:pt x="593" y="795"/>
                  </a:lnTo>
                  <a:lnTo>
                    <a:pt x="626" y="777"/>
                  </a:lnTo>
                  <a:lnTo>
                    <a:pt x="659" y="759"/>
                  </a:lnTo>
                  <a:lnTo>
                    <a:pt x="693" y="740"/>
                  </a:lnTo>
                  <a:lnTo>
                    <a:pt x="726" y="721"/>
                  </a:lnTo>
                  <a:lnTo>
                    <a:pt x="759" y="703"/>
                  </a:lnTo>
                  <a:lnTo>
                    <a:pt x="777" y="694"/>
                  </a:lnTo>
                  <a:lnTo>
                    <a:pt x="793" y="686"/>
                  </a:lnTo>
                  <a:lnTo>
                    <a:pt x="810" y="677"/>
                  </a:lnTo>
                  <a:lnTo>
                    <a:pt x="826" y="669"/>
                  </a:lnTo>
                  <a:close/>
                  <a:moveTo>
                    <a:pt x="7" y="668"/>
                  </a:moveTo>
                  <a:lnTo>
                    <a:pt x="35" y="681"/>
                  </a:lnTo>
                  <a:lnTo>
                    <a:pt x="61" y="694"/>
                  </a:lnTo>
                  <a:lnTo>
                    <a:pt x="87" y="707"/>
                  </a:lnTo>
                  <a:lnTo>
                    <a:pt x="113" y="721"/>
                  </a:lnTo>
                  <a:lnTo>
                    <a:pt x="139" y="735"/>
                  </a:lnTo>
                  <a:lnTo>
                    <a:pt x="166" y="750"/>
                  </a:lnTo>
                  <a:lnTo>
                    <a:pt x="192" y="765"/>
                  </a:lnTo>
                  <a:lnTo>
                    <a:pt x="205" y="772"/>
                  </a:lnTo>
                  <a:lnTo>
                    <a:pt x="217" y="780"/>
                  </a:lnTo>
                  <a:lnTo>
                    <a:pt x="224" y="785"/>
                  </a:lnTo>
                  <a:lnTo>
                    <a:pt x="231" y="789"/>
                  </a:lnTo>
                  <a:lnTo>
                    <a:pt x="246" y="797"/>
                  </a:lnTo>
                  <a:lnTo>
                    <a:pt x="262" y="805"/>
                  </a:lnTo>
                  <a:lnTo>
                    <a:pt x="278" y="812"/>
                  </a:lnTo>
                  <a:lnTo>
                    <a:pt x="312" y="828"/>
                  </a:lnTo>
                  <a:lnTo>
                    <a:pt x="327" y="836"/>
                  </a:lnTo>
                  <a:lnTo>
                    <a:pt x="342" y="844"/>
                  </a:lnTo>
                  <a:lnTo>
                    <a:pt x="349" y="849"/>
                  </a:lnTo>
                  <a:lnTo>
                    <a:pt x="357" y="854"/>
                  </a:lnTo>
                  <a:lnTo>
                    <a:pt x="364" y="858"/>
                  </a:lnTo>
                  <a:lnTo>
                    <a:pt x="370" y="863"/>
                  </a:lnTo>
                  <a:lnTo>
                    <a:pt x="377" y="868"/>
                  </a:lnTo>
                  <a:lnTo>
                    <a:pt x="383" y="874"/>
                  </a:lnTo>
                  <a:lnTo>
                    <a:pt x="387" y="879"/>
                  </a:lnTo>
                  <a:lnTo>
                    <a:pt x="392" y="885"/>
                  </a:lnTo>
                  <a:lnTo>
                    <a:pt x="397" y="890"/>
                  </a:lnTo>
                  <a:lnTo>
                    <a:pt x="400" y="895"/>
                  </a:lnTo>
                  <a:lnTo>
                    <a:pt x="403" y="899"/>
                  </a:lnTo>
                  <a:lnTo>
                    <a:pt x="405" y="902"/>
                  </a:lnTo>
                  <a:lnTo>
                    <a:pt x="407" y="908"/>
                  </a:lnTo>
                  <a:lnTo>
                    <a:pt x="409" y="913"/>
                  </a:lnTo>
                  <a:lnTo>
                    <a:pt x="410" y="915"/>
                  </a:lnTo>
                  <a:lnTo>
                    <a:pt x="411" y="922"/>
                  </a:lnTo>
                  <a:lnTo>
                    <a:pt x="412" y="931"/>
                  </a:lnTo>
                  <a:lnTo>
                    <a:pt x="412" y="938"/>
                  </a:lnTo>
                  <a:lnTo>
                    <a:pt x="412" y="1066"/>
                  </a:lnTo>
                  <a:lnTo>
                    <a:pt x="7" y="851"/>
                  </a:lnTo>
                  <a:lnTo>
                    <a:pt x="7" y="668"/>
                  </a:lnTo>
                  <a:close/>
                  <a:moveTo>
                    <a:pt x="658" y="650"/>
                  </a:moveTo>
                  <a:lnTo>
                    <a:pt x="657" y="655"/>
                  </a:lnTo>
                  <a:lnTo>
                    <a:pt x="656" y="658"/>
                  </a:lnTo>
                  <a:lnTo>
                    <a:pt x="654" y="668"/>
                  </a:lnTo>
                  <a:lnTo>
                    <a:pt x="652" y="671"/>
                  </a:lnTo>
                  <a:lnTo>
                    <a:pt x="651" y="674"/>
                  </a:lnTo>
                  <a:lnTo>
                    <a:pt x="650" y="675"/>
                  </a:lnTo>
                  <a:lnTo>
                    <a:pt x="649" y="676"/>
                  </a:lnTo>
                  <a:lnTo>
                    <a:pt x="648" y="678"/>
                  </a:lnTo>
                  <a:lnTo>
                    <a:pt x="646" y="680"/>
                  </a:lnTo>
                  <a:lnTo>
                    <a:pt x="645" y="681"/>
                  </a:lnTo>
                  <a:lnTo>
                    <a:pt x="643" y="683"/>
                  </a:lnTo>
                  <a:lnTo>
                    <a:pt x="641" y="684"/>
                  </a:lnTo>
                  <a:lnTo>
                    <a:pt x="635" y="686"/>
                  </a:lnTo>
                  <a:lnTo>
                    <a:pt x="629" y="688"/>
                  </a:lnTo>
                  <a:lnTo>
                    <a:pt x="624" y="689"/>
                  </a:lnTo>
                  <a:lnTo>
                    <a:pt x="611" y="691"/>
                  </a:lnTo>
                  <a:lnTo>
                    <a:pt x="599" y="694"/>
                  </a:lnTo>
                  <a:lnTo>
                    <a:pt x="603" y="678"/>
                  </a:lnTo>
                  <a:lnTo>
                    <a:pt x="605" y="671"/>
                  </a:lnTo>
                  <a:lnTo>
                    <a:pt x="605" y="663"/>
                  </a:lnTo>
                  <a:lnTo>
                    <a:pt x="658" y="650"/>
                  </a:lnTo>
                  <a:close/>
                  <a:moveTo>
                    <a:pt x="177" y="650"/>
                  </a:moveTo>
                  <a:lnTo>
                    <a:pt x="204" y="660"/>
                  </a:lnTo>
                  <a:lnTo>
                    <a:pt x="230" y="669"/>
                  </a:lnTo>
                  <a:lnTo>
                    <a:pt x="233" y="683"/>
                  </a:lnTo>
                  <a:lnTo>
                    <a:pt x="237" y="697"/>
                  </a:lnTo>
                  <a:lnTo>
                    <a:pt x="213" y="691"/>
                  </a:lnTo>
                  <a:lnTo>
                    <a:pt x="191" y="686"/>
                  </a:lnTo>
                  <a:lnTo>
                    <a:pt x="187" y="677"/>
                  </a:lnTo>
                  <a:lnTo>
                    <a:pt x="183" y="669"/>
                  </a:lnTo>
                  <a:lnTo>
                    <a:pt x="180" y="660"/>
                  </a:lnTo>
                  <a:lnTo>
                    <a:pt x="177" y="650"/>
                  </a:lnTo>
                  <a:close/>
                  <a:moveTo>
                    <a:pt x="109" y="638"/>
                  </a:moveTo>
                  <a:lnTo>
                    <a:pt x="119" y="639"/>
                  </a:lnTo>
                  <a:lnTo>
                    <a:pt x="128" y="641"/>
                  </a:lnTo>
                  <a:lnTo>
                    <a:pt x="148" y="642"/>
                  </a:lnTo>
                  <a:lnTo>
                    <a:pt x="151" y="650"/>
                  </a:lnTo>
                  <a:lnTo>
                    <a:pt x="155" y="658"/>
                  </a:lnTo>
                  <a:lnTo>
                    <a:pt x="159" y="668"/>
                  </a:lnTo>
                  <a:lnTo>
                    <a:pt x="164" y="676"/>
                  </a:lnTo>
                  <a:lnTo>
                    <a:pt x="135" y="676"/>
                  </a:lnTo>
                  <a:lnTo>
                    <a:pt x="127" y="667"/>
                  </a:lnTo>
                  <a:lnTo>
                    <a:pt x="121" y="657"/>
                  </a:lnTo>
                  <a:lnTo>
                    <a:pt x="115" y="648"/>
                  </a:lnTo>
                  <a:lnTo>
                    <a:pt x="112" y="643"/>
                  </a:lnTo>
                  <a:lnTo>
                    <a:pt x="109" y="638"/>
                  </a:lnTo>
                  <a:close/>
                  <a:moveTo>
                    <a:pt x="719" y="636"/>
                  </a:moveTo>
                  <a:lnTo>
                    <a:pt x="727" y="636"/>
                  </a:lnTo>
                  <a:lnTo>
                    <a:pt x="704" y="671"/>
                  </a:lnTo>
                  <a:lnTo>
                    <a:pt x="687" y="670"/>
                  </a:lnTo>
                  <a:lnTo>
                    <a:pt x="681" y="670"/>
                  </a:lnTo>
                  <a:lnTo>
                    <a:pt x="674" y="671"/>
                  </a:lnTo>
                  <a:lnTo>
                    <a:pt x="681" y="656"/>
                  </a:lnTo>
                  <a:lnTo>
                    <a:pt x="688" y="641"/>
                  </a:lnTo>
                  <a:lnTo>
                    <a:pt x="706" y="638"/>
                  </a:lnTo>
                  <a:lnTo>
                    <a:pt x="714" y="637"/>
                  </a:lnTo>
                  <a:lnTo>
                    <a:pt x="719" y="636"/>
                  </a:lnTo>
                  <a:close/>
                  <a:moveTo>
                    <a:pt x="165" y="574"/>
                  </a:moveTo>
                  <a:lnTo>
                    <a:pt x="177" y="579"/>
                  </a:lnTo>
                  <a:lnTo>
                    <a:pt x="187" y="584"/>
                  </a:lnTo>
                  <a:lnTo>
                    <a:pt x="198" y="588"/>
                  </a:lnTo>
                  <a:lnTo>
                    <a:pt x="209" y="596"/>
                  </a:lnTo>
                  <a:lnTo>
                    <a:pt x="213" y="598"/>
                  </a:lnTo>
                  <a:lnTo>
                    <a:pt x="218" y="600"/>
                  </a:lnTo>
                  <a:lnTo>
                    <a:pt x="222" y="604"/>
                  </a:lnTo>
                  <a:lnTo>
                    <a:pt x="225" y="606"/>
                  </a:lnTo>
                  <a:lnTo>
                    <a:pt x="226" y="610"/>
                  </a:lnTo>
                  <a:lnTo>
                    <a:pt x="228" y="610"/>
                  </a:lnTo>
                  <a:lnTo>
                    <a:pt x="228" y="611"/>
                  </a:lnTo>
                  <a:lnTo>
                    <a:pt x="226" y="618"/>
                  </a:lnTo>
                  <a:lnTo>
                    <a:pt x="226" y="626"/>
                  </a:lnTo>
                  <a:lnTo>
                    <a:pt x="226" y="638"/>
                  </a:lnTo>
                  <a:lnTo>
                    <a:pt x="218" y="635"/>
                  </a:lnTo>
                  <a:lnTo>
                    <a:pt x="211" y="631"/>
                  </a:lnTo>
                  <a:lnTo>
                    <a:pt x="204" y="629"/>
                  </a:lnTo>
                  <a:lnTo>
                    <a:pt x="198" y="628"/>
                  </a:lnTo>
                  <a:lnTo>
                    <a:pt x="187" y="624"/>
                  </a:lnTo>
                  <a:lnTo>
                    <a:pt x="183" y="623"/>
                  </a:lnTo>
                  <a:lnTo>
                    <a:pt x="179" y="622"/>
                  </a:lnTo>
                  <a:lnTo>
                    <a:pt x="175" y="620"/>
                  </a:lnTo>
                  <a:lnTo>
                    <a:pt x="174" y="619"/>
                  </a:lnTo>
                  <a:lnTo>
                    <a:pt x="172" y="618"/>
                  </a:lnTo>
                  <a:lnTo>
                    <a:pt x="171" y="618"/>
                  </a:lnTo>
                  <a:lnTo>
                    <a:pt x="170" y="617"/>
                  </a:lnTo>
                  <a:lnTo>
                    <a:pt x="167" y="613"/>
                  </a:lnTo>
                  <a:lnTo>
                    <a:pt x="166" y="610"/>
                  </a:lnTo>
                  <a:lnTo>
                    <a:pt x="165" y="604"/>
                  </a:lnTo>
                  <a:lnTo>
                    <a:pt x="165" y="598"/>
                  </a:lnTo>
                  <a:lnTo>
                    <a:pt x="165" y="591"/>
                  </a:lnTo>
                  <a:lnTo>
                    <a:pt x="165" y="574"/>
                  </a:lnTo>
                  <a:close/>
                  <a:moveTo>
                    <a:pt x="670" y="572"/>
                  </a:moveTo>
                  <a:lnTo>
                    <a:pt x="670" y="585"/>
                  </a:lnTo>
                  <a:lnTo>
                    <a:pt x="670" y="592"/>
                  </a:lnTo>
                  <a:lnTo>
                    <a:pt x="670" y="598"/>
                  </a:lnTo>
                  <a:lnTo>
                    <a:pt x="670" y="601"/>
                  </a:lnTo>
                  <a:lnTo>
                    <a:pt x="669" y="603"/>
                  </a:lnTo>
                  <a:lnTo>
                    <a:pt x="668" y="607"/>
                  </a:lnTo>
                  <a:lnTo>
                    <a:pt x="667" y="611"/>
                  </a:lnTo>
                  <a:lnTo>
                    <a:pt x="665" y="611"/>
                  </a:lnTo>
                  <a:lnTo>
                    <a:pt x="664" y="612"/>
                  </a:lnTo>
                  <a:lnTo>
                    <a:pt x="662" y="615"/>
                  </a:lnTo>
                  <a:lnTo>
                    <a:pt x="658" y="616"/>
                  </a:lnTo>
                  <a:lnTo>
                    <a:pt x="650" y="618"/>
                  </a:lnTo>
                  <a:lnTo>
                    <a:pt x="639" y="620"/>
                  </a:lnTo>
                  <a:lnTo>
                    <a:pt x="632" y="624"/>
                  </a:lnTo>
                  <a:lnTo>
                    <a:pt x="625" y="626"/>
                  </a:lnTo>
                  <a:lnTo>
                    <a:pt x="618" y="630"/>
                  </a:lnTo>
                  <a:lnTo>
                    <a:pt x="609" y="635"/>
                  </a:lnTo>
                  <a:lnTo>
                    <a:pt x="607" y="620"/>
                  </a:lnTo>
                  <a:lnTo>
                    <a:pt x="606" y="609"/>
                  </a:lnTo>
                  <a:lnTo>
                    <a:pt x="607" y="606"/>
                  </a:lnTo>
                  <a:lnTo>
                    <a:pt x="609" y="605"/>
                  </a:lnTo>
                  <a:lnTo>
                    <a:pt x="611" y="604"/>
                  </a:lnTo>
                  <a:lnTo>
                    <a:pt x="613" y="601"/>
                  </a:lnTo>
                  <a:lnTo>
                    <a:pt x="622" y="597"/>
                  </a:lnTo>
                  <a:lnTo>
                    <a:pt x="632" y="591"/>
                  </a:lnTo>
                  <a:lnTo>
                    <a:pt x="654" y="581"/>
                  </a:lnTo>
                  <a:lnTo>
                    <a:pt x="670" y="572"/>
                  </a:lnTo>
                  <a:close/>
                  <a:moveTo>
                    <a:pt x="65" y="530"/>
                  </a:moveTo>
                  <a:lnTo>
                    <a:pt x="81" y="538"/>
                  </a:lnTo>
                  <a:lnTo>
                    <a:pt x="96" y="543"/>
                  </a:lnTo>
                  <a:lnTo>
                    <a:pt x="127" y="556"/>
                  </a:lnTo>
                  <a:lnTo>
                    <a:pt x="132" y="580"/>
                  </a:lnTo>
                  <a:lnTo>
                    <a:pt x="135" y="604"/>
                  </a:lnTo>
                  <a:lnTo>
                    <a:pt x="122" y="601"/>
                  </a:lnTo>
                  <a:lnTo>
                    <a:pt x="109" y="598"/>
                  </a:lnTo>
                  <a:lnTo>
                    <a:pt x="84" y="591"/>
                  </a:lnTo>
                  <a:lnTo>
                    <a:pt x="82" y="584"/>
                  </a:lnTo>
                  <a:lnTo>
                    <a:pt x="78" y="577"/>
                  </a:lnTo>
                  <a:lnTo>
                    <a:pt x="74" y="561"/>
                  </a:lnTo>
                  <a:lnTo>
                    <a:pt x="69" y="546"/>
                  </a:lnTo>
                  <a:lnTo>
                    <a:pt x="65" y="530"/>
                  </a:lnTo>
                  <a:close/>
                  <a:moveTo>
                    <a:pt x="768" y="529"/>
                  </a:moveTo>
                  <a:lnTo>
                    <a:pt x="767" y="536"/>
                  </a:lnTo>
                  <a:lnTo>
                    <a:pt x="766" y="542"/>
                  </a:lnTo>
                  <a:lnTo>
                    <a:pt x="762" y="558"/>
                  </a:lnTo>
                  <a:lnTo>
                    <a:pt x="759" y="566"/>
                  </a:lnTo>
                  <a:lnTo>
                    <a:pt x="757" y="573"/>
                  </a:lnTo>
                  <a:lnTo>
                    <a:pt x="754" y="581"/>
                  </a:lnTo>
                  <a:lnTo>
                    <a:pt x="751" y="588"/>
                  </a:lnTo>
                  <a:lnTo>
                    <a:pt x="740" y="591"/>
                  </a:lnTo>
                  <a:lnTo>
                    <a:pt x="728" y="594"/>
                  </a:lnTo>
                  <a:lnTo>
                    <a:pt x="715" y="597"/>
                  </a:lnTo>
                  <a:lnTo>
                    <a:pt x="704" y="599"/>
                  </a:lnTo>
                  <a:lnTo>
                    <a:pt x="701" y="599"/>
                  </a:lnTo>
                  <a:lnTo>
                    <a:pt x="701" y="596"/>
                  </a:lnTo>
                  <a:lnTo>
                    <a:pt x="701" y="588"/>
                  </a:lnTo>
                  <a:lnTo>
                    <a:pt x="701" y="583"/>
                  </a:lnTo>
                  <a:lnTo>
                    <a:pt x="702" y="574"/>
                  </a:lnTo>
                  <a:lnTo>
                    <a:pt x="702" y="571"/>
                  </a:lnTo>
                  <a:lnTo>
                    <a:pt x="702" y="567"/>
                  </a:lnTo>
                  <a:lnTo>
                    <a:pt x="704" y="560"/>
                  </a:lnTo>
                  <a:lnTo>
                    <a:pt x="706" y="555"/>
                  </a:lnTo>
                  <a:lnTo>
                    <a:pt x="707" y="553"/>
                  </a:lnTo>
                  <a:lnTo>
                    <a:pt x="707" y="552"/>
                  </a:lnTo>
                  <a:lnTo>
                    <a:pt x="722" y="546"/>
                  </a:lnTo>
                  <a:lnTo>
                    <a:pt x="738" y="540"/>
                  </a:lnTo>
                  <a:lnTo>
                    <a:pt x="768" y="529"/>
                  </a:lnTo>
                  <a:close/>
                  <a:moveTo>
                    <a:pt x="179" y="487"/>
                  </a:moveTo>
                  <a:lnTo>
                    <a:pt x="243" y="553"/>
                  </a:lnTo>
                  <a:lnTo>
                    <a:pt x="233" y="580"/>
                  </a:lnTo>
                  <a:lnTo>
                    <a:pt x="218" y="568"/>
                  </a:lnTo>
                  <a:lnTo>
                    <a:pt x="196" y="552"/>
                  </a:lnTo>
                  <a:lnTo>
                    <a:pt x="185" y="542"/>
                  </a:lnTo>
                  <a:lnTo>
                    <a:pt x="177" y="535"/>
                  </a:lnTo>
                  <a:lnTo>
                    <a:pt x="173" y="532"/>
                  </a:lnTo>
                  <a:lnTo>
                    <a:pt x="171" y="529"/>
                  </a:lnTo>
                  <a:lnTo>
                    <a:pt x="168" y="528"/>
                  </a:lnTo>
                  <a:lnTo>
                    <a:pt x="168" y="527"/>
                  </a:lnTo>
                  <a:lnTo>
                    <a:pt x="168" y="525"/>
                  </a:lnTo>
                  <a:lnTo>
                    <a:pt x="170" y="522"/>
                  </a:lnTo>
                  <a:lnTo>
                    <a:pt x="172" y="511"/>
                  </a:lnTo>
                  <a:lnTo>
                    <a:pt x="175" y="498"/>
                  </a:lnTo>
                  <a:lnTo>
                    <a:pt x="179" y="487"/>
                  </a:lnTo>
                  <a:close/>
                  <a:moveTo>
                    <a:pt x="652" y="478"/>
                  </a:moveTo>
                  <a:lnTo>
                    <a:pt x="656" y="489"/>
                  </a:lnTo>
                  <a:lnTo>
                    <a:pt x="659" y="500"/>
                  </a:lnTo>
                  <a:lnTo>
                    <a:pt x="665" y="523"/>
                  </a:lnTo>
                  <a:lnTo>
                    <a:pt x="599" y="574"/>
                  </a:lnTo>
                  <a:lnTo>
                    <a:pt x="597" y="568"/>
                  </a:lnTo>
                  <a:lnTo>
                    <a:pt x="596" y="561"/>
                  </a:lnTo>
                  <a:lnTo>
                    <a:pt x="590" y="549"/>
                  </a:lnTo>
                  <a:lnTo>
                    <a:pt x="652" y="478"/>
                  </a:lnTo>
                  <a:close/>
                  <a:moveTo>
                    <a:pt x="230" y="403"/>
                  </a:moveTo>
                  <a:lnTo>
                    <a:pt x="277" y="497"/>
                  </a:lnTo>
                  <a:lnTo>
                    <a:pt x="267" y="511"/>
                  </a:lnTo>
                  <a:lnTo>
                    <a:pt x="262" y="519"/>
                  </a:lnTo>
                  <a:lnTo>
                    <a:pt x="256" y="526"/>
                  </a:lnTo>
                  <a:lnTo>
                    <a:pt x="199" y="443"/>
                  </a:lnTo>
                  <a:lnTo>
                    <a:pt x="203" y="438"/>
                  </a:lnTo>
                  <a:lnTo>
                    <a:pt x="206" y="433"/>
                  </a:lnTo>
                  <a:lnTo>
                    <a:pt x="210" y="429"/>
                  </a:lnTo>
                  <a:lnTo>
                    <a:pt x="213" y="424"/>
                  </a:lnTo>
                  <a:lnTo>
                    <a:pt x="222" y="413"/>
                  </a:lnTo>
                  <a:lnTo>
                    <a:pt x="230" y="403"/>
                  </a:lnTo>
                  <a:close/>
                  <a:moveTo>
                    <a:pt x="598" y="397"/>
                  </a:moveTo>
                  <a:lnTo>
                    <a:pt x="607" y="406"/>
                  </a:lnTo>
                  <a:lnTo>
                    <a:pt x="615" y="416"/>
                  </a:lnTo>
                  <a:lnTo>
                    <a:pt x="623" y="426"/>
                  </a:lnTo>
                  <a:lnTo>
                    <a:pt x="630" y="436"/>
                  </a:lnTo>
                  <a:lnTo>
                    <a:pt x="575" y="522"/>
                  </a:lnTo>
                  <a:lnTo>
                    <a:pt x="554" y="495"/>
                  </a:lnTo>
                  <a:lnTo>
                    <a:pt x="598" y="397"/>
                  </a:lnTo>
                  <a:close/>
                  <a:moveTo>
                    <a:pt x="64" y="378"/>
                  </a:moveTo>
                  <a:lnTo>
                    <a:pt x="139" y="455"/>
                  </a:lnTo>
                  <a:lnTo>
                    <a:pt x="135" y="468"/>
                  </a:lnTo>
                  <a:lnTo>
                    <a:pt x="133" y="480"/>
                  </a:lnTo>
                  <a:lnTo>
                    <a:pt x="130" y="493"/>
                  </a:lnTo>
                  <a:lnTo>
                    <a:pt x="128" y="506"/>
                  </a:lnTo>
                  <a:lnTo>
                    <a:pt x="125" y="503"/>
                  </a:lnTo>
                  <a:lnTo>
                    <a:pt x="116" y="498"/>
                  </a:lnTo>
                  <a:lnTo>
                    <a:pt x="104" y="491"/>
                  </a:lnTo>
                  <a:lnTo>
                    <a:pt x="91" y="483"/>
                  </a:lnTo>
                  <a:lnTo>
                    <a:pt x="78" y="474"/>
                  </a:lnTo>
                  <a:lnTo>
                    <a:pt x="67" y="465"/>
                  </a:lnTo>
                  <a:lnTo>
                    <a:pt x="62" y="461"/>
                  </a:lnTo>
                  <a:lnTo>
                    <a:pt x="59" y="457"/>
                  </a:lnTo>
                  <a:lnTo>
                    <a:pt x="56" y="455"/>
                  </a:lnTo>
                  <a:lnTo>
                    <a:pt x="56" y="452"/>
                  </a:lnTo>
                  <a:lnTo>
                    <a:pt x="56" y="451"/>
                  </a:lnTo>
                  <a:lnTo>
                    <a:pt x="56" y="444"/>
                  </a:lnTo>
                  <a:lnTo>
                    <a:pt x="56" y="436"/>
                  </a:lnTo>
                  <a:lnTo>
                    <a:pt x="56" y="424"/>
                  </a:lnTo>
                  <a:lnTo>
                    <a:pt x="57" y="418"/>
                  </a:lnTo>
                  <a:lnTo>
                    <a:pt x="58" y="412"/>
                  </a:lnTo>
                  <a:lnTo>
                    <a:pt x="59" y="400"/>
                  </a:lnTo>
                  <a:lnTo>
                    <a:pt x="62" y="388"/>
                  </a:lnTo>
                  <a:lnTo>
                    <a:pt x="64" y="378"/>
                  </a:lnTo>
                  <a:close/>
                  <a:moveTo>
                    <a:pt x="770" y="373"/>
                  </a:moveTo>
                  <a:lnTo>
                    <a:pt x="773" y="390"/>
                  </a:lnTo>
                  <a:lnTo>
                    <a:pt x="775" y="407"/>
                  </a:lnTo>
                  <a:lnTo>
                    <a:pt x="778" y="423"/>
                  </a:lnTo>
                  <a:lnTo>
                    <a:pt x="778" y="426"/>
                  </a:lnTo>
                  <a:lnTo>
                    <a:pt x="778" y="429"/>
                  </a:lnTo>
                  <a:lnTo>
                    <a:pt x="778" y="457"/>
                  </a:lnTo>
                  <a:lnTo>
                    <a:pt x="704" y="498"/>
                  </a:lnTo>
                  <a:lnTo>
                    <a:pt x="704" y="493"/>
                  </a:lnTo>
                  <a:lnTo>
                    <a:pt x="703" y="485"/>
                  </a:lnTo>
                  <a:lnTo>
                    <a:pt x="702" y="480"/>
                  </a:lnTo>
                  <a:lnTo>
                    <a:pt x="701" y="474"/>
                  </a:lnTo>
                  <a:lnTo>
                    <a:pt x="695" y="448"/>
                  </a:lnTo>
                  <a:lnTo>
                    <a:pt x="770" y="373"/>
                  </a:lnTo>
                  <a:close/>
                  <a:moveTo>
                    <a:pt x="322" y="340"/>
                  </a:moveTo>
                  <a:lnTo>
                    <a:pt x="344" y="451"/>
                  </a:lnTo>
                  <a:lnTo>
                    <a:pt x="334" y="455"/>
                  </a:lnTo>
                  <a:lnTo>
                    <a:pt x="326" y="459"/>
                  </a:lnTo>
                  <a:lnTo>
                    <a:pt x="316" y="465"/>
                  </a:lnTo>
                  <a:lnTo>
                    <a:pt x="307" y="471"/>
                  </a:lnTo>
                  <a:lnTo>
                    <a:pt x="271" y="368"/>
                  </a:lnTo>
                  <a:lnTo>
                    <a:pt x="277" y="363"/>
                  </a:lnTo>
                  <a:lnTo>
                    <a:pt x="283" y="359"/>
                  </a:lnTo>
                  <a:lnTo>
                    <a:pt x="289" y="355"/>
                  </a:lnTo>
                  <a:lnTo>
                    <a:pt x="296" y="352"/>
                  </a:lnTo>
                  <a:lnTo>
                    <a:pt x="303" y="348"/>
                  </a:lnTo>
                  <a:lnTo>
                    <a:pt x="309" y="345"/>
                  </a:lnTo>
                  <a:lnTo>
                    <a:pt x="316" y="341"/>
                  </a:lnTo>
                  <a:lnTo>
                    <a:pt x="322" y="340"/>
                  </a:lnTo>
                  <a:close/>
                  <a:moveTo>
                    <a:pt x="506" y="336"/>
                  </a:moveTo>
                  <a:lnTo>
                    <a:pt x="512" y="339"/>
                  </a:lnTo>
                  <a:lnTo>
                    <a:pt x="517" y="341"/>
                  </a:lnTo>
                  <a:lnTo>
                    <a:pt x="525" y="343"/>
                  </a:lnTo>
                  <a:lnTo>
                    <a:pt x="530" y="347"/>
                  </a:lnTo>
                  <a:lnTo>
                    <a:pt x="538" y="350"/>
                  </a:lnTo>
                  <a:lnTo>
                    <a:pt x="544" y="354"/>
                  </a:lnTo>
                  <a:lnTo>
                    <a:pt x="557" y="362"/>
                  </a:lnTo>
                  <a:lnTo>
                    <a:pt x="523" y="468"/>
                  </a:lnTo>
                  <a:lnTo>
                    <a:pt x="514" y="462"/>
                  </a:lnTo>
                  <a:lnTo>
                    <a:pt x="504" y="457"/>
                  </a:lnTo>
                  <a:lnTo>
                    <a:pt x="495" y="453"/>
                  </a:lnTo>
                  <a:lnTo>
                    <a:pt x="486" y="449"/>
                  </a:lnTo>
                  <a:lnTo>
                    <a:pt x="484" y="448"/>
                  </a:lnTo>
                  <a:lnTo>
                    <a:pt x="484" y="446"/>
                  </a:lnTo>
                  <a:lnTo>
                    <a:pt x="506" y="336"/>
                  </a:lnTo>
                  <a:close/>
                  <a:moveTo>
                    <a:pt x="438" y="321"/>
                  </a:moveTo>
                  <a:lnTo>
                    <a:pt x="443" y="322"/>
                  </a:lnTo>
                  <a:lnTo>
                    <a:pt x="444" y="323"/>
                  </a:lnTo>
                  <a:lnTo>
                    <a:pt x="443" y="323"/>
                  </a:lnTo>
                  <a:lnTo>
                    <a:pt x="441" y="324"/>
                  </a:lnTo>
                  <a:lnTo>
                    <a:pt x="444" y="334"/>
                  </a:lnTo>
                  <a:lnTo>
                    <a:pt x="444" y="342"/>
                  </a:lnTo>
                  <a:lnTo>
                    <a:pt x="444" y="354"/>
                  </a:lnTo>
                  <a:lnTo>
                    <a:pt x="443" y="387"/>
                  </a:lnTo>
                  <a:lnTo>
                    <a:pt x="441" y="437"/>
                  </a:lnTo>
                  <a:lnTo>
                    <a:pt x="433" y="436"/>
                  </a:lnTo>
                  <a:lnTo>
                    <a:pt x="429" y="436"/>
                  </a:lnTo>
                  <a:lnTo>
                    <a:pt x="425" y="436"/>
                  </a:lnTo>
                  <a:lnTo>
                    <a:pt x="417" y="436"/>
                  </a:lnTo>
                  <a:lnTo>
                    <a:pt x="409" y="436"/>
                  </a:lnTo>
                  <a:lnTo>
                    <a:pt x="396" y="437"/>
                  </a:lnTo>
                  <a:lnTo>
                    <a:pt x="388" y="437"/>
                  </a:lnTo>
                  <a:lnTo>
                    <a:pt x="384" y="322"/>
                  </a:lnTo>
                  <a:lnTo>
                    <a:pt x="386" y="322"/>
                  </a:lnTo>
                  <a:lnTo>
                    <a:pt x="392" y="322"/>
                  </a:lnTo>
                  <a:lnTo>
                    <a:pt x="406" y="321"/>
                  </a:lnTo>
                  <a:lnTo>
                    <a:pt x="423" y="320"/>
                  </a:lnTo>
                  <a:lnTo>
                    <a:pt x="431" y="321"/>
                  </a:lnTo>
                  <a:lnTo>
                    <a:pt x="438" y="321"/>
                  </a:lnTo>
                  <a:close/>
                  <a:moveTo>
                    <a:pt x="132" y="230"/>
                  </a:moveTo>
                  <a:lnTo>
                    <a:pt x="193" y="348"/>
                  </a:lnTo>
                  <a:lnTo>
                    <a:pt x="177" y="374"/>
                  </a:lnTo>
                  <a:lnTo>
                    <a:pt x="167" y="387"/>
                  </a:lnTo>
                  <a:lnTo>
                    <a:pt x="164" y="393"/>
                  </a:lnTo>
                  <a:lnTo>
                    <a:pt x="161" y="399"/>
                  </a:lnTo>
                  <a:lnTo>
                    <a:pt x="89" y="301"/>
                  </a:lnTo>
                  <a:lnTo>
                    <a:pt x="93" y="292"/>
                  </a:lnTo>
                  <a:lnTo>
                    <a:pt x="96" y="283"/>
                  </a:lnTo>
                  <a:lnTo>
                    <a:pt x="102" y="275"/>
                  </a:lnTo>
                  <a:lnTo>
                    <a:pt x="107" y="265"/>
                  </a:lnTo>
                  <a:lnTo>
                    <a:pt x="112" y="257"/>
                  </a:lnTo>
                  <a:lnTo>
                    <a:pt x="119" y="247"/>
                  </a:lnTo>
                  <a:lnTo>
                    <a:pt x="125" y="239"/>
                  </a:lnTo>
                  <a:lnTo>
                    <a:pt x="132" y="230"/>
                  </a:lnTo>
                  <a:close/>
                  <a:moveTo>
                    <a:pt x="700" y="226"/>
                  </a:moveTo>
                  <a:lnTo>
                    <a:pt x="707" y="234"/>
                  </a:lnTo>
                  <a:lnTo>
                    <a:pt x="713" y="244"/>
                  </a:lnTo>
                  <a:lnTo>
                    <a:pt x="720" y="252"/>
                  </a:lnTo>
                  <a:lnTo>
                    <a:pt x="725" y="262"/>
                  </a:lnTo>
                  <a:lnTo>
                    <a:pt x="735" y="279"/>
                  </a:lnTo>
                  <a:lnTo>
                    <a:pt x="745" y="297"/>
                  </a:lnTo>
                  <a:lnTo>
                    <a:pt x="671" y="394"/>
                  </a:lnTo>
                  <a:lnTo>
                    <a:pt x="668" y="387"/>
                  </a:lnTo>
                  <a:lnTo>
                    <a:pt x="664" y="381"/>
                  </a:lnTo>
                  <a:lnTo>
                    <a:pt x="659" y="375"/>
                  </a:lnTo>
                  <a:lnTo>
                    <a:pt x="655" y="369"/>
                  </a:lnTo>
                  <a:lnTo>
                    <a:pt x="635" y="342"/>
                  </a:lnTo>
                  <a:lnTo>
                    <a:pt x="700" y="226"/>
                  </a:lnTo>
                  <a:close/>
                  <a:moveTo>
                    <a:pt x="273" y="120"/>
                  </a:moveTo>
                  <a:lnTo>
                    <a:pt x="302" y="268"/>
                  </a:lnTo>
                  <a:lnTo>
                    <a:pt x="288" y="275"/>
                  </a:lnTo>
                  <a:lnTo>
                    <a:pt x="280" y="278"/>
                  </a:lnTo>
                  <a:lnTo>
                    <a:pt x="273" y="283"/>
                  </a:lnTo>
                  <a:lnTo>
                    <a:pt x="264" y="286"/>
                  </a:lnTo>
                  <a:lnTo>
                    <a:pt x="257" y="292"/>
                  </a:lnTo>
                  <a:lnTo>
                    <a:pt x="249" y="297"/>
                  </a:lnTo>
                  <a:lnTo>
                    <a:pt x="241" y="302"/>
                  </a:lnTo>
                  <a:lnTo>
                    <a:pt x="194" y="167"/>
                  </a:lnTo>
                  <a:lnTo>
                    <a:pt x="198" y="163"/>
                  </a:lnTo>
                  <a:lnTo>
                    <a:pt x="204" y="160"/>
                  </a:lnTo>
                  <a:lnTo>
                    <a:pt x="212" y="151"/>
                  </a:lnTo>
                  <a:lnTo>
                    <a:pt x="223" y="146"/>
                  </a:lnTo>
                  <a:lnTo>
                    <a:pt x="233" y="138"/>
                  </a:lnTo>
                  <a:lnTo>
                    <a:pt x="243" y="134"/>
                  </a:lnTo>
                  <a:lnTo>
                    <a:pt x="252" y="128"/>
                  </a:lnTo>
                  <a:lnTo>
                    <a:pt x="263" y="123"/>
                  </a:lnTo>
                  <a:lnTo>
                    <a:pt x="273" y="120"/>
                  </a:lnTo>
                  <a:close/>
                  <a:moveTo>
                    <a:pt x="560" y="118"/>
                  </a:moveTo>
                  <a:lnTo>
                    <a:pt x="568" y="122"/>
                  </a:lnTo>
                  <a:lnTo>
                    <a:pt x="578" y="127"/>
                  </a:lnTo>
                  <a:lnTo>
                    <a:pt x="587" y="131"/>
                  </a:lnTo>
                  <a:lnTo>
                    <a:pt x="597" y="137"/>
                  </a:lnTo>
                  <a:lnTo>
                    <a:pt x="607" y="142"/>
                  </a:lnTo>
                  <a:lnTo>
                    <a:pt x="617" y="149"/>
                  </a:lnTo>
                  <a:lnTo>
                    <a:pt x="626" y="155"/>
                  </a:lnTo>
                  <a:lnTo>
                    <a:pt x="636" y="163"/>
                  </a:lnTo>
                  <a:lnTo>
                    <a:pt x="584" y="296"/>
                  </a:lnTo>
                  <a:lnTo>
                    <a:pt x="571" y="288"/>
                  </a:lnTo>
                  <a:lnTo>
                    <a:pt x="555" y="279"/>
                  </a:lnTo>
                  <a:lnTo>
                    <a:pt x="548" y="276"/>
                  </a:lnTo>
                  <a:lnTo>
                    <a:pt x="541" y="271"/>
                  </a:lnTo>
                  <a:lnTo>
                    <a:pt x="534" y="269"/>
                  </a:lnTo>
                  <a:lnTo>
                    <a:pt x="527" y="265"/>
                  </a:lnTo>
                  <a:lnTo>
                    <a:pt x="560" y="118"/>
                  </a:lnTo>
                  <a:close/>
                  <a:moveTo>
                    <a:pt x="398" y="89"/>
                  </a:moveTo>
                  <a:lnTo>
                    <a:pt x="436" y="89"/>
                  </a:lnTo>
                  <a:lnTo>
                    <a:pt x="439" y="89"/>
                  </a:lnTo>
                  <a:lnTo>
                    <a:pt x="448" y="90"/>
                  </a:lnTo>
                  <a:lnTo>
                    <a:pt x="464" y="92"/>
                  </a:lnTo>
                  <a:lnTo>
                    <a:pt x="455" y="244"/>
                  </a:lnTo>
                  <a:lnTo>
                    <a:pt x="449" y="244"/>
                  </a:lnTo>
                  <a:lnTo>
                    <a:pt x="448" y="244"/>
                  </a:lnTo>
                  <a:lnTo>
                    <a:pt x="443" y="244"/>
                  </a:lnTo>
                  <a:lnTo>
                    <a:pt x="428" y="244"/>
                  </a:lnTo>
                  <a:lnTo>
                    <a:pt x="397" y="244"/>
                  </a:lnTo>
                  <a:lnTo>
                    <a:pt x="392" y="244"/>
                  </a:lnTo>
                  <a:lnTo>
                    <a:pt x="385" y="246"/>
                  </a:lnTo>
                  <a:lnTo>
                    <a:pt x="379" y="246"/>
                  </a:lnTo>
                  <a:lnTo>
                    <a:pt x="373" y="247"/>
                  </a:lnTo>
                  <a:lnTo>
                    <a:pt x="366" y="92"/>
                  </a:lnTo>
                  <a:lnTo>
                    <a:pt x="385" y="90"/>
                  </a:lnTo>
                  <a:lnTo>
                    <a:pt x="398" y="89"/>
                  </a:lnTo>
                  <a:close/>
                  <a:moveTo>
                    <a:pt x="418" y="0"/>
                  </a:moveTo>
                  <a:lnTo>
                    <a:pt x="833" y="219"/>
                  </a:lnTo>
                  <a:lnTo>
                    <a:pt x="833" y="556"/>
                  </a:lnTo>
                  <a:lnTo>
                    <a:pt x="833" y="893"/>
                  </a:lnTo>
                  <a:lnTo>
                    <a:pt x="744" y="939"/>
                  </a:lnTo>
                  <a:lnTo>
                    <a:pt x="654" y="985"/>
                  </a:lnTo>
                  <a:lnTo>
                    <a:pt x="564" y="1031"/>
                  </a:lnTo>
                  <a:lnTo>
                    <a:pt x="519" y="1054"/>
                  </a:lnTo>
                  <a:lnTo>
                    <a:pt x="475" y="1078"/>
                  </a:lnTo>
                  <a:lnTo>
                    <a:pt x="473" y="1079"/>
                  </a:lnTo>
                  <a:lnTo>
                    <a:pt x="473" y="1080"/>
                  </a:lnTo>
                  <a:lnTo>
                    <a:pt x="473" y="1081"/>
                  </a:lnTo>
                  <a:lnTo>
                    <a:pt x="473" y="1082"/>
                  </a:lnTo>
                  <a:lnTo>
                    <a:pt x="473" y="1085"/>
                  </a:lnTo>
                  <a:lnTo>
                    <a:pt x="471" y="1088"/>
                  </a:lnTo>
                  <a:lnTo>
                    <a:pt x="470" y="1093"/>
                  </a:lnTo>
                  <a:lnTo>
                    <a:pt x="468" y="1096"/>
                  </a:lnTo>
                  <a:lnTo>
                    <a:pt x="465" y="1102"/>
                  </a:lnTo>
                  <a:lnTo>
                    <a:pt x="463" y="1106"/>
                  </a:lnTo>
                  <a:lnTo>
                    <a:pt x="461" y="1110"/>
                  </a:lnTo>
                  <a:lnTo>
                    <a:pt x="457" y="1112"/>
                  </a:lnTo>
                  <a:lnTo>
                    <a:pt x="452" y="1117"/>
                  </a:lnTo>
                  <a:lnTo>
                    <a:pt x="446" y="1120"/>
                  </a:lnTo>
                  <a:lnTo>
                    <a:pt x="444" y="1121"/>
                  </a:lnTo>
                  <a:lnTo>
                    <a:pt x="441" y="1123"/>
                  </a:lnTo>
                  <a:lnTo>
                    <a:pt x="438" y="1124"/>
                  </a:lnTo>
                  <a:lnTo>
                    <a:pt x="435" y="1125"/>
                  </a:lnTo>
                  <a:lnTo>
                    <a:pt x="429" y="1126"/>
                  </a:lnTo>
                  <a:lnTo>
                    <a:pt x="423" y="1127"/>
                  </a:lnTo>
                  <a:lnTo>
                    <a:pt x="418" y="1127"/>
                  </a:lnTo>
                  <a:lnTo>
                    <a:pt x="413" y="1127"/>
                  </a:lnTo>
                  <a:lnTo>
                    <a:pt x="409" y="1127"/>
                  </a:lnTo>
                  <a:lnTo>
                    <a:pt x="404" y="1126"/>
                  </a:lnTo>
                  <a:lnTo>
                    <a:pt x="399" y="1125"/>
                  </a:lnTo>
                  <a:lnTo>
                    <a:pt x="394" y="1123"/>
                  </a:lnTo>
                  <a:lnTo>
                    <a:pt x="390" y="1121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7" y="1112"/>
                  </a:lnTo>
                  <a:lnTo>
                    <a:pt x="373" y="1108"/>
                  </a:lnTo>
                  <a:lnTo>
                    <a:pt x="370" y="1104"/>
                  </a:lnTo>
                  <a:lnTo>
                    <a:pt x="367" y="1099"/>
                  </a:lnTo>
                  <a:lnTo>
                    <a:pt x="365" y="1094"/>
                  </a:lnTo>
                  <a:lnTo>
                    <a:pt x="362" y="1089"/>
                  </a:lnTo>
                  <a:lnTo>
                    <a:pt x="361" y="1082"/>
                  </a:lnTo>
                  <a:lnTo>
                    <a:pt x="360" y="1080"/>
                  </a:lnTo>
                  <a:lnTo>
                    <a:pt x="360" y="1076"/>
                  </a:lnTo>
                  <a:lnTo>
                    <a:pt x="270" y="1030"/>
                  </a:lnTo>
                  <a:lnTo>
                    <a:pt x="180" y="983"/>
                  </a:lnTo>
                  <a:lnTo>
                    <a:pt x="0" y="890"/>
                  </a:lnTo>
                  <a:lnTo>
                    <a:pt x="0" y="554"/>
                  </a:lnTo>
                  <a:lnTo>
                    <a:pt x="0" y="219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04043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" name="Freeform 68">
              <a:extLst>
                <a:ext uri="{FF2B5EF4-FFF2-40B4-BE49-F238E27FC236}">
                  <a16:creationId xmlns:a16="http://schemas.microsoft.com/office/drawing/2014/main" id="{A8AC0E25-A8C0-4ABF-9679-887F127945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3" y="416"/>
              <a:ext cx="722" cy="646"/>
            </a:xfrm>
            <a:custGeom>
              <a:avLst/>
              <a:gdLst>
                <a:gd name="T0" fmla="*/ 593 w 722"/>
                <a:gd name="T1" fmla="*/ 584 h 646"/>
                <a:gd name="T2" fmla="*/ 568 w 722"/>
                <a:gd name="T3" fmla="*/ 597 h 646"/>
                <a:gd name="T4" fmla="*/ 148 w 722"/>
                <a:gd name="T5" fmla="*/ 568 h 646"/>
                <a:gd name="T6" fmla="*/ 124 w 722"/>
                <a:gd name="T7" fmla="*/ 568 h 646"/>
                <a:gd name="T8" fmla="*/ 162 w 722"/>
                <a:gd name="T9" fmla="*/ 508 h 646"/>
                <a:gd name="T10" fmla="*/ 170 w 722"/>
                <a:gd name="T11" fmla="*/ 546 h 646"/>
                <a:gd name="T12" fmla="*/ 119 w 722"/>
                <a:gd name="T13" fmla="*/ 528 h 646"/>
                <a:gd name="T14" fmla="*/ 109 w 722"/>
                <a:gd name="T15" fmla="*/ 506 h 646"/>
                <a:gd name="T16" fmla="*/ 613 w 722"/>
                <a:gd name="T17" fmla="*/ 511 h 646"/>
                <a:gd name="T18" fmla="*/ 583 w 722"/>
                <a:gd name="T19" fmla="*/ 528 h 646"/>
                <a:gd name="T20" fmla="*/ 553 w 722"/>
                <a:gd name="T21" fmla="*/ 513 h 646"/>
                <a:gd name="T22" fmla="*/ 187 w 722"/>
                <a:gd name="T23" fmla="*/ 461 h 646"/>
                <a:gd name="T24" fmla="*/ 112 w 722"/>
                <a:gd name="T25" fmla="*/ 436 h 646"/>
                <a:gd name="T26" fmla="*/ 600 w 722"/>
                <a:gd name="T27" fmla="*/ 397 h 646"/>
                <a:gd name="T28" fmla="*/ 174 w 722"/>
                <a:gd name="T29" fmla="*/ 311 h 646"/>
                <a:gd name="T30" fmla="*/ 154 w 722"/>
                <a:gd name="T31" fmla="*/ 337 h 646"/>
                <a:gd name="T32" fmla="*/ 574 w 722"/>
                <a:gd name="T33" fmla="*/ 344 h 646"/>
                <a:gd name="T34" fmla="*/ 260 w 722"/>
                <a:gd name="T35" fmla="*/ 373 h 646"/>
                <a:gd name="T36" fmla="*/ 253 w 722"/>
                <a:gd name="T37" fmla="*/ 253 h 646"/>
                <a:gd name="T38" fmla="*/ 482 w 722"/>
                <a:gd name="T39" fmla="*/ 258 h 646"/>
                <a:gd name="T40" fmla="*/ 428 w 722"/>
                <a:gd name="T41" fmla="*/ 356 h 646"/>
                <a:gd name="T42" fmla="*/ 385 w 722"/>
                <a:gd name="T43" fmla="*/ 232 h 646"/>
                <a:gd name="T44" fmla="*/ 369 w 722"/>
                <a:gd name="T45" fmla="*/ 344 h 646"/>
                <a:gd name="T46" fmla="*/ 350 w 722"/>
                <a:gd name="T47" fmla="*/ 229 h 646"/>
                <a:gd name="T48" fmla="*/ 457 w 722"/>
                <a:gd name="T49" fmla="*/ 10 h 646"/>
                <a:gd name="T50" fmla="*/ 498 w 722"/>
                <a:gd name="T51" fmla="*/ 186 h 646"/>
                <a:gd name="T52" fmla="*/ 605 w 722"/>
                <a:gd name="T53" fmla="*/ 91 h 646"/>
                <a:gd name="T54" fmla="*/ 607 w 722"/>
                <a:gd name="T55" fmla="*/ 289 h 646"/>
                <a:gd name="T56" fmla="*/ 710 w 722"/>
                <a:gd name="T57" fmla="*/ 262 h 646"/>
                <a:gd name="T58" fmla="*/ 722 w 722"/>
                <a:gd name="T59" fmla="*/ 367 h 646"/>
                <a:gd name="T60" fmla="*/ 712 w 722"/>
                <a:gd name="T61" fmla="*/ 436 h 646"/>
                <a:gd name="T62" fmla="*/ 644 w 722"/>
                <a:gd name="T63" fmla="*/ 507 h 646"/>
                <a:gd name="T64" fmla="*/ 666 w 722"/>
                <a:gd name="T65" fmla="*/ 544 h 646"/>
                <a:gd name="T66" fmla="*/ 628 w 722"/>
                <a:gd name="T67" fmla="*/ 551 h 646"/>
                <a:gd name="T68" fmla="*/ 621 w 722"/>
                <a:gd name="T69" fmla="*/ 579 h 646"/>
                <a:gd name="T70" fmla="*/ 609 w 722"/>
                <a:gd name="T71" fmla="*/ 601 h 646"/>
                <a:gd name="T72" fmla="*/ 527 w 722"/>
                <a:gd name="T73" fmla="*/ 586 h 646"/>
                <a:gd name="T74" fmla="*/ 521 w 722"/>
                <a:gd name="T75" fmla="*/ 525 h 646"/>
                <a:gd name="T76" fmla="*/ 491 w 722"/>
                <a:gd name="T77" fmla="*/ 470 h 646"/>
                <a:gd name="T78" fmla="*/ 446 w 722"/>
                <a:gd name="T79" fmla="*/ 430 h 646"/>
                <a:gd name="T80" fmla="*/ 401 w 722"/>
                <a:gd name="T81" fmla="*/ 411 h 646"/>
                <a:gd name="T82" fmla="*/ 314 w 722"/>
                <a:gd name="T83" fmla="*/ 414 h 646"/>
                <a:gd name="T84" fmla="*/ 258 w 722"/>
                <a:gd name="T85" fmla="*/ 442 h 646"/>
                <a:gd name="T86" fmla="*/ 219 w 722"/>
                <a:gd name="T87" fmla="*/ 489 h 646"/>
                <a:gd name="T88" fmla="*/ 199 w 722"/>
                <a:gd name="T89" fmla="*/ 539 h 646"/>
                <a:gd name="T90" fmla="*/ 198 w 722"/>
                <a:gd name="T91" fmla="*/ 599 h 646"/>
                <a:gd name="T92" fmla="*/ 141 w 722"/>
                <a:gd name="T93" fmla="*/ 616 h 646"/>
                <a:gd name="T94" fmla="*/ 108 w 722"/>
                <a:gd name="T95" fmla="*/ 584 h 646"/>
                <a:gd name="T96" fmla="*/ 37 w 722"/>
                <a:gd name="T97" fmla="*/ 518 h 646"/>
                <a:gd name="T98" fmla="*/ 74 w 722"/>
                <a:gd name="T99" fmla="*/ 479 h 646"/>
                <a:gd name="T100" fmla="*/ 1 w 722"/>
                <a:gd name="T101" fmla="*/ 386 h 646"/>
                <a:gd name="T102" fmla="*/ 12 w 722"/>
                <a:gd name="T103" fmla="*/ 267 h 646"/>
                <a:gd name="T104" fmla="*/ 137 w 722"/>
                <a:gd name="T105" fmla="*/ 256 h 646"/>
                <a:gd name="T106" fmla="*/ 137 w 722"/>
                <a:gd name="T107" fmla="*/ 75 h 646"/>
                <a:gd name="T108" fmla="*/ 240 w 722"/>
                <a:gd name="T109" fmla="*/ 18 h 646"/>
                <a:gd name="T110" fmla="*/ 323 w 722"/>
                <a:gd name="T111" fmla="*/ 154 h 646"/>
                <a:gd name="T112" fmla="*/ 400 w 722"/>
                <a:gd name="T113" fmla="*/ 148 h 64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22"/>
                <a:gd name="T172" fmla="*/ 0 h 646"/>
                <a:gd name="T173" fmla="*/ 722 w 722"/>
                <a:gd name="T174" fmla="*/ 646 h 64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22" h="646">
                  <a:moveTo>
                    <a:pt x="602" y="558"/>
                  </a:moveTo>
                  <a:lnTo>
                    <a:pt x="601" y="563"/>
                  </a:lnTo>
                  <a:lnTo>
                    <a:pt x="600" y="566"/>
                  </a:lnTo>
                  <a:lnTo>
                    <a:pt x="598" y="576"/>
                  </a:lnTo>
                  <a:lnTo>
                    <a:pt x="596" y="579"/>
                  </a:lnTo>
                  <a:lnTo>
                    <a:pt x="595" y="582"/>
                  </a:lnTo>
                  <a:lnTo>
                    <a:pt x="594" y="583"/>
                  </a:lnTo>
                  <a:lnTo>
                    <a:pt x="593" y="584"/>
                  </a:lnTo>
                  <a:lnTo>
                    <a:pt x="592" y="586"/>
                  </a:lnTo>
                  <a:lnTo>
                    <a:pt x="590" y="588"/>
                  </a:lnTo>
                  <a:lnTo>
                    <a:pt x="589" y="589"/>
                  </a:lnTo>
                  <a:lnTo>
                    <a:pt x="587" y="591"/>
                  </a:lnTo>
                  <a:lnTo>
                    <a:pt x="585" y="592"/>
                  </a:lnTo>
                  <a:lnTo>
                    <a:pt x="579" y="594"/>
                  </a:lnTo>
                  <a:lnTo>
                    <a:pt x="573" y="596"/>
                  </a:lnTo>
                  <a:lnTo>
                    <a:pt x="568" y="597"/>
                  </a:lnTo>
                  <a:lnTo>
                    <a:pt x="555" y="599"/>
                  </a:lnTo>
                  <a:lnTo>
                    <a:pt x="543" y="602"/>
                  </a:lnTo>
                  <a:lnTo>
                    <a:pt x="547" y="586"/>
                  </a:lnTo>
                  <a:lnTo>
                    <a:pt x="549" y="579"/>
                  </a:lnTo>
                  <a:lnTo>
                    <a:pt x="549" y="571"/>
                  </a:lnTo>
                  <a:lnTo>
                    <a:pt x="602" y="558"/>
                  </a:lnTo>
                  <a:close/>
                  <a:moveTo>
                    <a:pt x="121" y="558"/>
                  </a:moveTo>
                  <a:lnTo>
                    <a:pt x="148" y="568"/>
                  </a:lnTo>
                  <a:lnTo>
                    <a:pt x="174" y="577"/>
                  </a:lnTo>
                  <a:lnTo>
                    <a:pt x="177" y="591"/>
                  </a:lnTo>
                  <a:lnTo>
                    <a:pt x="181" y="605"/>
                  </a:lnTo>
                  <a:lnTo>
                    <a:pt x="157" y="599"/>
                  </a:lnTo>
                  <a:lnTo>
                    <a:pt x="135" y="594"/>
                  </a:lnTo>
                  <a:lnTo>
                    <a:pt x="131" y="585"/>
                  </a:lnTo>
                  <a:lnTo>
                    <a:pt x="127" y="577"/>
                  </a:lnTo>
                  <a:lnTo>
                    <a:pt x="124" y="568"/>
                  </a:lnTo>
                  <a:lnTo>
                    <a:pt x="121" y="558"/>
                  </a:lnTo>
                  <a:close/>
                  <a:moveTo>
                    <a:pt x="109" y="482"/>
                  </a:moveTo>
                  <a:lnTo>
                    <a:pt x="121" y="487"/>
                  </a:lnTo>
                  <a:lnTo>
                    <a:pt x="131" y="492"/>
                  </a:lnTo>
                  <a:lnTo>
                    <a:pt x="142" y="496"/>
                  </a:lnTo>
                  <a:lnTo>
                    <a:pt x="153" y="504"/>
                  </a:lnTo>
                  <a:lnTo>
                    <a:pt x="157" y="506"/>
                  </a:lnTo>
                  <a:lnTo>
                    <a:pt x="162" y="508"/>
                  </a:lnTo>
                  <a:lnTo>
                    <a:pt x="166" y="512"/>
                  </a:lnTo>
                  <a:lnTo>
                    <a:pt x="169" y="514"/>
                  </a:lnTo>
                  <a:lnTo>
                    <a:pt x="170" y="518"/>
                  </a:lnTo>
                  <a:lnTo>
                    <a:pt x="172" y="518"/>
                  </a:lnTo>
                  <a:lnTo>
                    <a:pt x="172" y="519"/>
                  </a:lnTo>
                  <a:lnTo>
                    <a:pt x="170" y="526"/>
                  </a:lnTo>
                  <a:lnTo>
                    <a:pt x="170" y="534"/>
                  </a:lnTo>
                  <a:lnTo>
                    <a:pt x="170" y="546"/>
                  </a:lnTo>
                  <a:lnTo>
                    <a:pt x="162" y="543"/>
                  </a:lnTo>
                  <a:lnTo>
                    <a:pt x="155" y="539"/>
                  </a:lnTo>
                  <a:lnTo>
                    <a:pt x="148" y="537"/>
                  </a:lnTo>
                  <a:lnTo>
                    <a:pt x="142" y="536"/>
                  </a:lnTo>
                  <a:lnTo>
                    <a:pt x="131" y="532"/>
                  </a:lnTo>
                  <a:lnTo>
                    <a:pt x="127" y="531"/>
                  </a:lnTo>
                  <a:lnTo>
                    <a:pt x="123" y="530"/>
                  </a:lnTo>
                  <a:lnTo>
                    <a:pt x="119" y="528"/>
                  </a:lnTo>
                  <a:lnTo>
                    <a:pt x="118" y="527"/>
                  </a:lnTo>
                  <a:lnTo>
                    <a:pt x="116" y="526"/>
                  </a:lnTo>
                  <a:lnTo>
                    <a:pt x="115" y="526"/>
                  </a:lnTo>
                  <a:lnTo>
                    <a:pt x="114" y="525"/>
                  </a:lnTo>
                  <a:lnTo>
                    <a:pt x="111" y="521"/>
                  </a:lnTo>
                  <a:lnTo>
                    <a:pt x="110" y="518"/>
                  </a:lnTo>
                  <a:lnTo>
                    <a:pt x="109" y="512"/>
                  </a:lnTo>
                  <a:lnTo>
                    <a:pt x="109" y="506"/>
                  </a:lnTo>
                  <a:lnTo>
                    <a:pt x="109" y="499"/>
                  </a:lnTo>
                  <a:lnTo>
                    <a:pt x="109" y="482"/>
                  </a:lnTo>
                  <a:close/>
                  <a:moveTo>
                    <a:pt x="614" y="480"/>
                  </a:moveTo>
                  <a:lnTo>
                    <a:pt x="614" y="493"/>
                  </a:lnTo>
                  <a:lnTo>
                    <a:pt x="614" y="500"/>
                  </a:lnTo>
                  <a:lnTo>
                    <a:pt x="614" y="506"/>
                  </a:lnTo>
                  <a:lnTo>
                    <a:pt x="614" y="509"/>
                  </a:lnTo>
                  <a:lnTo>
                    <a:pt x="613" y="511"/>
                  </a:lnTo>
                  <a:lnTo>
                    <a:pt x="612" y="515"/>
                  </a:lnTo>
                  <a:lnTo>
                    <a:pt x="611" y="519"/>
                  </a:lnTo>
                  <a:lnTo>
                    <a:pt x="609" y="519"/>
                  </a:lnTo>
                  <a:lnTo>
                    <a:pt x="608" y="520"/>
                  </a:lnTo>
                  <a:lnTo>
                    <a:pt x="606" y="523"/>
                  </a:lnTo>
                  <a:lnTo>
                    <a:pt x="602" y="524"/>
                  </a:lnTo>
                  <a:lnTo>
                    <a:pt x="594" y="526"/>
                  </a:lnTo>
                  <a:lnTo>
                    <a:pt x="583" y="528"/>
                  </a:lnTo>
                  <a:lnTo>
                    <a:pt x="576" y="532"/>
                  </a:lnTo>
                  <a:lnTo>
                    <a:pt x="569" y="534"/>
                  </a:lnTo>
                  <a:lnTo>
                    <a:pt x="562" y="538"/>
                  </a:lnTo>
                  <a:lnTo>
                    <a:pt x="553" y="543"/>
                  </a:lnTo>
                  <a:lnTo>
                    <a:pt x="551" y="528"/>
                  </a:lnTo>
                  <a:lnTo>
                    <a:pt x="550" y="517"/>
                  </a:lnTo>
                  <a:lnTo>
                    <a:pt x="551" y="514"/>
                  </a:lnTo>
                  <a:lnTo>
                    <a:pt x="553" y="513"/>
                  </a:lnTo>
                  <a:lnTo>
                    <a:pt x="555" y="512"/>
                  </a:lnTo>
                  <a:lnTo>
                    <a:pt x="557" y="509"/>
                  </a:lnTo>
                  <a:lnTo>
                    <a:pt x="566" y="505"/>
                  </a:lnTo>
                  <a:lnTo>
                    <a:pt x="576" y="499"/>
                  </a:lnTo>
                  <a:lnTo>
                    <a:pt x="598" y="489"/>
                  </a:lnTo>
                  <a:lnTo>
                    <a:pt x="614" y="480"/>
                  </a:lnTo>
                  <a:close/>
                  <a:moveTo>
                    <a:pt x="123" y="395"/>
                  </a:moveTo>
                  <a:lnTo>
                    <a:pt x="187" y="461"/>
                  </a:lnTo>
                  <a:lnTo>
                    <a:pt x="177" y="488"/>
                  </a:lnTo>
                  <a:lnTo>
                    <a:pt x="162" y="476"/>
                  </a:lnTo>
                  <a:lnTo>
                    <a:pt x="140" y="460"/>
                  </a:lnTo>
                  <a:lnTo>
                    <a:pt x="129" y="450"/>
                  </a:lnTo>
                  <a:lnTo>
                    <a:pt x="121" y="443"/>
                  </a:lnTo>
                  <a:lnTo>
                    <a:pt x="117" y="440"/>
                  </a:lnTo>
                  <a:lnTo>
                    <a:pt x="115" y="437"/>
                  </a:lnTo>
                  <a:lnTo>
                    <a:pt x="112" y="436"/>
                  </a:lnTo>
                  <a:lnTo>
                    <a:pt x="112" y="435"/>
                  </a:lnTo>
                  <a:lnTo>
                    <a:pt x="112" y="433"/>
                  </a:lnTo>
                  <a:lnTo>
                    <a:pt x="114" y="430"/>
                  </a:lnTo>
                  <a:lnTo>
                    <a:pt x="116" y="419"/>
                  </a:lnTo>
                  <a:lnTo>
                    <a:pt x="119" y="406"/>
                  </a:lnTo>
                  <a:lnTo>
                    <a:pt x="123" y="395"/>
                  </a:lnTo>
                  <a:close/>
                  <a:moveTo>
                    <a:pt x="596" y="386"/>
                  </a:moveTo>
                  <a:lnTo>
                    <a:pt x="600" y="397"/>
                  </a:lnTo>
                  <a:lnTo>
                    <a:pt x="603" y="408"/>
                  </a:lnTo>
                  <a:lnTo>
                    <a:pt x="609" y="431"/>
                  </a:lnTo>
                  <a:lnTo>
                    <a:pt x="543" y="482"/>
                  </a:lnTo>
                  <a:lnTo>
                    <a:pt x="541" y="476"/>
                  </a:lnTo>
                  <a:lnTo>
                    <a:pt x="540" y="469"/>
                  </a:lnTo>
                  <a:lnTo>
                    <a:pt x="534" y="457"/>
                  </a:lnTo>
                  <a:lnTo>
                    <a:pt x="596" y="386"/>
                  </a:lnTo>
                  <a:close/>
                  <a:moveTo>
                    <a:pt x="174" y="311"/>
                  </a:moveTo>
                  <a:lnTo>
                    <a:pt x="221" y="405"/>
                  </a:lnTo>
                  <a:lnTo>
                    <a:pt x="211" y="419"/>
                  </a:lnTo>
                  <a:lnTo>
                    <a:pt x="206" y="427"/>
                  </a:lnTo>
                  <a:lnTo>
                    <a:pt x="200" y="434"/>
                  </a:lnTo>
                  <a:lnTo>
                    <a:pt x="143" y="351"/>
                  </a:lnTo>
                  <a:lnTo>
                    <a:pt x="147" y="346"/>
                  </a:lnTo>
                  <a:lnTo>
                    <a:pt x="150" y="341"/>
                  </a:lnTo>
                  <a:lnTo>
                    <a:pt x="154" y="337"/>
                  </a:lnTo>
                  <a:lnTo>
                    <a:pt x="157" y="332"/>
                  </a:lnTo>
                  <a:lnTo>
                    <a:pt x="166" y="321"/>
                  </a:lnTo>
                  <a:lnTo>
                    <a:pt x="174" y="311"/>
                  </a:lnTo>
                  <a:close/>
                  <a:moveTo>
                    <a:pt x="542" y="305"/>
                  </a:moveTo>
                  <a:lnTo>
                    <a:pt x="551" y="314"/>
                  </a:lnTo>
                  <a:lnTo>
                    <a:pt x="559" y="324"/>
                  </a:lnTo>
                  <a:lnTo>
                    <a:pt x="567" y="334"/>
                  </a:lnTo>
                  <a:lnTo>
                    <a:pt x="574" y="344"/>
                  </a:lnTo>
                  <a:lnTo>
                    <a:pt x="519" y="430"/>
                  </a:lnTo>
                  <a:lnTo>
                    <a:pt x="498" y="403"/>
                  </a:lnTo>
                  <a:lnTo>
                    <a:pt x="542" y="305"/>
                  </a:lnTo>
                  <a:close/>
                  <a:moveTo>
                    <a:pt x="266" y="248"/>
                  </a:moveTo>
                  <a:lnTo>
                    <a:pt x="288" y="359"/>
                  </a:lnTo>
                  <a:lnTo>
                    <a:pt x="278" y="363"/>
                  </a:lnTo>
                  <a:lnTo>
                    <a:pt x="270" y="367"/>
                  </a:lnTo>
                  <a:lnTo>
                    <a:pt x="260" y="373"/>
                  </a:lnTo>
                  <a:lnTo>
                    <a:pt x="251" y="379"/>
                  </a:lnTo>
                  <a:lnTo>
                    <a:pt x="215" y="276"/>
                  </a:lnTo>
                  <a:lnTo>
                    <a:pt x="221" y="271"/>
                  </a:lnTo>
                  <a:lnTo>
                    <a:pt x="227" y="267"/>
                  </a:lnTo>
                  <a:lnTo>
                    <a:pt x="233" y="263"/>
                  </a:lnTo>
                  <a:lnTo>
                    <a:pt x="240" y="260"/>
                  </a:lnTo>
                  <a:lnTo>
                    <a:pt x="247" y="256"/>
                  </a:lnTo>
                  <a:lnTo>
                    <a:pt x="253" y="253"/>
                  </a:lnTo>
                  <a:lnTo>
                    <a:pt x="260" y="249"/>
                  </a:lnTo>
                  <a:lnTo>
                    <a:pt x="266" y="248"/>
                  </a:lnTo>
                  <a:close/>
                  <a:moveTo>
                    <a:pt x="450" y="244"/>
                  </a:moveTo>
                  <a:lnTo>
                    <a:pt x="456" y="247"/>
                  </a:lnTo>
                  <a:lnTo>
                    <a:pt x="461" y="249"/>
                  </a:lnTo>
                  <a:lnTo>
                    <a:pt x="469" y="251"/>
                  </a:lnTo>
                  <a:lnTo>
                    <a:pt x="474" y="255"/>
                  </a:lnTo>
                  <a:lnTo>
                    <a:pt x="482" y="258"/>
                  </a:lnTo>
                  <a:lnTo>
                    <a:pt x="488" y="262"/>
                  </a:lnTo>
                  <a:lnTo>
                    <a:pt x="501" y="270"/>
                  </a:lnTo>
                  <a:lnTo>
                    <a:pt x="467" y="376"/>
                  </a:lnTo>
                  <a:lnTo>
                    <a:pt x="458" y="370"/>
                  </a:lnTo>
                  <a:lnTo>
                    <a:pt x="448" y="365"/>
                  </a:lnTo>
                  <a:lnTo>
                    <a:pt x="439" y="361"/>
                  </a:lnTo>
                  <a:lnTo>
                    <a:pt x="430" y="357"/>
                  </a:lnTo>
                  <a:lnTo>
                    <a:pt x="428" y="356"/>
                  </a:lnTo>
                  <a:lnTo>
                    <a:pt x="428" y="354"/>
                  </a:lnTo>
                  <a:lnTo>
                    <a:pt x="450" y="244"/>
                  </a:lnTo>
                  <a:close/>
                  <a:moveTo>
                    <a:pt x="382" y="229"/>
                  </a:moveTo>
                  <a:lnTo>
                    <a:pt x="387" y="230"/>
                  </a:lnTo>
                  <a:lnTo>
                    <a:pt x="388" y="231"/>
                  </a:lnTo>
                  <a:lnTo>
                    <a:pt x="387" y="231"/>
                  </a:lnTo>
                  <a:lnTo>
                    <a:pt x="385" y="232"/>
                  </a:lnTo>
                  <a:lnTo>
                    <a:pt x="388" y="242"/>
                  </a:lnTo>
                  <a:lnTo>
                    <a:pt x="388" y="250"/>
                  </a:lnTo>
                  <a:lnTo>
                    <a:pt x="388" y="262"/>
                  </a:lnTo>
                  <a:lnTo>
                    <a:pt x="387" y="295"/>
                  </a:lnTo>
                  <a:lnTo>
                    <a:pt x="385" y="345"/>
                  </a:lnTo>
                  <a:lnTo>
                    <a:pt x="377" y="344"/>
                  </a:lnTo>
                  <a:lnTo>
                    <a:pt x="373" y="344"/>
                  </a:lnTo>
                  <a:lnTo>
                    <a:pt x="369" y="344"/>
                  </a:lnTo>
                  <a:lnTo>
                    <a:pt x="361" y="344"/>
                  </a:lnTo>
                  <a:lnTo>
                    <a:pt x="353" y="344"/>
                  </a:lnTo>
                  <a:lnTo>
                    <a:pt x="340" y="345"/>
                  </a:lnTo>
                  <a:lnTo>
                    <a:pt x="332" y="345"/>
                  </a:lnTo>
                  <a:lnTo>
                    <a:pt x="328" y="230"/>
                  </a:lnTo>
                  <a:lnTo>
                    <a:pt x="330" y="230"/>
                  </a:lnTo>
                  <a:lnTo>
                    <a:pt x="336" y="230"/>
                  </a:lnTo>
                  <a:lnTo>
                    <a:pt x="350" y="229"/>
                  </a:lnTo>
                  <a:lnTo>
                    <a:pt x="367" y="228"/>
                  </a:lnTo>
                  <a:lnTo>
                    <a:pt x="375" y="229"/>
                  </a:lnTo>
                  <a:lnTo>
                    <a:pt x="382" y="229"/>
                  </a:lnTo>
                  <a:close/>
                  <a:moveTo>
                    <a:pt x="408" y="0"/>
                  </a:moveTo>
                  <a:lnTo>
                    <a:pt x="421" y="1"/>
                  </a:lnTo>
                  <a:lnTo>
                    <a:pt x="433" y="4"/>
                  </a:lnTo>
                  <a:lnTo>
                    <a:pt x="445" y="6"/>
                  </a:lnTo>
                  <a:lnTo>
                    <a:pt x="457" y="10"/>
                  </a:lnTo>
                  <a:lnTo>
                    <a:pt x="469" y="13"/>
                  </a:lnTo>
                  <a:lnTo>
                    <a:pt x="480" y="17"/>
                  </a:lnTo>
                  <a:lnTo>
                    <a:pt x="491" y="22"/>
                  </a:lnTo>
                  <a:lnTo>
                    <a:pt x="503" y="26"/>
                  </a:lnTo>
                  <a:lnTo>
                    <a:pt x="470" y="173"/>
                  </a:lnTo>
                  <a:lnTo>
                    <a:pt x="477" y="176"/>
                  </a:lnTo>
                  <a:lnTo>
                    <a:pt x="484" y="179"/>
                  </a:lnTo>
                  <a:lnTo>
                    <a:pt x="498" y="186"/>
                  </a:lnTo>
                  <a:lnTo>
                    <a:pt x="512" y="194"/>
                  </a:lnTo>
                  <a:lnTo>
                    <a:pt x="521" y="199"/>
                  </a:lnTo>
                  <a:lnTo>
                    <a:pt x="527" y="204"/>
                  </a:lnTo>
                  <a:lnTo>
                    <a:pt x="580" y="73"/>
                  </a:lnTo>
                  <a:lnTo>
                    <a:pt x="583" y="75"/>
                  </a:lnTo>
                  <a:lnTo>
                    <a:pt x="587" y="77"/>
                  </a:lnTo>
                  <a:lnTo>
                    <a:pt x="595" y="84"/>
                  </a:lnTo>
                  <a:lnTo>
                    <a:pt x="605" y="91"/>
                  </a:lnTo>
                  <a:lnTo>
                    <a:pt x="613" y="100"/>
                  </a:lnTo>
                  <a:lnTo>
                    <a:pt x="621" y="108"/>
                  </a:lnTo>
                  <a:lnTo>
                    <a:pt x="630" y="118"/>
                  </a:lnTo>
                  <a:lnTo>
                    <a:pt x="637" y="126"/>
                  </a:lnTo>
                  <a:lnTo>
                    <a:pt x="644" y="134"/>
                  </a:lnTo>
                  <a:lnTo>
                    <a:pt x="579" y="250"/>
                  </a:lnTo>
                  <a:lnTo>
                    <a:pt x="598" y="276"/>
                  </a:lnTo>
                  <a:lnTo>
                    <a:pt x="607" y="289"/>
                  </a:lnTo>
                  <a:lnTo>
                    <a:pt x="615" y="302"/>
                  </a:lnTo>
                  <a:lnTo>
                    <a:pt x="688" y="205"/>
                  </a:lnTo>
                  <a:lnTo>
                    <a:pt x="692" y="215"/>
                  </a:lnTo>
                  <a:lnTo>
                    <a:pt x="696" y="224"/>
                  </a:lnTo>
                  <a:lnTo>
                    <a:pt x="699" y="234"/>
                  </a:lnTo>
                  <a:lnTo>
                    <a:pt x="703" y="243"/>
                  </a:lnTo>
                  <a:lnTo>
                    <a:pt x="706" y="253"/>
                  </a:lnTo>
                  <a:lnTo>
                    <a:pt x="710" y="262"/>
                  </a:lnTo>
                  <a:lnTo>
                    <a:pt x="712" y="271"/>
                  </a:lnTo>
                  <a:lnTo>
                    <a:pt x="714" y="280"/>
                  </a:lnTo>
                  <a:lnTo>
                    <a:pt x="638" y="357"/>
                  </a:lnTo>
                  <a:lnTo>
                    <a:pt x="644" y="382"/>
                  </a:lnTo>
                  <a:lnTo>
                    <a:pt x="646" y="393"/>
                  </a:lnTo>
                  <a:lnTo>
                    <a:pt x="650" y="406"/>
                  </a:lnTo>
                  <a:lnTo>
                    <a:pt x="721" y="365"/>
                  </a:lnTo>
                  <a:lnTo>
                    <a:pt x="722" y="367"/>
                  </a:lnTo>
                  <a:lnTo>
                    <a:pt x="722" y="370"/>
                  </a:lnTo>
                  <a:lnTo>
                    <a:pt x="722" y="376"/>
                  </a:lnTo>
                  <a:lnTo>
                    <a:pt x="722" y="385"/>
                  </a:lnTo>
                  <a:lnTo>
                    <a:pt x="721" y="397"/>
                  </a:lnTo>
                  <a:lnTo>
                    <a:pt x="719" y="410"/>
                  </a:lnTo>
                  <a:lnTo>
                    <a:pt x="716" y="423"/>
                  </a:lnTo>
                  <a:lnTo>
                    <a:pt x="715" y="430"/>
                  </a:lnTo>
                  <a:lnTo>
                    <a:pt x="712" y="436"/>
                  </a:lnTo>
                  <a:lnTo>
                    <a:pt x="682" y="448"/>
                  </a:lnTo>
                  <a:lnTo>
                    <a:pt x="651" y="461"/>
                  </a:lnTo>
                  <a:lnTo>
                    <a:pt x="651" y="466"/>
                  </a:lnTo>
                  <a:lnTo>
                    <a:pt x="650" y="473"/>
                  </a:lnTo>
                  <a:lnTo>
                    <a:pt x="647" y="486"/>
                  </a:lnTo>
                  <a:lnTo>
                    <a:pt x="645" y="498"/>
                  </a:lnTo>
                  <a:lnTo>
                    <a:pt x="644" y="505"/>
                  </a:lnTo>
                  <a:lnTo>
                    <a:pt x="644" y="507"/>
                  </a:lnTo>
                  <a:lnTo>
                    <a:pt x="645" y="507"/>
                  </a:lnTo>
                  <a:lnTo>
                    <a:pt x="646" y="507"/>
                  </a:lnTo>
                  <a:lnTo>
                    <a:pt x="693" y="498"/>
                  </a:lnTo>
                  <a:lnTo>
                    <a:pt x="689" y="509"/>
                  </a:lnTo>
                  <a:lnTo>
                    <a:pt x="683" y="521"/>
                  </a:lnTo>
                  <a:lnTo>
                    <a:pt x="671" y="544"/>
                  </a:lnTo>
                  <a:lnTo>
                    <a:pt x="666" y="544"/>
                  </a:lnTo>
                  <a:lnTo>
                    <a:pt x="660" y="544"/>
                  </a:lnTo>
                  <a:lnTo>
                    <a:pt x="651" y="544"/>
                  </a:lnTo>
                  <a:lnTo>
                    <a:pt x="646" y="544"/>
                  </a:lnTo>
                  <a:lnTo>
                    <a:pt x="641" y="545"/>
                  </a:lnTo>
                  <a:lnTo>
                    <a:pt x="637" y="546"/>
                  </a:lnTo>
                  <a:lnTo>
                    <a:pt x="634" y="547"/>
                  </a:lnTo>
                  <a:lnTo>
                    <a:pt x="632" y="549"/>
                  </a:lnTo>
                  <a:lnTo>
                    <a:pt x="628" y="551"/>
                  </a:lnTo>
                  <a:lnTo>
                    <a:pt x="627" y="553"/>
                  </a:lnTo>
                  <a:lnTo>
                    <a:pt x="626" y="554"/>
                  </a:lnTo>
                  <a:lnTo>
                    <a:pt x="625" y="558"/>
                  </a:lnTo>
                  <a:lnTo>
                    <a:pt x="624" y="563"/>
                  </a:lnTo>
                  <a:lnTo>
                    <a:pt x="621" y="570"/>
                  </a:lnTo>
                  <a:lnTo>
                    <a:pt x="620" y="575"/>
                  </a:lnTo>
                  <a:lnTo>
                    <a:pt x="618" y="578"/>
                  </a:lnTo>
                  <a:lnTo>
                    <a:pt x="621" y="579"/>
                  </a:lnTo>
                  <a:lnTo>
                    <a:pt x="626" y="579"/>
                  </a:lnTo>
                  <a:lnTo>
                    <a:pt x="634" y="579"/>
                  </a:lnTo>
                  <a:lnTo>
                    <a:pt x="646" y="578"/>
                  </a:lnTo>
                  <a:lnTo>
                    <a:pt x="645" y="581"/>
                  </a:lnTo>
                  <a:lnTo>
                    <a:pt x="644" y="583"/>
                  </a:lnTo>
                  <a:lnTo>
                    <a:pt x="643" y="585"/>
                  </a:lnTo>
                  <a:lnTo>
                    <a:pt x="640" y="586"/>
                  </a:lnTo>
                  <a:lnTo>
                    <a:pt x="609" y="601"/>
                  </a:lnTo>
                  <a:lnTo>
                    <a:pt x="577" y="614"/>
                  </a:lnTo>
                  <a:lnTo>
                    <a:pt x="514" y="640"/>
                  </a:lnTo>
                  <a:lnTo>
                    <a:pt x="516" y="633"/>
                  </a:lnTo>
                  <a:lnTo>
                    <a:pt x="519" y="624"/>
                  </a:lnTo>
                  <a:lnTo>
                    <a:pt x="522" y="615"/>
                  </a:lnTo>
                  <a:lnTo>
                    <a:pt x="523" y="607"/>
                  </a:lnTo>
                  <a:lnTo>
                    <a:pt x="525" y="596"/>
                  </a:lnTo>
                  <a:lnTo>
                    <a:pt x="527" y="586"/>
                  </a:lnTo>
                  <a:lnTo>
                    <a:pt x="528" y="578"/>
                  </a:lnTo>
                  <a:lnTo>
                    <a:pt x="528" y="571"/>
                  </a:lnTo>
                  <a:lnTo>
                    <a:pt x="528" y="564"/>
                  </a:lnTo>
                  <a:lnTo>
                    <a:pt x="527" y="556"/>
                  </a:lnTo>
                  <a:lnTo>
                    <a:pt x="525" y="549"/>
                  </a:lnTo>
                  <a:lnTo>
                    <a:pt x="524" y="540"/>
                  </a:lnTo>
                  <a:lnTo>
                    <a:pt x="523" y="533"/>
                  </a:lnTo>
                  <a:lnTo>
                    <a:pt x="521" y="525"/>
                  </a:lnTo>
                  <a:lnTo>
                    <a:pt x="517" y="518"/>
                  </a:lnTo>
                  <a:lnTo>
                    <a:pt x="515" y="511"/>
                  </a:lnTo>
                  <a:lnTo>
                    <a:pt x="511" y="504"/>
                  </a:lnTo>
                  <a:lnTo>
                    <a:pt x="508" y="496"/>
                  </a:lnTo>
                  <a:lnTo>
                    <a:pt x="504" y="491"/>
                  </a:lnTo>
                  <a:lnTo>
                    <a:pt x="499" y="483"/>
                  </a:lnTo>
                  <a:lnTo>
                    <a:pt x="496" y="478"/>
                  </a:lnTo>
                  <a:lnTo>
                    <a:pt x="491" y="470"/>
                  </a:lnTo>
                  <a:lnTo>
                    <a:pt x="486" y="464"/>
                  </a:lnTo>
                  <a:lnTo>
                    <a:pt x="480" y="460"/>
                  </a:lnTo>
                  <a:lnTo>
                    <a:pt x="476" y="454"/>
                  </a:lnTo>
                  <a:lnTo>
                    <a:pt x="470" y="448"/>
                  </a:lnTo>
                  <a:lnTo>
                    <a:pt x="465" y="443"/>
                  </a:lnTo>
                  <a:lnTo>
                    <a:pt x="458" y="438"/>
                  </a:lnTo>
                  <a:lnTo>
                    <a:pt x="452" y="435"/>
                  </a:lnTo>
                  <a:lnTo>
                    <a:pt x="446" y="430"/>
                  </a:lnTo>
                  <a:lnTo>
                    <a:pt x="440" y="427"/>
                  </a:lnTo>
                  <a:lnTo>
                    <a:pt x="434" y="423"/>
                  </a:lnTo>
                  <a:lnTo>
                    <a:pt x="427" y="419"/>
                  </a:lnTo>
                  <a:lnTo>
                    <a:pt x="421" y="417"/>
                  </a:lnTo>
                  <a:lnTo>
                    <a:pt x="418" y="416"/>
                  </a:lnTo>
                  <a:lnTo>
                    <a:pt x="414" y="415"/>
                  </a:lnTo>
                  <a:lnTo>
                    <a:pt x="407" y="412"/>
                  </a:lnTo>
                  <a:lnTo>
                    <a:pt x="401" y="411"/>
                  </a:lnTo>
                  <a:lnTo>
                    <a:pt x="394" y="410"/>
                  </a:lnTo>
                  <a:lnTo>
                    <a:pt x="387" y="409"/>
                  </a:lnTo>
                  <a:lnTo>
                    <a:pt x="381" y="409"/>
                  </a:lnTo>
                  <a:lnTo>
                    <a:pt x="346" y="409"/>
                  </a:lnTo>
                  <a:lnTo>
                    <a:pt x="337" y="409"/>
                  </a:lnTo>
                  <a:lnTo>
                    <a:pt x="329" y="410"/>
                  </a:lnTo>
                  <a:lnTo>
                    <a:pt x="321" y="411"/>
                  </a:lnTo>
                  <a:lnTo>
                    <a:pt x="314" y="414"/>
                  </a:lnTo>
                  <a:lnTo>
                    <a:pt x="306" y="416"/>
                  </a:lnTo>
                  <a:lnTo>
                    <a:pt x="298" y="418"/>
                  </a:lnTo>
                  <a:lnTo>
                    <a:pt x="291" y="422"/>
                  </a:lnTo>
                  <a:lnTo>
                    <a:pt x="284" y="424"/>
                  </a:lnTo>
                  <a:lnTo>
                    <a:pt x="278" y="428"/>
                  </a:lnTo>
                  <a:lnTo>
                    <a:pt x="271" y="433"/>
                  </a:lnTo>
                  <a:lnTo>
                    <a:pt x="265" y="437"/>
                  </a:lnTo>
                  <a:lnTo>
                    <a:pt x="258" y="442"/>
                  </a:lnTo>
                  <a:lnTo>
                    <a:pt x="253" y="448"/>
                  </a:lnTo>
                  <a:lnTo>
                    <a:pt x="247" y="453"/>
                  </a:lnTo>
                  <a:lnTo>
                    <a:pt x="241" y="459"/>
                  </a:lnTo>
                  <a:lnTo>
                    <a:pt x="237" y="464"/>
                  </a:lnTo>
                  <a:lnTo>
                    <a:pt x="232" y="470"/>
                  </a:lnTo>
                  <a:lnTo>
                    <a:pt x="227" y="476"/>
                  </a:lnTo>
                  <a:lnTo>
                    <a:pt x="224" y="483"/>
                  </a:lnTo>
                  <a:lnTo>
                    <a:pt x="219" y="489"/>
                  </a:lnTo>
                  <a:lnTo>
                    <a:pt x="215" y="496"/>
                  </a:lnTo>
                  <a:lnTo>
                    <a:pt x="212" y="504"/>
                  </a:lnTo>
                  <a:lnTo>
                    <a:pt x="209" y="511"/>
                  </a:lnTo>
                  <a:lnTo>
                    <a:pt x="207" y="513"/>
                  </a:lnTo>
                  <a:lnTo>
                    <a:pt x="206" y="518"/>
                  </a:lnTo>
                  <a:lnTo>
                    <a:pt x="203" y="525"/>
                  </a:lnTo>
                  <a:lnTo>
                    <a:pt x="201" y="532"/>
                  </a:lnTo>
                  <a:lnTo>
                    <a:pt x="199" y="539"/>
                  </a:lnTo>
                  <a:lnTo>
                    <a:pt x="198" y="546"/>
                  </a:lnTo>
                  <a:lnTo>
                    <a:pt x="196" y="553"/>
                  </a:lnTo>
                  <a:lnTo>
                    <a:pt x="196" y="560"/>
                  </a:lnTo>
                  <a:lnTo>
                    <a:pt x="195" y="566"/>
                  </a:lnTo>
                  <a:lnTo>
                    <a:pt x="195" y="573"/>
                  </a:lnTo>
                  <a:lnTo>
                    <a:pt x="195" y="582"/>
                  </a:lnTo>
                  <a:lnTo>
                    <a:pt x="196" y="591"/>
                  </a:lnTo>
                  <a:lnTo>
                    <a:pt x="198" y="599"/>
                  </a:lnTo>
                  <a:lnTo>
                    <a:pt x="200" y="609"/>
                  </a:lnTo>
                  <a:lnTo>
                    <a:pt x="201" y="618"/>
                  </a:lnTo>
                  <a:lnTo>
                    <a:pt x="205" y="628"/>
                  </a:lnTo>
                  <a:lnTo>
                    <a:pt x="208" y="637"/>
                  </a:lnTo>
                  <a:lnTo>
                    <a:pt x="212" y="646"/>
                  </a:lnTo>
                  <a:lnTo>
                    <a:pt x="194" y="639"/>
                  </a:lnTo>
                  <a:lnTo>
                    <a:pt x="176" y="630"/>
                  </a:lnTo>
                  <a:lnTo>
                    <a:pt x="141" y="616"/>
                  </a:lnTo>
                  <a:lnTo>
                    <a:pt x="124" y="609"/>
                  </a:lnTo>
                  <a:lnTo>
                    <a:pt x="116" y="605"/>
                  </a:lnTo>
                  <a:lnTo>
                    <a:pt x="108" y="601"/>
                  </a:lnTo>
                  <a:lnTo>
                    <a:pt x="101" y="597"/>
                  </a:lnTo>
                  <a:lnTo>
                    <a:pt x="93" y="594"/>
                  </a:lnTo>
                  <a:lnTo>
                    <a:pt x="88" y="589"/>
                  </a:lnTo>
                  <a:lnTo>
                    <a:pt x="82" y="584"/>
                  </a:lnTo>
                  <a:lnTo>
                    <a:pt x="108" y="584"/>
                  </a:lnTo>
                  <a:lnTo>
                    <a:pt x="98" y="566"/>
                  </a:lnTo>
                  <a:lnTo>
                    <a:pt x="91" y="550"/>
                  </a:lnTo>
                  <a:lnTo>
                    <a:pt x="72" y="549"/>
                  </a:lnTo>
                  <a:lnTo>
                    <a:pt x="54" y="546"/>
                  </a:lnTo>
                  <a:lnTo>
                    <a:pt x="50" y="540"/>
                  </a:lnTo>
                  <a:lnTo>
                    <a:pt x="46" y="534"/>
                  </a:lnTo>
                  <a:lnTo>
                    <a:pt x="40" y="523"/>
                  </a:lnTo>
                  <a:lnTo>
                    <a:pt x="37" y="518"/>
                  </a:lnTo>
                  <a:lnTo>
                    <a:pt x="34" y="511"/>
                  </a:lnTo>
                  <a:lnTo>
                    <a:pt x="30" y="499"/>
                  </a:lnTo>
                  <a:lnTo>
                    <a:pt x="79" y="513"/>
                  </a:lnTo>
                  <a:lnTo>
                    <a:pt x="79" y="512"/>
                  </a:lnTo>
                  <a:lnTo>
                    <a:pt x="79" y="511"/>
                  </a:lnTo>
                  <a:lnTo>
                    <a:pt x="78" y="505"/>
                  </a:lnTo>
                  <a:lnTo>
                    <a:pt x="77" y="493"/>
                  </a:lnTo>
                  <a:lnTo>
                    <a:pt x="74" y="479"/>
                  </a:lnTo>
                  <a:lnTo>
                    <a:pt x="72" y="472"/>
                  </a:lnTo>
                  <a:lnTo>
                    <a:pt x="72" y="466"/>
                  </a:lnTo>
                  <a:lnTo>
                    <a:pt x="41" y="451"/>
                  </a:lnTo>
                  <a:lnTo>
                    <a:pt x="11" y="438"/>
                  </a:lnTo>
                  <a:lnTo>
                    <a:pt x="8" y="430"/>
                  </a:lnTo>
                  <a:lnTo>
                    <a:pt x="5" y="412"/>
                  </a:lnTo>
                  <a:lnTo>
                    <a:pt x="2" y="393"/>
                  </a:lnTo>
                  <a:lnTo>
                    <a:pt x="1" y="386"/>
                  </a:lnTo>
                  <a:lnTo>
                    <a:pt x="0" y="380"/>
                  </a:lnTo>
                  <a:lnTo>
                    <a:pt x="0" y="369"/>
                  </a:lnTo>
                  <a:lnTo>
                    <a:pt x="71" y="414"/>
                  </a:lnTo>
                  <a:lnTo>
                    <a:pt x="74" y="402"/>
                  </a:lnTo>
                  <a:lnTo>
                    <a:pt x="77" y="389"/>
                  </a:lnTo>
                  <a:lnTo>
                    <a:pt x="83" y="363"/>
                  </a:lnTo>
                  <a:lnTo>
                    <a:pt x="8" y="286"/>
                  </a:lnTo>
                  <a:lnTo>
                    <a:pt x="12" y="267"/>
                  </a:lnTo>
                  <a:lnTo>
                    <a:pt x="14" y="257"/>
                  </a:lnTo>
                  <a:lnTo>
                    <a:pt x="18" y="248"/>
                  </a:lnTo>
                  <a:lnTo>
                    <a:pt x="21" y="238"/>
                  </a:lnTo>
                  <a:lnTo>
                    <a:pt x="25" y="229"/>
                  </a:lnTo>
                  <a:lnTo>
                    <a:pt x="28" y="219"/>
                  </a:lnTo>
                  <a:lnTo>
                    <a:pt x="33" y="210"/>
                  </a:lnTo>
                  <a:lnTo>
                    <a:pt x="104" y="307"/>
                  </a:lnTo>
                  <a:lnTo>
                    <a:pt x="137" y="256"/>
                  </a:lnTo>
                  <a:lnTo>
                    <a:pt x="76" y="138"/>
                  </a:lnTo>
                  <a:lnTo>
                    <a:pt x="89" y="122"/>
                  </a:lnTo>
                  <a:lnTo>
                    <a:pt x="97" y="114"/>
                  </a:lnTo>
                  <a:lnTo>
                    <a:pt x="105" y="104"/>
                  </a:lnTo>
                  <a:lnTo>
                    <a:pt x="112" y="97"/>
                  </a:lnTo>
                  <a:lnTo>
                    <a:pt x="122" y="89"/>
                  </a:lnTo>
                  <a:lnTo>
                    <a:pt x="129" y="82"/>
                  </a:lnTo>
                  <a:lnTo>
                    <a:pt x="137" y="75"/>
                  </a:lnTo>
                  <a:lnTo>
                    <a:pt x="186" y="210"/>
                  </a:lnTo>
                  <a:lnTo>
                    <a:pt x="201" y="202"/>
                  </a:lnTo>
                  <a:lnTo>
                    <a:pt x="218" y="191"/>
                  </a:lnTo>
                  <a:lnTo>
                    <a:pt x="233" y="181"/>
                  </a:lnTo>
                  <a:lnTo>
                    <a:pt x="246" y="173"/>
                  </a:lnTo>
                  <a:lnTo>
                    <a:pt x="217" y="28"/>
                  </a:lnTo>
                  <a:lnTo>
                    <a:pt x="228" y="23"/>
                  </a:lnTo>
                  <a:lnTo>
                    <a:pt x="240" y="18"/>
                  </a:lnTo>
                  <a:lnTo>
                    <a:pt x="252" y="14"/>
                  </a:lnTo>
                  <a:lnTo>
                    <a:pt x="263" y="11"/>
                  </a:lnTo>
                  <a:lnTo>
                    <a:pt x="274" y="7"/>
                  </a:lnTo>
                  <a:lnTo>
                    <a:pt x="286" y="5"/>
                  </a:lnTo>
                  <a:lnTo>
                    <a:pt x="298" y="3"/>
                  </a:lnTo>
                  <a:lnTo>
                    <a:pt x="310" y="0"/>
                  </a:lnTo>
                  <a:lnTo>
                    <a:pt x="316" y="154"/>
                  </a:lnTo>
                  <a:lnTo>
                    <a:pt x="323" y="154"/>
                  </a:lnTo>
                  <a:lnTo>
                    <a:pt x="330" y="153"/>
                  </a:lnTo>
                  <a:lnTo>
                    <a:pt x="340" y="152"/>
                  </a:lnTo>
                  <a:lnTo>
                    <a:pt x="382" y="152"/>
                  </a:lnTo>
                  <a:lnTo>
                    <a:pt x="389" y="153"/>
                  </a:lnTo>
                  <a:lnTo>
                    <a:pt x="398" y="154"/>
                  </a:lnTo>
                  <a:lnTo>
                    <a:pt x="399" y="152"/>
                  </a:lnTo>
                  <a:lnTo>
                    <a:pt x="400" y="149"/>
                  </a:lnTo>
                  <a:lnTo>
                    <a:pt x="400" y="148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8C042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5" name="Freeform 69">
              <a:extLst>
                <a:ext uri="{FF2B5EF4-FFF2-40B4-BE49-F238E27FC236}">
                  <a16:creationId xmlns:a16="http://schemas.microsoft.com/office/drawing/2014/main" id="{BC8684B7-F740-4C38-A41A-C33224724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" y="873"/>
              <a:ext cx="42" cy="47"/>
            </a:xfrm>
            <a:custGeom>
              <a:avLst/>
              <a:gdLst>
                <a:gd name="T0" fmla="*/ 32 w 42"/>
                <a:gd name="T1" fmla="*/ 0 h 47"/>
                <a:gd name="T2" fmla="*/ 35 w 42"/>
                <a:gd name="T3" fmla="*/ 6 h 47"/>
                <a:gd name="T4" fmla="*/ 38 w 42"/>
                <a:gd name="T5" fmla="*/ 13 h 47"/>
                <a:gd name="T6" fmla="*/ 42 w 42"/>
                <a:gd name="T7" fmla="*/ 26 h 47"/>
                <a:gd name="T8" fmla="*/ 10 w 42"/>
                <a:gd name="T9" fmla="*/ 47 h 47"/>
                <a:gd name="T10" fmla="*/ 6 w 42"/>
                <a:gd name="T11" fmla="*/ 37 h 47"/>
                <a:gd name="T12" fmla="*/ 0 w 42"/>
                <a:gd name="T13" fmla="*/ 29 h 47"/>
                <a:gd name="T14" fmla="*/ 7 w 42"/>
                <a:gd name="T15" fmla="*/ 23 h 47"/>
                <a:gd name="T16" fmla="*/ 14 w 42"/>
                <a:gd name="T17" fmla="*/ 16 h 47"/>
                <a:gd name="T18" fmla="*/ 32 w 42"/>
                <a:gd name="T19" fmla="*/ 0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7"/>
                <a:gd name="T32" fmla="*/ 42 w 42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7">
                  <a:moveTo>
                    <a:pt x="32" y="0"/>
                  </a:moveTo>
                  <a:lnTo>
                    <a:pt x="35" y="6"/>
                  </a:lnTo>
                  <a:lnTo>
                    <a:pt x="38" y="13"/>
                  </a:lnTo>
                  <a:lnTo>
                    <a:pt x="42" y="26"/>
                  </a:lnTo>
                  <a:lnTo>
                    <a:pt x="10" y="47"/>
                  </a:lnTo>
                  <a:lnTo>
                    <a:pt x="6" y="37"/>
                  </a:lnTo>
                  <a:lnTo>
                    <a:pt x="0" y="29"/>
                  </a:lnTo>
                  <a:lnTo>
                    <a:pt x="7" y="23"/>
                  </a:lnTo>
                  <a:lnTo>
                    <a:pt x="14" y="1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6" name="Freeform 70">
              <a:extLst>
                <a:ext uri="{FF2B5EF4-FFF2-40B4-BE49-F238E27FC236}">
                  <a16:creationId xmlns:a16="http://schemas.microsoft.com/office/drawing/2014/main" id="{5F4916B8-7371-4631-BA44-178FA1BAA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568"/>
              <a:ext cx="81" cy="79"/>
            </a:xfrm>
            <a:custGeom>
              <a:avLst/>
              <a:gdLst>
                <a:gd name="T0" fmla="*/ 24 w 81"/>
                <a:gd name="T1" fmla="*/ 0 h 79"/>
                <a:gd name="T2" fmla="*/ 81 w 81"/>
                <a:gd name="T3" fmla="*/ 2 h 79"/>
                <a:gd name="T4" fmla="*/ 81 w 81"/>
                <a:gd name="T5" fmla="*/ 0 h 79"/>
                <a:gd name="T6" fmla="*/ 73 w 81"/>
                <a:gd name="T7" fmla="*/ 76 h 79"/>
                <a:gd name="T8" fmla="*/ 71 w 81"/>
                <a:gd name="T9" fmla="*/ 77 h 79"/>
                <a:gd name="T10" fmla="*/ 68 w 81"/>
                <a:gd name="T11" fmla="*/ 77 h 79"/>
                <a:gd name="T12" fmla="*/ 59 w 81"/>
                <a:gd name="T13" fmla="*/ 77 h 79"/>
                <a:gd name="T14" fmla="*/ 45 w 81"/>
                <a:gd name="T15" fmla="*/ 76 h 79"/>
                <a:gd name="T16" fmla="*/ 30 w 81"/>
                <a:gd name="T17" fmla="*/ 77 h 79"/>
                <a:gd name="T18" fmla="*/ 11 w 81"/>
                <a:gd name="T19" fmla="*/ 79 h 79"/>
                <a:gd name="T20" fmla="*/ 0 w 81"/>
                <a:gd name="T21" fmla="*/ 3 h 79"/>
                <a:gd name="T22" fmla="*/ 12 w 81"/>
                <a:gd name="T23" fmla="*/ 2 h 79"/>
                <a:gd name="T24" fmla="*/ 24 w 81"/>
                <a:gd name="T25" fmla="*/ 0 h 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1"/>
                <a:gd name="T40" fmla="*/ 0 h 79"/>
                <a:gd name="T41" fmla="*/ 81 w 81"/>
                <a:gd name="T42" fmla="*/ 79 h 7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1" h="79">
                  <a:moveTo>
                    <a:pt x="24" y="0"/>
                  </a:moveTo>
                  <a:lnTo>
                    <a:pt x="81" y="2"/>
                  </a:lnTo>
                  <a:lnTo>
                    <a:pt x="81" y="0"/>
                  </a:lnTo>
                  <a:lnTo>
                    <a:pt x="73" y="76"/>
                  </a:lnTo>
                  <a:lnTo>
                    <a:pt x="71" y="77"/>
                  </a:lnTo>
                  <a:lnTo>
                    <a:pt x="68" y="77"/>
                  </a:lnTo>
                  <a:lnTo>
                    <a:pt x="59" y="77"/>
                  </a:lnTo>
                  <a:lnTo>
                    <a:pt x="45" y="76"/>
                  </a:lnTo>
                  <a:lnTo>
                    <a:pt x="30" y="77"/>
                  </a:lnTo>
                  <a:lnTo>
                    <a:pt x="11" y="79"/>
                  </a:lnTo>
                  <a:lnTo>
                    <a:pt x="0" y="3"/>
                  </a:lnTo>
                  <a:lnTo>
                    <a:pt x="12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" name="Freeform 71">
              <a:extLst>
                <a:ext uri="{FF2B5EF4-FFF2-40B4-BE49-F238E27FC236}">
                  <a16:creationId xmlns:a16="http://schemas.microsoft.com/office/drawing/2014/main" id="{EE194CA6-B811-4217-855F-8D3D15825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3" y="590"/>
              <a:ext cx="79" cy="96"/>
            </a:xfrm>
            <a:custGeom>
              <a:avLst/>
              <a:gdLst>
                <a:gd name="T0" fmla="*/ 20 w 79"/>
                <a:gd name="T1" fmla="*/ 0 h 96"/>
                <a:gd name="T2" fmla="*/ 22 w 79"/>
                <a:gd name="T3" fmla="*/ 0 h 96"/>
                <a:gd name="T4" fmla="*/ 24 w 79"/>
                <a:gd name="T5" fmla="*/ 0 h 96"/>
                <a:gd name="T6" fmla="*/ 27 w 79"/>
                <a:gd name="T7" fmla="*/ 2 h 96"/>
                <a:gd name="T8" fmla="*/ 34 w 79"/>
                <a:gd name="T9" fmla="*/ 4 h 96"/>
                <a:gd name="T10" fmla="*/ 42 w 79"/>
                <a:gd name="T11" fmla="*/ 9 h 96"/>
                <a:gd name="T12" fmla="*/ 51 w 79"/>
                <a:gd name="T13" fmla="*/ 13 h 96"/>
                <a:gd name="T14" fmla="*/ 68 w 79"/>
                <a:gd name="T15" fmla="*/ 24 h 96"/>
                <a:gd name="T16" fmla="*/ 79 w 79"/>
                <a:gd name="T17" fmla="*/ 31 h 96"/>
                <a:gd name="T18" fmla="*/ 52 w 79"/>
                <a:gd name="T19" fmla="*/ 96 h 96"/>
                <a:gd name="T20" fmla="*/ 40 w 79"/>
                <a:gd name="T21" fmla="*/ 89 h 96"/>
                <a:gd name="T22" fmla="*/ 27 w 79"/>
                <a:gd name="T23" fmla="*/ 82 h 96"/>
                <a:gd name="T24" fmla="*/ 14 w 79"/>
                <a:gd name="T25" fmla="*/ 76 h 96"/>
                <a:gd name="T26" fmla="*/ 0 w 79"/>
                <a:gd name="T27" fmla="*/ 70 h 96"/>
                <a:gd name="T28" fmla="*/ 0 w 79"/>
                <a:gd name="T29" fmla="*/ 65 h 96"/>
                <a:gd name="T30" fmla="*/ 20 w 79"/>
                <a:gd name="T31" fmla="*/ 0 h 9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9"/>
                <a:gd name="T49" fmla="*/ 0 h 96"/>
                <a:gd name="T50" fmla="*/ 79 w 79"/>
                <a:gd name="T51" fmla="*/ 96 h 9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9" h="96">
                  <a:moveTo>
                    <a:pt x="20" y="0"/>
                  </a:moveTo>
                  <a:lnTo>
                    <a:pt x="22" y="0"/>
                  </a:lnTo>
                  <a:lnTo>
                    <a:pt x="24" y="0"/>
                  </a:lnTo>
                  <a:lnTo>
                    <a:pt x="27" y="2"/>
                  </a:lnTo>
                  <a:lnTo>
                    <a:pt x="34" y="4"/>
                  </a:lnTo>
                  <a:lnTo>
                    <a:pt x="42" y="9"/>
                  </a:lnTo>
                  <a:lnTo>
                    <a:pt x="51" y="13"/>
                  </a:lnTo>
                  <a:lnTo>
                    <a:pt x="68" y="24"/>
                  </a:lnTo>
                  <a:lnTo>
                    <a:pt x="79" y="31"/>
                  </a:lnTo>
                  <a:lnTo>
                    <a:pt x="52" y="96"/>
                  </a:lnTo>
                  <a:lnTo>
                    <a:pt x="40" y="89"/>
                  </a:lnTo>
                  <a:lnTo>
                    <a:pt x="27" y="82"/>
                  </a:lnTo>
                  <a:lnTo>
                    <a:pt x="14" y="76"/>
                  </a:lnTo>
                  <a:lnTo>
                    <a:pt x="0" y="70"/>
                  </a:lnTo>
                  <a:lnTo>
                    <a:pt x="0" y="6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" name="Freeform 72">
              <a:extLst>
                <a:ext uri="{FF2B5EF4-FFF2-40B4-BE49-F238E27FC236}">
                  <a16:creationId xmlns:a16="http://schemas.microsoft.com/office/drawing/2014/main" id="{8A287A09-216C-444C-BF10-D39AAF514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" y="592"/>
              <a:ext cx="81" cy="99"/>
            </a:xfrm>
            <a:custGeom>
              <a:avLst/>
              <a:gdLst>
                <a:gd name="T0" fmla="*/ 62 w 81"/>
                <a:gd name="T1" fmla="*/ 0 h 99"/>
                <a:gd name="T2" fmla="*/ 81 w 81"/>
                <a:gd name="T3" fmla="*/ 72 h 99"/>
                <a:gd name="T4" fmla="*/ 76 w 81"/>
                <a:gd name="T5" fmla="*/ 73 h 99"/>
                <a:gd name="T6" fmla="*/ 69 w 81"/>
                <a:gd name="T7" fmla="*/ 75 h 99"/>
                <a:gd name="T8" fmla="*/ 63 w 81"/>
                <a:gd name="T9" fmla="*/ 79 h 99"/>
                <a:gd name="T10" fmla="*/ 56 w 81"/>
                <a:gd name="T11" fmla="*/ 82 h 99"/>
                <a:gd name="T12" fmla="*/ 43 w 81"/>
                <a:gd name="T13" fmla="*/ 90 h 99"/>
                <a:gd name="T14" fmla="*/ 36 w 81"/>
                <a:gd name="T15" fmla="*/ 94 h 99"/>
                <a:gd name="T16" fmla="*/ 29 w 81"/>
                <a:gd name="T17" fmla="*/ 99 h 99"/>
                <a:gd name="T18" fmla="*/ 0 w 81"/>
                <a:gd name="T19" fmla="*/ 36 h 99"/>
                <a:gd name="T20" fmla="*/ 7 w 81"/>
                <a:gd name="T21" fmla="*/ 30 h 99"/>
                <a:gd name="T22" fmla="*/ 14 w 81"/>
                <a:gd name="T23" fmla="*/ 26 h 99"/>
                <a:gd name="T24" fmla="*/ 21 w 81"/>
                <a:gd name="T25" fmla="*/ 21 h 99"/>
                <a:gd name="T26" fmla="*/ 28 w 81"/>
                <a:gd name="T27" fmla="*/ 16 h 99"/>
                <a:gd name="T28" fmla="*/ 36 w 81"/>
                <a:gd name="T29" fmla="*/ 11 h 99"/>
                <a:gd name="T30" fmla="*/ 45 w 81"/>
                <a:gd name="T31" fmla="*/ 8 h 99"/>
                <a:gd name="T32" fmla="*/ 53 w 81"/>
                <a:gd name="T33" fmla="*/ 3 h 99"/>
                <a:gd name="T34" fmla="*/ 62 w 81"/>
                <a:gd name="T35" fmla="*/ 0 h 9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1"/>
                <a:gd name="T55" fmla="*/ 0 h 99"/>
                <a:gd name="T56" fmla="*/ 81 w 81"/>
                <a:gd name="T57" fmla="*/ 99 h 9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1" h="99">
                  <a:moveTo>
                    <a:pt x="62" y="0"/>
                  </a:moveTo>
                  <a:lnTo>
                    <a:pt x="81" y="72"/>
                  </a:lnTo>
                  <a:lnTo>
                    <a:pt x="76" y="73"/>
                  </a:lnTo>
                  <a:lnTo>
                    <a:pt x="69" y="75"/>
                  </a:lnTo>
                  <a:lnTo>
                    <a:pt x="63" y="79"/>
                  </a:lnTo>
                  <a:lnTo>
                    <a:pt x="56" y="82"/>
                  </a:lnTo>
                  <a:lnTo>
                    <a:pt x="43" y="90"/>
                  </a:lnTo>
                  <a:lnTo>
                    <a:pt x="36" y="94"/>
                  </a:lnTo>
                  <a:lnTo>
                    <a:pt x="29" y="99"/>
                  </a:lnTo>
                  <a:lnTo>
                    <a:pt x="0" y="36"/>
                  </a:lnTo>
                  <a:lnTo>
                    <a:pt x="7" y="30"/>
                  </a:lnTo>
                  <a:lnTo>
                    <a:pt x="14" y="26"/>
                  </a:lnTo>
                  <a:lnTo>
                    <a:pt x="21" y="21"/>
                  </a:lnTo>
                  <a:lnTo>
                    <a:pt x="28" y="16"/>
                  </a:lnTo>
                  <a:lnTo>
                    <a:pt x="36" y="11"/>
                  </a:lnTo>
                  <a:lnTo>
                    <a:pt x="45" y="8"/>
                  </a:lnTo>
                  <a:lnTo>
                    <a:pt x="53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" name="Freeform 73">
              <a:extLst>
                <a:ext uri="{FF2B5EF4-FFF2-40B4-BE49-F238E27FC236}">
                  <a16:creationId xmlns:a16="http://schemas.microsoft.com/office/drawing/2014/main" id="{37935F1D-25DF-43EF-8486-85D544018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" y="666"/>
              <a:ext cx="72" cy="94"/>
            </a:xfrm>
            <a:custGeom>
              <a:avLst/>
              <a:gdLst>
                <a:gd name="T0" fmla="*/ 37 w 72"/>
                <a:gd name="T1" fmla="*/ 0 h 94"/>
                <a:gd name="T2" fmla="*/ 41 w 72"/>
                <a:gd name="T3" fmla="*/ 7 h 94"/>
                <a:gd name="T4" fmla="*/ 46 w 72"/>
                <a:gd name="T5" fmla="*/ 13 h 94"/>
                <a:gd name="T6" fmla="*/ 52 w 72"/>
                <a:gd name="T7" fmla="*/ 19 h 94"/>
                <a:gd name="T8" fmla="*/ 57 w 72"/>
                <a:gd name="T9" fmla="*/ 26 h 94"/>
                <a:gd name="T10" fmla="*/ 65 w 72"/>
                <a:gd name="T11" fmla="*/ 39 h 94"/>
                <a:gd name="T12" fmla="*/ 70 w 72"/>
                <a:gd name="T13" fmla="*/ 45 h 94"/>
                <a:gd name="T14" fmla="*/ 72 w 72"/>
                <a:gd name="T15" fmla="*/ 52 h 94"/>
                <a:gd name="T16" fmla="*/ 32 w 72"/>
                <a:gd name="T17" fmla="*/ 94 h 94"/>
                <a:gd name="T18" fmla="*/ 17 w 72"/>
                <a:gd name="T19" fmla="*/ 75 h 94"/>
                <a:gd name="T20" fmla="*/ 9 w 72"/>
                <a:gd name="T21" fmla="*/ 65 h 94"/>
                <a:gd name="T22" fmla="*/ 0 w 72"/>
                <a:gd name="T23" fmla="*/ 55 h 94"/>
                <a:gd name="T24" fmla="*/ 37 w 72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2"/>
                <a:gd name="T40" fmla="*/ 0 h 94"/>
                <a:gd name="T41" fmla="*/ 72 w 72"/>
                <a:gd name="T42" fmla="*/ 94 h 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2" h="94">
                  <a:moveTo>
                    <a:pt x="37" y="0"/>
                  </a:moveTo>
                  <a:lnTo>
                    <a:pt x="41" y="7"/>
                  </a:lnTo>
                  <a:lnTo>
                    <a:pt x="46" y="13"/>
                  </a:lnTo>
                  <a:lnTo>
                    <a:pt x="52" y="19"/>
                  </a:lnTo>
                  <a:lnTo>
                    <a:pt x="57" y="26"/>
                  </a:lnTo>
                  <a:lnTo>
                    <a:pt x="65" y="39"/>
                  </a:lnTo>
                  <a:lnTo>
                    <a:pt x="70" y="45"/>
                  </a:lnTo>
                  <a:lnTo>
                    <a:pt x="72" y="52"/>
                  </a:lnTo>
                  <a:lnTo>
                    <a:pt x="32" y="94"/>
                  </a:lnTo>
                  <a:lnTo>
                    <a:pt x="17" y="75"/>
                  </a:lnTo>
                  <a:lnTo>
                    <a:pt x="9" y="65"/>
                  </a:lnTo>
                  <a:lnTo>
                    <a:pt x="0" y="5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0" name="Freeform 74">
              <a:extLst>
                <a:ext uri="{FF2B5EF4-FFF2-40B4-BE49-F238E27FC236}">
                  <a16:creationId xmlns:a16="http://schemas.microsoft.com/office/drawing/2014/main" id="{22E558E2-3997-4100-85DA-A5B3557C1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673"/>
              <a:ext cx="71" cy="95"/>
            </a:xfrm>
            <a:custGeom>
              <a:avLst/>
              <a:gdLst>
                <a:gd name="T0" fmla="*/ 34 w 71"/>
                <a:gd name="T1" fmla="*/ 0 h 95"/>
                <a:gd name="T2" fmla="*/ 71 w 71"/>
                <a:gd name="T3" fmla="*/ 52 h 95"/>
                <a:gd name="T4" fmla="*/ 63 w 71"/>
                <a:gd name="T5" fmla="*/ 63 h 95"/>
                <a:gd name="T6" fmla="*/ 53 w 71"/>
                <a:gd name="T7" fmla="*/ 74 h 95"/>
                <a:gd name="T8" fmla="*/ 46 w 71"/>
                <a:gd name="T9" fmla="*/ 84 h 95"/>
                <a:gd name="T10" fmla="*/ 39 w 71"/>
                <a:gd name="T11" fmla="*/ 95 h 95"/>
                <a:gd name="T12" fmla="*/ 0 w 71"/>
                <a:gd name="T13" fmla="*/ 51 h 95"/>
                <a:gd name="T14" fmla="*/ 7 w 71"/>
                <a:gd name="T15" fmla="*/ 38 h 95"/>
                <a:gd name="T16" fmla="*/ 15 w 71"/>
                <a:gd name="T17" fmla="*/ 25 h 95"/>
                <a:gd name="T18" fmla="*/ 20 w 71"/>
                <a:gd name="T19" fmla="*/ 18 h 95"/>
                <a:gd name="T20" fmla="*/ 24 w 71"/>
                <a:gd name="T21" fmla="*/ 12 h 95"/>
                <a:gd name="T22" fmla="*/ 30 w 71"/>
                <a:gd name="T23" fmla="*/ 6 h 95"/>
                <a:gd name="T24" fmla="*/ 34 w 71"/>
                <a:gd name="T25" fmla="*/ 0 h 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"/>
                <a:gd name="T40" fmla="*/ 0 h 95"/>
                <a:gd name="T41" fmla="*/ 71 w 71"/>
                <a:gd name="T42" fmla="*/ 95 h 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" h="95">
                  <a:moveTo>
                    <a:pt x="34" y="0"/>
                  </a:moveTo>
                  <a:lnTo>
                    <a:pt x="71" y="52"/>
                  </a:lnTo>
                  <a:lnTo>
                    <a:pt x="63" y="63"/>
                  </a:lnTo>
                  <a:lnTo>
                    <a:pt x="53" y="74"/>
                  </a:lnTo>
                  <a:lnTo>
                    <a:pt x="46" y="84"/>
                  </a:lnTo>
                  <a:lnTo>
                    <a:pt x="39" y="95"/>
                  </a:lnTo>
                  <a:lnTo>
                    <a:pt x="0" y="51"/>
                  </a:lnTo>
                  <a:lnTo>
                    <a:pt x="7" y="38"/>
                  </a:lnTo>
                  <a:lnTo>
                    <a:pt x="15" y="25"/>
                  </a:lnTo>
                  <a:lnTo>
                    <a:pt x="20" y="18"/>
                  </a:lnTo>
                  <a:lnTo>
                    <a:pt x="24" y="12"/>
                  </a:lnTo>
                  <a:lnTo>
                    <a:pt x="30" y="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1" name="Freeform 75">
              <a:extLst>
                <a:ext uri="{FF2B5EF4-FFF2-40B4-BE49-F238E27FC236}">
                  <a16:creationId xmlns:a16="http://schemas.microsoft.com/office/drawing/2014/main" id="{15F81E26-7173-4637-92E1-AD2343F08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5" y="759"/>
              <a:ext cx="53" cy="66"/>
            </a:xfrm>
            <a:custGeom>
              <a:avLst/>
              <a:gdLst>
                <a:gd name="T0" fmla="*/ 29 w 53"/>
                <a:gd name="T1" fmla="*/ 0 h 66"/>
                <a:gd name="T2" fmla="*/ 38 w 53"/>
                <a:gd name="T3" fmla="*/ 1 h 66"/>
                <a:gd name="T4" fmla="*/ 43 w 53"/>
                <a:gd name="T5" fmla="*/ 1 h 66"/>
                <a:gd name="T6" fmla="*/ 45 w 53"/>
                <a:gd name="T7" fmla="*/ 1 h 66"/>
                <a:gd name="T8" fmla="*/ 49 w 53"/>
                <a:gd name="T9" fmla="*/ 1 h 66"/>
                <a:gd name="T10" fmla="*/ 51 w 53"/>
                <a:gd name="T11" fmla="*/ 1 h 66"/>
                <a:gd name="T12" fmla="*/ 53 w 53"/>
                <a:gd name="T13" fmla="*/ 0 h 66"/>
                <a:gd name="T14" fmla="*/ 47 w 53"/>
                <a:gd name="T15" fmla="*/ 66 h 66"/>
                <a:gd name="T16" fmla="*/ 37 w 53"/>
                <a:gd name="T17" fmla="*/ 66 h 66"/>
                <a:gd name="T18" fmla="*/ 27 w 53"/>
                <a:gd name="T19" fmla="*/ 66 h 66"/>
                <a:gd name="T20" fmla="*/ 16 w 53"/>
                <a:gd name="T21" fmla="*/ 66 h 66"/>
                <a:gd name="T22" fmla="*/ 6 w 53"/>
                <a:gd name="T23" fmla="*/ 66 h 66"/>
                <a:gd name="T24" fmla="*/ 0 w 53"/>
                <a:gd name="T25" fmla="*/ 3 h 66"/>
                <a:gd name="T26" fmla="*/ 6 w 53"/>
                <a:gd name="T27" fmla="*/ 2 h 66"/>
                <a:gd name="T28" fmla="*/ 16 w 53"/>
                <a:gd name="T29" fmla="*/ 1 h 66"/>
                <a:gd name="T30" fmla="*/ 29 w 53"/>
                <a:gd name="T31" fmla="*/ 0 h 6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3"/>
                <a:gd name="T49" fmla="*/ 0 h 66"/>
                <a:gd name="T50" fmla="*/ 53 w 53"/>
                <a:gd name="T51" fmla="*/ 66 h 6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3" h="66">
                  <a:moveTo>
                    <a:pt x="29" y="0"/>
                  </a:moveTo>
                  <a:lnTo>
                    <a:pt x="38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3" y="0"/>
                  </a:lnTo>
                  <a:lnTo>
                    <a:pt x="47" y="66"/>
                  </a:lnTo>
                  <a:lnTo>
                    <a:pt x="37" y="66"/>
                  </a:lnTo>
                  <a:lnTo>
                    <a:pt x="27" y="66"/>
                  </a:lnTo>
                  <a:lnTo>
                    <a:pt x="16" y="66"/>
                  </a:lnTo>
                  <a:lnTo>
                    <a:pt x="6" y="66"/>
                  </a:lnTo>
                  <a:lnTo>
                    <a:pt x="0" y="3"/>
                  </a:lnTo>
                  <a:lnTo>
                    <a:pt x="6" y="2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2" name="Freeform 76">
              <a:extLst>
                <a:ext uri="{FF2B5EF4-FFF2-40B4-BE49-F238E27FC236}">
                  <a16:creationId xmlns:a16="http://schemas.microsoft.com/office/drawing/2014/main" id="{2AC7394F-C799-4F45-BB1B-99B583891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4" y="772"/>
              <a:ext cx="55" cy="74"/>
            </a:xfrm>
            <a:custGeom>
              <a:avLst/>
              <a:gdLst>
                <a:gd name="T0" fmla="*/ 17 w 55"/>
                <a:gd name="T1" fmla="*/ 0 h 74"/>
                <a:gd name="T2" fmla="*/ 23 w 55"/>
                <a:gd name="T3" fmla="*/ 2 h 74"/>
                <a:gd name="T4" fmla="*/ 27 w 55"/>
                <a:gd name="T5" fmla="*/ 4 h 74"/>
                <a:gd name="T6" fmla="*/ 37 w 55"/>
                <a:gd name="T7" fmla="*/ 9 h 74"/>
                <a:gd name="T8" fmla="*/ 55 w 55"/>
                <a:gd name="T9" fmla="*/ 20 h 74"/>
                <a:gd name="T10" fmla="*/ 32 w 55"/>
                <a:gd name="T11" fmla="*/ 74 h 74"/>
                <a:gd name="T12" fmla="*/ 23 w 55"/>
                <a:gd name="T13" fmla="*/ 69 h 74"/>
                <a:gd name="T14" fmla="*/ 16 w 55"/>
                <a:gd name="T15" fmla="*/ 66 h 74"/>
                <a:gd name="T16" fmla="*/ 8 w 55"/>
                <a:gd name="T17" fmla="*/ 62 h 74"/>
                <a:gd name="T18" fmla="*/ 0 w 55"/>
                <a:gd name="T19" fmla="*/ 60 h 74"/>
                <a:gd name="T20" fmla="*/ 17 w 55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5"/>
                <a:gd name="T34" fmla="*/ 0 h 74"/>
                <a:gd name="T35" fmla="*/ 55 w 55"/>
                <a:gd name="T36" fmla="*/ 74 h 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5" h="74">
                  <a:moveTo>
                    <a:pt x="17" y="0"/>
                  </a:moveTo>
                  <a:lnTo>
                    <a:pt x="23" y="2"/>
                  </a:lnTo>
                  <a:lnTo>
                    <a:pt x="27" y="4"/>
                  </a:lnTo>
                  <a:lnTo>
                    <a:pt x="37" y="9"/>
                  </a:lnTo>
                  <a:lnTo>
                    <a:pt x="55" y="20"/>
                  </a:lnTo>
                  <a:lnTo>
                    <a:pt x="32" y="74"/>
                  </a:lnTo>
                  <a:lnTo>
                    <a:pt x="23" y="69"/>
                  </a:lnTo>
                  <a:lnTo>
                    <a:pt x="16" y="66"/>
                  </a:lnTo>
                  <a:lnTo>
                    <a:pt x="8" y="62"/>
                  </a:lnTo>
                  <a:lnTo>
                    <a:pt x="0" y="6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3" name="Freeform 77">
              <a:extLst>
                <a:ext uri="{FF2B5EF4-FFF2-40B4-BE49-F238E27FC236}">
                  <a16:creationId xmlns:a16="http://schemas.microsoft.com/office/drawing/2014/main" id="{FFDE630B-0612-42BE-B003-84637E7F7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" y="772"/>
              <a:ext cx="52" cy="75"/>
            </a:xfrm>
            <a:custGeom>
              <a:avLst/>
              <a:gdLst>
                <a:gd name="T0" fmla="*/ 42 w 52"/>
                <a:gd name="T1" fmla="*/ 0 h 75"/>
                <a:gd name="T2" fmla="*/ 45 w 52"/>
                <a:gd name="T3" fmla="*/ 14 h 75"/>
                <a:gd name="T4" fmla="*/ 49 w 52"/>
                <a:gd name="T5" fmla="*/ 28 h 75"/>
                <a:gd name="T6" fmla="*/ 51 w 52"/>
                <a:gd name="T7" fmla="*/ 41 h 75"/>
                <a:gd name="T8" fmla="*/ 52 w 52"/>
                <a:gd name="T9" fmla="*/ 47 h 75"/>
                <a:gd name="T10" fmla="*/ 52 w 52"/>
                <a:gd name="T11" fmla="*/ 48 h 75"/>
                <a:gd name="T12" fmla="*/ 51 w 52"/>
                <a:gd name="T13" fmla="*/ 50 h 75"/>
                <a:gd name="T14" fmla="*/ 47 w 52"/>
                <a:gd name="T15" fmla="*/ 54 h 75"/>
                <a:gd name="T16" fmla="*/ 41 w 52"/>
                <a:gd name="T17" fmla="*/ 58 h 75"/>
                <a:gd name="T18" fmla="*/ 34 w 52"/>
                <a:gd name="T19" fmla="*/ 62 h 75"/>
                <a:gd name="T20" fmla="*/ 28 w 52"/>
                <a:gd name="T21" fmla="*/ 67 h 75"/>
                <a:gd name="T22" fmla="*/ 21 w 52"/>
                <a:gd name="T23" fmla="*/ 71 h 75"/>
                <a:gd name="T24" fmla="*/ 15 w 52"/>
                <a:gd name="T25" fmla="*/ 75 h 75"/>
                <a:gd name="T26" fmla="*/ 5 w 52"/>
                <a:gd name="T27" fmla="*/ 48 h 75"/>
                <a:gd name="T28" fmla="*/ 2 w 52"/>
                <a:gd name="T29" fmla="*/ 36 h 75"/>
                <a:gd name="T30" fmla="*/ 0 w 52"/>
                <a:gd name="T31" fmla="*/ 32 h 75"/>
                <a:gd name="T32" fmla="*/ 0 w 52"/>
                <a:gd name="T33" fmla="*/ 30 h 75"/>
                <a:gd name="T34" fmla="*/ 2 w 52"/>
                <a:gd name="T35" fmla="*/ 29 h 75"/>
                <a:gd name="T36" fmla="*/ 5 w 52"/>
                <a:gd name="T37" fmla="*/ 26 h 75"/>
                <a:gd name="T38" fmla="*/ 16 w 52"/>
                <a:gd name="T39" fmla="*/ 18 h 75"/>
                <a:gd name="T40" fmla="*/ 42 w 52"/>
                <a:gd name="T41" fmla="*/ 0 h 7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2"/>
                <a:gd name="T64" fmla="*/ 0 h 75"/>
                <a:gd name="T65" fmla="*/ 52 w 52"/>
                <a:gd name="T66" fmla="*/ 75 h 7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2" h="75">
                  <a:moveTo>
                    <a:pt x="42" y="0"/>
                  </a:moveTo>
                  <a:lnTo>
                    <a:pt x="45" y="14"/>
                  </a:lnTo>
                  <a:lnTo>
                    <a:pt x="49" y="28"/>
                  </a:lnTo>
                  <a:lnTo>
                    <a:pt x="51" y="41"/>
                  </a:lnTo>
                  <a:lnTo>
                    <a:pt x="52" y="47"/>
                  </a:lnTo>
                  <a:lnTo>
                    <a:pt x="52" y="48"/>
                  </a:lnTo>
                  <a:lnTo>
                    <a:pt x="51" y="50"/>
                  </a:lnTo>
                  <a:lnTo>
                    <a:pt x="47" y="54"/>
                  </a:lnTo>
                  <a:lnTo>
                    <a:pt x="41" y="58"/>
                  </a:lnTo>
                  <a:lnTo>
                    <a:pt x="34" y="62"/>
                  </a:lnTo>
                  <a:lnTo>
                    <a:pt x="28" y="67"/>
                  </a:lnTo>
                  <a:lnTo>
                    <a:pt x="21" y="71"/>
                  </a:lnTo>
                  <a:lnTo>
                    <a:pt x="15" y="75"/>
                  </a:lnTo>
                  <a:lnTo>
                    <a:pt x="5" y="48"/>
                  </a:lnTo>
                  <a:lnTo>
                    <a:pt x="2" y="36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9"/>
                  </a:lnTo>
                  <a:lnTo>
                    <a:pt x="5" y="26"/>
                  </a:lnTo>
                  <a:lnTo>
                    <a:pt x="16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4" name="Freeform 78">
              <a:extLst>
                <a:ext uri="{FF2B5EF4-FFF2-40B4-BE49-F238E27FC236}">
                  <a16:creationId xmlns:a16="http://schemas.microsoft.com/office/drawing/2014/main" id="{1D555609-4959-4ADD-8FFA-C86B95A41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4" y="775"/>
              <a:ext cx="54" cy="72"/>
            </a:xfrm>
            <a:custGeom>
              <a:avLst/>
              <a:gdLst>
                <a:gd name="T0" fmla="*/ 35 w 54"/>
                <a:gd name="T1" fmla="*/ 0 h 72"/>
                <a:gd name="T2" fmla="*/ 54 w 54"/>
                <a:gd name="T3" fmla="*/ 59 h 72"/>
                <a:gd name="T4" fmla="*/ 40 w 54"/>
                <a:gd name="T5" fmla="*/ 65 h 72"/>
                <a:gd name="T6" fmla="*/ 32 w 54"/>
                <a:gd name="T7" fmla="*/ 69 h 72"/>
                <a:gd name="T8" fmla="*/ 26 w 54"/>
                <a:gd name="T9" fmla="*/ 72 h 72"/>
                <a:gd name="T10" fmla="*/ 19 w 54"/>
                <a:gd name="T11" fmla="*/ 60 h 72"/>
                <a:gd name="T12" fmla="*/ 13 w 54"/>
                <a:gd name="T13" fmla="*/ 49 h 72"/>
                <a:gd name="T14" fmla="*/ 0 w 54"/>
                <a:gd name="T15" fmla="*/ 21 h 72"/>
                <a:gd name="T16" fmla="*/ 3 w 54"/>
                <a:gd name="T17" fmla="*/ 18 h 72"/>
                <a:gd name="T18" fmla="*/ 8 w 54"/>
                <a:gd name="T19" fmla="*/ 15 h 72"/>
                <a:gd name="T20" fmla="*/ 13 w 54"/>
                <a:gd name="T21" fmla="*/ 12 h 72"/>
                <a:gd name="T22" fmla="*/ 16 w 54"/>
                <a:gd name="T23" fmla="*/ 8 h 72"/>
                <a:gd name="T24" fmla="*/ 27 w 54"/>
                <a:gd name="T25" fmla="*/ 5 h 72"/>
                <a:gd name="T26" fmla="*/ 35 w 54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"/>
                <a:gd name="T43" fmla="*/ 0 h 72"/>
                <a:gd name="T44" fmla="*/ 54 w 54"/>
                <a:gd name="T45" fmla="*/ 72 h 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" h="72">
                  <a:moveTo>
                    <a:pt x="35" y="0"/>
                  </a:moveTo>
                  <a:lnTo>
                    <a:pt x="54" y="59"/>
                  </a:lnTo>
                  <a:lnTo>
                    <a:pt x="40" y="65"/>
                  </a:lnTo>
                  <a:lnTo>
                    <a:pt x="32" y="69"/>
                  </a:lnTo>
                  <a:lnTo>
                    <a:pt x="26" y="72"/>
                  </a:lnTo>
                  <a:lnTo>
                    <a:pt x="19" y="60"/>
                  </a:lnTo>
                  <a:lnTo>
                    <a:pt x="13" y="49"/>
                  </a:lnTo>
                  <a:lnTo>
                    <a:pt x="0" y="21"/>
                  </a:lnTo>
                  <a:lnTo>
                    <a:pt x="3" y="18"/>
                  </a:lnTo>
                  <a:lnTo>
                    <a:pt x="8" y="15"/>
                  </a:lnTo>
                  <a:lnTo>
                    <a:pt x="13" y="12"/>
                  </a:lnTo>
                  <a:lnTo>
                    <a:pt x="16" y="8"/>
                  </a:lnTo>
                  <a:lnTo>
                    <a:pt x="27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5" name="Freeform 79">
              <a:extLst>
                <a:ext uri="{FF2B5EF4-FFF2-40B4-BE49-F238E27FC236}">
                  <a16:creationId xmlns:a16="http://schemas.microsoft.com/office/drawing/2014/main" id="{CB0C6524-C9F9-497B-B1E7-0145E68D8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779"/>
              <a:ext cx="51" cy="74"/>
            </a:xfrm>
            <a:custGeom>
              <a:avLst/>
              <a:gdLst>
                <a:gd name="T0" fmla="*/ 11 w 51"/>
                <a:gd name="T1" fmla="*/ 0 h 74"/>
                <a:gd name="T2" fmla="*/ 51 w 51"/>
                <a:gd name="T3" fmla="*/ 32 h 74"/>
                <a:gd name="T4" fmla="*/ 47 w 51"/>
                <a:gd name="T5" fmla="*/ 41 h 74"/>
                <a:gd name="T6" fmla="*/ 45 w 51"/>
                <a:gd name="T7" fmla="*/ 52 h 74"/>
                <a:gd name="T8" fmla="*/ 43 w 51"/>
                <a:gd name="T9" fmla="*/ 58 h 74"/>
                <a:gd name="T10" fmla="*/ 42 w 51"/>
                <a:gd name="T11" fmla="*/ 62 h 74"/>
                <a:gd name="T12" fmla="*/ 40 w 51"/>
                <a:gd name="T13" fmla="*/ 68 h 74"/>
                <a:gd name="T14" fmla="*/ 40 w 51"/>
                <a:gd name="T15" fmla="*/ 74 h 74"/>
                <a:gd name="T16" fmla="*/ 14 w 51"/>
                <a:gd name="T17" fmla="*/ 59 h 74"/>
                <a:gd name="T18" fmla="*/ 10 w 51"/>
                <a:gd name="T19" fmla="*/ 56 h 74"/>
                <a:gd name="T20" fmla="*/ 5 w 51"/>
                <a:gd name="T21" fmla="*/ 53 h 74"/>
                <a:gd name="T22" fmla="*/ 1 w 51"/>
                <a:gd name="T23" fmla="*/ 51 h 74"/>
                <a:gd name="T24" fmla="*/ 0 w 51"/>
                <a:gd name="T25" fmla="*/ 49 h 74"/>
                <a:gd name="T26" fmla="*/ 0 w 51"/>
                <a:gd name="T27" fmla="*/ 49 h 74"/>
                <a:gd name="T28" fmla="*/ 0 w 51"/>
                <a:gd name="T29" fmla="*/ 47 h 74"/>
                <a:gd name="T30" fmla="*/ 1 w 51"/>
                <a:gd name="T31" fmla="*/ 42 h 74"/>
                <a:gd name="T32" fmla="*/ 4 w 51"/>
                <a:gd name="T33" fmla="*/ 29 h 74"/>
                <a:gd name="T34" fmla="*/ 7 w 51"/>
                <a:gd name="T35" fmla="*/ 14 h 74"/>
                <a:gd name="T36" fmla="*/ 11 w 51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1"/>
                <a:gd name="T58" fmla="*/ 0 h 74"/>
                <a:gd name="T59" fmla="*/ 51 w 51"/>
                <a:gd name="T60" fmla="*/ 74 h 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1" h="74">
                  <a:moveTo>
                    <a:pt x="11" y="0"/>
                  </a:moveTo>
                  <a:lnTo>
                    <a:pt x="51" y="32"/>
                  </a:lnTo>
                  <a:lnTo>
                    <a:pt x="47" y="41"/>
                  </a:lnTo>
                  <a:lnTo>
                    <a:pt x="45" y="52"/>
                  </a:lnTo>
                  <a:lnTo>
                    <a:pt x="43" y="58"/>
                  </a:lnTo>
                  <a:lnTo>
                    <a:pt x="42" y="62"/>
                  </a:lnTo>
                  <a:lnTo>
                    <a:pt x="40" y="68"/>
                  </a:lnTo>
                  <a:lnTo>
                    <a:pt x="40" y="74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5" y="53"/>
                  </a:lnTo>
                  <a:lnTo>
                    <a:pt x="1" y="51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4" y="29"/>
                  </a:lnTo>
                  <a:lnTo>
                    <a:pt x="7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6" name="Freeform 80">
              <a:extLst>
                <a:ext uri="{FF2B5EF4-FFF2-40B4-BE49-F238E27FC236}">
                  <a16:creationId xmlns:a16="http://schemas.microsoft.com/office/drawing/2014/main" id="{001F9147-F725-41BD-AA1A-A3A9B5045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0" y="820"/>
              <a:ext cx="52" cy="63"/>
            </a:xfrm>
            <a:custGeom>
              <a:avLst/>
              <a:gdLst>
                <a:gd name="T0" fmla="*/ 30 w 52"/>
                <a:gd name="T1" fmla="*/ 0 h 63"/>
                <a:gd name="T2" fmla="*/ 36 w 52"/>
                <a:gd name="T3" fmla="*/ 6 h 63"/>
                <a:gd name="T4" fmla="*/ 42 w 52"/>
                <a:gd name="T5" fmla="*/ 13 h 63"/>
                <a:gd name="T6" fmla="*/ 52 w 52"/>
                <a:gd name="T7" fmla="*/ 26 h 63"/>
                <a:gd name="T8" fmla="*/ 22 w 52"/>
                <a:gd name="T9" fmla="*/ 63 h 63"/>
                <a:gd name="T10" fmla="*/ 17 w 52"/>
                <a:gd name="T11" fmla="*/ 58 h 63"/>
                <a:gd name="T12" fmla="*/ 12 w 52"/>
                <a:gd name="T13" fmla="*/ 52 h 63"/>
                <a:gd name="T14" fmla="*/ 0 w 52"/>
                <a:gd name="T15" fmla="*/ 43 h 63"/>
                <a:gd name="T16" fmla="*/ 30 w 52"/>
                <a:gd name="T17" fmla="*/ 0 h 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63"/>
                <a:gd name="T29" fmla="*/ 52 w 52"/>
                <a:gd name="T30" fmla="*/ 63 h 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63">
                  <a:moveTo>
                    <a:pt x="30" y="0"/>
                  </a:moveTo>
                  <a:lnTo>
                    <a:pt x="36" y="6"/>
                  </a:lnTo>
                  <a:lnTo>
                    <a:pt x="42" y="13"/>
                  </a:lnTo>
                  <a:lnTo>
                    <a:pt x="52" y="26"/>
                  </a:lnTo>
                  <a:lnTo>
                    <a:pt x="22" y="63"/>
                  </a:lnTo>
                  <a:lnTo>
                    <a:pt x="17" y="58"/>
                  </a:lnTo>
                  <a:lnTo>
                    <a:pt x="12" y="52"/>
                  </a:lnTo>
                  <a:lnTo>
                    <a:pt x="0" y="4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7" name="Freeform 81">
              <a:extLst>
                <a:ext uri="{FF2B5EF4-FFF2-40B4-BE49-F238E27FC236}">
                  <a16:creationId xmlns:a16="http://schemas.microsoft.com/office/drawing/2014/main" id="{D7B6BDD8-F246-4E32-8D5F-97ACC4DF4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" y="822"/>
              <a:ext cx="52" cy="66"/>
            </a:xfrm>
            <a:custGeom>
              <a:avLst/>
              <a:gdLst>
                <a:gd name="T0" fmla="*/ 22 w 52"/>
                <a:gd name="T1" fmla="*/ 0 h 66"/>
                <a:gd name="T2" fmla="*/ 52 w 52"/>
                <a:gd name="T3" fmla="*/ 44 h 66"/>
                <a:gd name="T4" fmla="*/ 46 w 52"/>
                <a:gd name="T5" fmla="*/ 49 h 66"/>
                <a:gd name="T6" fmla="*/ 40 w 52"/>
                <a:gd name="T7" fmla="*/ 55 h 66"/>
                <a:gd name="T8" fmla="*/ 31 w 52"/>
                <a:gd name="T9" fmla="*/ 66 h 66"/>
                <a:gd name="T10" fmla="*/ 0 w 52"/>
                <a:gd name="T11" fmla="*/ 29 h 66"/>
                <a:gd name="T12" fmla="*/ 6 w 52"/>
                <a:gd name="T13" fmla="*/ 21 h 66"/>
                <a:gd name="T14" fmla="*/ 11 w 52"/>
                <a:gd name="T15" fmla="*/ 15 h 66"/>
                <a:gd name="T16" fmla="*/ 15 w 52"/>
                <a:gd name="T17" fmla="*/ 6 h 66"/>
                <a:gd name="T18" fmla="*/ 22 w 52"/>
                <a:gd name="T19" fmla="*/ 0 h 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66"/>
                <a:gd name="T32" fmla="*/ 52 w 52"/>
                <a:gd name="T33" fmla="*/ 66 h 6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66">
                  <a:moveTo>
                    <a:pt x="22" y="0"/>
                  </a:moveTo>
                  <a:lnTo>
                    <a:pt x="52" y="44"/>
                  </a:lnTo>
                  <a:lnTo>
                    <a:pt x="46" y="49"/>
                  </a:lnTo>
                  <a:lnTo>
                    <a:pt x="40" y="55"/>
                  </a:lnTo>
                  <a:lnTo>
                    <a:pt x="31" y="66"/>
                  </a:lnTo>
                  <a:lnTo>
                    <a:pt x="0" y="29"/>
                  </a:lnTo>
                  <a:lnTo>
                    <a:pt x="6" y="21"/>
                  </a:lnTo>
                  <a:lnTo>
                    <a:pt x="11" y="15"/>
                  </a:lnTo>
                  <a:lnTo>
                    <a:pt x="15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8" name="Freeform 82">
              <a:extLst>
                <a:ext uri="{FF2B5EF4-FFF2-40B4-BE49-F238E27FC236}">
                  <a16:creationId xmlns:a16="http://schemas.microsoft.com/office/drawing/2014/main" id="{63C3A358-1984-40AD-ADDB-8BEE14FB4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" y="876"/>
              <a:ext cx="39" cy="59"/>
            </a:xfrm>
            <a:custGeom>
              <a:avLst/>
              <a:gdLst>
                <a:gd name="T0" fmla="*/ 34 w 39"/>
                <a:gd name="T1" fmla="*/ 0 h 59"/>
                <a:gd name="T2" fmla="*/ 39 w 39"/>
                <a:gd name="T3" fmla="*/ 0 h 59"/>
                <a:gd name="T4" fmla="*/ 39 w 39"/>
                <a:gd name="T5" fmla="*/ 8 h 59"/>
                <a:gd name="T6" fmla="*/ 38 w 39"/>
                <a:gd name="T7" fmla="*/ 14 h 59"/>
                <a:gd name="T8" fmla="*/ 36 w 39"/>
                <a:gd name="T9" fmla="*/ 23 h 59"/>
                <a:gd name="T10" fmla="*/ 32 w 39"/>
                <a:gd name="T11" fmla="*/ 48 h 59"/>
                <a:gd name="T12" fmla="*/ 16 w 39"/>
                <a:gd name="T13" fmla="*/ 53 h 59"/>
                <a:gd name="T14" fmla="*/ 0 w 39"/>
                <a:gd name="T15" fmla="*/ 59 h 59"/>
                <a:gd name="T16" fmla="*/ 1 w 39"/>
                <a:gd name="T17" fmla="*/ 42 h 59"/>
                <a:gd name="T18" fmla="*/ 2 w 39"/>
                <a:gd name="T19" fmla="*/ 32 h 59"/>
                <a:gd name="T20" fmla="*/ 2 w 39"/>
                <a:gd name="T21" fmla="*/ 19 h 59"/>
                <a:gd name="T22" fmla="*/ 34 w 39"/>
                <a:gd name="T23" fmla="*/ 0 h 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"/>
                <a:gd name="T37" fmla="*/ 0 h 59"/>
                <a:gd name="T38" fmla="*/ 39 w 39"/>
                <a:gd name="T39" fmla="*/ 59 h 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" h="59">
                  <a:moveTo>
                    <a:pt x="34" y="0"/>
                  </a:moveTo>
                  <a:lnTo>
                    <a:pt x="39" y="0"/>
                  </a:lnTo>
                  <a:lnTo>
                    <a:pt x="39" y="8"/>
                  </a:lnTo>
                  <a:lnTo>
                    <a:pt x="38" y="14"/>
                  </a:lnTo>
                  <a:lnTo>
                    <a:pt x="36" y="23"/>
                  </a:lnTo>
                  <a:lnTo>
                    <a:pt x="32" y="48"/>
                  </a:lnTo>
                  <a:lnTo>
                    <a:pt x="16" y="53"/>
                  </a:lnTo>
                  <a:lnTo>
                    <a:pt x="0" y="59"/>
                  </a:lnTo>
                  <a:lnTo>
                    <a:pt x="1" y="42"/>
                  </a:lnTo>
                  <a:lnTo>
                    <a:pt x="2" y="32"/>
                  </a:lnTo>
                  <a:lnTo>
                    <a:pt x="2" y="1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9" name="Freeform 83">
              <a:extLst>
                <a:ext uri="{FF2B5EF4-FFF2-40B4-BE49-F238E27FC236}">
                  <a16:creationId xmlns:a16="http://schemas.microsoft.com/office/drawing/2014/main" id="{028B40E5-181A-4B1F-82AD-F6943DD33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878"/>
              <a:ext cx="41" cy="47"/>
            </a:xfrm>
            <a:custGeom>
              <a:avLst/>
              <a:gdLst>
                <a:gd name="T0" fmla="*/ 9 w 41"/>
                <a:gd name="T1" fmla="*/ 0 h 47"/>
                <a:gd name="T2" fmla="*/ 29 w 41"/>
                <a:gd name="T3" fmla="*/ 16 h 47"/>
                <a:gd name="T4" fmla="*/ 37 w 41"/>
                <a:gd name="T5" fmla="*/ 23 h 47"/>
                <a:gd name="T6" fmla="*/ 40 w 41"/>
                <a:gd name="T7" fmla="*/ 26 h 47"/>
                <a:gd name="T8" fmla="*/ 41 w 41"/>
                <a:gd name="T9" fmla="*/ 27 h 47"/>
                <a:gd name="T10" fmla="*/ 41 w 41"/>
                <a:gd name="T11" fmla="*/ 29 h 47"/>
                <a:gd name="T12" fmla="*/ 40 w 41"/>
                <a:gd name="T13" fmla="*/ 31 h 47"/>
                <a:gd name="T14" fmla="*/ 37 w 41"/>
                <a:gd name="T15" fmla="*/ 36 h 47"/>
                <a:gd name="T16" fmla="*/ 34 w 41"/>
                <a:gd name="T17" fmla="*/ 43 h 47"/>
                <a:gd name="T18" fmla="*/ 31 w 41"/>
                <a:gd name="T19" fmla="*/ 47 h 47"/>
                <a:gd name="T20" fmla="*/ 12 w 41"/>
                <a:gd name="T21" fmla="*/ 34 h 47"/>
                <a:gd name="T22" fmla="*/ 4 w 41"/>
                <a:gd name="T23" fmla="*/ 29 h 47"/>
                <a:gd name="T24" fmla="*/ 3 w 41"/>
                <a:gd name="T25" fmla="*/ 27 h 47"/>
                <a:gd name="T26" fmla="*/ 2 w 41"/>
                <a:gd name="T27" fmla="*/ 26 h 47"/>
                <a:gd name="T28" fmla="*/ 0 w 41"/>
                <a:gd name="T29" fmla="*/ 25 h 47"/>
                <a:gd name="T30" fmla="*/ 2 w 41"/>
                <a:gd name="T31" fmla="*/ 21 h 47"/>
                <a:gd name="T32" fmla="*/ 4 w 41"/>
                <a:gd name="T33" fmla="*/ 14 h 47"/>
                <a:gd name="T34" fmla="*/ 9 w 41"/>
                <a:gd name="T35" fmla="*/ 0 h 4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47"/>
                <a:gd name="T56" fmla="*/ 41 w 41"/>
                <a:gd name="T57" fmla="*/ 47 h 4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47">
                  <a:moveTo>
                    <a:pt x="9" y="0"/>
                  </a:moveTo>
                  <a:lnTo>
                    <a:pt x="29" y="16"/>
                  </a:lnTo>
                  <a:lnTo>
                    <a:pt x="37" y="23"/>
                  </a:lnTo>
                  <a:lnTo>
                    <a:pt x="40" y="26"/>
                  </a:lnTo>
                  <a:lnTo>
                    <a:pt x="41" y="27"/>
                  </a:lnTo>
                  <a:lnTo>
                    <a:pt x="41" y="29"/>
                  </a:lnTo>
                  <a:lnTo>
                    <a:pt x="40" y="31"/>
                  </a:lnTo>
                  <a:lnTo>
                    <a:pt x="37" y="36"/>
                  </a:lnTo>
                  <a:lnTo>
                    <a:pt x="34" y="43"/>
                  </a:lnTo>
                  <a:lnTo>
                    <a:pt x="31" y="47"/>
                  </a:lnTo>
                  <a:lnTo>
                    <a:pt x="12" y="34"/>
                  </a:lnTo>
                  <a:lnTo>
                    <a:pt x="4" y="29"/>
                  </a:lnTo>
                  <a:lnTo>
                    <a:pt x="3" y="27"/>
                  </a:lnTo>
                  <a:lnTo>
                    <a:pt x="2" y="26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4" y="1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" name="Freeform 84">
              <a:extLst>
                <a:ext uri="{FF2B5EF4-FFF2-40B4-BE49-F238E27FC236}">
                  <a16:creationId xmlns:a16="http://schemas.microsoft.com/office/drawing/2014/main" id="{5ABA267F-5F31-4687-94D8-7A4D95390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880"/>
              <a:ext cx="39" cy="60"/>
            </a:xfrm>
            <a:custGeom>
              <a:avLst/>
              <a:gdLst>
                <a:gd name="T0" fmla="*/ 0 w 39"/>
                <a:gd name="T1" fmla="*/ 0 h 60"/>
                <a:gd name="T2" fmla="*/ 36 w 39"/>
                <a:gd name="T3" fmla="*/ 18 h 60"/>
                <a:gd name="T4" fmla="*/ 36 w 39"/>
                <a:gd name="T5" fmla="*/ 35 h 60"/>
                <a:gd name="T6" fmla="*/ 37 w 39"/>
                <a:gd name="T7" fmla="*/ 38 h 60"/>
                <a:gd name="T8" fmla="*/ 37 w 39"/>
                <a:gd name="T9" fmla="*/ 44 h 60"/>
                <a:gd name="T10" fmla="*/ 38 w 39"/>
                <a:gd name="T11" fmla="*/ 51 h 60"/>
                <a:gd name="T12" fmla="*/ 39 w 39"/>
                <a:gd name="T13" fmla="*/ 60 h 60"/>
                <a:gd name="T14" fmla="*/ 31 w 39"/>
                <a:gd name="T15" fmla="*/ 57 h 60"/>
                <a:gd name="T16" fmla="*/ 23 w 39"/>
                <a:gd name="T17" fmla="*/ 55 h 60"/>
                <a:gd name="T18" fmla="*/ 16 w 39"/>
                <a:gd name="T19" fmla="*/ 51 h 60"/>
                <a:gd name="T20" fmla="*/ 8 w 39"/>
                <a:gd name="T21" fmla="*/ 48 h 60"/>
                <a:gd name="T22" fmla="*/ 6 w 39"/>
                <a:gd name="T23" fmla="*/ 43 h 60"/>
                <a:gd name="T24" fmla="*/ 5 w 39"/>
                <a:gd name="T25" fmla="*/ 37 h 60"/>
                <a:gd name="T26" fmla="*/ 2 w 39"/>
                <a:gd name="T27" fmla="*/ 25 h 60"/>
                <a:gd name="T28" fmla="*/ 1 w 39"/>
                <a:gd name="T29" fmla="*/ 15 h 60"/>
                <a:gd name="T30" fmla="*/ 0 w 39"/>
                <a:gd name="T31" fmla="*/ 10 h 60"/>
                <a:gd name="T32" fmla="*/ 0 w 39"/>
                <a:gd name="T33" fmla="*/ 0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60"/>
                <a:gd name="T53" fmla="*/ 39 w 39"/>
                <a:gd name="T54" fmla="*/ 60 h 6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60">
                  <a:moveTo>
                    <a:pt x="0" y="0"/>
                  </a:moveTo>
                  <a:lnTo>
                    <a:pt x="36" y="18"/>
                  </a:lnTo>
                  <a:lnTo>
                    <a:pt x="36" y="35"/>
                  </a:lnTo>
                  <a:lnTo>
                    <a:pt x="37" y="38"/>
                  </a:lnTo>
                  <a:lnTo>
                    <a:pt x="37" y="44"/>
                  </a:lnTo>
                  <a:lnTo>
                    <a:pt x="38" y="51"/>
                  </a:lnTo>
                  <a:lnTo>
                    <a:pt x="39" y="60"/>
                  </a:lnTo>
                  <a:lnTo>
                    <a:pt x="31" y="57"/>
                  </a:lnTo>
                  <a:lnTo>
                    <a:pt x="23" y="55"/>
                  </a:lnTo>
                  <a:lnTo>
                    <a:pt x="16" y="51"/>
                  </a:lnTo>
                  <a:lnTo>
                    <a:pt x="8" y="48"/>
                  </a:lnTo>
                  <a:lnTo>
                    <a:pt x="6" y="43"/>
                  </a:lnTo>
                  <a:lnTo>
                    <a:pt x="5" y="37"/>
                  </a:lnTo>
                  <a:lnTo>
                    <a:pt x="2" y="25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" name="Freeform 85">
              <a:extLst>
                <a:ext uri="{FF2B5EF4-FFF2-40B4-BE49-F238E27FC236}">
                  <a16:creationId xmlns:a16="http://schemas.microsoft.com/office/drawing/2014/main" id="{D4642BDF-7ACA-4DC2-92CD-FDF0DC882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929"/>
              <a:ext cx="29" cy="47"/>
            </a:xfrm>
            <a:custGeom>
              <a:avLst/>
              <a:gdLst>
                <a:gd name="T0" fmla="*/ 2 w 29"/>
                <a:gd name="T1" fmla="*/ 0 h 47"/>
                <a:gd name="T2" fmla="*/ 7 w 29"/>
                <a:gd name="T3" fmla="*/ 5 h 47"/>
                <a:gd name="T4" fmla="*/ 16 w 29"/>
                <a:gd name="T5" fmla="*/ 11 h 47"/>
                <a:gd name="T6" fmla="*/ 25 w 29"/>
                <a:gd name="T7" fmla="*/ 18 h 47"/>
                <a:gd name="T8" fmla="*/ 28 w 29"/>
                <a:gd name="T9" fmla="*/ 21 h 47"/>
                <a:gd name="T10" fmla="*/ 29 w 29"/>
                <a:gd name="T11" fmla="*/ 21 h 47"/>
                <a:gd name="T12" fmla="*/ 29 w 29"/>
                <a:gd name="T13" fmla="*/ 23 h 47"/>
                <a:gd name="T14" fmla="*/ 29 w 29"/>
                <a:gd name="T15" fmla="*/ 26 h 47"/>
                <a:gd name="T16" fmla="*/ 28 w 29"/>
                <a:gd name="T17" fmla="*/ 33 h 47"/>
                <a:gd name="T18" fmla="*/ 25 w 29"/>
                <a:gd name="T19" fmla="*/ 47 h 47"/>
                <a:gd name="T20" fmla="*/ 13 w 29"/>
                <a:gd name="T21" fmla="*/ 41 h 47"/>
                <a:gd name="T22" fmla="*/ 0 w 29"/>
                <a:gd name="T23" fmla="*/ 34 h 47"/>
                <a:gd name="T24" fmla="*/ 2 w 29"/>
                <a:gd name="T25" fmla="*/ 0 h 4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"/>
                <a:gd name="T40" fmla="*/ 0 h 47"/>
                <a:gd name="T41" fmla="*/ 29 w 29"/>
                <a:gd name="T42" fmla="*/ 47 h 4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" h="47">
                  <a:moveTo>
                    <a:pt x="2" y="0"/>
                  </a:moveTo>
                  <a:lnTo>
                    <a:pt x="7" y="5"/>
                  </a:lnTo>
                  <a:lnTo>
                    <a:pt x="16" y="11"/>
                  </a:lnTo>
                  <a:lnTo>
                    <a:pt x="25" y="18"/>
                  </a:lnTo>
                  <a:lnTo>
                    <a:pt x="28" y="21"/>
                  </a:lnTo>
                  <a:lnTo>
                    <a:pt x="29" y="21"/>
                  </a:lnTo>
                  <a:lnTo>
                    <a:pt x="29" y="23"/>
                  </a:lnTo>
                  <a:lnTo>
                    <a:pt x="29" y="26"/>
                  </a:lnTo>
                  <a:lnTo>
                    <a:pt x="28" y="33"/>
                  </a:lnTo>
                  <a:lnTo>
                    <a:pt x="25" y="47"/>
                  </a:lnTo>
                  <a:lnTo>
                    <a:pt x="13" y="41"/>
                  </a:lnTo>
                  <a:lnTo>
                    <a:pt x="0" y="3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2" name="Freeform 86">
              <a:extLst>
                <a:ext uri="{FF2B5EF4-FFF2-40B4-BE49-F238E27FC236}">
                  <a16:creationId xmlns:a16="http://schemas.microsoft.com/office/drawing/2014/main" id="{3018D7D6-5AEB-4545-AECF-EEEA68FA5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929"/>
              <a:ext cx="32" cy="44"/>
            </a:xfrm>
            <a:custGeom>
              <a:avLst/>
              <a:gdLst>
                <a:gd name="T0" fmla="*/ 32 w 32"/>
                <a:gd name="T1" fmla="*/ 0 h 44"/>
                <a:gd name="T2" fmla="*/ 32 w 32"/>
                <a:gd name="T3" fmla="*/ 6 h 44"/>
                <a:gd name="T4" fmla="*/ 32 w 32"/>
                <a:gd name="T5" fmla="*/ 14 h 44"/>
                <a:gd name="T6" fmla="*/ 32 w 32"/>
                <a:gd name="T7" fmla="*/ 26 h 44"/>
                <a:gd name="T8" fmla="*/ 32 w 32"/>
                <a:gd name="T9" fmla="*/ 27 h 44"/>
                <a:gd name="T10" fmla="*/ 30 w 32"/>
                <a:gd name="T11" fmla="*/ 28 h 44"/>
                <a:gd name="T12" fmla="*/ 29 w 32"/>
                <a:gd name="T13" fmla="*/ 30 h 44"/>
                <a:gd name="T14" fmla="*/ 28 w 32"/>
                <a:gd name="T15" fmla="*/ 32 h 44"/>
                <a:gd name="T16" fmla="*/ 25 w 32"/>
                <a:gd name="T17" fmla="*/ 34 h 44"/>
                <a:gd name="T18" fmla="*/ 20 w 32"/>
                <a:gd name="T19" fmla="*/ 37 h 44"/>
                <a:gd name="T20" fmla="*/ 11 w 32"/>
                <a:gd name="T21" fmla="*/ 41 h 44"/>
                <a:gd name="T22" fmla="*/ 6 w 32"/>
                <a:gd name="T23" fmla="*/ 44 h 44"/>
                <a:gd name="T24" fmla="*/ 3 w 32"/>
                <a:gd name="T25" fmla="*/ 28 h 44"/>
                <a:gd name="T26" fmla="*/ 2 w 32"/>
                <a:gd name="T27" fmla="*/ 21 h 44"/>
                <a:gd name="T28" fmla="*/ 2 w 32"/>
                <a:gd name="T29" fmla="*/ 18 h 44"/>
                <a:gd name="T30" fmla="*/ 2 w 32"/>
                <a:gd name="T31" fmla="*/ 15 h 44"/>
                <a:gd name="T32" fmla="*/ 1 w 32"/>
                <a:gd name="T33" fmla="*/ 15 h 44"/>
                <a:gd name="T34" fmla="*/ 1 w 32"/>
                <a:gd name="T35" fmla="*/ 15 h 44"/>
                <a:gd name="T36" fmla="*/ 0 w 32"/>
                <a:gd name="T37" fmla="*/ 14 h 44"/>
                <a:gd name="T38" fmla="*/ 32 w 32"/>
                <a:gd name="T39" fmla="*/ 0 h 4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"/>
                <a:gd name="T61" fmla="*/ 0 h 44"/>
                <a:gd name="T62" fmla="*/ 32 w 32"/>
                <a:gd name="T63" fmla="*/ 44 h 4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" h="44">
                  <a:moveTo>
                    <a:pt x="32" y="0"/>
                  </a:moveTo>
                  <a:lnTo>
                    <a:pt x="32" y="6"/>
                  </a:lnTo>
                  <a:lnTo>
                    <a:pt x="32" y="14"/>
                  </a:lnTo>
                  <a:lnTo>
                    <a:pt x="32" y="26"/>
                  </a:lnTo>
                  <a:lnTo>
                    <a:pt x="32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8" y="32"/>
                  </a:lnTo>
                  <a:lnTo>
                    <a:pt x="25" y="34"/>
                  </a:lnTo>
                  <a:lnTo>
                    <a:pt x="20" y="37"/>
                  </a:lnTo>
                  <a:lnTo>
                    <a:pt x="11" y="41"/>
                  </a:lnTo>
                  <a:lnTo>
                    <a:pt x="6" y="44"/>
                  </a:lnTo>
                  <a:lnTo>
                    <a:pt x="3" y="28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0" y="1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3" name="Freeform 87">
              <a:extLst>
                <a:ext uri="{FF2B5EF4-FFF2-40B4-BE49-F238E27FC236}">
                  <a16:creationId xmlns:a16="http://schemas.microsoft.com/office/drawing/2014/main" id="{4CB393F4-B14A-4BDB-8EBE-06EEE8472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" y="963"/>
              <a:ext cx="41" cy="42"/>
            </a:xfrm>
            <a:custGeom>
              <a:avLst/>
              <a:gdLst>
                <a:gd name="T0" fmla="*/ 41 w 41"/>
                <a:gd name="T1" fmla="*/ 0 h 42"/>
                <a:gd name="T2" fmla="*/ 38 w 41"/>
                <a:gd name="T3" fmla="*/ 7 h 42"/>
                <a:gd name="T4" fmla="*/ 36 w 41"/>
                <a:gd name="T5" fmla="*/ 15 h 42"/>
                <a:gd name="T6" fmla="*/ 34 w 41"/>
                <a:gd name="T7" fmla="*/ 18 h 42"/>
                <a:gd name="T8" fmla="*/ 32 w 41"/>
                <a:gd name="T9" fmla="*/ 22 h 42"/>
                <a:gd name="T10" fmla="*/ 28 w 41"/>
                <a:gd name="T11" fmla="*/ 28 h 42"/>
                <a:gd name="T12" fmla="*/ 25 w 41"/>
                <a:gd name="T13" fmla="*/ 31 h 42"/>
                <a:gd name="T14" fmla="*/ 22 w 41"/>
                <a:gd name="T15" fmla="*/ 34 h 42"/>
                <a:gd name="T16" fmla="*/ 19 w 41"/>
                <a:gd name="T17" fmla="*/ 36 h 42"/>
                <a:gd name="T18" fmla="*/ 16 w 41"/>
                <a:gd name="T19" fmla="*/ 37 h 42"/>
                <a:gd name="T20" fmla="*/ 12 w 41"/>
                <a:gd name="T21" fmla="*/ 38 h 42"/>
                <a:gd name="T22" fmla="*/ 9 w 41"/>
                <a:gd name="T23" fmla="*/ 39 h 42"/>
                <a:gd name="T24" fmla="*/ 5 w 41"/>
                <a:gd name="T25" fmla="*/ 41 h 42"/>
                <a:gd name="T26" fmla="*/ 0 w 41"/>
                <a:gd name="T27" fmla="*/ 42 h 42"/>
                <a:gd name="T28" fmla="*/ 8 w 41"/>
                <a:gd name="T29" fmla="*/ 25 h 42"/>
                <a:gd name="T30" fmla="*/ 10 w 41"/>
                <a:gd name="T31" fmla="*/ 18 h 42"/>
                <a:gd name="T32" fmla="*/ 12 w 41"/>
                <a:gd name="T33" fmla="*/ 10 h 42"/>
                <a:gd name="T34" fmla="*/ 27 w 41"/>
                <a:gd name="T35" fmla="*/ 5 h 42"/>
                <a:gd name="T36" fmla="*/ 41 w 41"/>
                <a:gd name="T37" fmla="*/ 0 h 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"/>
                <a:gd name="T58" fmla="*/ 0 h 42"/>
                <a:gd name="T59" fmla="*/ 41 w 41"/>
                <a:gd name="T60" fmla="*/ 42 h 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" h="42">
                  <a:moveTo>
                    <a:pt x="41" y="0"/>
                  </a:moveTo>
                  <a:lnTo>
                    <a:pt x="38" y="7"/>
                  </a:lnTo>
                  <a:lnTo>
                    <a:pt x="36" y="15"/>
                  </a:lnTo>
                  <a:lnTo>
                    <a:pt x="34" y="18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5" y="31"/>
                  </a:lnTo>
                  <a:lnTo>
                    <a:pt x="22" y="34"/>
                  </a:lnTo>
                  <a:lnTo>
                    <a:pt x="19" y="36"/>
                  </a:lnTo>
                  <a:lnTo>
                    <a:pt x="16" y="37"/>
                  </a:lnTo>
                  <a:lnTo>
                    <a:pt x="12" y="38"/>
                  </a:lnTo>
                  <a:lnTo>
                    <a:pt x="9" y="39"/>
                  </a:lnTo>
                  <a:lnTo>
                    <a:pt x="5" y="41"/>
                  </a:lnTo>
                  <a:lnTo>
                    <a:pt x="0" y="42"/>
                  </a:lnTo>
                  <a:lnTo>
                    <a:pt x="8" y="25"/>
                  </a:lnTo>
                  <a:lnTo>
                    <a:pt x="10" y="18"/>
                  </a:lnTo>
                  <a:lnTo>
                    <a:pt x="12" y="10"/>
                  </a:lnTo>
                  <a:lnTo>
                    <a:pt x="27" y="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" name="Freeform 88">
              <a:extLst>
                <a:ext uri="{FF2B5EF4-FFF2-40B4-BE49-F238E27FC236}">
                  <a16:creationId xmlns:a16="http://schemas.microsoft.com/office/drawing/2014/main" id="{2D78A025-CED2-4D52-92D9-AF512508F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" y="966"/>
              <a:ext cx="43" cy="44"/>
            </a:xfrm>
            <a:custGeom>
              <a:avLst/>
              <a:gdLst>
                <a:gd name="T0" fmla="*/ 0 w 43"/>
                <a:gd name="T1" fmla="*/ 0 h 44"/>
                <a:gd name="T2" fmla="*/ 6 w 43"/>
                <a:gd name="T3" fmla="*/ 1 h 44"/>
                <a:gd name="T4" fmla="*/ 13 w 43"/>
                <a:gd name="T5" fmla="*/ 3 h 44"/>
                <a:gd name="T6" fmla="*/ 20 w 43"/>
                <a:gd name="T7" fmla="*/ 6 h 44"/>
                <a:gd name="T8" fmla="*/ 27 w 43"/>
                <a:gd name="T9" fmla="*/ 7 h 44"/>
                <a:gd name="T10" fmla="*/ 29 w 43"/>
                <a:gd name="T11" fmla="*/ 7 h 44"/>
                <a:gd name="T12" fmla="*/ 29 w 43"/>
                <a:gd name="T13" fmla="*/ 8 h 44"/>
                <a:gd name="T14" fmla="*/ 29 w 43"/>
                <a:gd name="T15" fmla="*/ 8 h 44"/>
                <a:gd name="T16" fmla="*/ 31 w 43"/>
                <a:gd name="T17" fmla="*/ 12 h 44"/>
                <a:gd name="T18" fmla="*/ 32 w 43"/>
                <a:gd name="T19" fmla="*/ 15 h 44"/>
                <a:gd name="T20" fmla="*/ 35 w 43"/>
                <a:gd name="T21" fmla="*/ 20 h 44"/>
                <a:gd name="T22" fmla="*/ 38 w 43"/>
                <a:gd name="T23" fmla="*/ 32 h 44"/>
                <a:gd name="T24" fmla="*/ 40 w 43"/>
                <a:gd name="T25" fmla="*/ 39 h 44"/>
                <a:gd name="T26" fmla="*/ 43 w 43"/>
                <a:gd name="T27" fmla="*/ 44 h 44"/>
                <a:gd name="T28" fmla="*/ 27 w 43"/>
                <a:gd name="T29" fmla="*/ 39 h 44"/>
                <a:gd name="T30" fmla="*/ 20 w 43"/>
                <a:gd name="T31" fmla="*/ 36 h 44"/>
                <a:gd name="T32" fmla="*/ 17 w 43"/>
                <a:gd name="T33" fmla="*/ 35 h 44"/>
                <a:gd name="T34" fmla="*/ 14 w 43"/>
                <a:gd name="T35" fmla="*/ 34 h 44"/>
                <a:gd name="T36" fmla="*/ 13 w 43"/>
                <a:gd name="T37" fmla="*/ 31 h 44"/>
                <a:gd name="T38" fmla="*/ 11 w 43"/>
                <a:gd name="T39" fmla="*/ 27 h 44"/>
                <a:gd name="T40" fmla="*/ 6 w 43"/>
                <a:gd name="T41" fmla="*/ 19 h 44"/>
                <a:gd name="T42" fmla="*/ 3 w 43"/>
                <a:gd name="T43" fmla="*/ 9 h 44"/>
                <a:gd name="T44" fmla="*/ 0 w 43"/>
                <a:gd name="T45" fmla="*/ 0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3"/>
                <a:gd name="T70" fmla="*/ 0 h 44"/>
                <a:gd name="T71" fmla="*/ 43 w 43"/>
                <a:gd name="T72" fmla="*/ 44 h 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3" h="44">
                  <a:moveTo>
                    <a:pt x="0" y="0"/>
                  </a:moveTo>
                  <a:lnTo>
                    <a:pt x="6" y="1"/>
                  </a:lnTo>
                  <a:lnTo>
                    <a:pt x="13" y="3"/>
                  </a:lnTo>
                  <a:lnTo>
                    <a:pt x="20" y="6"/>
                  </a:lnTo>
                  <a:lnTo>
                    <a:pt x="27" y="7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31" y="12"/>
                  </a:lnTo>
                  <a:lnTo>
                    <a:pt x="32" y="15"/>
                  </a:lnTo>
                  <a:lnTo>
                    <a:pt x="35" y="20"/>
                  </a:lnTo>
                  <a:lnTo>
                    <a:pt x="38" y="32"/>
                  </a:lnTo>
                  <a:lnTo>
                    <a:pt x="40" y="39"/>
                  </a:lnTo>
                  <a:lnTo>
                    <a:pt x="43" y="44"/>
                  </a:lnTo>
                  <a:lnTo>
                    <a:pt x="27" y="39"/>
                  </a:lnTo>
                  <a:lnTo>
                    <a:pt x="20" y="36"/>
                  </a:lnTo>
                  <a:lnTo>
                    <a:pt x="17" y="35"/>
                  </a:lnTo>
                  <a:lnTo>
                    <a:pt x="14" y="34"/>
                  </a:lnTo>
                  <a:lnTo>
                    <a:pt x="13" y="31"/>
                  </a:lnTo>
                  <a:lnTo>
                    <a:pt x="11" y="27"/>
                  </a:lnTo>
                  <a:lnTo>
                    <a:pt x="6" y="19"/>
                  </a:lnTo>
                  <a:lnTo>
                    <a:pt x="3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5" name="Freeform 89">
              <a:extLst>
                <a:ext uri="{FF2B5EF4-FFF2-40B4-BE49-F238E27FC236}">
                  <a16:creationId xmlns:a16="http://schemas.microsoft.com/office/drawing/2014/main" id="{1F20B947-3626-4C9A-BEA0-7C054D3E2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8"/>
              <a:ext cx="25" cy="35"/>
            </a:xfrm>
            <a:custGeom>
              <a:avLst/>
              <a:gdLst>
                <a:gd name="T0" fmla="*/ 25 w 25"/>
                <a:gd name="T1" fmla="*/ 0 h 35"/>
                <a:gd name="T2" fmla="*/ 25 w 25"/>
                <a:gd name="T3" fmla="*/ 5 h 35"/>
                <a:gd name="T4" fmla="*/ 25 w 25"/>
                <a:gd name="T5" fmla="*/ 10 h 35"/>
                <a:gd name="T6" fmla="*/ 24 w 25"/>
                <a:gd name="T7" fmla="*/ 12 h 35"/>
                <a:gd name="T8" fmla="*/ 24 w 25"/>
                <a:gd name="T9" fmla="*/ 16 h 35"/>
                <a:gd name="T10" fmla="*/ 22 w 25"/>
                <a:gd name="T11" fmla="*/ 18 h 35"/>
                <a:gd name="T12" fmla="*/ 20 w 25"/>
                <a:gd name="T13" fmla="*/ 22 h 35"/>
                <a:gd name="T14" fmla="*/ 19 w 25"/>
                <a:gd name="T15" fmla="*/ 24 h 35"/>
                <a:gd name="T16" fmla="*/ 18 w 25"/>
                <a:gd name="T17" fmla="*/ 26 h 35"/>
                <a:gd name="T18" fmla="*/ 16 w 25"/>
                <a:gd name="T19" fmla="*/ 29 h 35"/>
                <a:gd name="T20" fmla="*/ 14 w 25"/>
                <a:gd name="T21" fmla="*/ 30 h 35"/>
                <a:gd name="T22" fmla="*/ 12 w 25"/>
                <a:gd name="T23" fmla="*/ 32 h 35"/>
                <a:gd name="T24" fmla="*/ 10 w 25"/>
                <a:gd name="T25" fmla="*/ 33 h 35"/>
                <a:gd name="T26" fmla="*/ 7 w 25"/>
                <a:gd name="T27" fmla="*/ 35 h 35"/>
                <a:gd name="T28" fmla="*/ 5 w 25"/>
                <a:gd name="T29" fmla="*/ 35 h 35"/>
                <a:gd name="T30" fmla="*/ 3 w 25"/>
                <a:gd name="T31" fmla="*/ 35 h 35"/>
                <a:gd name="T32" fmla="*/ 0 w 25"/>
                <a:gd name="T33" fmla="*/ 35 h 35"/>
                <a:gd name="T34" fmla="*/ 1 w 25"/>
                <a:gd name="T35" fmla="*/ 25 h 35"/>
                <a:gd name="T36" fmla="*/ 1 w 25"/>
                <a:gd name="T37" fmla="*/ 18 h 35"/>
                <a:gd name="T38" fmla="*/ 1 w 25"/>
                <a:gd name="T39" fmla="*/ 16 h 35"/>
                <a:gd name="T40" fmla="*/ 3 w 25"/>
                <a:gd name="T41" fmla="*/ 13 h 35"/>
                <a:gd name="T42" fmla="*/ 3 w 25"/>
                <a:gd name="T43" fmla="*/ 12 h 35"/>
                <a:gd name="T44" fmla="*/ 4 w 25"/>
                <a:gd name="T45" fmla="*/ 11 h 35"/>
                <a:gd name="T46" fmla="*/ 5 w 25"/>
                <a:gd name="T47" fmla="*/ 10 h 35"/>
                <a:gd name="T48" fmla="*/ 5 w 25"/>
                <a:gd name="T49" fmla="*/ 9 h 35"/>
                <a:gd name="T50" fmla="*/ 7 w 25"/>
                <a:gd name="T51" fmla="*/ 7 h 35"/>
                <a:gd name="T52" fmla="*/ 8 w 25"/>
                <a:gd name="T53" fmla="*/ 7 h 35"/>
                <a:gd name="T54" fmla="*/ 16 w 25"/>
                <a:gd name="T55" fmla="*/ 5 h 35"/>
                <a:gd name="T56" fmla="*/ 20 w 25"/>
                <a:gd name="T57" fmla="*/ 3 h 35"/>
                <a:gd name="T58" fmla="*/ 25 w 25"/>
                <a:gd name="T59" fmla="*/ 0 h 3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5"/>
                <a:gd name="T91" fmla="*/ 0 h 35"/>
                <a:gd name="T92" fmla="*/ 25 w 25"/>
                <a:gd name="T93" fmla="*/ 35 h 3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5" h="35">
                  <a:moveTo>
                    <a:pt x="25" y="0"/>
                  </a:moveTo>
                  <a:lnTo>
                    <a:pt x="25" y="5"/>
                  </a:lnTo>
                  <a:lnTo>
                    <a:pt x="25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19" y="24"/>
                  </a:lnTo>
                  <a:lnTo>
                    <a:pt x="18" y="26"/>
                  </a:lnTo>
                  <a:lnTo>
                    <a:pt x="16" y="29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3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1" y="25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4" y="11"/>
                  </a:lnTo>
                  <a:lnTo>
                    <a:pt x="5" y="10"/>
                  </a:lnTo>
                  <a:lnTo>
                    <a:pt x="5" y="9"/>
                  </a:lnTo>
                  <a:lnTo>
                    <a:pt x="7" y="7"/>
                  </a:lnTo>
                  <a:lnTo>
                    <a:pt x="8" y="7"/>
                  </a:lnTo>
                  <a:lnTo>
                    <a:pt x="16" y="5"/>
                  </a:lnTo>
                  <a:lnTo>
                    <a:pt x="20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6" name="Freeform 90">
              <a:extLst>
                <a:ext uri="{FF2B5EF4-FFF2-40B4-BE49-F238E27FC236}">
                  <a16:creationId xmlns:a16="http://schemas.microsoft.com/office/drawing/2014/main" id="{E197370F-78C1-43A0-8A64-36E1F3E42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993"/>
              <a:ext cx="27" cy="41"/>
            </a:xfrm>
            <a:custGeom>
              <a:avLst/>
              <a:gdLst>
                <a:gd name="T0" fmla="*/ 0 w 27"/>
                <a:gd name="T1" fmla="*/ 0 h 41"/>
                <a:gd name="T2" fmla="*/ 5 w 27"/>
                <a:gd name="T3" fmla="*/ 4 h 41"/>
                <a:gd name="T4" fmla="*/ 8 w 27"/>
                <a:gd name="T5" fmla="*/ 5 h 41"/>
                <a:gd name="T6" fmla="*/ 15 w 27"/>
                <a:gd name="T7" fmla="*/ 8 h 41"/>
                <a:gd name="T8" fmla="*/ 19 w 27"/>
                <a:gd name="T9" fmla="*/ 11 h 41"/>
                <a:gd name="T10" fmla="*/ 20 w 27"/>
                <a:gd name="T11" fmla="*/ 13 h 41"/>
                <a:gd name="T12" fmla="*/ 21 w 27"/>
                <a:gd name="T13" fmla="*/ 14 h 41"/>
                <a:gd name="T14" fmla="*/ 21 w 27"/>
                <a:gd name="T15" fmla="*/ 15 h 41"/>
                <a:gd name="T16" fmla="*/ 22 w 27"/>
                <a:gd name="T17" fmla="*/ 17 h 41"/>
                <a:gd name="T18" fmla="*/ 22 w 27"/>
                <a:gd name="T19" fmla="*/ 19 h 41"/>
                <a:gd name="T20" fmla="*/ 22 w 27"/>
                <a:gd name="T21" fmla="*/ 22 h 41"/>
                <a:gd name="T22" fmla="*/ 24 w 27"/>
                <a:gd name="T23" fmla="*/ 28 h 41"/>
                <a:gd name="T24" fmla="*/ 27 w 27"/>
                <a:gd name="T25" fmla="*/ 41 h 41"/>
                <a:gd name="T26" fmla="*/ 24 w 27"/>
                <a:gd name="T27" fmla="*/ 39 h 41"/>
                <a:gd name="T28" fmla="*/ 20 w 27"/>
                <a:gd name="T29" fmla="*/ 38 h 41"/>
                <a:gd name="T30" fmla="*/ 18 w 27"/>
                <a:gd name="T31" fmla="*/ 37 h 41"/>
                <a:gd name="T32" fmla="*/ 14 w 27"/>
                <a:gd name="T33" fmla="*/ 34 h 41"/>
                <a:gd name="T34" fmla="*/ 12 w 27"/>
                <a:gd name="T35" fmla="*/ 32 h 41"/>
                <a:gd name="T36" fmla="*/ 9 w 27"/>
                <a:gd name="T37" fmla="*/ 31 h 41"/>
                <a:gd name="T38" fmla="*/ 7 w 27"/>
                <a:gd name="T39" fmla="*/ 25 h 41"/>
                <a:gd name="T40" fmla="*/ 5 w 27"/>
                <a:gd name="T41" fmla="*/ 19 h 41"/>
                <a:gd name="T42" fmla="*/ 2 w 27"/>
                <a:gd name="T43" fmla="*/ 13 h 41"/>
                <a:gd name="T44" fmla="*/ 1 w 27"/>
                <a:gd name="T45" fmla="*/ 6 h 41"/>
                <a:gd name="T46" fmla="*/ 0 w 27"/>
                <a:gd name="T47" fmla="*/ 0 h 4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7"/>
                <a:gd name="T73" fmla="*/ 0 h 41"/>
                <a:gd name="T74" fmla="*/ 27 w 27"/>
                <a:gd name="T75" fmla="*/ 41 h 4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7" h="41">
                  <a:moveTo>
                    <a:pt x="0" y="0"/>
                  </a:moveTo>
                  <a:lnTo>
                    <a:pt x="5" y="4"/>
                  </a:lnTo>
                  <a:lnTo>
                    <a:pt x="8" y="5"/>
                  </a:lnTo>
                  <a:lnTo>
                    <a:pt x="15" y="8"/>
                  </a:lnTo>
                  <a:lnTo>
                    <a:pt x="19" y="11"/>
                  </a:lnTo>
                  <a:lnTo>
                    <a:pt x="20" y="13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2" y="17"/>
                  </a:lnTo>
                  <a:lnTo>
                    <a:pt x="22" y="19"/>
                  </a:lnTo>
                  <a:lnTo>
                    <a:pt x="22" y="22"/>
                  </a:lnTo>
                  <a:lnTo>
                    <a:pt x="24" y="28"/>
                  </a:lnTo>
                  <a:lnTo>
                    <a:pt x="27" y="41"/>
                  </a:lnTo>
                  <a:lnTo>
                    <a:pt x="24" y="39"/>
                  </a:lnTo>
                  <a:lnTo>
                    <a:pt x="20" y="38"/>
                  </a:lnTo>
                  <a:lnTo>
                    <a:pt x="18" y="37"/>
                  </a:lnTo>
                  <a:lnTo>
                    <a:pt x="14" y="34"/>
                  </a:lnTo>
                  <a:lnTo>
                    <a:pt x="12" y="32"/>
                  </a:lnTo>
                  <a:lnTo>
                    <a:pt x="9" y="31"/>
                  </a:lnTo>
                  <a:lnTo>
                    <a:pt x="7" y="25"/>
                  </a:lnTo>
                  <a:lnTo>
                    <a:pt x="5" y="19"/>
                  </a:lnTo>
                  <a:lnTo>
                    <a:pt x="2" y="13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7" name="Freeform 91">
              <a:extLst>
                <a:ext uri="{FF2B5EF4-FFF2-40B4-BE49-F238E27FC236}">
                  <a16:creationId xmlns:a16="http://schemas.microsoft.com/office/drawing/2014/main" id="{46F809DD-6B34-4FC9-8C5B-8D133F9B1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570"/>
              <a:ext cx="81" cy="94"/>
            </a:xfrm>
            <a:custGeom>
              <a:avLst/>
              <a:gdLst>
                <a:gd name="T0" fmla="*/ 70 w 81"/>
                <a:gd name="T1" fmla="*/ 0 h 94"/>
                <a:gd name="T2" fmla="*/ 81 w 81"/>
                <a:gd name="T3" fmla="*/ 78 h 94"/>
                <a:gd name="T4" fmla="*/ 75 w 81"/>
                <a:gd name="T5" fmla="*/ 78 h 94"/>
                <a:gd name="T6" fmla="*/ 66 w 81"/>
                <a:gd name="T7" fmla="*/ 80 h 94"/>
                <a:gd name="T8" fmla="*/ 59 w 81"/>
                <a:gd name="T9" fmla="*/ 82 h 94"/>
                <a:gd name="T10" fmla="*/ 51 w 81"/>
                <a:gd name="T11" fmla="*/ 83 h 94"/>
                <a:gd name="T12" fmla="*/ 36 w 81"/>
                <a:gd name="T13" fmla="*/ 88 h 94"/>
                <a:gd name="T14" fmla="*/ 21 w 81"/>
                <a:gd name="T15" fmla="*/ 94 h 94"/>
                <a:gd name="T16" fmla="*/ 0 w 81"/>
                <a:gd name="T17" fmla="*/ 20 h 94"/>
                <a:gd name="T18" fmla="*/ 8 w 81"/>
                <a:gd name="T19" fmla="*/ 17 h 94"/>
                <a:gd name="T20" fmla="*/ 18 w 81"/>
                <a:gd name="T21" fmla="*/ 13 h 94"/>
                <a:gd name="T22" fmla="*/ 26 w 81"/>
                <a:gd name="T23" fmla="*/ 11 h 94"/>
                <a:gd name="T24" fmla="*/ 34 w 81"/>
                <a:gd name="T25" fmla="*/ 9 h 94"/>
                <a:gd name="T26" fmla="*/ 52 w 81"/>
                <a:gd name="T27" fmla="*/ 4 h 94"/>
                <a:gd name="T28" fmla="*/ 62 w 81"/>
                <a:gd name="T29" fmla="*/ 3 h 94"/>
                <a:gd name="T30" fmla="*/ 70 w 81"/>
                <a:gd name="T31" fmla="*/ 0 h 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1"/>
                <a:gd name="T49" fmla="*/ 0 h 94"/>
                <a:gd name="T50" fmla="*/ 81 w 81"/>
                <a:gd name="T51" fmla="*/ 94 h 9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1" h="94">
                  <a:moveTo>
                    <a:pt x="70" y="0"/>
                  </a:moveTo>
                  <a:lnTo>
                    <a:pt x="81" y="78"/>
                  </a:lnTo>
                  <a:lnTo>
                    <a:pt x="75" y="78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3"/>
                  </a:lnTo>
                  <a:lnTo>
                    <a:pt x="36" y="88"/>
                  </a:lnTo>
                  <a:lnTo>
                    <a:pt x="21" y="94"/>
                  </a:lnTo>
                  <a:lnTo>
                    <a:pt x="0" y="20"/>
                  </a:lnTo>
                  <a:lnTo>
                    <a:pt x="8" y="17"/>
                  </a:lnTo>
                  <a:lnTo>
                    <a:pt x="18" y="13"/>
                  </a:lnTo>
                  <a:lnTo>
                    <a:pt x="26" y="11"/>
                  </a:lnTo>
                  <a:lnTo>
                    <a:pt x="34" y="9"/>
                  </a:lnTo>
                  <a:lnTo>
                    <a:pt x="52" y="4"/>
                  </a:lnTo>
                  <a:lnTo>
                    <a:pt x="62" y="3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" name="Freeform 92">
              <a:extLst>
                <a:ext uri="{FF2B5EF4-FFF2-40B4-BE49-F238E27FC236}">
                  <a16:creationId xmlns:a16="http://schemas.microsoft.com/office/drawing/2014/main" id="{85234148-45B0-4F79-BA54-034A47C08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" y="570"/>
              <a:ext cx="80" cy="89"/>
            </a:xfrm>
            <a:custGeom>
              <a:avLst/>
              <a:gdLst>
                <a:gd name="T0" fmla="*/ 9 w 80"/>
                <a:gd name="T1" fmla="*/ 0 h 89"/>
                <a:gd name="T2" fmla="*/ 15 w 80"/>
                <a:gd name="T3" fmla="*/ 0 h 89"/>
                <a:gd name="T4" fmla="*/ 17 w 80"/>
                <a:gd name="T5" fmla="*/ 0 h 89"/>
                <a:gd name="T6" fmla="*/ 21 w 80"/>
                <a:gd name="T7" fmla="*/ 1 h 89"/>
                <a:gd name="T8" fmla="*/ 30 w 80"/>
                <a:gd name="T9" fmla="*/ 3 h 89"/>
                <a:gd name="T10" fmla="*/ 40 w 80"/>
                <a:gd name="T11" fmla="*/ 5 h 89"/>
                <a:gd name="T12" fmla="*/ 50 w 80"/>
                <a:gd name="T13" fmla="*/ 9 h 89"/>
                <a:gd name="T14" fmla="*/ 60 w 80"/>
                <a:gd name="T15" fmla="*/ 12 h 89"/>
                <a:gd name="T16" fmla="*/ 68 w 80"/>
                <a:gd name="T17" fmla="*/ 14 h 89"/>
                <a:gd name="T18" fmla="*/ 76 w 80"/>
                <a:gd name="T19" fmla="*/ 18 h 89"/>
                <a:gd name="T20" fmla="*/ 80 w 80"/>
                <a:gd name="T21" fmla="*/ 19 h 89"/>
                <a:gd name="T22" fmla="*/ 60 w 80"/>
                <a:gd name="T23" fmla="*/ 88 h 89"/>
                <a:gd name="T24" fmla="*/ 60 w 80"/>
                <a:gd name="T25" fmla="*/ 89 h 89"/>
                <a:gd name="T26" fmla="*/ 57 w 80"/>
                <a:gd name="T27" fmla="*/ 89 h 89"/>
                <a:gd name="T28" fmla="*/ 49 w 80"/>
                <a:gd name="T29" fmla="*/ 88 h 89"/>
                <a:gd name="T30" fmla="*/ 34 w 80"/>
                <a:gd name="T31" fmla="*/ 83 h 89"/>
                <a:gd name="T32" fmla="*/ 16 w 80"/>
                <a:gd name="T33" fmla="*/ 80 h 89"/>
                <a:gd name="T34" fmla="*/ 0 w 80"/>
                <a:gd name="T35" fmla="*/ 76 h 89"/>
                <a:gd name="T36" fmla="*/ 3 w 80"/>
                <a:gd name="T37" fmla="*/ 57 h 89"/>
                <a:gd name="T38" fmla="*/ 5 w 80"/>
                <a:gd name="T39" fmla="*/ 38 h 89"/>
                <a:gd name="T40" fmla="*/ 8 w 80"/>
                <a:gd name="T41" fmla="*/ 19 h 89"/>
                <a:gd name="T42" fmla="*/ 9 w 80"/>
                <a:gd name="T43" fmla="*/ 0 h 8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0"/>
                <a:gd name="T67" fmla="*/ 0 h 89"/>
                <a:gd name="T68" fmla="*/ 80 w 80"/>
                <a:gd name="T69" fmla="*/ 89 h 8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0" h="89">
                  <a:moveTo>
                    <a:pt x="9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21" y="1"/>
                  </a:lnTo>
                  <a:lnTo>
                    <a:pt x="30" y="3"/>
                  </a:lnTo>
                  <a:lnTo>
                    <a:pt x="40" y="5"/>
                  </a:lnTo>
                  <a:lnTo>
                    <a:pt x="50" y="9"/>
                  </a:lnTo>
                  <a:lnTo>
                    <a:pt x="60" y="12"/>
                  </a:lnTo>
                  <a:lnTo>
                    <a:pt x="68" y="14"/>
                  </a:lnTo>
                  <a:lnTo>
                    <a:pt x="76" y="18"/>
                  </a:lnTo>
                  <a:lnTo>
                    <a:pt x="80" y="19"/>
                  </a:lnTo>
                  <a:lnTo>
                    <a:pt x="60" y="88"/>
                  </a:lnTo>
                  <a:lnTo>
                    <a:pt x="60" y="89"/>
                  </a:lnTo>
                  <a:lnTo>
                    <a:pt x="57" y="89"/>
                  </a:lnTo>
                  <a:lnTo>
                    <a:pt x="49" y="88"/>
                  </a:lnTo>
                  <a:lnTo>
                    <a:pt x="34" y="83"/>
                  </a:lnTo>
                  <a:lnTo>
                    <a:pt x="16" y="80"/>
                  </a:lnTo>
                  <a:lnTo>
                    <a:pt x="0" y="76"/>
                  </a:lnTo>
                  <a:lnTo>
                    <a:pt x="3" y="57"/>
                  </a:lnTo>
                  <a:lnTo>
                    <a:pt x="5" y="38"/>
                  </a:lnTo>
                  <a:lnTo>
                    <a:pt x="8" y="1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" name="Freeform 93">
              <a:extLst>
                <a:ext uri="{FF2B5EF4-FFF2-40B4-BE49-F238E27FC236}">
                  <a16:creationId xmlns:a16="http://schemas.microsoft.com/office/drawing/2014/main" id="{ABFE2883-3A8F-49AC-8B50-04D0F2A5E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4" y="620"/>
              <a:ext cx="78" cy="101"/>
            </a:xfrm>
            <a:custGeom>
              <a:avLst/>
              <a:gdLst>
                <a:gd name="T0" fmla="*/ 28 w 78"/>
                <a:gd name="T1" fmla="*/ 0 h 101"/>
                <a:gd name="T2" fmla="*/ 34 w 78"/>
                <a:gd name="T3" fmla="*/ 5 h 101"/>
                <a:gd name="T4" fmla="*/ 41 w 78"/>
                <a:gd name="T5" fmla="*/ 9 h 101"/>
                <a:gd name="T6" fmla="*/ 54 w 78"/>
                <a:gd name="T7" fmla="*/ 20 h 101"/>
                <a:gd name="T8" fmla="*/ 61 w 78"/>
                <a:gd name="T9" fmla="*/ 26 h 101"/>
                <a:gd name="T10" fmla="*/ 67 w 78"/>
                <a:gd name="T11" fmla="*/ 32 h 101"/>
                <a:gd name="T12" fmla="*/ 73 w 78"/>
                <a:gd name="T13" fmla="*/ 39 h 101"/>
                <a:gd name="T14" fmla="*/ 78 w 78"/>
                <a:gd name="T15" fmla="*/ 45 h 101"/>
                <a:gd name="T16" fmla="*/ 41 w 78"/>
                <a:gd name="T17" fmla="*/ 101 h 101"/>
                <a:gd name="T18" fmla="*/ 36 w 78"/>
                <a:gd name="T19" fmla="*/ 96 h 101"/>
                <a:gd name="T20" fmla="*/ 30 w 78"/>
                <a:gd name="T21" fmla="*/ 91 h 101"/>
                <a:gd name="T22" fmla="*/ 26 w 78"/>
                <a:gd name="T23" fmla="*/ 86 h 101"/>
                <a:gd name="T24" fmla="*/ 20 w 78"/>
                <a:gd name="T25" fmla="*/ 82 h 101"/>
                <a:gd name="T26" fmla="*/ 14 w 78"/>
                <a:gd name="T27" fmla="*/ 77 h 101"/>
                <a:gd name="T28" fmla="*/ 9 w 78"/>
                <a:gd name="T29" fmla="*/ 73 h 101"/>
                <a:gd name="T30" fmla="*/ 4 w 78"/>
                <a:gd name="T31" fmla="*/ 71 h 101"/>
                <a:gd name="T32" fmla="*/ 0 w 78"/>
                <a:gd name="T33" fmla="*/ 67 h 101"/>
                <a:gd name="T34" fmla="*/ 28 w 78"/>
                <a:gd name="T35" fmla="*/ 0 h 1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8"/>
                <a:gd name="T55" fmla="*/ 0 h 101"/>
                <a:gd name="T56" fmla="*/ 78 w 78"/>
                <a:gd name="T57" fmla="*/ 101 h 10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8" h="101">
                  <a:moveTo>
                    <a:pt x="28" y="0"/>
                  </a:moveTo>
                  <a:lnTo>
                    <a:pt x="34" y="5"/>
                  </a:lnTo>
                  <a:lnTo>
                    <a:pt x="41" y="9"/>
                  </a:lnTo>
                  <a:lnTo>
                    <a:pt x="54" y="20"/>
                  </a:lnTo>
                  <a:lnTo>
                    <a:pt x="61" y="26"/>
                  </a:lnTo>
                  <a:lnTo>
                    <a:pt x="67" y="32"/>
                  </a:lnTo>
                  <a:lnTo>
                    <a:pt x="73" y="39"/>
                  </a:lnTo>
                  <a:lnTo>
                    <a:pt x="78" y="45"/>
                  </a:lnTo>
                  <a:lnTo>
                    <a:pt x="41" y="101"/>
                  </a:lnTo>
                  <a:lnTo>
                    <a:pt x="36" y="96"/>
                  </a:lnTo>
                  <a:lnTo>
                    <a:pt x="30" y="91"/>
                  </a:lnTo>
                  <a:lnTo>
                    <a:pt x="26" y="86"/>
                  </a:lnTo>
                  <a:lnTo>
                    <a:pt x="20" y="82"/>
                  </a:lnTo>
                  <a:lnTo>
                    <a:pt x="14" y="77"/>
                  </a:lnTo>
                  <a:lnTo>
                    <a:pt x="9" y="73"/>
                  </a:lnTo>
                  <a:lnTo>
                    <a:pt x="4" y="71"/>
                  </a:lnTo>
                  <a:lnTo>
                    <a:pt x="0" y="6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" name="Freeform 94">
              <a:extLst>
                <a:ext uri="{FF2B5EF4-FFF2-40B4-BE49-F238E27FC236}">
                  <a16:creationId xmlns:a16="http://schemas.microsoft.com/office/drawing/2014/main" id="{2486DF45-1CDD-4212-8F18-CB58C85FA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" y="628"/>
              <a:ext cx="76" cy="97"/>
            </a:xfrm>
            <a:custGeom>
              <a:avLst/>
              <a:gdLst>
                <a:gd name="T0" fmla="*/ 47 w 76"/>
                <a:gd name="T1" fmla="*/ 0 h 97"/>
                <a:gd name="T2" fmla="*/ 76 w 76"/>
                <a:gd name="T3" fmla="*/ 63 h 97"/>
                <a:gd name="T4" fmla="*/ 37 w 76"/>
                <a:gd name="T5" fmla="*/ 97 h 97"/>
                <a:gd name="T6" fmla="*/ 0 w 76"/>
                <a:gd name="T7" fmla="*/ 44 h 97"/>
                <a:gd name="T8" fmla="*/ 5 w 76"/>
                <a:gd name="T9" fmla="*/ 38 h 97"/>
                <a:gd name="T10" fmla="*/ 11 w 76"/>
                <a:gd name="T11" fmla="*/ 33 h 97"/>
                <a:gd name="T12" fmla="*/ 17 w 76"/>
                <a:gd name="T13" fmla="*/ 26 h 97"/>
                <a:gd name="T14" fmla="*/ 23 w 76"/>
                <a:gd name="T15" fmla="*/ 20 h 97"/>
                <a:gd name="T16" fmla="*/ 36 w 76"/>
                <a:gd name="T17" fmla="*/ 9 h 97"/>
                <a:gd name="T18" fmla="*/ 47 w 76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6"/>
                <a:gd name="T31" fmla="*/ 0 h 97"/>
                <a:gd name="T32" fmla="*/ 76 w 76"/>
                <a:gd name="T33" fmla="*/ 97 h 9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6" h="97">
                  <a:moveTo>
                    <a:pt x="47" y="0"/>
                  </a:moveTo>
                  <a:lnTo>
                    <a:pt x="76" y="63"/>
                  </a:lnTo>
                  <a:lnTo>
                    <a:pt x="37" y="97"/>
                  </a:lnTo>
                  <a:lnTo>
                    <a:pt x="0" y="44"/>
                  </a:lnTo>
                  <a:lnTo>
                    <a:pt x="5" y="38"/>
                  </a:lnTo>
                  <a:lnTo>
                    <a:pt x="11" y="33"/>
                  </a:lnTo>
                  <a:lnTo>
                    <a:pt x="17" y="26"/>
                  </a:lnTo>
                  <a:lnTo>
                    <a:pt x="23" y="20"/>
                  </a:lnTo>
                  <a:lnTo>
                    <a:pt x="36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" name="Freeform 95">
              <a:extLst>
                <a:ext uri="{FF2B5EF4-FFF2-40B4-BE49-F238E27FC236}">
                  <a16:creationId xmlns:a16="http://schemas.microsoft.com/office/drawing/2014/main" id="{B719AEDB-9443-4F33-A75F-ED95937AC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7" y="719"/>
              <a:ext cx="64" cy="83"/>
            </a:xfrm>
            <a:custGeom>
              <a:avLst/>
              <a:gdLst>
                <a:gd name="T0" fmla="*/ 41 w 64"/>
                <a:gd name="T1" fmla="*/ 0 h 83"/>
                <a:gd name="T2" fmla="*/ 48 w 64"/>
                <a:gd name="T3" fmla="*/ 13 h 83"/>
                <a:gd name="T4" fmla="*/ 54 w 64"/>
                <a:gd name="T5" fmla="*/ 26 h 83"/>
                <a:gd name="T6" fmla="*/ 60 w 64"/>
                <a:gd name="T7" fmla="*/ 40 h 83"/>
                <a:gd name="T8" fmla="*/ 63 w 64"/>
                <a:gd name="T9" fmla="*/ 45 h 83"/>
                <a:gd name="T10" fmla="*/ 64 w 64"/>
                <a:gd name="T11" fmla="*/ 53 h 83"/>
                <a:gd name="T12" fmla="*/ 21 w 64"/>
                <a:gd name="T13" fmla="*/ 83 h 83"/>
                <a:gd name="T14" fmla="*/ 16 w 64"/>
                <a:gd name="T15" fmla="*/ 73 h 83"/>
                <a:gd name="T16" fmla="*/ 12 w 64"/>
                <a:gd name="T17" fmla="*/ 62 h 83"/>
                <a:gd name="T18" fmla="*/ 6 w 64"/>
                <a:gd name="T19" fmla="*/ 53 h 83"/>
                <a:gd name="T20" fmla="*/ 0 w 64"/>
                <a:gd name="T21" fmla="*/ 42 h 83"/>
                <a:gd name="T22" fmla="*/ 41 w 64"/>
                <a:gd name="T23" fmla="*/ 0 h 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4"/>
                <a:gd name="T37" fmla="*/ 0 h 83"/>
                <a:gd name="T38" fmla="*/ 64 w 64"/>
                <a:gd name="T39" fmla="*/ 83 h 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4" h="83">
                  <a:moveTo>
                    <a:pt x="41" y="0"/>
                  </a:moveTo>
                  <a:lnTo>
                    <a:pt x="48" y="13"/>
                  </a:lnTo>
                  <a:lnTo>
                    <a:pt x="54" y="26"/>
                  </a:lnTo>
                  <a:lnTo>
                    <a:pt x="60" y="40"/>
                  </a:lnTo>
                  <a:lnTo>
                    <a:pt x="63" y="45"/>
                  </a:lnTo>
                  <a:lnTo>
                    <a:pt x="64" y="53"/>
                  </a:lnTo>
                  <a:lnTo>
                    <a:pt x="21" y="83"/>
                  </a:lnTo>
                  <a:lnTo>
                    <a:pt x="16" y="73"/>
                  </a:lnTo>
                  <a:lnTo>
                    <a:pt x="12" y="62"/>
                  </a:lnTo>
                  <a:lnTo>
                    <a:pt x="6" y="53"/>
                  </a:lnTo>
                  <a:lnTo>
                    <a:pt x="0" y="4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" name="Freeform 96">
              <a:extLst>
                <a:ext uri="{FF2B5EF4-FFF2-40B4-BE49-F238E27FC236}">
                  <a16:creationId xmlns:a16="http://schemas.microsoft.com/office/drawing/2014/main" id="{B58FD4A1-F916-4043-9DA3-9C1E41C35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724"/>
              <a:ext cx="60" cy="85"/>
            </a:xfrm>
            <a:custGeom>
              <a:avLst/>
              <a:gdLst>
                <a:gd name="T0" fmla="*/ 21 w 60"/>
                <a:gd name="T1" fmla="*/ 0 h 85"/>
                <a:gd name="T2" fmla="*/ 60 w 60"/>
                <a:gd name="T3" fmla="*/ 44 h 85"/>
                <a:gd name="T4" fmla="*/ 58 w 60"/>
                <a:gd name="T5" fmla="*/ 50 h 85"/>
                <a:gd name="T6" fmla="*/ 55 w 60"/>
                <a:gd name="T7" fmla="*/ 55 h 85"/>
                <a:gd name="T8" fmla="*/ 52 w 60"/>
                <a:gd name="T9" fmla="*/ 59 h 85"/>
                <a:gd name="T10" fmla="*/ 49 w 60"/>
                <a:gd name="T11" fmla="*/ 65 h 85"/>
                <a:gd name="T12" fmla="*/ 45 w 60"/>
                <a:gd name="T13" fmla="*/ 76 h 85"/>
                <a:gd name="T14" fmla="*/ 42 w 60"/>
                <a:gd name="T15" fmla="*/ 81 h 85"/>
                <a:gd name="T16" fmla="*/ 41 w 60"/>
                <a:gd name="T17" fmla="*/ 85 h 85"/>
                <a:gd name="T18" fmla="*/ 0 w 60"/>
                <a:gd name="T19" fmla="*/ 52 h 85"/>
                <a:gd name="T20" fmla="*/ 5 w 60"/>
                <a:gd name="T21" fmla="*/ 39 h 85"/>
                <a:gd name="T22" fmla="*/ 9 w 60"/>
                <a:gd name="T23" fmla="*/ 26 h 85"/>
                <a:gd name="T24" fmla="*/ 12 w 60"/>
                <a:gd name="T25" fmla="*/ 20 h 85"/>
                <a:gd name="T26" fmla="*/ 14 w 60"/>
                <a:gd name="T27" fmla="*/ 13 h 85"/>
                <a:gd name="T28" fmla="*/ 21 w 60"/>
                <a:gd name="T29" fmla="*/ 0 h 8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"/>
                <a:gd name="T46" fmla="*/ 0 h 85"/>
                <a:gd name="T47" fmla="*/ 60 w 60"/>
                <a:gd name="T48" fmla="*/ 85 h 8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" h="85">
                  <a:moveTo>
                    <a:pt x="21" y="0"/>
                  </a:moveTo>
                  <a:lnTo>
                    <a:pt x="60" y="44"/>
                  </a:lnTo>
                  <a:lnTo>
                    <a:pt x="58" y="50"/>
                  </a:lnTo>
                  <a:lnTo>
                    <a:pt x="55" y="55"/>
                  </a:lnTo>
                  <a:lnTo>
                    <a:pt x="52" y="59"/>
                  </a:lnTo>
                  <a:lnTo>
                    <a:pt x="49" y="65"/>
                  </a:lnTo>
                  <a:lnTo>
                    <a:pt x="45" y="76"/>
                  </a:lnTo>
                  <a:lnTo>
                    <a:pt x="42" y="81"/>
                  </a:lnTo>
                  <a:lnTo>
                    <a:pt x="41" y="85"/>
                  </a:lnTo>
                  <a:lnTo>
                    <a:pt x="0" y="52"/>
                  </a:lnTo>
                  <a:lnTo>
                    <a:pt x="5" y="39"/>
                  </a:lnTo>
                  <a:lnTo>
                    <a:pt x="9" y="26"/>
                  </a:lnTo>
                  <a:lnTo>
                    <a:pt x="12" y="20"/>
                  </a:lnTo>
                  <a:lnTo>
                    <a:pt x="14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3" name="Freeform 97">
              <a:extLst>
                <a:ext uri="{FF2B5EF4-FFF2-40B4-BE49-F238E27FC236}">
                  <a16:creationId xmlns:a16="http://schemas.microsoft.com/office/drawing/2014/main" id="{8F4A4B41-3BC4-4F86-9FDB-D247CBAA2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1" y="762"/>
              <a:ext cx="50" cy="71"/>
            </a:xfrm>
            <a:custGeom>
              <a:avLst/>
              <a:gdLst>
                <a:gd name="T0" fmla="*/ 39 w 50"/>
                <a:gd name="T1" fmla="*/ 0 h 71"/>
                <a:gd name="T2" fmla="*/ 44 w 50"/>
                <a:gd name="T3" fmla="*/ 0 h 71"/>
                <a:gd name="T4" fmla="*/ 50 w 50"/>
                <a:gd name="T5" fmla="*/ 64 h 71"/>
                <a:gd name="T6" fmla="*/ 42 w 50"/>
                <a:gd name="T7" fmla="*/ 65 h 71"/>
                <a:gd name="T8" fmla="*/ 34 w 50"/>
                <a:gd name="T9" fmla="*/ 66 h 71"/>
                <a:gd name="T10" fmla="*/ 16 w 50"/>
                <a:gd name="T11" fmla="*/ 71 h 71"/>
                <a:gd name="T12" fmla="*/ 0 w 50"/>
                <a:gd name="T13" fmla="*/ 13 h 71"/>
                <a:gd name="T14" fmla="*/ 4 w 50"/>
                <a:gd name="T15" fmla="*/ 10 h 71"/>
                <a:gd name="T16" fmla="*/ 10 w 50"/>
                <a:gd name="T17" fmla="*/ 8 h 71"/>
                <a:gd name="T18" fmla="*/ 23 w 50"/>
                <a:gd name="T19" fmla="*/ 4 h 71"/>
                <a:gd name="T20" fmla="*/ 34 w 50"/>
                <a:gd name="T21" fmla="*/ 1 h 71"/>
                <a:gd name="T22" fmla="*/ 39 w 50"/>
                <a:gd name="T23" fmla="*/ 0 h 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"/>
                <a:gd name="T37" fmla="*/ 0 h 71"/>
                <a:gd name="T38" fmla="*/ 50 w 50"/>
                <a:gd name="T39" fmla="*/ 71 h 7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" h="71">
                  <a:moveTo>
                    <a:pt x="39" y="0"/>
                  </a:moveTo>
                  <a:lnTo>
                    <a:pt x="44" y="0"/>
                  </a:lnTo>
                  <a:lnTo>
                    <a:pt x="50" y="64"/>
                  </a:lnTo>
                  <a:lnTo>
                    <a:pt x="42" y="65"/>
                  </a:lnTo>
                  <a:lnTo>
                    <a:pt x="34" y="66"/>
                  </a:lnTo>
                  <a:lnTo>
                    <a:pt x="16" y="71"/>
                  </a:lnTo>
                  <a:lnTo>
                    <a:pt x="0" y="13"/>
                  </a:lnTo>
                  <a:lnTo>
                    <a:pt x="4" y="10"/>
                  </a:lnTo>
                  <a:lnTo>
                    <a:pt x="10" y="8"/>
                  </a:lnTo>
                  <a:lnTo>
                    <a:pt x="23" y="4"/>
                  </a:lnTo>
                  <a:lnTo>
                    <a:pt x="34" y="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4" name="Freeform 98">
              <a:extLst>
                <a:ext uri="{FF2B5EF4-FFF2-40B4-BE49-F238E27FC236}">
                  <a16:creationId xmlns:a16="http://schemas.microsoft.com/office/drawing/2014/main" id="{5CD6B93B-BCB9-437E-9830-50A7D9CF2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762"/>
              <a:ext cx="49" cy="70"/>
            </a:xfrm>
            <a:custGeom>
              <a:avLst/>
              <a:gdLst>
                <a:gd name="T0" fmla="*/ 6 w 49"/>
                <a:gd name="T1" fmla="*/ 0 h 70"/>
                <a:gd name="T2" fmla="*/ 14 w 49"/>
                <a:gd name="T3" fmla="*/ 0 h 70"/>
                <a:gd name="T4" fmla="*/ 19 w 49"/>
                <a:gd name="T5" fmla="*/ 1 h 70"/>
                <a:gd name="T6" fmla="*/ 28 w 49"/>
                <a:gd name="T7" fmla="*/ 4 h 70"/>
                <a:gd name="T8" fmla="*/ 40 w 49"/>
                <a:gd name="T9" fmla="*/ 7 h 70"/>
                <a:gd name="T10" fmla="*/ 45 w 49"/>
                <a:gd name="T11" fmla="*/ 8 h 70"/>
                <a:gd name="T12" fmla="*/ 49 w 49"/>
                <a:gd name="T13" fmla="*/ 10 h 70"/>
                <a:gd name="T14" fmla="*/ 32 w 49"/>
                <a:gd name="T15" fmla="*/ 70 h 70"/>
                <a:gd name="T16" fmla="*/ 23 w 49"/>
                <a:gd name="T17" fmla="*/ 66 h 70"/>
                <a:gd name="T18" fmla="*/ 16 w 49"/>
                <a:gd name="T19" fmla="*/ 65 h 70"/>
                <a:gd name="T20" fmla="*/ 7 w 49"/>
                <a:gd name="T21" fmla="*/ 64 h 70"/>
                <a:gd name="T22" fmla="*/ 0 w 49"/>
                <a:gd name="T23" fmla="*/ 63 h 70"/>
                <a:gd name="T24" fmla="*/ 6 w 49"/>
                <a:gd name="T25" fmla="*/ 0 h 7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70"/>
                <a:gd name="T41" fmla="*/ 49 w 49"/>
                <a:gd name="T42" fmla="*/ 70 h 7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70">
                  <a:moveTo>
                    <a:pt x="6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8" y="4"/>
                  </a:lnTo>
                  <a:lnTo>
                    <a:pt x="40" y="7"/>
                  </a:lnTo>
                  <a:lnTo>
                    <a:pt x="45" y="8"/>
                  </a:lnTo>
                  <a:lnTo>
                    <a:pt x="49" y="10"/>
                  </a:lnTo>
                  <a:lnTo>
                    <a:pt x="32" y="70"/>
                  </a:lnTo>
                  <a:lnTo>
                    <a:pt x="23" y="66"/>
                  </a:lnTo>
                  <a:lnTo>
                    <a:pt x="16" y="65"/>
                  </a:lnTo>
                  <a:lnTo>
                    <a:pt x="7" y="64"/>
                  </a:lnTo>
                  <a:lnTo>
                    <a:pt x="0" y="6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5" name="Freeform 99">
              <a:extLst>
                <a:ext uri="{FF2B5EF4-FFF2-40B4-BE49-F238E27FC236}">
                  <a16:creationId xmlns:a16="http://schemas.microsoft.com/office/drawing/2014/main" id="{030D4F50-B125-4309-A148-41953AE7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794"/>
              <a:ext cx="54" cy="68"/>
            </a:xfrm>
            <a:custGeom>
              <a:avLst/>
              <a:gdLst>
                <a:gd name="T0" fmla="*/ 23 w 54"/>
                <a:gd name="T1" fmla="*/ 0 h 68"/>
                <a:gd name="T2" fmla="*/ 28 w 54"/>
                <a:gd name="T3" fmla="*/ 1 h 68"/>
                <a:gd name="T4" fmla="*/ 31 w 54"/>
                <a:gd name="T5" fmla="*/ 5 h 68"/>
                <a:gd name="T6" fmla="*/ 40 w 54"/>
                <a:gd name="T7" fmla="*/ 11 h 68"/>
                <a:gd name="T8" fmla="*/ 43 w 54"/>
                <a:gd name="T9" fmla="*/ 14 h 68"/>
                <a:gd name="T10" fmla="*/ 47 w 54"/>
                <a:gd name="T11" fmla="*/ 18 h 68"/>
                <a:gd name="T12" fmla="*/ 50 w 54"/>
                <a:gd name="T13" fmla="*/ 21 h 68"/>
                <a:gd name="T14" fmla="*/ 54 w 54"/>
                <a:gd name="T15" fmla="*/ 26 h 68"/>
                <a:gd name="T16" fmla="*/ 26 w 54"/>
                <a:gd name="T17" fmla="*/ 68 h 68"/>
                <a:gd name="T18" fmla="*/ 0 w 54"/>
                <a:gd name="T19" fmla="*/ 52 h 68"/>
                <a:gd name="T20" fmla="*/ 23 w 54"/>
                <a:gd name="T21" fmla="*/ 0 h 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4"/>
                <a:gd name="T34" fmla="*/ 0 h 68"/>
                <a:gd name="T35" fmla="*/ 54 w 54"/>
                <a:gd name="T36" fmla="*/ 68 h 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4" h="68">
                  <a:moveTo>
                    <a:pt x="23" y="0"/>
                  </a:moveTo>
                  <a:lnTo>
                    <a:pt x="28" y="1"/>
                  </a:lnTo>
                  <a:lnTo>
                    <a:pt x="31" y="5"/>
                  </a:lnTo>
                  <a:lnTo>
                    <a:pt x="40" y="11"/>
                  </a:lnTo>
                  <a:lnTo>
                    <a:pt x="43" y="14"/>
                  </a:lnTo>
                  <a:lnTo>
                    <a:pt x="47" y="18"/>
                  </a:lnTo>
                  <a:lnTo>
                    <a:pt x="50" y="21"/>
                  </a:lnTo>
                  <a:lnTo>
                    <a:pt x="54" y="26"/>
                  </a:lnTo>
                  <a:lnTo>
                    <a:pt x="26" y="68"/>
                  </a:lnTo>
                  <a:lnTo>
                    <a:pt x="0" y="5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6" name="Freeform 100">
              <a:extLst>
                <a:ext uri="{FF2B5EF4-FFF2-40B4-BE49-F238E27FC236}">
                  <a16:creationId xmlns:a16="http://schemas.microsoft.com/office/drawing/2014/main" id="{2D975828-906F-41FA-849B-07E73DCBE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5" y="796"/>
              <a:ext cx="52" cy="69"/>
            </a:xfrm>
            <a:custGeom>
              <a:avLst/>
              <a:gdLst>
                <a:gd name="T0" fmla="*/ 28 w 52"/>
                <a:gd name="T1" fmla="*/ 0 h 69"/>
                <a:gd name="T2" fmla="*/ 52 w 52"/>
                <a:gd name="T3" fmla="*/ 51 h 69"/>
                <a:gd name="T4" fmla="*/ 42 w 52"/>
                <a:gd name="T5" fmla="*/ 60 h 69"/>
                <a:gd name="T6" fmla="*/ 29 w 52"/>
                <a:gd name="T7" fmla="*/ 69 h 69"/>
                <a:gd name="T8" fmla="*/ 0 w 52"/>
                <a:gd name="T9" fmla="*/ 25 h 69"/>
                <a:gd name="T10" fmla="*/ 13 w 52"/>
                <a:gd name="T11" fmla="*/ 12 h 69"/>
                <a:gd name="T12" fmla="*/ 21 w 52"/>
                <a:gd name="T13" fmla="*/ 6 h 69"/>
                <a:gd name="T14" fmla="*/ 28 w 52"/>
                <a:gd name="T15" fmla="*/ 0 h 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"/>
                <a:gd name="T25" fmla="*/ 0 h 69"/>
                <a:gd name="T26" fmla="*/ 52 w 52"/>
                <a:gd name="T27" fmla="*/ 69 h 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" h="69">
                  <a:moveTo>
                    <a:pt x="28" y="0"/>
                  </a:moveTo>
                  <a:lnTo>
                    <a:pt x="52" y="51"/>
                  </a:lnTo>
                  <a:lnTo>
                    <a:pt x="42" y="60"/>
                  </a:lnTo>
                  <a:lnTo>
                    <a:pt x="29" y="69"/>
                  </a:lnTo>
                  <a:lnTo>
                    <a:pt x="0" y="25"/>
                  </a:lnTo>
                  <a:lnTo>
                    <a:pt x="13" y="12"/>
                  </a:lnTo>
                  <a:lnTo>
                    <a:pt x="21" y="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7" name="Freeform 101">
              <a:extLst>
                <a:ext uri="{FF2B5EF4-FFF2-40B4-BE49-F238E27FC236}">
                  <a16:creationId xmlns:a16="http://schemas.microsoft.com/office/drawing/2014/main" id="{6B7FD0FF-04D2-4B95-9A12-C95AEBA86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2" y="824"/>
              <a:ext cx="43" cy="70"/>
            </a:xfrm>
            <a:custGeom>
              <a:avLst/>
              <a:gdLst>
                <a:gd name="T0" fmla="*/ 39 w 43"/>
                <a:gd name="T1" fmla="*/ 0 h 70"/>
                <a:gd name="T2" fmla="*/ 43 w 43"/>
                <a:gd name="T3" fmla="*/ 52 h 70"/>
                <a:gd name="T4" fmla="*/ 41 w 43"/>
                <a:gd name="T5" fmla="*/ 52 h 70"/>
                <a:gd name="T6" fmla="*/ 38 w 43"/>
                <a:gd name="T7" fmla="*/ 53 h 70"/>
                <a:gd name="T8" fmla="*/ 34 w 43"/>
                <a:gd name="T9" fmla="*/ 54 h 70"/>
                <a:gd name="T10" fmla="*/ 30 w 43"/>
                <a:gd name="T11" fmla="*/ 56 h 70"/>
                <a:gd name="T12" fmla="*/ 25 w 43"/>
                <a:gd name="T13" fmla="*/ 59 h 70"/>
                <a:gd name="T14" fmla="*/ 16 w 43"/>
                <a:gd name="T15" fmla="*/ 65 h 70"/>
                <a:gd name="T16" fmla="*/ 6 w 43"/>
                <a:gd name="T17" fmla="*/ 70 h 70"/>
                <a:gd name="T18" fmla="*/ 5 w 43"/>
                <a:gd name="T19" fmla="*/ 58 h 70"/>
                <a:gd name="T20" fmla="*/ 4 w 43"/>
                <a:gd name="T21" fmla="*/ 47 h 70"/>
                <a:gd name="T22" fmla="*/ 3 w 43"/>
                <a:gd name="T23" fmla="*/ 35 h 70"/>
                <a:gd name="T24" fmla="*/ 0 w 43"/>
                <a:gd name="T25" fmla="*/ 23 h 70"/>
                <a:gd name="T26" fmla="*/ 39 w 43"/>
                <a:gd name="T27" fmla="*/ 0 h 7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"/>
                <a:gd name="T43" fmla="*/ 0 h 70"/>
                <a:gd name="T44" fmla="*/ 43 w 43"/>
                <a:gd name="T45" fmla="*/ 70 h 7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" h="70">
                  <a:moveTo>
                    <a:pt x="39" y="0"/>
                  </a:moveTo>
                  <a:lnTo>
                    <a:pt x="43" y="52"/>
                  </a:lnTo>
                  <a:lnTo>
                    <a:pt x="41" y="52"/>
                  </a:lnTo>
                  <a:lnTo>
                    <a:pt x="38" y="53"/>
                  </a:lnTo>
                  <a:lnTo>
                    <a:pt x="34" y="54"/>
                  </a:lnTo>
                  <a:lnTo>
                    <a:pt x="30" y="56"/>
                  </a:lnTo>
                  <a:lnTo>
                    <a:pt x="25" y="59"/>
                  </a:lnTo>
                  <a:lnTo>
                    <a:pt x="16" y="65"/>
                  </a:lnTo>
                  <a:lnTo>
                    <a:pt x="6" y="70"/>
                  </a:lnTo>
                  <a:lnTo>
                    <a:pt x="5" y="58"/>
                  </a:lnTo>
                  <a:lnTo>
                    <a:pt x="4" y="47"/>
                  </a:lnTo>
                  <a:lnTo>
                    <a:pt x="3" y="35"/>
                  </a:lnTo>
                  <a:lnTo>
                    <a:pt x="0" y="2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EC135492-5E6F-4C2A-ABDB-10C93FBC3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" y="830"/>
              <a:ext cx="40" cy="68"/>
            </a:xfrm>
            <a:custGeom>
              <a:avLst/>
              <a:gdLst>
                <a:gd name="T0" fmla="*/ 1 w 40"/>
                <a:gd name="T1" fmla="*/ 0 h 68"/>
                <a:gd name="T2" fmla="*/ 8 w 40"/>
                <a:gd name="T3" fmla="*/ 4 h 68"/>
                <a:gd name="T4" fmla="*/ 14 w 40"/>
                <a:gd name="T5" fmla="*/ 7 h 68"/>
                <a:gd name="T6" fmla="*/ 22 w 40"/>
                <a:gd name="T7" fmla="*/ 10 h 68"/>
                <a:gd name="T8" fmla="*/ 28 w 40"/>
                <a:gd name="T9" fmla="*/ 14 h 68"/>
                <a:gd name="T10" fmla="*/ 32 w 40"/>
                <a:gd name="T11" fmla="*/ 16 h 68"/>
                <a:gd name="T12" fmla="*/ 34 w 40"/>
                <a:gd name="T13" fmla="*/ 19 h 68"/>
                <a:gd name="T14" fmla="*/ 39 w 40"/>
                <a:gd name="T15" fmla="*/ 22 h 68"/>
                <a:gd name="T16" fmla="*/ 40 w 40"/>
                <a:gd name="T17" fmla="*/ 23 h 68"/>
                <a:gd name="T18" fmla="*/ 40 w 40"/>
                <a:gd name="T19" fmla="*/ 24 h 68"/>
                <a:gd name="T20" fmla="*/ 40 w 40"/>
                <a:gd name="T21" fmla="*/ 29 h 68"/>
                <a:gd name="T22" fmla="*/ 39 w 40"/>
                <a:gd name="T23" fmla="*/ 35 h 68"/>
                <a:gd name="T24" fmla="*/ 37 w 40"/>
                <a:gd name="T25" fmla="*/ 46 h 68"/>
                <a:gd name="T26" fmla="*/ 37 w 40"/>
                <a:gd name="T27" fmla="*/ 68 h 68"/>
                <a:gd name="T28" fmla="*/ 25 w 40"/>
                <a:gd name="T29" fmla="*/ 62 h 68"/>
                <a:gd name="T30" fmla="*/ 15 w 40"/>
                <a:gd name="T31" fmla="*/ 58 h 68"/>
                <a:gd name="T32" fmla="*/ 9 w 40"/>
                <a:gd name="T33" fmla="*/ 54 h 68"/>
                <a:gd name="T34" fmla="*/ 7 w 40"/>
                <a:gd name="T35" fmla="*/ 53 h 68"/>
                <a:gd name="T36" fmla="*/ 5 w 40"/>
                <a:gd name="T37" fmla="*/ 52 h 68"/>
                <a:gd name="T38" fmla="*/ 3 w 40"/>
                <a:gd name="T39" fmla="*/ 50 h 68"/>
                <a:gd name="T40" fmla="*/ 3 w 40"/>
                <a:gd name="T41" fmla="*/ 50 h 68"/>
                <a:gd name="T42" fmla="*/ 1 w 40"/>
                <a:gd name="T43" fmla="*/ 48 h 68"/>
                <a:gd name="T44" fmla="*/ 1 w 40"/>
                <a:gd name="T45" fmla="*/ 47 h 68"/>
                <a:gd name="T46" fmla="*/ 0 w 40"/>
                <a:gd name="T47" fmla="*/ 45 h 68"/>
                <a:gd name="T48" fmla="*/ 0 w 40"/>
                <a:gd name="T49" fmla="*/ 41 h 68"/>
                <a:gd name="T50" fmla="*/ 0 w 40"/>
                <a:gd name="T51" fmla="*/ 37 h 68"/>
                <a:gd name="T52" fmla="*/ 0 w 40"/>
                <a:gd name="T53" fmla="*/ 28 h 68"/>
                <a:gd name="T54" fmla="*/ 1 w 40"/>
                <a:gd name="T55" fmla="*/ 17 h 68"/>
                <a:gd name="T56" fmla="*/ 1 w 40"/>
                <a:gd name="T57" fmla="*/ 0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0"/>
                <a:gd name="T88" fmla="*/ 0 h 68"/>
                <a:gd name="T89" fmla="*/ 40 w 40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0" h="68">
                  <a:moveTo>
                    <a:pt x="1" y="0"/>
                  </a:moveTo>
                  <a:lnTo>
                    <a:pt x="8" y="4"/>
                  </a:lnTo>
                  <a:lnTo>
                    <a:pt x="14" y="7"/>
                  </a:lnTo>
                  <a:lnTo>
                    <a:pt x="22" y="10"/>
                  </a:lnTo>
                  <a:lnTo>
                    <a:pt x="28" y="14"/>
                  </a:lnTo>
                  <a:lnTo>
                    <a:pt x="32" y="16"/>
                  </a:lnTo>
                  <a:lnTo>
                    <a:pt x="34" y="19"/>
                  </a:lnTo>
                  <a:lnTo>
                    <a:pt x="39" y="22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40" y="29"/>
                  </a:lnTo>
                  <a:lnTo>
                    <a:pt x="39" y="35"/>
                  </a:lnTo>
                  <a:lnTo>
                    <a:pt x="37" y="46"/>
                  </a:lnTo>
                  <a:lnTo>
                    <a:pt x="37" y="68"/>
                  </a:lnTo>
                  <a:lnTo>
                    <a:pt x="25" y="62"/>
                  </a:lnTo>
                  <a:lnTo>
                    <a:pt x="15" y="58"/>
                  </a:lnTo>
                  <a:lnTo>
                    <a:pt x="9" y="54"/>
                  </a:lnTo>
                  <a:lnTo>
                    <a:pt x="7" y="53"/>
                  </a:lnTo>
                  <a:lnTo>
                    <a:pt x="5" y="52"/>
                  </a:lnTo>
                  <a:lnTo>
                    <a:pt x="3" y="50"/>
                  </a:lnTo>
                  <a:lnTo>
                    <a:pt x="1" y="48"/>
                  </a:lnTo>
                  <a:lnTo>
                    <a:pt x="1" y="47"/>
                  </a:lnTo>
                  <a:lnTo>
                    <a:pt x="0" y="45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28"/>
                  </a:lnTo>
                  <a:lnTo>
                    <a:pt x="1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" name="Freeform 103">
              <a:extLst>
                <a:ext uri="{FF2B5EF4-FFF2-40B4-BE49-F238E27FC236}">
                  <a16:creationId xmlns:a16="http://schemas.microsoft.com/office/drawing/2014/main" id="{6BC74BA2-2126-43AC-96A0-C6AEE55C2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2" y="849"/>
              <a:ext cx="45" cy="50"/>
            </a:xfrm>
            <a:custGeom>
              <a:avLst/>
              <a:gdLst>
                <a:gd name="T0" fmla="*/ 30 w 45"/>
                <a:gd name="T1" fmla="*/ 0 h 50"/>
                <a:gd name="T2" fmla="*/ 35 w 45"/>
                <a:gd name="T3" fmla="*/ 5 h 50"/>
                <a:gd name="T4" fmla="*/ 39 w 45"/>
                <a:gd name="T5" fmla="*/ 13 h 50"/>
                <a:gd name="T6" fmla="*/ 42 w 45"/>
                <a:gd name="T7" fmla="*/ 20 h 50"/>
                <a:gd name="T8" fmla="*/ 43 w 45"/>
                <a:gd name="T9" fmla="*/ 22 h 50"/>
                <a:gd name="T10" fmla="*/ 45 w 45"/>
                <a:gd name="T11" fmla="*/ 22 h 50"/>
                <a:gd name="T12" fmla="*/ 45 w 45"/>
                <a:gd name="T13" fmla="*/ 23 h 50"/>
                <a:gd name="T14" fmla="*/ 42 w 45"/>
                <a:gd name="T15" fmla="*/ 26 h 50"/>
                <a:gd name="T16" fmla="*/ 41 w 45"/>
                <a:gd name="T17" fmla="*/ 28 h 50"/>
                <a:gd name="T18" fmla="*/ 33 w 45"/>
                <a:gd name="T19" fmla="*/ 35 h 50"/>
                <a:gd name="T20" fmla="*/ 15 w 45"/>
                <a:gd name="T21" fmla="*/ 50 h 50"/>
                <a:gd name="T22" fmla="*/ 13 w 45"/>
                <a:gd name="T23" fmla="*/ 50 h 50"/>
                <a:gd name="T24" fmla="*/ 12 w 45"/>
                <a:gd name="T25" fmla="*/ 48 h 50"/>
                <a:gd name="T26" fmla="*/ 7 w 45"/>
                <a:gd name="T27" fmla="*/ 43 h 50"/>
                <a:gd name="T28" fmla="*/ 3 w 45"/>
                <a:gd name="T29" fmla="*/ 37 h 50"/>
                <a:gd name="T30" fmla="*/ 1 w 45"/>
                <a:gd name="T31" fmla="*/ 35 h 50"/>
                <a:gd name="T32" fmla="*/ 0 w 45"/>
                <a:gd name="T33" fmla="*/ 33 h 50"/>
                <a:gd name="T34" fmla="*/ 30 w 45"/>
                <a:gd name="T35" fmla="*/ 0 h 5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"/>
                <a:gd name="T55" fmla="*/ 0 h 50"/>
                <a:gd name="T56" fmla="*/ 45 w 45"/>
                <a:gd name="T57" fmla="*/ 50 h 5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" h="50">
                  <a:moveTo>
                    <a:pt x="30" y="0"/>
                  </a:moveTo>
                  <a:lnTo>
                    <a:pt x="35" y="5"/>
                  </a:lnTo>
                  <a:lnTo>
                    <a:pt x="39" y="13"/>
                  </a:lnTo>
                  <a:lnTo>
                    <a:pt x="42" y="20"/>
                  </a:lnTo>
                  <a:lnTo>
                    <a:pt x="43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2" y="26"/>
                  </a:lnTo>
                  <a:lnTo>
                    <a:pt x="41" y="28"/>
                  </a:lnTo>
                  <a:lnTo>
                    <a:pt x="33" y="35"/>
                  </a:lnTo>
                  <a:lnTo>
                    <a:pt x="15" y="50"/>
                  </a:lnTo>
                  <a:lnTo>
                    <a:pt x="13" y="50"/>
                  </a:lnTo>
                  <a:lnTo>
                    <a:pt x="12" y="48"/>
                  </a:lnTo>
                  <a:lnTo>
                    <a:pt x="7" y="43"/>
                  </a:lnTo>
                  <a:lnTo>
                    <a:pt x="3" y="37"/>
                  </a:lnTo>
                  <a:lnTo>
                    <a:pt x="1" y="35"/>
                  </a:lnTo>
                  <a:lnTo>
                    <a:pt x="0" y="3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" name="Freeform 104">
              <a:extLst>
                <a:ext uri="{FF2B5EF4-FFF2-40B4-BE49-F238E27FC236}">
                  <a16:creationId xmlns:a16="http://schemas.microsoft.com/office/drawing/2014/main" id="{48331C97-4CBE-40CE-A103-1FF9AC5B7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852"/>
              <a:ext cx="42" cy="52"/>
            </a:xfrm>
            <a:custGeom>
              <a:avLst/>
              <a:gdLst>
                <a:gd name="T0" fmla="*/ 12 w 42"/>
                <a:gd name="T1" fmla="*/ 0 h 52"/>
                <a:gd name="T2" fmla="*/ 42 w 42"/>
                <a:gd name="T3" fmla="*/ 34 h 52"/>
                <a:gd name="T4" fmla="*/ 36 w 42"/>
                <a:gd name="T5" fmla="*/ 44 h 52"/>
                <a:gd name="T6" fmla="*/ 31 w 42"/>
                <a:gd name="T7" fmla="*/ 52 h 52"/>
                <a:gd name="T8" fmla="*/ 21 w 42"/>
                <a:gd name="T9" fmla="*/ 44 h 52"/>
                <a:gd name="T10" fmla="*/ 11 w 42"/>
                <a:gd name="T11" fmla="*/ 34 h 52"/>
                <a:gd name="T12" fmla="*/ 4 w 42"/>
                <a:gd name="T13" fmla="*/ 27 h 52"/>
                <a:gd name="T14" fmla="*/ 1 w 42"/>
                <a:gd name="T15" fmla="*/ 25 h 52"/>
                <a:gd name="T16" fmla="*/ 0 w 42"/>
                <a:gd name="T17" fmla="*/ 24 h 52"/>
                <a:gd name="T18" fmla="*/ 0 w 42"/>
                <a:gd name="T19" fmla="*/ 23 h 52"/>
                <a:gd name="T20" fmla="*/ 1 w 42"/>
                <a:gd name="T21" fmla="*/ 19 h 52"/>
                <a:gd name="T22" fmla="*/ 5 w 42"/>
                <a:gd name="T23" fmla="*/ 13 h 52"/>
                <a:gd name="T24" fmla="*/ 8 w 42"/>
                <a:gd name="T25" fmla="*/ 6 h 52"/>
                <a:gd name="T26" fmla="*/ 12 w 42"/>
                <a:gd name="T27" fmla="*/ 0 h 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2"/>
                <a:gd name="T43" fmla="*/ 0 h 52"/>
                <a:gd name="T44" fmla="*/ 42 w 42"/>
                <a:gd name="T45" fmla="*/ 52 h 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2" h="52">
                  <a:moveTo>
                    <a:pt x="12" y="0"/>
                  </a:moveTo>
                  <a:lnTo>
                    <a:pt x="42" y="34"/>
                  </a:lnTo>
                  <a:lnTo>
                    <a:pt x="36" y="44"/>
                  </a:lnTo>
                  <a:lnTo>
                    <a:pt x="31" y="52"/>
                  </a:lnTo>
                  <a:lnTo>
                    <a:pt x="21" y="44"/>
                  </a:lnTo>
                  <a:lnTo>
                    <a:pt x="11" y="34"/>
                  </a:lnTo>
                  <a:lnTo>
                    <a:pt x="4" y="27"/>
                  </a:lnTo>
                  <a:lnTo>
                    <a:pt x="1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19"/>
                  </a:lnTo>
                  <a:lnTo>
                    <a:pt x="5" y="13"/>
                  </a:lnTo>
                  <a:lnTo>
                    <a:pt x="8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1" name="Freeform 105">
              <a:extLst>
                <a:ext uri="{FF2B5EF4-FFF2-40B4-BE49-F238E27FC236}">
                  <a16:creationId xmlns:a16="http://schemas.microsoft.com/office/drawing/2014/main" id="{F8A9882F-9BF1-4E75-9AC1-7CED5D640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" y="899"/>
              <a:ext cx="38" cy="44"/>
            </a:xfrm>
            <a:custGeom>
              <a:avLst/>
              <a:gdLst>
                <a:gd name="T0" fmla="*/ 31 w 38"/>
                <a:gd name="T1" fmla="*/ 0 h 44"/>
                <a:gd name="T2" fmla="*/ 36 w 38"/>
                <a:gd name="T3" fmla="*/ 17 h 44"/>
                <a:gd name="T4" fmla="*/ 38 w 38"/>
                <a:gd name="T5" fmla="*/ 24 h 44"/>
                <a:gd name="T6" fmla="*/ 38 w 38"/>
                <a:gd name="T7" fmla="*/ 28 h 44"/>
                <a:gd name="T8" fmla="*/ 38 w 38"/>
                <a:gd name="T9" fmla="*/ 29 h 44"/>
                <a:gd name="T10" fmla="*/ 37 w 38"/>
                <a:gd name="T11" fmla="*/ 30 h 44"/>
                <a:gd name="T12" fmla="*/ 34 w 38"/>
                <a:gd name="T13" fmla="*/ 32 h 44"/>
                <a:gd name="T14" fmla="*/ 30 w 38"/>
                <a:gd name="T15" fmla="*/ 35 h 44"/>
                <a:gd name="T16" fmla="*/ 25 w 38"/>
                <a:gd name="T17" fmla="*/ 37 h 44"/>
                <a:gd name="T18" fmla="*/ 10 w 38"/>
                <a:gd name="T19" fmla="*/ 44 h 44"/>
                <a:gd name="T20" fmla="*/ 5 w 38"/>
                <a:gd name="T21" fmla="*/ 32 h 44"/>
                <a:gd name="T22" fmla="*/ 0 w 38"/>
                <a:gd name="T23" fmla="*/ 21 h 44"/>
                <a:gd name="T24" fmla="*/ 31 w 38"/>
                <a:gd name="T25" fmla="*/ 0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"/>
                <a:gd name="T40" fmla="*/ 0 h 44"/>
                <a:gd name="T41" fmla="*/ 38 w 38"/>
                <a:gd name="T42" fmla="*/ 44 h 4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" h="44">
                  <a:moveTo>
                    <a:pt x="31" y="0"/>
                  </a:moveTo>
                  <a:lnTo>
                    <a:pt x="36" y="17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29"/>
                  </a:lnTo>
                  <a:lnTo>
                    <a:pt x="37" y="30"/>
                  </a:lnTo>
                  <a:lnTo>
                    <a:pt x="34" y="32"/>
                  </a:lnTo>
                  <a:lnTo>
                    <a:pt x="30" y="35"/>
                  </a:lnTo>
                  <a:lnTo>
                    <a:pt x="25" y="37"/>
                  </a:lnTo>
                  <a:lnTo>
                    <a:pt x="10" y="44"/>
                  </a:lnTo>
                  <a:lnTo>
                    <a:pt x="5" y="32"/>
                  </a:lnTo>
                  <a:lnTo>
                    <a:pt x="0" y="2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" name="Freeform 106">
              <a:extLst>
                <a:ext uri="{FF2B5EF4-FFF2-40B4-BE49-F238E27FC236}">
                  <a16:creationId xmlns:a16="http://schemas.microsoft.com/office/drawing/2014/main" id="{0A7E6D86-9C4D-4CBB-932D-D51923884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05"/>
              <a:ext cx="34" cy="43"/>
            </a:xfrm>
            <a:custGeom>
              <a:avLst/>
              <a:gdLst>
                <a:gd name="T0" fmla="*/ 4 w 34"/>
                <a:gd name="T1" fmla="*/ 0 h 43"/>
                <a:gd name="T2" fmla="*/ 34 w 34"/>
                <a:gd name="T3" fmla="*/ 20 h 43"/>
                <a:gd name="T4" fmla="*/ 30 w 34"/>
                <a:gd name="T5" fmla="*/ 32 h 43"/>
                <a:gd name="T6" fmla="*/ 28 w 34"/>
                <a:gd name="T7" fmla="*/ 37 h 43"/>
                <a:gd name="T8" fmla="*/ 27 w 34"/>
                <a:gd name="T9" fmla="*/ 43 h 43"/>
                <a:gd name="T10" fmla="*/ 22 w 34"/>
                <a:gd name="T11" fmla="*/ 39 h 43"/>
                <a:gd name="T12" fmla="*/ 13 w 34"/>
                <a:gd name="T13" fmla="*/ 34 h 43"/>
                <a:gd name="T14" fmla="*/ 3 w 34"/>
                <a:gd name="T15" fmla="*/ 28 h 43"/>
                <a:gd name="T16" fmla="*/ 1 w 34"/>
                <a:gd name="T17" fmla="*/ 24 h 43"/>
                <a:gd name="T18" fmla="*/ 0 w 34"/>
                <a:gd name="T19" fmla="*/ 23 h 43"/>
                <a:gd name="T20" fmla="*/ 0 w 34"/>
                <a:gd name="T21" fmla="*/ 23 h 43"/>
                <a:gd name="T22" fmla="*/ 1 w 34"/>
                <a:gd name="T23" fmla="*/ 19 h 43"/>
                <a:gd name="T24" fmla="*/ 2 w 34"/>
                <a:gd name="T25" fmla="*/ 13 h 43"/>
                <a:gd name="T26" fmla="*/ 4 w 34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"/>
                <a:gd name="T43" fmla="*/ 0 h 43"/>
                <a:gd name="T44" fmla="*/ 34 w 34"/>
                <a:gd name="T45" fmla="*/ 43 h 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" h="43">
                  <a:moveTo>
                    <a:pt x="4" y="0"/>
                  </a:moveTo>
                  <a:lnTo>
                    <a:pt x="34" y="20"/>
                  </a:lnTo>
                  <a:lnTo>
                    <a:pt x="30" y="32"/>
                  </a:lnTo>
                  <a:lnTo>
                    <a:pt x="28" y="37"/>
                  </a:lnTo>
                  <a:lnTo>
                    <a:pt x="27" y="43"/>
                  </a:lnTo>
                  <a:lnTo>
                    <a:pt x="22" y="39"/>
                  </a:lnTo>
                  <a:lnTo>
                    <a:pt x="13" y="34"/>
                  </a:lnTo>
                  <a:lnTo>
                    <a:pt x="3" y="28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" name="Freeform 107">
              <a:extLst>
                <a:ext uri="{FF2B5EF4-FFF2-40B4-BE49-F238E27FC236}">
                  <a16:creationId xmlns:a16="http://schemas.microsoft.com/office/drawing/2014/main" id="{A63DA314-22ED-4804-9F85-E06A4B861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6" y="924"/>
              <a:ext cx="41" cy="49"/>
            </a:xfrm>
            <a:custGeom>
              <a:avLst/>
              <a:gdLst>
                <a:gd name="T0" fmla="*/ 41 w 41"/>
                <a:gd name="T1" fmla="*/ 0 h 49"/>
                <a:gd name="T2" fmla="*/ 38 w 41"/>
                <a:gd name="T3" fmla="*/ 10 h 49"/>
                <a:gd name="T4" fmla="*/ 35 w 41"/>
                <a:gd name="T5" fmla="*/ 19 h 49"/>
                <a:gd name="T6" fmla="*/ 32 w 41"/>
                <a:gd name="T7" fmla="*/ 30 h 49"/>
                <a:gd name="T8" fmla="*/ 31 w 41"/>
                <a:gd name="T9" fmla="*/ 35 h 49"/>
                <a:gd name="T10" fmla="*/ 30 w 41"/>
                <a:gd name="T11" fmla="*/ 41 h 49"/>
                <a:gd name="T12" fmla="*/ 29 w 41"/>
                <a:gd name="T13" fmla="*/ 41 h 49"/>
                <a:gd name="T14" fmla="*/ 28 w 41"/>
                <a:gd name="T15" fmla="*/ 39 h 49"/>
                <a:gd name="T16" fmla="*/ 0 w 41"/>
                <a:gd name="T17" fmla="*/ 49 h 49"/>
                <a:gd name="T18" fmla="*/ 5 w 41"/>
                <a:gd name="T19" fmla="*/ 30 h 49"/>
                <a:gd name="T20" fmla="*/ 8 w 41"/>
                <a:gd name="T21" fmla="*/ 20 h 49"/>
                <a:gd name="T22" fmla="*/ 9 w 41"/>
                <a:gd name="T23" fmla="*/ 11 h 49"/>
                <a:gd name="T24" fmla="*/ 41 w 41"/>
                <a:gd name="T25" fmla="*/ 0 h 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49"/>
                <a:gd name="T41" fmla="*/ 41 w 41"/>
                <a:gd name="T42" fmla="*/ 49 h 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49">
                  <a:moveTo>
                    <a:pt x="41" y="0"/>
                  </a:moveTo>
                  <a:lnTo>
                    <a:pt x="38" y="10"/>
                  </a:lnTo>
                  <a:lnTo>
                    <a:pt x="35" y="19"/>
                  </a:lnTo>
                  <a:lnTo>
                    <a:pt x="32" y="30"/>
                  </a:lnTo>
                  <a:lnTo>
                    <a:pt x="31" y="35"/>
                  </a:lnTo>
                  <a:lnTo>
                    <a:pt x="30" y="41"/>
                  </a:lnTo>
                  <a:lnTo>
                    <a:pt x="29" y="41"/>
                  </a:lnTo>
                  <a:lnTo>
                    <a:pt x="28" y="39"/>
                  </a:lnTo>
                  <a:lnTo>
                    <a:pt x="0" y="49"/>
                  </a:lnTo>
                  <a:lnTo>
                    <a:pt x="5" y="30"/>
                  </a:lnTo>
                  <a:lnTo>
                    <a:pt x="8" y="20"/>
                  </a:lnTo>
                  <a:lnTo>
                    <a:pt x="9" y="1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4" name="Freeform 108">
              <a:extLst>
                <a:ext uri="{FF2B5EF4-FFF2-40B4-BE49-F238E27FC236}">
                  <a16:creationId xmlns:a16="http://schemas.microsoft.com/office/drawing/2014/main" id="{D92B6453-9415-4324-AEB1-4FFC2E2AE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" y="929"/>
              <a:ext cx="40" cy="44"/>
            </a:xfrm>
            <a:custGeom>
              <a:avLst/>
              <a:gdLst>
                <a:gd name="T0" fmla="*/ 0 w 40"/>
                <a:gd name="T1" fmla="*/ 0 h 44"/>
                <a:gd name="T2" fmla="*/ 17 w 40"/>
                <a:gd name="T3" fmla="*/ 6 h 44"/>
                <a:gd name="T4" fmla="*/ 32 w 40"/>
                <a:gd name="T5" fmla="*/ 11 h 44"/>
                <a:gd name="T6" fmla="*/ 35 w 40"/>
                <a:gd name="T7" fmla="*/ 19 h 44"/>
                <a:gd name="T8" fmla="*/ 36 w 40"/>
                <a:gd name="T9" fmla="*/ 26 h 44"/>
                <a:gd name="T10" fmla="*/ 38 w 40"/>
                <a:gd name="T11" fmla="*/ 33 h 44"/>
                <a:gd name="T12" fmla="*/ 40 w 40"/>
                <a:gd name="T13" fmla="*/ 40 h 44"/>
                <a:gd name="T14" fmla="*/ 40 w 40"/>
                <a:gd name="T15" fmla="*/ 44 h 44"/>
                <a:gd name="T16" fmla="*/ 26 w 40"/>
                <a:gd name="T17" fmla="*/ 39 h 44"/>
                <a:gd name="T18" fmla="*/ 12 w 40"/>
                <a:gd name="T19" fmla="*/ 36 h 44"/>
                <a:gd name="T20" fmla="*/ 10 w 40"/>
                <a:gd name="T21" fmla="*/ 27 h 44"/>
                <a:gd name="T22" fmla="*/ 6 w 40"/>
                <a:gd name="T23" fmla="*/ 19 h 44"/>
                <a:gd name="T24" fmla="*/ 3 w 40"/>
                <a:gd name="T25" fmla="*/ 10 h 44"/>
                <a:gd name="T26" fmla="*/ 0 w 40"/>
                <a:gd name="T27" fmla="*/ 0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0"/>
                <a:gd name="T43" fmla="*/ 0 h 44"/>
                <a:gd name="T44" fmla="*/ 40 w 40"/>
                <a:gd name="T45" fmla="*/ 44 h 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0" h="44">
                  <a:moveTo>
                    <a:pt x="0" y="0"/>
                  </a:moveTo>
                  <a:lnTo>
                    <a:pt x="17" y="6"/>
                  </a:lnTo>
                  <a:lnTo>
                    <a:pt x="32" y="11"/>
                  </a:lnTo>
                  <a:lnTo>
                    <a:pt x="35" y="19"/>
                  </a:lnTo>
                  <a:lnTo>
                    <a:pt x="36" y="26"/>
                  </a:lnTo>
                  <a:lnTo>
                    <a:pt x="38" y="33"/>
                  </a:lnTo>
                  <a:lnTo>
                    <a:pt x="40" y="40"/>
                  </a:lnTo>
                  <a:lnTo>
                    <a:pt x="40" y="44"/>
                  </a:lnTo>
                  <a:lnTo>
                    <a:pt x="26" y="39"/>
                  </a:lnTo>
                  <a:lnTo>
                    <a:pt x="12" y="36"/>
                  </a:lnTo>
                  <a:lnTo>
                    <a:pt x="10" y="27"/>
                  </a:lnTo>
                  <a:lnTo>
                    <a:pt x="6" y="19"/>
                  </a:lnTo>
                  <a:lnTo>
                    <a:pt x="3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5" name="Freeform 109">
              <a:extLst>
                <a:ext uri="{FF2B5EF4-FFF2-40B4-BE49-F238E27FC236}">
                  <a16:creationId xmlns:a16="http://schemas.microsoft.com/office/drawing/2014/main" id="{93651941-4EC7-47B0-9E1E-336C71B85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960"/>
              <a:ext cx="24" cy="37"/>
            </a:xfrm>
            <a:custGeom>
              <a:avLst/>
              <a:gdLst>
                <a:gd name="T0" fmla="*/ 24 w 24"/>
                <a:gd name="T1" fmla="*/ 0 h 37"/>
                <a:gd name="T2" fmla="*/ 24 w 24"/>
                <a:gd name="T3" fmla="*/ 15 h 37"/>
                <a:gd name="T4" fmla="*/ 24 w 24"/>
                <a:gd name="T5" fmla="*/ 20 h 37"/>
                <a:gd name="T6" fmla="*/ 23 w 24"/>
                <a:gd name="T7" fmla="*/ 24 h 37"/>
                <a:gd name="T8" fmla="*/ 23 w 24"/>
                <a:gd name="T9" fmla="*/ 25 h 37"/>
                <a:gd name="T10" fmla="*/ 22 w 24"/>
                <a:gd name="T11" fmla="*/ 26 h 37"/>
                <a:gd name="T12" fmla="*/ 21 w 24"/>
                <a:gd name="T13" fmla="*/ 28 h 37"/>
                <a:gd name="T14" fmla="*/ 17 w 24"/>
                <a:gd name="T15" fmla="*/ 29 h 37"/>
                <a:gd name="T16" fmla="*/ 14 w 24"/>
                <a:gd name="T17" fmla="*/ 32 h 37"/>
                <a:gd name="T18" fmla="*/ 8 w 24"/>
                <a:gd name="T19" fmla="*/ 33 h 37"/>
                <a:gd name="T20" fmla="*/ 1 w 24"/>
                <a:gd name="T21" fmla="*/ 37 h 37"/>
                <a:gd name="T22" fmla="*/ 1 w 24"/>
                <a:gd name="T23" fmla="*/ 20 h 37"/>
                <a:gd name="T24" fmla="*/ 1 w 24"/>
                <a:gd name="T25" fmla="*/ 16 h 37"/>
                <a:gd name="T26" fmla="*/ 0 w 24"/>
                <a:gd name="T27" fmla="*/ 13 h 37"/>
                <a:gd name="T28" fmla="*/ 11 w 24"/>
                <a:gd name="T29" fmla="*/ 7 h 37"/>
                <a:gd name="T30" fmla="*/ 17 w 24"/>
                <a:gd name="T31" fmla="*/ 5 h 37"/>
                <a:gd name="T32" fmla="*/ 24 w 24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"/>
                <a:gd name="T52" fmla="*/ 0 h 37"/>
                <a:gd name="T53" fmla="*/ 24 w 24"/>
                <a:gd name="T54" fmla="*/ 37 h 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" h="37">
                  <a:moveTo>
                    <a:pt x="24" y="0"/>
                  </a:moveTo>
                  <a:lnTo>
                    <a:pt x="24" y="15"/>
                  </a:lnTo>
                  <a:lnTo>
                    <a:pt x="24" y="20"/>
                  </a:lnTo>
                  <a:lnTo>
                    <a:pt x="23" y="24"/>
                  </a:lnTo>
                  <a:lnTo>
                    <a:pt x="23" y="25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7" y="29"/>
                  </a:lnTo>
                  <a:lnTo>
                    <a:pt x="14" y="32"/>
                  </a:lnTo>
                  <a:lnTo>
                    <a:pt x="8" y="33"/>
                  </a:lnTo>
                  <a:lnTo>
                    <a:pt x="1" y="37"/>
                  </a:lnTo>
                  <a:lnTo>
                    <a:pt x="1" y="20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11" y="7"/>
                  </a:lnTo>
                  <a:lnTo>
                    <a:pt x="17" y="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6" name="Freeform 110">
              <a:extLst>
                <a:ext uri="{FF2B5EF4-FFF2-40B4-BE49-F238E27FC236}">
                  <a16:creationId xmlns:a16="http://schemas.microsoft.com/office/drawing/2014/main" id="{F93011EA-1F21-4CD1-BA43-32F565895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963"/>
              <a:ext cx="25" cy="43"/>
            </a:xfrm>
            <a:custGeom>
              <a:avLst/>
              <a:gdLst>
                <a:gd name="T0" fmla="*/ 0 w 25"/>
                <a:gd name="T1" fmla="*/ 0 h 43"/>
                <a:gd name="T2" fmla="*/ 12 w 25"/>
                <a:gd name="T3" fmla="*/ 7 h 43"/>
                <a:gd name="T4" fmla="*/ 19 w 25"/>
                <a:gd name="T5" fmla="*/ 10 h 43"/>
                <a:gd name="T6" fmla="*/ 25 w 25"/>
                <a:gd name="T7" fmla="*/ 15 h 43"/>
                <a:gd name="T8" fmla="*/ 25 w 25"/>
                <a:gd name="T9" fmla="*/ 43 h 43"/>
                <a:gd name="T10" fmla="*/ 19 w 25"/>
                <a:gd name="T11" fmla="*/ 38 h 43"/>
                <a:gd name="T12" fmla="*/ 16 w 25"/>
                <a:gd name="T13" fmla="*/ 37 h 43"/>
                <a:gd name="T14" fmla="*/ 13 w 25"/>
                <a:gd name="T15" fmla="*/ 36 h 43"/>
                <a:gd name="T16" fmla="*/ 11 w 25"/>
                <a:gd name="T17" fmla="*/ 34 h 43"/>
                <a:gd name="T18" fmla="*/ 9 w 25"/>
                <a:gd name="T19" fmla="*/ 32 h 43"/>
                <a:gd name="T20" fmla="*/ 7 w 25"/>
                <a:gd name="T21" fmla="*/ 30 h 43"/>
                <a:gd name="T22" fmla="*/ 6 w 25"/>
                <a:gd name="T23" fmla="*/ 28 h 43"/>
                <a:gd name="T24" fmla="*/ 5 w 25"/>
                <a:gd name="T25" fmla="*/ 25 h 43"/>
                <a:gd name="T26" fmla="*/ 4 w 25"/>
                <a:gd name="T27" fmla="*/ 23 h 43"/>
                <a:gd name="T28" fmla="*/ 3 w 25"/>
                <a:gd name="T29" fmla="*/ 21 h 43"/>
                <a:gd name="T30" fmla="*/ 2 w 25"/>
                <a:gd name="T31" fmla="*/ 18 h 43"/>
                <a:gd name="T32" fmla="*/ 0 w 25"/>
                <a:gd name="T33" fmla="*/ 13 h 43"/>
                <a:gd name="T34" fmla="*/ 0 w 25"/>
                <a:gd name="T35" fmla="*/ 10 h 43"/>
                <a:gd name="T36" fmla="*/ 0 w 25"/>
                <a:gd name="T37" fmla="*/ 7 h 43"/>
                <a:gd name="T38" fmla="*/ 0 w 25"/>
                <a:gd name="T39" fmla="*/ 0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5"/>
                <a:gd name="T61" fmla="*/ 0 h 43"/>
                <a:gd name="T62" fmla="*/ 25 w 25"/>
                <a:gd name="T63" fmla="*/ 43 h 4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5" h="43">
                  <a:moveTo>
                    <a:pt x="0" y="0"/>
                  </a:moveTo>
                  <a:lnTo>
                    <a:pt x="12" y="7"/>
                  </a:lnTo>
                  <a:lnTo>
                    <a:pt x="19" y="10"/>
                  </a:lnTo>
                  <a:lnTo>
                    <a:pt x="25" y="15"/>
                  </a:lnTo>
                  <a:lnTo>
                    <a:pt x="25" y="43"/>
                  </a:lnTo>
                  <a:lnTo>
                    <a:pt x="19" y="38"/>
                  </a:lnTo>
                  <a:lnTo>
                    <a:pt x="16" y="37"/>
                  </a:lnTo>
                  <a:lnTo>
                    <a:pt x="13" y="36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7" y="30"/>
                  </a:lnTo>
                  <a:lnTo>
                    <a:pt x="6" y="28"/>
                  </a:lnTo>
                  <a:lnTo>
                    <a:pt x="5" y="25"/>
                  </a:lnTo>
                  <a:lnTo>
                    <a:pt x="4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7" name="Freeform 111">
              <a:extLst>
                <a:ext uri="{FF2B5EF4-FFF2-40B4-BE49-F238E27FC236}">
                  <a16:creationId xmlns:a16="http://schemas.microsoft.com/office/drawing/2014/main" id="{2E87808C-E99F-46D6-A6D5-9B96B8530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" y="997"/>
              <a:ext cx="35" cy="32"/>
            </a:xfrm>
            <a:custGeom>
              <a:avLst/>
              <a:gdLst>
                <a:gd name="T0" fmla="*/ 35 w 35"/>
                <a:gd name="T1" fmla="*/ 0 h 32"/>
                <a:gd name="T2" fmla="*/ 35 w 35"/>
                <a:gd name="T3" fmla="*/ 2 h 32"/>
                <a:gd name="T4" fmla="*/ 34 w 35"/>
                <a:gd name="T5" fmla="*/ 5 h 32"/>
                <a:gd name="T6" fmla="*/ 33 w 35"/>
                <a:gd name="T7" fmla="*/ 8 h 32"/>
                <a:gd name="T8" fmla="*/ 32 w 35"/>
                <a:gd name="T9" fmla="*/ 11 h 32"/>
                <a:gd name="T10" fmla="*/ 29 w 35"/>
                <a:gd name="T11" fmla="*/ 14 h 32"/>
                <a:gd name="T12" fmla="*/ 27 w 35"/>
                <a:gd name="T13" fmla="*/ 16 h 32"/>
                <a:gd name="T14" fmla="*/ 26 w 35"/>
                <a:gd name="T15" fmla="*/ 17 h 32"/>
                <a:gd name="T16" fmla="*/ 22 w 35"/>
                <a:gd name="T17" fmla="*/ 20 h 32"/>
                <a:gd name="T18" fmla="*/ 20 w 35"/>
                <a:gd name="T19" fmla="*/ 22 h 32"/>
                <a:gd name="T20" fmla="*/ 17 w 35"/>
                <a:gd name="T21" fmla="*/ 24 h 32"/>
                <a:gd name="T22" fmla="*/ 14 w 35"/>
                <a:gd name="T23" fmla="*/ 26 h 32"/>
                <a:gd name="T24" fmla="*/ 11 w 35"/>
                <a:gd name="T25" fmla="*/ 28 h 32"/>
                <a:gd name="T26" fmla="*/ 4 w 35"/>
                <a:gd name="T27" fmla="*/ 30 h 32"/>
                <a:gd name="T28" fmla="*/ 0 w 35"/>
                <a:gd name="T29" fmla="*/ 32 h 32"/>
                <a:gd name="T30" fmla="*/ 2 w 35"/>
                <a:gd name="T31" fmla="*/ 26 h 32"/>
                <a:gd name="T32" fmla="*/ 6 w 35"/>
                <a:gd name="T33" fmla="*/ 20 h 32"/>
                <a:gd name="T34" fmla="*/ 7 w 35"/>
                <a:gd name="T35" fmla="*/ 16 h 32"/>
                <a:gd name="T36" fmla="*/ 9 w 35"/>
                <a:gd name="T37" fmla="*/ 14 h 32"/>
                <a:gd name="T38" fmla="*/ 14 w 35"/>
                <a:gd name="T39" fmla="*/ 10 h 32"/>
                <a:gd name="T40" fmla="*/ 16 w 35"/>
                <a:gd name="T41" fmla="*/ 8 h 32"/>
                <a:gd name="T42" fmla="*/ 19 w 35"/>
                <a:gd name="T43" fmla="*/ 5 h 32"/>
                <a:gd name="T44" fmla="*/ 21 w 35"/>
                <a:gd name="T45" fmla="*/ 4 h 32"/>
                <a:gd name="T46" fmla="*/ 23 w 35"/>
                <a:gd name="T47" fmla="*/ 3 h 32"/>
                <a:gd name="T48" fmla="*/ 27 w 35"/>
                <a:gd name="T49" fmla="*/ 2 h 32"/>
                <a:gd name="T50" fmla="*/ 29 w 35"/>
                <a:gd name="T51" fmla="*/ 1 h 32"/>
                <a:gd name="T52" fmla="*/ 35 w 35"/>
                <a:gd name="T53" fmla="*/ 0 h 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5"/>
                <a:gd name="T82" fmla="*/ 0 h 32"/>
                <a:gd name="T83" fmla="*/ 35 w 35"/>
                <a:gd name="T84" fmla="*/ 32 h 3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5" h="32">
                  <a:moveTo>
                    <a:pt x="35" y="0"/>
                  </a:moveTo>
                  <a:lnTo>
                    <a:pt x="35" y="2"/>
                  </a:lnTo>
                  <a:lnTo>
                    <a:pt x="34" y="5"/>
                  </a:lnTo>
                  <a:lnTo>
                    <a:pt x="33" y="8"/>
                  </a:lnTo>
                  <a:lnTo>
                    <a:pt x="32" y="11"/>
                  </a:lnTo>
                  <a:lnTo>
                    <a:pt x="29" y="14"/>
                  </a:lnTo>
                  <a:lnTo>
                    <a:pt x="27" y="16"/>
                  </a:lnTo>
                  <a:lnTo>
                    <a:pt x="26" y="17"/>
                  </a:lnTo>
                  <a:lnTo>
                    <a:pt x="22" y="20"/>
                  </a:lnTo>
                  <a:lnTo>
                    <a:pt x="20" y="22"/>
                  </a:lnTo>
                  <a:lnTo>
                    <a:pt x="17" y="24"/>
                  </a:lnTo>
                  <a:lnTo>
                    <a:pt x="14" y="26"/>
                  </a:lnTo>
                  <a:lnTo>
                    <a:pt x="11" y="28"/>
                  </a:lnTo>
                  <a:lnTo>
                    <a:pt x="4" y="30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6" y="20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23" y="3"/>
                  </a:lnTo>
                  <a:lnTo>
                    <a:pt x="27" y="2"/>
                  </a:lnTo>
                  <a:lnTo>
                    <a:pt x="29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8" name="Freeform 112">
              <a:extLst>
                <a:ext uri="{FF2B5EF4-FFF2-40B4-BE49-F238E27FC236}">
                  <a16:creationId xmlns:a16="http://schemas.microsoft.com/office/drawing/2014/main" id="{1E64DF69-7A5B-4631-9B6E-82EADFD78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001"/>
              <a:ext cx="39" cy="33"/>
            </a:xfrm>
            <a:custGeom>
              <a:avLst/>
              <a:gdLst>
                <a:gd name="T0" fmla="*/ 0 w 39"/>
                <a:gd name="T1" fmla="*/ 0 h 33"/>
                <a:gd name="T2" fmla="*/ 3 w 39"/>
                <a:gd name="T3" fmla="*/ 1 h 33"/>
                <a:gd name="T4" fmla="*/ 6 w 39"/>
                <a:gd name="T5" fmla="*/ 1 h 33"/>
                <a:gd name="T6" fmla="*/ 9 w 39"/>
                <a:gd name="T7" fmla="*/ 4 h 33"/>
                <a:gd name="T8" fmla="*/ 13 w 39"/>
                <a:gd name="T9" fmla="*/ 5 h 33"/>
                <a:gd name="T10" fmla="*/ 18 w 39"/>
                <a:gd name="T11" fmla="*/ 7 h 33"/>
                <a:gd name="T12" fmla="*/ 20 w 39"/>
                <a:gd name="T13" fmla="*/ 9 h 33"/>
                <a:gd name="T14" fmla="*/ 23 w 39"/>
                <a:gd name="T15" fmla="*/ 11 h 33"/>
                <a:gd name="T16" fmla="*/ 26 w 39"/>
                <a:gd name="T17" fmla="*/ 13 h 33"/>
                <a:gd name="T18" fmla="*/ 28 w 39"/>
                <a:gd name="T19" fmla="*/ 16 h 33"/>
                <a:gd name="T20" fmla="*/ 31 w 39"/>
                <a:gd name="T21" fmla="*/ 18 h 33"/>
                <a:gd name="T22" fmla="*/ 32 w 39"/>
                <a:gd name="T23" fmla="*/ 20 h 33"/>
                <a:gd name="T24" fmla="*/ 34 w 39"/>
                <a:gd name="T25" fmla="*/ 24 h 33"/>
                <a:gd name="T26" fmla="*/ 36 w 39"/>
                <a:gd name="T27" fmla="*/ 26 h 33"/>
                <a:gd name="T28" fmla="*/ 38 w 39"/>
                <a:gd name="T29" fmla="*/ 30 h 33"/>
                <a:gd name="T30" fmla="*/ 39 w 39"/>
                <a:gd name="T31" fmla="*/ 33 h 33"/>
                <a:gd name="T32" fmla="*/ 27 w 39"/>
                <a:gd name="T33" fmla="*/ 29 h 33"/>
                <a:gd name="T34" fmla="*/ 21 w 39"/>
                <a:gd name="T35" fmla="*/ 25 h 33"/>
                <a:gd name="T36" fmla="*/ 15 w 39"/>
                <a:gd name="T37" fmla="*/ 22 h 33"/>
                <a:gd name="T38" fmla="*/ 13 w 39"/>
                <a:gd name="T39" fmla="*/ 20 h 33"/>
                <a:gd name="T40" fmla="*/ 10 w 39"/>
                <a:gd name="T41" fmla="*/ 18 h 33"/>
                <a:gd name="T42" fmla="*/ 8 w 39"/>
                <a:gd name="T43" fmla="*/ 16 h 33"/>
                <a:gd name="T44" fmla="*/ 6 w 39"/>
                <a:gd name="T45" fmla="*/ 13 h 33"/>
                <a:gd name="T46" fmla="*/ 5 w 39"/>
                <a:gd name="T47" fmla="*/ 10 h 33"/>
                <a:gd name="T48" fmla="*/ 2 w 39"/>
                <a:gd name="T49" fmla="*/ 7 h 33"/>
                <a:gd name="T50" fmla="*/ 1 w 39"/>
                <a:gd name="T51" fmla="*/ 4 h 33"/>
                <a:gd name="T52" fmla="*/ 0 w 39"/>
                <a:gd name="T53" fmla="*/ 0 h 3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9"/>
                <a:gd name="T82" fmla="*/ 0 h 33"/>
                <a:gd name="T83" fmla="*/ 39 w 39"/>
                <a:gd name="T84" fmla="*/ 33 h 3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9" h="33">
                  <a:moveTo>
                    <a:pt x="0" y="0"/>
                  </a:moveTo>
                  <a:lnTo>
                    <a:pt x="3" y="1"/>
                  </a:lnTo>
                  <a:lnTo>
                    <a:pt x="6" y="1"/>
                  </a:lnTo>
                  <a:lnTo>
                    <a:pt x="9" y="4"/>
                  </a:lnTo>
                  <a:lnTo>
                    <a:pt x="13" y="5"/>
                  </a:lnTo>
                  <a:lnTo>
                    <a:pt x="18" y="7"/>
                  </a:lnTo>
                  <a:lnTo>
                    <a:pt x="20" y="9"/>
                  </a:lnTo>
                  <a:lnTo>
                    <a:pt x="23" y="11"/>
                  </a:lnTo>
                  <a:lnTo>
                    <a:pt x="26" y="13"/>
                  </a:lnTo>
                  <a:lnTo>
                    <a:pt x="28" y="16"/>
                  </a:lnTo>
                  <a:lnTo>
                    <a:pt x="31" y="18"/>
                  </a:lnTo>
                  <a:lnTo>
                    <a:pt x="32" y="20"/>
                  </a:lnTo>
                  <a:lnTo>
                    <a:pt x="34" y="24"/>
                  </a:lnTo>
                  <a:lnTo>
                    <a:pt x="36" y="26"/>
                  </a:lnTo>
                  <a:lnTo>
                    <a:pt x="38" y="30"/>
                  </a:lnTo>
                  <a:lnTo>
                    <a:pt x="39" y="33"/>
                  </a:lnTo>
                  <a:lnTo>
                    <a:pt x="27" y="29"/>
                  </a:lnTo>
                  <a:lnTo>
                    <a:pt x="21" y="25"/>
                  </a:lnTo>
                  <a:lnTo>
                    <a:pt x="15" y="22"/>
                  </a:lnTo>
                  <a:lnTo>
                    <a:pt x="13" y="20"/>
                  </a:lnTo>
                  <a:lnTo>
                    <a:pt x="10" y="18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5" y="10"/>
                  </a:lnTo>
                  <a:lnTo>
                    <a:pt x="2" y="7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9" name="Freeform 113">
              <a:extLst>
                <a:ext uri="{FF2B5EF4-FFF2-40B4-BE49-F238E27FC236}">
                  <a16:creationId xmlns:a16="http://schemas.microsoft.com/office/drawing/2014/main" id="{13B2BF62-136E-454D-A3A1-59CFCEE8D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7" y="1018"/>
              <a:ext cx="27" cy="38"/>
            </a:xfrm>
            <a:custGeom>
              <a:avLst/>
              <a:gdLst>
                <a:gd name="T0" fmla="*/ 27 w 27"/>
                <a:gd name="T1" fmla="*/ 1 h 38"/>
                <a:gd name="T2" fmla="*/ 26 w 27"/>
                <a:gd name="T3" fmla="*/ 6 h 38"/>
                <a:gd name="T4" fmla="*/ 23 w 27"/>
                <a:gd name="T5" fmla="*/ 12 h 38"/>
                <a:gd name="T6" fmla="*/ 22 w 27"/>
                <a:gd name="T7" fmla="*/ 18 h 38"/>
                <a:gd name="T8" fmla="*/ 21 w 27"/>
                <a:gd name="T9" fmla="*/ 21 h 38"/>
                <a:gd name="T10" fmla="*/ 20 w 27"/>
                <a:gd name="T11" fmla="*/ 24 h 38"/>
                <a:gd name="T12" fmla="*/ 17 w 27"/>
                <a:gd name="T13" fmla="*/ 26 h 38"/>
                <a:gd name="T14" fmla="*/ 16 w 27"/>
                <a:gd name="T15" fmla="*/ 28 h 38"/>
                <a:gd name="T16" fmla="*/ 15 w 27"/>
                <a:gd name="T17" fmla="*/ 32 h 38"/>
                <a:gd name="T18" fmla="*/ 13 w 27"/>
                <a:gd name="T19" fmla="*/ 33 h 38"/>
                <a:gd name="T20" fmla="*/ 10 w 27"/>
                <a:gd name="T21" fmla="*/ 35 h 38"/>
                <a:gd name="T22" fmla="*/ 7 w 27"/>
                <a:gd name="T23" fmla="*/ 37 h 38"/>
                <a:gd name="T24" fmla="*/ 3 w 27"/>
                <a:gd name="T25" fmla="*/ 37 h 38"/>
                <a:gd name="T26" fmla="*/ 0 w 27"/>
                <a:gd name="T27" fmla="*/ 38 h 38"/>
                <a:gd name="T28" fmla="*/ 2 w 27"/>
                <a:gd name="T29" fmla="*/ 32 h 38"/>
                <a:gd name="T30" fmla="*/ 3 w 27"/>
                <a:gd name="T31" fmla="*/ 25 h 38"/>
                <a:gd name="T32" fmla="*/ 4 w 27"/>
                <a:gd name="T33" fmla="*/ 18 h 38"/>
                <a:gd name="T34" fmla="*/ 5 w 27"/>
                <a:gd name="T35" fmla="*/ 14 h 38"/>
                <a:gd name="T36" fmla="*/ 7 w 27"/>
                <a:gd name="T37" fmla="*/ 12 h 38"/>
                <a:gd name="T38" fmla="*/ 8 w 27"/>
                <a:gd name="T39" fmla="*/ 9 h 38"/>
                <a:gd name="T40" fmla="*/ 9 w 27"/>
                <a:gd name="T41" fmla="*/ 7 h 38"/>
                <a:gd name="T42" fmla="*/ 10 w 27"/>
                <a:gd name="T43" fmla="*/ 6 h 38"/>
                <a:gd name="T44" fmla="*/ 11 w 27"/>
                <a:gd name="T45" fmla="*/ 5 h 38"/>
                <a:gd name="T46" fmla="*/ 13 w 27"/>
                <a:gd name="T47" fmla="*/ 2 h 38"/>
                <a:gd name="T48" fmla="*/ 16 w 27"/>
                <a:gd name="T49" fmla="*/ 1 h 38"/>
                <a:gd name="T50" fmla="*/ 20 w 27"/>
                <a:gd name="T51" fmla="*/ 0 h 38"/>
                <a:gd name="T52" fmla="*/ 23 w 27"/>
                <a:gd name="T53" fmla="*/ 0 h 38"/>
                <a:gd name="T54" fmla="*/ 24 w 27"/>
                <a:gd name="T55" fmla="*/ 0 h 38"/>
                <a:gd name="T56" fmla="*/ 27 w 27"/>
                <a:gd name="T57" fmla="*/ 1 h 3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7"/>
                <a:gd name="T88" fmla="*/ 0 h 38"/>
                <a:gd name="T89" fmla="*/ 27 w 27"/>
                <a:gd name="T90" fmla="*/ 38 h 3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7" h="38">
                  <a:moveTo>
                    <a:pt x="27" y="1"/>
                  </a:moveTo>
                  <a:lnTo>
                    <a:pt x="26" y="6"/>
                  </a:lnTo>
                  <a:lnTo>
                    <a:pt x="23" y="12"/>
                  </a:lnTo>
                  <a:lnTo>
                    <a:pt x="22" y="18"/>
                  </a:lnTo>
                  <a:lnTo>
                    <a:pt x="21" y="21"/>
                  </a:lnTo>
                  <a:lnTo>
                    <a:pt x="20" y="24"/>
                  </a:lnTo>
                  <a:lnTo>
                    <a:pt x="17" y="26"/>
                  </a:lnTo>
                  <a:lnTo>
                    <a:pt x="16" y="28"/>
                  </a:lnTo>
                  <a:lnTo>
                    <a:pt x="15" y="32"/>
                  </a:lnTo>
                  <a:lnTo>
                    <a:pt x="13" y="33"/>
                  </a:lnTo>
                  <a:lnTo>
                    <a:pt x="10" y="35"/>
                  </a:lnTo>
                  <a:lnTo>
                    <a:pt x="7" y="37"/>
                  </a:lnTo>
                  <a:lnTo>
                    <a:pt x="3" y="37"/>
                  </a:lnTo>
                  <a:lnTo>
                    <a:pt x="0" y="38"/>
                  </a:lnTo>
                  <a:lnTo>
                    <a:pt x="2" y="32"/>
                  </a:lnTo>
                  <a:lnTo>
                    <a:pt x="3" y="25"/>
                  </a:lnTo>
                  <a:lnTo>
                    <a:pt x="4" y="18"/>
                  </a:lnTo>
                  <a:lnTo>
                    <a:pt x="5" y="14"/>
                  </a:lnTo>
                  <a:lnTo>
                    <a:pt x="7" y="12"/>
                  </a:lnTo>
                  <a:lnTo>
                    <a:pt x="8" y="9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1" y="5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7" y="1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0" name="Freeform 114">
              <a:extLst>
                <a:ext uri="{FF2B5EF4-FFF2-40B4-BE49-F238E27FC236}">
                  <a16:creationId xmlns:a16="http://schemas.microsoft.com/office/drawing/2014/main" id="{02908DF8-DAAC-4135-B9FD-1EFC14817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" y="1025"/>
              <a:ext cx="29" cy="35"/>
            </a:xfrm>
            <a:custGeom>
              <a:avLst/>
              <a:gdLst>
                <a:gd name="T0" fmla="*/ 0 w 29"/>
                <a:gd name="T1" fmla="*/ 0 h 35"/>
                <a:gd name="T2" fmla="*/ 4 w 29"/>
                <a:gd name="T3" fmla="*/ 1 h 35"/>
                <a:gd name="T4" fmla="*/ 7 w 29"/>
                <a:gd name="T5" fmla="*/ 2 h 35"/>
                <a:gd name="T6" fmla="*/ 10 w 29"/>
                <a:gd name="T7" fmla="*/ 4 h 35"/>
                <a:gd name="T8" fmla="*/ 12 w 29"/>
                <a:gd name="T9" fmla="*/ 5 h 35"/>
                <a:gd name="T10" fmla="*/ 15 w 29"/>
                <a:gd name="T11" fmla="*/ 7 h 35"/>
                <a:gd name="T12" fmla="*/ 16 w 29"/>
                <a:gd name="T13" fmla="*/ 9 h 35"/>
                <a:gd name="T14" fmla="*/ 18 w 29"/>
                <a:gd name="T15" fmla="*/ 14 h 35"/>
                <a:gd name="T16" fmla="*/ 22 w 29"/>
                <a:gd name="T17" fmla="*/ 19 h 35"/>
                <a:gd name="T18" fmla="*/ 23 w 29"/>
                <a:gd name="T19" fmla="*/ 25 h 35"/>
                <a:gd name="T20" fmla="*/ 25 w 29"/>
                <a:gd name="T21" fmla="*/ 30 h 35"/>
                <a:gd name="T22" fmla="*/ 29 w 29"/>
                <a:gd name="T23" fmla="*/ 35 h 35"/>
                <a:gd name="T24" fmla="*/ 25 w 29"/>
                <a:gd name="T25" fmla="*/ 35 h 35"/>
                <a:gd name="T26" fmla="*/ 22 w 29"/>
                <a:gd name="T27" fmla="*/ 34 h 35"/>
                <a:gd name="T28" fmla="*/ 19 w 29"/>
                <a:gd name="T29" fmla="*/ 33 h 35"/>
                <a:gd name="T30" fmla="*/ 17 w 29"/>
                <a:gd name="T31" fmla="*/ 32 h 35"/>
                <a:gd name="T32" fmla="*/ 15 w 29"/>
                <a:gd name="T33" fmla="*/ 31 h 35"/>
                <a:gd name="T34" fmla="*/ 12 w 29"/>
                <a:gd name="T35" fmla="*/ 28 h 35"/>
                <a:gd name="T36" fmla="*/ 11 w 29"/>
                <a:gd name="T37" fmla="*/ 26 h 35"/>
                <a:gd name="T38" fmla="*/ 9 w 29"/>
                <a:gd name="T39" fmla="*/ 24 h 35"/>
                <a:gd name="T40" fmla="*/ 7 w 29"/>
                <a:gd name="T41" fmla="*/ 20 h 35"/>
                <a:gd name="T42" fmla="*/ 6 w 29"/>
                <a:gd name="T43" fmla="*/ 17 h 35"/>
                <a:gd name="T44" fmla="*/ 4 w 29"/>
                <a:gd name="T45" fmla="*/ 11 h 35"/>
                <a:gd name="T46" fmla="*/ 2 w 29"/>
                <a:gd name="T47" fmla="*/ 5 h 35"/>
                <a:gd name="T48" fmla="*/ 0 w 29"/>
                <a:gd name="T49" fmla="*/ 2 h 35"/>
                <a:gd name="T50" fmla="*/ 0 w 29"/>
                <a:gd name="T51" fmla="*/ 0 h 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"/>
                <a:gd name="T79" fmla="*/ 0 h 35"/>
                <a:gd name="T80" fmla="*/ 29 w 29"/>
                <a:gd name="T81" fmla="*/ 35 h 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" h="35">
                  <a:moveTo>
                    <a:pt x="0" y="0"/>
                  </a:moveTo>
                  <a:lnTo>
                    <a:pt x="4" y="1"/>
                  </a:lnTo>
                  <a:lnTo>
                    <a:pt x="7" y="2"/>
                  </a:lnTo>
                  <a:lnTo>
                    <a:pt x="10" y="4"/>
                  </a:lnTo>
                  <a:lnTo>
                    <a:pt x="12" y="5"/>
                  </a:lnTo>
                  <a:lnTo>
                    <a:pt x="15" y="7"/>
                  </a:lnTo>
                  <a:lnTo>
                    <a:pt x="16" y="9"/>
                  </a:lnTo>
                  <a:lnTo>
                    <a:pt x="18" y="14"/>
                  </a:lnTo>
                  <a:lnTo>
                    <a:pt x="22" y="19"/>
                  </a:lnTo>
                  <a:lnTo>
                    <a:pt x="23" y="25"/>
                  </a:lnTo>
                  <a:lnTo>
                    <a:pt x="25" y="30"/>
                  </a:lnTo>
                  <a:lnTo>
                    <a:pt x="29" y="35"/>
                  </a:lnTo>
                  <a:lnTo>
                    <a:pt x="25" y="35"/>
                  </a:lnTo>
                  <a:lnTo>
                    <a:pt x="22" y="34"/>
                  </a:lnTo>
                  <a:lnTo>
                    <a:pt x="19" y="33"/>
                  </a:lnTo>
                  <a:lnTo>
                    <a:pt x="17" y="32"/>
                  </a:lnTo>
                  <a:lnTo>
                    <a:pt x="15" y="31"/>
                  </a:lnTo>
                  <a:lnTo>
                    <a:pt x="12" y="28"/>
                  </a:lnTo>
                  <a:lnTo>
                    <a:pt x="11" y="26"/>
                  </a:lnTo>
                  <a:lnTo>
                    <a:pt x="9" y="24"/>
                  </a:lnTo>
                  <a:lnTo>
                    <a:pt x="7" y="20"/>
                  </a:lnTo>
                  <a:lnTo>
                    <a:pt x="6" y="17"/>
                  </a:lnTo>
                  <a:lnTo>
                    <a:pt x="4" y="11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" name="Rectángulo 2">
            <a:extLst>
              <a:ext uri="{FF2B5EF4-FFF2-40B4-BE49-F238E27FC236}">
                <a16:creationId xmlns:a16="http://schemas.microsoft.com/office/drawing/2014/main" id="{53B113A7-27D3-4D59-930E-D77003A5671C}"/>
              </a:ext>
            </a:extLst>
          </p:cNvPr>
          <p:cNvSpPr/>
          <p:nvPr/>
        </p:nvSpPr>
        <p:spPr>
          <a:xfrm>
            <a:off x="-56684" y="6567284"/>
            <a:ext cx="3128348" cy="31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s-ES" sz="1467">
                <a:solidFill>
                  <a:prstClr val="black"/>
                </a:solidFill>
                <a:latin typeface="Calibri"/>
              </a:rPr>
              <a:t>Circulation. 2019;140:103–112</a:t>
            </a:r>
          </a:p>
        </p:txBody>
      </p:sp>
    </p:spTree>
    <p:extLst>
      <p:ext uri="{BB962C8B-B14F-4D97-AF65-F5344CB8AC3E}">
        <p14:creationId xmlns:p14="http://schemas.microsoft.com/office/powerpoint/2010/main" val="911891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4619DED-E0FB-4F4E-A0F1-44E1A45FC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909" y="1120705"/>
            <a:ext cx="9353523" cy="5545265"/>
          </a:xfrm>
          <a:prstGeom prst="rect">
            <a:avLst/>
          </a:prstGeom>
        </p:spPr>
      </p:pic>
      <p:grpSp>
        <p:nvGrpSpPr>
          <p:cNvPr id="6" name="Group 18">
            <a:extLst>
              <a:ext uri="{FF2B5EF4-FFF2-40B4-BE49-F238E27FC236}">
                <a16:creationId xmlns:a16="http://schemas.microsoft.com/office/drawing/2014/main" id="{C856FB70-14A7-4C12-8986-716D56D14DA8}"/>
              </a:ext>
            </a:extLst>
          </p:cNvPr>
          <p:cNvGrpSpPr>
            <a:grpSpLocks/>
          </p:cNvGrpSpPr>
          <p:nvPr/>
        </p:nvGrpSpPr>
        <p:grpSpPr bwMode="auto">
          <a:xfrm>
            <a:off x="1599" y="38375"/>
            <a:ext cx="303610" cy="377424"/>
            <a:chOff x="927" y="324"/>
            <a:chExt cx="833" cy="1127"/>
          </a:xfrm>
        </p:grpSpPr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D56AD6B1-D81B-494B-8306-7DF1A9B2C2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9" y="397"/>
              <a:ext cx="750" cy="672"/>
            </a:xfrm>
            <a:custGeom>
              <a:avLst/>
              <a:gdLst>
                <a:gd name="T0" fmla="*/ 614 w 750"/>
                <a:gd name="T1" fmla="*/ 611 h 672"/>
                <a:gd name="T2" fmla="*/ 564 w 750"/>
                <a:gd name="T3" fmla="*/ 626 h 672"/>
                <a:gd name="T4" fmla="*/ 180 w 750"/>
                <a:gd name="T5" fmla="*/ 600 h 672"/>
                <a:gd name="T6" fmla="*/ 132 w 750"/>
                <a:gd name="T7" fmla="*/ 600 h 672"/>
                <a:gd name="T8" fmla="*/ 159 w 750"/>
                <a:gd name="T9" fmla="*/ 524 h 672"/>
                <a:gd name="T10" fmla="*/ 178 w 750"/>
                <a:gd name="T11" fmla="*/ 539 h 672"/>
                <a:gd name="T12" fmla="*/ 154 w 750"/>
                <a:gd name="T13" fmla="*/ 558 h 672"/>
                <a:gd name="T14" fmla="*/ 117 w 750"/>
                <a:gd name="T15" fmla="*/ 544 h 672"/>
                <a:gd name="T16" fmla="*/ 639 w 750"/>
                <a:gd name="T17" fmla="*/ 512 h 672"/>
                <a:gd name="T18" fmla="*/ 634 w 750"/>
                <a:gd name="T19" fmla="*/ 539 h 672"/>
                <a:gd name="T20" fmla="*/ 606 w 750"/>
                <a:gd name="T21" fmla="*/ 551 h 672"/>
                <a:gd name="T22" fmla="*/ 573 w 750"/>
                <a:gd name="T23" fmla="*/ 536 h 672"/>
                <a:gd name="T24" fmla="*/ 128 w 750"/>
                <a:gd name="T25" fmla="*/ 411 h 672"/>
                <a:gd name="T26" fmla="*/ 117 w 750"/>
                <a:gd name="T27" fmla="*/ 454 h 672"/>
                <a:gd name="T28" fmla="*/ 627 w 750"/>
                <a:gd name="T29" fmla="*/ 424 h 672"/>
                <a:gd name="T30" fmla="*/ 231 w 750"/>
                <a:gd name="T31" fmla="*/ 422 h 672"/>
                <a:gd name="T32" fmla="*/ 163 w 750"/>
                <a:gd name="T33" fmla="*/ 344 h 672"/>
                <a:gd name="T34" fmla="*/ 596 w 750"/>
                <a:gd name="T35" fmla="*/ 357 h 672"/>
                <a:gd name="T36" fmla="*/ 270 w 750"/>
                <a:gd name="T37" fmla="*/ 389 h 672"/>
                <a:gd name="T38" fmla="*/ 260 w 750"/>
                <a:gd name="T39" fmla="*/ 264 h 672"/>
                <a:gd name="T40" fmla="*/ 507 w 750"/>
                <a:gd name="T41" fmla="*/ 273 h 672"/>
                <a:gd name="T42" fmla="*/ 446 w 750"/>
                <a:gd name="T43" fmla="*/ 370 h 672"/>
                <a:gd name="T44" fmla="*/ 403 w 750"/>
                <a:gd name="T45" fmla="*/ 241 h 672"/>
                <a:gd name="T46" fmla="*/ 391 w 750"/>
                <a:gd name="T47" fmla="*/ 357 h 672"/>
                <a:gd name="T48" fmla="*/ 349 w 750"/>
                <a:gd name="T49" fmla="*/ 238 h 672"/>
                <a:gd name="T50" fmla="*/ 438 w 750"/>
                <a:gd name="T51" fmla="*/ 3 h 672"/>
                <a:gd name="T52" fmla="*/ 511 w 750"/>
                <a:gd name="T53" fmla="*/ 23 h 672"/>
                <a:gd name="T54" fmla="*/ 533 w 750"/>
                <a:gd name="T55" fmla="*/ 203 h 672"/>
                <a:gd name="T56" fmla="*/ 645 w 750"/>
                <a:gd name="T57" fmla="*/ 113 h 672"/>
                <a:gd name="T58" fmla="*/ 715 w 750"/>
                <a:gd name="T59" fmla="*/ 213 h 672"/>
                <a:gd name="T60" fmla="*/ 664 w 750"/>
                <a:gd name="T61" fmla="*/ 371 h 672"/>
                <a:gd name="T62" fmla="*/ 750 w 750"/>
                <a:gd name="T63" fmla="*/ 391 h 672"/>
                <a:gd name="T64" fmla="*/ 709 w 750"/>
                <a:gd name="T65" fmla="*/ 467 h 672"/>
                <a:gd name="T66" fmla="*/ 671 w 750"/>
                <a:gd name="T67" fmla="*/ 528 h 672"/>
                <a:gd name="T68" fmla="*/ 677 w 750"/>
                <a:gd name="T69" fmla="*/ 566 h 672"/>
                <a:gd name="T70" fmla="*/ 655 w 750"/>
                <a:gd name="T71" fmla="*/ 572 h 672"/>
                <a:gd name="T72" fmla="*/ 642 w 750"/>
                <a:gd name="T73" fmla="*/ 602 h 672"/>
                <a:gd name="T74" fmla="*/ 667 w 750"/>
                <a:gd name="T75" fmla="*/ 609 h 672"/>
                <a:gd name="T76" fmla="*/ 539 w 750"/>
                <a:gd name="T77" fmla="*/ 649 h 672"/>
                <a:gd name="T78" fmla="*/ 548 w 750"/>
                <a:gd name="T79" fmla="*/ 577 h 672"/>
                <a:gd name="T80" fmla="*/ 528 w 750"/>
                <a:gd name="T81" fmla="*/ 517 h 672"/>
                <a:gd name="T82" fmla="*/ 488 w 750"/>
                <a:gd name="T83" fmla="*/ 467 h 672"/>
                <a:gd name="T84" fmla="*/ 438 w 750"/>
                <a:gd name="T85" fmla="*/ 434 h 672"/>
                <a:gd name="T86" fmla="*/ 350 w 750"/>
                <a:gd name="T87" fmla="*/ 425 h 672"/>
                <a:gd name="T88" fmla="*/ 310 w 750"/>
                <a:gd name="T89" fmla="*/ 435 h 672"/>
                <a:gd name="T90" fmla="*/ 262 w 750"/>
                <a:gd name="T91" fmla="*/ 466 h 672"/>
                <a:gd name="T92" fmla="*/ 223 w 750"/>
                <a:gd name="T93" fmla="*/ 517 h 672"/>
                <a:gd name="T94" fmla="*/ 204 w 750"/>
                <a:gd name="T95" fmla="*/ 575 h 672"/>
                <a:gd name="T96" fmla="*/ 209 w 750"/>
                <a:gd name="T97" fmla="*/ 643 h 672"/>
                <a:gd name="T98" fmla="*/ 129 w 750"/>
                <a:gd name="T99" fmla="*/ 633 h 672"/>
                <a:gd name="T100" fmla="*/ 103 w 750"/>
                <a:gd name="T101" fmla="*/ 589 h 672"/>
                <a:gd name="T102" fmla="*/ 35 w 750"/>
                <a:gd name="T103" fmla="*/ 532 h 672"/>
                <a:gd name="T104" fmla="*/ 77 w 750"/>
                <a:gd name="T105" fmla="*/ 498 h 672"/>
                <a:gd name="T106" fmla="*/ 1 w 750"/>
                <a:gd name="T107" fmla="*/ 402 h 672"/>
                <a:gd name="T108" fmla="*/ 10 w 750"/>
                <a:gd name="T109" fmla="*/ 287 h 672"/>
                <a:gd name="T110" fmla="*/ 143 w 750"/>
                <a:gd name="T111" fmla="*/ 267 h 672"/>
                <a:gd name="T112" fmla="*/ 138 w 750"/>
                <a:gd name="T113" fmla="*/ 82 h 672"/>
                <a:gd name="T114" fmla="*/ 232 w 750"/>
                <a:gd name="T115" fmla="*/ 26 h 672"/>
                <a:gd name="T116" fmla="*/ 322 w 750"/>
                <a:gd name="T117" fmla="*/ 2 h 672"/>
                <a:gd name="T118" fmla="*/ 414 w 750"/>
                <a:gd name="T119" fmla="*/ 161 h 67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0"/>
                <a:gd name="T181" fmla="*/ 0 h 672"/>
                <a:gd name="T182" fmla="*/ 750 w 750"/>
                <a:gd name="T183" fmla="*/ 672 h 67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0" h="672">
                  <a:moveTo>
                    <a:pt x="626" y="582"/>
                  </a:moveTo>
                  <a:lnTo>
                    <a:pt x="625" y="585"/>
                  </a:lnTo>
                  <a:lnTo>
                    <a:pt x="623" y="589"/>
                  </a:lnTo>
                  <a:lnTo>
                    <a:pt x="621" y="598"/>
                  </a:lnTo>
                  <a:lnTo>
                    <a:pt x="620" y="602"/>
                  </a:lnTo>
                  <a:lnTo>
                    <a:pt x="617" y="607"/>
                  </a:lnTo>
                  <a:lnTo>
                    <a:pt x="615" y="610"/>
                  </a:lnTo>
                  <a:lnTo>
                    <a:pt x="614" y="611"/>
                  </a:lnTo>
                  <a:lnTo>
                    <a:pt x="612" y="613"/>
                  </a:lnTo>
                  <a:lnTo>
                    <a:pt x="607" y="615"/>
                  </a:lnTo>
                  <a:lnTo>
                    <a:pt x="601" y="617"/>
                  </a:lnTo>
                  <a:lnTo>
                    <a:pt x="596" y="620"/>
                  </a:lnTo>
                  <a:lnTo>
                    <a:pt x="590" y="621"/>
                  </a:lnTo>
                  <a:lnTo>
                    <a:pt x="577" y="623"/>
                  </a:lnTo>
                  <a:lnTo>
                    <a:pt x="570" y="624"/>
                  </a:lnTo>
                  <a:lnTo>
                    <a:pt x="564" y="626"/>
                  </a:lnTo>
                  <a:lnTo>
                    <a:pt x="567" y="618"/>
                  </a:lnTo>
                  <a:lnTo>
                    <a:pt x="568" y="610"/>
                  </a:lnTo>
                  <a:lnTo>
                    <a:pt x="570" y="602"/>
                  </a:lnTo>
                  <a:lnTo>
                    <a:pt x="571" y="595"/>
                  </a:lnTo>
                  <a:lnTo>
                    <a:pt x="626" y="582"/>
                  </a:lnTo>
                  <a:close/>
                  <a:moveTo>
                    <a:pt x="125" y="581"/>
                  </a:moveTo>
                  <a:lnTo>
                    <a:pt x="152" y="590"/>
                  </a:lnTo>
                  <a:lnTo>
                    <a:pt x="180" y="600"/>
                  </a:lnTo>
                  <a:lnTo>
                    <a:pt x="182" y="608"/>
                  </a:lnTo>
                  <a:lnTo>
                    <a:pt x="183" y="615"/>
                  </a:lnTo>
                  <a:lnTo>
                    <a:pt x="186" y="622"/>
                  </a:lnTo>
                  <a:lnTo>
                    <a:pt x="188" y="630"/>
                  </a:lnTo>
                  <a:lnTo>
                    <a:pt x="164" y="624"/>
                  </a:lnTo>
                  <a:lnTo>
                    <a:pt x="141" y="617"/>
                  </a:lnTo>
                  <a:lnTo>
                    <a:pt x="136" y="609"/>
                  </a:lnTo>
                  <a:lnTo>
                    <a:pt x="132" y="600"/>
                  </a:lnTo>
                  <a:lnTo>
                    <a:pt x="128" y="590"/>
                  </a:lnTo>
                  <a:lnTo>
                    <a:pt x="126" y="585"/>
                  </a:lnTo>
                  <a:lnTo>
                    <a:pt x="125" y="581"/>
                  </a:lnTo>
                  <a:close/>
                  <a:moveTo>
                    <a:pt x="112" y="501"/>
                  </a:moveTo>
                  <a:lnTo>
                    <a:pt x="125" y="507"/>
                  </a:lnTo>
                  <a:lnTo>
                    <a:pt x="136" y="512"/>
                  </a:lnTo>
                  <a:lnTo>
                    <a:pt x="148" y="517"/>
                  </a:lnTo>
                  <a:lnTo>
                    <a:pt x="159" y="524"/>
                  </a:lnTo>
                  <a:lnTo>
                    <a:pt x="164" y="526"/>
                  </a:lnTo>
                  <a:lnTo>
                    <a:pt x="169" y="530"/>
                  </a:lnTo>
                  <a:lnTo>
                    <a:pt x="173" y="532"/>
                  </a:lnTo>
                  <a:lnTo>
                    <a:pt x="175" y="533"/>
                  </a:lnTo>
                  <a:lnTo>
                    <a:pt x="176" y="536"/>
                  </a:lnTo>
                  <a:lnTo>
                    <a:pt x="177" y="537"/>
                  </a:lnTo>
                  <a:lnTo>
                    <a:pt x="177" y="538"/>
                  </a:lnTo>
                  <a:lnTo>
                    <a:pt x="178" y="539"/>
                  </a:lnTo>
                  <a:lnTo>
                    <a:pt x="178" y="540"/>
                  </a:lnTo>
                  <a:lnTo>
                    <a:pt x="177" y="547"/>
                  </a:lnTo>
                  <a:lnTo>
                    <a:pt x="177" y="556"/>
                  </a:lnTo>
                  <a:lnTo>
                    <a:pt x="177" y="569"/>
                  </a:lnTo>
                  <a:lnTo>
                    <a:pt x="168" y="564"/>
                  </a:lnTo>
                  <a:lnTo>
                    <a:pt x="161" y="560"/>
                  </a:lnTo>
                  <a:lnTo>
                    <a:pt x="157" y="559"/>
                  </a:lnTo>
                  <a:lnTo>
                    <a:pt x="154" y="558"/>
                  </a:lnTo>
                  <a:lnTo>
                    <a:pt x="148" y="557"/>
                  </a:lnTo>
                  <a:lnTo>
                    <a:pt x="136" y="553"/>
                  </a:lnTo>
                  <a:lnTo>
                    <a:pt x="131" y="552"/>
                  </a:lnTo>
                  <a:lnTo>
                    <a:pt x="126" y="551"/>
                  </a:lnTo>
                  <a:lnTo>
                    <a:pt x="124" y="550"/>
                  </a:lnTo>
                  <a:lnTo>
                    <a:pt x="120" y="547"/>
                  </a:lnTo>
                  <a:lnTo>
                    <a:pt x="118" y="545"/>
                  </a:lnTo>
                  <a:lnTo>
                    <a:pt x="117" y="544"/>
                  </a:lnTo>
                  <a:lnTo>
                    <a:pt x="116" y="543"/>
                  </a:lnTo>
                  <a:lnTo>
                    <a:pt x="113" y="538"/>
                  </a:lnTo>
                  <a:lnTo>
                    <a:pt x="113" y="533"/>
                  </a:lnTo>
                  <a:lnTo>
                    <a:pt x="112" y="527"/>
                  </a:lnTo>
                  <a:lnTo>
                    <a:pt x="112" y="519"/>
                  </a:lnTo>
                  <a:lnTo>
                    <a:pt x="112" y="501"/>
                  </a:lnTo>
                  <a:close/>
                  <a:moveTo>
                    <a:pt x="639" y="499"/>
                  </a:moveTo>
                  <a:lnTo>
                    <a:pt x="639" y="512"/>
                  </a:lnTo>
                  <a:lnTo>
                    <a:pt x="639" y="520"/>
                  </a:lnTo>
                  <a:lnTo>
                    <a:pt x="638" y="527"/>
                  </a:lnTo>
                  <a:lnTo>
                    <a:pt x="638" y="530"/>
                  </a:lnTo>
                  <a:lnTo>
                    <a:pt x="638" y="532"/>
                  </a:lnTo>
                  <a:lnTo>
                    <a:pt x="636" y="533"/>
                  </a:lnTo>
                  <a:lnTo>
                    <a:pt x="636" y="537"/>
                  </a:lnTo>
                  <a:lnTo>
                    <a:pt x="635" y="538"/>
                  </a:lnTo>
                  <a:lnTo>
                    <a:pt x="634" y="539"/>
                  </a:lnTo>
                  <a:lnTo>
                    <a:pt x="633" y="540"/>
                  </a:lnTo>
                  <a:lnTo>
                    <a:pt x="632" y="542"/>
                  </a:lnTo>
                  <a:lnTo>
                    <a:pt x="629" y="543"/>
                  </a:lnTo>
                  <a:lnTo>
                    <a:pt x="626" y="545"/>
                  </a:lnTo>
                  <a:lnTo>
                    <a:pt x="622" y="546"/>
                  </a:lnTo>
                  <a:lnTo>
                    <a:pt x="616" y="547"/>
                  </a:lnTo>
                  <a:lnTo>
                    <a:pt x="612" y="549"/>
                  </a:lnTo>
                  <a:lnTo>
                    <a:pt x="606" y="551"/>
                  </a:lnTo>
                  <a:lnTo>
                    <a:pt x="599" y="553"/>
                  </a:lnTo>
                  <a:lnTo>
                    <a:pt x="591" y="556"/>
                  </a:lnTo>
                  <a:lnTo>
                    <a:pt x="583" y="559"/>
                  </a:lnTo>
                  <a:lnTo>
                    <a:pt x="580" y="562"/>
                  </a:lnTo>
                  <a:lnTo>
                    <a:pt x="574" y="565"/>
                  </a:lnTo>
                  <a:lnTo>
                    <a:pt x="573" y="550"/>
                  </a:lnTo>
                  <a:lnTo>
                    <a:pt x="571" y="537"/>
                  </a:lnTo>
                  <a:lnTo>
                    <a:pt x="573" y="536"/>
                  </a:lnTo>
                  <a:lnTo>
                    <a:pt x="574" y="533"/>
                  </a:lnTo>
                  <a:lnTo>
                    <a:pt x="576" y="532"/>
                  </a:lnTo>
                  <a:lnTo>
                    <a:pt x="580" y="530"/>
                  </a:lnTo>
                  <a:lnTo>
                    <a:pt x="588" y="525"/>
                  </a:lnTo>
                  <a:lnTo>
                    <a:pt x="599" y="519"/>
                  </a:lnTo>
                  <a:lnTo>
                    <a:pt x="621" y="508"/>
                  </a:lnTo>
                  <a:lnTo>
                    <a:pt x="639" y="499"/>
                  </a:lnTo>
                  <a:close/>
                  <a:moveTo>
                    <a:pt x="128" y="411"/>
                  </a:moveTo>
                  <a:lnTo>
                    <a:pt x="194" y="480"/>
                  </a:lnTo>
                  <a:lnTo>
                    <a:pt x="184" y="508"/>
                  </a:lnTo>
                  <a:lnTo>
                    <a:pt x="168" y="495"/>
                  </a:lnTo>
                  <a:lnTo>
                    <a:pt x="145" y="478"/>
                  </a:lnTo>
                  <a:lnTo>
                    <a:pt x="135" y="469"/>
                  </a:lnTo>
                  <a:lnTo>
                    <a:pt x="125" y="461"/>
                  </a:lnTo>
                  <a:lnTo>
                    <a:pt x="119" y="455"/>
                  </a:lnTo>
                  <a:lnTo>
                    <a:pt x="117" y="454"/>
                  </a:lnTo>
                  <a:lnTo>
                    <a:pt x="117" y="453"/>
                  </a:lnTo>
                  <a:lnTo>
                    <a:pt x="118" y="447"/>
                  </a:lnTo>
                  <a:lnTo>
                    <a:pt x="120" y="436"/>
                  </a:lnTo>
                  <a:lnTo>
                    <a:pt x="124" y="423"/>
                  </a:lnTo>
                  <a:lnTo>
                    <a:pt x="128" y="411"/>
                  </a:lnTo>
                  <a:close/>
                  <a:moveTo>
                    <a:pt x="620" y="401"/>
                  </a:moveTo>
                  <a:lnTo>
                    <a:pt x="623" y="412"/>
                  </a:lnTo>
                  <a:lnTo>
                    <a:pt x="627" y="424"/>
                  </a:lnTo>
                  <a:lnTo>
                    <a:pt x="634" y="449"/>
                  </a:lnTo>
                  <a:lnTo>
                    <a:pt x="565" y="502"/>
                  </a:lnTo>
                  <a:lnTo>
                    <a:pt x="563" y="495"/>
                  </a:lnTo>
                  <a:lnTo>
                    <a:pt x="560" y="488"/>
                  </a:lnTo>
                  <a:lnTo>
                    <a:pt x="555" y="475"/>
                  </a:lnTo>
                  <a:lnTo>
                    <a:pt x="620" y="401"/>
                  </a:lnTo>
                  <a:close/>
                  <a:moveTo>
                    <a:pt x="181" y="324"/>
                  </a:moveTo>
                  <a:lnTo>
                    <a:pt x="231" y="422"/>
                  </a:lnTo>
                  <a:lnTo>
                    <a:pt x="219" y="437"/>
                  </a:lnTo>
                  <a:lnTo>
                    <a:pt x="214" y="444"/>
                  </a:lnTo>
                  <a:lnTo>
                    <a:pt x="208" y="452"/>
                  </a:lnTo>
                  <a:lnTo>
                    <a:pt x="149" y="366"/>
                  </a:lnTo>
                  <a:lnTo>
                    <a:pt x="152" y="360"/>
                  </a:lnTo>
                  <a:lnTo>
                    <a:pt x="155" y="356"/>
                  </a:lnTo>
                  <a:lnTo>
                    <a:pt x="159" y="350"/>
                  </a:lnTo>
                  <a:lnTo>
                    <a:pt x="163" y="344"/>
                  </a:lnTo>
                  <a:lnTo>
                    <a:pt x="171" y="334"/>
                  </a:lnTo>
                  <a:lnTo>
                    <a:pt x="181" y="324"/>
                  </a:lnTo>
                  <a:close/>
                  <a:moveTo>
                    <a:pt x="564" y="317"/>
                  </a:moveTo>
                  <a:lnTo>
                    <a:pt x="568" y="322"/>
                  </a:lnTo>
                  <a:lnTo>
                    <a:pt x="573" y="327"/>
                  </a:lnTo>
                  <a:lnTo>
                    <a:pt x="581" y="337"/>
                  </a:lnTo>
                  <a:lnTo>
                    <a:pt x="589" y="347"/>
                  </a:lnTo>
                  <a:lnTo>
                    <a:pt x="596" y="357"/>
                  </a:lnTo>
                  <a:lnTo>
                    <a:pt x="539" y="447"/>
                  </a:lnTo>
                  <a:lnTo>
                    <a:pt x="518" y="420"/>
                  </a:lnTo>
                  <a:lnTo>
                    <a:pt x="564" y="317"/>
                  </a:lnTo>
                  <a:close/>
                  <a:moveTo>
                    <a:pt x="277" y="257"/>
                  </a:moveTo>
                  <a:lnTo>
                    <a:pt x="298" y="373"/>
                  </a:lnTo>
                  <a:lnTo>
                    <a:pt x="290" y="378"/>
                  </a:lnTo>
                  <a:lnTo>
                    <a:pt x="280" y="383"/>
                  </a:lnTo>
                  <a:lnTo>
                    <a:pt x="270" y="389"/>
                  </a:lnTo>
                  <a:lnTo>
                    <a:pt x="260" y="395"/>
                  </a:lnTo>
                  <a:lnTo>
                    <a:pt x="223" y="287"/>
                  </a:lnTo>
                  <a:lnTo>
                    <a:pt x="229" y="282"/>
                  </a:lnTo>
                  <a:lnTo>
                    <a:pt x="235" y="279"/>
                  </a:lnTo>
                  <a:lnTo>
                    <a:pt x="242" y="274"/>
                  </a:lnTo>
                  <a:lnTo>
                    <a:pt x="249" y="269"/>
                  </a:lnTo>
                  <a:lnTo>
                    <a:pt x="255" y="266"/>
                  </a:lnTo>
                  <a:lnTo>
                    <a:pt x="260" y="264"/>
                  </a:lnTo>
                  <a:lnTo>
                    <a:pt x="264" y="263"/>
                  </a:lnTo>
                  <a:lnTo>
                    <a:pt x="270" y="260"/>
                  </a:lnTo>
                  <a:lnTo>
                    <a:pt x="277" y="257"/>
                  </a:lnTo>
                  <a:close/>
                  <a:moveTo>
                    <a:pt x="467" y="254"/>
                  </a:moveTo>
                  <a:lnTo>
                    <a:pt x="473" y="256"/>
                  </a:lnTo>
                  <a:lnTo>
                    <a:pt x="480" y="258"/>
                  </a:lnTo>
                  <a:lnTo>
                    <a:pt x="493" y="266"/>
                  </a:lnTo>
                  <a:lnTo>
                    <a:pt x="507" y="273"/>
                  </a:lnTo>
                  <a:lnTo>
                    <a:pt x="513" y="277"/>
                  </a:lnTo>
                  <a:lnTo>
                    <a:pt x="520" y="281"/>
                  </a:lnTo>
                  <a:lnTo>
                    <a:pt x="485" y="391"/>
                  </a:lnTo>
                  <a:lnTo>
                    <a:pt x="475" y="385"/>
                  </a:lnTo>
                  <a:lnTo>
                    <a:pt x="466" y="380"/>
                  </a:lnTo>
                  <a:lnTo>
                    <a:pt x="457" y="376"/>
                  </a:lnTo>
                  <a:lnTo>
                    <a:pt x="447" y="371"/>
                  </a:lnTo>
                  <a:lnTo>
                    <a:pt x="446" y="370"/>
                  </a:lnTo>
                  <a:lnTo>
                    <a:pt x="445" y="370"/>
                  </a:lnTo>
                  <a:lnTo>
                    <a:pt x="445" y="369"/>
                  </a:lnTo>
                  <a:lnTo>
                    <a:pt x="467" y="254"/>
                  </a:lnTo>
                  <a:close/>
                  <a:moveTo>
                    <a:pt x="397" y="238"/>
                  </a:moveTo>
                  <a:lnTo>
                    <a:pt x="399" y="238"/>
                  </a:lnTo>
                  <a:lnTo>
                    <a:pt x="402" y="240"/>
                  </a:lnTo>
                  <a:lnTo>
                    <a:pt x="403" y="240"/>
                  </a:lnTo>
                  <a:lnTo>
                    <a:pt x="403" y="241"/>
                  </a:lnTo>
                  <a:lnTo>
                    <a:pt x="402" y="241"/>
                  </a:lnTo>
                  <a:lnTo>
                    <a:pt x="399" y="241"/>
                  </a:lnTo>
                  <a:lnTo>
                    <a:pt x="403" y="251"/>
                  </a:lnTo>
                  <a:lnTo>
                    <a:pt x="403" y="260"/>
                  </a:lnTo>
                  <a:lnTo>
                    <a:pt x="403" y="273"/>
                  </a:lnTo>
                  <a:lnTo>
                    <a:pt x="401" y="307"/>
                  </a:lnTo>
                  <a:lnTo>
                    <a:pt x="399" y="358"/>
                  </a:lnTo>
                  <a:lnTo>
                    <a:pt x="391" y="357"/>
                  </a:lnTo>
                  <a:lnTo>
                    <a:pt x="383" y="357"/>
                  </a:lnTo>
                  <a:lnTo>
                    <a:pt x="375" y="357"/>
                  </a:lnTo>
                  <a:lnTo>
                    <a:pt x="367" y="357"/>
                  </a:lnTo>
                  <a:lnTo>
                    <a:pt x="352" y="358"/>
                  </a:lnTo>
                  <a:lnTo>
                    <a:pt x="345" y="358"/>
                  </a:lnTo>
                  <a:lnTo>
                    <a:pt x="339" y="238"/>
                  </a:lnTo>
                  <a:lnTo>
                    <a:pt x="343" y="238"/>
                  </a:lnTo>
                  <a:lnTo>
                    <a:pt x="349" y="238"/>
                  </a:lnTo>
                  <a:lnTo>
                    <a:pt x="364" y="238"/>
                  </a:lnTo>
                  <a:lnTo>
                    <a:pt x="373" y="237"/>
                  </a:lnTo>
                  <a:lnTo>
                    <a:pt x="381" y="237"/>
                  </a:lnTo>
                  <a:lnTo>
                    <a:pt x="390" y="237"/>
                  </a:lnTo>
                  <a:lnTo>
                    <a:pt x="394" y="238"/>
                  </a:lnTo>
                  <a:lnTo>
                    <a:pt x="397" y="238"/>
                  </a:lnTo>
                  <a:close/>
                  <a:moveTo>
                    <a:pt x="425" y="0"/>
                  </a:moveTo>
                  <a:lnTo>
                    <a:pt x="438" y="3"/>
                  </a:lnTo>
                  <a:lnTo>
                    <a:pt x="444" y="3"/>
                  </a:lnTo>
                  <a:lnTo>
                    <a:pt x="451" y="4"/>
                  </a:lnTo>
                  <a:lnTo>
                    <a:pt x="462" y="6"/>
                  </a:lnTo>
                  <a:lnTo>
                    <a:pt x="475" y="10"/>
                  </a:lnTo>
                  <a:lnTo>
                    <a:pt x="486" y="13"/>
                  </a:lnTo>
                  <a:lnTo>
                    <a:pt x="493" y="16"/>
                  </a:lnTo>
                  <a:lnTo>
                    <a:pt x="498" y="18"/>
                  </a:lnTo>
                  <a:lnTo>
                    <a:pt x="511" y="23"/>
                  </a:lnTo>
                  <a:lnTo>
                    <a:pt x="523" y="29"/>
                  </a:lnTo>
                  <a:lnTo>
                    <a:pt x="488" y="180"/>
                  </a:lnTo>
                  <a:lnTo>
                    <a:pt x="496" y="183"/>
                  </a:lnTo>
                  <a:lnTo>
                    <a:pt x="503" y="186"/>
                  </a:lnTo>
                  <a:lnTo>
                    <a:pt x="510" y="190"/>
                  </a:lnTo>
                  <a:lnTo>
                    <a:pt x="518" y="193"/>
                  </a:lnTo>
                  <a:lnTo>
                    <a:pt x="525" y="198"/>
                  </a:lnTo>
                  <a:lnTo>
                    <a:pt x="533" y="203"/>
                  </a:lnTo>
                  <a:lnTo>
                    <a:pt x="541" y="208"/>
                  </a:lnTo>
                  <a:lnTo>
                    <a:pt x="548" y="212"/>
                  </a:lnTo>
                  <a:lnTo>
                    <a:pt x="602" y="76"/>
                  </a:lnTo>
                  <a:lnTo>
                    <a:pt x="610" y="81"/>
                  </a:lnTo>
                  <a:lnTo>
                    <a:pt x="619" y="88"/>
                  </a:lnTo>
                  <a:lnTo>
                    <a:pt x="628" y="95"/>
                  </a:lnTo>
                  <a:lnTo>
                    <a:pt x="636" y="105"/>
                  </a:lnTo>
                  <a:lnTo>
                    <a:pt x="645" y="113"/>
                  </a:lnTo>
                  <a:lnTo>
                    <a:pt x="654" y="122"/>
                  </a:lnTo>
                  <a:lnTo>
                    <a:pt x="662" y="132"/>
                  </a:lnTo>
                  <a:lnTo>
                    <a:pt x="668" y="140"/>
                  </a:lnTo>
                  <a:lnTo>
                    <a:pt x="601" y="261"/>
                  </a:lnTo>
                  <a:lnTo>
                    <a:pt x="621" y="287"/>
                  </a:lnTo>
                  <a:lnTo>
                    <a:pt x="631" y="301"/>
                  </a:lnTo>
                  <a:lnTo>
                    <a:pt x="640" y="314"/>
                  </a:lnTo>
                  <a:lnTo>
                    <a:pt x="715" y="213"/>
                  </a:lnTo>
                  <a:lnTo>
                    <a:pt x="719" y="223"/>
                  </a:lnTo>
                  <a:lnTo>
                    <a:pt x="724" y="234"/>
                  </a:lnTo>
                  <a:lnTo>
                    <a:pt x="728" y="243"/>
                  </a:lnTo>
                  <a:lnTo>
                    <a:pt x="731" y="253"/>
                  </a:lnTo>
                  <a:lnTo>
                    <a:pt x="735" y="263"/>
                  </a:lnTo>
                  <a:lnTo>
                    <a:pt x="737" y="273"/>
                  </a:lnTo>
                  <a:lnTo>
                    <a:pt x="742" y="292"/>
                  </a:lnTo>
                  <a:lnTo>
                    <a:pt x="664" y="371"/>
                  </a:lnTo>
                  <a:lnTo>
                    <a:pt x="666" y="384"/>
                  </a:lnTo>
                  <a:lnTo>
                    <a:pt x="670" y="397"/>
                  </a:lnTo>
                  <a:lnTo>
                    <a:pt x="672" y="410"/>
                  </a:lnTo>
                  <a:lnTo>
                    <a:pt x="674" y="423"/>
                  </a:lnTo>
                  <a:lnTo>
                    <a:pt x="749" y="380"/>
                  </a:lnTo>
                  <a:lnTo>
                    <a:pt x="750" y="382"/>
                  </a:lnTo>
                  <a:lnTo>
                    <a:pt x="750" y="385"/>
                  </a:lnTo>
                  <a:lnTo>
                    <a:pt x="750" y="391"/>
                  </a:lnTo>
                  <a:lnTo>
                    <a:pt x="750" y="401"/>
                  </a:lnTo>
                  <a:lnTo>
                    <a:pt x="749" y="414"/>
                  </a:lnTo>
                  <a:lnTo>
                    <a:pt x="748" y="427"/>
                  </a:lnTo>
                  <a:lnTo>
                    <a:pt x="745" y="434"/>
                  </a:lnTo>
                  <a:lnTo>
                    <a:pt x="744" y="441"/>
                  </a:lnTo>
                  <a:lnTo>
                    <a:pt x="743" y="447"/>
                  </a:lnTo>
                  <a:lnTo>
                    <a:pt x="741" y="454"/>
                  </a:lnTo>
                  <a:lnTo>
                    <a:pt x="709" y="467"/>
                  </a:lnTo>
                  <a:lnTo>
                    <a:pt x="677" y="479"/>
                  </a:lnTo>
                  <a:lnTo>
                    <a:pt x="674" y="492"/>
                  </a:lnTo>
                  <a:lnTo>
                    <a:pt x="672" y="506"/>
                  </a:lnTo>
                  <a:lnTo>
                    <a:pt x="671" y="518"/>
                  </a:lnTo>
                  <a:lnTo>
                    <a:pt x="670" y="525"/>
                  </a:lnTo>
                  <a:lnTo>
                    <a:pt x="670" y="527"/>
                  </a:lnTo>
                  <a:lnTo>
                    <a:pt x="671" y="527"/>
                  </a:lnTo>
                  <a:lnTo>
                    <a:pt x="671" y="528"/>
                  </a:lnTo>
                  <a:lnTo>
                    <a:pt x="672" y="528"/>
                  </a:lnTo>
                  <a:lnTo>
                    <a:pt x="720" y="518"/>
                  </a:lnTo>
                  <a:lnTo>
                    <a:pt x="716" y="530"/>
                  </a:lnTo>
                  <a:lnTo>
                    <a:pt x="710" y="542"/>
                  </a:lnTo>
                  <a:lnTo>
                    <a:pt x="697" y="566"/>
                  </a:lnTo>
                  <a:lnTo>
                    <a:pt x="692" y="566"/>
                  </a:lnTo>
                  <a:lnTo>
                    <a:pt x="687" y="566"/>
                  </a:lnTo>
                  <a:lnTo>
                    <a:pt x="677" y="566"/>
                  </a:lnTo>
                  <a:lnTo>
                    <a:pt x="671" y="566"/>
                  </a:lnTo>
                  <a:lnTo>
                    <a:pt x="668" y="566"/>
                  </a:lnTo>
                  <a:lnTo>
                    <a:pt x="666" y="568"/>
                  </a:lnTo>
                  <a:lnTo>
                    <a:pt x="664" y="568"/>
                  </a:lnTo>
                  <a:lnTo>
                    <a:pt x="661" y="569"/>
                  </a:lnTo>
                  <a:lnTo>
                    <a:pt x="659" y="570"/>
                  </a:lnTo>
                  <a:lnTo>
                    <a:pt x="657" y="571"/>
                  </a:lnTo>
                  <a:lnTo>
                    <a:pt x="655" y="572"/>
                  </a:lnTo>
                  <a:lnTo>
                    <a:pt x="654" y="573"/>
                  </a:lnTo>
                  <a:lnTo>
                    <a:pt x="652" y="577"/>
                  </a:lnTo>
                  <a:lnTo>
                    <a:pt x="651" y="579"/>
                  </a:lnTo>
                  <a:lnTo>
                    <a:pt x="649" y="581"/>
                  </a:lnTo>
                  <a:lnTo>
                    <a:pt x="648" y="585"/>
                  </a:lnTo>
                  <a:lnTo>
                    <a:pt x="645" y="594"/>
                  </a:lnTo>
                  <a:lnTo>
                    <a:pt x="644" y="598"/>
                  </a:lnTo>
                  <a:lnTo>
                    <a:pt x="642" y="602"/>
                  </a:lnTo>
                  <a:lnTo>
                    <a:pt x="645" y="602"/>
                  </a:lnTo>
                  <a:lnTo>
                    <a:pt x="651" y="602"/>
                  </a:lnTo>
                  <a:lnTo>
                    <a:pt x="659" y="602"/>
                  </a:lnTo>
                  <a:lnTo>
                    <a:pt x="672" y="602"/>
                  </a:lnTo>
                  <a:lnTo>
                    <a:pt x="671" y="604"/>
                  </a:lnTo>
                  <a:lnTo>
                    <a:pt x="670" y="607"/>
                  </a:lnTo>
                  <a:lnTo>
                    <a:pt x="668" y="608"/>
                  </a:lnTo>
                  <a:lnTo>
                    <a:pt x="667" y="609"/>
                  </a:lnTo>
                  <a:lnTo>
                    <a:pt x="666" y="610"/>
                  </a:lnTo>
                  <a:lnTo>
                    <a:pt x="665" y="610"/>
                  </a:lnTo>
                  <a:lnTo>
                    <a:pt x="649" y="617"/>
                  </a:lnTo>
                  <a:lnTo>
                    <a:pt x="633" y="624"/>
                  </a:lnTo>
                  <a:lnTo>
                    <a:pt x="600" y="639"/>
                  </a:lnTo>
                  <a:lnTo>
                    <a:pt x="533" y="666"/>
                  </a:lnTo>
                  <a:lnTo>
                    <a:pt x="537" y="659"/>
                  </a:lnTo>
                  <a:lnTo>
                    <a:pt x="539" y="649"/>
                  </a:lnTo>
                  <a:lnTo>
                    <a:pt x="542" y="641"/>
                  </a:lnTo>
                  <a:lnTo>
                    <a:pt x="544" y="630"/>
                  </a:lnTo>
                  <a:lnTo>
                    <a:pt x="545" y="620"/>
                  </a:lnTo>
                  <a:lnTo>
                    <a:pt x="548" y="610"/>
                  </a:lnTo>
                  <a:lnTo>
                    <a:pt x="549" y="602"/>
                  </a:lnTo>
                  <a:lnTo>
                    <a:pt x="549" y="594"/>
                  </a:lnTo>
                  <a:lnTo>
                    <a:pt x="549" y="585"/>
                  </a:lnTo>
                  <a:lnTo>
                    <a:pt x="548" y="577"/>
                  </a:lnTo>
                  <a:lnTo>
                    <a:pt x="546" y="570"/>
                  </a:lnTo>
                  <a:lnTo>
                    <a:pt x="544" y="562"/>
                  </a:lnTo>
                  <a:lnTo>
                    <a:pt x="543" y="555"/>
                  </a:lnTo>
                  <a:lnTo>
                    <a:pt x="541" y="546"/>
                  </a:lnTo>
                  <a:lnTo>
                    <a:pt x="538" y="539"/>
                  </a:lnTo>
                  <a:lnTo>
                    <a:pt x="535" y="531"/>
                  </a:lnTo>
                  <a:lnTo>
                    <a:pt x="531" y="524"/>
                  </a:lnTo>
                  <a:lnTo>
                    <a:pt x="528" y="517"/>
                  </a:lnTo>
                  <a:lnTo>
                    <a:pt x="524" y="510"/>
                  </a:lnTo>
                  <a:lnTo>
                    <a:pt x="519" y="502"/>
                  </a:lnTo>
                  <a:lnTo>
                    <a:pt x="515" y="497"/>
                  </a:lnTo>
                  <a:lnTo>
                    <a:pt x="510" y="489"/>
                  </a:lnTo>
                  <a:lnTo>
                    <a:pt x="505" y="483"/>
                  </a:lnTo>
                  <a:lnTo>
                    <a:pt x="499" y="478"/>
                  </a:lnTo>
                  <a:lnTo>
                    <a:pt x="494" y="472"/>
                  </a:lnTo>
                  <a:lnTo>
                    <a:pt x="488" y="467"/>
                  </a:lnTo>
                  <a:lnTo>
                    <a:pt x="483" y="461"/>
                  </a:lnTo>
                  <a:lnTo>
                    <a:pt x="477" y="456"/>
                  </a:lnTo>
                  <a:lnTo>
                    <a:pt x="470" y="452"/>
                  </a:lnTo>
                  <a:lnTo>
                    <a:pt x="464" y="447"/>
                  </a:lnTo>
                  <a:lnTo>
                    <a:pt x="457" y="443"/>
                  </a:lnTo>
                  <a:lnTo>
                    <a:pt x="451" y="440"/>
                  </a:lnTo>
                  <a:lnTo>
                    <a:pt x="444" y="437"/>
                  </a:lnTo>
                  <a:lnTo>
                    <a:pt x="438" y="434"/>
                  </a:lnTo>
                  <a:lnTo>
                    <a:pt x="431" y="431"/>
                  </a:lnTo>
                  <a:lnTo>
                    <a:pt x="423" y="429"/>
                  </a:lnTo>
                  <a:lnTo>
                    <a:pt x="416" y="428"/>
                  </a:lnTo>
                  <a:lnTo>
                    <a:pt x="409" y="427"/>
                  </a:lnTo>
                  <a:lnTo>
                    <a:pt x="403" y="425"/>
                  </a:lnTo>
                  <a:lnTo>
                    <a:pt x="395" y="425"/>
                  </a:lnTo>
                  <a:lnTo>
                    <a:pt x="358" y="425"/>
                  </a:lnTo>
                  <a:lnTo>
                    <a:pt x="350" y="425"/>
                  </a:lnTo>
                  <a:lnTo>
                    <a:pt x="342" y="427"/>
                  </a:lnTo>
                  <a:lnTo>
                    <a:pt x="337" y="428"/>
                  </a:lnTo>
                  <a:lnTo>
                    <a:pt x="333" y="428"/>
                  </a:lnTo>
                  <a:lnTo>
                    <a:pt x="329" y="429"/>
                  </a:lnTo>
                  <a:lnTo>
                    <a:pt x="325" y="430"/>
                  </a:lnTo>
                  <a:lnTo>
                    <a:pt x="318" y="433"/>
                  </a:lnTo>
                  <a:lnTo>
                    <a:pt x="313" y="434"/>
                  </a:lnTo>
                  <a:lnTo>
                    <a:pt x="310" y="435"/>
                  </a:lnTo>
                  <a:lnTo>
                    <a:pt x="303" y="438"/>
                  </a:lnTo>
                  <a:lnTo>
                    <a:pt x="296" y="442"/>
                  </a:lnTo>
                  <a:lnTo>
                    <a:pt x="288" y="446"/>
                  </a:lnTo>
                  <a:lnTo>
                    <a:pt x="281" y="450"/>
                  </a:lnTo>
                  <a:lnTo>
                    <a:pt x="278" y="453"/>
                  </a:lnTo>
                  <a:lnTo>
                    <a:pt x="275" y="455"/>
                  </a:lnTo>
                  <a:lnTo>
                    <a:pt x="268" y="460"/>
                  </a:lnTo>
                  <a:lnTo>
                    <a:pt x="262" y="466"/>
                  </a:lnTo>
                  <a:lnTo>
                    <a:pt x="257" y="470"/>
                  </a:lnTo>
                  <a:lnTo>
                    <a:pt x="252" y="478"/>
                  </a:lnTo>
                  <a:lnTo>
                    <a:pt x="246" y="483"/>
                  </a:lnTo>
                  <a:lnTo>
                    <a:pt x="241" y="489"/>
                  </a:lnTo>
                  <a:lnTo>
                    <a:pt x="236" y="497"/>
                  </a:lnTo>
                  <a:lnTo>
                    <a:pt x="232" y="502"/>
                  </a:lnTo>
                  <a:lnTo>
                    <a:pt x="227" y="510"/>
                  </a:lnTo>
                  <a:lnTo>
                    <a:pt x="223" y="517"/>
                  </a:lnTo>
                  <a:lnTo>
                    <a:pt x="220" y="524"/>
                  </a:lnTo>
                  <a:lnTo>
                    <a:pt x="217" y="531"/>
                  </a:lnTo>
                  <a:lnTo>
                    <a:pt x="214" y="538"/>
                  </a:lnTo>
                  <a:lnTo>
                    <a:pt x="212" y="545"/>
                  </a:lnTo>
                  <a:lnTo>
                    <a:pt x="209" y="553"/>
                  </a:lnTo>
                  <a:lnTo>
                    <a:pt x="207" y="560"/>
                  </a:lnTo>
                  <a:lnTo>
                    <a:pt x="206" y="568"/>
                  </a:lnTo>
                  <a:lnTo>
                    <a:pt x="204" y="575"/>
                  </a:lnTo>
                  <a:lnTo>
                    <a:pt x="203" y="583"/>
                  </a:lnTo>
                  <a:lnTo>
                    <a:pt x="203" y="589"/>
                  </a:lnTo>
                  <a:lnTo>
                    <a:pt x="203" y="597"/>
                  </a:lnTo>
                  <a:lnTo>
                    <a:pt x="203" y="605"/>
                  </a:lnTo>
                  <a:lnTo>
                    <a:pt x="204" y="615"/>
                  </a:lnTo>
                  <a:lnTo>
                    <a:pt x="206" y="624"/>
                  </a:lnTo>
                  <a:lnTo>
                    <a:pt x="207" y="634"/>
                  </a:lnTo>
                  <a:lnTo>
                    <a:pt x="209" y="643"/>
                  </a:lnTo>
                  <a:lnTo>
                    <a:pt x="213" y="653"/>
                  </a:lnTo>
                  <a:lnTo>
                    <a:pt x="215" y="662"/>
                  </a:lnTo>
                  <a:lnTo>
                    <a:pt x="217" y="667"/>
                  </a:lnTo>
                  <a:lnTo>
                    <a:pt x="220" y="672"/>
                  </a:lnTo>
                  <a:lnTo>
                    <a:pt x="201" y="663"/>
                  </a:lnTo>
                  <a:lnTo>
                    <a:pt x="183" y="656"/>
                  </a:lnTo>
                  <a:lnTo>
                    <a:pt x="146" y="641"/>
                  </a:lnTo>
                  <a:lnTo>
                    <a:pt x="129" y="633"/>
                  </a:lnTo>
                  <a:lnTo>
                    <a:pt x="120" y="629"/>
                  </a:lnTo>
                  <a:lnTo>
                    <a:pt x="112" y="626"/>
                  </a:lnTo>
                  <a:lnTo>
                    <a:pt x="104" y="621"/>
                  </a:lnTo>
                  <a:lnTo>
                    <a:pt x="97" y="616"/>
                  </a:lnTo>
                  <a:lnTo>
                    <a:pt x="91" y="613"/>
                  </a:lnTo>
                  <a:lnTo>
                    <a:pt x="84" y="608"/>
                  </a:lnTo>
                  <a:lnTo>
                    <a:pt x="111" y="608"/>
                  </a:lnTo>
                  <a:lnTo>
                    <a:pt x="103" y="589"/>
                  </a:lnTo>
                  <a:lnTo>
                    <a:pt x="94" y="572"/>
                  </a:lnTo>
                  <a:lnTo>
                    <a:pt x="75" y="570"/>
                  </a:lnTo>
                  <a:lnTo>
                    <a:pt x="55" y="568"/>
                  </a:lnTo>
                  <a:lnTo>
                    <a:pt x="52" y="562"/>
                  </a:lnTo>
                  <a:lnTo>
                    <a:pt x="48" y="556"/>
                  </a:lnTo>
                  <a:lnTo>
                    <a:pt x="45" y="551"/>
                  </a:lnTo>
                  <a:lnTo>
                    <a:pt x="41" y="544"/>
                  </a:lnTo>
                  <a:lnTo>
                    <a:pt x="35" y="532"/>
                  </a:lnTo>
                  <a:lnTo>
                    <a:pt x="30" y="519"/>
                  </a:lnTo>
                  <a:lnTo>
                    <a:pt x="81" y="533"/>
                  </a:lnTo>
                  <a:lnTo>
                    <a:pt x="83" y="533"/>
                  </a:lnTo>
                  <a:lnTo>
                    <a:pt x="83" y="532"/>
                  </a:lnTo>
                  <a:lnTo>
                    <a:pt x="81" y="525"/>
                  </a:lnTo>
                  <a:lnTo>
                    <a:pt x="79" y="513"/>
                  </a:lnTo>
                  <a:lnTo>
                    <a:pt x="77" y="498"/>
                  </a:lnTo>
                  <a:lnTo>
                    <a:pt x="74" y="483"/>
                  </a:lnTo>
                  <a:lnTo>
                    <a:pt x="42" y="470"/>
                  </a:lnTo>
                  <a:lnTo>
                    <a:pt x="10" y="456"/>
                  </a:lnTo>
                  <a:lnTo>
                    <a:pt x="8" y="447"/>
                  </a:lnTo>
                  <a:lnTo>
                    <a:pt x="4" y="429"/>
                  </a:lnTo>
                  <a:lnTo>
                    <a:pt x="3" y="420"/>
                  </a:lnTo>
                  <a:lnTo>
                    <a:pt x="2" y="410"/>
                  </a:lnTo>
                  <a:lnTo>
                    <a:pt x="1" y="402"/>
                  </a:lnTo>
                  <a:lnTo>
                    <a:pt x="0" y="396"/>
                  </a:lnTo>
                  <a:lnTo>
                    <a:pt x="0" y="383"/>
                  </a:lnTo>
                  <a:lnTo>
                    <a:pt x="74" y="430"/>
                  </a:lnTo>
                  <a:lnTo>
                    <a:pt x="77" y="417"/>
                  </a:lnTo>
                  <a:lnTo>
                    <a:pt x="79" y="404"/>
                  </a:lnTo>
                  <a:lnTo>
                    <a:pt x="85" y="378"/>
                  </a:lnTo>
                  <a:lnTo>
                    <a:pt x="8" y="296"/>
                  </a:lnTo>
                  <a:lnTo>
                    <a:pt x="10" y="287"/>
                  </a:lnTo>
                  <a:lnTo>
                    <a:pt x="13" y="277"/>
                  </a:lnTo>
                  <a:lnTo>
                    <a:pt x="19" y="257"/>
                  </a:lnTo>
                  <a:lnTo>
                    <a:pt x="21" y="248"/>
                  </a:lnTo>
                  <a:lnTo>
                    <a:pt x="25" y="238"/>
                  </a:lnTo>
                  <a:lnTo>
                    <a:pt x="29" y="229"/>
                  </a:lnTo>
                  <a:lnTo>
                    <a:pt x="34" y="219"/>
                  </a:lnTo>
                  <a:lnTo>
                    <a:pt x="107" y="320"/>
                  </a:lnTo>
                  <a:lnTo>
                    <a:pt x="143" y="267"/>
                  </a:lnTo>
                  <a:lnTo>
                    <a:pt x="78" y="145"/>
                  </a:lnTo>
                  <a:lnTo>
                    <a:pt x="92" y="127"/>
                  </a:lnTo>
                  <a:lnTo>
                    <a:pt x="100" y="119"/>
                  </a:lnTo>
                  <a:lnTo>
                    <a:pt x="109" y="109"/>
                  </a:lnTo>
                  <a:lnTo>
                    <a:pt x="117" y="101"/>
                  </a:lnTo>
                  <a:lnTo>
                    <a:pt x="125" y="93"/>
                  </a:lnTo>
                  <a:lnTo>
                    <a:pt x="135" y="84"/>
                  </a:lnTo>
                  <a:lnTo>
                    <a:pt x="138" y="82"/>
                  </a:lnTo>
                  <a:lnTo>
                    <a:pt x="143" y="78"/>
                  </a:lnTo>
                  <a:lnTo>
                    <a:pt x="193" y="219"/>
                  </a:lnTo>
                  <a:lnTo>
                    <a:pt x="209" y="209"/>
                  </a:lnTo>
                  <a:lnTo>
                    <a:pt x="225" y="199"/>
                  </a:lnTo>
                  <a:lnTo>
                    <a:pt x="241" y="190"/>
                  </a:lnTo>
                  <a:lnTo>
                    <a:pt x="255" y="180"/>
                  </a:lnTo>
                  <a:lnTo>
                    <a:pt x="225" y="29"/>
                  </a:lnTo>
                  <a:lnTo>
                    <a:pt x="232" y="26"/>
                  </a:lnTo>
                  <a:lnTo>
                    <a:pt x="238" y="24"/>
                  </a:lnTo>
                  <a:lnTo>
                    <a:pt x="249" y="19"/>
                  </a:lnTo>
                  <a:lnTo>
                    <a:pt x="261" y="16"/>
                  </a:lnTo>
                  <a:lnTo>
                    <a:pt x="273" y="11"/>
                  </a:lnTo>
                  <a:lnTo>
                    <a:pt x="285" y="9"/>
                  </a:lnTo>
                  <a:lnTo>
                    <a:pt x="297" y="5"/>
                  </a:lnTo>
                  <a:lnTo>
                    <a:pt x="310" y="4"/>
                  </a:lnTo>
                  <a:lnTo>
                    <a:pt x="322" y="2"/>
                  </a:lnTo>
                  <a:lnTo>
                    <a:pt x="329" y="161"/>
                  </a:lnTo>
                  <a:lnTo>
                    <a:pt x="336" y="160"/>
                  </a:lnTo>
                  <a:lnTo>
                    <a:pt x="343" y="160"/>
                  </a:lnTo>
                  <a:lnTo>
                    <a:pt x="352" y="159"/>
                  </a:lnTo>
                  <a:lnTo>
                    <a:pt x="397" y="159"/>
                  </a:lnTo>
                  <a:lnTo>
                    <a:pt x="404" y="159"/>
                  </a:lnTo>
                  <a:lnTo>
                    <a:pt x="409" y="160"/>
                  </a:lnTo>
                  <a:lnTo>
                    <a:pt x="414" y="161"/>
                  </a:lnTo>
                  <a:lnTo>
                    <a:pt x="415" y="158"/>
                  </a:lnTo>
                  <a:lnTo>
                    <a:pt x="415" y="157"/>
                  </a:lnTo>
                  <a:lnTo>
                    <a:pt x="415" y="154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BD3178AB-CE5D-4F36-9364-17E9C30BF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" y="872"/>
              <a:ext cx="43" cy="49"/>
            </a:xfrm>
            <a:custGeom>
              <a:avLst/>
              <a:gdLst>
                <a:gd name="T0" fmla="*/ 33 w 43"/>
                <a:gd name="T1" fmla="*/ 0 h 49"/>
                <a:gd name="T2" fmla="*/ 34 w 43"/>
                <a:gd name="T3" fmla="*/ 4 h 49"/>
                <a:gd name="T4" fmla="*/ 35 w 43"/>
                <a:gd name="T5" fmla="*/ 7 h 49"/>
                <a:gd name="T6" fmla="*/ 39 w 43"/>
                <a:gd name="T7" fmla="*/ 14 h 49"/>
                <a:gd name="T8" fmla="*/ 41 w 43"/>
                <a:gd name="T9" fmla="*/ 22 h 49"/>
                <a:gd name="T10" fmla="*/ 43 w 43"/>
                <a:gd name="T11" fmla="*/ 27 h 49"/>
                <a:gd name="T12" fmla="*/ 11 w 43"/>
                <a:gd name="T13" fmla="*/ 49 h 49"/>
                <a:gd name="T14" fmla="*/ 4 w 43"/>
                <a:gd name="T15" fmla="*/ 39 h 49"/>
                <a:gd name="T16" fmla="*/ 0 w 43"/>
                <a:gd name="T17" fmla="*/ 31 h 49"/>
                <a:gd name="T18" fmla="*/ 7 w 43"/>
                <a:gd name="T19" fmla="*/ 24 h 49"/>
                <a:gd name="T20" fmla="*/ 15 w 43"/>
                <a:gd name="T21" fmla="*/ 17 h 49"/>
                <a:gd name="T22" fmla="*/ 33 w 43"/>
                <a:gd name="T23" fmla="*/ 0 h 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3"/>
                <a:gd name="T37" fmla="*/ 0 h 49"/>
                <a:gd name="T38" fmla="*/ 43 w 43"/>
                <a:gd name="T39" fmla="*/ 49 h 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3" h="49">
                  <a:moveTo>
                    <a:pt x="33" y="0"/>
                  </a:moveTo>
                  <a:lnTo>
                    <a:pt x="34" y="4"/>
                  </a:lnTo>
                  <a:lnTo>
                    <a:pt x="35" y="7"/>
                  </a:lnTo>
                  <a:lnTo>
                    <a:pt x="39" y="14"/>
                  </a:lnTo>
                  <a:lnTo>
                    <a:pt x="41" y="22"/>
                  </a:lnTo>
                  <a:lnTo>
                    <a:pt x="43" y="27"/>
                  </a:lnTo>
                  <a:lnTo>
                    <a:pt x="11" y="49"/>
                  </a:lnTo>
                  <a:lnTo>
                    <a:pt x="4" y="39"/>
                  </a:lnTo>
                  <a:lnTo>
                    <a:pt x="0" y="31"/>
                  </a:lnTo>
                  <a:lnTo>
                    <a:pt x="7" y="24"/>
                  </a:lnTo>
                  <a:lnTo>
                    <a:pt x="15" y="17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D8637B3C-1C44-4457-9F0E-3199C86D4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" y="556"/>
              <a:ext cx="84" cy="82"/>
            </a:xfrm>
            <a:custGeom>
              <a:avLst/>
              <a:gdLst>
                <a:gd name="T0" fmla="*/ 25 w 84"/>
                <a:gd name="T1" fmla="*/ 0 h 82"/>
                <a:gd name="T2" fmla="*/ 84 w 84"/>
                <a:gd name="T3" fmla="*/ 1 h 82"/>
                <a:gd name="T4" fmla="*/ 84 w 84"/>
                <a:gd name="T5" fmla="*/ 0 h 82"/>
                <a:gd name="T6" fmla="*/ 77 w 84"/>
                <a:gd name="T7" fmla="*/ 78 h 82"/>
                <a:gd name="T8" fmla="*/ 74 w 84"/>
                <a:gd name="T9" fmla="*/ 79 h 82"/>
                <a:gd name="T10" fmla="*/ 71 w 84"/>
                <a:gd name="T11" fmla="*/ 79 h 82"/>
                <a:gd name="T12" fmla="*/ 61 w 84"/>
                <a:gd name="T13" fmla="*/ 79 h 82"/>
                <a:gd name="T14" fmla="*/ 47 w 84"/>
                <a:gd name="T15" fmla="*/ 78 h 82"/>
                <a:gd name="T16" fmla="*/ 41 w 84"/>
                <a:gd name="T17" fmla="*/ 78 h 82"/>
                <a:gd name="T18" fmla="*/ 32 w 84"/>
                <a:gd name="T19" fmla="*/ 79 h 82"/>
                <a:gd name="T20" fmla="*/ 10 w 84"/>
                <a:gd name="T21" fmla="*/ 82 h 82"/>
                <a:gd name="T22" fmla="*/ 0 w 84"/>
                <a:gd name="T23" fmla="*/ 4 h 82"/>
                <a:gd name="T24" fmla="*/ 25 w 84"/>
                <a:gd name="T25" fmla="*/ 0 h 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4"/>
                <a:gd name="T40" fmla="*/ 0 h 82"/>
                <a:gd name="T41" fmla="*/ 84 w 84"/>
                <a:gd name="T42" fmla="*/ 82 h 8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4" h="82">
                  <a:moveTo>
                    <a:pt x="25" y="0"/>
                  </a:moveTo>
                  <a:lnTo>
                    <a:pt x="84" y="1"/>
                  </a:lnTo>
                  <a:lnTo>
                    <a:pt x="84" y="0"/>
                  </a:lnTo>
                  <a:lnTo>
                    <a:pt x="77" y="78"/>
                  </a:lnTo>
                  <a:lnTo>
                    <a:pt x="74" y="79"/>
                  </a:lnTo>
                  <a:lnTo>
                    <a:pt x="71" y="79"/>
                  </a:lnTo>
                  <a:lnTo>
                    <a:pt x="61" y="79"/>
                  </a:lnTo>
                  <a:lnTo>
                    <a:pt x="47" y="78"/>
                  </a:lnTo>
                  <a:lnTo>
                    <a:pt x="41" y="78"/>
                  </a:lnTo>
                  <a:lnTo>
                    <a:pt x="32" y="79"/>
                  </a:lnTo>
                  <a:lnTo>
                    <a:pt x="10" y="82"/>
                  </a:lnTo>
                  <a:lnTo>
                    <a:pt x="0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627E55F6-8433-429A-A4C0-EF7861445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77"/>
              <a:ext cx="83" cy="101"/>
            </a:xfrm>
            <a:custGeom>
              <a:avLst/>
              <a:gdLst>
                <a:gd name="T0" fmla="*/ 20 w 83"/>
                <a:gd name="T1" fmla="*/ 0 h 101"/>
                <a:gd name="T2" fmla="*/ 25 w 83"/>
                <a:gd name="T3" fmla="*/ 0 h 101"/>
                <a:gd name="T4" fmla="*/ 26 w 83"/>
                <a:gd name="T5" fmla="*/ 2 h 101"/>
                <a:gd name="T6" fmla="*/ 29 w 83"/>
                <a:gd name="T7" fmla="*/ 2 h 101"/>
                <a:gd name="T8" fmla="*/ 35 w 83"/>
                <a:gd name="T9" fmla="*/ 5 h 101"/>
                <a:gd name="T10" fmla="*/ 44 w 83"/>
                <a:gd name="T11" fmla="*/ 10 h 101"/>
                <a:gd name="T12" fmla="*/ 53 w 83"/>
                <a:gd name="T13" fmla="*/ 16 h 101"/>
                <a:gd name="T14" fmla="*/ 63 w 83"/>
                <a:gd name="T15" fmla="*/ 20 h 101"/>
                <a:gd name="T16" fmla="*/ 71 w 83"/>
                <a:gd name="T17" fmla="*/ 26 h 101"/>
                <a:gd name="T18" fmla="*/ 83 w 83"/>
                <a:gd name="T19" fmla="*/ 33 h 101"/>
                <a:gd name="T20" fmla="*/ 55 w 83"/>
                <a:gd name="T21" fmla="*/ 101 h 101"/>
                <a:gd name="T22" fmla="*/ 27 w 83"/>
                <a:gd name="T23" fmla="*/ 87 h 101"/>
                <a:gd name="T24" fmla="*/ 14 w 83"/>
                <a:gd name="T25" fmla="*/ 81 h 101"/>
                <a:gd name="T26" fmla="*/ 7 w 83"/>
                <a:gd name="T27" fmla="*/ 77 h 101"/>
                <a:gd name="T28" fmla="*/ 0 w 83"/>
                <a:gd name="T29" fmla="*/ 74 h 101"/>
                <a:gd name="T30" fmla="*/ 0 w 83"/>
                <a:gd name="T31" fmla="*/ 69 h 101"/>
                <a:gd name="T32" fmla="*/ 20 w 83"/>
                <a:gd name="T33" fmla="*/ 0 h 10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101"/>
                <a:gd name="T53" fmla="*/ 83 w 83"/>
                <a:gd name="T54" fmla="*/ 101 h 10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101">
                  <a:moveTo>
                    <a:pt x="20" y="0"/>
                  </a:moveTo>
                  <a:lnTo>
                    <a:pt x="25" y="0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5" y="5"/>
                  </a:lnTo>
                  <a:lnTo>
                    <a:pt x="44" y="10"/>
                  </a:lnTo>
                  <a:lnTo>
                    <a:pt x="53" y="16"/>
                  </a:lnTo>
                  <a:lnTo>
                    <a:pt x="63" y="20"/>
                  </a:lnTo>
                  <a:lnTo>
                    <a:pt x="71" y="26"/>
                  </a:lnTo>
                  <a:lnTo>
                    <a:pt x="83" y="33"/>
                  </a:lnTo>
                  <a:lnTo>
                    <a:pt x="55" y="101"/>
                  </a:lnTo>
                  <a:lnTo>
                    <a:pt x="27" y="87"/>
                  </a:lnTo>
                  <a:lnTo>
                    <a:pt x="14" y="81"/>
                  </a:lnTo>
                  <a:lnTo>
                    <a:pt x="7" y="77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1" name="Freeform 23">
              <a:extLst>
                <a:ext uri="{FF2B5EF4-FFF2-40B4-BE49-F238E27FC236}">
                  <a16:creationId xmlns:a16="http://schemas.microsoft.com/office/drawing/2014/main" id="{5C878B7B-806A-4C25-80B2-03383855E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580"/>
              <a:ext cx="86" cy="103"/>
            </a:xfrm>
            <a:custGeom>
              <a:avLst/>
              <a:gdLst>
                <a:gd name="T0" fmla="*/ 66 w 86"/>
                <a:gd name="T1" fmla="*/ 0 h 103"/>
                <a:gd name="T2" fmla="*/ 86 w 86"/>
                <a:gd name="T3" fmla="*/ 74 h 103"/>
                <a:gd name="T4" fmla="*/ 83 w 86"/>
                <a:gd name="T5" fmla="*/ 75 h 103"/>
                <a:gd name="T6" fmla="*/ 80 w 86"/>
                <a:gd name="T7" fmla="*/ 75 h 103"/>
                <a:gd name="T8" fmla="*/ 73 w 86"/>
                <a:gd name="T9" fmla="*/ 79 h 103"/>
                <a:gd name="T10" fmla="*/ 67 w 86"/>
                <a:gd name="T11" fmla="*/ 83 h 103"/>
                <a:gd name="T12" fmla="*/ 60 w 86"/>
                <a:gd name="T13" fmla="*/ 86 h 103"/>
                <a:gd name="T14" fmla="*/ 53 w 86"/>
                <a:gd name="T15" fmla="*/ 90 h 103"/>
                <a:gd name="T16" fmla="*/ 45 w 86"/>
                <a:gd name="T17" fmla="*/ 94 h 103"/>
                <a:gd name="T18" fmla="*/ 38 w 86"/>
                <a:gd name="T19" fmla="*/ 98 h 103"/>
                <a:gd name="T20" fmla="*/ 32 w 86"/>
                <a:gd name="T21" fmla="*/ 103 h 103"/>
                <a:gd name="T22" fmla="*/ 0 w 86"/>
                <a:gd name="T23" fmla="*/ 38 h 103"/>
                <a:gd name="T24" fmla="*/ 8 w 86"/>
                <a:gd name="T25" fmla="*/ 32 h 103"/>
                <a:gd name="T26" fmla="*/ 16 w 86"/>
                <a:gd name="T27" fmla="*/ 27 h 103"/>
                <a:gd name="T28" fmla="*/ 23 w 86"/>
                <a:gd name="T29" fmla="*/ 22 h 103"/>
                <a:gd name="T30" fmla="*/ 31 w 86"/>
                <a:gd name="T31" fmla="*/ 16 h 103"/>
                <a:gd name="T32" fmla="*/ 38 w 86"/>
                <a:gd name="T33" fmla="*/ 13 h 103"/>
                <a:gd name="T34" fmla="*/ 48 w 86"/>
                <a:gd name="T35" fmla="*/ 8 h 103"/>
                <a:gd name="T36" fmla="*/ 56 w 86"/>
                <a:gd name="T37" fmla="*/ 3 h 103"/>
                <a:gd name="T38" fmla="*/ 66 w 86"/>
                <a:gd name="T39" fmla="*/ 0 h 10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6"/>
                <a:gd name="T61" fmla="*/ 0 h 103"/>
                <a:gd name="T62" fmla="*/ 86 w 86"/>
                <a:gd name="T63" fmla="*/ 103 h 10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6" h="103">
                  <a:moveTo>
                    <a:pt x="66" y="0"/>
                  </a:moveTo>
                  <a:lnTo>
                    <a:pt x="86" y="74"/>
                  </a:lnTo>
                  <a:lnTo>
                    <a:pt x="83" y="75"/>
                  </a:lnTo>
                  <a:lnTo>
                    <a:pt x="80" y="75"/>
                  </a:lnTo>
                  <a:lnTo>
                    <a:pt x="73" y="79"/>
                  </a:lnTo>
                  <a:lnTo>
                    <a:pt x="67" y="83"/>
                  </a:lnTo>
                  <a:lnTo>
                    <a:pt x="60" y="86"/>
                  </a:lnTo>
                  <a:lnTo>
                    <a:pt x="53" y="90"/>
                  </a:lnTo>
                  <a:lnTo>
                    <a:pt x="45" y="94"/>
                  </a:lnTo>
                  <a:lnTo>
                    <a:pt x="38" y="98"/>
                  </a:lnTo>
                  <a:lnTo>
                    <a:pt x="32" y="103"/>
                  </a:lnTo>
                  <a:lnTo>
                    <a:pt x="0" y="38"/>
                  </a:lnTo>
                  <a:lnTo>
                    <a:pt x="8" y="32"/>
                  </a:lnTo>
                  <a:lnTo>
                    <a:pt x="16" y="27"/>
                  </a:lnTo>
                  <a:lnTo>
                    <a:pt x="23" y="22"/>
                  </a:lnTo>
                  <a:lnTo>
                    <a:pt x="31" y="16"/>
                  </a:lnTo>
                  <a:lnTo>
                    <a:pt x="38" y="13"/>
                  </a:lnTo>
                  <a:lnTo>
                    <a:pt x="48" y="8"/>
                  </a:lnTo>
                  <a:lnTo>
                    <a:pt x="56" y="3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11802DC8-2CB1-4382-84D4-34B1E4889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58"/>
              <a:ext cx="76" cy="97"/>
            </a:xfrm>
            <a:custGeom>
              <a:avLst/>
              <a:gdLst>
                <a:gd name="T0" fmla="*/ 38 w 76"/>
                <a:gd name="T1" fmla="*/ 0 h 97"/>
                <a:gd name="T2" fmla="*/ 44 w 76"/>
                <a:gd name="T3" fmla="*/ 6 h 97"/>
                <a:gd name="T4" fmla="*/ 49 w 76"/>
                <a:gd name="T5" fmla="*/ 12 h 97"/>
                <a:gd name="T6" fmla="*/ 54 w 76"/>
                <a:gd name="T7" fmla="*/ 19 h 97"/>
                <a:gd name="T8" fmla="*/ 59 w 76"/>
                <a:gd name="T9" fmla="*/ 26 h 97"/>
                <a:gd name="T10" fmla="*/ 64 w 76"/>
                <a:gd name="T11" fmla="*/ 33 h 97"/>
                <a:gd name="T12" fmla="*/ 68 w 76"/>
                <a:gd name="T13" fmla="*/ 40 h 97"/>
                <a:gd name="T14" fmla="*/ 72 w 76"/>
                <a:gd name="T15" fmla="*/ 47 h 97"/>
                <a:gd name="T16" fmla="*/ 76 w 76"/>
                <a:gd name="T17" fmla="*/ 53 h 97"/>
                <a:gd name="T18" fmla="*/ 34 w 76"/>
                <a:gd name="T19" fmla="*/ 97 h 97"/>
                <a:gd name="T20" fmla="*/ 18 w 76"/>
                <a:gd name="T21" fmla="*/ 77 h 97"/>
                <a:gd name="T22" fmla="*/ 14 w 76"/>
                <a:gd name="T23" fmla="*/ 72 h 97"/>
                <a:gd name="T24" fmla="*/ 10 w 76"/>
                <a:gd name="T25" fmla="*/ 66 h 97"/>
                <a:gd name="T26" fmla="*/ 0 w 76"/>
                <a:gd name="T27" fmla="*/ 56 h 97"/>
                <a:gd name="T28" fmla="*/ 38 w 76"/>
                <a:gd name="T29" fmla="*/ 0 h 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6"/>
                <a:gd name="T46" fmla="*/ 0 h 97"/>
                <a:gd name="T47" fmla="*/ 76 w 76"/>
                <a:gd name="T48" fmla="*/ 97 h 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6" h="97">
                  <a:moveTo>
                    <a:pt x="38" y="0"/>
                  </a:moveTo>
                  <a:lnTo>
                    <a:pt x="44" y="6"/>
                  </a:lnTo>
                  <a:lnTo>
                    <a:pt x="49" y="12"/>
                  </a:lnTo>
                  <a:lnTo>
                    <a:pt x="54" y="19"/>
                  </a:lnTo>
                  <a:lnTo>
                    <a:pt x="59" y="26"/>
                  </a:lnTo>
                  <a:lnTo>
                    <a:pt x="64" y="33"/>
                  </a:lnTo>
                  <a:lnTo>
                    <a:pt x="68" y="40"/>
                  </a:lnTo>
                  <a:lnTo>
                    <a:pt x="72" y="47"/>
                  </a:lnTo>
                  <a:lnTo>
                    <a:pt x="76" y="53"/>
                  </a:lnTo>
                  <a:lnTo>
                    <a:pt x="34" y="97"/>
                  </a:lnTo>
                  <a:lnTo>
                    <a:pt x="18" y="77"/>
                  </a:lnTo>
                  <a:lnTo>
                    <a:pt x="14" y="72"/>
                  </a:lnTo>
                  <a:lnTo>
                    <a:pt x="10" y="66"/>
                  </a:lnTo>
                  <a:lnTo>
                    <a:pt x="0" y="5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3" name="Freeform 25">
              <a:extLst>
                <a:ext uri="{FF2B5EF4-FFF2-40B4-BE49-F238E27FC236}">
                  <a16:creationId xmlns:a16="http://schemas.microsoft.com/office/drawing/2014/main" id="{8E7DAEEB-710B-433B-92BB-85CD1361A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664"/>
              <a:ext cx="74" cy="99"/>
            </a:xfrm>
            <a:custGeom>
              <a:avLst/>
              <a:gdLst>
                <a:gd name="T0" fmla="*/ 36 w 74"/>
                <a:gd name="T1" fmla="*/ 0 h 99"/>
                <a:gd name="T2" fmla="*/ 74 w 74"/>
                <a:gd name="T3" fmla="*/ 55 h 99"/>
                <a:gd name="T4" fmla="*/ 70 w 74"/>
                <a:gd name="T5" fmla="*/ 60 h 99"/>
                <a:gd name="T6" fmla="*/ 66 w 74"/>
                <a:gd name="T7" fmla="*/ 66 h 99"/>
                <a:gd name="T8" fmla="*/ 61 w 74"/>
                <a:gd name="T9" fmla="*/ 71 h 99"/>
                <a:gd name="T10" fmla="*/ 57 w 74"/>
                <a:gd name="T11" fmla="*/ 77 h 99"/>
                <a:gd name="T12" fmla="*/ 49 w 74"/>
                <a:gd name="T13" fmla="*/ 87 h 99"/>
                <a:gd name="T14" fmla="*/ 42 w 74"/>
                <a:gd name="T15" fmla="*/ 99 h 99"/>
                <a:gd name="T16" fmla="*/ 0 w 74"/>
                <a:gd name="T17" fmla="*/ 53 h 99"/>
                <a:gd name="T18" fmla="*/ 8 w 74"/>
                <a:gd name="T19" fmla="*/ 40 h 99"/>
                <a:gd name="T20" fmla="*/ 17 w 74"/>
                <a:gd name="T21" fmla="*/ 27 h 99"/>
                <a:gd name="T22" fmla="*/ 19 w 74"/>
                <a:gd name="T23" fmla="*/ 23 h 99"/>
                <a:gd name="T24" fmla="*/ 22 w 74"/>
                <a:gd name="T25" fmla="*/ 20 h 99"/>
                <a:gd name="T26" fmla="*/ 26 w 74"/>
                <a:gd name="T27" fmla="*/ 13 h 99"/>
                <a:gd name="T28" fmla="*/ 31 w 74"/>
                <a:gd name="T29" fmla="*/ 6 h 99"/>
                <a:gd name="T30" fmla="*/ 36 w 74"/>
                <a:gd name="T31" fmla="*/ 0 h 9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4"/>
                <a:gd name="T49" fmla="*/ 0 h 99"/>
                <a:gd name="T50" fmla="*/ 74 w 74"/>
                <a:gd name="T51" fmla="*/ 99 h 9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4" h="99">
                  <a:moveTo>
                    <a:pt x="36" y="0"/>
                  </a:moveTo>
                  <a:lnTo>
                    <a:pt x="74" y="55"/>
                  </a:lnTo>
                  <a:lnTo>
                    <a:pt x="70" y="60"/>
                  </a:lnTo>
                  <a:lnTo>
                    <a:pt x="66" y="66"/>
                  </a:lnTo>
                  <a:lnTo>
                    <a:pt x="61" y="71"/>
                  </a:lnTo>
                  <a:lnTo>
                    <a:pt x="57" y="77"/>
                  </a:lnTo>
                  <a:lnTo>
                    <a:pt x="49" y="87"/>
                  </a:lnTo>
                  <a:lnTo>
                    <a:pt x="42" y="99"/>
                  </a:lnTo>
                  <a:lnTo>
                    <a:pt x="0" y="53"/>
                  </a:lnTo>
                  <a:lnTo>
                    <a:pt x="8" y="40"/>
                  </a:lnTo>
                  <a:lnTo>
                    <a:pt x="17" y="27"/>
                  </a:lnTo>
                  <a:lnTo>
                    <a:pt x="19" y="23"/>
                  </a:lnTo>
                  <a:lnTo>
                    <a:pt x="22" y="20"/>
                  </a:lnTo>
                  <a:lnTo>
                    <a:pt x="26" y="13"/>
                  </a:lnTo>
                  <a:lnTo>
                    <a:pt x="31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4" name="Freeform 26">
              <a:extLst>
                <a:ext uri="{FF2B5EF4-FFF2-40B4-BE49-F238E27FC236}">
                  <a16:creationId xmlns:a16="http://schemas.microsoft.com/office/drawing/2014/main" id="{3310D6F6-B803-4D48-81D0-FC67F7F96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4" y="754"/>
              <a:ext cx="54" cy="68"/>
            </a:xfrm>
            <a:custGeom>
              <a:avLst/>
              <a:gdLst>
                <a:gd name="T0" fmla="*/ 30 w 54"/>
                <a:gd name="T1" fmla="*/ 0 h 68"/>
                <a:gd name="T2" fmla="*/ 39 w 54"/>
                <a:gd name="T3" fmla="*/ 1 h 68"/>
                <a:gd name="T4" fmla="*/ 44 w 54"/>
                <a:gd name="T5" fmla="*/ 1 h 68"/>
                <a:gd name="T6" fmla="*/ 48 w 54"/>
                <a:gd name="T7" fmla="*/ 1 h 68"/>
                <a:gd name="T8" fmla="*/ 51 w 54"/>
                <a:gd name="T9" fmla="*/ 1 h 68"/>
                <a:gd name="T10" fmla="*/ 52 w 54"/>
                <a:gd name="T11" fmla="*/ 0 h 68"/>
                <a:gd name="T12" fmla="*/ 54 w 54"/>
                <a:gd name="T13" fmla="*/ 0 h 68"/>
                <a:gd name="T14" fmla="*/ 48 w 54"/>
                <a:gd name="T15" fmla="*/ 68 h 68"/>
                <a:gd name="T16" fmla="*/ 39 w 54"/>
                <a:gd name="T17" fmla="*/ 68 h 68"/>
                <a:gd name="T18" fmla="*/ 28 w 54"/>
                <a:gd name="T19" fmla="*/ 68 h 68"/>
                <a:gd name="T20" fmla="*/ 17 w 54"/>
                <a:gd name="T21" fmla="*/ 68 h 68"/>
                <a:gd name="T22" fmla="*/ 6 w 54"/>
                <a:gd name="T23" fmla="*/ 68 h 68"/>
                <a:gd name="T24" fmla="*/ 0 w 54"/>
                <a:gd name="T25" fmla="*/ 2 h 68"/>
                <a:gd name="T26" fmla="*/ 7 w 54"/>
                <a:gd name="T27" fmla="*/ 2 h 68"/>
                <a:gd name="T28" fmla="*/ 17 w 54"/>
                <a:gd name="T29" fmla="*/ 1 h 68"/>
                <a:gd name="T30" fmla="*/ 30 w 54"/>
                <a:gd name="T31" fmla="*/ 0 h 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4"/>
                <a:gd name="T49" fmla="*/ 0 h 68"/>
                <a:gd name="T50" fmla="*/ 54 w 54"/>
                <a:gd name="T51" fmla="*/ 68 h 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4" h="68">
                  <a:moveTo>
                    <a:pt x="30" y="0"/>
                  </a:moveTo>
                  <a:lnTo>
                    <a:pt x="39" y="1"/>
                  </a:lnTo>
                  <a:lnTo>
                    <a:pt x="44" y="1"/>
                  </a:lnTo>
                  <a:lnTo>
                    <a:pt x="48" y="1"/>
                  </a:lnTo>
                  <a:lnTo>
                    <a:pt x="51" y="1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48" y="68"/>
                  </a:lnTo>
                  <a:lnTo>
                    <a:pt x="39" y="68"/>
                  </a:lnTo>
                  <a:lnTo>
                    <a:pt x="28" y="68"/>
                  </a:lnTo>
                  <a:lnTo>
                    <a:pt x="17" y="68"/>
                  </a:lnTo>
                  <a:lnTo>
                    <a:pt x="6" y="68"/>
                  </a:lnTo>
                  <a:lnTo>
                    <a:pt x="0" y="2"/>
                  </a:lnTo>
                  <a:lnTo>
                    <a:pt x="7" y="2"/>
                  </a:lnTo>
                  <a:lnTo>
                    <a:pt x="17" y="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5" name="Freeform 27">
              <a:extLst>
                <a:ext uri="{FF2B5EF4-FFF2-40B4-BE49-F238E27FC236}">
                  <a16:creationId xmlns:a16="http://schemas.microsoft.com/office/drawing/2014/main" id="{F1E6B387-D9E5-4C96-8E39-2B2F810C1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767"/>
              <a:ext cx="58" cy="77"/>
            </a:xfrm>
            <a:custGeom>
              <a:avLst/>
              <a:gdLst>
                <a:gd name="T0" fmla="*/ 18 w 58"/>
                <a:gd name="T1" fmla="*/ 0 h 77"/>
                <a:gd name="T2" fmla="*/ 28 w 58"/>
                <a:gd name="T3" fmla="*/ 5 h 77"/>
                <a:gd name="T4" fmla="*/ 38 w 58"/>
                <a:gd name="T5" fmla="*/ 10 h 77"/>
                <a:gd name="T6" fmla="*/ 58 w 58"/>
                <a:gd name="T7" fmla="*/ 21 h 77"/>
                <a:gd name="T8" fmla="*/ 32 w 58"/>
                <a:gd name="T9" fmla="*/ 77 h 77"/>
                <a:gd name="T10" fmla="*/ 25 w 58"/>
                <a:gd name="T11" fmla="*/ 72 h 77"/>
                <a:gd name="T12" fmla="*/ 17 w 58"/>
                <a:gd name="T13" fmla="*/ 68 h 77"/>
                <a:gd name="T14" fmla="*/ 8 w 58"/>
                <a:gd name="T15" fmla="*/ 66 h 77"/>
                <a:gd name="T16" fmla="*/ 0 w 58"/>
                <a:gd name="T17" fmla="*/ 63 h 77"/>
                <a:gd name="T18" fmla="*/ 18 w 58"/>
                <a:gd name="T19" fmla="*/ 0 h 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8"/>
                <a:gd name="T31" fmla="*/ 0 h 77"/>
                <a:gd name="T32" fmla="*/ 58 w 58"/>
                <a:gd name="T33" fmla="*/ 77 h 7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8" h="77">
                  <a:moveTo>
                    <a:pt x="18" y="0"/>
                  </a:moveTo>
                  <a:lnTo>
                    <a:pt x="28" y="5"/>
                  </a:lnTo>
                  <a:lnTo>
                    <a:pt x="38" y="10"/>
                  </a:lnTo>
                  <a:lnTo>
                    <a:pt x="58" y="21"/>
                  </a:lnTo>
                  <a:lnTo>
                    <a:pt x="32" y="77"/>
                  </a:lnTo>
                  <a:lnTo>
                    <a:pt x="25" y="72"/>
                  </a:lnTo>
                  <a:lnTo>
                    <a:pt x="17" y="68"/>
                  </a:lnTo>
                  <a:lnTo>
                    <a:pt x="8" y="66"/>
                  </a:lnTo>
                  <a:lnTo>
                    <a:pt x="0" y="6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6" name="Freeform 28">
              <a:extLst>
                <a:ext uri="{FF2B5EF4-FFF2-40B4-BE49-F238E27FC236}">
                  <a16:creationId xmlns:a16="http://schemas.microsoft.com/office/drawing/2014/main" id="{1699FB2A-A4FF-49DC-B106-B0235EE0B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767"/>
              <a:ext cx="54" cy="78"/>
            </a:xfrm>
            <a:custGeom>
              <a:avLst/>
              <a:gdLst>
                <a:gd name="T0" fmla="*/ 44 w 54"/>
                <a:gd name="T1" fmla="*/ 0 h 78"/>
                <a:gd name="T2" fmla="*/ 47 w 54"/>
                <a:gd name="T3" fmla="*/ 14 h 78"/>
                <a:gd name="T4" fmla="*/ 51 w 54"/>
                <a:gd name="T5" fmla="*/ 29 h 78"/>
                <a:gd name="T6" fmla="*/ 53 w 54"/>
                <a:gd name="T7" fmla="*/ 42 h 78"/>
                <a:gd name="T8" fmla="*/ 54 w 54"/>
                <a:gd name="T9" fmla="*/ 50 h 78"/>
                <a:gd name="T10" fmla="*/ 53 w 54"/>
                <a:gd name="T11" fmla="*/ 51 h 78"/>
                <a:gd name="T12" fmla="*/ 52 w 54"/>
                <a:gd name="T13" fmla="*/ 52 h 78"/>
                <a:gd name="T14" fmla="*/ 51 w 54"/>
                <a:gd name="T15" fmla="*/ 54 h 78"/>
                <a:gd name="T16" fmla="*/ 48 w 54"/>
                <a:gd name="T17" fmla="*/ 57 h 78"/>
                <a:gd name="T18" fmla="*/ 42 w 54"/>
                <a:gd name="T19" fmla="*/ 60 h 78"/>
                <a:gd name="T20" fmla="*/ 35 w 54"/>
                <a:gd name="T21" fmla="*/ 66 h 78"/>
                <a:gd name="T22" fmla="*/ 28 w 54"/>
                <a:gd name="T23" fmla="*/ 70 h 78"/>
                <a:gd name="T24" fmla="*/ 21 w 54"/>
                <a:gd name="T25" fmla="*/ 74 h 78"/>
                <a:gd name="T26" fmla="*/ 16 w 54"/>
                <a:gd name="T27" fmla="*/ 77 h 78"/>
                <a:gd name="T28" fmla="*/ 14 w 54"/>
                <a:gd name="T29" fmla="*/ 78 h 78"/>
                <a:gd name="T30" fmla="*/ 5 w 54"/>
                <a:gd name="T31" fmla="*/ 51 h 78"/>
                <a:gd name="T32" fmla="*/ 1 w 54"/>
                <a:gd name="T33" fmla="*/ 39 h 78"/>
                <a:gd name="T34" fmla="*/ 0 w 54"/>
                <a:gd name="T35" fmla="*/ 34 h 78"/>
                <a:gd name="T36" fmla="*/ 0 w 54"/>
                <a:gd name="T37" fmla="*/ 32 h 78"/>
                <a:gd name="T38" fmla="*/ 0 w 54"/>
                <a:gd name="T39" fmla="*/ 32 h 78"/>
                <a:gd name="T40" fmla="*/ 1 w 54"/>
                <a:gd name="T41" fmla="*/ 31 h 78"/>
                <a:gd name="T42" fmla="*/ 5 w 54"/>
                <a:gd name="T43" fmla="*/ 28 h 78"/>
                <a:gd name="T44" fmla="*/ 9 w 54"/>
                <a:gd name="T45" fmla="*/ 23 h 78"/>
                <a:gd name="T46" fmla="*/ 15 w 54"/>
                <a:gd name="T47" fmla="*/ 19 h 78"/>
                <a:gd name="T48" fmla="*/ 44 w 54"/>
                <a:gd name="T49" fmla="*/ 0 h 7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"/>
                <a:gd name="T76" fmla="*/ 0 h 78"/>
                <a:gd name="T77" fmla="*/ 54 w 54"/>
                <a:gd name="T78" fmla="*/ 78 h 7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" h="78">
                  <a:moveTo>
                    <a:pt x="44" y="0"/>
                  </a:moveTo>
                  <a:lnTo>
                    <a:pt x="47" y="14"/>
                  </a:lnTo>
                  <a:lnTo>
                    <a:pt x="51" y="29"/>
                  </a:lnTo>
                  <a:lnTo>
                    <a:pt x="53" y="42"/>
                  </a:lnTo>
                  <a:lnTo>
                    <a:pt x="54" y="50"/>
                  </a:lnTo>
                  <a:lnTo>
                    <a:pt x="53" y="51"/>
                  </a:lnTo>
                  <a:lnTo>
                    <a:pt x="52" y="52"/>
                  </a:lnTo>
                  <a:lnTo>
                    <a:pt x="51" y="54"/>
                  </a:lnTo>
                  <a:lnTo>
                    <a:pt x="48" y="57"/>
                  </a:lnTo>
                  <a:lnTo>
                    <a:pt x="42" y="60"/>
                  </a:lnTo>
                  <a:lnTo>
                    <a:pt x="35" y="66"/>
                  </a:lnTo>
                  <a:lnTo>
                    <a:pt x="28" y="70"/>
                  </a:lnTo>
                  <a:lnTo>
                    <a:pt x="21" y="74"/>
                  </a:lnTo>
                  <a:lnTo>
                    <a:pt x="16" y="77"/>
                  </a:lnTo>
                  <a:lnTo>
                    <a:pt x="14" y="78"/>
                  </a:lnTo>
                  <a:lnTo>
                    <a:pt x="5" y="51"/>
                  </a:lnTo>
                  <a:lnTo>
                    <a:pt x="1" y="39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1" y="31"/>
                  </a:lnTo>
                  <a:lnTo>
                    <a:pt x="5" y="28"/>
                  </a:lnTo>
                  <a:lnTo>
                    <a:pt x="9" y="23"/>
                  </a:lnTo>
                  <a:lnTo>
                    <a:pt x="15" y="19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7" name="Freeform 29">
              <a:extLst>
                <a:ext uri="{FF2B5EF4-FFF2-40B4-BE49-F238E27FC236}">
                  <a16:creationId xmlns:a16="http://schemas.microsoft.com/office/drawing/2014/main" id="{878AE56B-7D77-441B-84AF-4C8356184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770"/>
              <a:ext cx="56" cy="76"/>
            </a:xfrm>
            <a:custGeom>
              <a:avLst/>
              <a:gdLst>
                <a:gd name="T0" fmla="*/ 38 w 56"/>
                <a:gd name="T1" fmla="*/ 0 h 76"/>
                <a:gd name="T2" fmla="*/ 56 w 56"/>
                <a:gd name="T3" fmla="*/ 62 h 76"/>
                <a:gd name="T4" fmla="*/ 42 w 56"/>
                <a:gd name="T5" fmla="*/ 69 h 76"/>
                <a:gd name="T6" fmla="*/ 34 w 56"/>
                <a:gd name="T7" fmla="*/ 73 h 76"/>
                <a:gd name="T8" fmla="*/ 27 w 56"/>
                <a:gd name="T9" fmla="*/ 76 h 76"/>
                <a:gd name="T10" fmla="*/ 20 w 56"/>
                <a:gd name="T11" fmla="*/ 64 h 76"/>
                <a:gd name="T12" fmla="*/ 14 w 56"/>
                <a:gd name="T13" fmla="*/ 51 h 76"/>
                <a:gd name="T14" fmla="*/ 0 w 56"/>
                <a:gd name="T15" fmla="*/ 23 h 76"/>
                <a:gd name="T16" fmla="*/ 5 w 56"/>
                <a:gd name="T17" fmla="*/ 19 h 76"/>
                <a:gd name="T18" fmla="*/ 8 w 56"/>
                <a:gd name="T19" fmla="*/ 16 h 76"/>
                <a:gd name="T20" fmla="*/ 14 w 56"/>
                <a:gd name="T21" fmla="*/ 12 h 76"/>
                <a:gd name="T22" fmla="*/ 18 w 56"/>
                <a:gd name="T23" fmla="*/ 10 h 76"/>
                <a:gd name="T24" fmla="*/ 23 w 56"/>
                <a:gd name="T25" fmla="*/ 7 h 76"/>
                <a:gd name="T26" fmla="*/ 28 w 56"/>
                <a:gd name="T27" fmla="*/ 5 h 76"/>
                <a:gd name="T28" fmla="*/ 38 w 56"/>
                <a:gd name="T29" fmla="*/ 0 h 7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6"/>
                <a:gd name="T46" fmla="*/ 0 h 76"/>
                <a:gd name="T47" fmla="*/ 56 w 56"/>
                <a:gd name="T48" fmla="*/ 76 h 7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6" h="76">
                  <a:moveTo>
                    <a:pt x="38" y="0"/>
                  </a:moveTo>
                  <a:lnTo>
                    <a:pt x="56" y="62"/>
                  </a:lnTo>
                  <a:lnTo>
                    <a:pt x="42" y="69"/>
                  </a:lnTo>
                  <a:lnTo>
                    <a:pt x="34" y="73"/>
                  </a:lnTo>
                  <a:lnTo>
                    <a:pt x="27" y="76"/>
                  </a:lnTo>
                  <a:lnTo>
                    <a:pt x="20" y="64"/>
                  </a:lnTo>
                  <a:lnTo>
                    <a:pt x="14" y="51"/>
                  </a:lnTo>
                  <a:lnTo>
                    <a:pt x="0" y="23"/>
                  </a:lnTo>
                  <a:lnTo>
                    <a:pt x="5" y="19"/>
                  </a:lnTo>
                  <a:lnTo>
                    <a:pt x="8" y="16"/>
                  </a:lnTo>
                  <a:lnTo>
                    <a:pt x="14" y="12"/>
                  </a:lnTo>
                  <a:lnTo>
                    <a:pt x="18" y="10"/>
                  </a:lnTo>
                  <a:lnTo>
                    <a:pt x="23" y="7"/>
                  </a:lnTo>
                  <a:lnTo>
                    <a:pt x="28" y="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8" name="Freeform 30">
              <a:extLst>
                <a:ext uri="{FF2B5EF4-FFF2-40B4-BE49-F238E27FC236}">
                  <a16:creationId xmlns:a16="http://schemas.microsoft.com/office/drawing/2014/main" id="{4E326277-A7F2-495D-88E5-2CA44F178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" y="774"/>
              <a:ext cx="53" cy="77"/>
            </a:xfrm>
            <a:custGeom>
              <a:avLst/>
              <a:gdLst>
                <a:gd name="T0" fmla="*/ 11 w 53"/>
                <a:gd name="T1" fmla="*/ 0 h 77"/>
                <a:gd name="T2" fmla="*/ 53 w 53"/>
                <a:gd name="T3" fmla="*/ 33 h 77"/>
                <a:gd name="T4" fmla="*/ 49 w 53"/>
                <a:gd name="T5" fmla="*/ 44 h 77"/>
                <a:gd name="T6" fmla="*/ 45 w 53"/>
                <a:gd name="T7" fmla="*/ 54 h 77"/>
                <a:gd name="T8" fmla="*/ 44 w 53"/>
                <a:gd name="T9" fmla="*/ 60 h 77"/>
                <a:gd name="T10" fmla="*/ 43 w 53"/>
                <a:gd name="T11" fmla="*/ 66 h 77"/>
                <a:gd name="T12" fmla="*/ 42 w 53"/>
                <a:gd name="T13" fmla="*/ 72 h 77"/>
                <a:gd name="T14" fmla="*/ 42 w 53"/>
                <a:gd name="T15" fmla="*/ 77 h 77"/>
                <a:gd name="T16" fmla="*/ 15 w 53"/>
                <a:gd name="T17" fmla="*/ 63 h 77"/>
                <a:gd name="T18" fmla="*/ 4 w 53"/>
                <a:gd name="T19" fmla="*/ 56 h 77"/>
                <a:gd name="T20" fmla="*/ 2 w 53"/>
                <a:gd name="T21" fmla="*/ 53 h 77"/>
                <a:gd name="T22" fmla="*/ 0 w 53"/>
                <a:gd name="T23" fmla="*/ 52 h 77"/>
                <a:gd name="T24" fmla="*/ 0 w 53"/>
                <a:gd name="T25" fmla="*/ 52 h 77"/>
                <a:gd name="T26" fmla="*/ 0 w 53"/>
                <a:gd name="T27" fmla="*/ 45 h 77"/>
                <a:gd name="T28" fmla="*/ 2 w 53"/>
                <a:gd name="T29" fmla="*/ 39 h 77"/>
                <a:gd name="T30" fmla="*/ 4 w 53"/>
                <a:gd name="T31" fmla="*/ 32 h 77"/>
                <a:gd name="T32" fmla="*/ 8 w 53"/>
                <a:gd name="T33" fmla="*/ 15 h 77"/>
                <a:gd name="T34" fmla="*/ 9 w 53"/>
                <a:gd name="T35" fmla="*/ 7 h 77"/>
                <a:gd name="T36" fmla="*/ 11 w 53"/>
                <a:gd name="T37" fmla="*/ 0 h 7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3"/>
                <a:gd name="T58" fmla="*/ 0 h 77"/>
                <a:gd name="T59" fmla="*/ 53 w 53"/>
                <a:gd name="T60" fmla="*/ 77 h 7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3" h="77">
                  <a:moveTo>
                    <a:pt x="11" y="0"/>
                  </a:moveTo>
                  <a:lnTo>
                    <a:pt x="53" y="33"/>
                  </a:lnTo>
                  <a:lnTo>
                    <a:pt x="49" y="44"/>
                  </a:lnTo>
                  <a:lnTo>
                    <a:pt x="45" y="54"/>
                  </a:lnTo>
                  <a:lnTo>
                    <a:pt x="44" y="60"/>
                  </a:lnTo>
                  <a:lnTo>
                    <a:pt x="43" y="66"/>
                  </a:lnTo>
                  <a:lnTo>
                    <a:pt x="42" y="72"/>
                  </a:lnTo>
                  <a:lnTo>
                    <a:pt x="42" y="77"/>
                  </a:lnTo>
                  <a:lnTo>
                    <a:pt x="15" y="63"/>
                  </a:lnTo>
                  <a:lnTo>
                    <a:pt x="4" y="56"/>
                  </a:lnTo>
                  <a:lnTo>
                    <a:pt x="2" y="53"/>
                  </a:lnTo>
                  <a:lnTo>
                    <a:pt x="0" y="52"/>
                  </a:lnTo>
                  <a:lnTo>
                    <a:pt x="0" y="45"/>
                  </a:lnTo>
                  <a:lnTo>
                    <a:pt x="2" y="39"/>
                  </a:lnTo>
                  <a:lnTo>
                    <a:pt x="4" y="32"/>
                  </a:lnTo>
                  <a:lnTo>
                    <a:pt x="8" y="15"/>
                  </a:lnTo>
                  <a:lnTo>
                    <a:pt x="9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9" name="Freeform 31">
              <a:extLst>
                <a:ext uri="{FF2B5EF4-FFF2-40B4-BE49-F238E27FC236}">
                  <a16:creationId xmlns:a16="http://schemas.microsoft.com/office/drawing/2014/main" id="{DD1852DF-EC25-4C02-AF71-B887D6F59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" y="818"/>
              <a:ext cx="54" cy="65"/>
            </a:xfrm>
            <a:custGeom>
              <a:avLst/>
              <a:gdLst>
                <a:gd name="T0" fmla="*/ 32 w 54"/>
                <a:gd name="T1" fmla="*/ 0 h 65"/>
                <a:gd name="T2" fmla="*/ 38 w 54"/>
                <a:gd name="T3" fmla="*/ 6 h 65"/>
                <a:gd name="T4" fmla="*/ 44 w 54"/>
                <a:gd name="T5" fmla="*/ 12 h 65"/>
                <a:gd name="T6" fmla="*/ 54 w 54"/>
                <a:gd name="T7" fmla="*/ 26 h 65"/>
                <a:gd name="T8" fmla="*/ 22 w 54"/>
                <a:gd name="T9" fmla="*/ 65 h 65"/>
                <a:gd name="T10" fmla="*/ 18 w 54"/>
                <a:gd name="T11" fmla="*/ 59 h 65"/>
                <a:gd name="T12" fmla="*/ 12 w 54"/>
                <a:gd name="T13" fmla="*/ 54 h 65"/>
                <a:gd name="T14" fmla="*/ 0 w 54"/>
                <a:gd name="T15" fmla="*/ 44 h 65"/>
                <a:gd name="T16" fmla="*/ 32 w 54"/>
                <a:gd name="T17" fmla="*/ 0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"/>
                <a:gd name="T28" fmla="*/ 0 h 65"/>
                <a:gd name="T29" fmla="*/ 54 w 54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" h="65">
                  <a:moveTo>
                    <a:pt x="32" y="0"/>
                  </a:moveTo>
                  <a:lnTo>
                    <a:pt x="38" y="6"/>
                  </a:lnTo>
                  <a:lnTo>
                    <a:pt x="44" y="12"/>
                  </a:lnTo>
                  <a:lnTo>
                    <a:pt x="54" y="26"/>
                  </a:lnTo>
                  <a:lnTo>
                    <a:pt x="22" y="65"/>
                  </a:lnTo>
                  <a:lnTo>
                    <a:pt x="18" y="59"/>
                  </a:lnTo>
                  <a:lnTo>
                    <a:pt x="12" y="54"/>
                  </a:lnTo>
                  <a:lnTo>
                    <a:pt x="0" y="4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20" name="Freeform 32">
              <a:extLst>
                <a:ext uri="{FF2B5EF4-FFF2-40B4-BE49-F238E27FC236}">
                  <a16:creationId xmlns:a16="http://schemas.microsoft.com/office/drawing/2014/main" id="{6929F6C1-4CDE-40A5-9D3F-E47D0BAB9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" y="820"/>
              <a:ext cx="53" cy="68"/>
            </a:xfrm>
            <a:custGeom>
              <a:avLst/>
              <a:gdLst>
                <a:gd name="T0" fmla="*/ 23 w 53"/>
                <a:gd name="T1" fmla="*/ 0 h 68"/>
                <a:gd name="T2" fmla="*/ 53 w 53"/>
                <a:gd name="T3" fmla="*/ 45 h 68"/>
                <a:gd name="T4" fmla="*/ 50 w 53"/>
                <a:gd name="T5" fmla="*/ 47 h 68"/>
                <a:gd name="T6" fmla="*/ 47 w 53"/>
                <a:gd name="T7" fmla="*/ 50 h 68"/>
                <a:gd name="T8" fmla="*/ 41 w 53"/>
                <a:gd name="T9" fmla="*/ 56 h 68"/>
                <a:gd name="T10" fmla="*/ 31 w 53"/>
                <a:gd name="T11" fmla="*/ 68 h 68"/>
                <a:gd name="T12" fmla="*/ 0 w 53"/>
                <a:gd name="T13" fmla="*/ 29 h 68"/>
                <a:gd name="T14" fmla="*/ 5 w 53"/>
                <a:gd name="T15" fmla="*/ 21 h 68"/>
                <a:gd name="T16" fmla="*/ 7 w 53"/>
                <a:gd name="T17" fmla="*/ 18 h 68"/>
                <a:gd name="T18" fmla="*/ 11 w 53"/>
                <a:gd name="T19" fmla="*/ 14 h 68"/>
                <a:gd name="T20" fmla="*/ 13 w 53"/>
                <a:gd name="T21" fmla="*/ 11 h 68"/>
                <a:gd name="T22" fmla="*/ 17 w 53"/>
                <a:gd name="T23" fmla="*/ 7 h 68"/>
                <a:gd name="T24" fmla="*/ 19 w 53"/>
                <a:gd name="T25" fmla="*/ 4 h 68"/>
                <a:gd name="T26" fmla="*/ 23 w 53"/>
                <a:gd name="T27" fmla="*/ 0 h 6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"/>
                <a:gd name="T43" fmla="*/ 0 h 68"/>
                <a:gd name="T44" fmla="*/ 53 w 53"/>
                <a:gd name="T45" fmla="*/ 68 h 6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" h="68">
                  <a:moveTo>
                    <a:pt x="23" y="0"/>
                  </a:moveTo>
                  <a:lnTo>
                    <a:pt x="53" y="45"/>
                  </a:lnTo>
                  <a:lnTo>
                    <a:pt x="50" y="47"/>
                  </a:lnTo>
                  <a:lnTo>
                    <a:pt x="47" y="50"/>
                  </a:lnTo>
                  <a:lnTo>
                    <a:pt x="41" y="56"/>
                  </a:lnTo>
                  <a:lnTo>
                    <a:pt x="31" y="68"/>
                  </a:lnTo>
                  <a:lnTo>
                    <a:pt x="0" y="29"/>
                  </a:lnTo>
                  <a:lnTo>
                    <a:pt x="5" y="21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3" y="11"/>
                  </a:lnTo>
                  <a:lnTo>
                    <a:pt x="17" y="7"/>
                  </a:lnTo>
                  <a:lnTo>
                    <a:pt x="19" y="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21" name="Freeform 33">
              <a:extLst>
                <a:ext uri="{FF2B5EF4-FFF2-40B4-BE49-F238E27FC236}">
                  <a16:creationId xmlns:a16="http://schemas.microsoft.com/office/drawing/2014/main" id="{8818981E-B52A-4C89-9B63-8568D272F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5" y="876"/>
              <a:ext cx="41" cy="60"/>
            </a:xfrm>
            <a:custGeom>
              <a:avLst/>
              <a:gdLst>
                <a:gd name="T0" fmla="*/ 36 w 41"/>
                <a:gd name="T1" fmla="*/ 0 h 60"/>
                <a:gd name="T2" fmla="*/ 41 w 41"/>
                <a:gd name="T3" fmla="*/ 0 h 60"/>
                <a:gd name="T4" fmla="*/ 41 w 41"/>
                <a:gd name="T5" fmla="*/ 8 h 60"/>
                <a:gd name="T6" fmla="*/ 39 w 41"/>
                <a:gd name="T7" fmla="*/ 14 h 60"/>
                <a:gd name="T8" fmla="*/ 37 w 41"/>
                <a:gd name="T9" fmla="*/ 25 h 60"/>
                <a:gd name="T10" fmla="*/ 34 w 41"/>
                <a:gd name="T11" fmla="*/ 49 h 60"/>
                <a:gd name="T12" fmla="*/ 17 w 41"/>
                <a:gd name="T13" fmla="*/ 55 h 60"/>
                <a:gd name="T14" fmla="*/ 0 w 41"/>
                <a:gd name="T15" fmla="*/ 60 h 60"/>
                <a:gd name="T16" fmla="*/ 2 w 41"/>
                <a:gd name="T17" fmla="*/ 44 h 60"/>
                <a:gd name="T18" fmla="*/ 3 w 41"/>
                <a:gd name="T19" fmla="*/ 19 h 60"/>
                <a:gd name="T20" fmla="*/ 36 w 41"/>
                <a:gd name="T21" fmla="*/ 0 h 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"/>
                <a:gd name="T34" fmla="*/ 0 h 60"/>
                <a:gd name="T35" fmla="*/ 41 w 41"/>
                <a:gd name="T36" fmla="*/ 60 h 6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" h="60">
                  <a:moveTo>
                    <a:pt x="36" y="0"/>
                  </a:moveTo>
                  <a:lnTo>
                    <a:pt x="41" y="0"/>
                  </a:lnTo>
                  <a:lnTo>
                    <a:pt x="41" y="8"/>
                  </a:lnTo>
                  <a:lnTo>
                    <a:pt x="39" y="14"/>
                  </a:lnTo>
                  <a:lnTo>
                    <a:pt x="37" y="25"/>
                  </a:lnTo>
                  <a:lnTo>
                    <a:pt x="34" y="49"/>
                  </a:lnTo>
                  <a:lnTo>
                    <a:pt x="17" y="55"/>
                  </a:lnTo>
                  <a:lnTo>
                    <a:pt x="0" y="60"/>
                  </a:lnTo>
                  <a:lnTo>
                    <a:pt x="2" y="44"/>
                  </a:lnTo>
                  <a:lnTo>
                    <a:pt x="3" y="19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22" name="Freeform 34">
              <a:extLst>
                <a:ext uri="{FF2B5EF4-FFF2-40B4-BE49-F238E27FC236}">
                  <a16:creationId xmlns:a16="http://schemas.microsoft.com/office/drawing/2014/main" id="{F84E3E6D-9667-439F-AFBD-A3B922211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877"/>
              <a:ext cx="42" cy="50"/>
            </a:xfrm>
            <a:custGeom>
              <a:avLst/>
              <a:gdLst>
                <a:gd name="T0" fmla="*/ 10 w 42"/>
                <a:gd name="T1" fmla="*/ 0 h 50"/>
                <a:gd name="T2" fmla="*/ 19 w 42"/>
                <a:gd name="T3" fmla="*/ 8 h 50"/>
                <a:gd name="T4" fmla="*/ 30 w 42"/>
                <a:gd name="T5" fmla="*/ 17 h 50"/>
                <a:gd name="T6" fmla="*/ 35 w 42"/>
                <a:gd name="T7" fmla="*/ 21 h 50"/>
                <a:gd name="T8" fmla="*/ 38 w 42"/>
                <a:gd name="T9" fmla="*/ 24 h 50"/>
                <a:gd name="T10" fmla="*/ 41 w 42"/>
                <a:gd name="T11" fmla="*/ 27 h 50"/>
                <a:gd name="T12" fmla="*/ 42 w 42"/>
                <a:gd name="T13" fmla="*/ 30 h 50"/>
                <a:gd name="T14" fmla="*/ 42 w 42"/>
                <a:gd name="T15" fmla="*/ 31 h 50"/>
                <a:gd name="T16" fmla="*/ 41 w 42"/>
                <a:gd name="T17" fmla="*/ 32 h 50"/>
                <a:gd name="T18" fmla="*/ 38 w 42"/>
                <a:gd name="T19" fmla="*/ 38 h 50"/>
                <a:gd name="T20" fmla="*/ 35 w 42"/>
                <a:gd name="T21" fmla="*/ 45 h 50"/>
                <a:gd name="T22" fmla="*/ 32 w 42"/>
                <a:gd name="T23" fmla="*/ 50 h 50"/>
                <a:gd name="T24" fmla="*/ 23 w 42"/>
                <a:gd name="T25" fmla="*/ 44 h 50"/>
                <a:gd name="T26" fmla="*/ 12 w 42"/>
                <a:gd name="T27" fmla="*/ 37 h 50"/>
                <a:gd name="T28" fmla="*/ 4 w 42"/>
                <a:gd name="T29" fmla="*/ 31 h 50"/>
                <a:gd name="T30" fmla="*/ 2 w 42"/>
                <a:gd name="T31" fmla="*/ 28 h 50"/>
                <a:gd name="T32" fmla="*/ 0 w 42"/>
                <a:gd name="T33" fmla="*/ 27 h 50"/>
                <a:gd name="T34" fmla="*/ 0 w 42"/>
                <a:gd name="T35" fmla="*/ 25 h 50"/>
                <a:gd name="T36" fmla="*/ 2 w 42"/>
                <a:gd name="T37" fmla="*/ 22 h 50"/>
                <a:gd name="T38" fmla="*/ 4 w 42"/>
                <a:gd name="T39" fmla="*/ 15 h 50"/>
                <a:gd name="T40" fmla="*/ 10 w 42"/>
                <a:gd name="T41" fmla="*/ 0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2"/>
                <a:gd name="T64" fmla="*/ 0 h 50"/>
                <a:gd name="T65" fmla="*/ 42 w 42"/>
                <a:gd name="T66" fmla="*/ 50 h 5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2" h="50">
                  <a:moveTo>
                    <a:pt x="10" y="0"/>
                  </a:moveTo>
                  <a:lnTo>
                    <a:pt x="19" y="8"/>
                  </a:lnTo>
                  <a:lnTo>
                    <a:pt x="30" y="17"/>
                  </a:lnTo>
                  <a:lnTo>
                    <a:pt x="35" y="21"/>
                  </a:lnTo>
                  <a:lnTo>
                    <a:pt x="38" y="24"/>
                  </a:lnTo>
                  <a:lnTo>
                    <a:pt x="41" y="27"/>
                  </a:lnTo>
                  <a:lnTo>
                    <a:pt x="42" y="30"/>
                  </a:lnTo>
                  <a:lnTo>
                    <a:pt x="42" y="31"/>
                  </a:lnTo>
                  <a:lnTo>
                    <a:pt x="41" y="32"/>
                  </a:lnTo>
                  <a:lnTo>
                    <a:pt x="38" y="38"/>
                  </a:lnTo>
                  <a:lnTo>
                    <a:pt x="35" y="45"/>
                  </a:lnTo>
                  <a:lnTo>
                    <a:pt x="32" y="50"/>
                  </a:lnTo>
                  <a:lnTo>
                    <a:pt x="23" y="44"/>
                  </a:lnTo>
                  <a:lnTo>
                    <a:pt x="12" y="37"/>
                  </a:lnTo>
                  <a:lnTo>
                    <a:pt x="4" y="31"/>
                  </a:lnTo>
                  <a:lnTo>
                    <a:pt x="2" y="28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2" y="22"/>
                  </a:lnTo>
                  <a:lnTo>
                    <a:pt x="4" y="1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23" name="Freeform 35">
              <a:extLst>
                <a:ext uri="{FF2B5EF4-FFF2-40B4-BE49-F238E27FC236}">
                  <a16:creationId xmlns:a16="http://schemas.microsoft.com/office/drawing/2014/main" id="{ABAD58FA-6311-4900-96FC-9B5B776FC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" y="880"/>
              <a:ext cx="40" cy="62"/>
            </a:xfrm>
            <a:custGeom>
              <a:avLst/>
              <a:gdLst>
                <a:gd name="T0" fmla="*/ 0 w 40"/>
                <a:gd name="T1" fmla="*/ 0 h 62"/>
                <a:gd name="T2" fmla="*/ 37 w 40"/>
                <a:gd name="T3" fmla="*/ 18 h 62"/>
                <a:gd name="T4" fmla="*/ 37 w 40"/>
                <a:gd name="T5" fmla="*/ 36 h 62"/>
                <a:gd name="T6" fmla="*/ 37 w 40"/>
                <a:gd name="T7" fmla="*/ 40 h 62"/>
                <a:gd name="T8" fmla="*/ 38 w 40"/>
                <a:gd name="T9" fmla="*/ 45 h 62"/>
                <a:gd name="T10" fmla="*/ 40 w 40"/>
                <a:gd name="T11" fmla="*/ 54 h 62"/>
                <a:gd name="T12" fmla="*/ 40 w 40"/>
                <a:gd name="T13" fmla="*/ 62 h 62"/>
                <a:gd name="T14" fmla="*/ 32 w 40"/>
                <a:gd name="T15" fmla="*/ 60 h 62"/>
                <a:gd name="T16" fmla="*/ 23 w 40"/>
                <a:gd name="T17" fmla="*/ 56 h 62"/>
                <a:gd name="T18" fmla="*/ 16 w 40"/>
                <a:gd name="T19" fmla="*/ 54 h 62"/>
                <a:gd name="T20" fmla="*/ 8 w 40"/>
                <a:gd name="T21" fmla="*/ 49 h 62"/>
                <a:gd name="T22" fmla="*/ 5 w 40"/>
                <a:gd name="T23" fmla="*/ 38 h 62"/>
                <a:gd name="T24" fmla="*/ 3 w 40"/>
                <a:gd name="T25" fmla="*/ 27 h 62"/>
                <a:gd name="T26" fmla="*/ 0 w 40"/>
                <a:gd name="T27" fmla="*/ 15 h 62"/>
                <a:gd name="T28" fmla="*/ 0 w 40"/>
                <a:gd name="T29" fmla="*/ 10 h 62"/>
                <a:gd name="T30" fmla="*/ 0 w 40"/>
                <a:gd name="T31" fmla="*/ 0 h 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62"/>
                <a:gd name="T50" fmla="*/ 40 w 40"/>
                <a:gd name="T51" fmla="*/ 62 h 6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62">
                  <a:moveTo>
                    <a:pt x="0" y="0"/>
                  </a:moveTo>
                  <a:lnTo>
                    <a:pt x="37" y="18"/>
                  </a:lnTo>
                  <a:lnTo>
                    <a:pt x="37" y="36"/>
                  </a:lnTo>
                  <a:lnTo>
                    <a:pt x="37" y="40"/>
                  </a:lnTo>
                  <a:lnTo>
                    <a:pt x="38" y="45"/>
                  </a:lnTo>
                  <a:lnTo>
                    <a:pt x="40" y="54"/>
                  </a:lnTo>
                  <a:lnTo>
                    <a:pt x="40" y="62"/>
                  </a:lnTo>
                  <a:lnTo>
                    <a:pt x="32" y="60"/>
                  </a:lnTo>
                  <a:lnTo>
                    <a:pt x="23" y="56"/>
                  </a:lnTo>
                  <a:lnTo>
                    <a:pt x="16" y="54"/>
                  </a:lnTo>
                  <a:lnTo>
                    <a:pt x="8" y="49"/>
                  </a:lnTo>
                  <a:lnTo>
                    <a:pt x="5" y="38"/>
                  </a:lnTo>
                  <a:lnTo>
                    <a:pt x="3" y="27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24" name="Freeform 36">
              <a:extLst>
                <a:ext uri="{FF2B5EF4-FFF2-40B4-BE49-F238E27FC236}">
                  <a16:creationId xmlns:a16="http://schemas.microsoft.com/office/drawing/2014/main" id="{47171A7E-007B-4A59-8A91-F20DE619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931"/>
              <a:ext cx="30" cy="49"/>
            </a:xfrm>
            <a:custGeom>
              <a:avLst/>
              <a:gdLst>
                <a:gd name="T0" fmla="*/ 1 w 30"/>
                <a:gd name="T1" fmla="*/ 0 h 49"/>
                <a:gd name="T2" fmla="*/ 6 w 30"/>
                <a:gd name="T3" fmla="*/ 4 h 49"/>
                <a:gd name="T4" fmla="*/ 17 w 30"/>
                <a:gd name="T5" fmla="*/ 11 h 49"/>
                <a:gd name="T6" fmla="*/ 22 w 30"/>
                <a:gd name="T7" fmla="*/ 15 h 49"/>
                <a:gd name="T8" fmla="*/ 26 w 30"/>
                <a:gd name="T9" fmla="*/ 18 h 49"/>
                <a:gd name="T10" fmla="*/ 29 w 30"/>
                <a:gd name="T11" fmla="*/ 22 h 49"/>
                <a:gd name="T12" fmla="*/ 30 w 30"/>
                <a:gd name="T13" fmla="*/ 23 h 49"/>
                <a:gd name="T14" fmla="*/ 30 w 30"/>
                <a:gd name="T15" fmla="*/ 23 h 49"/>
                <a:gd name="T16" fmla="*/ 30 w 30"/>
                <a:gd name="T17" fmla="*/ 26 h 49"/>
                <a:gd name="T18" fmla="*/ 29 w 30"/>
                <a:gd name="T19" fmla="*/ 34 h 49"/>
                <a:gd name="T20" fmla="*/ 26 w 30"/>
                <a:gd name="T21" fmla="*/ 42 h 49"/>
                <a:gd name="T22" fmla="*/ 25 w 30"/>
                <a:gd name="T23" fmla="*/ 49 h 49"/>
                <a:gd name="T24" fmla="*/ 13 w 30"/>
                <a:gd name="T25" fmla="*/ 42 h 49"/>
                <a:gd name="T26" fmla="*/ 6 w 30"/>
                <a:gd name="T27" fmla="*/ 38 h 49"/>
                <a:gd name="T28" fmla="*/ 0 w 30"/>
                <a:gd name="T29" fmla="*/ 35 h 49"/>
                <a:gd name="T30" fmla="*/ 1 w 30"/>
                <a:gd name="T31" fmla="*/ 0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0"/>
                <a:gd name="T49" fmla="*/ 0 h 49"/>
                <a:gd name="T50" fmla="*/ 30 w 30"/>
                <a:gd name="T51" fmla="*/ 49 h 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0" h="49">
                  <a:moveTo>
                    <a:pt x="1" y="0"/>
                  </a:moveTo>
                  <a:lnTo>
                    <a:pt x="6" y="4"/>
                  </a:lnTo>
                  <a:lnTo>
                    <a:pt x="17" y="11"/>
                  </a:lnTo>
                  <a:lnTo>
                    <a:pt x="22" y="15"/>
                  </a:lnTo>
                  <a:lnTo>
                    <a:pt x="26" y="18"/>
                  </a:lnTo>
                  <a:lnTo>
                    <a:pt x="29" y="22"/>
                  </a:lnTo>
                  <a:lnTo>
                    <a:pt x="30" y="23"/>
                  </a:lnTo>
                  <a:lnTo>
                    <a:pt x="30" y="26"/>
                  </a:lnTo>
                  <a:lnTo>
                    <a:pt x="29" y="34"/>
                  </a:lnTo>
                  <a:lnTo>
                    <a:pt x="26" y="42"/>
                  </a:lnTo>
                  <a:lnTo>
                    <a:pt x="25" y="49"/>
                  </a:lnTo>
                  <a:lnTo>
                    <a:pt x="13" y="42"/>
                  </a:lnTo>
                  <a:lnTo>
                    <a:pt x="6" y="38"/>
                  </a:lnTo>
                  <a:lnTo>
                    <a:pt x="0" y="3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25" name="Freeform 37">
              <a:extLst>
                <a:ext uri="{FF2B5EF4-FFF2-40B4-BE49-F238E27FC236}">
                  <a16:creationId xmlns:a16="http://schemas.microsoft.com/office/drawing/2014/main" id="{E0162ABA-61D1-4184-A22C-ED97A33E8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931"/>
              <a:ext cx="33" cy="45"/>
            </a:xfrm>
            <a:custGeom>
              <a:avLst/>
              <a:gdLst>
                <a:gd name="T0" fmla="*/ 33 w 33"/>
                <a:gd name="T1" fmla="*/ 0 h 45"/>
                <a:gd name="T2" fmla="*/ 33 w 33"/>
                <a:gd name="T3" fmla="*/ 5 h 45"/>
                <a:gd name="T4" fmla="*/ 33 w 33"/>
                <a:gd name="T5" fmla="*/ 15 h 45"/>
                <a:gd name="T6" fmla="*/ 33 w 33"/>
                <a:gd name="T7" fmla="*/ 26 h 45"/>
                <a:gd name="T8" fmla="*/ 33 w 33"/>
                <a:gd name="T9" fmla="*/ 28 h 45"/>
                <a:gd name="T10" fmla="*/ 32 w 33"/>
                <a:gd name="T11" fmla="*/ 30 h 45"/>
                <a:gd name="T12" fmla="*/ 30 w 33"/>
                <a:gd name="T13" fmla="*/ 31 h 45"/>
                <a:gd name="T14" fmla="*/ 29 w 33"/>
                <a:gd name="T15" fmla="*/ 32 h 45"/>
                <a:gd name="T16" fmla="*/ 26 w 33"/>
                <a:gd name="T17" fmla="*/ 36 h 45"/>
                <a:gd name="T18" fmla="*/ 21 w 33"/>
                <a:gd name="T19" fmla="*/ 38 h 45"/>
                <a:gd name="T20" fmla="*/ 16 w 33"/>
                <a:gd name="T21" fmla="*/ 41 h 45"/>
                <a:gd name="T22" fmla="*/ 13 w 33"/>
                <a:gd name="T23" fmla="*/ 42 h 45"/>
                <a:gd name="T24" fmla="*/ 7 w 33"/>
                <a:gd name="T25" fmla="*/ 45 h 45"/>
                <a:gd name="T26" fmla="*/ 3 w 33"/>
                <a:gd name="T27" fmla="*/ 29 h 45"/>
                <a:gd name="T28" fmla="*/ 2 w 33"/>
                <a:gd name="T29" fmla="*/ 22 h 45"/>
                <a:gd name="T30" fmla="*/ 2 w 33"/>
                <a:gd name="T31" fmla="*/ 18 h 45"/>
                <a:gd name="T32" fmla="*/ 2 w 33"/>
                <a:gd name="T33" fmla="*/ 17 h 45"/>
                <a:gd name="T34" fmla="*/ 2 w 33"/>
                <a:gd name="T35" fmla="*/ 16 h 45"/>
                <a:gd name="T36" fmla="*/ 1 w 33"/>
                <a:gd name="T37" fmla="*/ 16 h 45"/>
                <a:gd name="T38" fmla="*/ 0 w 33"/>
                <a:gd name="T39" fmla="*/ 15 h 45"/>
                <a:gd name="T40" fmla="*/ 33 w 33"/>
                <a:gd name="T41" fmla="*/ 0 h 4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"/>
                <a:gd name="T64" fmla="*/ 0 h 45"/>
                <a:gd name="T65" fmla="*/ 33 w 33"/>
                <a:gd name="T66" fmla="*/ 45 h 4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" h="45">
                  <a:moveTo>
                    <a:pt x="33" y="0"/>
                  </a:moveTo>
                  <a:lnTo>
                    <a:pt x="33" y="5"/>
                  </a:lnTo>
                  <a:lnTo>
                    <a:pt x="33" y="15"/>
                  </a:lnTo>
                  <a:lnTo>
                    <a:pt x="33" y="26"/>
                  </a:lnTo>
                  <a:lnTo>
                    <a:pt x="33" y="28"/>
                  </a:lnTo>
                  <a:lnTo>
                    <a:pt x="32" y="30"/>
                  </a:lnTo>
                  <a:lnTo>
                    <a:pt x="30" y="31"/>
                  </a:lnTo>
                  <a:lnTo>
                    <a:pt x="29" y="32"/>
                  </a:lnTo>
                  <a:lnTo>
                    <a:pt x="26" y="36"/>
                  </a:lnTo>
                  <a:lnTo>
                    <a:pt x="21" y="38"/>
                  </a:lnTo>
                  <a:lnTo>
                    <a:pt x="16" y="41"/>
                  </a:lnTo>
                  <a:lnTo>
                    <a:pt x="13" y="42"/>
                  </a:lnTo>
                  <a:lnTo>
                    <a:pt x="7" y="45"/>
                  </a:lnTo>
                  <a:lnTo>
                    <a:pt x="3" y="29"/>
                  </a:lnTo>
                  <a:lnTo>
                    <a:pt x="2" y="22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1" y="16"/>
                  </a:lnTo>
                  <a:lnTo>
                    <a:pt x="0" y="1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26" name="Freeform 38">
              <a:extLst>
                <a:ext uri="{FF2B5EF4-FFF2-40B4-BE49-F238E27FC236}">
                  <a16:creationId xmlns:a16="http://schemas.microsoft.com/office/drawing/2014/main" id="{7D2A6BDF-71A5-40D6-B132-97568FDB7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" y="967"/>
              <a:ext cx="42" cy="41"/>
            </a:xfrm>
            <a:custGeom>
              <a:avLst/>
              <a:gdLst>
                <a:gd name="T0" fmla="*/ 42 w 42"/>
                <a:gd name="T1" fmla="*/ 0 h 41"/>
                <a:gd name="T2" fmla="*/ 40 w 42"/>
                <a:gd name="T3" fmla="*/ 7 h 41"/>
                <a:gd name="T4" fmla="*/ 39 w 42"/>
                <a:gd name="T5" fmla="*/ 11 h 41"/>
                <a:gd name="T6" fmla="*/ 38 w 42"/>
                <a:gd name="T7" fmla="*/ 14 h 41"/>
                <a:gd name="T8" fmla="*/ 35 w 42"/>
                <a:gd name="T9" fmla="*/ 18 h 41"/>
                <a:gd name="T10" fmla="*/ 33 w 42"/>
                <a:gd name="T11" fmla="*/ 21 h 41"/>
                <a:gd name="T12" fmla="*/ 31 w 42"/>
                <a:gd name="T13" fmla="*/ 25 h 41"/>
                <a:gd name="T14" fmla="*/ 28 w 42"/>
                <a:gd name="T15" fmla="*/ 28 h 41"/>
                <a:gd name="T16" fmla="*/ 26 w 42"/>
                <a:gd name="T17" fmla="*/ 31 h 41"/>
                <a:gd name="T18" fmla="*/ 23 w 42"/>
                <a:gd name="T19" fmla="*/ 33 h 41"/>
                <a:gd name="T20" fmla="*/ 20 w 42"/>
                <a:gd name="T21" fmla="*/ 35 h 41"/>
                <a:gd name="T22" fmla="*/ 16 w 42"/>
                <a:gd name="T23" fmla="*/ 38 h 41"/>
                <a:gd name="T24" fmla="*/ 13 w 42"/>
                <a:gd name="T25" fmla="*/ 40 h 41"/>
                <a:gd name="T26" fmla="*/ 9 w 42"/>
                <a:gd name="T27" fmla="*/ 41 h 41"/>
                <a:gd name="T28" fmla="*/ 6 w 42"/>
                <a:gd name="T29" fmla="*/ 41 h 41"/>
                <a:gd name="T30" fmla="*/ 0 w 42"/>
                <a:gd name="T31" fmla="*/ 41 h 41"/>
                <a:gd name="T32" fmla="*/ 4 w 42"/>
                <a:gd name="T33" fmla="*/ 33 h 41"/>
                <a:gd name="T34" fmla="*/ 8 w 42"/>
                <a:gd name="T35" fmla="*/ 26 h 41"/>
                <a:gd name="T36" fmla="*/ 10 w 42"/>
                <a:gd name="T37" fmla="*/ 18 h 41"/>
                <a:gd name="T38" fmla="*/ 14 w 42"/>
                <a:gd name="T39" fmla="*/ 9 h 41"/>
                <a:gd name="T40" fmla="*/ 28 w 42"/>
                <a:gd name="T41" fmla="*/ 5 h 41"/>
                <a:gd name="T42" fmla="*/ 42 w 42"/>
                <a:gd name="T43" fmla="*/ 0 h 4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"/>
                <a:gd name="T67" fmla="*/ 0 h 41"/>
                <a:gd name="T68" fmla="*/ 42 w 42"/>
                <a:gd name="T69" fmla="*/ 41 h 4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" h="41">
                  <a:moveTo>
                    <a:pt x="42" y="0"/>
                  </a:moveTo>
                  <a:lnTo>
                    <a:pt x="40" y="7"/>
                  </a:lnTo>
                  <a:lnTo>
                    <a:pt x="39" y="11"/>
                  </a:lnTo>
                  <a:lnTo>
                    <a:pt x="38" y="14"/>
                  </a:lnTo>
                  <a:lnTo>
                    <a:pt x="35" y="18"/>
                  </a:lnTo>
                  <a:lnTo>
                    <a:pt x="33" y="21"/>
                  </a:lnTo>
                  <a:lnTo>
                    <a:pt x="31" y="25"/>
                  </a:lnTo>
                  <a:lnTo>
                    <a:pt x="28" y="28"/>
                  </a:lnTo>
                  <a:lnTo>
                    <a:pt x="26" y="31"/>
                  </a:lnTo>
                  <a:lnTo>
                    <a:pt x="23" y="33"/>
                  </a:lnTo>
                  <a:lnTo>
                    <a:pt x="20" y="35"/>
                  </a:lnTo>
                  <a:lnTo>
                    <a:pt x="16" y="38"/>
                  </a:lnTo>
                  <a:lnTo>
                    <a:pt x="13" y="40"/>
                  </a:lnTo>
                  <a:lnTo>
                    <a:pt x="9" y="41"/>
                  </a:lnTo>
                  <a:lnTo>
                    <a:pt x="6" y="41"/>
                  </a:lnTo>
                  <a:lnTo>
                    <a:pt x="0" y="41"/>
                  </a:lnTo>
                  <a:lnTo>
                    <a:pt x="4" y="33"/>
                  </a:lnTo>
                  <a:lnTo>
                    <a:pt x="8" y="26"/>
                  </a:lnTo>
                  <a:lnTo>
                    <a:pt x="10" y="18"/>
                  </a:lnTo>
                  <a:lnTo>
                    <a:pt x="14" y="9"/>
                  </a:lnTo>
                  <a:lnTo>
                    <a:pt x="28" y="5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27" name="Freeform 39">
              <a:extLst>
                <a:ext uri="{FF2B5EF4-FFF2-40B4-BE49-F238E27FC236}">
                  <a16:creationId xmlns:a16="http://schemas.microsoft.com/office/drawing/2014/main" id="{30879797-BD86-4F82-A572-90A153AD2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" y="969"/>
              <a:ext cx="43" cy="45"/>
            </a:xfrm>
            <a:custGeom>
              <a:avLst/>
              <a:gdLst>
                <a:gd name="T0" fmla="*/ 0 w 43"/>
                <a:gd name="T1" fmla="*/ 0 h 45"/>
                <a:gd name="T2" fmla="*/ 7 w 43"/>
                <a:gd name="T3" fmla="*/ 1 h 45"/>
                <a:gd name="T4" fmla="*/ 13 w 43"/>
                <a:gd name="T5" fmla="*/ 4 h 45"/>
                <a:gd name="T6" fmla="*/ 21 w 43"/>
                <a:gd name="T7" fmla="*/ 5 h 45"/>
                <a:gd name="T8" fmla="*/ 24 w 43"/>
                <a:gd name="T9" fmla="*/ 7 h 45"/>
                <a:gd name="T10" fmla="*/ 28 w 43"/>
                <a:gd name="T11" fmla="*/ 7 h 45"/>
                <a:gd name="T12" fmla="*/ 28 w 43"/>
                <a:gd name="T13" fmla="*/ 9 h 45"/>
                <a:gd name="T14" fmla="*/ 29 w 43"/>
                <a:gd name="T15" fmla="*/ 9 h 45"/>
                <a:gd name="T16" fmla="*/ 30 w 43"/>
                <a:gd name="T17" fmla="*/ 10 h 45"/>
                <a:gd name="T18" fmla="*/ 32 w 43"/>
                <a:gd name="T19" fmla="*/ 12 h 45"/>
                <a:gd name="T20" fmla="*/ 33 w 43"/>
                <a:gd name="T21" fmla="*/ 16 h 45"/>
                <a:gd name="T22" fmla="*/ 35 w 43"/>
                <a:gd name="T23" fmla="*/ 22 h 45"/>
                <a:gd name="T24" fmla="*/ 39 w 43"/>
                <a:gd name="T25" fmla="*/ 33 h 45"/>
                <a:gd name="T26" fmla="*/ 41 w 43"/>
                <a:gd name="T27" fmla="*/ 39 h 45"/>
                <a:gd name="T28" fmla="*/ 43 w 43"/>
                <a:gd name="T29" fmla="*/ 45 h 45"/>
                <a:gd name="T30" fmla="*/ 28 w 43"/>
                <a:gd name="T31" fmla="*/ 41 h 45"/>
                <a:gd name="T32" fmla="*/ 21 w 43"/>
                <a:gd name="T33" fmla="*/ 38 h 45"/>
                <a:gd name="T34" fmla="*/ 17 w 43"/>
                <a:gd name="T35" fmla="*/ 37 h 45"/>
                <a:gd name="T36" fmla="*/ 15 w 43"/>
                <a:gd name="T37" fmla="*/ 36 h 45"/>
                <a:gd name="T38" fmla="*/ 13 w 43"/>
                <a:gd name="T39" fmla="*/ 32 h 45"/>
                <a:gd name="T40" fmla="*/ 10 w 43"/>
                <a:gd name="T41" fmla="*/ 29 h 45"/>
                <a:gd name="T42" fmla="*/ 7 w 43"/>
                <a:gd name="T43" fmla="*/ 19 h 45"/>
                <a:gd name="T44" fmla="*/ 2 w 43"/>
                <a:gd name="T45" fmla="*/ 10 h 45"/>
                <a:gd name="T46" fmla="*/ 0 w 43"/>
                <a:gd name="T47" fmla="*/ 0 h 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3"/>
                <a:gd name="T73" fmla="*/ 0 h 45"/>
                <a:gd name="T74" fmla="*/ 43 w 43"/>
                <a:gd name="T75" fmla="*/ 45 h 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3" h="45">
                  <a:moveTo>
                    <a:pt x="0" y="0"/>
                  </a:moveTo>
                  <a:lnTo>
                    <a:pt x="7" y="1"/>
                  </a:lnTo>
                  <a:lnTo>
                    <a:pt x="13" y="4"/>
                  </a:lnTo>
                  <a:lnTo>
                    <a:pt x="21" y="5"/>
                  </a:lnTo>
                  <a:lnTo>
                    <a:pt x="24" y="7"/>
                  </a:lnTo>
                  <a:lnTo>
                    <a:pt x="28" y="7"/>
                  </a:lnTo>
                  <a:lnTo>
                    <a:pt x="28" y="9"/>
                  </a:lnTo>
                  <a:lnTo>
                    <a:pt x="29" y="9"/>
                  </a:lnTo>
                  <a:lnTo>
                    <a:pt x="30" y="10"/>
                  </a:lnTo>
                  <a:lnTo>
                    <a:pt x="32" y="12"/>
                  </a:lnTo>
                  <a:lnTo>
                    <a:pt x="33" y="16"/>
                  </a:lnTo>
                  <a:lnTo>
                    <a:pt x="35" y="22"/>
                  </a:lnTo>
                  <a:lnTo>
                    <a:pt x="39" y="33"/>
                  </a:lnTo>
                  <a:lnTo>
                    <a:pt x="41" y="39"/>
                  </a:lnTo>
                  <a:lnTo>
                    <a:pt x="43" y="45"/>
                  </a:lnTo>
                  <a:lnTo>
                    <a:pt x="28" y="41"/>
                  </a:lnTo>
                  <a:lnTo>
                    <a:pt x="21" y="38"/>
                  </a:lnTo>
                  <a:lnTo>
                    <a:pt x="17" y="37"/>
                  </a:lnTo>
                  <a:lnTo>
                    <a:pt x="15" y="36"/>
                  </a:lnTo>
                  <a:lnTo>
                    <a:pt x="13" y="32"/>
                  </a:lnTo>
                  <a:lnTo>
                    <a:pt x="10" y="29"/>
                  </a:lnTo>
                  <a:lnTo>
                    <a:pt x="7" y="19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28" name="Freeform 40">
              <a:extLst>
                <a:ext uri="{FF2B5EF4-FFF2-40B4-BE49-F238E27FC236}">
                  <a16:creationId xmlns:a16="http://schemas.microsoft.com/office/drawing/2014/main" id="{D35252CF-1CAF-4CE7-8EA2-E1011845B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3" y="992"/>
              <a:ext cx="26" cy="37"/>
            </a:xfrm>
            <a:custGeom>
              <a:avLst/>
              <a:gdLst>
                <a:gd name="T0" fmla="*/ 26 w 26"/>
                <a:gd name="T1" fmla="*/ 0 h 37"/>
                <a:gd name="T2" fmla="*/ 26 w 26"/>
                <a:gd name="T3" fmla="*/ 5 h 37"/>
                <a:gd name="T4" fmla="*/ 26 w 26"/>
                <a:gd name="T5" fmla="*/ 10 h 37"/>
                <a:gd name="T6" fmla="*/ 25 w 26"/>
                <a:gd name="T7" fmla="*/ 13 h 37"/>
                <a:gd name="T8" fmla="*/ 25 w 26"/>
                <a:gd name="T9" fmla="*/ 16 h 37"/>
                <a:gd name="T10" fmla="*/ 24 w 26"/>
                <a:gd name="T11" fmla="*/ 19 h 37"/>
                <a:gd name="T12" fmla="*/ 23 w 26"/>
                <a:gd name="T13" fmla="*/ 21 h 37"/>
                <a:gd name="T14" fmla="*/ 20 w 26"/>
                <a:gd name="T15" fmla="*/ 25 h 37"/>
                <a:gd name="T16" fmla="*/ 19 w 26"/>
                <a:gd name="T17" fmla="*/ 27 h 37"/>
                <a:gd name="T18" fmla="*/ 17 w 26"/>
                <a:gd name="T19" fmla="*/ 29 h 37"/>
                <a:gd name="T20" fmla="*/ 14 w 26"/>
                <a:gd name="T21" fmla="*/ 32 h 37"/>
                <a:gd name="T22" fmla="*/ 12 w 26"/>
                <a:gd name="T23" fmla="*/ 33 h 37"/>
                <a:gd name="T24" fmla="*/ 11 w 26"/>
                <a:gd name="T25" fmla="*/ 35 h 37"/>
                <a:gd name="T26" fmla="*/ 8 w 26"/>
                <a:gd name="T27" fmla="*/ 35 h 37"/>
                <a:gd name="T28" fmla="*/ 6 w 26"/>
                <a:gd name="T29" fmla="*/ 37 h 37"/>
                <a:gd name="T30" fmla="*/ 4 w 26"/>
                <a:gd name="T31" fmla="*/ 37 h 37"/>
                <a:gd name="T32" fmla="*/ 0 w 26"/>
                <a:gd name="T33" fmla="*/ 35 h 37"/>
                <a:gd name="T34" fmla="*/ 1 w 26"/>
                <a:gd name="T35" fmla="*/ 26 h 37"/>
                <a:gd name="T36" fmla="*/ 1 w 26"/>
                <a:gd name="T37" fmla="*/ 21 h 37"/>
                <a:gd name="T38" fmla="*/ 2 w 26"/>
                <a:gd name="T39" fmla="*/ 19 h 37"/>
                <a:gd name="T40" fmla="*/ 2 w 26"/>
                <a:gd name="T41" fmla="*/ 16 h 37"/>
                <a:gd name="T42" fmla="*/ 2 w 26"/>
                <a:gd name="T43" fmla="*/ 14 h 37"/>
                <a:gd name="T44" fmla="*/ 4 w 26"/>
                <a:gd name="T45" fmla="*/ 13 h 37"/>
                <a:gd name="T46" fmla="*/ 5 w 26"/>
                <a:gd name="T47" fmla="*/ 10 h 37"/>
                <a:gd name="T48" fmla="*/ 5 w 26"/>
                <a:gd name="T49" fmla="*/ 9 h 37"/>
                <a:gd name="T50" fmla="*/ 6 w 26"/>
                <a:gd name="T51" fmla="*/ 8 h 37"/>
                <a:gd name="T52" fmla="*/ 10 w 26"/>
                <a:gd name="T53" fmla="*/ 7 h 37"/>
                <a:gd name="T54" fmla="*/ 13 w 26"/>
                <a:gd name="T55" fmla="*/ 6 h 37"/>
                <a:gd name="T56" fmla="*/ 18 w 26"/>
                <a:gd name="T57" fmla="*/ 5 h 37"/>
                <a:gd name="T58" fmla="*/ 21 w 26"/>
                <a:gd name="T59" fmla="*/ 3 h 37"/>
                <a:gd name="T60" fmla="*/ 26 w 26"/>
                <a:gd name="T61" fmla="*/ 0 h 3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"/>
                <a:gd name="T94" fmla="*/ 0 h 37"/>
                <a:gd name="T95" fmla="*/ 26 w 26"/>
                <a:gd name="T96" fmla="*/ 37 h 3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" h="37">
                  <a:moveTo>
                    <a:pt x="26" y="0"/>
                  </a:moveTo>
                  <a:lnTo>
                    <a:pt x="26" y="5"/>
                  </a:lnTo>
                  <a:lnTo>
                    <a:pt x="26" y="10"/>
                  </a:lnTo>
                  <a:lnTo>
                    <a:pt x="25" y="13"/>
                  </a:lnTo>
                  <a:lnTo>
                    <a:pt x="25" y="16"/>
                  </a:lnTo>
                  <a:lnTo>
                    <a:pt x="24" y="19"/>
                  </a:lnTo>
                  <a:lnTo>
                    <a:pt x="23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7" y="29"/>
                  </a:lnTo>
                  <a:lnTo>
                    <a:pt x="14" y="32"/>
                  </a:lnTo>
                  <a:lnTo>
                    <a:pt x="12" y="33"/>
                  </a:lnTo>
                  <a:lnTo>
                    <a:pt x="11" y="35"/>
                  </a:lnTo>
                  <a:lnTo>
                    <a:pt x="8" y="35"/>
                  </a:lnTo>
                  <a:lnTo>
                    <a:pt x="6" y="37"/>
                  </a:lnTo>
                  <a:lnTo>
                    <a:pt x="4" y="37"/>
                  </a:lnTo>
                  <a:lnTo>
                    <a:pt x="0" y="35"/>
                  </a:lnTo>
                  <a:lnTo>
                    <a:pt x="1" y="26"/>
                  </a:lnTo>
                  <a:lnTo>
                    <a:pt x="1" y="21"/>
                  </a:lnTo>
                  <a:lnTo>
                    <a:pt x="2" y="19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4" y="13"/>
                  </a:lnTo>
                  <a:lnTo>
                    <a:pt x="5" y="10"/>
                  </a:lnTo>
                  <a:lnTo>
                    <a:pt x="5" y="9"/>
                  </a:lnTo>
                  <a:lnTo>
                    <a:pt x="6" y="8"/>
                  </a:lnTo>
                  <a:lnTo>
                    <a:pt x="10" y="7"/>
                  </a:lnTo>
                  <a:lnTo>
                    <a:pt x="13" y="6"/>
                  </a:lnTo>
                  <a:lnTo>
                    <a:pt x="18" y="5"/>
                  </a:lnTo>
                  <a:lnTo>
                    <a:pt x="21" y="3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29" name="Freeform 41">
              <a:extLst>
                <a:ext uri="{FF2B5EF4-FFF2-40B4-BE49-F238E27FC236}">
                  <a16:creationId xmlns:a16="http://schemas.microsoft.com/office/drawing/2014/main" id="{55DD5CDB-B393-4871-A8EE-14A67636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998"/>
              <a:ext cx="28" cy="42"/>
            </a:xfrm>
            <a:custGeom>
              <a:avLst/>
              <a:gdLst>
                <a:gd name="T0" fmla="*/ 0 w 28"/>
                <a:gd name="T1" fmla="*/ 0 h 42"/>
                <a:gd name="T2" fmla="*/ 3 w 28"/>
                <a:gd name="T3" fmla="*/ 2 h 42"/>
                <a:gd name="T4" fmla="*/ 8 w 28"/>
                <a:gd name="T5" fmla="*/ 4 h 42"/>
                <a:gd name="T6" fmla="*/ 13 w 28"/>
                <a:gd name="T7" fmla="*/ 7 h 42"/>
                <a:gd name="T8" fmla="*/ 15 w 28"/>
                <a:gd name="T9" fmla="*/ 8 h 42"/>
                <a:gd name="T10" fmla="*/ 19 w 28"/>
                <a:gd name="T11" fmla="*/ 10 h 42"/>
                <a:gd name="T12" fmla="*/ 20 w 28"/>
                <a:gd name="T13" fmla="*/ 12 h 42"/>
                <a:gd name="T14" fmla="*/ 20 w 28"/>
                <a:gd name="T15" fmla="*/ 13 h 42"/>
                <a:gd name="T16" fmla="*/ 22 w 28"/>
                <a:gd name="T17" fmla="*/ 14 h 42"/>
                <a:gd name="T18" fmla="*/ 22 w 28"/>
                <a:gd name="T19" fmla="*/ 15 h 42"/>
                <a:gd name="T20" fmla="*/ 22 w 28"/>
                <a:gd name="T21" fmla="*/ 16 h 42"/>
                <a:gd name="T22" fmla="*/ 22 w 28"/>
                <a:gd name="T23" fmla="*/ 19 h 42"/>
                <a:gd name="T24" fmla="*/ 23 w 28"/>
                <a:gd name="T25" fmla="*/ 22 h 42"/>
                <a:gd name="T26" fmla="*/ 25 w 28"/>
                <a:gd name="T27" fmla="*/ 28 h 42"/>
                <a:gd name="T28" fmla="*/ 28 w 28"/>
                <a:gd name="T29" fmla="*/ 42 h 42"/>
                <a:gd name="T30" fmla="*/ 23 w 28"/>
                <a:gd name="T31" fmla="*/ 41 h 42"/>
                <a:gd name="T32" fmla="*/ 20 w 28"/>
                <a:gd name="T33" fmla="*/ 39 h 42"/>
                <a:gd name="T34" fmla="*/ 19 w 28"/>
                <a:gd name="T35" fmla="*/ 39 h 42"/>
                <a:gd name="T36" fmla="*/ 18 w 28"/>
                <a:gd name="T37" fmla="*/ 38 h 42"/>
                <a:gd name="T38" fmla="*/ 14 w 28"/>
                <a:gd name="T39" fmla="*/ 35 h 42"/>
                <a:gd name="T40" fmla="*/ 12 w 28"/>
                <a:gd name="T41" fmla="*/ 33 h 42"/>
                <a:gd name="T42" fmla="*/ 10 w 28"/>
                <a:gd name="T43" fmla="*/ 31 h 42"/>
                <a:gd name="T44" fmla="*/ 8 w 28"/>
                <a:gd name="T45" fmla="*/ 28 h 42"/>
                <a:gd name="T46" fmla="*/ 7 w 28"/>
                <a:gd name="T47" fmla="*/ 25 h 42"/>
                <a:gd name="T48" fmla="*/ 3 w 28"/>
                <a:gd name="T49" fmla="*/ 19 h 42"/>
                <a:gd name="T50" fmla="*/ 2 w 28"/>
                <a:gd name="T51" fmla="*/ 16 h 42"/>
                <a:gd name="T52" fmla="*/ 2 w 28"/>
                <a:gd name="T53" fmla="*/ 13 h 42"/>
                <a:gd name="T54" fmla="*/ 1 w 28"/>
                <a:gd name="T55" fmla="*/ 7 h 42"/>
                <a:gd name="T56" fmla="*/ 0 w 28"/>
                <a:gd name="T57" fmla="*/ 0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8"/>
                <a:gd name="T88" fmla="*/ 0 h 42"/>
                <a:gd name="T89" fmla="*/ 28 w 28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8" h="42">
                  <a:moveTo>
                    <a:pt x="0" y="0"/>
                  </a:moveTo>
                  <a:lnTo>
                    <a:pt x="3" y="2"/>
                  </a:lnTo>
                  <a:lnTo>
                    <a:pt x="8" y="4"/>
                  </a:lnTo>
                  <a:lnTo>
                    <a:pt x="13" y="7"/>
                  </a:lnTo>
                  <a:lnTo>
                    <a:pt x="15" y="8"/>
                  </a:lnTo>
                  <a:lnTo>
                    <a:pt x="19" y="10"/>
                  </a:lnTo>
                  <a:lnTo>
                    <a:pt x="20" y="12"/>
                  </a:lnTo>
                  <a:lnTo>
                    <a:pt x="20" y="13"/>
                  </a:lnTo>
                  <a:lnTo>
                    <a:pt x="22" y="14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2" y="19"/>
                  </a:lnTo>
                  <a:lnTo>
                    <a:pt x="23" y="22"/>
                  </a:lnTo>
                  <a:lnTo>
                    <a:pt x="25" y="28"/>
                  </a:lnTo>
                  <a:lnTo>
                    <a:pt x="28" y="42"/>
                  </a:lnTo>
                  <a:lnTo>
                    <a:pt x="23" y="41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4" y="35"/>
                  </a:lnTo>
                  <a:lnTo>
                    <a:pt x="12" y="33"/>
                  </a:lnTo>
                  <a:lnTo>
                    <a:pt x="10" y="31"/>
                  </a:lnTo>
                  <a:lnTo>
                    <a:pt x="8" y="28"/>
                  </a:lnTo>
                  <a:lnTo>
                    <a:pt x="7" y="25"/>
                  </a:lnTo>
                  <a:lnTo>
                    <a:pt x="3" y="19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30" name="Freeform 42">
              <a:extLst>
                <a:ext uri="{FF2B5EF4-FFF2-40B4-BE49-F238E27FC236}">
                  <a16:creationId xmlns:a16="http://schemas.microsoft.com/office/drawing/2014/main" id="{4E6766E3-02DE-4174-B58B-CEA1E0707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558"/>
              <a:ext cx="84" cy="96"/>
            </a:xfrm>
            <a:custGeom>
              <a:avLst/>
              <a:gdLst>
                <a:gd name="T0" fmla="*/ 74 w 84"/>
                <a:gd name="T1" fmla="*/ 0 h 96"/>
                <a:gd name="T2" fmla="*/ 84 w 84"/>
                <a:gd name="T3" fmla="*/ 80 h 96"/>
                <a:gd name="T4" fmla="*/ 77 w 84"/>
                <a:gd name="T5" fmla="*/ 81 h 96"/>
                <a:gd name="T6" fmla="*/ 69 w 84"/>
                <a:gd name="T7" fmla="*/ 82 h 96"/>
                <a:gd name="T8" fmla="*/ 61 w 84"/>
                <a:gd name="T9" fmla="*/ 84 h 96"/>
                <a:gd name="T10" fmla="*/ 54 w 84"/>
                <a:gd name="T11" fmla="*/ 87 h 96"/>
                <a:gd name="T12" fmla="*/ 45 w 84"/>
                <a:gd name="T13" fmla="*/ 89 h 96"/>
                <a:gd name="T14" fmla="*/ 37 w 84"/>
                <a:gd name="T15" fmla="*/ 92 h 96"/>
                <a:gd name="T16" fmla="*/ 30 w 84"/>
                <a:gd name="T17" fmla="*/ 94 h 96"/>
                <a:gd name="T18" fmla="*/ 23 w 84"/>
                <a:gd name="T19" fmla="*/ 96 h 96"/>
                <a:gd name="T20" fmla="*/ 0 w 84"/>
                <a:gd name="T21" fmla="*/ 21 h 96"/>
                <a:gd name="T22" fmla="*/ 10 w 84"/>
                <a:gd name="T23" fmla="*/ 17 h 96"/>
                <a:gd name="T24" fmla="*/ 18 w 84"/>
                <a:gd name="T25" fmla="*/ 13 h 96"/>
                <a:gd name="T26" fmla="*/ 37 w 84"/>
                <a:gd name="T27" fmla="*/ 7 h 96"/>
                <a:gd name="T28" fmla="*/ 45 w 84"/>
                <a:gd name="T29" fmla="*/ 5 h 96"/>
                <a:gd name="T30" fmla="*/ 55 w 84"/>
                <a:gd name="T31" fmla="*/ 3 h 96"/>
                <a:gd name="T32" fmla="*/ 60 w 84"/>
                <a:gd name="T33" fmla="*/ 3 h 96"/>
                <a:gd name="T34" fmla="*/ 65 w 84"/>
                <a:gd name="T35" fmla="*/ 2 h 96"/>
                <a:gd name="T36" fmla="*/ 74 w 84"/>
                <a:gd name="T37" fmla="*/ 0 h 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4"/>
                <a:gd name="T58" fmla="*/ 0 h 96"/>
                <a:gd name="T59" fmla="*/ 84 w 84"/>
                <a:gd name="T60" fmla="*/ 96 h 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4" h="96">
                  <a:moveTo>
                    <a:pt x="74" y="0"/>
                  </a:moveTo>
                  <a:lnTo>
                    <a:pt x="84" y="80"/>
                  </a:lnTo>
                  <a:lnTo>
                    <a:pt x="77" y="81"/>
                  </a:lnTo>
                  <a:lnTo>
                    <a:pt x="69" y="82"/>
                  </a:lnTo>
                  <a:lnTo>
                    <a:pt x="61" y="84"/>
                  </a:lnTo>
                  <a:lnTo>
                    <a:pt x="54" y="87"/>
                  </a:lnTo>
                  <a:lnTo>
                    <a:pt x="45" y="89"/>
                  </a:lnTo>
                  <a:lnTo>
                    <a:pt x="37" y="92"/>
                  </a:lnTo>
                  <a:lnTo>
                    <a:pt x="30" y="94"/>
                  </a:lnTo>
                  <a:lnTo>
                    <a:pt x="23" y="96"/>
                  </a:lnTo>
                  <a:lnTo>
                    <a:pt x="0" y="21"/>
                  </a:lnTo>
                  <a:lnTo>
                    <a:pt x="10" y="17"/>
                  </a:lnTo>
                  <a:lnTo>
                    <a:pt x="18" y="13"/>
                  </a:lnTo>
                  <a:lnTo>
                    <a:pt x="37" y="7"/>
                  </a:lnTo>
                  <a:lnTo>
                    <a:pt x="45" y="5"/>
                  </a:lnTo>
                  <a:lnTo>
                    <a:pt x="55" y="3"/>
                  </a:lnTo>
                  <a:lnTo>
                    <a:pt x="60" y="3"/>
                  </a:lnTo>
                  <a:lnTo>
                    <a:pt x="65" y="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31" name="Freeform 43">
              <a:extLst>
                <a:ext uri="{FF2B5EF4-FFF2-40B4-BE49-F238E27FC236}">
                  <a16:creationId xmlns:a16="http://schemas.microsoft.com/office/drawing/2014/main" id="{EFF7B378-A3C5-419E-92A6-1CEA7B0BE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5" y="558"/>
              <a:ext cx="82" cy="93"/>
            </a:xfrm>
            <a:custGeom>
              <a:avLst/>
              <a:gdLst>
                <a:gd name="T0" fmla="*/ 8 w 82"/>
                <a:gd name="T1" fmla="*/ 0 h 93"/>
                <a:gd name="T2" fmla="*/ 14 w 82"/>
                <a:gd name="T3" fmla="*/ 0 h 93"/>
                <a:gd name="T4" fmla="*/ 17 w 82"/>
                <a:gd name="T5" fmla="*/ 0 h 93"/>
                <a:gd name="T6" fmla="*/ 21 w 82"/>
                <a:gd name="T7" fmla="*/ 0 h 93"/>
                <a:gd name="T8" fmla="*/ 30 w 82"/>
                <a:gd name="T9" fmla="*/ 3 h 93"/>
                <a:gd name="T10" fmla="*/ 40 w 82"/>
                <a:gd name="T11" fmla="*/ 5 h 93"/>
                <a:gd name="T12" fmla="*/ 51 w 82"/>
                <a:gd name="T13" fmla="*/ 7 h 93"/>
                <a:gd name="T14" fmla="*/ 71 w 82"/>
                <a:gd name="T15" fmla="*/ 15 h 93"/>
                <a:gd name="T16" fmla="*/ 78 w 82"/>
                <a:gd name="T17" fmla="*/ 17 h 93"/>
                <a:gd name="T18" fmla="*/ 82 w 82"/>
                <a:gd name="T19" fmla="*/ 19 h 93"/>
                <a:gd name="T20" fmla="*/ 61 w 82"/>
                <a:gd name="T21" fmla="*/ 90 h 93"/>
                <a:gd name="T22" fmla="*/ 60 w 82"/>
                <a:gd name="T23" fmla="*/ 92 h 93"/>
                <a:gd name="T24" fmla="*/ 59 w 82"/>
                <a:gd name="T25" fmla="*/ 93 h 93"/>
                <a:gd name="T26" fmla="*/ 56 w 82"/>
                <a:gd name="T27" fmla="*/ 92 h 93"/>
                <a:gd name="T28" fmla="*/ 51 w 82"/>
                <a:gd name="T29" fmla="*/ 90 h 93"/>
                <a:gd name="T30" fmla="*/ 34 w 82"/>
                <a:gd name="T31" fmla="*/ 87 h 93"/>
                <a:gd name="T32" fmla="*/ 15 w 82"/>
                <a:gd name="T33" fmla="*/ 81 h 93"/>
                <a:gd name="T34" fmla="*/ 6 w 82"/>
                <a:gd name="T35" fmla="*/ 80 h 93"/>
                <a:gd name="T36" fmla="*/ 0 w 82"/>
                <a:gd name="T37" fmla="*/ 79 h 93"/>
                <a:gd name="T38" fmla="*/ 2 w 82"/>
                <a:gd name="T39" fmla="*/ 58 h 93"/>
                <a:gd name="T40" fmla="*/ 4 w 82"/>
                <a:gd name="T41" fmla="*/ 38 h 93"/>
                <a:gd name="T42" fmla="*/ 8 w 82"/>
                <a:gd name="T43" fmla="*/ 0 h 9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93"/>
                <a:gd name="T68" fmla="*/ 82 w 82"/>
                <a:gd name="T69" fmla="*/ 93 h 9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93">
                  <a:moveTo>
                    <a:pt x="8" y="0"/>
                  </a:moveTo>
                  <a:lnTo>
                    <a:pt x="14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30" y="3"/>
                  </a:lnTo>
                  <a:lnTo>
                    <a:pt x="40" y="5"/>
                  </a:lnTo>
                  <a:lnTo>
                    <a:pt x="51" y="7"/>
                  </a:lnTo>
                  <a:lnTo>
                    <a:pt x="71" y="15"/>
                  </a:lnTo>
                  <a:lnTo>
                    <a:pt x="78" y="17"/>
                  </a:lnTo>
                  <a:lnTo>
                    <a:pt x="82" y="19"/>
                  </a:lnTo>
                  <a:lnTo>
                    <a:pt x="61" y="90"/>
                  </a:lnTo>
                  <a:lnTo>
                    <a:pt x="60" y="92"/>
                  </a:lnTo>
                  <a:lnTo>
                    <a:pt x="59" y="93"/>
                  </a:lnTo>
                  <a:lnTo>
                    <a:pt x="56" y="92"/>
                  </a:lnTo>
                  <a:lnTo>
                    <a:pt x="51" y="90"/>
                  </a:lnTo>
                  <a:lnTo>
                    <a:pt x="34" y="87"/>
                  </a:lnTo>
                  <a:lnTo>
                    <a:pt x="15" y="81"/>
                  </a:lnTo>
                  <a:lnTo>
                    <a:pt x="6" y="80"/>
                  </a:lnTo>
                  <a:lnTo>
                    <a:pt x="0" y="79"/>
                  </a:lnTo>
                  <a:lnTo>
                    <a:pt x="2" y="58"/>
                  </a:lnTo>
                  <a:lnTo>
                    <a:pt x="4" y="3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32" name="Freeform 44">
              <a:extLst>
                <a:ext uri="{FF2B5EF4-FFF2-40B4-BE49-F238E27FC236}">
                  <a16:creationId xmlns:a16="http://schemas.microsoft.com/office/drawing/2014/main" id="{5A618126-BE95-4BF9-8A9B-7BDDC2EF9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" y="609"/>
              <a:ext cx="81" cy="105"/>
            </a:xfrm>
            <a:custGeom>
              <a:avLst/>
              <a:gdLst>
                <a:gd name="T0" fmla="*/ 30 w 81"/>
                <a:gd name="T1" fmla="*/ 0 h 105"/>
                <a:gd name="T2" fmla="*/ 36 w 81"/>
                <a:gd name="T3" fmla="*/ 5 h 105"/>
                <a:gd name="T4" fmla="*/ 43 w 81"/>
                <a:gd name="T5" fmla="*/ 10 h 105"/>
                <a:gd name="T6" fmla="*/ 49 w 81"/>
                <a:gd name="T7" fmla="*/ 16 h 105"/>
                <a:gd name="T8" fmla="*/ 57 w 81"/>
                <a:gd name="T9" fmla="*/ 22 h 105"/>
                <a:gd name="T10" fmla="*/ 63 w 81"/>
                <a:gd name="T11" fmla="*/ 28 h 105"/>
                <a:gd name="T12" fmla="*/ 70 w 81"/>
                <a:gd name="T13" fmla="*/ 35 h 105"/>
                <a:gd name="T14" fmla="*/ 76 w 81"/>
                <a:gd name="T15" fmla="*/ 41 h 105"/>
                <a:gd name="T16" fmla="*/ 81 w 81"/>
                <a:gd name="T17" fmla="*/ 46 h 105"/>
                <a:gd name="T18" fmla="*/ 43 w 81"/>
                <a:gd name="T19" fmla="*/ 105 h 105"/>
                <a:gd name="T20" fmla="*/ 37 w 81"/>
                <a:gd name="T21" fmla="*/ 100 h 105"/>
                <a:gd name="T22" fmla="*/ 32 w 81"/>
                <a:gd name="T23" fmla="*/ 95 h 105"/>
                <a:gd name="T24" fmla="*/ 28 w 81"/>
                <a:gd name="T25" fmla="*/ 89 h 105"/>
                <a:gd name="T26" fmla="*/ 24 w 81"/>
                <a:gd name="T27" fmla="*/ 87 h 105"/>
                <a:gd name="T28" fmla="*/ 21 w 81"/>
                <a:gd name="T29" fmla="*/ 86 h 105"/>
                <a:gd name="T30" fmla="*/ 16 w 81"/>
                <a:gd name="T31" fmla="*/ 81 h 105"/>
                <a:gd name="T32" fmla="*/ 10 w 81"/>
                <a:gd name="T33" fmla="*/ 77 h 105"/>
                <a:gd name="T34" fmla="*/ 5 w 81"/>
                <a:gd name="T35" fmla="*/ 74 h 105"/>
                <a:gd name="T36" fmla="*/ 0 w 81"/>
                <a:gd name="T37" fmla="*/ 70 h 105"/>
                <a:gd name="T38" fmla="*/ 30 w 81"/>
                <a:gd name="T39" fmla="*/ 0 h 10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1"/>
                <a:gd name="T61" fmla="*/ 0 h 105"/>
                <a:gd name="T62" fmla="*/ 81 w 81"/>
                <a:gd name="T63" fmla="*/ 105 h 10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1" h="105">
                  <a:moveTo>
                    <a:pt x="30" y="0"/>
                  </a:moveTo>
                  <a:lnTo>
                    <a:pt x="36" y="5"/>
                  </a:lnTo>
                  <a:lnTo>
                    <a:pt x="43" y="10"/>
                  </a:lnTo>
                  <a:lnTo>
                    <a:pt x="49" y="16"/>
                  </a:lnTo>
                  <a:lnTo>
                    <a:pt x="57" y="22"/>
                  </a:lnTo>
                  <a:lnTo>
                    <a:pt x="63" y="28"/>
                  </a:lnTo>
                  <a:lnTo>
                    <a:pt x="70" y="35"/>
                  </a:lnTo>
                  <a:lnTo>
                    <a:pt x="76" y="41"/>
                  </a:lnTo>
                  <a:lnTo>
                    <a:pt x="81" y="46"/>
                  </a:lnTo>
                  <a:lnTo>
                    <a:pt x="43" y="105"/>
                  </a:lnTo>
                  <a:lnTo>
                    <a:pt x="37" y="100"/>
                  </a:lnTo>
                  <a:lnTo>
                    <a:pt x="32" y="95"/>
                  </a:lnTo>
                  <a:lnTo>
                    <a:pt x="28" y="89"/>
                  </a:lnTo>
                  <a:lnTo>
                    <a:pt x="24" y="87"/>
                  </a:lnTo>
                  <a:lnTo>
                    <a:pt x="21" y="86"/>
                  </a:lnTo>
                  <a:lnTo>
                    <a:pt x="16" y="81"/>
                  </a:lnTo>
                  <a:lnTo>
                    <a:pt x="10" y="77"/>
                  </a:lnTo>
                  <a:lnTo>
                    <a:pt x="5" y="74"/>
                  </a:lnTo>
                  <a:lnTo>
                    <a:pt x="0" y="7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33" name="Freeform 45">
              <a:extLst>
                <a:ext uri="{FF2B5EF4-FFF2-40B4-BE49-F238E27FC236}">
                  <a16:creationId xmlns:a16="http://schemas.microsoft.com/office/drawing/2014/main" id="{3F7CFC26-9B9C-4F12-BA5D-3FA93B21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618"/>
              <a:ext cx="78" cy="101"/>
            </a:xfrm>
            <a:custGeom>
              <a:avLst/>
              <a:gdLst>
                <a:gd name="T0" fmla="*/ 47 w 78"/>
                <a:gd name="T1" fmla="*/ 0 h 101"/>
                <a:gd name="T2" fmla="*/ 78 w 78"/>
                <a:gd name="T3" fmla="*/ 65 h 101"/>
                <a:gd name="T4" fmla="*/ 38 w 78"/>
                <a:gd name="T5" fmla="*/ 101 h 101"/>
                <a:gd name="T6" fmla="*/ 0 w 78"/>
                <a:gd name="T7" fmla="*/ 46 h 101"/>
                <a:gd name="T8" fmla="*/ 5 w 78"/>
                <a:gd name="T9" fmla="*/ 40 h 101"/>
                <a:gd name="T10" fmla="*/ 10 w 78"/>
                <a:gd name="T11" fmla="*/ 34 h 101"/>
                <a:gd name="T12" fmla="*/ 17 w 78"/>
                <a:gd name="T13" fmla="*/ 28 h 101"/>
                <a:gd name="T14" fmla="*/ 23 w 78"/>
                <a:gd name="T15" fmla="*/ 21 h 101"/>
                <a:gd name="T16" fmla="*/ 36 w 78"/>
                <a:gd name="T17" fmla="*/ 9 h 101"/>
                <a:gd name="T18" fmla="*/ 47 w 78"/>
                <a:gd name="T19" fmla="*/ 0 h 1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101"/>
                <a:gd name="T32" fmla="*/ 78 w 78"/>
                <a:gd name="T33" fmla="*/ 101 h 1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101">
                  <a:moveTo>
                    <a:pt x="47" y="0"/>
                  </a:moveTo>
                  <a:lnTo>
                    <a:pt x="78" y="65"/>
                  </a:lnTo>
                  <a:lnTo>
                    <a:pt x="38" y="101"/>
                  </a:lnTo>
                  <a:lnTo>
                    <a:pt x="0" y="46"/>
                  </a:lnTo>
                  <a:lnTo>
                    <a:pt x="5" y="40"/>
                  </a:lnTo>
                  <a:lnTo>
                    <a:pt x="10" y="34"/>
                  </a:lnTo>
                  <a:lnTo>
                    <a:pt x="17" y="28"/>
                  </a:lnTo>
                  <a:lnTo>
                    <a:pt x="23" y="21"/>
                  </a:lnTo>
                  <a:lnTo>
                    <a:pt x="36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34" name="Freeform 46">
              <a:extLst>
                <a:ext uri="{FF2B5EF4-FFF2-40B4-BE49-F238E27FC236}">
                  <a16:creationId xmlns:a16="http://schemas.microsoft.com/office/drawing/2014/main" id="{0B3EF21D-D128-4737-A777-FC777467D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5" y="712"/>
              <a:ext cx="68" cy="86"/>
            </a:xfrm>
            <a:custGeom>
              <a:avLst/>
              <a:gdLst>
                <a:gd name="T0" fmla="*/ 44 w 68"/>
                <a:gd name="T1" fmla="*/ 0 h 86"/>
                <a:gd name="T2" fmla="*/ 50 w 68"/>
                <a:gd name="T3" fmla="*/ 13 h 86"/>
                <a:gd name="T4" fmla="*/ 57 w 68"/>
                <a:gd name="T5" fmla="*/ 28 h 86"/>
                <a:gd name="T6" fmla="*/ 63 w 68"/>
                <a:gd name="T7" fmla="*/ 41 h 86"/>
                <a:gd name="T8" fmla="*/ 68 w 68"/>
                <a:gd name="T9" fmla="*/ 55 h 86"/>
                <a:gd name="T10" fmla="*/ 24 w 68"/>
                <a:gd name="T11" fmla="*/ 86 h 86"/>
                <a:gd name="T12" fmla="*/ 18 w 68"/>
                <a:gd name="T13" fmla="*/ 76 h 86"/>
                <a:gd name="T14" fmla="*/ 12 w 68"/>
                <a:gd name="T15" fmla="*/ 65 h 86"/>
                <a:gd name="T16" fmla="*/ 6 w 68"/>
                <a:gd name="T17" fmla="*/ 55 h 86"/>
                <a:gd name="T18" fmla="*/ 0 w 68"/>
                <a:gd name="T19" fmla="*/ 44 h 86"/>
                <a:gd name="T20" fmla="*/ 44 w 68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8"/>
                <a:gd name="T34" fmla="*/ 0 h 86"/>
                <a:gd name="T35" fmla="*/ 68 w 68"/>
                <a:gd name="T36" fmla="*/ 86 h 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8" h="86">
                  <a:moveTo>
                    <a:pt x="44" y="0"/>
                  </a:moveTo>
                  <a:lnTo>
                    <a:pt x="50" y="13"/>
                  </a:lnTo>
                  <a:lnTo>
                    <a:pt x="57" y="28"/>
                  </a:lnTo>
                  <a:lnTo>
                    <a:pt x="63" y="41"/>
                  </a:lnTo>
                  <a:lnTo>
                    <a:pt x="68" y="55"/>
                  </a:lnTo>
                  <a:lnTo>
                    <a:pt x="24" y="86"/>
                  </a:lnTo>
                  <a:lnTo>
                    <a:pt x="18" y="76"/>
                  </a:lnTo>
                  <a:lnTo>
                    <a:pt x="12" y="65"/>
                  </a:lnTo>
                  <a:lnTo>
                    <a:pt x="6" y="55"/>
                  </a:lnTo>
                  <a:lnTo>
                    <a:pt x="0" y="4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35" name="Freeform 47">
              <a:extLst>
                <a:ext uri="{FF2B5EF4-FFF2-40B4-BE49-F238E27FC236}">
                  <a16:creationId xmlns:a16="http://schemas.microsoft.com/office/drawing/2014/main" id="{13F4B2B7-3DD4-4F83-B88F-6270860B1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" y="717"/>
              <a:ext cx="64" cy="90"/>
            </a:xfrm>
            <a:custGeom>
              <a:avLst/>
              <a:gdLst>
                <a:gd name="T0" fmla="*/ 22 w 64"/>
                <a:gd name="T1" fmla="*/ 0 h 90"/>
                <a:gd name="T2" fmla="*/ 64 w 64"/>
                <a:gd name="T3" fmla="*/ 46 h 90"/>
                <a:gd name="T4" fmla="*/ 61 w 64"/>
                <a:gd name="T5" fmla="*/ 51 h 90"/>
                <a:gd name="T6" fmla="*/ 58 w 64"/>
                <a:gd name="T7" fmla="*/ 57 h 90"/>
                <a:gd name="T8" fmla="*/ 54 w 64"/>
                <a:gd name="T9" fmla="*/ 63 h 90"/>
                <a:gd name="T10" fmla="*/ 52 w 64"/>
                <a:gd name="T11" fmla="*/ 68 h 90"/>
                <a:gd name="T12" fmla="*/ 50 w 64"/>
                <a:gd name="T13" fmla="*/ 73 h 90"/>
                <a:gd name="T14" fmla="*/ 47 w 64"/>
                <a:gd name="T15" fmla="*/ 79 h 90"/>
                <a:gd name="T16" fmla="*/ 46 w 64"/>
                <a:gd name="T17" fmla="*/ 85 h 90"/>
                <a:gd name="T18" fmla="*/ 44 w 64"/>
                <a:gd name="T19" fmla="*/ 90 h 90"/>
                <a:gd name="T20" fmla="*/ 0 w 64"/>
                <a:gd name="T21" fmla="*/ 55 h 90"/>
                <a:gd name="T22" fmla="*/ 6 w 64"/>
                <a:gd name="T23" fmla="*/ 42 h 90"/>
                <a:gd name="T24" fmla="*/ 11 w 64"/>
                <a:gd name="T25" fmla="*/ 28 h 90"/>
                <a:gd name="T26" fmla="*/ 15 w 64"/>
                <a:gd name="T27" fmla="*/ 14 h 90"/>
                <a:gd name="T28" fmla="*/ 22 w 64"/>
                <a:gd name="T29" fmla="*/ 0 h 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90"/>
                <a:gd name="T47" fmla="*/ 64 w 64"/>
                <a:gd name="T48" fmla="*/ 90 h 9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90">
                  <a:moveTo>
                    <a:pt x="22" y="0"/>
                  </a:moveTo>
                  <a:lnTo>
                    <a:pt x="64" y="46"/>
                  </a:lnTo>
                  <a:lnTo>
                    <a:pt x="61" y="51"/>
                  </a:lnTo>
                  <a:lnTo>
                    <a:pt x="58" y="57"/>
                  </a:lnTo>
                  <a:lnTo>
                    <a:pt x="54" y="63"/>
                  </a:lnTo>
                  <a:lnTo>
                    <a:pt x="52" y="68"/>
                  </a:lnTo>
                  <a:lnTo>
                    <a:pt x="50" y="73"/>
                  </a:lnTo>
                  <a:lnTo>
                    <a:pt x="47" y="79"/>
                  </a:lnTo>
                  <a:lnTo>
                    <a:pt x="46" y="85"/>
                  </a:lnTo>
                  <a:lnTo>
                    <a:pt x="44" y="90"/>
                  </a:lnTo>
                  <a:lnTo>
                    <a:pt x="0" y="55"/>
                  </a:lnTo>
                  <a:lnTo>
                    <a:pt x="6" y="42"/>
                  </a:lnTo>
                  <a:lnTo>
                    <a:pt x="11" y="28"/>
                  </a:lnTo>
                  <a:lnTo>
                    <a:pt x="15" y="1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99B740C5-23F3-430A-A75F-722AD2AC4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756"/>
              <a:ext cx="53" cy="76"/>
            </a:xfrm>
            <a:custGeom>
              <a:avLst/>
              <a:gdLst>
                <a:gd name="T0" fmla="*/ 41 w 53"/>
                <a:gd name="T1" fmla="*/ 0 h 76"/>
                <a:gd name="T2" fmla="*/ 47 w 53"/>
                <a:gd name="T3" fmla="*/ 0 h 76"/>
                <a:gd name="T4" fmla="*/ 53 w 53"/>
                <a:gd name="T5" fmla="*/ 68 h 76"/>
                <a:gd name="T6" fmla="*/ 45 w 53"/>
                <a:gd name="T7" fmla="*/ 69 h 76"/>
                <a:gd name="T8" fmla="*/ 37 w 53"/>
                <a:gd name="T9" fmla="*/ 70 h 76"/>
                <a:gd name="T10" fmla="*/ 18 w 53"/>
                <a:gd name="T11" fmla="*/ 76 h 76"/>
                <a:gd name="T12" fmla="*/ 0 w 53"/>
                <a:gd name="T13" fmla="*/ 13 h 76"/>
                <a:gd name="T14" fmla="*/ 6 w 53"/>
                <a:gd name="T15" fmla="*/ 12 h 76"/>
                <a:gd name="T16" fmla="*/ 12 w 53"/>
                <a:gd name="T17" fmla="*/ 10 h 76"/>
                <a:gd name="T18" fmla="*/ 25 w 53"/>
                <a:gd name="T19" fmla="*/ 5 h 76"/>
                <a:gd name="T20" fmla="*/ 35 w 53"/>
                <a:gd name="T21" fmla="*/ 3 h 76"/>
                <a:gd name="T22" fmla="*/ 41 w 53"/>
                <a:gd name="T23" fmla="*/ 0 h 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3"/>
                <a:gd name="T37" fmla="*/ 0 h 76"/>
                <a:gd name="T38" fmla="*/ 53 w 53"/>
                <a:gd name="T39" fmla="*/ 76 h 7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3" h="76">
                  <a:moveTo>
                    <a:pt x="41" y="0"/>
                  </a:moveTo>
                  <a:lnTo>
                    <a:pt x="47" y="0"/>
                  </a:lnTo>
                  <a:lnTo>
                    <a:pt x="53" y="68"/>
                  </a:lnTo>
                  <a:lnTo>
                    <a:pt x="45" y="69"/>
                  </a:lnTo>
                  <a:lnTo>
                    <a:pt x="37" y="70"/>
                  </a:lnTo>
                  <a:lnTo>
                    <a:pt x="18" y="76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25" y="5"/>
                  </a:lnTo>
                  <a:lnTo>
                    <a:pt x="35" y="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673C097E-3759-41CC-8D45-95A835B04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756"/>
              <a:ext cx="51" cy="72"/>
            </a:xfrm>
            <a:custGeom>
              <a:avLst/>
              <a:gdLst>
                <a:gd name="T0" fmla="*/ 6 w 51"/>
                <a:gd name="T1" fmla="*/ 0 h 72"/>
                <a:gd name="T2" fmla="*/ 14 w 51"/>
                <a:gd name="T3" fmla="*/ 0 h 72"/>
                <a:gd name="T4" fmla="*/ 16 w 51"/>
                <a:gd name="T5" fmla="*/ 1 h 72"/>
                <a:gd name="T6" fmla="*/ 20 w 51"/>
                <a:gd name="T7" fmla="*/ 3 h 72"/>
                <a:gd name="T8" fmla="*/ 29 w 51"/>
                <a:gd name="T9" fmla="*/ 5 h 72"/>
                <a:gd name="T10" fmla="*/ 41 w 51"/>
                <a:gd name="T11" fmla="*/ 8 h 72"/>
                <a:gd name="T12" fmla="*/ 51 w 51"/>
                <a:gd name="T13" fmla="*/ 12 h 72"/>
                <a:gd name="T14" fmla="*/ 33 w 51"/>
                <a:gd name="T15" fmla="*/ 72 h 72"/>
                <a:gd name="T16" fmla="*/ 25 w 51"/>
                <a:gd name="T17" fmla="*/ 71 h 72"/>
                <a:gd name="T18" fmla="*/ 16 w 51"/>
                <a:gd name="T19" fmla="*/ 69 h 72"/>
                <a:gd name="T20" fmla="*/ 7 w 51"/>
                <a:gd name="T21" fmla="*/ 68 h 72"/>
                <a:gd name="T22" fmla="*/ 0 w 51"/>
                <a:gd name="T23" fmla="*/ 66 h 72"/>
                <a:gd name="T24" fmla="*/ 6 w 51"/>
                <a:gd name="T25" fmla="*/ 0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1"/>
                <a:gd name="T40" fmla="*/ 0 h 72"/>
                <a:gd name="T41" fmla="*/ 51 w 51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1" h="72">
                  <a:moveTo>
                    <a:pt x="6" y="0"/>
                  </a:moveTo>
                  <a:lnTo>
                    <a:pt x="14" y="0"/>
                  </a:lnTo>
                  <a:lnTo>
                    <a:pt x="16" y="1"/>
                  </a:lnTo>
                  <a:lnTo>
                    <a:pt x="20" y="3"/>
                  </a:lnTo>
                  <a:lnTo>
                    <a:pt x="29" y="5"/>
                  </a:lnTo>
                  <a:lnTo>
                    <a:pt x="41" y="8"/>
                  </a:lnTo>
                  <a:lnTo>
                    <a:pt x="51" y="12"/>
                  </a:lnTo>
                  <a:lnTo>
                    <a:pt x="33" y="72"/>
                  </a:lnTo>
                  <a:lnTo>
                    <a:pt x="25" y="71"/>
                  </a:lnTo>
                  <a:lnTo>
                    <a:pt x="16" y="69"/>
                  </a:lnTo>
                  <a:lnTo>
                    <a:pt x="7" y="68"/>
                  </a:lnTo>
                  <a:lnTo>
                    <a:pt x="0" y="6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38" name="Freeform 50">
              <a:extLst>
                <a:ext uri="{FF2B5EF4-FFF2-40B4-BE49-F238E27FC236}">
                  <a16:creationId xmlns:a16="http://schemas.microsoft.com/office/drawing/2014/main" id="{17647B83-9566-41ED-94BF-B6774522C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9" y="790"/>
              <a:ext cx="56" cy="70"/>
            </a:xfrm>
            <a:custGeom>
              <a:avLst/>
              <a:gdLst>
                <a:gd name="T0" fmla="*/ 25 w 56"/>
                <a:gd name="T1" fmla="*/ 0 h 70"/>
                <a:gd name="T2" fmla="*/ 33 w 56"/>
                <a:gd name="T3" fmla="*/ 5 h 70"/>
                <a:gd name="T4" fmla="*/ 42 w 56"/>
                <a:gd name="T5" fmla="*/ 11 h 70"/>
                <a:gd name="T6" fmla="*/ 45 w 56"/>
                <a:gd name="T7" fmla="*/ 15 h 70"/>
                <a:gd name="T8" fmla="*/ 50 w 56"/>
                <a:gd name="T9" fmla="*/ 18 h 70"/>
                <a:gd name="T10" fmla="*/ 53 w 56"/>
                <a:gd name="T11" fmla="*/ 22 h 70"/>
                <a:gd name="T12" fmla="*/ 56 w 56"/>
                <a:gd name="T13" fmla="*/ 28 h 70"/>
                <a:gd name="T14" fmla="*/ 26 w 56"/>
                <a:gd name="T15" fmla="*/ 70 h 70"/>
                <a:gd name="T16" fmla="*/ 13 w 56"/>
                <a:gd name="T17" fmla="*/ 62 h 70"/>
                <a:gd name="T18" fmla="*/ 0 w 56"/>
                <a:gd name="T19" fmla="*/ 54 h 70"/>
                <a:gd name="T20" fmla="*/ 25 w 56"/>
                <a:gd name="T21" fmla="*/ 0 h 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6"/>
                <a:gd name="T34" fmla="*/ 0 h 70"/>
                <a:gd name="T35" fmla="*/ 56 w 56"/>
                <a:gd name="T36" fmla="*/ 70 h 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6" h="70">
                  <a:moveTo>
                    <a:pt x="25" y="0"/>
                  </a:moveTo>
                  <a:lnTo>
                    <a:pt x="33" y="5"/>
                  </a:lnTo>
                  <a:lnTo>
                    <a:pt x="42" y="11"/>
                  </a:lnTo>
                  <a:lnTo>
                    <a:pt x="45" y="15"/>
                  </a:lnTo>
                  <a:lnTo>
                    <a:pt x="50" y="18"/>
                  </a:lnTo>
                  <a:lnTo>
                    <a:pt x="53" y="22"/>
                  </a:lnTo>
                  <a:lnTo>
                    <a:pt x="56" y="28"/>
                  </a:lnTo>
                  <a:lnTo>
                    <a:pt x="26" y="70"/>
                  </a:lnTo>
                  <a:lnTo>
                    <a:pt x="13" y="62"/>
                  </a:lnTo>
                  <a:lnTo>
                    <a:pt x="0" y="5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39" name="Freeform 51">
              <a:extLst>
                <a:ext uri="{FF2B5EF4-FFF2-40B4-BE49-F238E27FC236}">
                  <a16:creationId xmlns:a16="http://schemas.microsoft.com/office/drawing/2014/main" id="{47459426-C5B1-4CB2-BF9D-D88CBB841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793"/>
              <a:ext cx="52" cy="71"/>
            </a:xfrm>
            <a:custGeom>
              <a:avLst/>
              <a:gdLst>
                <a:gd name="T0" fmla="*/ 28 w 52"/>
                <a:gd name="T1" fmla="*/ 0 h 71"/>
                <a:gd name="T2" fmla="*/ 52 w 52"/>
                <a:gd name="T3" fmla="*/ 53 h 71"/>
                <a:gd name="T4" fmla="*/ 41 w 52"/>
                <a:gd name="T5" fmla="*/ 61 h 71"/>
                <a:gd name="T6" fmla="*/ 29 w 52"/>
                <a:gd name="T7" fmla="*/ 71 h 71"/>
                <a:gd name="T8" fmla="*/ 0 w 52"/>
                <a:gd name="T9" fmla="*/ 26 h 71"/>
                <a:gd name="T10" fmla="*/ 6 w 52"/>
                <a:gd name="T11" fmla="*/ 19 h 71"/>
                <a:gd name="T12" fmla="*/ 13 w 52"/>
                <a:gd name="T13" fmla="*/ 13 h 71"/>
                <a:gd name="T14" fmla="*/ 20 w 52"/>
                <a:gd name="T15" fmla="*/ 6 h 71"/>
                <a:gd name="T16" fmla="*/ 28 w 52"/>
                <a:gd name="T17" fmla="*/ 0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8" y="0"/>
                  </a:moveTo>
                  <a:lnTo>
                    <a:pt x="52" y="53"/>
                  </a:lnTo>
                  <a:lnTo>
                    <a:pt x="41" y="61"/>
                  </a:lnTo>
                  <a:lnTo>
                    <a:pt x="29" y="71"/>
                  </a:lnTo>
                  <a:lnTo>
                    <a:pt x="0" y="26"/>
                  </a:lnTo>
                  <a:lnTo>
                    <a:pt x="6" y="19"/>
                  </a:lnTo>
                  <a:lnTo>
                    <a:pt x="13" y="13"/>
                  </a:lnTo>
                  <a:lnTo>
                    <a:pt x="20" y="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40" name="Freeform 52">
              <a:extLst>
                <a:ext uri="{FF2B5EF4-FFF2-40B4-BE49-F238E27FC236}">
                  <a16:creationId xmlns:a16="http://schemas.microsoft.com/office/drawing/2014/main" id="{2DCA6ABC-EC6C-4968-A34F-4EE11C13A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" y="821"/>
              <a:ext cx="44" cy="73"/>
            </a:xfrm>
            <a:custGeom>
              <a:avLst/>
              <a:gdLst>
                <a:gd name="T0" fmla="*/ 40 w 44"/>
                <a:gd name="T1" fmla="*/ 0 h 73"/>
                <a:gd name="T2" fmla="*/ 44 w 44"/>
                <a:gd name="T3" fmla="*/ 54 h 73"/>
                <a:gd name="T4" fmla="*/ 39 w 44"/>
                <a:gd name="T5" fmla="*/ 55 h 73"/>
                <a:gd name="T6" fmla="*/ 34 w 44"/>
                <a:gd name="T7" fmla="*/ 57 h 73"/>
                <a:gd name="T8" fmla="*/ 30 w 44"/>
                <a:gd name="T9" fmla="*/ 59 h 73"/>
                <a:gd name="T10" fmla="*/ 25 w 44"/>
                <a:gd name="T11" fmla="*/ 62 h 73"/>
                <a:gd name="T12" fmla="*/ 15 w 44"/>
                <a:gd name="T13" fmla="*/ 68 h 73"/>
                <a:gd name="T14" fmla="*/ 10 w 44"/>
                <a:gd name="T15" fmla="*/ 70 h 73"/>
                <a:gd name="T16" fmla="*/ 5 w 44"/>
                <a:gd name="T17" fmla="*/ 73 h 73"/>
                <a:gd name="T18" fmla="*/ 4 w 44"/>
                <a:gd name="T19" fmla="*/ 61 h 73"/>
                <a:gd name="T20" fmla="*/ 2 w 44"/>
                <a:gd name="T21" fmla="*/ 49 h 73"/>
                <a:gd name="T22" fmla="*/ 1 w 44"/>
                <a:gd name="T23" fmla="*/ 37 h 73"/>
                <a:gd name="T24" fmla="*/ 0 w 44"/>
                <a:gd name="T25" fmla="*/ 25 h 73"/>
                <a:gd name="T26" fmla="*/ 40 w 44"/>
                <a:gd name="T27" fmla="*/ 0 h 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"/>
                <a:gd name="T43" fmla="*/ 0 h 73"/>
                <a:gd name="T44" fmla="*/ 44 w 44"/>
                <a:gd name="T45" fmla="*/ 73 h 7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" h="73">
                  <a:moveTo>
                    <a:pt x="40" y="0"/>
                  </a:moveTo>
                  <a:lnTo>
                    <a:pt x="44" y="54"/>
                  </a:lnTo>
                  <a:lnTo>
                    <a:pt x="39" y="55"/>
                  </a:lnTo>
                  <a:lnTo>
                    <a:pt x="34" y="57"/>
                  </a:lnTo>
                  <a:lnTo>
                    <a:pt x="30" y="59"/>
                  </a:lnTo>
                  <a:lnTo>
                    <a:pt x="25" y="62"/>
                  </a:lnTo>
                  <a:lnTo>
                    <a:pt x="15" y="68"/>
                  </a:lnTo>
                  <a:lnTo>
                    <a:pt x="10" y="70"/>
                  </a:lnTo>
                  <a:lnTo>
                    <a:pt x="5" y="73"/>
                  </a:lnTo>
                  <a:lnTo>
                    <a:pt x="4" y="61"/>
                  </a:lnTo>
                  <a:lnTo>
                    <a:pt x="2" y="49"/>
                  </a:lnTo>
                  <a:lnTo>
                    <a:pt x="1" y="37"/>
                  </a:lnTo>
                  <a:lnTo>
                    <a:pt x="0" y="2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41" name="Freeform 53">
              <a:extLst>
                <a:ext uri="{FF2B5EF4-FFF2-40B4-BE49-F238E27FC236}">
                  <a16:creationId xmlns:a16="http://schemas.microsoft.com/office/drawing/2014/main" id="{1870D354-8E64-4705-88FD-AE3ECA24C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" y="828"/>
              <a:ext cx="41" cy="70"/>
            </a:xfrm>
            <a:custGeom>
              <a:avLst/>
              <a:gdLst>
                <a:gd name="T0" fmla="*/ 1 w 41"/>
                <a:gd name="T1" fmla="*/ 0 h 70"/>
                <a:gd name="T2" fmla="*/ 9 w 41"/>
                <a:gd name="T3" fmla="*/ 4 h 70"/>
                <a:gd name="T4" fmla="*/ 16 w 41"/>
                <a:gd name="T5" fmla="*/ 6 h 70"/>
                <a:gd name="T6" fmla="*/ 22 w 41"/>
                <a:gd name="T7" fmla="*/ 11 h 70"/>
                <a:gd name="T8" fmla="*/ 30 w 41"/>
                <a:gd name="T9" fmla="*/ 15 h 70"/>
                <a:gd name="T10" fmla="*/ 36 w 41"/>
                <a:gd name="T11" fmla="*/ 19 h 70"/>
                <a:gd name="T12" fmla="*/ 39 w 41"/>
                <a:gd name="T13" fmla="*/ 23 h 70"/>
                <a:gd name="T14" fmla="*/ 41 w 41"/>
                <a:gd name="T15" fmla="*/ 24 h 70"/>
                <a:gd name="T16" fmla="*/ 41 w 41"/>
                <a:gd name="T17" fmla="*/ 25 h 70"/>
                <a:gd name="T18" fmla="*/ 41 w 41"/>
                <a:gd name="T19" fmla="*/ 30 h 70"/>
                <a:gd name="T20" fmla="*/ 39 w 41"/>
                <a:gd name="T21" fmla="*/ 37 h 70"/>
                <a:gd name="T22" fmla="*/ 38 w 41"/>
                <a:gd name="T23" fmla="*/ 43 h 70"/>
                <a:gd name="T24" fmla="*/ 38 w 41"/>
                <a:gd name="T25" fmla="*/ 48 h 70"/>
                <a:gd name="T26" fmla="*/ 38 w 41"/>
                <a:gd name="T27" fmla="*/ 70 h 70"/>
                <a:gd name="T28" fmla="*/ 25 w 41"/>
                <a:gd name="T29" fmla="*/ 64 h 70"/>
                <a:gd name="T30" fmla="*/ 16 w 41"/>
                <a:gd name="T31" fmla="*/ 60 h 70"/>
                <a:gd name="T32" fmla="*/ 9 w 41"/>
                <a:gd name="T33" fmla="*/ 56 h 70"/>
                <a:gd name="T34" fmla="*/ 6 w 41"/>
                <a:gd name="T35" fmla="*/ 55 h 70"/>
                <a:gd name="T36" fmla="*/ 4 w 41"/>
                <a:gd name="T37" fmla="*/ 54 h 70"/>
                <a:gd name="T38" fmla="*/ 3 w 41"/>
                <a:gd name="T39" fmla="*/ 51 h 70"/>
                <a:gd name="T40" fmla="*/ 1 w 41"/>
                <a:gd name="T41" fmla="*/ 50 h 70"/>
                <a:gd name="T42" fmla="*/ 1 w 41"/>
                <a:gd name="T43" fmla="*/ 48 h 70"/>
                <a:gd name="T44" fmla="*/ 0 w 41"/>
                <a:gd name="T45" fmla="*/ 45 h 70"/>
                <a:gd name="T46" fmla="*/ 0 w 41"/>
                <a:gd name="T47" fmla="*/ 42 h 70"/>
                <a:gd name="T48" fmla="*/ 0 w 41"/>
                <a:gd name="T49" fmla="*/ 38 h 70"/>
                <a:gd name="T50" fmla="*/ 0 w 41"/>
                <a:gd name="T51" fmla="*/ 29 h 70"/>
                <a:gd name="T52" fmla="*/ 0 w 41"/>
                <a:gd name="T53" fmla="*/ 18 h 70"/>
                <a:gd name="T54" fmla="*/ 1 w 41"/>
                <a:gd name="T55" fmla="*/ 0 h 7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1"/>
                <a:gd name="T85" fmla="*/ 0 h 70"/>
                <a:gd name="T86" fmla="*/ 41 w 41"/>
                <a:gd name="T87" fmla="*/ 70 h 7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1" h="70">
                  <a:moveTo>
                    <a:pt x="1" y="0"/>
                  </a:moveTo>
                  <a:lnTo>
                    <a:pt x="9" y="4"/>
                  </a:lnTo>
                  <a:lnTo>
                    <a:pt x="16" y="6"/>
                  </a:lnTo>
                  <a:lnTo>
                    <a:pt x="22" y="11"/>
                  </a:lnTo>
                  <a:lnTo>
                    <a:pt x="30" y="15"/>
                  </a:lnTo>
                  <a:lnTo>
                    <a:pt x="36" y="19"/>
                  </a:lnTo>
                  <a:lnTo>
                    <a:pt x="39" y="23"/>
                  </a:lnTo>
                  <a:lnTo>
                    <a:pt x="41" y="24"/>
                  </a:lnTo>
                  <a:lnTo>
                    <a:pt x="41" y="25"/>
                  </a:lnTo>
                  <a:lnTo>
                    <a:pt x="41" y="30"/>
                  </a:lnTo>
                  <a:lnTo>
                    <a:pt x="39" y="37"/>
                  </a:lnTo>
                  <a:lnTo>
                    <a:pt x="38" y="43"/>
                  </a:lnTo>
                  <a:lnTo>
                    <a:pt x="38" y="48"/>
                  </a:lnTo>
                  <a:lnTo>
                    <a:pt x="38" y="70"/>
                  </a:lnTo>
                  <a:lnTo>
                    <a:pt x="25" y="64"/>
                  </a:lnTo>
                  <a:lnTo>
                    <a:pt x="16" y="60"/>
                  </a:lnTo>
                  <a:lnTo>
                    <a:pt x="9" y="56"/>
                  </a:lnTo>
                  <a:lnTo>
                    <a:pt x="6" y="55"/>
                  </a:lnTo>
                  <a:lnTo>
                    <a:pt x="4" y="54"/>
                  </a:lnTo>
                  <a:lnTo>
                    <a:pt x="3" y="51"/>
                  </a:lnTo>
                  <a:lnTo>
                    <a:pt x="1" y="50"/>
                  </a:lnTo>
                  <a:lnTo>
                    <a:pt x="1" y="48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42" name="Freeform 54">
              <a:extLst>
                <a:ext uri="{FF2B5EF4-FFF2-40B4-BE49-F238E27FC236}">
                  <a16:creationId xmlns:a16="http://schemas.microsoft.com/office/drawing/2014/main" id="{98547B13-EE1B-4A11-97A4-0E9D63972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" y="846"/>
              <a:ext cx="45" cy="55"/>
            </a:xfrm>
            <a:custGeom>
              <a:avLst/>
              <a:gdLst>
                <a:gd name="T0" fmla="*/ 30 w 45"/>
                <a:gd name="T1" fmla="*/ 0 h 55"/>
                <a:gd name="T2" fmla="*/ 35 w 45"/>
                <a:gd name="T3" fmla="*/ 7 h 55"/>
                <a:gd name="T4" fmla="*/ 40 w 45"/>
                <a:gd name="T5" fmla="*/ 16 h 55"/>
                <a:gd name="T6" fmla="*/ 43 w 45"/>
                <a:gd name="T7" fmla="*/ 21 h 55"/>
                <a:gd name="T8" fmla="*/ 45 w 45"/>
                <a:gd name="T9" fmla="*/ 24 h 55"/>
                <a:gd name="T10" fmla="*/ 45 w 45"/>
                <a:gd name="T11" fmla="*/ 25 h 55"/>
                <a:gd name="T12" fmla="*/ 45 w 45"/>
                <a:gd name="T13" fmla="*/ 25 h 55"/>
                <a:gd name="T14" fmla="*/ 45 w 45"/>
                <a:gd name="T15" fmla="*/ 26 h 55"/>
                <a:gd name="T16" fmla="*/ 43 w 45"/>
                <a:gd name="T17" fmla="*/ 27 h 55"/>
                <a:gd name="T18" fmla="*/ 42 w 45"/>
                <a:gd name="T19" fmla="*/ 30 h 55"/>
                <a:gd name="T20" fmla="*/ 34 w 45"/>
                <a:gd name="T21" fmla="*/ 37 h 55"/>
                <a:gd name="T22" fmla="*/ 24 w 45"/>
                <a:gd name="T23" fmla="*/ 46 h 55"/>
                <a:gd name="T24" fmla="*/ 15 w 45"/>
                <a:gd name="T25" fmla="*/ 55 h 55"/>
                <a:gd name="T26" fmla="*/ 13 w 45"/>
                <a:gd name="T27" fmla="*/ 53 h 55"/>
                <a:gd name="T28" fmla="*/ 11 w 45"/>
                <a:gd name="T29" fmla="*/ 51 h 55"/>
                <a:gd name="T30" fmla="*/ 9 w 45"/>
                <a:gd name="T31" fmla="*/ 49 h 55"/>
                <a:gd name="T32" fmla="*/ 7 w 45"/>
                <a:gd name="T33" fmla="*/ 46 h 55"/>
                <a:gd name="T34" fmla="*/ 2 w 45"/>
                <a:gd name="T35" fmla="*/ 40 h 55"/>
                <a:gd name="T36" fmla="*/ 0 w 45"/>
                <a:gd name="T37" fmla="*/ 36 h 55"/>
                <a:gd name="T38" fmla="*/ 30 w 45"/>
                <a:gd name="T39" fmla="*/ 0 h 5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5"/>
                <a:gd name="T61" fmla="*/ 0 h 55"/>
                <a:gd name="T62" fmla="*/ 45 w 45"/>
                <a:gd name="T63" fmla="*/ 55 h 5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5" h="55">
                  <a:moveTo>
                    <a:pt x="30" y="0"/>
                  </a:moveTo>
                  <a:lnTo>
                    <a:pt x="35" y="7"/>
                  </a:lnTo>
                  <a:lnTo>
                    <a:pt x="40" y="16"/>
                  </a:lnTo>
                  <a:lnTo>
                    <a:pt x="43" y="21"/>
                  </a:lnTo>
                  <a:lnTo>
                    <a:pt x="45" y="24"/>
                  </a:lnTo>
                  <a:lnTo>
                    <a:pt x="45" y="25"/>
                  </a:lnTo>
                  <a:lnTo>
                    <a:pt x="45" y="26"/>
                  </a:lnTo>
                  <a:lnTo>
                    <a:pt x="43" y="27"/>
                  </a:lnTo>
                  <a:lnTo>
                    <a:pt x="42" y="30"/>
                  </a:lnTo>
                  <a:lnTo>
                    <a:pt x="34" y="37"/>
                  </a:lnTo>
                  <a:lnTo>
                    <a:pt x="24" y="46"/>
                  </a:lnTo>
                  <a:lnTo>
                    <a:pt x="15" y="55"/>
                  </a:lnTo>
                  <a:lnTo>
                    <a:pt x="13" y="53"/>
                  </a:lnTo>
                  <a:lnTo>
                    <a:pt x="11" y="51"/>
                  </a:lnTo>
                  <a:lnTo>
                    <a:pt x="9" y="49"/>
                  </a:lnTo>
                  <a:lnTo>
                    <a:pt x="7" y="46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43" name="Freeform 55">
              <a:extLst>
                <a:ext uri="{FF2B5EF4-FFF2-40B4-BE49-F238E27FC236}">
                  <a16:creationId xmlns:a16="http://schemas.microsoft.com/office/drawing/2014/main" id="{72FE2FAE-2602-4833-A797-F11124B3C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851"/>
              <a:ext cx="44" cy="54"/>
            </a:xfrm>
            <a:custGeom>
              <a:avLst/>
              <a:gdLst>
                <a:gd name="T0" fmla="*/ 12 w 44"/>
                <a:gd name="T1" fmla="*/ 0 h 54"/>
                <a:gd name="T2" fmla="*/ 44 w 44"/>
                <a:gd name="T3" fmla="*/ 35 h 54"/>
                <a:gd name="T4" fmla="*/ 38 w 44"/>
                <a:gd name="T5" fmla="*/ 45 h 54"/>
                <a:gd name="T6" fmla="*/ 32 w 44"/>
                <a:gd name="T7" fmla="*/ 54 h 54"/>
                <a:gd name="T8" fmla="*/ 22 w 44"/>
                <a:gd name="T9" fmla="*/ 45 h 54"/>
                <a:gd name="T10" fmla="*/ 12 w 44"/>
                <a:gd name="T11" fmla="*/ 35 h 54"/>
                <a:gd name="T12" fmla="*/ 4 w 44"/>
                <a:gd name="T13" fmla="*/ 28 h 54"/>
                <a:gd name="T14" fmla="*/ 1 w 44"/>
                <a:gd name="T15" fmla="*/ 26 h 54"/>
                <a:gd name="T16" fmla="*/ 0 w 44"/>
                <a:gd name="T17" fmla="*/ 25 h 54"/>
                <a:gd name="T18" fmla="*/ 0 w 44"/>
                <a:gd name="T19" fmla="*/ 22 h 54"/>
                <a:gd name="T20" fmla="*/ 1 w 44"/>
                <a:gd name="T21" fmla="*/ 20 h 54"/>
                <a:gd name="T22" fmla="*/ 5 w 44"/>
                <a:gd name="T23" fmla="*/ 14 h 54"/>
                <a:gd name="T24" fmla="*/ 12 w 44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4"/>
                <a:gd name="T40" fmla="*/ 0 h 54"/>
                <a:gd name="T41" fmla="*/ 44 w 44"/>
                <a:gd name="T42" fmla="*/ 54 h 5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4" h="54">
                  <a:moveTo>
                    <a:pt x="12" y="0"/>
                  </a:moveTo>
                  <a:lnTo>
                    <a:pt x="44" y="35"/>
                  </a:lnTo>
                  <a:lnTo>
                    <a:pt x="38" y="45"/>
                  </a:lnTo>
                  <a:lnTo>
                    <a:pt x="32" y="54"/>
                  </a:lnTo>
                  <a:lnTo>
                    <a:pt x="22" y="45"/>
                  </a:lnTo>
                  <a:lnTo>
                    <a:pt x="12" y="35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44" name="Freeform 56">
              <a:extLst>
                <a:ext uri="{FF2B5EF4-FFF2-40B4-BE49-F238E27FC236}">
                  <a16:creationId xmlns:a16="http://schemas.microsoft.com/office/drawing/2014/main" id="{FE3B0143-F120-480E-9195-4B802EA60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" y="901"/>
              <a:ext cx="39" cy="43"/>
            </a:xfrm>
            <a:custGeom>
              <a:avLst/>
              <a:gdLst>
                <a:gd name="T0" fmla="*/ 33 w 39"/>
                <a:gd name="T1" fmla="*/ 0 h 43"/>
                <a:gd name="T2" fmla="*/ 37 w 39"/>
                <a:gd name="T3" fmla="*/ 16 h 43"/>
                <a:gd name="T4" fmla="*/ 39 w 39"/>
                <a:gd name="T5" fmla="*/ 23 h 43"/>
                <a:gd name="T6" fmla="*/ 39 w 39"/>
                <a:gd name="T7" fmla="*/ 28 h 43"/>
                <a:gd name="T8" fmla="*/ 39 w 39"/>
                <a:gd name="T9" fmla="*/ 28 h 43"/>
                <a:gd name="T10" fmla="*/ 38 w 39"/>
                <a:gd name="T11" fmla="*/ 29 h 43"/>
                <a:gd name="T12" fmla="*/ 36 w 39"/>
                <a:gd name="T13" fmla="*/ 33 h 43"/>
                <a:gd name="T14" fmla="*/ 31 w 39"/>
                <a:gd name="T15" fmla="*/ 35 h 43"/>
                <a:gd name="T16" fmla="*/ 26 w 39"/>
                <a:gd name="T17" fmla="*/ 38 h 43"/>
                <a:gd name="T18" fmla="*/ 17 w 39"/>
                <a:gd name="T19" fmla="*/ 41 h 43"/>
                <a:gd name="T20" fmla="*/ 10 w 39"/>
                <a:gd name="T21" fmla="*/ 43 h 43"/>
                <a:gd name="T22" fmla="*/ 5 w 39"/>
                <a:gd name="T23" fmla="*/ 33 h 43"/>
                <a:gd name="T24" fmla="*/ 0 w 39"/>
                <a:gd name="T25" fmla="*/ 20 h 43"/>
                <a:gd name="T26" fmla="*/ 33 w 39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"/>
                <a:gd name="T43" fmla="*/ 0 h 43"/>
                <a:gd name="T44" fmla="*/ 39 w 39"/>
                <a:gd name="T45" fmla="*/ 43 h 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" h="43">
                  <a:moveTo>
                    <a:pt x="33" y="0"/>
                  </a:moveTo>
                  <a:lnTo>
                    <a:pt x="37" y="16"/>
                  </a:lnTo>
                  <a:lnTo>
                    <a:pt x="39" y="23"/>
                  </a:lnTo>
                  <a:lnTo>
                    <a:pt x="39" y="28"/>
                  </a:lnTo>
                  <a:lnTo>
                    <a:pt x="38" y="29"/>
                  </a:lnTo>
                  <a:lnTo>
                    <a:pt x="36" y="33"/>
                  </a:lnTo>
                  <a:lnTo>
                    <a:pt x="31" y="35"/>
                  </a:lnTo>
                  <a:lnTo>
                    <a:pt x="26" y="38"/>
                  </a:lnTo>
                  <a:lnTo>
                    <a:pt x="17" y="41"/>
                  </a:lnTo>
                  <a:lnTo>
                    <a:pt x="10" y="43"/>
                  </a:lnTo>
                  <a:lnTo>
                    <a:pt x="5" y="33"/>
                  </a:lnTo>
                  <a:lnTo>
                    <a:pt x="0" y="2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45" name="Freeform 57">
              <a:extLst>
                <a:ext uri="{FF2B5EF4-FFF2-40B4-BE49-F238E27FC236}">
                  <a16:creationId xmlns:a16="http://schemas.microsoft.com/office/drawing/2014/main" id="{17DB2E60-9ADF-4053-A2EF-A8710E31A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907"/>
              <a:ext cx="35" cy="43"/>
            </a:xfrm>
            <a:custGeom>
              <a:avLst/>
              <a:gdLst>
                <a:gd name="T0" fmla="*/ 3 w 35"/>
                <a:gd name="T1" fmla="*/ 0 h 43"/>
                <a:gd name="T2" fmla="*/ 35 w 35"/>
                <a:gd name="T3" fmla="*/ 21 h 43"/>
                <a:gd name="T4" fmla="*/ 30 w 35"/>
                <a:gd name="T5" fmla="*/ 32 h 43"/>
                <a:gd name="T6" fmla="*/ 29 w 35"/>
                <a:gd name="T7" fmla="*/ 37 h 43"/>
                <a:gd name="T8" fmla="*/ 28 w 35"/>
                <a:gd name="T9" fmla="*/ 43 h 43"/>
                <a:gd name="T10" fmla="*/ 22 w 35"/>
                <a:gd name="T11" fmla="*/ 41 h 43"/>
                <a:gd name="T12" fmla="*/ 13 w 35"/>
                <a:gd name="T13" fmla="*/ 34 h 43"/>
                <a:gd name="T14" fmla="*/ 3 w 35"/>
                <a:gd name="T15" fmla="*/ 27 h 43"/>
                <a:gd name="T16" fmla="*/ 1 w 35"/>
                <a:gd name="T17" fmla="*/ 23 h 43"/>
                <a:gd name="T18" fmla="*/ 0 w 35"/>
                <a:gd name="T19" fmla="*/ 23 h 43"/>
                <a:gd name="T20" fmla="*/ 0 w 35"/>
                <a:gd name="T21" fmla="*/ 22 h 43"/>
                <a:gd name="T22" fmla="*/ 0 w 35"/>
                <a:gd name="T23" fmla="*/ 18 h 43"/>
                <a:gd name="T24" fmla="*/ 1 w 35"/>
                <a:gd name="T25" fmla="*/ 13 h 43"/>
                <a:gd name="T26" fmla="*/ 2 w 35"/>
                <a:gd name="T27" fmla="*/ 5 h 43"/>
                <a:gd name="T28" fmla="*/ 3 w 35"/>
                <a:gd name="T29" fmla="*/ 0 h 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5"/>
                <a:gd name="T46" fmla="*/ 0 h 43"/>
                <a:gd name="T47" fmla="*/ 35 w 35"/>
                <a:gd name="T48" fmla="*/ 43 h 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5" h="43">
                  <a:moveTo>
                    <a:pt x="3" y="0"/>
                  </a:moveTo>
                  <a:lnTo>
                    <a:pt x="35" y="21"/>
                  </a:lnTo>
                  <a:lnTo>
                    <a:pt x="30" y="32"/>
                  </a:lnTo>
                  <a:lnTo>
                    <a:pt x="29" y="37"/>
                  </a:lnTo>
                  <a:lnTo>
                    <a:pt x="28" y="43"/>
                  </a:lnTo>
                  <a:lnTo>
                    <a:pt x="22" y="41"/>
                  </a:lnTo>
                  <a:lnTo>
                    <a:pt x="13" y="34"/>
                  </a:lnTo>
                  <a:lnTo>
                    <a:pt x="3" y="27"/>
                  </a:lnTo>
                  <a:lnTo>
                    <a:pt x="1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2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46" name="Freeform 58">
              <a:extLst>
                <a:ext uri="{FF2B5EF4-FFF2-40B4-BE49-F238E27FC236}">
                  <a16:creationId xmlns:a16="http://schemas.microsoft.com/office/drawing/2014/main" id="{E15B7B69-9F32-436B-9DDA-48D3AC692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" y="927"/>
              <a:ext cx="41" cy="49"/>
            </a:xfrm>
            <a:custGeom>
              <a:avLst/>
              <a:gdLst>
                <a:gd name="T0" fmla="*/ 41 w 41"/>
                <a:gd name="T1" fmla="*/ 0 h 49"/>
                <a:gd name="T2" fmla="*/ 40 w 41"/>
                <a:gd name="T3" fmla="*/ 3 h 49"/>
                <a:gd name="T4" fmla="*/ 39 w 41"/>
                <a:gd name="T5" fmla="*/ 9 h 49"/>
                <a:gd name="T6" fmla="*/ 37 w 41"/>
                <a:gd name="T7" fmla="*/ 20 h 49"/>
                <a:gd name="T8" fmla="*/ 33 w 41"/>
                <a:gd name="T9" fmla="*/ 29 h 49"/>
                <a:gd name="T10" fmla="*/ 32 w 41"/>
                <a:gd name="T11" fmla="*/ 35 h 49"/>
                <a:gd name="T12" fmla="*/ 31 w 41"/>
                <a:gd name="T13" fmla="*/ 40 h 49"/>
                <a:gd name="T14" fmla="*/ 30 w 41"/>
                <a:gd name="T15" fmla="*/ 40 h 49"/>
                <a:gd name="T16" fmla="*/ 28 w 41"/>
                <a:gd name="T17" fmla="*/ 40 h 49"/>
                <a:gd name="T18" fmla="*/ 0 w 41"/>
                <a:gd name="T19" fmla="*/ 49 h 49"/>
                <a:gd name="T20" fmla="*/ 5 w 41"/>
                <a:gd name="T21" fmla="*/ 29 h 49"/>
                <a:gd name="T22" fmla="*/ 9 w 41"/>
                <a:gd name="T23" fmla="*/ 10 h 49"/>
                <a:gd name="T24" fmla="*/ 41 w 41"/>
                <a:gd name="T25" fmla="*/ 0 h 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49"/>
                <a:gd name="T41" fmla="*/ 41 w 41"/>
                <a:gd name="T42" fmla="*/ 49 h 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49">
                  <a:moveTo>
                    <a:pt x="41" y="0"/>
                  </a:moveTo>
                  <a:lnTo>
                    <a:pt x="40" y="3"/>
                  </a:lnTo>
                  <a:lnTo>
                    <a:pt x="39" y="9"/>
                  </a:lnTo>
                  <a:lnTo>
                    <a:pt x="37" y="20"/>
                  </a:lnTo>
                  <a:lnTo>
                    <a:pt x="33" y="29"/>
                  </a:lnTo>
                  <a:lnTo>
                    <a:pt x="32" y="35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28" y="40"/>
                  </a:lnTo>
                  <a:lnTo>
                    <a:pt x="0" y="49"/>
                  </a:lnTo>
                  <a:lnTo>
                    <a:pt x="5" y="29"/>
                  </a:lnTo>
                  <a:lnTo>
                    <a:pt x="9" y="1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47" name="Freeform 59">
              <a:extLst>
                <a:ext uri="{FF2B5EF4-FFF2-40B4-BE49-F238E27FC236}">
                  <a16:creationId xmlns:a16="http://schemas.microsoft.com/office/drawing/2014/main" id="{E9FA1744-6433-478F-8C5F-64FD1B040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" y="930"/>
              <a:ext cx="41" cy="46"/>
            </a:xfrm>
            <a:custGeom>
              <a:avLst/>
              <a:gdLst>
                <a:gd name="T0" fmla="*/ 0 w 41"/>
                <a:gd name="T1" fmla="*/ 0 h 46"/>
                <a:gd name="T2" fmla="*/ 16 w 41"/>
                <a:gd name="T3" fmla="*/ 6 h 46"/>
                <a:gd name="T4" fmla="*/ 24 w 41"/>
                <a:gd name="T5" fmla="*/ 10 h 46"/>
                <a:gd name="T6" fmla="*/ 32 w 41"/>
                <a:gd name="T7" fmla="*/ 12 h 46"/>
                <a:gd name="T8" fmla="*/ 35 w 41"/>
                <a:gd name="T9" fmla="*/ 20 h 46"/>
                <a:gd name="T10" fmla="*/ 36 w 41"/>
                <a:gd name="T11" fmla="*/ 27 h 46"/>
                <a:gd name="T12" fmla="*/ 39 w 41"/>
                <a:gd name="T13" fmla="*/ 35 h 46"/>
                <a:gd name="T14" fmla="*/ 41 w 41"/>
                <a:gd name="T15" fmla="*/ 42 h 46"/>
                <a:gd name="T16" fmla="*/ 41 w 41"/>
                <a:gd name="T17" fmla="*/ 46 h 46"/>
                <a:gd name="T18" fmla="*/ 26 w 41"/>
                <a:gd name="T19" fmla="*/ 42 h 46"/>
                <a:gd name="T20" fmla="*/ 11 w 41"/>
                <a:gd name="T21" fmla="*/ 38 h 46"/>
                <a:gd name="T22" fmla="*/ 8 w 41"/>
                <a:gd name="T23" fmla="*/ 29 h 46"/>
                <a:gd name="T24" fmla="*/ 5 w 41"/>
                <a:gd name="T25" fmla="*/ 20 h 46"/>
                <a:gd name="T26" fmla="*/ 2 w 41"/>
                <a:gd name="T27" fmla="*/ 10 h 46"/>
                <a:gd name="T28" fmla="*/ 0 w 41"/>
                <a:gd name="T29" fmla="*/ 0 h 4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46"/>
                <a:gd name="T47" fmla="*/ 41 w 41"/>
                <a:gd name="T48" fmla="*/ 46 h 4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46">
                  <a:moveTo>
                    <a:pt x="0" y="0"/>
                  </a:moveTo>
                  <a:lnTo>
                    <a:pt x="16" y="6"/>
                  </a:lnTo>
                  <a:lnTo>
                    <a:pt x="24" y="10"/>
                  </a:lnTo>
                  <a:lnTo>
                    <a:pt x="32" y="12"/>
                  </a:lnTo>
                  <a:lnTo>
                    <a:pt x="35" y="20"/>
                  </a:lnTo>
                  <a:lnTo>
                    <a:pt x="36" y="27"/>
                  </a:lnTo>
                  <a:lnTo>
                    <a:pt x="39" y="35"/>
                  </a:lnTo>
                  <a:lnTo>
                    <a:pt x="41" y="42"/>
                  </a:lnTo>
                  <a:lnTo>
                    <a:pt x="41" y="46"/>
                  </a:lnTo>
                  <a:lnTo>
                    <a:pt x="26" y="42"/>
                  </a:lnTo>
                  <a:lnTo>
                    <a:pt x="11" y="38"/>
                  </a:lnTo>
                  <a:lnTo>
                    <a:pt x="8" y="29"/>
                  </a:lnTo>
                  <a:lnTo>
                    <a:pt x="5" y="20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48" name="Freeform 60">
              <a:extLst>
                <a:ext uri="{FF2B5EF4-FFF2-40B4-BE49-F238E27FC236}">
                  <a16:creationId xmlns:a16="http://schemas.microsoft.com/office/drawing/2014/main" id="{B1C84212-2EA2-4323-9BA6-887AB2ACC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963"/>
              <a:ext cx="25" cy="37"/>
            </a:xfrm>
            <a:custGeom>
              <a:avLst/>
              <a:gdLst>
                <a:gd name="T0" fmla="*/ 25 w 25"/>
                <a:gd name="T1" fmla="*/ 0 h 37"/>
                <a:gd name="T2" fmla="*/ 25 w 25"/>
                <a:gd name="T3" fmla="*/ 16 h 37"/>
                <a:gd name="T4" fmla="*/ 25 w 25"/>
                <a:gd name="T5" fmla="*/ 21 h 37"/>
                <a:gd name="T6" fmla="*/ 23 w 25"/>
                <a:gd name="T7" fmla="*/ 24 h 37"/>
                <a:gd name="T8" fmla="*/ 23 w 25"/>
                <a:gd name="T9" fmla="*/ 25 h 37"/>
                <a:gd name="T10" fmla="*/ 22 w 25"/>
                <a:gd name="T11" fmla="*/ 28 h 37"/>
                <a:gd name="T12" fmla="*/ 22 w 25"/>
                <a:gd name="T13" fmla="*/ 29 h 37"/>
                <a:gd name="T14" fmla="*/ 21 w 25"/>
                <a:gd name="T15" fmla="*/ 29 h 37"/>
                <a:gd name="T16" fmla="*/ 17 w 25"/>
                <a:gd name="T17" fmla="*/ 31 h 37"/>
                <a:gd name="T18" fmla="*/ 14 w 25"/>
                <a:gd name="T19" fmla="*/ 32 h 37"/>
                <a:gd name="T20" fmla="*/ 8 w 25"/>
                <a:gd name="T21" fmla="*/ 35 h 37"/>
                <a:gd name="T22" fmla="*/ 1 w 25"/>
                <a:gd name="T23" fmla="*/ 37 h 37"/>
                <a:gd name="T24" fmla="*/ 1 w 25"/>
                <a:gd name="T25" fmla="*/ 21 h 37"/>
                <a:gd name="T26" fmla="*/ 0 w 25"/>
                <a:gd name="T27" fmla="*/ 17 h 37"/>
                <a:gd name="T28" fmla="*/ 0 w 25"/>
                <a:gd name="T29" fmla="*/ 13 h 37"/>
                <a:gd name="T30" fmla="*/ 12 w 25"/>
                <a:gd name="T31" fmla="*/ 7 h 37"/>
                <a:gd name="T32" fmla="*/ 19 w 25"/>
                <a:gd name="T33" fmla="*/ 4 h 37"/>
                <a:gd name="T34" fmla="*/ 25 w 25"/>
                <a:gd name="T35" fmla="*/ 0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37"/>
                <a:gd name="T56" fmla="*/ 25 w 25"/>
                <a:gd name="T57" fmla="*/ 37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37">
                  <a:moveTo>
                    <a:pt x="25" y="0"/>
                  </a:moveTo>
                  <a:lnTo>
                    <a:pt x="25" y="16"/>
                  </a:lnTo>
                  <a:lnTo>
                    <a:pt x="25" y="21"/>
                  </a:lnTo>
                  <a:lnTo>
                    <a:pt x="23" y="24"/>
                  </a:lnTo>
                  <a:lnTo>
                    <a:pt x="23" y="25"/>
                  </a:lnTo>
                  <a:lnTo>
                    <a:pt x="22" y="28"/>
                  </a:lnTo>
                  <a:lnTo>
                    <a:pt x="22" y="29"/>
                  </a:lnTo>
                  <a:lnTo>
                    <a:pt x="21" y="29"/>
                  </a:lnTo>
                  <a:lnTo>
                    <a:pt x="17" y="31"/>
                  </a:lnTo>
                  <a:lnTo>
                    <a:pt x="14" y="32"/>
                  </a:lnTo>
                  <a:lnTo>
                    <a:pt x="8" y="35"/>
                  </a:lnTo>
                  <a:lnTo>
                    <a:pt x="1" y="37"/>
                  </a:lnTo>
                  <a:lnTo>
                    <a:pt x="1" y="21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2" y="7"/>
                  </a:lnTo>
                  <a:lnTo>
                    <a:pt x="19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49" name="Freeform 61">
              <a:extLst>
                <a:ext uri="{FF2B5EF4-FFF2-40B4-BE49-F238E27FC236}">
                  <a16:creationId xmlns:a16="http://schemas.microsoft.com/office/drawing/2014/main" id="{73DF9CF9-4F79-479B-AE5C-314954FC3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967"/>
              <a:ext cx="26" cy="43"/>
            </a:xfrm>
            <a:custGeom>
              <a:avLst/>
              <a:gdLst>
                <a:gd name="T0" fmla="*/ 0 w 26"/>
                <a:gd name="T1" fmla="*/ 0 h 43"/>
                <a:gd name="T2" fmla="*/ 13 w 26"/>
                <a:gd name="T3" fmla="*/ 6 h 43"/>
                <a:gd name="T4" fmla="*/ 26 w 26"/>
                <a:gd name="T5" fmla="*/ 14 h 43"/>
                <a:gd name="T6" fmla="*/ 26 w 26"/>
                <a:gd name="T7" fmla="*/ 43 h 43"/>
                <a:gd name="T8" fmla="*/ 19 w 26"/>
                <a:gd name="T9" fmla="*/ 40 h 43"/>
                <a:gd name="T10" fmla="*/ 16 w 26"/>
                <a:gd name="T11" fmla="*/ 38 h 43"/>
                <a:gd name="T12" fmla="*/ 13 w 26"/>
                <a:gd name="T13" fmla="*/ 35 h 43"/>
                <a:gd name="T14" fmla="*/ 12 w 26"/>
                <a:gd name="T15" fmla="*/ 34 h 43"/>
                <a:gd name="T16" fmla="*/ 11 w 26"/>
                <a:gd name="T17" fmla="*/ 34 h 43"/>
                <a:gd name="T18" fmla="*/ 9 w 26"/>
                <a:gd name="T19" fmla="*/ 32 h 43"/>
                <a:gd name="T20" fmla="*/ 7 w 26"/>
                <a:gd name="T21" fmla="*/ 30 h 43"/>
                <a:gd name="T22" fmla="*/ 5 w 26"/>
                <a:gd name="T23" fmla="*/ 28 h 43"/>
                <a:gd name="T24" fmla="*/ 4 w 26"/>
                <a:gd name="T25" fmla="*/ 26 h 43"/>
                <a:gd name="T26" fmla="*/ 3 w 26"/>
                <a:gd name="T27" fmla="*/ 24 h 43"/>
                <a:gd name="T28" fmla="*/ 1 w 26"/>
                <a:gd name="T29" fmla="*/ 18 h 43"/>
                <a:gd name="T30" fmla="*/ 0 w 26"/>
                <a:gd name="T31" fmla="*/ 15 h 43"/>
                <a:gd name="T32" fmla="*/ 0 w 26"/>
                <a:gd name="T33" fmla="*/ 13 h 43"/>
                <a:gd name="T34" fmla="*/ 0 w 26"/>
                <a:gd name="T35" fmla="*/ 6 h 43"/>
                <a:gd name="T36" fmla="*/ 0 w 26"/>
                <a:gd name="T37" fmla="*/ 0 h 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43"/>
                <a:gd name="T59" fmla="*/ 26 w 26"/>
                <a:gd name="T60" fmla="*/ 43 h 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43">
                  <a:moveTo>
                    <a:pt x="0" y="0"/>
                  </a:moveTo>
                  <a:lnTo>
                    <a:pt x="13" y="6"/>
                  </a:lnTo>
                  <a:lnTo>
                    <a:pt x="26" y="14"/>
                  </a:lnTo>
                  <a:lnTo>
                    <a:pt x="26" y="43"/>
                  </a:lnTo>
                  <a:lnTo>
                    <a:pt x="19" y="40"/>
                  </a:lnTo>
                  <a:lnTo>
                    <a:pt x="16" y="38"/>
                  </a:lnTo>
                  <a:lnTo>
                    <a:pt x="13" y="35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7" y="30"/>
                  </a:lnTo>
                  <a:lnTo>
                    <a:pt x="5" y="28"/>
                  </a:lnTo>
                  <a:lnTo>
                    <a:pt x="4" y="26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50" name="Freeform 62">
              <a:extLst>
                <a:ext uri="{FF2B5EF4-FFF2-40B4-BE49-F238E27FC236}">
                  <a16:creationId xmlns:a16="http://schemas.microsoft.com/office/drawing/2014/main" id="{FEB8BE48-1949-4109-B903-4110EEDF8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" y="1000"/>
              <a:ext cx="38" cy="34"/>
            </a:xfrm>
            <a:custGeom>
              <a:avLst/>
              <a:gdLst>
                <a:gd name="T0" fmla="*/ 38 w 38"/>
                <a:gd name="T1" fmla="*/ 0 h 34"/>
                <a:gd name="T2" fmla="*/ 38 w 38"/>
                <a:gd name="T3" fmla="*/ 4 h 34"/>
                <a:gd name="T4" fmla="*/ 37 w 38"/>
                <a:gd name="T5" fmla="*/ 7 h 34"/>
                <a:gd name="T6" fmla="*/ 35 w 38"/>
                <a:gd name="T7" fmla="*/ 10 h 34"/>
                <a:gd name="T8" fmla="*/ 33 w 38"/>
                <a:gd name="T9" fmla="*/ 12 h 34"/>
                <a:gd name="T10" fmla="*/ 32 w 38"/>
                <a:gd name="T11" fmla="*/ 15 h 34"/>
                <a:gd name="T12" fmla="*/ 28 w 38"/>
                <a:gd name="T13" fmla="*/ 18 h 34"/>
                <a:gd name="T14" fmla="*/ 26 w 38"/>
                <a:gd name="T15" fmla="*/ 20 h 34"/>
                <a:gd name="T16" fmla="*/ 24 w 38"/>
                <a:gd name="T17" fmla="*/ 23 h 34"/>
                <a:gd name="T18" fmla="*/ 19 w 38"/>
                <a:gd name="T19" fmla="*/ 26 h 34"/>
                <a:gd name="T20" fmla="*/ 12 w 38"/>
                <a:gd name="T21" fmla="*/ 30 h 34"/>
                <a:gd name="T22" fmla="*/ 6 w 38"/>
                <a:gd name="T23" fmla="*/ 32 h 34"/>
                <a:gd name="T24" fmla="*/ 0 w 38"/>
                <a:gd name="T25" fmla="*/ 34 h 34"/>
                <a:gd name="T26" fmla="*/ 1 w 38"/>
                <a:gd name="T27" fmla="*/ 31 h 34"/>
                <a:gd name="T28" fmla="*/ 2 w 38"/>
                <a:gd name="T29" fmla="*/ 27 h 34"/>
                <a:gd name="T30" fmla="*/ 6 w 38"/>
                <a:gd name="T31" fmla="*/ 21 h 34"/>
                <a:gd name="T32" fmla="*/ 9 w 38"/>
                <a:gd name="T33" fmla="*/ 15 h 34"/>
                <a:gd name="T34" fmla="*/ 12 w 38"/>
                <a:gd name="T35" fmla="*/ 14 h 34"/>
                <a:gd name="T36" fmla="*/ 14 w 38"/>
                <a:gd name="T37" fmla="*/ 12 h 34"/>
                <a:gd name="T38" fmla="*/ 18 w 38"/>
                <a:gd name="T39" fmla="*/ 10 h 34"/>
                <a:gd name="T40" fmla="*/ 20 w 38"/>
                <a:gd name="T41" fmla="*/ 8 h 34"/>
                <a:gd name="T42" fmla="*/ 22 w 38"/>
                <a:gd name="T43" fmla="*/ 6 h 34"/>
                <a:gd name="T44" fmla="*/ 24 w 38"/>
                <a:gd name="T45" fmla="*/ 6 h 34"/>
                <a:gd name="T46" fmla="*/ 25 w 38"/>
                <a:gd name="T47" fmla="*/ 5 h 34"/>
                <a:gd name="T48" fmla="*/ 32 w 38"/>
                <a:gd name="T49" fmla="*/ 2 h 34"/>
                <a:gd name="T50" fmla="*/ 34 w 38"/>
                <a:gd name="T51" fmla="*/ 1 h 34"/>
                <a:gd name="T52" fmla="*/ 38 w 38"/>
                <a:gd name="T53" fmla="*/ 0 h 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"/>
                <a:gd name="T82" fmla="*/ 0 h 34"/>
                <a:gd name="T83" fmla="*/ 38 w 38"/>
                <a:gd name="T84" fmla="*/ 34 h 3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" h="34">
                  <a:moveTo>
                    <a:pt x="38" y="0"/>
                  </a:moveTo>
                  <a:lnTo>
                    <a:pt x="38" y="4"/>
                  </a:lnTo>
                  <a:lnTo>
                    <a:pt x="37" y="7"/>
                  </a:lnTo>
                  <a:lnTo>
                    <a:pt x="35" y="10"/>
                  </a:lnTo>
                  <a:lnTo>
                    <a:pt x="33" y="12"/>
                  </a:lnTo>
                  <a:lnTo>
                    <a:pt x="32" y="15"/>
                  </a:lnTo>
                  <a:lnTo>
                    <a:pt x="28" y="18"/>
                  </a:lnTo>
                  <a:lnTo>
                    <a:pt x="26" y="20"/>
                  </a:lnTo>
                  <a:lnTo>
                    <a:pt x="24" y="23"/>
                  </a:lnTo>
                  <a:lnTo>
                    <a:pt x="19" y="26"/>
                  </a:lnTo>
                  <a:lnTo>
                    <a:pt x="12" y="30"/>
                  </a:lnTo>
                  <a:lnTo>
                    <a:pt x="6" y="32"/>
                  </a:lnTo>
                  <a:lnTo>
                    <a:pt x="0" y="34"/>
                  </a:lnTo>
                  <a:lnTo>
                    <a:pt x="1" y="31"/>
                  </a:lnTo>
                  <a:lnTo>
                    <a:pt x="2" y="27"/>
                  </a:lnTo>
                  <a:lnTo>
                    <a:pt x="6" y="21"/>
                  </a:lnTo>
                  <a:lnTo>
                    <a:pt x="9" y="15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8" y="10"/>
                  </a:lnTo>
                  <a:lnTo>
                    <a:pt x="20" y="8"/>
                  </a:lnTo>
                  <a:lnTo>
                    <a:pt x="22" y="6"/>
                  </a:lnTo>
                  <a:lnTo>
                    <a:pt x="24" y="6"/>
                  </a:lnTo>
                  <a:lnTo>
                    <a:pt x="25" y="5"/>
                  </a:lnTo>
                  <a:lnTo>
                    <a:pt x="32" y="2"/>
                  </a:lnTo>
                  <a:lnTo>
                    <a:pt x="34" y="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51" name="Freeform 63">
              <a:extLst>
                <a:ext uri="{FF2B5EF4-FFF2-40B4-BE49-F238E27FC236}">
                  <a16:creationId xmlns:a16="http://schemas.microsoft.com/office/drawing/2014/main" id="{1A6E8FE9-7148-4147-9683-5231B5EEA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" y="1006"/>
              <a:ext cx="41" cy="34"/>
            </a:xfrm>
            <a:custGeom>
              <a:avLst/>
              <a:gdLst>
                <a:gd name="T0" fmla="*/ 0 w 41"/>
                <a:gd name="T1" fmla="*/ 0 h 34"/>
                <a:gd name="T2" fmla="*/ 6 w 41"/>
                <a:gd name="T3" fmla="*/ 1 h 34"/>
                <a:gd name="T4" fmla="*/ 12 w 41"/>
                <a:gd name="T5" fmla="*/ 4 h 34"/>
                <a:gd name="T6" fmla="*/ 19 w 41"/>
                <a:gd name="T7" fmla="*/ 7 h 34"/>
                <a:gd name="T8" fmla="*/ 24 w 41"/>
                <a:gd name="T9" fmla="*/ 11 h 34"/>
                <a:gd name="T10" fmla="*/ 26 w 41"/>
                <a:gd name="T11" fmla="*/ 13 h 34"/>
                <a:gd name="T12" fmla="*/ 29 w 41"/>
                <a:gd name="T13" fmla="*/ 15 h 34"/>
                <a:gd name="T14" fmla="*/ 32 w 41"/>
                <a:gd name="T15" fmla="*/ 18 h 34"/>
                <a:gd name="T16" fmla="*/ 33 w 41"/>
                <a:gd name="T17" fmla="*/ 21 h 34"/>
                <a:gd name="T18" fmla="*/ 36 w 41"/>
                <a:gd name="T19" fmla="*/ 24 h 34"/>
                <a:gd name="T20" fmla="*/ 37 w 41"/>
                <a:gd name="T21" fmla="*/ 27 h 34"/>
                <a:gd name="T22" fmla="*/ 39 w 41"/>
                <a:gd name="T23" fmla="*/ 31 h 34"/>
                <a:gd name="T24" fmla="*/ 41 w 41"/>
                <a:gd name="T25" fmla="*/ 34 h 34"/>
                <a:gd name="T26" fmla="*/ 35 w 41"/>
                <a:gd name="T27" fmla="*/ 32 h 34"/>
                <a:gd name="T28" fmla="*/ 28 w 41"/>
                <a:gd name="T29" fmla="*/ 30 h 34"/>
                <a:gd name="T30" fmla="*/ 22 w 41"/>
                <a:gd name="T31" fmla="*/ 26 h 34"/>
                <a:gd name="T32" fmla="*/ 16 w 41"/>
                <a:gd name="T33" fmla="*/ 23 h 34"/>
                <a:gd name="T34" fmla="*/ 13 w 41"/>
                <a:gd name="T35" fmla="*/ 20 h 34"/>
                <a:gd name="T36" fmla="*/ 11 w 41"/>
                <a:gd name="T37" fmla="*/ 18 h 34"/>
                <a:gd name="T38" fmla="*/ 9 w 41"/>
                <a:gd name="T39" fmla="*/ 15 h 34"/>
                <a:gd name="T40" fmla="*/ 6 w 41"/>
                <a:gd name="T41" fmla="*/ 13 h 34"/>
                <a:gd name="T42" fmla="*/ 5 w 41"/>
                <a:gd name="T43" fmla="*/ 9 h 34"/>
                <a:gd name="T44" fmla="*/ 3 w 41"/>
                <a:gd name="T45" fmla="*/ 7 h 34"/>
                <a:gd name="T46" fmla="*/ 2 w 41"/>
                <a:gd name="T47" fmla="*/ 4 h 34"/>
                <a:gd name="T48" fmla="*/ 0 w 41"/>
                <a:gd name="T49" fmla="*/ 0 h 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1"/>
                <a:gd name="T76" fmla="*/ 0 h 34"/>
                <a:gd name="T77" fmla="*/ 41 w 41"/>
                <a:gd name="T78" fmla="*/ 34 h 3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1" h="34">
                  <a:moveTo>
                    <a:pt x="0" y="0"/>
                  </a:moveTo>
                  <a:lnTo>
                    <a:pt x="6" y="1"/>
                  </a:lnTo>
                  <a:lnTo>
                    <a:pt x="12" y="4"/>
                  </a:lnTo>
                  <a:lnTo>
                    <a:pt x="19" y="7"/>
                  </a:lnTo>
                  <a:lnTo>
                    <a:pt x="24" y="11"/>
                  </a:lnTo>
                  <a:lnTo>
                    <a:pt x="26" y="13"/>
                  </a:lnTo>
                  <a:lnTo>
                    <a:pt x="29" y="15"/>
                  </a:lnTo>
                  <a:lnTo>
                    <a:pt x="32" y="18"/>
                  </a:lnTo>
                  <a:lnTo>
                    <a:pt x="33" y="21"/>
                  </a:lnTo>
                  <a:lnTo>
                    <a:pt x="36" y="24"/>
                  </a:lnTo>
                  <a:lnTo>
                    <a:pt x="37" y="27"/>
                  </a:lnTo>
                  <a:lnTo>
                    <a:pt x="39" y="31"/>
                  </a:lnTo>
                  <a:lnTo>
                    <a:pt x="41" y="34"/>
                  </a:lnTo>
                  <a:lnTo>
                    <a:pt x="35" y="32"/>
                  </a:lnTo>
                  <a:lnTo>
                    <a:pt x="28" y="30"/>
                  </a:lnTo>
                  <a:lnTo>
                    <a:pt x="22" y="26"/>
                  </a:lnTo>
                  <a:lnTo>
                    <a:pt x="16" y="23"/>
                  </a:lnTo>
                  <a:lnTo>
                    <a:pt x="13" y="20"/>
                  </a:lnTo>
                  <a:lnTo>
                    <a:pt x="11" y="18"/>
                  </a:lnTo>
                  <a:lnTo>
                    <a:pt x="9" y="15"/>
                  </a:lnTo>
                  <a:lnTo>
                    <a:pt x="6" y="13"/>
                  </a:lnTo>
                  <a:lnTo>
                    <a:pt x="5" y="9"/>
                  </a:lnTo>
                  <a:lnTo>
                    <a:pt x="3" y="7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52" name="Freeform 64">
              <a:extLst>
                <a:ext uri="{FF2B5EF4-FFF2-40B4-BE49-F238E27FC236}">
                  <a16:creationId xmlns:a16="http://schemas.microsoft.com/office/drawing/2014/main" id="{DBE6CE41-C621-4CEB-9EBB-2D08663ED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" y="1024"/>
              <a:ext cx="29" cy="39"/>
            </a:xfrm>
            <a:custGeom>
              <a:avLst/>
              <a:gdLst>
                <a:gd name="T0" fmla="*/ 29 w 29"/>
                <a:gd name="T1" fmla="*/ 0 h 39"/>
                <a:gd name="T2" fmla="*/ 29 w 29"/>
                <a:gd name="T3" fmla="*/ 2 h 39"/>
                <a:gd name="T4" fmla="*/ 27 w 29"/>
                <a:gd name="T5" fmla="*/ 6 h 39"/>
                <a:gd name="T6" fmla="*/ 25 w 29"/>
                <a:gd name="T7" fmla="*/ 12 h 39"/>
                <a:gd name="T8" fmla="*/ 24 w 29"/>
                <a:gd name="T9" fmla="*/ 18 h 39"/>
                <a:gd name="T10" fmla="*/ 22 w 29"/>
                <a:gd name="T11" fmla="*/ 23 h 39"/>
                <a:gd name="T12" fmla="*/ 19 w 29"/>
                <a:gd name="T13" fmla="*/ 27 h 39"/>
                <a:gd name="T14" fmla="*/ 18 w 29"/>
                <a:gd name="T15" fmla="*/ 29 h 39"/>
                <a:gd name="T16" fmla="*/ 16 w 29"/>
                <a:gd name="T17" fmla="*/ 32 h 39"/>
                <a:gd name="T18" fmla="*/ 15 w 29"/>
                <a:gd name="T19" fmla="*/ 34 h 39"/>
                <a:gd name="T20" fmla="*/ 11 w 29"/>
                <a:gd name="T21" fmla="*/ 35 h 39"/>
                <a:gd name="T22" fmla="*/ 8 w 29"/>
                <a:gd name="T23" fmla="*/ 36 h 39"/>
                <a:gd name="T24" fmla="*/ 5 w 29"/>
                <a:gd name="T25" fmla="*/ 38 h 39"/>
                <a:gd name="T26" fmla="*/ 0 w 29"/>
                <a:gd name="T27" fmla="*/ 39 h 39"/>
                <a:gd name="T28" fmla="*/ 3 w 29"/>
                <a:gd name="T29" fmla="*/ 32 h 39"/>
                <a:gd name="T30" fmla="*/ 4 w 29"/>
                <a:gd name="T31" fmla="*/ 25 h 39"/>
                <a:gd name="T32" fmla="*/ 5 w 29"/>
                <a:gd name="T33" fmla="*/ 18 h 39"/>
                <a:gd name="T34" fmla="*/ 6 w 29"/>
                <a:gd name="T35" fmla="*/ 14 h 39"/>
                <a:gd name="T36" fmla="*/ 8 w 29"/>
                <a:gd name="T37" fmla="*/ 12 h 39"/>
                <a:gd name="T38" fmla="*/ 9 w 29"/>
                <a:gd name="T39" fmla="*/ 8 h 39"/>
                <a:gd name="T40" fmla="*/ 10 w 29"/>
                <a:gd name="T41" fmla="*/ 6 h 39"/>
                <a:gd name="T42" fmla="*/ 12 w 29"/>
                <a:gd name="T43" fmla="*/ 3 h 39"/>
                <a:gd name="T44" fmla="*/ 15 w 29"/>
                <a:gd name="T45" fmla="*/ 2 h 39"/>
                <a:gd name="T46" fmla="*/ 17 w 29"/>
                <a:gd name="T47" fmla="*/ 1 h 39"/>
                <a:gd name="T48" fmla="*/ 21 w 29"/>
                <a:gd name="T49" fmla="*/ 0 h 39"/>
                <a:gd name="T50" fmla="*/ 24 w 29"/>
                <a:gd name="T51" fmla="*/ 0 h 39"/>
                <a:gd name="T52" fmla="*/ 27 w 29"/>
                <a:gd name="T53" fmla="*/ 0 h 39"/>
                <a:gd name="T54" fmla="*/ 29 w 29"/>
                <a:gd name="T55" fmla="*/ 0 h 3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9"/>
                <a:gd name="T85" fmla="*/ 0 h 39"/>
                <a:gd name="T86" fmla="*/ 29 w 29"/>
                <a:gd name="T87" fmla="*/ 39 h 3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9" h="39">
                  <a:moveTo>
                    <a:pt x="29" y="0"/>
                  </a:moveTo>
                  <a:lnTo>
                    <a:pt x="29" y="2"/>
                  </a:lnTo>
                  <a:lnTo>
                    <a:pt x="27" y="6"/>
                  </a:lnTo>
                  <a:lnTo>
                    <a:pt x="25" y="12"/>
                  </a:lnTo>
                  <a:lnTo>
                    <a:pt x="24" y="18"/>
                  </a:lnTo>
                  <a:lnTo>
                    <a:pt x="22" y="23"/>
                  </a:lnTo>
                  <a:lnTo>
                    <a:pt x="19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5" y="34"/>
                  </a:lnTo>
                  <a:lnTo>
                    <a:pt x="11" y="35"/>
                  </a:lnTo>
                  <a:lnTo>
                    <a:pt x="8" y="36"/>
                  </a:lnTo>
                  <a:lnTo>
                    <a:pt x="5" y="38"/>
                  </a:lnTo>
                  <a:lnTo>
                    <a:pt x="0" y="39"/>
                  </a:lnTo>
                  <a:lnTo>
                    <a:pt x="3" y="32"/>
                  </a:lnTo>
                  <a:lnTo>
                    <a:pt x="4" y="25"/>
                  </a:lnTo>
                  <a:lnTo>
                    <a:pt x="5" y="18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7" y="1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53" name="Freeform 65">
              <a:extLst>
                <a:ext uri="{FF2B5EF4-FFF2-40B4-BE49-F238E27FC236}">
                  <a16:creationId xmlns:a16="http://schemas.microsoft.com/office/drawing/2014/main" id="{5A641C8C-4436-44D4-B9D4-1D563BA23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" y="1031"/>
              <a:ext cx="30" cy="37"/>
            </a:xfrm>
            <a:custGeom>
              <a:avLst/>
              <a:gdLst>
                <a:gd name="T0" fmla="*/ 0 w 30"/>
                <a:gd name="T1" fmla="*/ 0 h 37"/>
                <a:gd name="T2" fmla="*/ 4 w 30"/>
                <a:gd name="T3" fmla="*/ 0 h 37"/>
                <a:gd name="T4" fmla="*/ 7 w 30"/>
                <a:gd name="T5" fmla="*/ 1 h 37"/>
                <a:gd name="T6" fmla="*/ 10 w 30"/>
                <a:gd name="T7" fmla="*/ 3 h 37"/>
                <a:gd name="T8" fmla="*/ 12 w 30"/>
                <a:gd name="T9" fmla="*/ 5 h 37"/>
                <a:gd name="T10" fmla="*/ 14 w 30"/>
                <a:gd name="T11" fmla="*/ 7 h 37"/>
                <a:gd name="T12" fmla="*/ 17 w 30"/>
                <a:gd name="T13" fmla="*/ 9 h 37"/>
                <a:gd name="T14" fmla="*/ 19 w 30"/>
                <a:gd name="T15" fmla="*/ 14 h 37"/>
                <a:gd name="T16" fmla="*/ 22 w 30"/>
                <a:gd name="T17" fmla="*/ 19 h 37"/>
                <a:gd name="T18" fmla="*/ 24 w 30"/>
                <a:gd name="T19" fmla="*/ 25 h 37"/>
                <a:gd name="T20" fmla="*/ 26 w 30"/>
                <a:gd name="T21" fmla="*/ 31 h 37"/>
                <a:gd name="T22" fmla="*/ 30 w 30"/>
                <a:gd name="T23" fmla="*/ 37 h 37"/>
                <a:gd name="T24" fmla="*/ 25 w 30"/>
                <a:gd name="T25" fmla="*/ 37 h 37"/>
                <a:gd name="T26" fmla="*/ 23 w 30"/>
                <a:gd name="T27" fmla="*/ 35 h 37"/>
                <a:gd name="T28" fmla="*/ 19 w 30"/>
                <a:gd name="T29" fmla="*/ 34 h 37"/>
                <a:gd name="T30" fmla="*/ 17 w 30"/>
                <a:gd name="T31" fmla="*/ 33 h 37"/>
                <a:gd name="T32" fmla="*/ 16 w 30"/>
                <a:gd name="T33" fmla="*/ 32 h 37"/>
                <a:gd name="T34" fmla="*/ 13 w 30"/>
                <a:gd name="T35" fmla="*/ 28 h 37"/>
                <a:gd name="T36" fmla="*/ 11 w 30"/>
                <a:gd name="T37" fmla="*/ 26 h 37"/>
                <a:gd name="T38" fmla="*/ 9 w 30"/>
                <a:gd name="T39" fmla="*/ 24 h 37"/>
                <a:gd name="T40" fmla="*/ 6 w 30"/>
                <a:gd name="T41" fmla="*/ 18 h 37"/>
                <a:gd name="T42" fmla="*/ 4 w 30"/>
                <a:gd name="T43" fmla="*/ 11 h 37"/>
                <a:gd name="T44" fmla="*/ 1 w 30"/>
                <a:gd name="T45" fmla="*/ 5 h 37"/>
                <a:gd name="T46" fmla="*/ 0 w 30"/>
                <a:gd name="T47" fmla="*/ 0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"/>
                <a:gd name="T73" fmla="*/ 0 h 37"/>
                <a:gd name="T74" fmla="*/ 30 w 30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" h="37">
                  <a:moveTo>
                    <a:pt x="0" y="0"/>
                  </a:moveTo>
                  <a:lnTo>
                    <a:pt x="4" y="0"/>
                  </a:lnTo>
                  <a:lnTo>
                    <a:pt x="7" y="1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4" y="7"/>
                  </a:lnTo>
                  <a:lnTo>
                    <a:pt x="17" y="9"/>
                  </a:lnTo>
                  <a:lnTo>
                    <a:pt x="19" y="14"/>
                  </a:lnTo>
                  <a:lnTo>
                    <a:pt x="22" y="19"/>
                  </a:lnTo>
                  <a:lnTo>
                    <a:pt x="24" y="25"/>
                  </a:lnTo>
                  <a:lnTo>
                    <a:pt x="26" y="31"/>
                  </a:lnTo>
                  <a:lnTo>
                    <a:pt x="30" y="37"/>
                  </a:lnTo>
                  <a:lnTo>
                    <a:pt x="25" y="37"/>
                  </a:lnTo>
                  <a:lnTo>
                    <a:pt x="23" y="35"/>
                  </a:lnTo>
                  <a:lnTo>
                    <a:pt x="19" y="34"/>
                  </a:lnTo>
                  <a:lnTo>
                    <a:pt x="17" y="33"/>
                  </a:lnTo>
                  <a:lnTo>
                    <a:pt x="16" y="32"/>
                  </a:lnTo>
                  <a:lnTo>
                    <a:pt x="13" y="28"/>
                  </a:lnTo>
                  <a:lnTo>
                    <a:pt x="11" y="26"/>
                  </a:lnTo>
                  <a:lnTo>
                    <a:pt x="9" y="24"/>
                  </a:lnTo>
                  <a:lnTo>
                    <a:pt x="6" y="18"/>
                  </a:lnTo>
                  <a:lnTo>
                    <a:pt x="4" y="11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54" name="Freeform 66">
              <a:extLst>
                <a:ext uri="{FF2B5EF4-FFF2-40B4-BE49-F238E27FC236}">
                  <a16:creationId xmlns:a16="http://schemas.microsoft.com/office/drawing/2014/main" id="{415D1894-0280-4555-8070-02B5E0FC0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" y="359"/>
              <a:ext cx="825" cy="1057"/>
            </a:xfrm>
            <a:custGeom>
              <a:avLst/>
              <a:gdLst>
                <a:gd name="T0" fmla="*/ 452 w 825"/>
                <a:gd name="T1" fmla="*/ 1039 h 1057"/>
                <a:gd name="T2" fmla="*/ 825 w 825"/>
                <a:gd name="T3" fmla="*/ 842 h 1057"/>
                <a:gd name="T4" fmla="*/ 825 w 825"/>
                <a:gd name="T5" fmla="*/ 518 h 1057"/>
                <a:gd name="T6" fmla="*/ 825 w 825"/>
                <a:gd name="T7" fmla="*/ 193 h 1057"/>
                <a:gd name="T8" fmla="*/ 408 w 825"/>
                <a:gd name="T9" fmla="*/ 0 h 1057"/>
                <a:gd name="T10" fmla="*/ 0 w 825"/>
                <a:gd name="T11" fmla="*/ 193 h 1057"/>
                <a:gd name="T12" fmla="*/ 0 w 825"/>
                <a:gd name="T13" fmla="*/ 518 h 1057"/>
                <a:gd name="T14" fmla="*/ 0 w 825"/>
                <a:gd name="T15" fmla="*/ 842 h 1057"/>
                <a:gd name="T16" fmla="*/ 415 w 825"/>
                <a:gd name="T17" fmla="*/ 1057 h 1057"/>
                <a:gd name="T18" fmla="*/ 452 w 825"/>
                <a:gd name="T19" fmla="*/ 1039 h 10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25"/>
                <a:gd name="T31" fmla="*/ 0 h 1057"/>
                <a:gd name="T32" fmla="*/ 825 w 825"/>
                <a:gd name="T33" fmla="*/ 1057 h 10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25" h="1057">
                  <a:moveTo>
                    <a:pt x="452" y="1039"/>
                  </a:moveTo>
                  <a:lnTo>
                    <a:pt x="825" y="842"/>
                  </a:lnTo>
                  <a:lnTo>
                    <a:pt x="825" y="518"/>
                  </a:lnTo>
                  <a:lnTo>
                    <a:pt x="825" y="193"/>
                  </a:lnTo>
                  <a:lnTo>
                    <a:pt x="408" y="0"/>
                  </a:lnTo>
                  <a:lnTo>
                    <a:pt x="0" y="193"/>
                  </a:lnTo>
                  <a:lnTo>
                    <a:pt x="0" y="518"/>
                  </a:lnTo>
                  <a:lnTo>
                    <a:pt x="0" y="842"/>
                  </a:lnTo>
                  <a:lnTo>
                    <a:pt x="415" y="1057"/>
                  </a:lnTo>
                  <a:lnTo>
                    <a:pt x="452" y="103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55" name="Freeform 67">
              <a:extLst>
                <a:ext uri="{FF2B5EF4-FFF2-40B4-BE49-F238E27FC236}">
                  <a16:creationId xmlns:a16="http://schemas.microsoft.com/office/drawing/2014/main" id="{2909AAF2-9343-4FC7-A090-1A98528F71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" y="324"/>
              <a:ext cx="833" cy="1127"/>
            </a:xfrm>
            <a:custGeom>
              <a:avLst/>
              <a:gdLst>
                <a:gd name="T0" fmla="*/ 428 w 833"/>
                <a:gd name="T1" fmla="*/ 913 h 1127"/>
                <a:gd name="T2" fmla="*/ 455 w 833"/>
                <a:gd name="T3" fmla="*/ 874 h 1127"/>
                <a:gd name="T4" fmla="*/ 541 w 833"/>
                <a:gd name="T5" fmla="*/ 821 h 1127"/>
                <a:gd name="T6" fmla="*/ 777 w 833"/>
                <a:gd name="T7" fmla="*/ 694 h 1127"/>
                <a:gd name="T8" fmla="*/ 113 w 833"/>
                <a:gd name="T9" fmla="*/ 721 h 1127"/>
                <a:gd name="T10" fmla="*/ 246 w 833"/>
                <a:gd name="T11" fmla="*/ 797 h 1127"/>
                <a:gd name="T12" fmla="*/ 364 w 833"/>
                <a:gd name="T13" fmla="*/ 858 h 1127"/>
                <a:gd name="T14" fmla="*/ 403 w 833"/>
                <a:gd name="T15" fmla="*/ 899 h 1127"/>
                <a:gd name="T16" fmla="*/ 412 w 833"/>
                <a:gd name="T17" fmla="*/ 1066 h 1127"/>
                <a:gd name="T18" fmla="*/ 651 w 833"/>
                <a:gd name="T19" fmla="*/ 674 h 1127"/>
                <a:gd name="T20" fmla="*/ 635 w 833"/>
                <a:gd name="T21" fmla="*/ 686 h 1127"/>
                <a:gd name="T22" fmla="*/ 658 w 833"/>
                <a:gd name="T23" fmla="*/ 650 h 1127"/>
                <a:gd name="T24" fmla="*/ 187 w 833"/>
                <a:gd name="T25" fmla="*/ 677 h 1127"/>
                <a:gd name="T26" fmla="*/ 151 w 833"/>
                <a:gd name="T27" fmla="*/ 650 h 1127"/>
                <a:gd name="T28" fmla="*/ 112 w 833"/>
                <a:gd name="T29" fmla="*/ 643 h 1127"/>
                <a:gd name="T30" fmla="*/ 681 w 833"/>
                <a:gd name="T31" fmla="*/ 656 h 1127"/>
                <a:gd name="T32" fmla="*/ 198 w 833"/>
                <a:gd name="T33" fmla="*/ 588 h 1127"/>
                <a:gd name="T34" fmla="*/ 228 w 833"/>
                <a:gd name="T35" fmla="*/ 611 h 1127"/>
                <a:gd name="T36" fmla="*/ 187 w 833"/>
                <a:gd name="T37" fmla="*/ 624 h 1127"/>
                <a:gd name="T38" fmla="*/ 167 w 833"/>
                <a:gd name="T39" fmla="*/ 613 h 1127"/>
                <a:gd name="T40" fmla="*/ 670 w 833"/>
                <a:gd name="T41" fmla="*/ 592 h 1127"/>
                <a:gd name="T42" fmla="*/ 662 w 833"/>
                <a:gd name="T43" fmla="*/ 615 h 1127"/>
                <a:gd name="T44" fmla="*/ 607 w 833"/>
                <a:gd name="T45" fmla="*/ 620 h 1127"/>
                <a:gd name="T46" fmla="*/ 654 w 833"/>
                <a:gd name="T47" fmla="*/ 581 h 1127"/>
                <a:gd name="T48" fmla="*/ 122 w 833"/>
                <a:gd name="T49" fmla="*/ 601 h 1127"/>
                <a:gd name="T50" fmla="*/ 768 w 833"/>
                <a:gd name="T51" fmla="*/ 529 h 1127"/>
                <a:gd name="T52" fmla="*/ 740 w 833"/>
                <a:gd name="T53" fmla="*/ 591 h 1127"/>
                <a:gd name="T54" fmla="*/ 702 w 833"/>
                <a:gd name="T55" fmla="*/ 574 h 1127"/>
                <a:gd name="T56" fmla="*/ 738 w 833"/>
                <a:gd name="T57" fmla="*/ 540 h 1127"/>
                <a:gd name="T58" fmla="*/ 177 w 833"/>
                <a:gd name="T59" fmla="*/ 535 h 1127"/>
                <a:gd name="T60" fmla="*/ 175 w 833"/>
                <a:gd name="T61" fmla="*/ 498 h 1127"/>
                <a:gd name="T62" fmla="*/ 596 w 833"/>
                <a:gd name="T63" fmla="*/ 561 h 1127"/>
                <a:gd name="T64" fmla="*/ 199 w 833"/>
                <a:gd name="T65" fmla="*/ 443 h 1127"/>
                <a:gd name="T66" fmla="*/ 607 w 833"/>
                <a:gd name="T67" fmla="*/ 406 h 1127"/>
                <a:gd name="T68" fmla="*/ 139 w 833"/>
                <a:gd name="T69" fmla="*/ 455 h 1127"/>
                <a:gd name="T70" fmla="*/ 91 w 833"/>
                <a:gd name="T71" fmla="*/ 483 h 1127"/>
                <a:gd name="T72" fmla="*/ 56 w 833"/>
                <a:gd name="T73" fmla="*/ 444 h 1127"/>
                <a:gd name="T74" fmla="*/ 770 w 833"/>
                <a:gd name="T75" fmla="*/ 373 h 1127"/>
                <a:gd name="T76" fmla="*/ 704 w 833"/>
                <a:gd name="T77" fmla="*/ 493 h 1127"/>
                <a:gd name="T78" fmla="*/ 334 w 833"/>
                <a:gd name="T79" fmla="*/ 455 h 1127"/>
                <a:gd name="T80" fmla="*/ 296 w 833"/>
                <a:gd name="T81" fmla="*/ 352 h 1127"/>
                <a:gd name="T82" fmla="*/ 525 w 833"/>
                <a:gd name="T83" fmla="*/ 343 h 1127"/>
                <a:gd name="T84" fmla="*/ 495 w 833"/>
                <a:gd name="T85" fmla="*/ 453 h 1127"/>
                <a:gd name="T86" fmla="*/ 444 w 833"/>
                <a:gd name="T87" fmla="*/ 323 h 1127"/>
                <a:gd name="T88" fmla="*/ 433 w 833"/>
                <a:gd name="T89" fmla="*/ 436 h 1127"/>
                <a:gd name="T90" fmla="*/ 386 w 833"/>
                <a:gd name="T91" fmla="*/ 322 h 1127"/>
                <a:gd name="T92" fmla="*/ 177 w 833"/>
                <a:gd name="T93" fmla="*/ 374 h 1127"/>
                <a:gd name="T94" fmla="*/ 107 w 833"/>
                <a:gd name="T95" fmla="*/ 265 h 1127"/>
                <a:gd name="T96" fmla="*/ 720 w 833"/>
                <a:gd name="T97" fmla="*/ 252 h 1127"/>
                <a:gd name="T98" fmla="*/ 655 w 833"/>
                <a:gd name="T99" fmla="*/ 369 h 1127"/>
                <a:gd name="T100" fmla="*/ 264 w 833"/>
                <a:gd name="T101" fmla="*/ 286 h 1127"/>
                <a:gd name="T102" fmla="*/ 223 w 833"/>
                <a:gd name="T103" fmla="*/ 146 h 1127"/>
                <a:gd name="T104" fmla="*/ 578 w 833"/>
                <a:gd name="T105" fmla="*/ 127 h 1127"/>
                <a:gd name="T106" fmla="*/ 571 w 833"/>
                <a:gd name="T107" fmla="*/ 288 h 1127"/>
                <a:gd name="T108" fmla="*/ 436 w 833"/>
                <a:gd name="T109" fmla="*/ 89 h 1127"/>
                <a:gd name="T110" fmla="*/ 428 w 833"/>
                <a:gd name="T111" fmla="*/ 244 h 1127"/>
                <a:gd name="T112" fmla="*/ 398 w 833"/>
                <a:gd name="T113" fmla="*/ 89 h 1127"/>
                <a:gd name="T114" fmla="*/ 519 w 833"/>
                <a:gd name="T115" fmla="*/ 1054 h 1127"/>
                <a:gd name="T116" fmla="*/ 471 w 833"/>
                <a:gd name="T117" fmla="*/ 1088 h 1127"/>
                <a:gd name="T118" fmla="*/ 446 w 833"/>
                <a:gd name="T119" fmla="*/ 1120 h 1127"/>
                <a:gd name="T120" fmla="*/ 413 w 833"/>
                <a:gd name="T121" fmla="*/ 1127 h 1127"/>
                <a:gd name="T122" fmla="*/ 377 w 833"/>
                <a:gd name="T123" fmla="*/ 1112 h 1127"/>
                <a:gd name="T124" fmla="*/ 360 w 833"/>
                <a:gd name="T125" fmla="*/ 1076 h 112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3"/>
                <a:gd name="T190" fmla="*/ 0 h 1127"/>
                <a:gd name="T191" fmla="*/ 833 w 833"/>
                <a:gd name="T192" fmla="*/ 1127 h 112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3" h="1127">
                  <a:moveTo>
                    <a:pt x="826" y="669"/>
                  </a:moveTo>
                  <a:lnTo>
                    <a:pt x="826" y="851"/>
                  </a:lnTo>
                  <a:lnTo>
                    <a:pt x="423" y="1066"/>
                  </a:lnTo>
                  <a:lnTo>
                    <a:pt x="423" y="934"/>
                  </a:lnTo>
                  <a:lnTo>
                    <a:pt x="424" y="930"/>
                  </a:lnTo>
                  <a:lnTo>
                    <a:pt x="424" y="924"/>
                  </a:lnTo>
                  <a:lnTo>
                    <a:pt x="425" y="918"/>
                  </a:lnTo>
                  <a:lnTo>
                    <a:pt x="428" y="913"/>
                  </a:lnTo>
                  <a:lnTo>
                    <a:pt x="429" y="907"/>
                  </a:lnTo>
                  <a:lnTo>
                    <a:pt x="432" y="902"/>
                  </a:lnTo>
                  <a:lnTo>
                    <a:pt x="435" y="896"/>
                  </a:lnTo>
                  <a:lnTo>
                    <a:pt x="438" y="893"/>
                  </a:lnTo>
                  <a:lnTo>
                    <a:pt x="442" y="888"/>
                  </a:lnTo>
                  <a:lnTo>
                    <a:pt x="446" y="883"/>
                  </a:lnTo>
                  <a:lnTo>
                    <a:pt x="451" y="879"/>
                  </a:lnTo>
                  <a:lnTo>
                    <a:pt x="455" y="874"/>
                  </a:lnTo>
                  <a:lnTo>
                    <a:pt x="461" y="870"/>
                  </a:lnTo>
                  <a:lnTo>
                    <a:pt x="465" y="866"/>
                  </a:lnTo>
                  <a:lnTo>
                    <a:pt x="476" y="858"/>
                  </a:lnTo>
                  <a:lnTo>
                    <a:pt x="487" y="850"/>
                  </a:lnTo>
                  <a:lnTo>
                    <a:pt x="497" y="844"/>
                  </a:lnTo>
                  <a:lnTo>
                    <a:pt x="509" y="837"/>
                  </a:lnTo>
                  <a:lnTo>
                    <a:pt x="521" y="831"/>
                  </a:lnTo>
                  <a:lnTo>
                    <a:pt x="541" y="821"/>
                  </a:lnTo>
                  <a:lnTo>
                    <a:pt x="560" y="812"/>
                  </a:lnTo>
                  <a:lnTo>
                    <a:pt x="593" y="795"/>
                  </a:lnTo>
                  <a:lnTo>
                    <a:pt x="626" y="777"/>
                  </a:lnTo>
                  <a:lnTo>
                    <a:pt x="659" y="759"/>
                  </a:lnTo>
                  <a:lnTo>
                    <a:pt x="693" y="740"/>
                  </a:lnTo>
                  <a:lnTo>
                    <a:pt x="726" y="721"/>
                  </a:lnTo>
                  <a:lnTo>
                    <a:pt x="759" y="703"/>
                  </a:lnTo>
                  <a:lnTo>
                    <a:pt x="777" y="694"/>
                  </a:lnTo>
                  <a:lnTo>
                    <a:pt x="793" y="686"/>
                  </a:lnTo>
                  <a:lnTo>
                    <a:pt x="810" y="677"/>
                  </a:lnTo>
                  <a:lnTo>
                    <a:pt x="826" y="669"/>
                  </a:lnTo>
                  <a:close/>
                  <a:moveTo>
                    <a:pt x="7" y="668"/>
                  </a:moveTo>
                  <a:lnTo>
                    <a:pt x="35" y="681"/>
                  </a:lnTo>
                  <a:lnTo>
                    <a:pt x="61" y="694"/>
                  </a:lnTo>
                  <a:lnTo>
                    <a:pt x="87" y="707"/>
                  </a:lnTo>
                  <a:lnTo>
                    <a:pt x="113" y="721"/>
                  </a:lnTo>
                  <a:lnTo>
                    <a:pt x="139" y="735"/>
                  </a:lnTo>
                  <a:lnTo>
                    <a:pt x="166" y="750"/>
                  </a:lnTo>
                  <a:lnTo>
                    <a:pt x="192" y="765"/>
                  </a:lnTo>
                  <a:lnTo>
                    <a:pt x="205" y="772"/>
                  </a:lnTo>
                  <a:lnTo>
                    <a:pt x="217" y="780"/>
                  </a:lnTo>
                  <a:lnTo>
                    <a:pt x="224" y="785"/>
                  </a:lnTo>
                  <a:lnTo>
                    <a:pt x="231" y="789"/>
                  </a:lnTo>
                  <a:lnTo>
                    <a:pt x="246" y="797"/>
                  </a:lnTo>
                  <a:lnTo>
                    <a:pt x="262" y="805"/>
                  </a:lnTo>
                  <a:lnTo>
                    <a:pt x="278" y="812"/>
                  </a:lnTo>
                  <a:lnTo>
                    <a:pt x="312" y="828"/>
                  </a:lnTo>
                  <a:lnTo>
                    <a:pt x="327" y="836"/>
                  </a:lnTo>
                  <a:lnTo>
                    <a:pt x="342" y="844"/>
                  </a:lnTo>
                  <a:lnTo>
                    <a:pt x="349" y="849"/>
                  </a:lnTo>
                  <a:lnTo>
                    <a:pt x="357" y="854"/>
                  </a:lnTo>
                  <a:lnTo>
                    <a:pt x="364" y="858"/>
                  </a:lnTo>
                  <a:lnTo>
                    <a:pt x="370" y="863"/>
                  </a:lnTo>
                  <a:lnTo>
                    <a:pt x="377" y="868"/>
                  </a:lnTo>
                  <a:lnTo>
                    <a:pt x="383" y="874"/>
                  </a:lnTo>
                  <a:lnTo>
                    <a:pt x="387" y="879"/>
                  </a:lnTo>
                  <a:lnTo>
                    <a:pt x="392" y="885"/>
                  </a:lnTo>
                  <a:lnTo>
                    <a:pt x="397" y="890"/>
                  </a:lnTo>
                  <a:lnTo>
                    <a:pt x="400" y="895"/>
                  </a:lnTo>
                  <a:lnTo>
                    <a:pt x="403" y="899"/>
                  </a:lnTo>
                  <a:lnTo>
                    <a:pt x="405" y="902"/>
                  </a:lnTo>
                  <a:lnTo>
                    <a:pt x="407" y="908"/>
                  </a:lnTo>
                  <a:lnTo>
                    <a:pt x="409" y="913"/>
                  </a:lnTo>
                  <a:lnTo>
                    <a:pt x="410" y="915"/>
                  </a:lnTo>
                  <a:lnTo>
                    <a:pt x="411" y="922"/>
                  </a:lnTo>
                  <a:lnTo>
                    <a:pt x="412" y="931"/>
                  </a:lnTo>
                  <a:lnTo>
                    <a:pt x="412" y="938"/>
                  </a:lnTo>
                  <a:lnTo>
                    <a:pt x="412" y="1066"/>
                  </a:lnTo>
                  <a:lnTo>
                    <a:pt x="7" y="851"/>
                  </a:lnTo>
                  <a:lnTo>
                    <a:pt x="7" y="668"/>
                  </a:lnTo>
                  <a:close/>
                  <a:moveTo>
                    <a:pt x="658" y="650"/>
                  </a:moveTo>
                  <a:lnTo>
                    <a:pt x="657" y="655"/>
                  </a:lnTo>
                  <a:lnTo>
                    <a:pt x="656" y="658"/>
                  </a:lnTo>
                  <a:lnTo>
                    <a:pt x="654" y="668"/>
                  </a:lnTo>
                  <a:lnTo>
                    <a:pt x="652" y="671"/>
                  </a:lnTo>
                  <a:lnTo>
                    <a:pt x="651" y="674"/>
                  </a:lnTo>
                  <a:lnTo>
                    <a:pt x="650" y="675"/>
                  </a:lnTo>
                  <a:lnTo>
                    <a:pt x="649" y="676"/>
                  </a:lnTo>
                  <a:lnTo>
                    <a:pt x="648" y="678"/>
                  </a:lnTo>
                  <a:lnTo>
                    <a:pt x="646" y="680"/>
                  </a:lnTo>
                  <a:lnTo>
                    <a:pt x="645" y="681"/>
                  </a:lnTo>
                  <a:lnTo>
                    <a:pt x="643" y="683"/>
                  </a:lnTo>
                  <a:lnTo>
                    <a:pt x="641" y="684"/>
                  </a:lnTo>
                  <a:lnTo>
                    <a:pt x="635" y="686"/>
                  </a:lnTo>
                  <a:lnTo>
                    <a:pt x="629" y="688"/>
                  </a:lnTo>
                  <a:lnTo>
                    <a:pt x="624" y="689"/>
                  </a:lnTo>
                  <a:lnTo>
                    <a:pt x="611" y="691"/>
                  </a:lnTo>
                  <a:lnTo>
                    <a:pt x="599" y="694"/>
                  </a:lnTo>
                  <a:lnTo>
                    <a:pt x="603" y="678"/>
                  </a:lnTo>
                  <a:lnTo>
                    <a:pt x="605" y="671"/>
                  </a:lnTo>
                  <a:lnTo>
                    <a:pt x="605" y="663"/>
                  </a:lnTo>
                  <a:lnTo>
                    <a:pt x="658" y="650"/>
                  </a:lnTo>
                  <a:close/>
                  <a:moveTo>
                    <a:pt x="177" y="650"/>
                  </a:moveTo>
                  <a:lnTo>
                    <a:pt x="204" y="660"/>
                  </a:lnTo>
                  <a:lnTo>
                    <a:pt x="230" y="669"/>
                  </a:lnTo>
                  <a:lnTo>
                    <a:pt x="233" y="683"/>
                  </a:lnTo>
                  <a:lnTo>
                    <a:pt x="237" y="697"/>
                  </a:lnTo>
                  <a:lnTo>
                    <a:pt x="213" y="691"/>
                  </a:lnTo>
                  <a:lnTo>
                    <a:pt x="191" y="686"/>
                  </a:lnTo>
                  <a:lnTo>
                    <a:pt x="187" y="677"/>
                  </a:lnTo>
                  <a:lnTo>
                    <a:pt x="183" y="669"/>
                  </a:lnTo>
                  <a:lnTo>
                    <a:pt x="180" y="660"/>
                  </a:lnTo>
                  <a:lnTo>
                    <a:pt x="177" y="650"/>
                  </a:lnTo>
                  <a:close/>
                  <a:moveTo>
                    <a:pt x="109" y="638"/>
                  </a:moveTo>
                  <a:lnTo>
                    <a:pt x="119" y="639"/>
                  </a:lnTo>
                  <a:lnTo>
                    <a:pt x="128" y="641"/>
                  </a:lnTo>
                  <a:lnTo>
                    <a:pt x="148" y="642"/>
                  </a:lnTo>
                  <a:lnTo>
                    <a:pt x="151" y="650"/>
                  </a:lnTo>
                  <a:lnTo>
                    <a:pt x="155" y="658"/>
                  </a:lnTo>
                  <a:lnTo>
                    <a:pt x="159" y="668"/>
                  </a:lnTo>
                  <a:lnTo>
                    <a:pt x="164" y="676"/>
                  </a:lnTo>
                  <a:lnTo>
                    <a:pt x="135" y="676"/>
                  </a:lnTo>
                  <a:lnTo>
                    <a:pt x="127" y="667"/>
                  </a:lnTo>
                  <a:lnTo>
                    <a:pt x="121" y="657"/>
                  </a:lnTo>
                  <a:lnTo>
                    <a:pt x="115" y="648"/>
                  </a:lnTo>
                  <a:lnTo>
                    <a:pt x="112" y="643"/>
                  </a:lnTo>
                  <a:lnTo>
                    <a:pt x="109" y="638"/>
                  </a:lnTo>
                  <a:close/>
                  <a:moveTo>
                    <a:pt x="719" y="636"/>
                  </a:moveTo>
                  <a:lnTo>
                    <a:pt x="727" y="636"/>
                  </a:lnTo>
                  <a:lnTo>
                    <a:pt x="704" y="671"/>
                  </a:lnTo>
                  <a:lnTo>
                    <a:pt x="687" y="670"/>
                  </a:lnTo>
                  <a:lnTo>
                    <a:pt x="681" y="670"/>
                  </a:lnTo>
                  <a:lnTo>
                    <a:pt x="674" y="671"/>
                  </a:lnTo>
                  <a:lnTo>
                    <a:pt x="681" y="656"/>
                  </a:lnTo>
                  <a:lnTo>
                    <a:pt x="688" y="641"/>
                  </a:lnTo>
                  <a:lnTo>
                    <a:pt x="706" y="638"/>
                  </a:lnTo>
                  <a:lnTo>
                    <a:pt x="714" y="637"/>
                  </a:lnTo>
                  <a:lnTo>
                    <a:pt x="719" y="636"/>
                  </a:lnTo>
                  <a:close/>
                  <a:moveTo>
                    <a:pt x="165" y="574"/>
                  </a:moveTo>
                  <a:lnTo>
                    <a:pt x="177" y="579"/>
                  </a:lnTo>
                  <a:lnTo>
                    <a:pt x="187" y="584"/>
                  </a:lnTo>
                  <a:lnTo>
                    <a:pt x="198" y="588"/>
                  </a:lnTo>
                  <a:lnTo>
                    <a:pt x="209" y="596"/>
                  </a:lnTo>
                  <a:lnTo>
                    <a:pt x="213" y="598"/>
                  </a:lnTo>
                  <a:lnTo>
                    <a:pt x="218" y="600"/>
                  </a:lnTo>
                  <a:lnTo>
                    <a:pt x="222" y="604"/>
                  </a:lnTo>
                  <a:lnTo>
                    <a:pt x="225" y="606"/>
                  </a:lnTo>
                  <a:lnTo>
                    <a:pt x="226" y="610"/>
                  </a:lnTo>
                  <a:lnTo>
                    <a:pt x="228" y="610"/>
                  </a:lnTo>
                  <a:lnTo>
                    <a:pt x="228" y="611"/>
                  </a:lnTo>
                  <a:lnTo>
                    <a:pt x="226" y="618"/>
                  </a:lnTo>
                  <a:lnTo>
                    <a:pt x="226" y="626"/>
                  </a:lnTo>
                  <a:lnTo>
                    <a:pt x="226" y="638"/>
                  </a:lnTo>
                  <a:lnTo>
                    <a:pt x="218" y="635"/>
                  </a:lnTo>
                  <a:lnTo>
                    <a:pt x="211" y="631"/>
                  </a:lnTo>
                  <a:lnTo>
                    <a:pt x="204" y="629"/>
                  </a:lnTo>
                  <a:lnTo>
                    <a:pt x="198" y="628"/>
                  </a:lnTo>
                  <a:lnTo>
                    <a:pt x="187" y="624"/>
                  </a:lnTo>
                  <a:lnTo>
                    <a:pt x="183" y="623"/>
                  </a:lnTo>
                  <a:lnTo>
                    <a:pt x="179" y="622"/>
                  </a:lnTo>
                  <a:lnTo>
                    <a:pt x="175" y="620"/>
                  </a:lnTo>
                  <a:lnTo>
                    <a:pt x="174" y="619"/>
                  </a:lnTo>
                  <a:lnTo>
                    <a:pt x="172" y="618"/>
                  </a:lnTo>
                  <a:lnTo>
                    <a:pt x="171" y="618"/>
                  </a:lnTo>
                  <a:lnTo>
                    <a:pt x="170" y="617"/>
                  </a:lnTo>
                  <a:lnTo>
                    <a:pt x="167" y="613"/>
                  </a:lnTo>
                  <a:lnTo>
                    <a:pt x="166" y="610"/>
                  </a:lnTo>
                  <a:lnTo>
                    <a:pt x="165" y="604"/>
                  </a:lnTo>
                  <a:lnTo>
                    <a:pt x="165" y="598"/>
                  </a:lnTo>
                  <a:lnTo>
                    <a:pt x="165" y="591"/>
                  </a:lnTo>
                  <a:lnTo>
                    <a:pt x="165" y="574"/>
                  </a:lnTo>
                  <a:close/>
                  <a:moveTo>
                    <a:pt x="670" y="572"/>
                  </a:moveTo>
                  <a:lnTo>
                    <a:pt x="670" y="585"/>
                  </a:lnTo>
                  <a:lnTo>
                    <a:pt x="670" y="592"/>
                  </a:lnTo>
                  <a:lnTo>
                    <a:pt x="670" y="598"/>
                  </a:lnTo>
                  <a:lnTo>
                    <a:pt x="670" y="601"/>
                  </a:lnTo>
                  <a:lnTo>
                    <a:pt x="669" y="603"/>
                  </a:lnTo>
                  <a:lnTo>
                    <a:pt x="668" y="607"/>
                  </a:lnTo>
                  <a:lnTo>
                    <a:pt x="667" y="611"/>
                  </a:lnTo>
                  <a:lnTo>
                    <a:pt x="665" y="611"/>
                  </a:lnTo>
                  <a:lnTo>
                    <a:pt x="664" y="612"/>
                  </a:lnTo>
                  <a:lnTo>
                    <a:pt x="662" y="615"/>
                  </a:lnTo>
                  <a:lnTo>
                    <a:pt x="658" y="616"/>
                  </a:lnTo>
                  <a:lnTo>
                    <a:pt x="650" y="618"/>
                  </a:lnTo>
                  <a:lnTo>
                    <a:pt x="639" y="620"/>
                  </a:lnTo>
                  <a:lnTo>
                    <a:pt x="632" y="624"/>
                  </a:lnTo>
                  <a:lnTo>
                    <a:pt x="625" y="626"/>
                  </a:lnTo>
                  <a:lnTo>
                    <a:pt x="618" y="630"/>
                  </a:lnTo>
                  <a:lnTo>
                    <a:pt x="609" y="635"/>
                  </a:lnTo>
                  <a:lnTo>
                    <a:pt x="607" y="620"/>
                  </a:lnTo>
                  <a:lnTo>
                    <a:pt x="606" y="609"/>
                  </a:lnTo>
                  <a:lnTo>
                    <a:pt x="607" y="606"/>
                  </a:lnTo>
                  <a:lnTo>
                    <a:pt x="609" y="605"/>
                  </a:lnTo>
                  <a:lnTo>
                    <a:pt x="611" y="604"/>
                  </a:lnTo>
                  <a:lnTo>
                    <a:pt x="613" y="601"/>
                  </a:lnTo>
                  <a:lnTo>
                    <a:pt x="622" y="597"/>
                  </a:lnTo>
                  <a:lnTo>
                    <a:pt x="632" y="591"/>
                  </a:lnTo>
                  <a:lnTo>
                    <a:pt x="654" y="581"/>
                  </a:lnTo>
                  <a:lnTo>
                    <a:pt x="670" y="572"/>
                  </a:lnTo>
                  <a:close/>
                  <a:moveTo>
                    <a:pt x="65" y="530"/>
                  </a:moveTo>
                  <a:lnTo>
                    <a:pt x="81" y="538"/>
                  </a:lnTo>
                  <a:lnTo>
                    <a:pt x="96" y="543"/>
                  </a:lnTo>
                  <a:lnTo>
                    <a:pt x="127" y="556"/>
                  </a:lnTo>
                  <a:lnTo>
                    <a:pt x="132" y="580"/>
                  </a:lnTo>
                  <a:lnTo>
                    <a:pt x="135" y="604"/>
                  </a:lnTo>
                  <a:lnTo>
                    <a:pt x="122" y="601"/>
                  </a:lnTo>
                  <a:lnTo>
                    <a:pt x="109" y="598"/>
                  </a:lnTo>
                  <a:lnTo>
                    <a:pt x="84" y="591"/>
                  </a:lnTo>
                  <a:lnTo>
                    <a:pt x="82" y="584"/>
                  </a:lnTo>
                  <a:lnTo>
                    <a:pt x="78" y="577"/>
                  </a:lnTo>
                  <a:lnTo>
                    <a:pt x="74" y="561"/>
                  </a:lnTo>
                  <a:lnTo>
                    <a:pt x="69" y="546"/>
                  </a:lnTo>
                  <a:lnTo>
                    <a:pt x="65" y="530"/>
                  </a:lnTo>
                  <a:close/>
                  <a:moveTo>
                    <a:pt x="768" y="529"/>
                  </a:moveTo>
                  <a:lnTo>
                    <a:pt x="767" y="536"/>
                  </a:lnTo>
                  <a:lnTo>
                    <a:pt x="766" y="542"/>
                  </a:lnTo>
                  <a:lnTo>
                    <a:pt x="762" y="558"/>
                  </a:lnTo>
                  <a:lnTo>
                    <a:pt x="759" y="566"/>
                  </a:lnTo>
                  <a:lnTo>
                    <a:pt x="757" y="573"/>
                  </a:lnTo>
                  <a:lnTo>
                    <a:pt x="754" y="581"/>
                  </a:lnTo>
                  <a:lnTo>
                    <a:pt x="751" y="588"/>
                  </a:lnTo>
                  <a:lnTo>
                    <a:pt x="740" y="591"/>
                  </a:lnTo>
                  <a:lnTo>
                    <a:pt x="728" y="594"/>
                  </a:lnTo>
                  <a:lnTo>
                    <a:pt x="715" y="597"/>
                  </a:lnTo>
                  <a:lnTo>
                    <a:pt x="704" y="599"/>
                  </a:lnTo>
                  <a:lnTo>
                    <a:pt x="701" y="599"/>
                  </a:lnTo>
                  <a:lnTo>
                    <a:pt x="701" y="596"/>
                  </a:lnTo>
                  <a:lnTo>
                    <a:pt x="701" y="588"/>
                  </a:lnTo>
                  <a:lnTo>
                    <a:pt x="701" y="583"/>
                  </a:lnTo>
                  <a:lnTo>
                    <a:pt x="702" y="574"/>
                  </a:lnTo>
                  <a:lnTo>
                    <a:pt x="702" y="571"/>
                  </a:lnTo>
                  <a:lnTo>
                    <a:pt x="702" y="567"/>
                  </a:lnTo>
                  <a:lnTo>
                    <a:pt x="704" y="560"/>
                  </a:lnTo>
                  <a:lnTo>
                    <a:pt x="706" y="555"/>
                  </a:lnTo>
                  <a:lnTo>
                    <a:pt x="707" y="553"/>
                  </a:lnTo>
                  <a:lnTo>
                    <a:pt x="707" y="552"/>
                  </a:lnTo>
                  <a:lnTo>
                    <a:pt x="722" y="546"/>
                  </a:lnTo>
                  <a:lnTo>
                    <a:pt x="738" y="540"/>
                  </a:lnTo>
                  <a:lnTo>
                    <a:pt x="768" y="529"/>
                  </a:lnTo>
                  <a:close/>
                  <a:moveTo>
                    <a:pt x="179" y="487"/>
                  </a:moveTo>
                  <a:lnTo>
                    <a:pt x="243" y="553"/>
                  </a:lnTo>
                  <a:lnTo>
                    <a:pt x="233" y="580"/>
                  </a:lnTo>
                  <a:lnTo>
                    <a:pt x="218" y="568"/>
                  </a:lnTo>
                  <a:lnTo>
                    <a:pt x="196" y="552"/>
                  </a:lnTo>
                  <a:lnTo>
                    <a:pt x="185" y="542"/>
                  </a:lnTo>
                  <a:lnTo>
                    <a:pt x="177" y="535"/>
                  </a:lnTo>
                  <a:lnTo>
                    <a:pt x="173" y="532"/>
                  </a:lnTo>
                  <a:lnTo>
                    <a:pt x="171" y="529"/>
                  </a:lnTo>
                  <a:lnTo>
                    <a:pt x="168" y="528"/>
                  </a:lnTo>
                  <a:lnTo>
                    <a:pt x="168" y="527"/>
                  </a:lnTo>
                  <a:lnTo>
                    <a:pt x="168" y="525"/>
                  </a:lnTo>
                  <a:lnTo>
                    <a:pt x="170" y="522"/>
                  </a:lnTo>
                  <a:lnTo>
                    <a:pt x="172" y="511"/>
                  </a:lnTo>
                  <a:lnTo>
                    <a:pt x="175" y="498"/>
                  </a:lnTo>
                  <a:lnTo>
                    <a:pt x="179" y="487"/>
                  </a:lnTo>
                  <a:close/>
                  <a:moveTo>
                    <a:pt x="652" y="478"/>
                  </a:moveTo>
                  <a:lnTo>
                    <a:pt x="656" y="489"/>
                  </a:lnTo>
                  <a:lnTo>
                    <a:pt x="659" y="500"/>
                  </a:lnTo>
                  <a:lnTo>
                    <a:pt x="665" y="523"/>
                  </a:lnTo>
                  <a:lnTo>
                    <a:pt x="599" y="574"/>
                  </a:lnTo>
                  <a:lnTo>
                    <a:pt x="597" y="568"/>
                  </a:lnTo>
                  <a:lnTo>
                    <a:pt x="596" y="561"/>
                  </a:lnTo>
                  <a:lnTo>
                    <a:pt x="590" y="549"/>
                  </a:lnTo>
                  <a:lnTo>
                    <a:pt x="652" y="478"/>
                  </a:lnTo>
                  <a:close/>
                  <a:moveTo>
                    <a:pt x="230" y="403"/>
                  </a:moveTo>
                  <a:lnTo>
                    <a:pt x="277" y="497"/>
                  </a:lnTo>
                  <a:lnTo>
                    <a:pt x="267" y="511"/>
                  </a:lnTo>
                  <a:lnTo>
                    <a:pt x="262" y="519"/>
                  </a:lnTo>
                  <a:lnTo>
                    <a:pt x="256" y="526"/>
                  </a:lnTo>
                  <a:lnTo>
                    <a:pt x="199" y="443"/>
                  </a:lnTo>
                  <a:lnTo>
                    <a:pt x="203" y="438"/>
                  </a:lnTo>
                  <a:lnTo>
                    <a:pt x="206" y="433"/>
                  </a:lnTo>
                  <a:lnTo>
                    <a:pt x="210" y="429"/>
                  </a:lnTo>
                  <a:lnTo>
                    <a:pt x="213" y="424"/>
                  </a:lnTo>
                  <a:lnTo>
                    <a:pt x="222" y="413"/>
                  </a:lnTo>
                  <a:lnTo>
                    <a:pt x="230" y="403"/>
                  </a:lnTo>
                  <a:close/>
                  <a:moveTo>
                    <a:pt x="598" y="397"/>
                  </a:moveTo>
                  <a:lnTo>
                    <a:pt x="607" y="406"/>
                  </a:lnTo>
                  <a:lnTo>
                    <a:pt x="615" y="416"/>
                  </a:lnTo>
                  <a:lnTo>
                    <a:pt x="623" y="426"/>
                  </a:lnTo>
                  <a:lnTo>
                    <a:pt x="630" y="436"/>
                  </a:lnTo>
                  <a:lnTo>
                    <a:pt x="575" y="522"/>
                  </a:lnTo>
                  <a:lnTo>
                    <a:pt x="554" y="495"/>
                  </a:lnTo>
                  <a:lnTo>
                    <a:pt x="598" y="397"/>
                  </a:lnTo>
                  <a:close/>
                  <a:moveTo>
                    <a:pt x="64" y="378"/>
                  </a:moveTo>
                  <a:lnTo>
                    <a:pt x="139" y="455"/>
                  </a:lnTo>
                  <a:lnTo>
                    <a:pt x="135" y="468"/>
                  </a:lnTo>
                  <a:lnTo>
                    <a:pt x="133" y="480"/>
                  </a:lnTo>
                  <a:lnTo>
                    <a:pt x="130" y="493"/>
                  </a:lnTo>
                  <a:lnTo>
                    <a:pt x="128" y="506"/>
                  </a:lnTo>
                  <a:lnTo>
                    <a:pt x="125" y="503"/>
                  </a:lnTo>
                  <a:lnTo>
                    <a:pt x="116" y="498"/>
                  </a:lnTo>
                  <a:lnTo>
                    <a:pt x="104" y="491"/>
                  </a:lnTo>
                  <a:lnTo>
                    <a:pt x="91" y="483"/>
                  </a:lnTo>
                  <a:lnTo>
                    <a:pt x="78" y="474"/>
                  </a:lnTo>
                  <a:lnTo>
                    <a:pt x="67" y="465"/>
                  </a:lnTo>
                  <a:lnTo>
                    <a:pt x="62" y="461"/>
                  </a:lnTo>
                  <a:lnTo>
                    <a:pt x="59" y="457"/>
                  </a:lnTo>
                  <a:lnTo>
                    <a:pt x="56" y="455"/>
                  </a:lnTo>
                  <a:lnTo>
                    <a:pt x="56" y="452"/>
                  </a:lnTo>
                  <a:lnTo>
                    <a:pt x="56" y="451"/>
                  </a:lnTo>
                  <a:lnTo>
                    <a:pt x="56" y="444"/>
                  </a:lnTo>
                  <a:lnTo>
                    <a:pt x="56" y="436"/>
                  </a:lnTo>
                  <a:lnTo>
                    <a:pt x="56" y="424"/>
                  </a:lnTo>
                  <a:lnTo>
                    <a:pt x="57" y="418"/>
                  </a:lnTo>
                  <a:lnTo>
                    <a:pt x="58" y="412"/>
                  </a:lnTo>
                  <a:lnTo>
                    <a:pt x="59" y="400"/>
                  </a:lnTo>
                  <a:lnTo>
                    <a:pt x="62" y="388"/>
                  </a:lnTo>
                  <a:lnTo>
                    <a:pt x="64" y="378"/>
                  </a:lnTo>
                  <a:close/>
                  <a:moveTo>
                    <a:pt x="770" y="373"/>
                  </a:moveTo>
                  <a:lnTo>
                    <a:pt x="773" y="390"/>
                  </a:lnTo>
                  <a:lnTo>
                    <a:pt x="775" y="407"/>
                  </a:lnTo>
                  <a:lnTo>
                    <a:pt x="778" y="423"/>
                  </a:lnTo>
                  <a:lnTo>
                    <a:pt x="778" y="426"/>
                  </a:lnTo>
                  <a:lnTo>
                    <a:pt x="778" y="429"/>
                  </a:lnTo>
                  <a:lnTo>
                    <a:pt x="778" y="457"/>
                  </a:lnTo>
                  <a:lnTo>
                    <a:pt x="704" y="498"/>
                  </a:lnTo>
                  <a:lnTo>
                    <a:pt x="704" y="493"/>
                  </a:lnTo>
                  <a:lnTo>
                    <a:pt x="703" y="485"/>
                  </a:lnTo>
                  <a:lnTo>
                    <a:pt x="702" y="480"/>
                  </a:lnTo>
                  <a:lnTo>
                    <a:pt x="701" y="474"/>
                  </a:lnTo>
                  <a:lnTo>
                    <a:pt x="695" y="448"/>
                  </a:lnTo>
                  <a:lnTo>
                    <a:pt x="770" y="373"/>
                  </a:lnTo>
                  <a:close/>
                  <a:moveTo>
                    <a:pt x="322" y="340"/>
                  </a:moveTo>
                  <a:lnTo>
                    <a:pt x="344" y="451"/>
                  </a:lnTo>
                  <a:lnTo>
                    <a:pt x="334" y="455"/>
                  </a:lnTo>
                  <a:lnTo>
                    <a:pt x="326" y="459"/>
                  </a:lnTo>
                  <a:lnTo>
                    <a:pt x="316" y="465"/>
                  </a:lnTo>
                  <a:lnTo>
                    <a:pt x="307" y="471"/>
                  </a:lnTo>
                  <a:lnTo>
                    <a:pt x="271" y="368"/>
                  </a:lnTo>
                  <a:lnTo>
                    <a:pt x="277" y="363"/>
                  </a:lnTo>
                  <a:lnTo>
                    <a:pt x="283" y="359"/>
                  </a:lnTo>
                  <a:lnTo>
                    <a:pt x="289" y="355"/>
                  </a:lnTo>
                  <a:lnTo>
                    <a:pt x="296" y="352"/>
                  </a:lnTo>
                  <a:lnTo>
                    <a:pt x="303" y="348"/>
                  </a:lnTo>
                  <a:lnTo>
                    <a:pt x="309" y="345"/>
                  </a:lnTo>
                  <a:lnTo>
                    <a:pt x="316" y="341"/>
                  </a:lnTo>
                  <a:lnTo>
                    <a:pt x="322" y="340"/>
                  </a:lnTo>
                  <a:close/>
                  <a:moveTo>
                    <a:pt x="506" y="336"/>
                  </a:moveTo>
                  <a:lnTo>
                    <a:pt x="512" y="339"/>
                  </a:lnTo>
                  <a:lnTo>
                    <a:pt x="517" y="341"/>
                  </a:lnTo>
                  <a:lnTo>
                    <a:pt x="525" y="343"/>
                  </a:lnTo>
                  <a:lnTo>
                    <a:pt x="530" y="347"/>
                  </a:lnTo>
                  <a:lnTo>
                    <a:pt x="538" y="350"/>
                  </a:lnTo>
                  <a:lnTo>
                    <a:pt x="544" y="354"/>
                  </a:lnTo>
                  <a:lnTo>
                    <a:pt x="557" y="362"/>
                  </a:lnTo>
                  <a:lnTo>
                    <a:pt x="523" y="468"/>
                  </a:lnTo>
                  <a:lnTo>
                    <a:pt x="514" y="462"/>
                  </a:lnTo>
                  <a:lnTo>
                    <a:pt x="504" y="457"/>
                  </a:lnTo>
                  <a:lnTo>
                    <a:pt x="495" y="453"/>
                  </a:lnTo>
                  <a:lnTo>
                    <a:pt x="486" y="449"/>
                  </a:lnTo>
                  <a:lnTo>
                    <a:pt x="484" y="448"/>
                  </a:lnTo>
                  <a:lnTo>
                    <a:pt x="484" y="446"/>
                  </a:lnTo>
                  <a:lnTo>
                    <a:pt x="506" y="336"/>
                  </a:lnTo>
                  <a:close/>
                  <a:moveTo>
                    <a:pt x="438" y="321"/>
                  </a:moveTo>
                  <a:lnTo>
                    <a:pt x="443" y="322"/>
                  </a:lnTo>
                  <a:lnTo>
                    <a:pt x="444" y="323"/>
                  </a:lnTo>
                  <a:lnTo>
                    <a:pt x="443" y="323"/>
                  </a:lnTo>
                  <a:lnTo>
                    <a:pt x="441" y="324"/>
                  </a:lnTo>
                  <a:lnTo>
                    <a:pt x="444" y="334"/>
                  </a:lnTo>
                  <a:lnTo>
                    <a:pt x="444" y="342"/>
                  </a:lnTo>
                  <a:lnTo>
                    <a:pt x="444" y="354"/>
                  </a:lnTo>
                  <a:lnTo>
                    <a:pt x="443" y="387"/>
                  </a:lnTo>
                  <a:lnTo>
                    <a:pt x="441" y="437"/>
                  </a:lnTo>
                  <a:lnTo>
                    <a:pt x="433" y="436"/>
                  </a:lnTo>
                  <a:lnTo>
                    <a:pt x="429" y="436"/>
                  </a:lnTo>
                  <a:lnTo>
                    <a:pt x="425" y="436"/>
                  </a:lnTo>
                  <a:lnTo>
                    <a:pt x="417" y="436"/>
                  </a:lnTo>
                  <a:lnTo>
                    <a:pt x="409" y="436"/>
                  </a:lnTo>
                  <a:lnTo>
                    <a:pt x="396" y="437"/>
                  </a:lnTo>
                  <a:lnTo>
                    <a:pt x="388" y="437"/>
                  </a:lnTo>
                  <a:lnTo>
                    <a:pt x="384" y="322"/>
                  </a:lnTo>
                  <a:lnTo>
                    <a:pt x="386" y="322"/>
                  </a:lnTo>
                  <a:lnTo>
                    <a:pt x="392" y="322"/>
                  </a:lnTo>
                  <a:lnTo>
                    <a:pt x="406" y="321"/>
                  </a:lnTo>
                  <a:lnTo>
                    <a:pt x="423" y="320"/>
                  </a:lnTo>
                  <a:lnTo>
                    <a:pt x="431" y="321"/>
                  </a:lnTo>
                  <a:lnTo>
                    <a:pt x="438" y="321"/>
                  </a:lnTo>
                  <a:close/>
                  <a:moveTo>
                    <a:pt x="132" y="230"/>
                  </a:moveTo>
                  <a:lnTo>
                    <a:pt x="193" y="348"/>
                  </a:lnTo>
                  <a:lnTo>
                    <a:pt x="177" y="374"/>
                  </a:lnTo>
                  <a:lnTo>
                    <a:pt x="167" y="387"/>
                  </a:lnTo>
                  <a:lnTo>
                    <a:pt x="164" y="393"/>
                  </a:lnTo>
                  <a:lnTo>
                    <a:pt x="161" y="399"/>
                  </a:lnTo>
                  <a:lnTo>
                    <a:pt x="89" y="301"/>
                  </a:lnTo>
                  <a:lnTo>
                    <a:pt x="93" y="292"/>
                  </a:lnTo>
                  <a:lnTo>
                    <a:pt x="96" y="283"/>
                  </a:lnTo>
                  <a:lnTo>
                    <a:pt x="102" y="275"/>
                  </a:lnTo>
                  <a:lnTo>
                    <a:pt x="107" y="265"/>
                  </a:lnTo>
                  <a:lnTo>
                    <a:pt x="112" y="257"/>
                  </a:lnTo>
                  <a:lnTo>
                    <a:pt x="119" y="247"/>
                  </a:lnTo>
                  <a:lnTo>
                    <a:pt x="125" y="239"/>
                  </a:lnTo>
                  <a:lnTo>
                    <a:pt x="132" y="230"/>
                  </a:lnTo>
                  <a:close/>
                  <a:moveTo>
                    <a:pt x="700" y="226"/>
                  </a:moveTo>
                  <a:lnTo>
                    <a:pt x="707" y="234"/>
                  </a:lnTo>
                  <a:lnTo>
                    <a:pt x="713" y="244"/>
                  </a:lnTo>
                  <a:lnTo>
                    <a:pt x="720" y="252"/>
                  </a:lnTo>
                  <a:lnTo>
                    <a:pt x="725" y="262"/>
                  </a:lnTo>
                  <a:lnTo>
                    <a:pt x="735" y="279"/>
                  </a:lnTo>
                  <a:lnTo>
                    <a:pt x="745" y="297"/>
                  </a:lnTo>
                  <a:lnTo>
                    <a:pt x="671" y="394"/>
                  </a:lnTo>
                  <a:lnTo>
                    <a:pt x="668" y="387"/>
                  </a:lnTo>
                  <a:lnTo>
                    <a:pt x="664" y="381"/>
                  </a:lnTo>
                  <a:lnTo>
                    <a:pt x="659" y="375"/>
                  </a:lnTo>
                  <a:lnTo>
                    <a:pt x="655" y="369"/>
                  </a:lnTo>
                  <a:lnTo>
                    <a:pt x="635" y="342"/>
                  </a:lnTo>
                  <a:lnTo>
                    <a:pt x="700" y="226"/>
                  </a:lnTo>
                  <a:close/>
                  <a:moveTo>
                    <a:pt x="273" y="120"/>
                  </a:moveTo>
                  <a:lnTo>
                    <a:pt x="302" y="268"/>
                  </a:lnTo>
                  <a:lnTo>
                    <a:pt x="288" y="275"/>
                  </a:lnTo>
                  <a:lnTo>
                    <a:pt x="280" y="278"/>
                  </a:lnTo>
                  <a:lnTo>
                    <a:pt x="273" y="283"/>
                  </a:lnTo>
                  <a:lnTo>
                    <a:pt x="264" y="286"/>
                  </a:lnTo>
                  <a:lnTo>
                    <a:pt x="257" y="292"/>
                  </a:lnTo>
                  <a:lnTo>
                    <a:pt x="249" y="297"/>
                  </a:lnTo>
                  <a:lnTo>
                    <a:pt x="241" y="302"/>
                  </a:lnTo>
                  <a:lnTo>
                    <a:pt x="194" y="167"/>
                  </a:lnTo>
                  <a:lnTo>
                    <a:pt x="198" y="163"/>
                  </a:lnTo>
                  <a:lnTo>
                    <a:pt x="204" y="160"/>
                  </a:lnTo>
                  <a:lnTo>
                    <a:pt x="212" y="151"/>
                  </a:lnTo>
                  <a:lnTo>
                    <a:pt x="223" y="146"/>
                  </a:lnTo>
                  <a:lnTo>
                    <a:pt x="233" y="138"/>
                  </a:lnTo>
                  <a:lnTo>
                    <a:pt x="243" y="134"/>
                  </a:lnTo>
                  <a:lnTo>
                    <a:pt x="252" y="128"/>
                  </a:lnTo>
                  <a:lnTo>
                    <a:pt x="263" y="123"/>
                  </a:lnTo>
                  <a:lnTo>
                    <a:pt x="273" y="120"/>
                  </a:lnTo>
                  <a:close/>
                  <a:moveTo>
                    <a:pt x="560" y="118"/>
                  </a:moveTo>
                  <a:lnTo>
                    <a:pt x="568" y="122"/>
                  </a:lnTo>
                  <a:lnTo>
                    <a:pt x="578" y="127"/>
                  </a:lnTo>
                  <a:lnTo>
                    <a:pt x="587" y="131"/>
                  </a:lnTo>
                  <a:lnTo>
                    <a:pt x="597" y="137"/>
                  </a:lnTo>
                  <a:lnTo>
                    <a:pt x="607" y="142"/>
                  </a:lnTo>
                  <a:lnTo>
                    <a:pt x="617" y="149"/>
                  </a:lnTo>
                  <a:lnTo>
                    <a:pt x="626" y="155"/>
                  </a:lnTo>
                  <a:lnTo>
                    <a:pt x="636" y="163"/>
                  </a:lnTo>
                  <a:lnTo>
                    <a:pt x="584" y="296"/>
                  </a:lnTo>
                  <a:lnTo>
                    <a:pt x="571" y="288"/>
                  </a:lnTo>
                  <a:lnTo>
                    <a:pt x="555" y="279"/>
                  </a:lnTo>
                  <a:lnTo>
                    <a:pt x="548" y="276"/>
                  </a:lnTo>
                  <a:lnTo>
                    <a:pt x="541" y="271"/>
                  </a:lnTo>
                  <a:lnTo>
                    <a:pt x="534" y="269"/>
                  </a:lnTo>
                  <a:lnTo>
                    <a:pt x="527" y="265"/>
                  </a:lnTo>
                  <a:lnTo>
                    <a:pt x="560" y="118"/>
                  </a:lnTo>
                  <a:close/>
                  <a:moveTo>
                    <a:pt x="398" y="89"/>
                  </a:moveTo>
                  <a:lnTo>
                    <a:pt x="436" y="89"/>
                  </a:lnTo>
                  <a:lnTo>
                    <a:pt x="439" y="89"/>
                  </a:lnTo>
                  <a:lnTo>
                    <a:pt x="448" y="90"/>
                  </a:lnTo>
                  <a:lnTo>
                    <a:pt x="464" y="92"/>
                  </a:lnTo>
                  <a:lnTo>
                    <a:pt x="455" y="244"/>
                  </a:lnTo>
                  <a:lnTo>
                    <a:pt x="449" y="244"/>
                  </a:lnTo>
                  <a:lnTo>
                    <a:pt x="448" y="244"/>
                  </a:lnTo>
                  <a:lnTo>
                    <a:pt x="443" y="244"/>
                  </a:lnTo>
                  <a:lnTo>
                    <a:pt x="428" y="244"/>
                  </a:lnTo>
                  <a:lnTo>
                    <a:pt x="397" y="244"/>
                  </a:lnTo>
                  <a:lnTo>
                    <a:pt x="392" y="244"/>
                  </a:lnTo>
                  <a:lnTo>
                    <a:pt x="385" y="246"/>
                  </a:lnTo>
                  <a:lnTo>
                    <a:pt x="379" y="246"/>
                  </a:lnTo>
                  <a:lnTo>
                    <a:pt x="373" y="247"/>
                  </a:lnTo>
                  <a:lnTo>
                    <a:pt x="366" y="92"/>
                  </a:lnTo>
                  <a:lnTo>
                    <a:pt x="385" y="90"/>
                  </a:lnTo>
                  <a:lnTo>
                    <a:pt x="398" y="89"/>
                  </a:lnTo>
                  <a:close/>
                  <a:moveTo>
                    <a:pt x="418" y="0"/>
                  </a:moveTo>
                  <a:lnTo>
                    <a:pt x="833" y="219"/>
                  </a:lnTo>
                  <a:lnTo>
                    <a:pt x="833" y="556"/>
                  </a:lnTo>
                  <a:lnTo>
                    <a:pt x="833" y="893"/>
                  </a:lnTo>
                  <a:lnTo>
                    <a:pt x="744" y="939"/>
                  </a:lnTo>
                  <a:lnTo>
                    <a:pt x="654" y="985"/>
                  </a:lnTo>
                  <a:lnTo>
                    <a:pt x="564" y="1031"/>
                  </a:lnTo>
                  <a:lnTo>
                    <a:pt x="519" y="1054"/>
                  </a:lnTo>
                  <a:lnTo>
                    <a:pt x="475" y="1078"/>
                  </a:lnTo>
                  <a:lnTo>
                    <a:pt x="473" y="1079"/>
                  </a:lnTo>
                  <a:lnTo>
                    <a:pt x="473" y="1080"/>
                  </a:lnTo>
                  <a:lnTo>
                    <a:pt x="473" y="1081"/>
                  </a:lnTo>
                  <a:lnTo>
                    <a:pt x="473" y="1082"/>
                  </a:lnTo>
                  <a:lnTo>
                    <a:pt x="473" y="1085"/>
                  </a:lnTo>
                  <a:lnTo>
                    <a:pt x="471" y="1088"/>
                  </a:lnTo>
                  <a:lnTo>
                    <a:pt x="470" y="1093"/>
                  </a:lnTo>
                  <a:lnTo>
                    <a:pt x="468" y="1096"/>
                  </a:lnTo>
                  <a:lnTo>
                    <a:pt x="465" y="1102"/>
                  </a:lnTo>
                  <a:lnTo>
                    <a:pt x="463" y="1106"/>
                  </a:lnTo>
                  <a:lnTo>
                    <a:pt x="461" y="1110"/>
                  </a:lnTo>
                  <a:lnTo>
                    <a:pt x="457" y="1112"/>
                  </a:lnTo>
                  <a:lnTo>
                    <a:pt x="452" y="1117"/>
                  </a:lnTo>
                  <a:lnTo>
                    <a:pt x="446" y="1120"/>
                  </a:lnTo>
                  <a:lnTo>
                    <a:pt x="444" y="1121"/>
                  </a:lnTo>
                  <a:lnTo>
                    <a:pt x="441" y="1123"/>
                  </a:lnTo>
                  <a:lnTo>
                    <a:pt x="438" y="1124"/>
                  </a:lnTo>
                  <a:lnTo>
                    <a:pt x="435" y="1125"/>
                  </a:lnTo>
                  <a:lnTo>
                    <a:pt x="429" y="1126"/>
                  </a:lnTo>
                  <a:lnTo>
                    <a:pt x="423" y="1127"/>
                  </a:lnTo>
                  <a:lnTo>
                    <a:pt x="418" y="1127"/>
                  </a:lnTo>
                  <a:lnTo>
                    <a:pt x="413" y="1127"/>
                  </a:lnTo>
                  <a:lnTo>
                    <a:pt x="409" y="1127"/>
                  </a:lnTo>
                  <a:lnTo>
                    <a:pt x="404" y="1126"/>
                  </a:lnTo>
                  <a:lnTo>
                    <a:pt x="399" y="1125"/>
                  </a:lnTo>
                  <a:lnTo>
                    <a:pt x="394" y="1123"/>
                  </a:lnTo>
                  <a:lnTo>
                    <a:pt x="390" y="1121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7" y="1112"/>
                  </a:lnTo>
                  <a:lnTo>
                    <a:pt x="373" y="1108"/>
                  </a:lnTo>
                  <a:lnTo>
                    <a:pt x="370" y="1104"/>
                  </a:lnTo>
                  <a:lnTo>
                    <a:pt x="367" y="1099"/>
                  </a:lnTo>
                  <a:lnTo>
                    <a:pt x="365" y="1094"/>
                  </a:lnTo>
                  <a:lnTo>
                    <a:pt x="362" y="1089"/>
                  </a:lnTo>
                  <a:lnTo>
                    <a:pt x="361" y="1082"/>
                  </a:lnTo>
                  <a:lnTo>
                    <a:pt x="360" y="1080"/>
                  </a:lnTo>
                  <a:lnTo>
                    <a:pt x="360" y="1076"/>
                  </a:lnTo>
                  <a:lnTo>
                    <a:pt x="270" y="1030"/>
                  </a:lnTo>
                  <a:lnTo>
                    <a:pt x="180" y="983"/>
                  </a:lnTo>
                  <a:lnTo>
                    <a:pt x="0" y="890"/>
                  </a:lnTo>
                  <a:lnTo>
                    <a:pt x="0" y="554"/>
                  </a:lnTo>
                  <a:lnTo>
                    <a:pt x="0" y="219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04043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56" name="Freeform 68">
              <a:extLst>
                <a:ext uri="{FF2B5EF4-FFF2-40B4-BE49-F238E27FC236}">
                  <a16:creationId xmlns:a16="http://schemas.microsoft.com/office/drawing/2014/main" id="{9A4C356B-87C7-4491-91EA-61E4877A3D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3" y="416"/>
              <a:ext cx="722" cy="646"/>
            </a:xfrm>
            <a:custGeom>
              <a:avLst/>
              <a:gdLst>
                <a:gd name="T0" fmla="*/ 593 w 722"/>
                <a:gd name="T1" fmla="*/ 584 h 646"/>
                <a:gd name="T2" fmla="*/ 568 w 722"/>
                <a:gd name="T3" fmla="*/ 597 h 646"/>
                <a:gd name="T4" fmla="*/ 148 w 722"/>
                <a:gd name="T5" fmla="*/ 568 h 646"/>
                <a:gd name="T6" fmla="*/ 124 w 722"/>
                <a:gd name="T7" fmla="*/ 568 h 646"/>
                <a:gd name="T8" fmla="*/ 162 w 722"/>
                <a:gd name="T9" fmla="*/ 508 h 646"/>
                <a:gd name="T10" fmla="*/ 170 w 722"/>
                <a:gd name="T11" fmla="*/ 546 h 646"/>
                <a:gd name="T12" fmla="*/ 119 w 722"/>
                <a:gd name="T13" fmla="*/ 528 h 646"/>
                <a:gd name="T14" fmla="*/ 109 w 722"/>
                <a:gd name="T15" fmla="*/ 506 h 646"/>
                <a:gd name="T16" fmla="*/ 613 w 722"/>
                <a:gd name="T17" fmla="*/ 511 h 646"/>
                <a:gd name="T18" fmla="*/ 583 w 722"/>
                <a:gd name="T19" fmla="*/ 528 h 646"/>
                <a:gd name="T20" fmla="*/ 553 w 722"/>
                <a:gd name="T21" fmla="*/ 513 h 646"/>
                <a:gd name="T22" fmla="*/ 187 w 722"/>
                <a:gd name="T23" fmla="*/ 461 h 646"/>
                <a:gd name="T24" fmla="*/ 112 w 722"/>
                <a:gd name="T25" fmla="*/ 436 h 646"/>
                <a:gd name="T26" fmla="*/ 600 w 722"/>
                <a:gd name="T27" fmla="*/ 397 h 646"/>
                <a:gd name="T28" fmla="*/ 174 w 722"/>
                <a:gd name="T29" fmla="*/ 311 h 646"/>
                <a:gd name="T30" fmla="*/ 154 w 722"/>
                <a:gd name="T31" fmla="*/ 337 h 646"/>
                <a:gd name="T32" fmla="*/ 574 w 722"/>
                <a:gd name="T33" fmla="*/ 344 h 646"/>
                <a:gd name="T34" fmla="*/ 260 w 722"/>
                <a:gd name="T35" fmla="*/ 373 h 646"/>
                <a:gd name="T36" fmla="*/ 253 w 722"/>
                <a:gd name="T37" fmla="*/ 253 h 646"/>
                <a:gd name="T38" fmla="*/ 482 w 722"/>
                <a:gd name="T39" fmla="*/ 258 h 646"/>
                <a:gd name="T40" fmla="*/ 428 w 722"/>
                <a:gd name="T41" fmla="*/ 356 h 646"/>
                <a:gd name="T42" fmla="*/ 385 w 722"/>
                <a:gd name="T43" fmla="*/ 232 h 646"/>
                <a:gd name="T44" fmla="*/ 369 w 722"/>
                <a:gd name="T45" fmla="*/ 344 h 646"/>
                <a:gd name="T46" fmla="*/ 350 w 722"/>
                <a:gd name="T47" fmla="*/ 229 h 646"/>
                <a:gd name="T48" fmla="*/ 457 w 722"/>
                <a:gd name="T49" fmla="*/ 10 h 646"/>
                <a:gd name="T50" fmla="*/ 498 w 722"/>
                <a:gd name="T51" fmla="*/ 186 h 646"/>
                <a:gd name="T52" fmla="*/ 605 w 722"/>
                <a:gd name="T53" fmla="*/ 91 h 646"/>
                <a:gd name="T54" fmla="*/ 607 w 722"/>
                <a:gd name="T55" fmla="*/ 289 h 646"/>
                <a:gd name="T56" fmla="*/ 710 w 722"/>
                <a:gd name="T57" fmla="*/ 262 h 646"/>
                <a:gd name="T58" fmla="*/ 722 w 722"/>
                <a:gd name="T59" fmla="*/ 367 h 646"/>
                <a:gd name="T60" fmla="*/ 712 w 722"/>
                <a:gd name="T61" fmla="*/ 436 h 646"/>
                <a:gd name="T62" fmla="*/ 644 w 722"/>
                <a:gd name="T63" fmla="*/ 507 h 646"/>
                <a:gd name="T64" fmla="*/ 666 w 722"/>
                <a:gd name="T65" fmla="*/ 544 h 646"/>
                <a:gd name="T66" fmla="*/ 628 w 722"/>
                <a:gd name="T67" fmla="*/ 551 h 646"/>
                <a:gd name="T68" fmla="*/ 621 w 722"/>
                <a:gd name="T69" fmla="*/ 579 h 646"/>
                <a:gd name="T70" fmla="*/ 609 w 722"/>
                <a:gd name="T71" fmla="*/ 601 h 646"/>
                <a:gd name="T72" fmla="*/ 527 w 722"/>
                <a:gd name="T73" fmla="*/ 586 h 646"/>
                <a:gd name="T74" fmla="*/ 521 w 722"/>
                <a:gd name="T75" fmla="*/ 525 h 646"/>
                <a:gd name="T76" fmla="*/ 491 w 722"/>
                <a:gd name="T77" fmla="*/ 470 h 646"/>
                <a:gd name="T78" fmla="*/ 446 w 722"/>
                <a:gd name="T79" fmla="*/ 430 h 646"/>
                <a:gd name="T80" fmla="*/ 401 w 722"/>
                <a:gd name="T81" fmla="*/ 411 h 646"/>
                <a:gd name="T82" fmla="*/ 314 w 722"/>
                <a:gd name="T83" fmla="*/ 414 h 646"/>
                <a:gd name="T84" fmla="*/ 258 w 722"/>
                <a:gd name="T85" fmla="*/ 442 h 646"/>
                <a:gd name="T86" fmla="*/ 219 w 722"/>
                <a:gd name="T87" fmla="*/ 489 h 646"/>
                <a:gd name="T88" fmla="*/ 199 w 722"/>
                <a:gd name="T89" fmla="*/ 539 h 646"/>
                <a:gd name="T90" fmla="*/ 198 w 722"/>
                <a:gd name="T91" fmla="*/ 599 h 646"/>
                <a:gd name="T92" fmla="*/ 141 w 722"/>
                <a:gd name="T93" fmla="*/ 616 h 646"/>
                <a:gd name="T94" fmla="*/ 108 w 722"/>
                <a:gd name="T95" fmla="*/ 584 h 646"/>
                <a:gd name="T96" fmla="*/ 37 w 722"/>
                <a:gd name="T97" fmla="*/ 518 h 646"/>
                <a:gd name="T98" fmla="*/ 74 w 722"/>
                <a:gd name="T99" fmla="*/ 479 h 646"/>
                <a:gd name="T100" fmla="*/ 1 w 722"/>
                <a:gd name="T101" fmla="*/ 386 h 646"/>
                <a:gd name="T102" fmla="*/ 12 w 722"/>
                <a:gd name="T103" fmla="*/ 267 h 646"/>
                <a:gd name="T104" fmla="*/ 137 w 722"/>
                <a:gd name="T105" fmla="*/ 256 h 646"/>
                <a:gd name="T106" fmla="*/ 137 w 722"/>
                <a:gd name="T107" fmla="*/ 75 h 646"/>
                <a:gd name="T108" fmla="*/ 240 w 722"/>
                <a:gd name="T109" fmla="*/ 18 h 646"/>
                <a:gd name="T110" fmla="*/ 323 w 722"/>
                <a:gd name="T111" fmla="*/ 154 h 646"/>
                <a:gd name="T112" fmla="*/ 400 w 722"/>
                <a:gd name="T113" fmla="*/ 148 h 64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22"/>
                <a:gd name="T172" fmla="*/ 0 h 646"/>
                <a:gd name="T173" fmla="*/ 722 w 722"/>
                <a:gd name="T174" fmla="*/ 646 h 64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22" h="646">
                  <a:moveTo>
                    <a:pt x="602" y="558"/>
                  </a:moveTo>
                  <a:lnTo>
                    <a:pt x="601" y="563"/>
                  </a:lnTo>
                  <a:lnTo>
                    <a:pt x="600" y="566"/>
                  </a:lnTo>
                  <a:lnTo>
                    <a:pt x="598" y="576"/>
                  </a:lnTo>
                  <a:lnTo>
                    <a:pt x="596" y="579"/>
                  </a:lnTo>
                  <a:lnTo>
                    <a:pt x="595" y="582"/>
                  </a:lnTo>
                  <a:lnTo>
                    <a:pt x="594" y="583"/>
                  </a:lnTo>
                  <a:lnTo>
                    <a:pt x="593" y="584"/>
                  </a:lnTo>
                  <a:lnTo>
                    <a:pt x="592" y="586"/>
                  </a:lnTo>
                  <a:lnTo>
                    <a:pt x="590" y="588"/>
                  </a:lnTo>
                  <a:lnTo>
                    <a:pt x="589" y="589"/>
                  </a:lnTo>
                  <a:lnTo>
                    <a:pt x="587" y="591"/>
                  </a:lnTo>
                  <a:lnTo>
                    <a:pt x="585" y="592"/>
                  </a:lnTo>
                  <a:lnTo>
                    <a:pt x="579" y="594"/>
                  </a:lnTo>
                  <a:lnTo>
                    <a:pt x="573" y="596"/>
                  </a:lnTo>
                  <a:lnTo>
                    <a:pt x="568" y="597"/>
                  </a:lnTo>
                  <a:lnTo>
                    <a:pt x="555" y="599"/>
                  </a:lnTo>
                  <a:lnTo>
                    <a:pt x="543" y="602"/>
                  </a:lnTo>
                  <a:lnTo>
                    <a:pt x="547" y="586"/>
                  </a:lnTo>
                  <a:lnTo>
                    <a:pt x="549" y="579"/>
                  </a:lnTo>
                  <a:lnTo>
                    <a:pt x="549" y="571"/>
                  </a:lnTo>
                  <a:lnTo>
                    <a:pt x="602" y="558"/>
                  </a:lnTo>
                  <a:close/>
                  <a:moveTo>
                    <a:pt x="121" y="558"/>
                  </a:moveTo>
                  <a:lnTo>
                    <a:pt x="148" y="568"/>
                  </a:lnTo>
                  <a:lnTo>
                    <a:pt x="174" y="577"/>
                  </a:lnTo>
                  <a:lnTo>
                    <a:pt x="177" y="591"/>
                  </a:lnTo>
                  <a:lnTo>
                    <a:pt x="181" y="605"/>
                  </a:lnTo>
                  <a:lnTo>
                    <a:pt x="157" y="599"/>
                  </a:lnTo>
                  <a:lnTo>
                    <a:pt x="135" y="594"/>
                  </a:lnTo>
                  <a:lnTo>
                    <a:pt x="131" y="585"/>
                  </a:lnTo>
                  <a:lnTo>
                    <a:pt x="127" y="577"/>
                  </a:lnTo>
                  <a:lnTo>
                    <a:pt x="124" y="568"/>
                  </a:lnTo>
                  <a:lnTo>
                    <a:pt x="121" y="558"/>
                  </a:lnTo>
                  <a:close/>
                  <a:moveTo>
                    <a:pt x="109" y="482"/>
                  </a:moveTo>
                  <a:lnTo>
                    <a:pt x="121" y="487"/>
                  </a:lnTo>
                  <a:lnTo>
                    <a:pt x="131" y="492"/>
                  </a:lnTo>
                  <a:lnTo>
                    <a:pt x="142" y="496"/>
                  </a:lnTo>
                  <a:lnTo>
                    <a:pt x="153" y="504"/>
                  </a:lnTo>
                  <a:lnTo>
                    <a:pt x="157" y="506"/>
                  </a:lnTo>
                  <a:lnTo>
                    <a:pt x="162" y="508"/>
                  </a:lnTo>
                  <a:lnTo>
                    <a:pt x="166" y="512"/>
                  </a:lnTo>
                  <a:lnTo>
                    <a:pt x="169" y="514"/>
                  </a:lnTo>
                  <a:lnTo>
                    <a:pt x="170" y="518"/>
                  </a:lnTo>
                  <a:lnTo>
                    <a:pt x="172" y="518"/>
                  </a:lnTo>
                  <a:lnTo>
                    <a:pt x="172" y="519"/>
                  </a:lnTo>
                  <a:lnTo>
                    <a:pt x="170" y="526"/>
                  </a:lnTo>
                  <a:lnTo>
                    <a:pt x="170" y="534"/>
                  </a:lnTo>
                  <a:lnTo>
                    <a:pt x="170" y="546"/>
                  </a:lnTo>
                  <a:lnTo>
                    <a:pt x="162" y="543"/>
                  </a:lnTo>
                  <a:lnTo>
                    <a:pt x="155" y="539"/>
                  </a:lnTo>
                  <a:lnTo>
                    <a:pt x="148" y="537"/>
                  </a:lnTo>
                  <a:lnTo>
                    <a:pt x="142" y="536"/>
                  </a:lnTo>
                  <a:lnTo>
                    <a:pt x="131" y="532"/>
                  </a:lnTo>
                  <a:lnTo>
                    <a:pt x="127" y="531"/>
                  </a:lnTo>
                  <a:lnTo>
                    <a:pt x="123" y="530"/>
                  </a:lnTo>
                  <a:lnTo>
                    <a:pt x="119" y="528"/>
                  </a:lnTo>
                  <a:lnTo>
                    <a:pt x="118" y="527"/>
                  </a:lnTo>
                  <a:lnTo>
                    <a:pt x="116" y="526"/>
                  </a:lnTo>
                  <a:lnTo>
                    <a:pt x="115" y="526"/>
                  </a:lnTo>
                  <a:lnTo>
                    <a:pt x="114" y="525"/>
                  </a:lnTo>
                  <a:lnTo>
                    <a:pt x="111" y="521"/>
                  </a:lnTo>
                  <a:lnTo>
                    <a:pt x="110" y="518"/>
                  </a:lnTo>
                  <a:lnTo>
                    <a:pt x="109" y="512"/>
                  </a:lnTo>
                  <a:lnTo>
                    <a:pt x="109" y="506"/>
                  </a:lnTo>
                  <a:lnTo>
                    <a:pt x="109" y="499"/>
                  </a:lnTo>
                  <a:lnTo>
                    <a:pt x="109" y="482"/>
                  </a:lnTo>
                  <a:close/>
                  <a:moveTo>
                    <a:pt x="614" y="480"/>
                  </a:moveTo>
                  <a:lnTo>
                    <a:pt x="614" y="493"/>
                  </a:lnTo>
                  <a:lnTo>
                    <a:pt x="614" y="500"/>
                  </a:lnTo>
                  <a:lnTo>
                    <a:pt x="614" y="506"/>
                  </a:lnTo>
                  <a:lnTo>
                    <a:pt x="614" y="509"/>
                  </a:lnTo>
                  <a:lnTo>
                    <a:pt x="613" y="511"/>
                  </a:lnTo>
                  <a:lnTo>
                    <a:pt x="612" y="515"/>
                  </a:lnTo>
                  <a:lnTo>
                    <a:pt x="611" y="519"/>
                  </a:lnTo>
                  <a:lnTo>
                    <a:pt x="609" y="519"/>
                  </a:lnTo>
                  <a:lnTo>
                    <a:pt x="608" y="520"/>
                  </a:lnTo>
                  <a:lnTo>
                    <a:pt x="606" y="523"/>
                  </a:lnTo>
                  <a:lnTo>
                    <a:pt x="602" y="524"/>
                  </a:lnTo>
                  <a:lnTo>
                    <a:pt x="594" y="526"/>
                  </a:lnTo>
                  <a:lnTo>
                    <a:pt x="583" y="528"/>
                  </a:lnTo>
                  <a:lnTo>
                    <a:pt x="576" y="532"/>
                  </a:lnTo>
                  <a:lnTo>
                    <a:pt x="569" y="534"/>
                  </a:lnTo>
                  <a:lnTo>
                    <a:pt x="562" y="538"/>
                  </a:lnTo>
                  <a:lnTo>
                    <a:pt x="553" y="543"/>
                  </a:lnTo>
                  <a:lnTo>
                    <a:pt x="551" y="528"/>
                  </a:lnTo>
                  <a:lnTo>
                    <a:pt x="550" y="517"/>
                  </a:lnTo>
                  <a:lnTo>
                    <a:pt x="551" y="514"/>
                  </a:lnTo>
                  <a:lnTo>
                    <a:pt x="553" y="513"/>
                  </a:lnTo>
                  <a:lnTo>
                    <a:pt x="555" y="512"/>
                  </a:lnTo>
                  <a:lnTo>
                    <a:pt x="557" y="509"/>
                  </a:lnTo>
                  <a:lnTo>
                    <a:pt x="566" y="505"/>
                  </a:lnTo>
                  <a:lnTo>
                    <a:pt x="576" y="499"/>
                  </a:lnTo>
                  <a:lnTo>
                    <a:pt x="598" y="489"/>
                  </a:lnTo>
                  <a:lnTo>
                    <a:pt x="614" y="480"/>
                  </a:lnTo>
                  <a:close/>
                  <a:moveTo>
                    <a:pt x="123" y="395"/>
                  </a:moveTo>
                  <a:lnTo>
                    <a:pt x="187" y="461"/>
                  </a:lnTo>
                  <a:lnTo>
                    <a:pt x="177" y="488"/>
                  </a:lnTo>
                  <a:lnTo>
                    <a:pt x="162" y="476"/>
                  </a:lnTo>
                  <a:lnTo>
                    <a:pt x="140" y="460"/>
                  </a:lnTo>
                  <a:lnTo>
                    <a:pt x="129" y="450"/>
                  </a:lnTo>
                  <a:lnTo>
                    <a:pt x="121" y="443"/>
                  </a:lnTo>
                  <a:lnTo>
                    <a:pt x="117" y="440"/>
                  </a:lnTo>
                  <a:lnTo>
                    <a:pt x="115" y="437"/>
                  </a:lnTo>
                  <a:lnTo>
                    <a:pt x="112" y="436"/>
                  </a:lnTo>
                  <a:lnTo>
                    <a:pt x="112" y="435"/>
                  </a:lnTo>
                  <a:lnTo>
                    <a:pt x="112" y="433"/>
                  </a:lnTo>
                  <a:lnTo>
                    <a:pt x="114" y="430"/>
                  </a:lnTo>
                  <a:lnTo>
                    <a:pt x="116" y="419"/>
                  </a:lnTo>
                  <a:lnTo>
                    <a:pt x="119" y="406"/>
                  </a:lnTo>
                  <a:lnTo>
                    <a:pt x="123" y="395"/>
                  </a:lnTo>
                  <a:close/>
                  <a:moveTo>
                    <a:pt x="596" y="386"/>
                  </a:moveTo>
                  <a:lnTo>
                    <a:pt x="600" y="397"/>
                  </a:lnTo>
                  <a:lnTo>
                    <a:pt x="603" y="408"/>
                  </a:lnTo>
                  <a:lnTo>
                    <a:pt x="609" y="431"/>
                  </a:lnTo>
                  <a:lnTo>
                    <a:pt x="543" y="482"/>
                  </a:lnTo>
                  <a:lnTo>
                    <a:pt x="541" y="476"/>
                  </a:lnTo>
                  <a:lnTo>
                    <a:pt x="540" y="469"/>
                  </a:lnTo>
                  <a:lnTo>
                    <a:pt x="534" y="457"/>
                  </a:lnTo>
                  <a:lnTo>
                    <a:pt x="596" y="386"/>
                  </a:lnTo>
                  <a:close/>
                  <a:moveTo>
                    <a:pt x="174" y="311"/>
                  </a:moveTo>
                  <a:lnTo>
                    <a:pt x="221" y="405"/>
                  </a:lnTo>
                  <a:lnTo>
                    <a:pt x="211" y="419"/>
                  </a:lnTo>
                  <a:lnTo>
                    <a:pt x="206" y="427"/>
                  </a:lnTo>
                  <a:lnTo>
                    <a:pt x="200" y="434"/>
                  </a:lnTo>
                  <a:lnTo>
                    <a:pt x="143" y="351"/>
                  </a:lnTo>
                  <a:lnTo>
                    <a:pt x="147" y="346"/>
                  </a:lnTo>
                  <a:lnTo>
                    <a:pt x="150" y="341"/>
                  </a:lnTo>
                  <a:lnTo>
                    <a:pt x="154" y="337"/>
                  </a:lnTo>
                  <a:lnTo>
                    <a:pt x="157" y="332"/>
                  </a:lnTo>
                  <a:lnTo>
                    <a:pt x="166" y="321"/>
                  </a:lnTo>
                  <a:lnTo>
                    <a:pt x="174" y="311"/>
                  </a:lnTo>
                  <a:close/>
                  <a:moveTo>
                    <a:pt x="542" y="305"/>
                  </a:moveTo>
                  <a:lnTo>
                    <a:pt x="551" y="314"/>
                  </a:lnTo>
                  <a:lnTo>
                    <a:pt x="559" y="324"/>
                  </a:lnTo>
                  <a:lnTo>
                    <a:pt x="567" y="334"/>
                  </a:lnTo>
                  <a:lnTo>
                    <a:pt x="574" y="344"/>
                  </a:lnTo>
                  <a:lnTo>
                    <a:pt x="519" y="430"/>
                  </a:lnTo>
                  <a:lnTo>
                    <a:pt x="498" y="403"/>
                  </a:lnTo>
                  <a:lnTo>
                    <a:pt x="542" y="305"/>
                  </a:lnTo>
                  <a:close/>
                  <a:moveTo>
                    <a:pt x="266" y="248"/>
                  </a:moveTo>
                  <a:lnTo>
                    <a:pt x="288" y="359"/>
                  </a:lnTo>
                  <a:lnTo>
                    <a:pt x="278" y="363"/>
                  </a:lnTo>
                  <a:lnTo>
                    <a:pt x="270" y="367"/>
                  </a:lnTo>
                  <a:lnTo>
                    <a:pt x="260" y="373"/>
                  </a:lnTo>
                  <a:lnTo>
                    <a:pt x="251" y="379"/>
                  </a:lnTo>
                  <a:lnTo>
                    <a:pt x="215" y="276"/>
                  </a:lnTo>
                  <a:lnTo>
                    <a:pt x="221" y="271"/>
                  </a:lnTo>
                  <a:lnTo>
                    <a:pt x="227" y="267"/>
                  </a:lnTo>
                  <a:lnTo>
                    <a:pt x="233" y="263"/>
                  </a:lnTo>
                  <a:lnTo>
                    <a:pt x="240" y="260"/>
                  </a:lnTo>
                  <a:lnTo>
                    <a:pt x="247" y="256"/>
                  </a:lnTo>
                  <a:lnTo>
                    <a:pt x="253" y="253"/>
                  </a:lnTo>
                  <a:lnTo>
                    <a:pt x="260" y="249"/>
                  </a:lnTo>
                  <a:lnTo>
                    <a:pt x="266" y="248"/>
                  </a:lnTo>
                  <a:close/>
                  <a:moveTo>
                    <a:pt x="450" y="244"/>
                  </a:moveTo>
                  <a:lnTo>
                    <a:pt x="456" y="247"/>
                  </a:lnTo>
                  <a:lnTo>
                    <a:pt x="461" y="249"/>
                  </a:lnTo>
                  <a:lnTo>
                    <a:pt x="469" y="251"/>
                  </a:lnTo>
                  <a:lnTo>
                    <a:pt x="474" y="255"/>
                  </a:lnTo>
                  <a:lnTo>
                    <a:pt x="482" y="258"/>
                  </a:lnTo>
                  <a:lnTo>
                    <a:pt x="488" y="262"/>
                  </a:lnTo>
                  <a:lnTo>
                    <a:pt x="501" y="270"/>
                  </a:lnTo>
                  <a:lnTo>
                    <a:pt x="467" y="376"/>
                  </a:lnTo>
                  <a:lnTo>
                    <a:pt x="458" y="370"/>
                  </a:lnTo>
                  <a:lnTo>
                    <a:pt x="448" y="365"/>
                  </a:lnTo>
                  <a:lnTo>
                    <a:pt x="439" y="361"/>
                  </a:lnTo>
                  <a:lnTo>
                    <a:pt x="430" y="357"/>
                  </a:lnTo>
                  <a:lnTo>
                    <a:pt x="428" y="356"/>
                  </a:lnTo>
                  <a:lnTo>
                    <a:pt x="428" y="354"/>
                  </a:lnTo>
                  <a:lnTo>
                    <a:pt x="450" y="244"/>
                  </a:lnTo>
                  <a:close/>
                  <a:moveTo>
                    <a:pt x="382" y="229"/>
                  </a:moveTo>
                  <a:lnTo>
                    <a:pt x="387" y="230"/>
                  </a:lnTo>
                  <a:lnTo>
                    <a:pt x="388" y="231"/>
                  </a:lnTo>
                  <a:lnTo>
                    <a:pt x="387" y="231"/>
                  </a:lnTo>
                  <a:lnTo>
                    <a:pt x="385" y="232"/>
                  </a:lnTo>
                  <a:lnTo>
                    <a:pt x="388" y="242"/>
                  </a:lnTo>
                  <a:lnTo>
                    <a:pt x="388" y="250"/>
                  </a:lnTo>
                  <a:lnTo>
                    <a:pt x="388" y="262"/>
                  </a:lnTo>
                  <a:lnTo>
                    <a:pt x="387" y="295"/>
                  </a:lnTo>
                  <a:lnTo>
                    <a:pt x="385" y="345"/>
                  </a:lnTo>
                  <a:lnTo>
                    <a:pt x="377" y="344"/>
                  </a:lnTo>
                  <a:lnTo>
                    <a:pt x="373" y="344"/>
                  </a:lnTo>
                  <a:lnTo>
                    <a:pt x="369" y="344"/>
                  </a:lnTo>
                  <a:lnTo>
                    <a:pt x="361" y="344"/>
                  </a:lnTo>
                  <a:lnTo>
                    <a:pt x="353" y="344"/>
                  </a:lnTo>
                  <a:lnTo>
                    <a:pt x="340" y="345"/>
                  </a:lnTo>
                  <a:lnTo>
                    <a:pt x="332" y="345"/>
                  </a:lnTo>
                  <a:lnTo>
                    <a:pt x="328" y="230"/>
                  </a:lnTo>
                  <a:lnTo>
                    <a:pt x="330" y="230"/>
                  </a:lnTo>
                  <a:lnTo>
                    <a:pt x="336" y="230"/>
                  </a:lnTo>
                  <a:lnTo>
                    <a:pt x="350" y="229"/>
                  </a:lnTo>
                  <a:lnTo>
                    <a:pt x="367" y="228"/>
                  </a:lnTo>
                  <a:lnTo>
                    <a:pt x="375" y="229"/>
                  </a:lnTo>
                  <a:lnTo>
                    <a:pt x="382" y="229"/>
                  </a:lnTo>
                  <a:close/>
                  <a:moveTo>
                    <a:pt x="408" y="0"/>
                  </a:moveTo>
                  <a:lnTo>
                    <a:pt x="421" y="1"/>
                  </a:lnTo>
                  <a:lnTo>
                    <a:pt x="433" y="4"/>
                  </a:lnTo>
                  <a:lnTo>
                    <a:pt x="445" y="6"/>
                  </a:lnTo>
                  <a:lnTo>
                    <a:pt x="457" y="10"/>
                  </a:lnTo>
                  <a:lnTo>
                    <a:pt x="469" y="13"/>
                  </a:lnTo>
                  <a:lnTo>
                    <a:pt x="480" y="17"/>
                  </a:lnTo>
                  <a:lnTo>
                    <a:pt x="491" y="22"/>
                  </a:lnTo>
                  <a:lnTo>
                    <a:pt x="503" y="26"/>
                  </a:lnTo>
                  <a:lnTo>
                    <a:pt x="470" y="173"/>
                  </a:lnTo>
                  <a:lnTo>
                    <a:pt x="477" y="176"/>
                  </a:lnTo>
                  <a:lnTo>
                    <a:pt x="484" y="179"/>
                  </a:lnTo>
                  <a:lnTo>
                    <a:pt x="498" y="186"/>
                  </a:lnTo>
                  <a:lnTo>
                    <a:pt x="512" y="194"/>
                  </a:lnTo>
                  <a:lnTo>
                    <a:pt x="521" y="199"/>
                  </a:lnTo>
                  <a:lnTo>
                    <a:pt x="527" y="204"/>
                  </a:lnTo>
                  <a:lnTo>
                    <a:pt x="580" y="73"/>
                  </a:lnTo>
                  <a:lnTo>
                    <a:pt x="583" y="75"/>
                  </a:lnTo>
                  <a:lnTo>
                    <a:pt x="587" y="77"/>
                  </a:lnTo>
                  <a:lnTo>
                    <a:pt x="595" y="84"/>
                  </a:lnTo>
                  <a:lnTo>
                    <a:pt x="605" y="91"/>
                  </a:lnTo>
                  <a:lnTo>
                    <a:pt x="613" y="100"/>
                  </a:lnTo>
                  <a:lnTo>
                    <a:pt x="621" y="108"/>
                  </a:lnTo>
                  <a:lnTo>
                    <a:pt x="630" y="118"/>
                  </a:lnTo>
                  <a:lnTo>
                    <a:pt x="637" y="126"/>
                  </a:lnTo>
                  <a:lnTo>
                    <a:pt x="644" y="134"/>
                  </a:lnTo>
                  <a:lnTo>
                    <a:pt x="579" y="250"/>
                  </a:lnTo>
                  <a:lnTo>
                    <a:pt x="598" y="276"/>
                  </a:lnTo>
                  <a:lnTo>
                    <a:pt x="607" y="289"/>
                  </a:lnTo>
                  <a:lnTo>
                    <a:pt x="615" y="302"/>
                  </a:lnTo>
                  <a:lnTo>
                    <a:pt x="688" y="205"/>
                  </a:lnTo>
                  <a:lnTo>
                    <a:pt x="692" y="215"/>
                  </a:lnTo>
                  <a:lnTo>
                    <a:pt x="696" y="224"/>
                  </a:lnTo>
                  <a:lnTo>
                    <a:pt x="699" y="234"/>
                  </a:lnTo>
                  <a:lnTo>
                    <a:pt x="703" y="243"/>
                  </a:lnTo>
                  <a:lnTo>
                    <a:pt x="706" y="253"/>
                  </a:lnTo>
                  <a:lnTo>
                    <a:pt x="710" y="262"/>
                  </a:lnTo>
                  <a:lnTo>
                    <a:pt x="712" y="271"/>
                  </a:lnTo>
                  <a:lnTo>
                    <a:pt x="714" y="280"/>
                  </a:lnTo>
                  <a:lnTo>
                    <a:pt x="638" y="357"/>
                  </a:lnTo>
                  <a:lnTo>
                    <a:pt x="644" y="382"/>
                  </a:lnTo>
                  <a:lnTo>
                    <a:pt x="646" y="393"/>
                  </a:lnTo>
                  <a:lnTo>
                    <a:pt x="650" y="406"/>
                  </a:lnTo>
                  <a:lnTo>
                    <a:pt x="721" y="365"/>
                  </a:lnTo>
                  <a:lnTo>
                    <a:pt x="722" y="367"/>
                  </a:lnTo>
                  <a:lnTo>
                    <a:pt x="722" y="370"/>
                  </a:lnTo>
                  <a:lnTo>
                    <a:pt x="722" y="376"/>
                  </a:lnTo>
                  <a:lnTo>
                    <a:pt x="722" y="385"/>
                  </a:lnTo>
                  <a:lnTo>
                    <a:pt x="721" y="397"/>
                  </a:lnTo>
                  <a:lnTo>
                    <a:pt x="719" y="410"/>
                  </a:lnTo>
                  <a:lnTo>
                    <a:pt x="716" y="423"/>
                  </a:lnTo>
                  <a:lnTo>
                    <a:pt x="715" y="430"/>
                  </a:lnTo>
                  <a:lnTo>
                    <a:pt x="712" y="436"/>
                  </a:lnTo>
                  <a:lnTo>
                    <a:pt x="682" y="448"/>
                  </a:lnTo>
                  <a:lnTo>
                    <a:pt x="651" y="461"/>
                  </a:lnTo>
                  <a:lnTo>
                    <a:pt x="651" y="466"/>
                  </a:lnTo>
                  <a:lnTo>
                    <a:pt x="650" y="473"/>
                  </a:lnTo>
                  <a:lnTo>
                    <a:pt x="647" y="486"/>
                  </a:lnTo>
                  <a:lnTo>
                    <a:pt x="645" y="498"/>
                  </a:lnTo>
                  <a:lnTo>
                    <a:pt x="644" y="505"/>
                  </a:lnTo>
                  <a:lnTo>
                    <a:pt x="644" y="507"/>
                  </a:lnTo>
                  <a:lnTo>
                    <a:pt x="645" y="507"/>
                  </a:lnTo>
                  <a:lnTo>
                    <a:pt x="646" y="507"/>
                  </a:lnTo>
                  <a:lnTo>
                    <a:pt x="693" y="498"/>
                  </a:lnTo>
                  <a:lnTo>
                    <a:pt x="689" y="509"/>
                  </a:lnTo>
                  <a:lnTo>
                    <a:pt x="683" y="521"/>
                  </a:lnTo>
                  <a:lnTo>
                    <a:pt x="671" y="544"/>
                  </a:lnTo>
                  <a:lnTo>
                    <a:pt x="666" y="544"/>
                  </a:lnTo>
                  <a:lnTo>
                    <a:pt x="660" y="544"/>
                  </a:lnTo>
                  <a:lnTo>
                    <a:pt x="651" y="544"/>
                  </a:lnTo>
                  <a:lnTo>
                    <a:pt x="646" y="544"/>
                  </a:lnTo>
                  <a:lnTo>
                    <a:pt x="641" y="545"/>
                  </a:lnTo>
                  <a:lnTo>
                    <a:pt x="637" y="546"/>
                  </a:lnTo>
                  <a:lnTo>
                    <a:pt x="634" y="547"/>
                  </a:lnTo>
                  <a:lnTo>
                    <a:pt x="632" y="549"/>
                  </a:lnTo>
                  <a:lnTo>
                    <a:pt x="628" y="551"/>
                  </a:lnTo>
                  <a:lnTo>
                    <a:pt x="627" y="553"/>
                  </a:lnTo>
                  <a:lnTo>
                    <a:pt x="626" y="554"/>
                  </a:lnTo>
                  <a:lnTo>
                    <a:pt x="625" y="558"/>
                  </a:lnTo>
                  <a:lnTo>
                    <a:pt x="624" y="563"/>
                  </a:lnTo>
                  <a:lnTo>
                    <a:pt x="621" y="570"/>
                  </a:lnTo>
                  <a:lnTo>
                    <a:pt x="620" y="575"/>
                  </a:lnTo>
                  <a:lnTo>
                    <a:pt x="618" y="578"/>
                  </a:lnTo>
                  <a:lnTo>
                    <a:pt x="621" y="579"/>
                  </a:lnTo>
                  <a:lnTo>
                    <a:pt x="626" y="579"/>
                  </a:lnTo>
                  <a:lnTo>
                    <a:pt x="634" y="579"/>
                  </a:lnTo>
                  <a:lnTo>
                    <a:pt x="646" y="578"/>
                  </a:lnTo>
                  <a:lnTo>
                    <a:pt x="645" y="581"/>
                  </a:lnTo>
                  <a:lnTo>
                    <a:pt x="644" y="583"/>
                  </a:lnTo>
                  <a:lnTo>
                    <a:pt x="643" y="585"/>
                  </a:lnTo>
                  <a:lnTo>
                    <a:pt x="640" y="586"/>
                  </a:lnTo>
                  <a:lnTo>
                    <a:pt x="609" y="601"/>
                  </a:lnTo>
                  <a:lnTo>
                    <a:pt x="577" y="614"/>
                  </a:lnTo>
                  <a:lnTo>
                    <a:pt x="514" y="640"/>
                  </a:lnTo>
                  <a:lnTo>
                    <a:pt x="516" y="633"/>
                  </a:lnTo>
                  <a:lnTo>
                    <a:pt x="519" y="624"/>
                  </a:lnTo>
                  <a:lnTo>
                    <a:pt x="522" y="615"/>
                  </a:lnTo>
                  <a:lnTo>
                    <a:pt x="523" y="607"/>
                  </a:lnTo>
                  <a:lnTo>
                    <a:pt x="525" y="596"/>
                  </a:lnTo>
                  <a:lnTo>
                    <a:pt x="527" y="586"/>
                  </a:lnTo>
                  <a:lnTo>
                    <a:pt x="528" y="578"/>
                  </a:lnTo>
                  <a:lnTo>
                    <a:pt x="528" y="571"/>
                  </a:lnTo>
                  <a:lnTo>
                    <a:pt x="528" y="564"/>
                  </a:lnTo>
                  <a:lnTo>
                    <a:pt x="527" y="556"/>
                  </a:lnTo>
                  <a:lnTo>
                    <a:pt x="525" y="549"/>
                  </a:lnTo>
                  <a:lnTo>
                    <a:pt x="524" y="540"/>
                  </a:lnTo>
                  <a:lnTo>
                    <a:pt x="523" y="533"/>
                  </a:lnTo>
                  <a:lnTo>
                    <a:pt x="521" y="525"/>
                  </a:lnTo>
                  <a:lnTo>
                    <a:pt x="517" y="518"/>
                  </a:lnTo>
                  <a:lnTo>
                    <a:pt x="515" y="511"/>
                  </a:lnTo>
                  <a:lnTo>
                    <a:pt x="511" y="504"/>
                  </a:lnTo>
                  <a:lnTo>
                    <a:pt x="508" y="496"/>
                  </a:lnTo>
                  <a:lnTo>
                    <a:pt x="504" y="491"/>
                  </a:lnTo>
                  <a:lnTo>
                    <a:pt x="499" y="483"/>
                  </a:lnTo>
                  <a:lnTo>
                    <a:pt x="496" y="478"/>
                  </a:lnTo>
                  <a:lnTo>
                    <a:pt x="491" y="470"/>
                  </a:lnTo>
                  <a:lnTo>
                    <a:pt x="486" y="464"/>
                  </a:lnTo>
                  <a:lnTo>
                    <a:pt x="480" y="460"/>
                  </a:lnTo>
                  <a:lnTo>
                    <a:pt x="476" y="454"/>
                  </a:lnTo>
                  <a:lnTo>
                    <a:pt x="470" y="448"/>
                  </a:lnTo>
                  <a:lnTo>
                    <a:pt x="465" y="443"/>
                  </a:lnTo>
                  <a:lnTo>
                    <a:pt x="458" y="438"/>
                  </a:lnTo>
                  <a:lnTo>
                    <a:pt x="452" y="435"/>
                  </a:lnTo>
                  <a:lnTo>
                    <a:pt x="446" y="430"/>
                  </a:lnTo>
                  <a:lnTo>
                    <a:pt x="440" y="427"/>
                  </a:lnTo>
                  <a:lnTo>
                    <a:pt x="434" y="423"/>
                  </a:lnTo>
                  <a:lnTo>
                    <a:pt x="427" y="419"/>
                  </a:lnTo>
                  <a:lnTo>
                    <a:pt x="421" y="417"/>
                  </a:lnTo>
                  <a:lnTo>
                    <a:pt x="418" y="416"/>
                  </a:lnTo>
                  <a:lnTo>
                    <a:pt x="414" y="415"/>
                  </a:lnTo>
                  <a:lnTo>
                    <a:pt x="407" y="412"/>
                  </a:lnTo>
                  <a:lnTo>
                    <a:pt x="401" y="411"/>
                  </a:lnTo>
                  <a:lnTo>
                    <a:pt x="394" y="410"/>
                  </a:lnTo>
                  <a:lnTo>
                    <a:pt x="387" y="409"/>
                  </a:lnTo>
                  <a:lnTo>
                    <a:pt x="381" y="409"/>
                  </a:lnTo>
                  <a:lnTo>
                    <a:pt x="346" y="409"/>
                  </a:lnTo>
                  <a:lnTo>
                    <a:pt x="337" y="409"/>
                  </a:lnTo>
                  <a:lnTo>
                    <a:pt x="329" y="410"/>
                  </a:lnTo>
                  <a:lnTo>
                    <a:pt x="321" y="411"/>
                  </a:lnTo>
                  <a:lnTo>
                    <a:pt x="314" y="414"/>
                  </a:lnTo>
                  <a:lnTo>
                    <a:pt x="306" y="416"/>
                  </a:lnTo>
                  <a:lnTo>
                    <a:pt x="298" y="418"/>
                  </a:lnTo>
                  <a:lnTo>
                    <a:pt x="291" y="422"/>
                  </a:lnTo>
                  <a:lnTo>
                    <a:pt x="284" y="424"/>
                  </a:lnTo>
                  <a:lnTo>
                    <a:pt x="278" y="428"/>
                  </a:lnTo>
                  <a:lnTo>
                    <a:pt x="271" y="433"/>
                  </a:lnTo>
                  <a:lnTo>
                    <a:pt x="265" y="437"/>
                  </a:lnTo>
                  <a:lnTo>
                    <a:pt x="258" y="442"/>
                  </a:lnTo>
                  <a:lnTo>
                    <a:pt x="253" y="448"/>
                  </a:lnTo>
                  <a:lnTo>
                    <a:pt x="247" y="453"/>
                  </a:lnTo>
                  <a:lnTo>
                    <a:pt x="241" y="459"/>
                  </a:lnTo>
                  <a:lnTo>
                    <a:pt x="237" y="464"/>
                  </a:lnTo>
                  <a:lnTo>
                    <a:pt x="232" y="470"/>
                  </a:lnTo>
                  <a:lnTo>
                    <a:pt x="227" y="476"/>
                  </a:lnTo>
                  <a:lnTo>
                    <a:pt x="224" y="483"/>
                  </a:lnTo>
                  <a:lnTo>
                    <a:pt x="219" y="489"/>
                  </a:lnTo>
                  <a:lnTo>
                    <a:pt x="215" y="496"/>
                  </a:lnTo>
                  <a:lnTo>
                    <a:pt x="212" y="504"/>
                  </a:lnTo>
                  <a:lnTo>
                    <a:pt x="209" y="511"/>
                  </a:lnTo>
                  <a:lnTo>
                    <a:pt x="207" y="513"/>
                  </a:lnTo>
                  <a:lnTo>
                    <a:pt x="206" y="518"/>
                  </a:lnTo>
                  <a:lnTo>
                    <a:pt x="203" y="525"/>
                  </a:lnTo>
                  <a:lnTo>
                    <a:pt x="201" y="532"/>
                  </a:lnTo>
                  <a:lnTo>
                    <a:pt x="199" y="539"/>
                  </a:lnTo>
                  <a:lnTo>
                    <a:pt x="198" y="546"/>
                  </a:lnTo>
                  <a:lnTo>
                    <a:pt x="196" y="553"/>
                  </a:lnTo>
                  <a:lnTo>
                    <a:pt x="196" y="560"/>
                  </a:lnTo>
                  <a:lnTo>
                    <a:pt x="195" y="566"/>
                  </a:lnTo>
                  <a:lnTo>
                    <a:pt x="195" y="573"/>
                  </a:lnTo>
                  <a:lnTo>
                    <a:pt x="195" y="582"/>
                  </a:lnTo>
                  <a:lnTo>
                    <a:pt x="196" y="591"/>
                  </a:lnTo>
                  <a:lnTo>
                    <a:pt x="198" y="599"/>
                  </a:lnTo>
                  <a:lnTo>
                    <a:pt x="200" y="609"/>
                  </a:lnTo>
                  <a:lnTo>
                    <a:pt x="201" y="618"/>
                  </a:lnTo>
                  <a:lnTo>
                    <a:pt x="205" y="628"/>
                  </a:lnTo>
                  <a:lnTo>
                    <a:pt x="208" y="637"/>
                  </a:lnTo>
                  <a:lnTo>
                    <a:pt x="212" y="646"/>
                  </a:lnTo>
                  <a:lnTo>
                    <a:pt x="194" y="639"/>
                  </a:lnTo>
                  <a:lnTo>
                    <a:pt x="176" y="630"/>
                  </a:lnTo>
                  <a:lnTo>
                    <a:pt x="141" y="616"/>
                  </a:lnTo>
                  <a:lnTo>
                    <a:pt x="124" y="609"/>
                  </a:lnTo>
                  <a:lnTo>
                    <a:pt x="116" y="605"/>
                  </a:lnTo>
                  <a:lnTo>
                    <a:pt x="108" y="601"/>
                  </a:lnTo>
                  <a:lnTo>
                    <a:pt x="101" y="597"/>
                  </a:lnTo>
                  <a:lnTo>
                    <a:pt x="93" y="594"/>
                  </a:lnTo>
                  <a:lnTo>
                    <a:pt x="88" y="589"/>
                  </a:lnTo>
                  <a:lnTo>
                    <a:pt x="82" y="584"/>
                  </a:lnTo>
                  <a:lnTo>
                    <a:pt x="108" y="584"/>
                  </a:lnTo>
                  <a:lnTo>
                    <a:pt x="98" y="566"/>
                  </a:lnTo>
                  <a:lnTo>
                    <a:pt x="91" y="550"/>
                  </a:lnTo>
                  <a:lnTo>
                    <a:pt x="72" y="549"/>
                  </a:lnTo>
                  <a:lnTo>
                    <a:pt x="54" y="546"/>
                  </a:lnTo>
                  <a:lnTo>
                    <a:pt x="50" y="540"/>
                  </a:lnTo>
                  <a:lnTo>
                    <a:pt x="46" y="534"/>
                  </a:lnTo>
                  <a:lnTo>
                    <a:pt x="40" y="523"/>
                  </a:lnTo>
                  <a:lnTo>
                    <a:pt x="37" y="518"/>
                  </a:lnTo>
                  <a:lnTo>
                    <a:pt x="34" y="511"/>
                  </a:lnTo>
                  <a:lnTo>
                    <a:pt x="30" y="499"/>
                  </a:lnTo>
                  <a:lnTo>
                    <a:pt x="79" y="513"/>
                  </a:lnTo>
                  <a:lnTo>
                    <a:pt x="79" y="512"/>
                  </a:lnTo>
                  <a:lnTo>
                    <a:pt x="79" y="511"/>
                  </a:lnTo>
                  <a:lnTo>
                    <a:pt x="78" y="505"/>
                  </a:lnTo>
                  <a:lnTo>
                    <a:pt x="77" y="493"/>
                  </a:lnTo>
                  <a:lnTo>
                    <a:pt x="74" y="479"/>
                  </a:lnTo>
                  <a:lnTo>
                    <a:pt x="72" y="472"/>
                  </a:lnTo>
                  <a:lnTo>
                    <a:pt x="72" y="466"/>
                  </a:lnTo>
                  <a:lnTo>
                    <a:pt x="41" y="451"/>
                  </a:lnTo>
                  <a:lnTo>
                    <a:pt x="11" y="438"/>
                  </a:lnTo>
                  <a:lnTo>
                    <a:pt x="8" y="430"/>
                  </a:lnTo>
                  <a:lnTo>
                    <a:pt x="5" y="412"/>
                  </a:lnTo>
                  <a:lnTo>
                    <a:pt x="2" y="393"/>
                  </a:lnTo>
                  <a:lnTo>
                    <a:pt x="1" y="386"/>
                  </a:lnTo>
                  <a:lnTo>
                    <a:pt x="0" y="380"/>
                  </a:lnTo>
                  <a:lnTo>
                    <a:pt x="0" y="369"/>
                  </a:lnTo>
                  <a:lnTo>
                    <a:pt x="71" y="414"/>
                  </a:lnTo>
                  <a:lnTo>
                    <a:pt x="74" y="402"/>
                  </a:lnTo>
                  <a:lnTo>
                    <a:pt x="77" y="389"/>
                  </a:lnTo>
                  <a:lnTo>
                    <a:pt x="83" y="363"/>
                  </a:lnTo>
                  <a:lnTo>
                    <a:pt x="8" y="286"/>
                  </a:lnTo>
                  <a:lnTo>
                    <a:pt x="12" y="267"/>
                  </a:lnTo>
                  <a:lnTo>
                    <a:pt x="14" y="257"/>
                  </a:lnTo>
                  <a:lnTo>
                    <a:pt x="18" y="248"/>
                  </a:lnTo>
                  <a:lnTo>
                    <a:pt x="21" y="238"/>
                  </a:lnTo>
                  <a:lnTo>
                    <a:pt x="25" y="229"/>
                  </a:lnTo>
                  <a:lnTo>
                    <a:pt x="28" y="219"/>
                  </a:lnTo>
                  <a:lnTo>
                    <a:pt x="33" y="210"/>
                  </a:lnTo>
                  <a:lnTo>
                    <a:pt x="104" y="307"/>
                  </a:lnTo>
                  <a:lnTo>
                    <a:pt x="137" y="256"/>
                  </a:lnTo>
                  <a:lnTo>
                    <a:pt x="76" y="138"/>
                  </a:lnTo>
                  <a:lnTo>
                    <a:pt x="89" y="122"/>
                  </a:lnTo>
                  <a:lnTo>
                    <a:pt x="97" y="114"/>
                  </a:lnTo>
                  <a:lnTo>
                    <a:pt x="105" y="104"/>
                  </a:lnTo>
                  <a:lnTo>
                    <a:pt x="112" y="97"/>
                  </a:lnTo>
                  <a:lnTo>
                    <a:pt x="122" y="89"/>
                  </a:lnTo>
                  <a:lnTo>
                    <a:pt x="129" y="82"/>
                  </a:lnTo>
                  <a:lnTo>
                    <a:pt x="137" y="75"/>
                  </a:lnTo>
                  <a:lnTo>
                    <a:pt x="186" y="210"/>
                  </a:lnTo>
                  <a:lnTo>
                    <a:pt x="201" y="202"/>
                  </a:lnTo>
                  <a:lnTo>
                    <a:pt x="218" y="191"/>
                  </a:lnTo>
                  <a:lnTo>
                    <a:pt x="233" y="181"/>
                  </a:lnTo>
                  <a:lnTo>
                    <a:pt x="246" y="173"/>
                  </a:lnTo>
                  <a:lnTo>
                    <a:pt x="217" y="28"/>
                  </a:lnTo>
                  <a:lnTo>
                    <a:pt x="228" y="23"/>
                  </a:lnTo>
                  <a:lnTo>
                    <a:pt x="240" y="18"/>
                  </a:lnTo>
                  <a:lnTo>
                    <a:pt x="252" y="14"/>
                  </a:lnTo>
                  <a:lnTo>
                    <a:pt x="263" y="11"/>
                  </a:lnTo>
                  <a:lnTo>
                    <a:pt x="274" y="7"/>
                  </a:lnTo>
                  <a:lnTo>
                    <a:pt x="286" y="5"/>
                  </a:lnTo>
                  <a:lnTo>
                    <a:pt x="298" y="3"/>
                  </a:lnTo>
                  <a:lnTo>
                    <a:pt x="310" y="0"/>
                  </a:lnTo>
                  <a:lnTo>
                    <a:pt x="316" y="154"/>
                  </a:lnTo>
                  <a:lnTo>
                    <a:pt x="323" y="154"/>
                  </a:lnTo>
                  <a:lnTo>
                    <a:pt x="330" y="153"/>
                  </a:lnTo>
                  <a:lnTo>
                    <a:pt x="340" y="152"/>
                  </a:lnTo>
                  <a:lnTo>
                    <a:pt x="382" y="152"/>
                  </a:lnTo>
                  <a:lnTo>
                    <a:pt x="389" y="153"/>
                  </a:lnTo>
                  <a:lnTo>
                    <a:pt x="398" y="154"/>
                  </a:lnTo>
                  <a:lnTo>
                    <a:pt x="399" y="152"/>
                  </a:lnTo>
                  <a:lnTo>
                    <a:pt x="400" y="149"/>
                  </a:lnTo>
                  <a:lnTo>
                    <a:pt x="400" y="148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8C042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57" name="Freeform 69">
              <a:extLst>
                <a:ext uri="{FF2B5EF4-FFF2-40B4-BE49-F238E27FC236}">
                  <a16:creationId xmlns:a16="http://schemas.microsoft.com/office/drawing/2014/main" id="{90A19658-8AE3-494A-BA93-BAB55131A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" y="873"/>
              <a:ext cx="42" cy="47"/>
            </a:xfrm>
            <a:custGeom>
              <a:avLst/>
              <a:gdLst>
                <a:gd name="T0" fmla="*/ 32 w 42"/>
                <a:gd name="T1" fmla="*/ 0 h 47"/>
                <a:gd name="T2" fmla="*/ 35 w 42"/>
                <a:gd name="T3" fmla="*/ 6 h 47"/>
                <a:gd name="T4" fmla="*/ 38 w 42"/>
                <a:gd name="T5" fmla="*/ 13 h 47"/>
                <a:gd name="T6" fmla="*/ 42 w 42"/>
                <a:gd name="T7" fmla="*/ 26 h 47"/>
                <a:gd name="T8" fmla="*/ 10 w 42"/>
                <a:gd name="T9" fmla="*/ 47 h 47"/>
                <a:gd name="T10" fmla="*/ 6 w 42"/>
                <a:gd name="T11" fmla="*/ 37 h 47"/>
                <a:gd name="T12" fmla="*/ 0 w 42"/>
                <a:gd name="T13" fmla="*/ 29 h 47"/>
                <a:gd name="T14" fmla="*/ 7 w 42"/>
                <a:gd name="T15" fmla="*/ 23 h 47"/>
                <a:gd name="T16" fmla="*/ 14 w 42"/>
                <a:gd name="T17" fmla="*/ 16 h 47"/>
                <a:gd name="T18" fmla="*/ 32 w 42"/>
                <a:gd name="T19" fmla="*/ 0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7"/>
                <a:gd name="T32" fmla="*/ 42 w 42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7">
                  <a:moveTo>
                    <a:pt x="32" y="0"/>
                  </a:moveTo>
                  <a:lnTo>
                    <a:pt x="35" y="6"/>
                  </a:lnTo>
                  <a:lnTo>
                    <a:pt x="38" y="13"/>
                  </a:lnTo>
                  <a:lnTo>
                    <a:pt x="42" y="26"/>
                  </a:lnTo>
                  <a:lnTo>
                    <a:pt x="10" y="47"/>
                  </a:lnTo>
                  <a:lnTo>
                    <a:pt x="6" y="37"/>
                  </a:lnTo>
                  <a:lnTo>
                    <a:pt x="0" y="29"/>
                  </a:lnTo>
                  <a:lnTo>
                    <a:pt x="7" y="23"/>
                  </a:lnTo>
                  <a:lnTo>
                    <a:pt x="14" y="1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58" name="Freeform 70">
              <a:extLst>
                <a:ext uri="{FF2B5EF4-FFF2-40B4-BE49-F238E27FC236}">
                  <a16:creationId xmlns:a16="http://schemas.microsoft.com/office/drawing/2014/main" id="{B3681277-AA61-4708-8E4A-CF888D706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" y="568"/>
              <a:ext cx="81" cy="79"/>
            </a:xfrm>
            <a:custGeom>
              <a:avLst/>
              <a:gdLst>
                <a:gd name="T0" fmla="*/ 24 w 81"/>
                <a:gd name="T1" fmla="*/ 0 h 79"/>
                <a:gd name="T2" fmla="*/ 81 w 81"/>
                <a:gd name="T3" fmla="*/ 2 h 79"/>
                <a:gd name="T4" fmla="*/ 81 w 81"/>
                <a:gd name="T5" fmla="*/ 0 h 79"/>
                <a:gd name="T6" fmla="*/ 73 w 81"/>
                <a:gd name="T7" fmla="*/ 76 h 79"/>
                <a:gd name="T8" fmla="*/ 71 w 81"/>
                <a:gd name="T9" fmla="*/ 77 h 79"/>
                <a:gd name="T10" fmla="*/ 68 w 81"/>
                <a:gd name="T11" fmla="*/ 77 h 79"/>
                <a:gd name="T12" fmla="*/ 59 w 81"/>
                <a:gd name="T13" fmla="*/ 77 h 79"/>
                <a:gd name="T14" fmla="*/ 45 w 81"/>
                <a:gd name="T15" fmla="*/ 76 h 79"/>
                <a:gd name="T16" fmla="*/ 30 w 81"/>
                <a:gd name="T17" fmla="*/ 77 h 79"/>
                <a:gd name="T18" fmla="*/ 11 w 81"/>
                <a:gd name="T19" fmla="*/ 79 h 79"/>
                <a:gd name="T20" fmla="*/ 0 w 81"/>
                <a:gd name="T21" fmla="*/ 3 h 79"/>
                <a:gd name="T22" fmla="*/ 12 w 81"/>
                <a:gd name="T23" fmla="*/ 2 h 79"/>
                <a:gd name="T24" fmla="*/ 24 w 81"/>
                <a:gd name="T25" fmla="*/ 0 h 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1"/>
                <a:gd name="T40" fmla="*/ 0 h 79"/>
                <a:gd name="T41" fmla="*/ 81 w 81"/>
                <a:gd name="T42" fmla="*/ 79 h 7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1" h="79">
                  <a:moveTo>
                    <a:pt x="24" y="0"/>
                  </a:moveTo>
                  <a:lnTo>
                    <a:pt x="81" y="2"/>
                  </a:lnTo>
                  <a:lnTo>
                    <a:pt x="81" y="0"/>
                  </a:lnTo>
                  <a:lnTo>
                    <a:pt x="73" y="76"/>
                  </a:lnTo>
                  <a:lnTo>
                    <a:pt x="71" y="77"/>
                  </a:lnTo>
                  <a:lnTo>
                    <a:pt x="68" y="77"/>
                  </a:lnTo>
                  <a:lnTo>
                    <a:pt x="59" y="77"/>
                  </a:lnTo>
                  <a:lnTo>
                    <a:pt x="45" y="76"/>
                  </a:lnTo>
                  <a:lnTo>
                    <a:pt x="30" y="77"/>
                  </a:lnTo>
                  <a:lnTo>
                    <a:pt x="11" y="79"/>
                  </a:lnTo>
                  <a:lnTo>
                    <a:pt x="0" y="3"/>
                  </a:lnTo>
                  <a:lnTo>
                    <a:pt x="12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59" name="Freeform 71">
              <a:extLst>
                <a:ext uri="{FF2B5EF4-FFF2-40B4-BE49-F238E27FC236}">
                  <a16:creationId xmlns:a16="http://schemas.microsoft.com/office/drawing/2014/main" id="{690A9230-C46C-4BBC-B59E-CD0E5060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3" y="590"/>
              <a:ext cx="79" cy="96"/>
            </a:xfrm>
            <a:custGeom>
              <a:avLst/>
              <a:gdLst>
                <a:gd name="T0" fmla="*/ 20 w 79"/>
                <a:gd name="T1" fmla="*/ 0 h 96"/>
                <a:gd name="T2" fmla="*/ 22 w 79"/>
                <a:gd name="T3" fmla="*/ 0 h 96"/>
                <a:gd name="T4" fmla="*/ 24 w 79"/>
                <a:gd name="T5" fmla="*/ 0 h 96"/>
                <a:gd name="T6" fmla="*/ 27 w 79"/>
                <a:gd name="T7" fmla="*/ 2 h 96"/>
                <a:gd name="T8" fmla="*/ 34 w 79"/>
                <a:gd name="T9" fmla="*/ 4 h 96"/>
                <a:gd name="T10" fmla="*/ 42 w 79"/>
                <a:gd name="T11" fmla="*/ 9 h 96"/>
                <a:gd name="T12" fmla="*/ 51 w 79"/>
                <a:gd name="T13" fmla="*/ 13 h 96"/>
                <a:gd name="T14" fmla="*/ 68 w 79"/>
                <a:gd name="T15" fmla="*/ 24 h 96"/>
                <a:gd name="T16" fmla="*/ 79 w 79"/>
                <a:gd name="T17" fmla="*/ 31 h 96"/>
                <a:gd name="T18" fmla="*/ 52 w 79"/>
                <a:gd name="T19" fmla="*/ 96 h 96"/>
                <a:gd name="T20" fmla="*/ 40 w 79"/>
                <a:gd name="T21" fmla="*/ 89 h 96"/>
                <a:gd name="T22" fmla="*/ 27 w 79"/>
                <a:gd name="T23" fmla="*/ 82 h 96"/>
                <a:gd name="T24" fmla="*/ 14 w 79"/>
                <a:gd name="T25" fmla="*/ 76 h 96"/>
                <a:gd name="T26" fmla="*/ 0 w 79"/>
                <a:gd name="T27" fmla="*/ 70 h 96"/>
                <a:gd name="T28" fmla="*/ 0 w 79"/>
                <a:gd name="T29" fmla="*/ 65 h 96"/>
                <a:gd name="T30" fmla="*/ 20 w 79"/>
                <a:gd name="T31" fmla="*/ 0 h 9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9"/>
                <a:gd name="T49" fmla="*/ 0 h 96"/>
                <a:gd name="T50" fmla="*/ 79 w 79"/>
                <a:gd name="T51" fmla="*/ 96 h 9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9" h="96">
                  <a:moveTo>
                    <a:pt x="20" y="0"/>
                  </a:moveTo>
                  <a:lnTo>
                    <a:pt x="22" y="0"/>
                  </a:lnTo>
                  <a:lnTo>
                    <a:pt x="24" y="0"/>
                  </a:lnTo>
                  <a:lnTo>
                    <a:pt x="27" y="2"/>
                  </a:lnTo>
                  <a:lnTo>
                    <a:pt x="34" y="4"/>
                  </a:lnTo>
                  <a:lnTo>
                    <a:pt x="42" y="9"/>
                  </a:lnTo>
                  <a:lnTo>
                    <a:pt x="51" y="13"/>
                  </a:lnTo>
                  <a:lnTo>
                    <a:pt x="68" y="24"/>
                  </a:lnTo>
                  <a:lnTo>
                    <a:pt x="79" y="31"/>
                  </a:lnTo>
                  <a:lnTo>
                    <a:pt x="52" y="96"/>
                  </a:lnTo>
                  <a:lnTo>
                    <a:pt x="40" y="89"/>
                  </a:lnTo>
                  <a:lnTo>
                    <a:pt x="27" y="82"/>
                  </a:lnTo>
                  <a:lnTo>
                    <a:pt x="14" y="76"/>
                  </a:lnTo>
                  <a:lnTo>
                    <a:pt x="0" y="70"/>
                  </a:lnTo>
                  <a:lnTo>
                    <a:pt x="0" y="6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60" name="Freeform 72">
              <a:extLst>
                <a:ext uri="{FF2B5EF4-FFF2-40B4-BE49-F238E27FC236}">
                  <a16:creationId xmlns:a16="http://schemas.microsoft.com/office/drawing/2014/main" id="{F7D2DF68-1BCB-4D87-91DF-78181F42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" y="592"/>
              <a:ext cx="81" cy="99"/>
            </a:xfrm>
            <a:custGeom>
              <a:avLst/>
              <a:gdLst>
                <a:gd name="T0" fmla="*/ 62 w 81"/>
                <a:gd name="T1" fmla="*/ 0 h 99"/>
                <a:gd name="T2" fmla="*/ 81 w 81"/>
                <a:gd name="T3" fmla="*/ 72 h 99"/>
                <a:gd name="T4" fmla="*/ 76 w 81"/>
                <a:gd name="T5" fmla="*/ 73 h 99"/>
                <a:gd name="T6" fmla="*/ 69 w 81"/>
                <a:gd name="T7" fmla="*/ 75 h 99"/>
                <a:gd name="T8" fmla="*/ 63 w 81"/>
                <a:gd name="T9" fmla="*/ 79 h 99"/>
                <a:gd name="T10" fmla="*/ 56 w 81"/>
                <a:gd name="T11" fmla="*/ 82 h 99"/>
                <a:gd name="T12" fmla="*/ 43 w 81"/>
                <a:gd name="T13" fmla="*/ 90 h 99"/>
                <a:gd name="T14" fmla="*/ 36 w 81"/>
                <a:gd name="T15" fmla="*/ 94 h 99"/>
                <a:gd name="T16" fmla="*/ 29 w 81"/>
                <a:gd name="T17" fmla="*/ 99 h 99"/>
                <a:gd name="T18" fmla="*/ 0 w 81"/>
                <a:gd name="T19" fmla="*/ 36 h 99"/>
                <a:gd name="T20" fmla="*/ 7 w 81"/>
                <a:gd name="T21" fmla="*/ 30 h 99"/>
                <a:gd name="T22" fmla="*/ 14 w 81"/>
                <a:gd name="T23" fmla="*/ 26 h 99"/>
                <a:gd name="T24" fmla="*/ 21 w 81"/>
                <a:gd name="T25" fmla="*/ 21 h 99"/>
                <a:gd name="T26" fmla="*/ 28 w 81"/>
                <a:gd name="T27" fmla="*/ 16 h 99"/>
                <a:gd name="T28" fmla="*/ 36 w 81"/>
                <a:gd name="T29" fmla="*/ 11 h 99"/>
                <a:gd name="T30" fmla="*/ 45 w 81"/>
                <a:gd name="T31" fmla="*/ 8 h 99"/>
                <a:gd name="T32" fmla="*/ 53 w 81"/>
                <a:gd name="T33" fmla="*/ 3 h 99"/>
                <a:gd name="T34" fmla="*/ 62 w 81"/>
                <a:gd name="T35" fmla="*/ 0 h 9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1"/>
                <a:gd name="T55" fmla="*/ 0 h 99"/>
                <a:gd name="T56" fmla="*/ 81 w 81"/>
                <a:gd name="T57" fmla="*/ 99 h 9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1" h="99">
                  <a:moveTo>
                    <a:pt x="62" y="0"/>
                  </a:moveTo>
                  <a:lnTo>
                    <a:pt x="81" y="72"/>
                  </a:lnTo>
                  <a:lnTo>
                    <a:pt x="76" y="73"/>
                  </a:lnTo>
                  <a:lnTo>
                    <a:pt x="69" y="75"/>
                  </a:lnTo>
                  <a:lnTo>
                    <a:pt x="63" y="79"/>
                  </a:lnTo>
                  <a:lnTo>
                    <a:pt x="56" y="82"/>
                  </a:lnTo>
                  <a:lnTo>
                    <a:pt x="43" y="90"/>
                  </a:lnTo>
                  <a:lnTo>
                    <a:pt x="36" y="94"/>
                  </a:lnTo>
                  <a:lnTo>
                    <a:pt x="29" y="99"/>
                  </a:lnTo>
                  <a:lnTo>
                    <a:pt x="0" y="36"/>
                  </a:lnTo>
                  <a:lnTo>
                    <a:pt x="7" y="30"/>
                  </a:lnTo>
                  <a:lnTo>
                    <a:pt x="14" y="26"/>
                  </a:lnTo>
                  <a:lnTo>
                    <a:pt x="21" y="21"/>
                  </a:lnTo>
                  <a:lnTo>
                    <a:pt x="28" y="16"/>
                  </a:lnTo>
                  <a:lnTo>
                    <a:pt x="36" y="11"/>
                  </a:lnTo>
                  <a:lnTo>
                    <a:pt x="45" y="8"/>
                  </a:lnTo>
                  <a:lnTo>
                    <a:pt x="53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61" name="Freeform 73">
              <a:extLst>
                <a:ext uri="{FF2B5EF4-FFF2-40B4-BE49-F238E27FC236}">
                  <a16:creationId xmlns:a16="http://schemas.microsoft.com/office/drawing/2014/main" id="{4CBE4165-1FD2-44B7-ACF5-5CEDA0E42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" y="666"/>
              <a:ext cx="72" cy="94"/>
            </a:xfrm>
            <a:custGeom>
              <a:avLst/>
              <a:gdLst>
                <a:gd name="T0" fmla="*/ 37 w 72"/>
                <a:gd name="T1" fmla="*/ 0 h 94"/>
                <a:gd name="T2" fmla="*/ 41 w 72"/>
                <a:gd name="T3" fmla="*/ 7 h 94"/>
                <a:gd name="T4" fmla="*/ 46 w 72"/>
                <a:gd name="T5" fmla="*/ 13 h 94"/>
                <a:gd name="T6" fmla="*/ 52 w 72"/>
                <a:gd name="T7" fmla="*/ 19 h 94"/>
                <a:gd name="T8" fmla="*/ 57 w 72"/>
                <a:gd name="T9" fmla="*/ 26 h 94"/>
                <a:gd name="T10" fmla="*/ 65 w 72"/>
                <a:gd name="T11" fmla="*/ 39 h 94"/>
                <a:gd name="T12" fmla="*/ 70 w 72"/>
                <a:gd name="T13" fmla="*/ 45 h 94"/>
                <a:gd name="T14" fmla="*/ 72 w 72"/>
                <a:gd name="T15" fmla="*/ 52 h 94"/>
                <a:gd name="T16" fmla="*/ 32 w 72"/>
                <a:gd name="T17" fmla="*/ 94 h 94"/>
                <a:gd name="T18" fmla="*/ 17 w 72"/>
                <a:gd name="T19" fmla="*/ 75 h 94"/>
                <a:gd name="T20" fmla="*/ 9 w 72"/>
                <a:gd name="T21" fmla="*/ 65 h 94"/>
                <a:gd name="T22" fmla="*/ 0 w 72"/>
                <a:gd name="T23" fmla="*/ 55 h 94"/>
                <a:gd name="T24" fmla="*/ 37 w 72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2"/>
                <a:gd name="T40" fmla="*/ 0 h 94"/>
                <a:gd name="T41" fmla="*/ 72 w 72"/>
                <a:gd name="T42" fmla="*/ 94 h 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2" h="94">
                  <a:moveTo>
                    <a:pt x="37" y="0"/>
                  </a:moveTo>
                  <a:lnTo>
                    <a:pt x="41" y="7"/>
                  </a:lnTo>
                  <a:lnTo>
                    <a:pt x="46" y="13"/>
                  </a:lnTo>
                  <a:lnTo>
                    <a:pt x="52" y="19"/>
                  </a:lnTo>
                  <a:lnTo>
                    <a:pt x="57" y="26"/>
                  </a:lnTo>
                  <a:lnTo>
                    <a:pt x="65" y="39"/>
                  </a:lnTo>
                  <a:lnTo>
                    <a:pt x="70" y="45"/>
                  </a:lnTo>
                  <a:lnTo>
                    <a:pt x="72" y="52"/>
                  </a:lnTo>
                  <a:lnTo>
                    <a:pt x="32" y="94"/>
                  </a:lnTo>
                  <a:lnTo>
                    <a:pt x="17" y="75"/>
                  </a:lnTo>
                  <a:lnTo>
                    <a:pt x="9" y="65"/>
                  </a:lnTo>
                  <a:lnTo>
                    <a:pt x="0" y="5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62" name="Freeform 74">
              <a:extLst>
                <a:ext uri="{FF2B5EF4-FFF2-40B4-BE49-F238E27FC236}">
                  <a16:creationId xmlns:a16="http://schemas.microsoft.com/office/drawing/2014/main" id="{16135C36-E2F7-4D34-B6A9-3CE7F4658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673"/>
              <a:ext cx="71" cy="95"/>
            </a:xfrm>
            <a:custGeom>
              <a:avLst/>
              <a:gdLst>
                <a:gd name="T0" fmla="*/ 34 w 71"/>
                <a:gd name="T1" fmla="*/ 0 h 95"/>
                <a:gd name="T2" fmla="*/ 71 w 71"/>
                <a:gd name="T3" fmla="*/ 52 h 95"/>
                <a:gd name="T4" fmla="*/ 63 w 71"/>
                <a:gd name="T5" fmla="*/ 63 h 95"/>
                <a:gd name="T6" fmla="*/ 53 w 71"/>
                <a:gd name="T7" fmla="*/ 74 h 95"/>
                <a:gd name="T8" fmla="*/ 46 w 71"/>
                <a:gd name="T9" fmla="*/ 84 h 95"/>
                <a:gd name="T10" fmla="*/ 39 w 71"/>
                <a:gd name="T11" fmla="*/ 95 h 95"/>
                <a:gd name="T12" fmla="*/ 0 w 71"/>
                <a:gd name="T13" fmla="*/ 51 h 95"/>
                <a:gd name="T14" fmla="*/ 7 w 71"/>
                <a:gd name="T15" fmla="*/ 38 h 95"/>
                <a:gd name="T16" fmla="*/ 15 w 71"/>
                <a:gd name="T17" fmla="*/ 25 h 95"/>
                <a:gd name="T18" fmla="*/ 20 w 71"/>
                <a:gd name="T19" fmla="*/ 18 h 95"/>
                <a:gd name="T20" fmla="*/ 24 w 71"/>
                <a:gd name="T21" fmla="*/ 12 h 95"/>
                <a:gd name="T22" fmla="*/ 30 w 71"/>
                <a:gd name="T23" fmla="*/ 6 h 95"/>
                <a:gd name="T24" fmla="*/ 34 w 71"/>
                <a:gd name="T25" fmla="*/ 0 h 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"/>
                <a:gd name="T40" fmla="*/ 0 h 95"/>
                <a:gd name="T41" fmla="*/ 71 w 71"/>
                <a:gd name="T42" fmla="*/ 95 h 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" h="95">
                  <a:moveTo>
                    <a:pt x="34" y="0"/>
                  </a:moveTo>
                  <a:lnTo>
                    <a:pt x="71" y="52"/>
                  </a:lnTo>
                  <a:lnTo>
                    <a:pt x="63" y="63"/>
                  </a:lnTo>
                  <a:lnTo>
                    <a:pt x="53" y="74"/>
                  </a:lnTo>
                  <a:lnTo>
                    <a:pt x="46" y="84"/>
                  </a:lnTo>
                  <a:lnTo>
                    <a:pt x="39" y="95"/>
                  </a:lnTo>
                  <a:lnTo>
                    <a:pt x="0" y="51"/>
                  </a:lnTo>
                  <a:lnTo>
                    <a:pt x="7" y="38"/>
                  </a:lnTo>
                  <a:lnTo>
                    <a:pt x="15" y="25"/>
                  </a:lnTo>
                  <a:lnTo>
                    <a:pt x="20" y="18"/>
                  </a:lnTo>
                  <a:lnTo>
                    <a:pt x="24" y="12"/>
                  </a:lnTo>
                  <a:lnTo>
                    <a:pt x="30" y="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63" name="Freeform 75">
              <a:extLst>
                <a:ext uri="{FF2B5EF4-FFF2-40B4-BE49-F238E27FC236}">
                  <a16:creationId xmlns:a16="http://schemas.microsoft.com/office/drawing/2014/main" id="{6F4F47A7-90CD-46F9-ADF4-B1CE7CF73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5" y="759"/>
              <a:ext cx="53" cy="66"/>
            </a:xfrm>
            <a:custGeom>
              <a:avLst/>
              <a:gdLst>
                <a:gd name="T0" fmla="*/ 29 w 53"/>
                <a:gd name="T1" fmla="*/ 0 h 66"/>
                <a:gd name="T2" fmla="*/ 38 w 53"/>
                <a:gd name="T3" fmla="*/ 1 h 66"/>
                <a:gd name="T4" fmla="*/ 43 w 53"/>
                <a:gd name="T5" fmla="*/ 1 h 66"/>
                <a:gd name="T6" fmla="*/ 45 w 53"/>
                <a:gd name="T7" fmla="*/ 1 h 66"/>
                <a:gd name="T8" fmla="*/ 49 w 53"/>
                <a:gd name="T9" fmla="*/ 1 h 66"/>
                <a:gd name="T10" fmla="*/ 51 w 53"/>
                <a:gd name="T11" fmla="*/ 1 h 66"/>
                <a:gd name="T12" fmla="*/ 53 w 53"/>
                <a:gd name="T13" fmla="*/ 0 h 66"/>
                <a:gd name="T14" fmla="*/ 47 w 53"/>
                <a:gd name="T15" fmla="*/ 66 h 66"/>
                <a:gd name="T16" fmla="*/ 37 w 53"/>
                <a:gd name="T17" fmla="*/ 66 h 66"/>
                <a:gd name="T18" fmla="*/ 27 w 53"/>
                <a:gd name="T19" fmla="*/ 66 h 66"/>
                <a:gd name="T20" fmla="*/ 16 w 53"/>
                <a:gd name="T21" fmla="*/ 66 h 66"/>
                <a:gd name="T22" fmla="*/ 6 w 53"/>
                <a:gd name="T23" fmla="*/ 66 h 66"/>
                <a:gd name="T24" fmla="*/ 0 w 53"/>
                <a:gd name="T25" fmla="*/ 3 h 66"/>
                <a:gd name="T26" fmla="*/ 6 w 53"/>
                <a:gd name="T27" fmla="*/ 2 h 66"/>
                <a:gd name="T28" fmla="*/ 16 w 53"/>
                <a:gd name="T29" fmla="*/ 1 h 66"/>
                <a:gd name="T30" fmla="*/ 29 w 53"/>
                <a:gd name="T31" fmla="*/ 0 h 6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3"/>
                <a:gd name="T49" fmla="*/ 0 h 66"/>
                <a:gd name="T50" fmla="*/ 53 w 53"/>
                <a:gd name="T51" fmla="*/ 66 h 6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3" h="66">
                  <a:moveTo>
                    <a:pt x="29" y="0"/>
                  </a:moveTo>
                  <a:lnTo>
                    <a:pt x="38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3" y="0"/>
                  </a:lnTo>
                  <a:lnTo>
                    <a:pt x="47" y="66"/>
                  </a:lnTo>
                  <a:lnTo>
                    <a:pt x="37" y="66"/>
                  </a:lnTo>
                  <a:lnTo>
                    <a:pt x="27" y="66"/>
                  </a:lnTo>
                  <a:lnTo>
                    <a:pt x="16" y="66"/>
                  </a:lnTo>
                  <a:lnTo>
                    <a:pt x="6" y="66"/>
                  </a:lnTo>
                  <a:lnTo>
                    <a:pt x="0" y="3"/>
                  </a:lnTo>
                  <a:lnTo>
                    <a:pt x="6" y="2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64" name="Freeform 76">
              <a:extLst>
                <a:ext uri="{FF2B5EF4-FFF2-40B4-BE49-F238E27FC236}">
                  <a16:creationId xmlns:a16="http://schemas.microsoft.com/office/drawing/2014/main" id="{EDCD293B-E803-4928-8D91-6FA440C7A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4" y="772"/>
              <a:ext cx="55" cy="74"/>
            </a:xfrm>
            <a:custGeom>
              <a:avLst/>
              <a:gdLst>
                <a:gd name="T0" fmla="*/ 17 w 55"/>
                <a:gd name="T1" fmla="*/ 0 h 74"/>
                <a:gd name="T2" fmla="*/ 23 w 55"/>
                <a:gd name="T3" fmla="*/ 2 h 74"/>
                <a:gd name="T4" fmla="*/ 27 w 55"/>
                <a:gd name="T5" fmla="*/ 4 h 74"/>
                <a:gd name="T6" fmla="*/ 37 w 55"/>
                <a:gd name="T7" fmla="*/ 9 h 74"/>
                <a:gd name="T8" fmla="*/ 55 w 55"/>
                <a:gd name="T9" fmla="*/ 20 h 74"/>
                <a:gd name="T10" fmla="*/ 32 w 55"/>
                <a:gd name="T11" fmla="*/ 74 h 74"/>
                <a:gd name="T12" fmla="*/ 23 w 55"/>
                <a:gd name="T13" fmla="*/ 69 h 74"/>
                <a:gd name="T14" fmla="*/ 16 w 55"/>
                <a:gd name="T15" fmla="*/ 66 h 74"/>
                <a:gd name="T16" fmla="*/ 8 w 55"/>
                <a:gd name="T17" fmla="*/ 62 h 74"/>
                <a:gd name="T18" fmla="*/ 0 w 55"/>
                <a:gd name="T19" fmla="*/ 60 h 74"/>
                <a:gd name="T20" fmla="*/ 17 w 55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5"/>
                <a:gd name="T34" fmla="*/ 0 h 74"/>
                <a:gd name="T35" fmla="*/ 55 w 55"/>
                <a:gd name="T36" fmla="*/ 74 h 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5" h="74">
                  <a:moveTo>
                    <a:pt x="17" y="0"/>
                  </a:moveTo>
                  <a:lnTo>
                    <a:pt x="23" y="2"/>
                  </a:lnTo>
                  <a:lnTo>
                    <a:pt x="27" y="4"/>
                  </a:lnTo>
                  <a:lnTo>
                    <a:pt x="37" y="9"/>
                  </a:lnTo>
                  <a:lnTo>
                    <a:pt x="55" y="20"/>
                  </a:lnTo>
                  <a:lnTo>
                    <a:pt x="32" y="74"/>
                  </a:lnTo>
                  <a:lnTo>
                    <a:pt x="23" y="69"/>
                  </a:lnTo>
                  <a:lnTo>
                    <a:pt x="16" y="66"/>
                  </a:lnTo>
                  <a:lnTo>
                    <a:pt x="8" y="62"/>
                  </a:lnTo>
                  <a:lnTo>
                    <a:pt x="0" y="6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65" name="Freeform 77">
              <a:extLst>
                <a:ext uri="{FF2B5EF4-FFF2-40B4-BE49-F238E27FC236}">
                  <a16:creationId xmlns:a16="http://schemas.microsoft.com/office/drawing/2014/main" id="{19F7B23A-7BAE-4CC8-861A-1B50FE281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" y="772"/>
              <a:ext cx="52" cy="75"/>
            </a:xfrm>
            <a:custGeom>
              <a:avLst/>
              <a:gdLst>
                <a:gd name="T0" fmla="*/ 42 w 52"/>
                <a:gd name="T1" fmla="*/ 0 h 75"/>
                <a:gd name="T2" fmla="*/ 45 w 52"/>
                <a:gd name="T3" fmla="*/ 14 h 75"/>
                <a:gd name="T4" fmla="*/ 49 w 52"/>
                <a:gd name="T5" fmla="*/ 28 h 75"/>
                <a:gd name="T6" fmla="*/ 51 w 52"/>
                <a:gd name="T7" fmla="*/ 41 h 75"/>
                <a:gd name="T8" fmla="*/ 52 w 52"/>
                <a:gd name="T9" fmla="*/ 47 h 75"/>
                <a:gd name="T10" fmla="*/ 52 w 52"/>
                <a:gd name="T11" fmla="*/ 48 h 75"/>
                <a:gd name="T12" fmla="*/ 51 w 52"/>
                <a:gd name="T13" fmla="*/ 50 h 75"/>
                <a:gd name="T14" fmla="*/ 47 w 52"/>
                <a:gd name="T15" fmla="*/ 54 h 75"/>
                <a:gd name="T16" fmla="*/ 41 w 52"/>
                <a:gd name="T17" fmla="*/ 58 h 75"/>
                <a:gd name="T18" fmla="*/ 34 w 52"/>
                <a:gd name="T19" fmla="*/ 62 h 75"/>
                <a:gd name="T20" fmla="*/ 28 w 52"/>
                <a:gd name="T21" fmla="*/ 67 h 75"/>
                <a:gd name="T22" fmla="*/ 21 w 52"/>
                <a:gd name="T23" fmla="*/ 71 h 75"/>
                <a:gd name="T24" fmla="*/ 15 w 52"/>
                <a:gd name="T25" fmla="*/ 75 h 75"/>
                <a:gd name="T26" fmla="*/ 5 w 52"/>
                <a:gd name="T27" fmla="*/ 48 h 75"/>
                <a:gd name="T28" fmla="*/ 2 w 52"/>
                <a:gd name="T29" fmla="*/ 36 h 75"/>
                <a:gd name="T30" fmla="*/ 0 w 52"/>
                <a:gd name="T31" fmla="*/ 32 h 75"/>
                <a:gd name="T32" fmla="*/ 0 w 52"/>
                <a:gd name="T33" fmla="*/ 30 h 75"/>
                <a:gd name="T34" fmla="*/ 2 w 52"/>
                <a:gd name="T35" fmla="*/ 29 h 75"/>
                <a:gd name="T36" fmla="*/ 5 w 52"/>
                <a:gd name="T37" fmla="*/ 26 h 75"/>
                <a:gd name="T38" fmla="*/ 16 w 52"/>
                <a:gd name="T39" fmla="*/ 18 h 75"/>
                <a:gd name="T40" fmla="*/ 42 w 52"/>
                <a:gd name="T41" fmla="*/ 0 h 7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2"/>
                <a:gd name="T64" fmla="*/ 0 h 75"/>
                <a:gd name="T65" fmla="*/ 52 w 52"/>
                <a:gd name="T66" fmla="*/ 75 h 7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2" h="75">
                  <a:moveTo>
                    <a:pt x="42" y="0"/>
                  </a:moveTo>
                  <a:lnTo>
                    <a:pt x="45" y="14"/>
                  </a:lnTo>
                  <a:lnTo>
                    <a:pt x="49" y="28"/>
                  </a:lnTo>
                  <a:lnTo>
                    <a:pt x="51" y="41"/>
                  </a:lnTo>
                  <a:lnTo>
                    <a:pt x="52" y="47"/>
                  </a:lnTo>
                  <a:lnTo>
                    <a:pt x="52" y="48"/>
                  </a:lnTo>
                  <a:lnTo>
                    <a:pt x="51" y="50"/>
                  </a:lnTo>
                  <a:lnTo>
                    <a:pt x="47" y="54"/>
                  </a:lnTo>
                  <a:lnTo>
                    <a:pt x="41" y="58"/>
                  </a:lnTo>
                  <a:lnTo>
                    <a:pt x="34" y="62"/>
                  </a:lnTo>
                  <a:lnTo>
                    <a:pt x="28" y="67"/>
                  </a:lnTo>
                  <a:lnTo>
                    <a:pt x="21" y="71"/>
                  </a:lnTo>
                  <a:lnTo>
                    <a:pt x="15" y="75"/>
                  </a:lnTo>
                  <a:lnTo>
                    <a:pt x="5" y="48"/>
                  </a:lnTo>
                  <a:lnTo>
                    <a:pt x="2" y="36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9"/>
                  </a:lnTo>
                  <a:lnTo>
                    <a:pt x="5" y="26"/>
                  </a:lnTo>
                  <a:lnTo>
                    <a:pt x="16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66" name="Freeform 78">
              <a:extLst>
                <a:ext uri="{FF2B5EF4-FFF2-40B4-BE49-F238E27FC236}">
                  <a16:creationId xmlns:a16="http://schemas.microsoft.com/office/drawing/2014/main" id="{E32C1964-4A8A-446F-AB98-2056B25BB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4" y="775"/>
              <a:ext cx="54" cy="72"/>
            </a:xfrm>
            <a:custGeom>
              <a:avLst/>
              <a:gdLst>
                <a:gd name="T0" fmla="*/ 35 w 54"/>
                <a:gd name="T1" fmla="*/ 0 h 72"/>
                <a:gd name="T2" fmla="*/ 54 w 54"/>
                <a:gd name="T3" fmla="*/ 59 h 72"/>
                <a:gd name="T4" fmla="*/ 40 w 54"/>
                <a:gd name="T5" fmla="*/ 65 h 72"/>
                <a:gd name="T6" fmla="*/ 32 w 54"/>
                <a:gd name="T7" fmla="*/ 69 h 72"/>
                <a:gd name="T8" fmla="*/ 26 w 54"/>
                <a:gd name="T9" fmla="*/ 72 h 72"/>
                <a:gd name="T10" fmla="*/ 19 w 54"/>
                <a:gd name="T11" fmla="*/ 60 h 72"/>
                <a:gd name="T12" fmla="*/ 13 w 54"/>
                <a:gd name="T13" fmla="*/ 49 h 72"/>
                <a:gd name="T14" fmla="*/ 0 w 54"/>
                <a:gd name="T15" fmla="*/ 21 h 72"/>
                <a:gd name="T16" fmla="*/ 3 w 54"/>
                <a:gd name="T17" fmla="*/ 18 h 72"/>
                <a:gd name="T18" fmla="*/ 8 w 54"/>
                <a:gd name="T19" fmla="*/ 15 h 72"/>
                <a:gd name="T20" fmla="*/ 13 w 54"/>
                <a:gd name="T21" fmla="*/ 12 h 72"/>
                <a:gd name="T22" fmla="*/ 16 w 54"/>
                <a:gd name="T23" fmla="*/ 8 h 72"/>
                <a:gd name="T24" fmla="*/ 27 w 54"/>
                <a:gd name="T25" fmla="*/ 5 h 72"/>
                <a:gd name="T26" fmla="*/ 35 w 54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"/>
                <a:gd name="T43" fmla="*/ 0 h 72"/>
                <a:gd name="T44" fmla="*/ 54 w 54"/>
                <a:gd name="T45" fmla="*/ 72 h 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" h="72">
                  <a:moveTo>
                    <a:pt x="35" y="0"/>
                  </a:moveTo>
                  <a:lnTo>
                    <a:pt x="54" y="59"/>
                  </a:lnTo>
                  <a:lnTo>
                    <a:pt x="40" y="65"/>
                  </a:lnTo>
                  <a:lnTo>
                    <a:pt x="32" y="69"/>
                  </a:lnTo>
                  <a:lnTo>
                    <a:pt x="26" y="72"/>
                  </a:lnTo>
                  <a:lnTo>
                    <a:pt x="19" y="60"/>
                  </a:lnTo>
                  <a:lnTo>
                    <a:pt x="13" y="49"/>
                  </a:lnTo>
                  <a:lnTo>
                    <a:pt x="0" y="21"/>
                  </a:lnTo>
                  <a:lnTo>
                    <a:pt x="3" y="18"/>
                  </a:lnTo>
                  <a:lnTo>
                    <a:pt x="8" y="15"/>
                  </a:lnTo>
                  <a:lnTo>
                    <a:pt x="13" y="12"/>
                  </a:lnTo>
                  <a:lnTo>
                    <a:pt x="16" y="8"/>
                  </a:lnTo>
                  <a:lnTo>
                    <a:pt x="27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67" name="Freeform 79">
              <a:extLst>
                <a:ext uri="{FF2B5EF4-FFF2-40B4-BE49-F238E27FC236}">
                  <a16:creationId xmlns:a16="http://schemas.microsoft.com/office/drawing/2014/main" id="{C61C8755-05AF-443A-82A5-CDCD5E2DC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779"/>
              <a:ext cx="51" cy="74"/>
            </a:xfrm>
            <a:custGeom>
              <a:avLst/>
              <a:gdLst>
                <a:gd name="T0" fmla="*/ 11 w 51"/>
                <a:gd name="T1" fmla="*/ 0 h 74"/>
                <a:gd name="T2" fmla="*/ 51 w 51"/>
                <a:gd name="T3" fmla="*/ 32 h 74"/>
                <a:gd name="T4" fmla="*/ 47 w 51"/>
                <a:gd name="T5" fmla="*/ 41 h 74"/>
                <a:gd name="T6" fmla="*/ 45 w 51"/>
                <a:gd name="T7" fmla="*/ 52 h 74"/>
                <a:gd name="T8" fmla="*/ 43 w 51"/>
                <a:gd name="T9" fmla="*/ 58 h 74"/>
                <a:gd name="T10" fmla="*/ 42 w 51"/>
                <a:gd name="T11" fmla="*/ 62 h 74"/>
                <a:gd name="T12" fmla="*/ 40 w 51"/>
                <a:gd name="T13" fmla="*/ 68 h 74"/>
                <a:gd name="T14" fmla="*/ 40 w 51"/>
                <a:gd name="T15" fmla="*/ 74 h 74"/>
                <a:gd name="T16" fmla="*/ 14 w 51"/>
                <a:gd name="T17" fmla="*/ 59 h 74"/>
                <a:gd name="T18" fmla="*/ 10 w 51"/>
                <a:gd name="T19" fmla="*/ 56 h 74"/>
                <a:gd name="T20" fmla="*/ 5 w 51"/>
                <a:gd name="T21" fmla="*/ 53 h 74"/>
                <a:gd name="T22" fmla="*/ 1 w 51"/>
                <a:gd name="T23" fmla="*/ 51 h 74"/>
                <a:gd name="T24" fmla="*/ 0 w 51"/>
                <a:gd name="T25" fmla="*/ 49 h 74"/>
                <a:gd name="T26" fmla="*/ 0 w 51"/>
                <a:gd name="T27" fmla="*/ 49 h 74"/>
                <a:gd name="T28" fmla="*/ 0 w 51"/>
                <a:gd name="T29" fmla="*/ 47 h 74"/>
                <a:gd name="T30" fmla="*/ 1 w 51"/>
                <a:gd name="T31" fmla="*/ 42 h 74"/>
                <a:gd name="T32" fmla="*/ 4 w 51"/>
                <a:gd name="T33" fmla="*/ 29 h 74"/>
                <a:gd name="T34" fmla="*/ 7 w 51"/>
                <a:gd name="T35" fmla="*/ 14 h 74"/>
                <a:gd name="T36" fmla="*/ 11 w 51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1"/>
                <a:gd name="T58" fmla="*/ 0 h 74"/>
                <a:gd name="T59" fmla="*/ 51 w 51"/>
                <a:gd name="T60" fmla="*/ 74 h 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1" h="74">
                  <a:moveTo>
                    <a:pt x="11" y="0"/>
                  </a:moveTo>
                  <a:lnTo>
                    <a:pt x="51" y="32"/>
                  </a:lnTo>
                  <a:lnTo>
                    <a:pt x="47" y="41"/>
                  </a:lnTo>
                  <a:lnTo>
                    <a:pt x="45" y="52"/>
                  </a:lnTo>
                  <a:lnTo>
                    <a:pt x="43" y="58"/>
                  </a:lnTo>
                  <a:lnTo>
                    <a:pt x="42" y="62"/>
                  </a:lnTo>
                  <a:lnTo>
                    <a:pt x="40" y="68"/>
                  </a:lnTo>
                  <a:lnTo>
                    <a:pt x="40" y="74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5" y="53"/>
                  </a:lnTo>
                  <a:lnTo>
                    <a:pt x="1" y="51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4" y="29"/>
                  </a:lnTo>
                  <a:lnTo>
                    <a:pt x="7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68" name="Freeform 80">
              <a:extLst>
                <a:ext uri="{FF2B5EF4-FFF2-40B4-BE49-F238E27FC236}">
                  <a16:creationId xmlns:a16="http://schemas.microsoft.com/office/drawing/2014/main" id="{A0DE6373-DA65-4AA2-925F-A96F6572E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0" y="820"/>
              <a:ext cx="52" cy="63"/>
            </a:xfrm>
            <a:custGeom>
              <a:avLst/>
              <a:gdLst>
                <a:gd name="T0" fmla="*/ 30 w 52"/>
                <a:gd name="T1" fmla="*/ 0 h 63"/>
                <a:gd name="T2" fmla="*/ 36 w 52"/>
                <a:gd name="T3" fmla="*/ 6 h 63"/>
                <a:gd name="T4" fmla="*/ 42 w 52"/>
                <a:gd name="T5" fmla="*/ 13 h 63"/>
                <a:gd name="T6" fmla="*/ 52 w 52"/>
                <a:gd name="T7" fmla="*/ 26 h 63"/>
                <a:gd name="T8" fmla="*/ 22 w 52"/>
                <a:gd name="T9" fmla="*/ 63 h 63"/>
                <a:gd name="T10" fmla="*/ 17 w 52"/>
                <a:gd name="T11" fmla="*/ 58 h 63"/>
                <a:gd name="T12" fmla="*/ 12 w 52"/>
                <a:gd name="T13" fmla="*/ 52 h 63"/>
                <a:gd name="T14" fmla="*/ 0 w 52"/>
                <a:gd name="T15" fmla="*/ 43 h 63"/>
                <a:gd name="T16" fmla="*/ 30 w 52"/>
                <a:gd name="T17" fmla="*/ 0 h 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63"/>
                <a:gd name="T29" fmla="*/ 52 w 52"/>
                <a:gd name="T30" fmla="*/ 63 h 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63">
                  <a:moveTo>
                    <a:pt x="30" y="0"/>
                  </a:moveTo>
                  <a:lnTo>
                    <a:pt x="36" y="6"/>
                  </a:lnTo>
                  <a:lnTo>
                    <a:pt x="42" y="13"/>
                  </a:lnTo>
                  <a:lnTo>
                    <a:pt x="52" y="26"/>
                  </a:lnTo>
                  <a:lnTo>
                    <a:pt x="22" y="63"/>
                  </a:lnTo>
                  <a:lnTo>
                    <a:pt x="17" y="58"/>
                  </a:lnTo>
                  <a:lnTo>
                    <a:pt x="12" y="52"/>
                  </a:lnTo>
                  <a:lnTo>
                    <a:pt x="0" y="4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69" name="Freeform 81">
              <a:extLst>
                <a:ext uri="{FF2B5EF4-FFF2-40B4-BE49-F238E27FC236}">
                  <a16:creationId xmlns:a16="http://schemas.microsoft.com/office/drawing/2014/main" id="{EEA7BAF5-1668-4F75-A7E9-902E0D53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" y="822"/>
              <a:ext cx="52" cy="66"/>
            </a:xfrm>
            <a:custGeom>
              <a:avLst/>
              <a:gdLst>
                <a:gd name="T0" fmla="*/ 22 w 52"/>
                <a:gd name="T1" fmla="*/ 0 h 66"/>
                <a:gd name="T2" fmla="*/ 52 w 52"/>
                <a:gd name="T3" fmla="*/ 44 h 66"/>
                <a:gd name="T4" fmla="*/ 46 w 52"/>
                <a:gd name="T5" fmla="*/ 49 h 66"/>
                <a:gd name="T6" fmla="*/ 40 w 52"/>
                <a:gd name="T7" fmla="*/ 55 h 66"/>
                <a:gd name="T8" fmla="*/ 31 w 52"/>
                <a:gd name="T9" fmla="*/ 66 h 66"/>
                <a:gd name="T10" fmla="*/ 0 w 52"/>
                <a:gd name="T11" fmla="*/ 29 h 66"/>
                <a:gd name="T12" fmla="*/ 6 w 52"/>
                <a:gd name="T13" fmla="*/ 21 h 66"/>
                <a:gd name="T14" fmla="*/ 11 w 52"/>
                <a:gd name="T15" fmla="*/ 15 h 66"/>
                <a:gd name="T16" fmla="*/ 15 w 52"/>
                <a:gd name="T17" fmla="*/ 6 h 66"/>
                <a:gd name="T18" fmla="*/ 22 w 52"/>
                <a:gd name="T19" fmla="*/ 0 h 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66"/>
                <a:gd name="T32" fmla="*/ 52 w 52"/>
                <a:gd name="T33" fmla="*/ 66 h 6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66">
                  <a:moveTo>
                    <a:pt x="22" y="0"/>
                  </a:moveTo>
                  <a:lnTo>
                    <a:pt x="52" y="44"/>
                  </a:lnTo>
                  <a:lnTo>
                    <a:pt x="46" y="49"/>
                  </a:lnTo>
                  <a:lnTo>
                    <a:pt x="40" y="55"/>
                  </a:lnTo>
                  <a:lnTo>
                    <a:pt x="31" y="66"/>
                  </a:lnTo>
                  <a:lnTo>
                    <a:pt x="0" y="29"/>
                  </a:lnTo>
                  <a:lnTo>
                    <a:pt x="6" y="21"/>
                  </a:lnTo>
                  <a:lnTo>
                    <a:pt x="11" y="15"/>
                  </a:lnTo>
                  <a:lnTo>
                    <a:pt x="15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70" name="Freeform 82">
              <a:extLst>
                <a:ext uri="{FF2B5EF4-FFF2-40B4-BE49-F238E27FC236}">
                  <a16:creationId xmlns:a16="http://schemas.microsoft.com/office/drawing/2014/main" id="{FD42C1D3-3EE8-470A-B1DE-222157A16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" y="876"/>
              <a:ext cx="39" cy="59"/>
            </a:xfrm>
            <a:custGeom>
              <a:avLst/>
              <a:gdLst>
                <a:gd name="T0" fmla="*/ 34 w 39"/>
                <a:gd name="T1" fmla="*/ 0 h 59"/>
                <a:gd name="T2" fmla="*/ 39 w 39"/>
                <a:gd name="T3" fmla="*/ 0 h 59"/>
                <a:gd name="T4" fmla="*/ 39 w 39"/>
                <a:gd name="T5" fmla="*/ 8 h 59"/>
                <a:gd name="T6" fmla="*/ 38 w 39"/>
                <a:gd name="T7" fmla="*/ 14 h 59"/>
                <a:gd name="T8" fmla="*/ 36 w 39"/>
                <a:gd name="T9" fmla="*/ 23 h 59"/>
                <a:gd name="T10" fmla="*/ 32 w 39"/>
                <a:gd name="T11" fmla="*/ 48 h 59"/>
                <a:gd name="T12" fmla="*/ 16 w 39"/>
                <a:gd name="T13" fmla="*/ 53 h 59"/>
                <a:gd name="T14" fmla="*/ 0 w 39"/>
                <a:gd name="T15" fmla="*/ 59 h 59"/>
                <a:gd name="T16" fmla="*/ 1 w 39"/>
                <a:gd name="T17" fmla="*/ 42 h 59"/>
                <a:gd name="T18" fmla="*/ 2 w 39"/>
                <a:gd name="T19" fmla="*/ 32 h 59"/>
                <a:gd name="T20" fmla="*/ 2 w 39"/>
                <a:gd name="T21" fmla="*/ 19 h 59"/>
                <a:gd name="T22" fmla="*/ 34 w 39"/>
                <a:gd name="T23" fmla="*/ 0 h 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"/>
                <a:gd name="T37" fmla="*/ 0 h 59"/>
                <a:gd name="T38" fmla="*/ 39 w 39"/>
                <a:gd name="T39" fmla="*/ 59 h 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" h="59">
                  <a:moveTo>
                    <a:pt x="34" y="0"/>
                  </a:moveTo>
                  <a:lnTo>
                    <a:pt x="39" y="0"/>
                  </a:lnTo>
                  <a:lnTo>
                    <a:pt x="39" y="8"/>
                  </a:lnTo>
                  <a:lnTo>
                    <a:pt x="38" y="14"/>
                  </a:lnTo>
                  <a:lnTo>
                    <a:pt x="36" y="23"/>
                  </a:lnTo>
                  <a:lnTo>
                    <a:pt x="32" y="48"/>
                  </a:lnTo>
                  <a:lnTo>
                    <a:pt x="16" y="53"/>
                  </a:lnTo>
                  <a:lnTo>
                    <a:pt x="0" y="59"/>
                  </a:lnTo>
                  <a:lnTo>
                    <a:pt x="1" y="42"/>
                  </a:lnTo>
                  <a:lnTo>
                    <a:pt x="2" y="32"/>
                  </a:lnTo>
                  <a:lnTo>
                    <a:pt x="2" y="1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71" name="Freeform 83">
              <a:extLst>
                <a:ext uri="{FF2B5EF4-FFF2-40B4-BE49-F238E27FC236}">
                  <a16:creationId xmlns:a16="http://schemas.microsoft.com/office/drawing/2014/main" id="{93C4C47D-B375-4A7A-85BB-708F229A6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878"/>
              <a:ext cx="41" cy="47"/>
            </a:xfrm>
            <a:custGeom>
              <a:avLst/>
              <a:gdLst>
                <a:gd name="T0" fmla="*/ 9 w 41"/>
                <a:gd name="T1" fmla="*/ 0 h 47"/>
                <a:gd name="T2" fmla="*/ 29 w 41"/>
                <a:gd name="T3" fmla="*/ 16 h 47"/>
                <a:gd name="T4" fmla="*/ 37 w 41"/>
                <a:gd name="T5" fmla="*/ 23 h 47"/>
                <a:gd name="T6" fmla="*/ 40 w 41"/>
                <a:gd name="T7" fmla="*/ 26 h 47"/>
                <a:gd name="T8" fmla="*/ 41 w 41"/>
                <a:gd name="T9" fmla="*/ 27 h 47"/>
                <a:gd name="T10" fmla="*/ 41 w 41"/>
                <a:gd name="T11" fmla="*/ 29 h 47"/>
                <a:gd name="T12" fmla="*/ 40 w 41"/>
                <a:gd name="T13" fmla="*/ 31 h 47"/>
                <a:gd name="T14" fmla="*/ 37 w 41"/>
                <a:gd name="T15" fmla="*/ 36 h 47"/>
                <a:gd name="T16" fmla="*/ 34 w 41"/>
                <a:gd name="T17" fmla="*/ 43 h 47"/>
                <a:gd name="T18" fmla="*/ 31 w 41"/>
                <a:gd name="T19" fmla="*/ 47 h 47"/>
                <a:gd name="T20" fmla="*/ 12 w 41"/>
                <a:gd name="T21" fmla="*/ 34 h 47"/>
                <a:gd name="T22" fmla="*/ 4 w 41"/>
                <a:gd name="T23" fmla="*/ 29 h 47"/>
                <a:gd name="T24" fmla="*/ 3 w 41"/>
                <a:gd name="T25" fmla="*/ 27 h 47"/>
                <a:gd name="T26" fmla="*/ 2 w 41"/>
                <a:gd name="T27" fmla="*/ 26 h 47"/>
                <a:gd name="T28" fmla="*/ 0 w 41"/>
                <a:gd name="T29" fmla="*/ 25 h 47"/>
                <a:gd name="T30" fmla="*/ 2 w 41"/>
                <a:gd name="T31" fmla="*/ 21 h 47"/>
                <a:gd name="T32" fmla="*/ 4 w 41"/>
                <a:gd name="T33" fmla="*/ 14 h 47"/>
                <a:gd name="T34" fmla="*/ 9 w 41"/>
                <a:gd name="T35" fmla="*/ 0 h 4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47"/>
                <a:gd name="T56" fmla="*/ 41 w 41"/>
                <a:gd name="T57" fmla="*/ 47 h 4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47">
                  <a:moveTo>
                    <a:pt x="9" y="0"/>
                  </a:moveTo>
                  <a:lnTo>
                    <a:pt x="29" y="16"/>
                  </a:lnTo>
                  <a:lnTo>
                    <a:pt x="37" y="23"/>
                  </a:lnTo>
                  <a:lnTo>
                    <a:pt x="40" y="26"/>
                  </a:lnTo>
                  <a:lnTo>
                    <a:pt x="41" y="27"/>
                  </a:lnTo>
                  <a:lnTo>
                    <a:pt x="41" y="29"/>
                  </a:lnTo>
                  <a:lnTo>
                    <a:pt x="40" y="31"/>
                  </a:lnTo>
                  <a:lnTo>
                    <a:pt x="37" y="36"/>
                  </a:lnTo>
                  <a:lnTo>
                    <a:pt x="34" y="43"/>
                  </a:lnTo>
                  <a:lnTo>
                    <a:pt x="31" y="47"/>
                  </a:lnTo>
                  <a:lnTo>
                    <a:pt x="12" y="34"/>
                  </a:lnTo>
                  <a:lnTo>
                    <a:pt x="4" y="29"/>
                  </a:lnTo>
                  <a:lnTo>
                    <a:pt x="3" y="27"/>
                  </a:lnTo>
                  <a:lnTo>
                    <a:pt x="2" y="26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4" y="1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72" name="Freeform 84">
              <a:extLst>
                <a:ext uri="{FF2B5EF4-FFF2-40B4-BE49-F238E27FC236}">
                  <a16:creationId xmlns:a16="http://schemas.microsoft.com/office/drawing/2014/main" id="{97B28838-8177-4B4F-B852-514677B96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880"/>
              <a:ext cx="39" cy="60"/>
            </a:xfrm>
            <a:custGeom>
              <a:avLst/>
              <a:gdLst>
                <a:gd name="T0" fmla="*/ 0 w 39"/>
                <a:gd name="T1" fmla="*/ 0 h 60"/>
                <a:gd name="T2" fmla="*/ 36 w 39"/>
                <a:gd name="T3" fmla="*/ 18 h 60"/>
                <a:gd name="T4" fmla="*/ 36 w 39"/>
                <a:gd name="T5" fmla="*/ 35 h 60"/>
                <a:gd name="T6" fmla="*/ 37 w 39"/>
                <a:gd name="T7" fmla="*/ 38 h 60"/>
                <a:gd name="T8" fmla="*/ 37 w 39"/>
                <a:gd name="T9" fmla="*/ 44 h 60"/>
                <a:gd name="T10" fmla="*/ 38 w 39"/>
                <a:gd name="T11" fmla="*/ 51 h 60"/>
                <a:gd name="T12" fmla="*/ 39 w 39"/>
                <a:gd name="T13" fmla="*/ 60 h 60"/>
                <a:gd name="T14" fmla="*/ 31 w 39"/>
                <a:gd name="T15" fmla="*/ 57 h 60"/>
                <a:gd name="T16" fmla="*/ 23 w 39"/>
                <a:gd name="T17" fmla="*/ 55 h 60"/>
                <a:gd name="T18" fmla="*/ 16 w 39"/>
                <a:gd name="T19" fmla="*/ 51 h 60"/>
                <a:gd name="T20" fmla="*/ 8 w 39"/>
                <a:gd name="T21" fmla="*/ 48 h 60"/>
                <a:gd name="T22" fmla="*/ 6 w 39"/>
                <a:gd name="T23" fmla="*/ 43 h 60"/>
                <a:gd name="T24" fmla="*/ 5 w 39"/>
                <a:gd name="T25" fmla="*/ 37 h 60"/>
                <a:gd name="T26" fmla="*/ 2 w 39"/>
                <a:gd name="T27" fmla="*/ 25 h 60"/>
                <a:gd name="T28" fmla="*/ 1 w 39"/>
                <a:gd name="T29" fmla="*/ 15 h 60"/>
                <a:gd name="T30" fmla="*/ 0 w 39"/>
                <a:gd name="T31" fmla="*/ 10 h 60"/>
                <a:gd name="T32" fmla="*/ 0 w 39"/>
                <a:gd name="T33" fmla="*/ 0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60"/>
                <a:gd name="T53" fmla="*/ 39 w 39"/>
                <a:gd name="T54" fmla="*/ 60 h 6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60">
                  <a:moveTo>
                    <a:pt x="0" y="0"/>
                  </a:moveTo>
                  <a:lnTo>
                    <a:pt x="36" y="18"/>
                  </a:lnTo>
                  <a:lnTo>
                    <a:pt x="36" y="35"/>
                  </a:lnTo>
                  <a:lnTo>
                    <a:pt x="37" y="38"/>
                  </a:lnTo>
                  <a:lnTo>
                    <a:pt x="37" y="44"/>
                  </a:lnTo>
                  <a:lnTo>
                    <a:pt x="38" y="51"/>
                  </a:lnTo>
                  <a:lnTo>
                    <a:pt x="39" y="60"/>
                  </a:lnTo>
                  <a:lnTo>
                    <a:pt x="31" y="57"/>
                  </a:lnTo>
                  <a:lnTo>
                    <a:pt x="23" y="55"/>
                  </a:lnTo>
                  <a:lnTo>
                    <a:pt x="16" y="51"/>
                  </a:lnTo>
                  <a:lnTo>
                    <a:pt x="8" y="48"/>
                  </a:lnTo>
                  <a:lnTo>
                    <a:pt x="6" y="43"/>
                  </a:lnTo>
                  <a:lnTo>
                    <a:pt x="5" y="37"/>
                  </a:lnTo>
                  <a:lnTo>
                    <a:pt x="2" y="25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73" name="Freeform 85">
              <a:extLst>
                <a:ext uri="{FF2B5EF4-FFF2-40B4-BE49-F238E27FC236}">
                  <a16:creationId xmlns:a16="http://schemas.microsoft.com/office/drawing/2014/main" id="{775E0F57-53B5-41FE-B503-1DE805BF9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929"/>
              <a:ext cx="29" cy="47"/>
            </a:xfrm>
            <a:custGeom>
              <a:avLst/>
              <a:gdLst>
                <a:gd name="T0" fmla="*/ 2 w 29"/>
                <a:gd name="T1" fmla="*/ 0 h 47"/>
                <a:gd name="T2" fmla="*/ 7 w 29"/>
                <a:gd name="T3" fmla="*/ 5 h 47"/>
                <a:gd name="T4" fmla="*/ 16 w 29"/>
                <a:gd name="T5" fmla="*/ 11 h 47"/>
                <a:gd name="T6" fmla="*/ 25 w 29"/>
                <a:gd name="T7" fmla="*/ 18 h 47"/>
                <a:gd name="T8" fmla="*/ 28 w 29"/>
                <a:gd name="T9" fmla="*/ 21 h 47"/>
                <a:gd name="T10" fmla="*/ 29 w 29"/>
                <a:gd name="T11" fmla="*/ 21 h 47"/>
                <a:gd name="T12" fmla="*/ 29 w 29"/>
                <a:gd name="T13" fmla="*/ 23 h 47"/>
                <a:gd name="T14" fmla="*/ 29 w 29"/>
                <a:gd name="T15" fmla="*/ 26 h 47"/>
                <a:gd name="T16" fmla="*/ 28 w 29"/>
                <a:gd name="T17" fmla="*/ 33 h 47"/>
                <a:gd name="T18" fmla="*/ 25 w 29"/>
                <a:gd name="T19" fmla="*/ 47 h 47"/>
                <a:gd name="T20" fmla="*/ 13 w 29"/>
                <a:gd name="T21" fmla="*/ 41 h 47"/>
                <a:gd name="T22" fmla="*/ 0 w 29"/>
                <a:gd name="T23" fmla="*/ 34 h 47"/>
                <a:gd name="T24" fmla="*/ 2 w 29"/>
                <a:gd name="T25" fmla="*/ 0 h 4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"/>
                <a:gd name="T40" fmla="*/ 0 h 47"/>
                <a:gd name="T41" fmla="*/ 29 w 29"/>
                <a:gd name="T42" fmla="*/ 47 h 4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" h="47">
                  <a:moveTo>
                    <a:pt x="2" y="0"/>
                  </a:moveTo>
                  <a:lnTo>
                    <a:pt x="7" y="5"/>
                  </a:lnTo>
                  <a:lnTo>
                    <a:pt x="16" y="11"/>
                  </a:lnTo>
                  <a:lnTo>
                    <a:pt x="25" y="18"/>
                  </a:lnTo>
                  <a:lnTo>
                    <a:pt x="28" y="21"/>
                  </a:lnTo>
                  <a:lnTo>
                    <a:pt x="29" y="21"/>
                  </a:lnTo>
                  <a:lnTo>
                    <a:pt x="29" y="23"/>
                  </a:lnTo>
                  <a:lnTo>
                    <a:pt x="29" y="26"/>
                  </a:lnTo>
                  <a:lnTo>
                    <a:pt x="28" y="33"/>
                  </a:lnTo>
                  <a:lnTo>
                    <a:pt x="25" y="47"/>
                  </a:lnTo>
                  <a:lnTo>
                    <a:pt x="13" y="41"/>
                  </a:lnTo>
                  <a:lnTo>
                    <a:pt x="0" y="3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74" name="Freeform 86">
              <a:extLst>
                <a:ext uri="{FF2B5EF4-FFF2-40B4-BE49-F238E27FC236}">
                  <a16:creationId xmlns:a16="http://schemas.microsoft.com/office/drawing/2014/main" id="{59C8436D-9839-4C0E-AF3F-1F211B5A2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929"/>
              <a:ext cx="32" cy="44"/>
            </a:xfrm>
            <a:custGeom>
              <a:avLst/>
              <a:gdLst>
                <a:gd name="T0" fmla="*/ 32 w 32"/>
                <a:gd name="T1" fmla="*/ 0 h 44"/>
                <a:gd name="T2" fmla="*/ 32 w 32"/>
                <a:gd name="T3" fmla="*/ 6 h 44"/>
                <a:gd name="T4" fmla="*/ 32 w 32"/>
                <a:gd name="T5" fmla="*/ 14 h 44"/>
                <a:gd name="T6" fmla="*/ 32 w 32"/>
                <a:gd name="T7" fmla="*/ 26 h 44"/>
                <a:gd name="T8" fmla="*/ 32 w 32"/>
                <a:gd name="T9" fmla="*/ 27 h 44"/>
                <a:gd name="T10" fmla="*/ 30 w 32"/>
                <a:gd name="T11" fmla="*/ 28 h 44"/>
                <a:gd name="T12" fmla="*/ 29 w 32"/>
                <a:gd name="T13" fmla="*/ 30 h 44"/>
                <a:gd name="T14" fmla="*/ 28 w 32"/>
                <a:gd name="T15" fmla="*/ 32 h 44"/>
                <a:gd name="T16" fmla="*/ 25 w 32"/>
                <a:gd name="T17" fmla="*/ 34 h 44"/>
                <a:gd name="T18" fmla="*/ 20 w 32"/>
                <a:gd name="T19" fmla="*/ 37 h 44"/>
                <a:gd name="T20" fmla="*/ 11 w 32"/>
                <a:gd name="T21" fmla="*/ 41 h 44"/>
                <a:gd name="T22" fmla="*/ 6 w 32"/>
                <a:gd name="T23" fmla="*/ 44 h 44"/>
                <a:gd name="T24" fmla="*/ 3 w 32"/>
                <a:gd name="T25" fmla="*/ 28 h 44"/>
                <a:gd name="T26" fmla="*/ 2 w 32"/>
                <a:gd name="T27" fmla="*/ 21 h 44"/>
                <a:gd name="T28" fmla="*/ 2 w 32"/>
                <a:gd name="T29" fmla="*/ 18 h 44"/>
                <a:gd name="T30" fmla="*/ 2 w 32"/>
                <a:gd name="T31" fmla="*/ 15 h 44"/>
                <a:gd name="T32" fmla="*/ 1 w 32"/>
                <a:gd name="T33" fmla="*/ 15 h 44"/>
                <a:gd name="T34" fmla="*/ 1 w 32"/>
                <a:gd name="T35" fmla="*/ 15 h 44"/>
                <a:gd name="T36" fmla="*/ 0 w 32"/>
                <a:gd name="T37" fmla="*/ 14 h 44"/>
                <a:gd name="T38" fmla="*/ 32 w 32"/>
                <a:gd name="T39" fmla="*/ 0 h 4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"/>
                <a:gd name="T61" fmla="*/ 0 h 44"/>
                <a:gd name="T62" fmla="*/ 32 w 32"/>
                <a:gd name="T63" fmla="*/ 44 h 4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" h="44">
                  <a:moveTo>
                    <a:pt x="32" y="0"/>
                  </a:moveTo>
                  <a:lnTo>
                    <a:pt x="32" y="6"/>
                  </a:lnTo>
                  <a:lnTo>
                    <a:pt x="32" y="14"/>
                  </a:lnTo>
                  <a:lnTo>
                    <a:pt x="32" y="26"/>
                  </a:lnTo>
                  <a:lnTo>
                    <a:pt x="32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8" y="32"/>
                  </a:lnTo>
                  <a:lnTo>
                    <a:pt x="25" y="34"/>
                  </a:lnTo>
                  <a:lnTo>
                    <a:pt x="20" y="37"/>
                  </a:lnTo>
                  <a:lnTo>
                    <a:pt x="11" y="41"/>
                  </a:lnTo>
                  <a:lnTo>
                    <a:pt x="6" y="44"/>
                  </a:lnTo>
                  <a:lnTo>
                    <a:pt x="3" y="28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0" y="1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75" name="Freeform 87">
              <a:extLst>
                <a:ext uri="{FF2B5EF4-FFF2-40B4-BE49-F238E27FC236}">
                  <a16:creationId xmlns:a16="http://schemas.microsoft.com/office/drawing/2014/main" id="{52AFFA10-0761-465A-A98F-19A9DEB4B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" y="963"/>
              <a:ext cx="41" cy="42"/>
            </a:xfrm>
            <a:custGeom>
              <a:avLst/>
              <a:gdLst>
                <a:gd name="T0" fmla="*/ 41 w 41"/>
                <a:gd name="T1" fmla="*/ 0 h 42"/>
                <a:gd name="T2" fmla="*/ 38 w 41"/>
                <a:gd name="T3" fmla="*/ 7 h 42"/>
                <a:gd name="T4" fmla="*/ 36 w 41"/>
                <a:gd name="T5" fmla="*/ 15 h 42"/>
                <a:gd name="T6" fmla="*/ 34 w 41"/>
                <a:gd name="T7" fmla="*/ 18 h 42"/>
                <a:gd name="T8" fmla="*/ 32 w 41"/>
                <a:gd name="T9" fmla="*/ 22 h 42"/>
                <a:gd name="T10" fmla="*/ 28 w 41"/>
                <a:gd name="T11" fmla="*/ 28 h 42"/>
                <a:gd name="T12" fmla="*/ 25 w 41"/>
                <a:gd name="T13" fmla="*/ 31 h 42"/>
                <a:gd name="T14" fmla="*/ 22 w 41"/>
                <a:gd name="T15" fmla="*/ 34 h 42"/>
                <a:gd name="T16" fmla="*/ 19 w 41"/>
                <a:gd name="T17" fmla="*/ 36 h 42"/>
                <a:gd name="T18" fmla="*/ 16 w 41"/>
                <a:gd name="T19" fmla="*/ 37 h 42"/>
                <a:gd name="T20" fmla="*/ 12 w 41"/>
                <a:gd name="T21" fmla="*/ 38 h 42"/>
                <a:gd name="T22" fmla="*/ 9 w 41"/>
                <a:gd name="T23" fmla="*/ 39 h 42"/>
                <a:gd name="T24" fmla="*/ 5 w 41"/>
                <a:gd name="T25" fmla="*/ 41 h 42"/>
                <a:gd name="T26" fmla="*/ 0 w 41"/>
                <a:gd name="T27" fmla="*/ 42 h 42"/>
                <a:gd name="T28" fmla="*/ 8 w 41"/>
                <a:gd name="T29" fmla="*/ 25 h 42"/>
                <a:gd name="T30" fmla="*/ 10 w 41"/>
                <a:gd name="T31" fmla="*/ 18 h 42"/>
                <a:gd name="T32" fmla="*/ 12 w 41"/>
                <a:gd name="T33" fmla="*/ 10 h 42"/>
                <a:gd name="T34" fmla="*/ 27 w 41"/>
                <a:gd name="T35" fmla="*/ 5 h 42"/>
                <a:gd name="T36" fmla="*/ 41 w 41"/>
                <a:gd name="T37" fmla="*/ 0 h 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"/>
                <a:gd name="T58" fmla="*/ 0 h 42"/>
                <a:gd name="T59" fmla="*/ 41 w 41"/>
                <a:gd name="T60" fmla="*/ 42 h 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" h="42">
                  <a:moveTo>
                    <a:pt x="41" y="0"/>
                  </a:moveTo>
                  <a:lnTo>
                    <a:pt x="38" y="7"/>
                  </a:lnTo>
                  <a:lnTo>
                    <a:pt x="36" y="15"/>
                  </a:lnTo>
                  <a:lnTo>
                    <a:pt x="34" y="18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5" y="31"/>
                  </a:lnTo>
                  <a:lnTo>
                    <a:pt x="22" y="34"/>
                  </a:lnTo>
                  <a:lnTo>
                    <a:pt x="19" y="36"/>
                  </a:lnTo>
                  <a:lnTo>
                    <a:pt x="16" y="37"/>
                  </a:lnTo>
                  <a:lnTo>
                    <a:pt x="12" y="38"/>
                  </a:lnTo>
                  <a:lnTo>
                    <a:pt x="9" y="39"/>
                  </a:lnTo>
                  <a:lnTo>
                    <a:pt x="5" y="41"/>
                  </a:lnTo>
                  <a:lnTo>
                    <a:pt x="0" y="42"/>
                  </a:lnTo>
                  <a:lnTo>
                    <a:pt x="8" y="25"/>
                  </a:lnTo>
                  <a:lnTo>
                    <a:pt x="10" y="18"/>
                  </a:lnTo>
                  <a:lnTo>
                    <a:pt x="12" y="10"/>
                  </a:lnTo>
                  <a:lnTo>
                    <a:pt x="27" y="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42F67822-7CEE-4E5A-ACCC-C8B507F50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" y="966"/>
              <a:ext cx="43" cy="44"/>
            </a:xfrm>
            <a:custGeom>
              <a:avLst/>
              <a:gdLst>
                <a:gd name="T0" fmla="*/ 0 w 43"/>
                <a:gd name="T1" fmla="*/ 0 h 44"/>
                <a:gd name="T2" fmla="*/ 6 w 43"/>
                <a:gd name="T3" fmla="*/ 1 h 44"/>
                <a:gd name="T4" fmla="*/ 13 w 43"/>
                <a:gd name="T5" fmla="*/ 3 h 44"/>
                <a:gd name="T6" fmla="*/ 20 w 43"/>
                <a:gd name="T7" fmla="*/ 6 h 44"/>
                <a:gd name="T8" fmla="*/ 27 w 43"/>
                <a:gd name="T9" fmla="*/ 7 h 44"/>
                <a:gd name="T10" fmla="*/ 29 w 43"/>
                <a:gd name="T11" fmla="*/ 7 h 44"/>
                <a:gd name="T12" fmla="*/ 29 w 43"/>
                <a:gd name="T13" fmla="*/ 8 h 44"/>
                <a:gd name="T14" fmla="*/ 29 w 43"/>
                <a:gd name="T15" fmla="*/ 8 h 44"/>
                <a:gd name="T16" fmla="*/ 31 w 43"/>
                <a:gd name="T17" fmla="*/ 12 h 44"/>
                <a:gd name="T18" fmla="*/ 32 w 43"/>
                <a:gd name="T19" fmla="*/ 15 h 44"/>
                <a:gd name="T20" fmla="*/ 35 w 43"/>
                <a:gd name="T21" fmla="*/ 20 h 44"/>
                <a:gd name="T22" fmla="*/ 38 w 43"/>
                <a:gd name="T23" fmla="*/ 32 h 44"/>
                <a:gd name="T24" fmla="*/ 40 w 43"/>
                <a:gd name="T25" fmla="*/ 39 h 44"/>
                <a:gd name="T26" fmla="*/ 43 w 43"/>
                <a:gd name="T27" fmla="*/ 44 h 44"/>
                <a:gd name="T28" fmla="*/ 27 w 43"/>
                <a:gd name="T29" fmla="*/ 39 h 44"/>
                <a:gd name="T30" fmla="*/ 20 w 43"/>
                <a:gd name="T31" fmla="*/ 36 h 44"/>
                <a:gd name="T32" fmla="*/ 17 w 43"/>
                <a:gd name="T33" fmla="*/ 35 h 44"/>
                <a:gd name="T34" fmla="*/ 14 w 43"/>
                <a:gd name="T35" fmla="*/ 34 h 44"/>
                <a:gd name="T36" fmla="*/ 13 w 43"/>
                <a:gd name="T37" fmla="*/ 31 h 44"/>
                <a:gd name="T38" fmla="*/ 11 w 43"/>
                <a:gd name="T39" fmla="*/ 27 h 44"/>
                <a:gd name="T40" fmla="*/ 6 w 43"/>
                <a:gd name="T41" fmla="*/ 19 h 44"/>
                <a:gd name="T42" fmla="*/ 3 w 43"/>
                <a:gd name="T43" fmla="*/ 9 h 44"/>
                <a:gd name="T44" fmla="*/ 0 w 43"/>
                <a:gd name="T45" fmla="*/ 0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3"/>
                <a:gd name="T70" fmla="*/ 0 h 44"/>
                <a:gd name="T71" fmla="*/ 43 w 43"/>
                <a:gd name="T72" fmla="*/ 44 h 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3" h="44">
                  <a:moveTo>
                    <a:pt x="0" y="0"/>
                  </a:moveTo>
                  <a:lnTo>
                    <a:pt x="6" y="1"/>
                  </a:lnTo>
                  <a:lnTo>
                    <a:pt x="13" y="3"/>
                  </a:lnTo>
                  <a:lnTo>
                    <a:pt x="20" y="6"/>
                  </a:lnTo>
                  <a:lnTo>
                    <a:pt x="27" y="7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31" y="12"/>
                  </a:lnTo>
                  <a:lnTo>
                    <a:pt x="32" y="15"/>
                  </a:lnTo>
                  <a:lnTo>
                    <a:pt x="35" y="20"/>
                  </a:lnTo>
                  <a:lnTo>
                    <a:pt x="38" y="32"/>
                  </a:lnTo>
                  <a:lnTo>
                    <a:pt x="40" y="39"/>
                  </a:lnTo>
                  <a:lnTo>
                    <a:pt x="43" y="44"/>
                  </a:lnTo>
                  <a:lnTo>
                    <a:pt x="27" y="39"/>
                  </a:lnTo>
                  <a:lnTo>
                    <a:pt x="20" y="36"/>
                  </a:lnTo>
                  <a:lnTo>
                    <a:pt x="17" y="35"/>
                  </a:lnTo>
                  <a:lnTo>
                    <a:pt x="14" y="34"/>
                  </a:lnTo>
                  <a:lnTo>
                    <a:pt x="13" y="31"/>
                  </a:lnTo>
                  <a:lnTo>
                    <a:pt x="11" y="27"/>
                  </a:lnTo>
                  <a:lnTo>
                    <a:pt x="6" y="19"/>
                  </a:lnTo>
                  <a:lnTo>
                    <a:pt x="3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7F9CFE8A-A3A0-4FBB-93D2-DF5D84943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8"/>
              <a:ext cx="25" cy="35"/>
            </a:xfrm>
            <a:custGeom>
              <a:avLst/>
              <a:gdLst>
                <a:gd name="T0" fmla="*/ 25 w 25"/>
                <a:gd name="T1" fmla="*/ 0 h 35"/>
                <a:gd name="T2" fmla="*/ 25 w 25"/>
                <a:gd name="T3" fmla="*/ 5 h 35"/>
                <a:gd name="T4" fmla="*/ 25 w 25"/>
                <a:gd name="T5" fmla="*/ 10 h 35"/>
                <a:gd name="T6" fmla="*/ 24 w 25"/>
                <a:gd name="T7" fmla="*/ 12 h 35"/>
                <a:gd name="T8" fmla="*/ 24 w 25"/>
                <a:gd name="T9" fmla="*/ 16 h 35"/>
                <a:gd name="T10" fmla="*/ 22 w 25"/>
                <a:gd name="T11" fmla="*/ 18 h 35"/>
                <a:gd name="T12" fmla="*/ 20 w 25"/>
                <a:gd name="T13" fmla="*/ 22 h 35"/>
                <a:gd name="T14" fmla="*/ 19 w 25"/>
                <a:gd name="T15" fmla="*/ 24 h 35"/>
                <a:gd name="T16" fmla="*/ 18 w 25"/>
                <a:gd name="T17" fmla="*/ 26 h 35"/>
                <a:gd name="T18" fmla="*/ 16 w 25"/>
                <a:gd name="T19" fmla="*/ 29 h 35"/>
                <a:gd name="T20" fmla="*/ 14 w 25"/>
                <a:gd name="T21" fmla="*/ 30 h 35"/>
                <a:gd name="T22" fmla="*/ 12 w 25"/>
                <a:gd name="T23" fmla="*/ 32 h 35"/>
                <a:gd name="T24" fmla="*/ 10 w 25"/>
                <a:gd name="T25" fmla="*/ 33 h 35"/>
                <a:gd name="T26" fmla="*/ 7 w 25"/>
                <a:gd name="T27" fmla="*/ 35 h 35"/>
                <a:gd name="T28" fmla="*/ 5 w 25"/>
                <a:gd name="T29" fmla="*/ 35 h 35"/>
                <a:gd name="T30" fmla="*/ 3 w 25"/>
                <a:gd name="T31" fmla="*/ 35 h 35"/>
                <a:gd name="T32" fmla="*/ 0 w 25"/>
                <a:gd name="T33" fmla="*/ 35 h 35"/>
                <a:gd name="T34" fmla="*/ 1 w 25"/>
                <a:gd name="T35" fmla="*/ 25 h 35"/>
                <a:gd name="T36" fmla="*/ 1 w 25"/>
                <a:gd name="T37" fmla="*/ 18 h 35"/>
                <a:gd name="T38" fmla="*/ 1 w 25"/>
                <a:gd name="T39" fmla="*/ 16 h 35"/>
                <a:gd name="T40" fmla="*/ 3 w 25"/>
                <a:gd name="T41" fmla="*/ 13 h 35"/>
                <a:gd name="T42" fmla="*/ 3 w 25"/>
                <a:gd name="T43" fmla="*/ 12 h 35"/>
                <a:gd name="T44" fmla="*/ 4 w 25"/>
                <a:gd name="T45" fmla="*/ 11 h 35"/>
                <a:gd name="T46" fmla="*/ 5 w 25"/>
                <a:gd name="T47" fmla="*/ 10 h 35"/>
                <a:gd name="T48" fmla="*/ 5 w 25"/>
                <a:gd name="T49" fmla="*/ 9 h 35"/>
                <a:gd name="T50" fmla="*/ 7 w 25"/>
                <a:gd name="T51" fmla="*/ 7 h 35"/>
                <a:gd name="T52" fmla="*/ 8 w 25"/>
                <a:gd name="T53" fmla="*/ 7 h 35"/>
                <a:gd name="T54" fmla="*/ 16 w 25"/>
                <a:gd name="T55" fmla="*/ 5 h 35"/>
                <a:gd name="T56" fmla="*/ 20 w 25"/>
                <a:gd name="T57" fmla="*/ 3 h 35"/>
                <a:gd name="T58" fmla="*/ 25 w 25"/>
                <a:gd name="T59" fmla="*/ 0 h 3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5"/>
                <a:gd name="T91" fmla="*/ 0 h 35"/>
                <a:gd name="T92" fmla="*/ 25 w 25"/>
                <a:gd name="T93" fmla="*/ 35 h 3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5" h="35">
                  <a:moveTo>
                    <a:pt x="25" y="0"/>
                  </a:moveTo>
                  <a:lnTo>
                    <a:pt x="25" y="5"/>
                  </a:lnTo>
                  <a:lnTo>
                    <a:pt x="25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19" y="24"/>
                  </a:lnTo>
                  <a:lnTo>
                    <a:pt x="18" y="26"/>
                  </a:lnTo>
                  <a:lnTo>
                    <a:pt x="16" y="29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3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1" y="25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4" y="11"/>
                  </a:lnTo>
                  <a:lnTo>
                    <a:pt x="5" y="10"/>
                  </a:lnTo>
                  <a:lnTo>
                    <a:pt x="5" y="9"/>
                  </a:lnTo>
                  <a:lnTo>
                    <a:pt x="7" y="7"/>
                  </a:lnTo>
                  <a:lnTo>
                    <a:pt x="8" y="7"/>
                  </a:lnTo>
                  <a:lnTo>
                    <a:pt x="16" y="5"/>
                  </a:lnTo>
                  <a:lnTo>
                    <a:pt x="20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6E154CEC-4223-4ABC-9039-6A6FB0D29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993"/>
              <a:ext cx="27" cy="41"/>
            </a:xfrm>
            <a:custGeom>
              <a:avLst/>
              <a:gdLst>
                <a:gd name="T0" fmla="*/ 0 w 27"/>
                <a:gd name="T1" fmla="*/ 0 h 41"/>
                <a:gd name="T2" fmla="*/ 5 w 27"/>
                <a:gd name="T3" fmla="*/ 4 h 41"/>
                <a:gd name="T4" fmla="*/ 8 w 27"/>
                <a:gd name="T5" fmla="*/ 5 h 41"/>
                <a:gd name="T6" fmla="*/ 15 w 27"/>
                <a:gd name="T7" fmla="*/ 8 h 41"/>
                <a:gd name="T8" fmla="*/ 19 w 27"/>
                <a:gd name="T9" fmla="*/ 11 h 41"/>
                <a:gd name="T10" fmla="*/ 20 w 27"/>
                <a:gd name="T11" fmla="*/ 13 h 41"/>
                <a:gd name="T12" fmla="*/ 21 w 27"/>
                <a:gd name="T13" fmla="*/ 14 h 41"/>
                <a:gd name="T14" fmla="*/ 21 w 27"/>
                <a:gd name="T15" fmla="*/ 15 h 41"/>
                <a:gd name="T16" fmla="*/ 22 w 27"/>
                <a:gd name="T17" fmla="*/ 17 h 41"/>
                <a:gd name="T18" fmla="*/ 22 w 27"/>
                <a:gd name="T19" fmla="*/ 19 h 41"/>
                <a:gd name="T20" fmla="*/ 22 w 27"/>
                <a:gd name="T21" fmla="*/ 22 h 41"/>
                <a:gd name="T22" fmla="*/ 24 w 27"/>
                <a:gd name="T23" fmla="*/ 28 h 41"/>
                <a:gd name="T24" fmla="*/ 27 w 27"/>
                <a:gd name="T25" fmla="*/ 41 h 41"/>
                <a:gd name="T26" fmla="*/ 24 w 27"/>
                <a:gd name="T27" fmla="*/ 39 h 41"/>
                <a:gd name="T28" fmla="*/ 20 w 27"/>
                <a:gd name="T29" fmla="*/ 38 h 41"/>
                <a:gd name="T30" fmla="*/ 18 w 27"/>
                <a:gd name="T31" fmla="*/ 37 h 41"/>
                <a:gd name="T32" fmla="*/ 14 w 27"/>
                <a:gd name="T33" fmla="*/ 34 h 41"/>
                <a:gd name="T34" fmla="*/ 12 w 27"/>
                <a:gd name="T35" fmla="*/ 32 h 41"/>
                <a:gd name="T36" fmla="*/ 9 w 27"/>
                <a:gd name="T37" fmla="*/ 31 h 41"/>
                <a:gd name="T38" fmla="*/ 7 w 27"/>
                <a:gd name="T39" fmla="*/ 25 h 41"/>
                <a:gd name="T40" fmla="*/ 5 w 27"/>
                <a:gd name="T41" fmla="*/ 19 h 41"/>
                <a:gd name="T42" fmla="*/ 2 w 27"/>
                <a:gd name="T43" fmla="*/ 13 h 41"/>
                <a:gd name="T44" fmla="*/ 1 w 27"/>
                <a:gd name="T45" fmla="*/ 6 h 41"/>
                <a:gd name="T46" fmla="*/ 0 w 27"/>
                <a:gd name="T47" fmla="*/ 0 h 4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7"/>
                <a:gd name="T73" fmla="*/ 0 h 41"/>
                <a:gd name="T74" fmla="*/ 27 w 27"/>
                <a:gd name="T75" fmla="*/ 41 h 4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7" h="41">
                  <a:moveTo>
                    <a:pt x="0" y="0"/>
                  </a:moveTo>
                  <a:lnTo>
                    <a:pt x="5" y="4"/>
                  </a:lnTo>
                  <a:lnTo>
                    <a:pt x="8" y="5"/>
                  </a:lnTo>
                  <a:lnTo>
                    <a:pt x="15" y="8"/>
                  </a:lnTo>
                  <a:lnTo>
                    <a:pt x="19" y="11"/>
                  </a:lnTo>
                  <a:lnTo>
                    <a:pt x="20" y="13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2" y="17"/>
                  </a:lnTo>
                  <a:lnTo>
                    <a:pt x="22" y="19"/>
                  </a:lnTo>
                  <a:lnTo>
                    <a:pt x="22" y="22"/>
                  </a:lnTo>
                  <a:lnTo>
                    <a:pt x="24" y="28"/>
                  </a:lnTo>
                  <a:lnTo>
                    <a:pt x="27" y="41"/>
                  </a:lnTo>
                  <a:lnTo>
                    <a:pt x="24" y="39"/>
                  </a:lnTo>
                  <a:lnTo>
                    <a:pt x="20" y="38"/>
                  </a:lnTo>
                  <a:lnTo>
                    <a:pt x="18" y="37"/>
                  </a:lnTo>
                  <a:lnTo>
                    <a:pt x="14" y="34"/>
                  </a:lnTo>
                  <a:lnTo>
                    <a:pt x="12" y="32"/>
                  </a:lnTo>
                  <a:lnTo>
                    <a:pt x="9" y="31"/>
                  </a:lnTo>
                  <a:lnTo>
                    <a:pt x="7" y="25"/>
                  </a:lnTo>
                  <a:lnTo>
                    <a:pt x="5" y="19"/>
                  </a:lnTo>
                  <a:lnTo>
                    <a:pt x="2" y="13"/>
                  </a:lnTo>
                  <a:lnTo>
                    <a:pt x="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8B0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C9A947E6-F744-4F2A-9ECA-C89DC15E6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570"/>
              <a:ext cx="81" cy="94"/>
            </a:xfrm>
            <a:custGeom>
              <a:avLst/>
              <a:gdLst>
                <a:gd name="T0" fmla="*/ 70 w 81"/>
                <a:gd name="T1" fmla="*/ 0 h 94"/>
                <a:gd name="T2" fmla="*/ 81 w 81"/>
                <a:gd name="T3" fmla="*/ 78 h 94"/>
                <a:gd name="T4" fmla="*/ 75 w 81"/>
                <a:gd name="T5" fmla="*/ 78 h 94"/>
                <a:gd name="T6" fmla="*/ 66 w 81"/>
                <a:gd name="T7" fmla="*/ 80 h 94"/>
                <a:gd name="T8" fmla="*/ 59 w 81"/>
                <a:gd name="T9" fmla="*/ 82 h 94"/>
                <a:gd name="T10" fmla="*/ 51 w 81"/>
                <a:gd name="T11" fmla="*/ 83 h 94"/>
                <a:gd name="T12" fmla="*/ 36 w 81"/>
                <a:gd name="T13" fmla="*/ 88 h 94"/>
                <a:gd name="T14" fmla="*/ 21 w 81"/>
                <a:gd name="T15" fmla="*/ 94 h 94"/>
                <a:gd name="T16" fmla="*/ 0 w 81"/>
                <a:gd name="T17" fmla="*/ 20 h 94"/>
                <a:gd name="T18" fmla="*/ 8 w 81"/>
                <a:gd name="T19" fmla="*/ 17 h 94"/>
                <a:gd name="T20" fmla="*/ 18 w 81"/>
                <a:gd name="T21" fmla="*/ 13 h 94"/>
                <a:gd name="T22" fmla="*/ 26 w 81"/>
                <a:gd name="T23" fmla="*/ 11 h 94"/>
                <a:gd name="T24" fmla="*/ 34 w 81"/>
                <a:gd name="T25" fmla="*/ 9 h 94"/>
                <a:gd name="T26" fmla="*/ 52 w 81"/>
                <a:gd name="T27" fmla="*/ 4 h 94"/>
                <a:gd name="T28" fmla="*/ 62 w 81"/>
                <a:gd name="T29" fmla="*/ 3 h 94"/>
                <a:gd name="T30" fmla="*/ 70 w 81"/>
                <a:gd name="T31" fmla="*/ 0 h 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1"/>
                <a:gd name="T49" fmla="*/ 0 h 94"/>
                <a:gd name="T50" fmla="*/ 81 w 81"/>
                <a:gd name="T51" fmla="*/ 94 h 9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1" h="94">
                  <a:moveTo>
                    <a:pt x="70" y="0"/>
                  </a:moveTo>
                  <a:lnTo>
                    <a:pt x="81" y="78"/>
                  </a:lnTo>
                  <a:lnTo>
                    <a:pt x="75" y="78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3"/>
                  </a:lnTo>
                  <a:lnTo>
                    <a:pt x="36" y="88"/>
                  </a:lnTo>
                  <a:lnTo>
                    <a:pt x="21" y="94"/>
                  </a:lnTo>
                  <a:lnTo>
                    <a:pt x="0" y="20"/>
                  </a:lnTo>
                  <a:lnTo>
                    <a:pt x="8" y="17"/>
                  </a:lnTo>
                  <a:lnTo>
                    <a:pt x="18" y="13"/>
                  </a:lnTo>
                  <a:lnTo>
                    <a:pt x="26" y="11"/>
                  </a:lnTo>
                  <a:lnTo>
                    <a:pt x="34" y="9"/>
                  </a:lnTo>
                  <a:lnTo>
                    <a:pt x="52" y="4"/>
                  </a:lnTo>
                  <a:lnTo>
                    <a:pt x="62" y="3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2225CA7C-E0C8-4244-B50F-AF8846EBB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" y="570"/>
              <a:ext cx="80" cy="89"/>
            </a:xfrm>
            <a:custGeom>
              <a:avLst/>
              <a:gdLst>
                <a:gd name="T0" fmla="*/ 9 w 80"/>
                <a:gd name="T1" fmla="*/ 0 h 89"/>
                <a:gd name="T2" fmla="*/ 15 w 80"/>
                <a:gd name="T3" fmla="*/ 0 h 89"/>
                <a:gd name="T4" fmla="*/ 17 w 80"/>
                <a:gd name="T5" fmla="*/ 0 h 89"/>
                <a:gd name="T6" fmla="*/ 21 w 80"/>
                <a:gd name="T7" fmla="*/ 1 h 89"/>
                <a:gd name="T8" fmla="*/ 30 w 80"/>
                <a:gd name="T9" fmla="*/ 3 h 89"/>
                <a:gd name="T10" fmla="*/ 40 w 80"/>
                <a:gd name="T11" fmla="*/ 5 h 89"/>
                <a:gd name="T12" fmla="*/ 50 w 80"/>
                <a:gd name="T13" fmla="*/ 9 h 89"/>
                <a:gd name="T14" fmla="*/ 60 w 80"/>
                <a:gd name="T15" fmla="*/ 12 h 89"/>
                <a:gd name="T16" fmla="*/ 68 w 80"/>
                <a:gd name="T17" fmla="*/ 14 h 89"/>
                <a:gd name="T18" fmla="*/ 76 w 80"/>
                <a:gd name="T19" fmla="*/ 18 h 89"/>
                <a:gd name="T20" fmla="*/ 80 w 80"/>
                <a:gd name="T21" fmla="*/ 19 h 89"/>
                <a:gd name="T22" fmla="*/ 60 w 80"/>
                <a:gd name="T23" fmla="*/ 88 h 89"/>
                <a:gd name="T24" fmla="*/ 60 w 80"/>
                <a:gd name="T25" fmla="*/ 89 h 89"/>
                <a:gd name="T26" fmla="*/ 57 w 80"/>
                <a:gd name="T27" fmla="*/ 89 h 89"/>
                <a:gd name="T28" fmla="*/ 49 w 80"/>
                <a:gd name="T29" fmla="*/ 88 h 89"/>
                <a:gd name="T30" fmla="*/ 34 w 80"/>
                <a:gd name="T31" fmla="*/ 83 h 89"/>
                <a:gd name="T32" fmla="*/ 16 w 80"/>
                <a:gd name="T33" fmla="*/ 80 h 89"/>
                <a:gd name="T34" fmla="*/ 0 w 80"/>
                <a:gd name="T35" fmla="*/ 76 h 89"/>
                <a:gd name="T36" fmla="*/ 3 w 80"/>
                <a:gd name="T37" fmla="*/ 57 h 89"/>
                <a:gd name="T38" fmla="*/ 5 w 80"/>
                <a:gd name="T39" fmla="*/ 38 h 89"/>
                <a:gd name="T40" fmla="*/ 8 w 80"/>
                <a:gd name="T41" fmla="*/ 19 h 89"/>
                <a:gd name="T42" fmla="*/ 9 w 80"/>
                <a:gd name="T43" fmla="*/ 0 h 8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0"/>
                <a:gd name="T67" fmla="*/ 0 h 89"/>
                <a:gd name="T68" fmla="*/ 80 w 80"/>
                <a:gd name="T69" fmla="*/ 89 h 8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0" h="89">
                  <a:moveTo>
                    <a:pt x="9" y="0"/>
                  </a:moveTo>
                  <a:lnTo>
                    <a:pt x="15" y="0"/>
                  </a:lnTo>
                  <a:lnTo>
                    <a:pt x="17" y="0"/>
                  </a:lnTo>
                  <a:lnTo>
                    <a:pt x="21" y="1"/>
                  </a:lnTo>
                  <a:lnTo>
                    <a:pt x="30" y="3"/>
                  </a:lnTo>
                  <a:lnTo>
                    <a:pt x="40" y="5"/>
                  </a:lnTo>
                  <a:lnTo>
                    <a:pt x="50" y="9"/>
                  </a:lnTo>
                  <a:lnTo>
                    <a:pt x="60" y="12"/>
                  </a:lnTo>
                  <a:lnTo>
                    <a:pt x="68" y="14"/>
                  </a:lnTo>
                  <a:lnTo>
                    <a:pt x="76" y="18"/>
                  </a:lnTo>
                  <a:lnTo>
                    <a:pt x="80" y="19"/>
                  </a:lnTo>
                  <a:lnTo>
                    <a:pt x="60" y="88"/>
                  </a:lnTo>
                  <a:lnTo>
                    <a:pt x="60" y="89"/>
                  </a:lnTo>
                  <a:lnTo>
                    <a:pt x="57" y="89"/>
                  </a:lnTo>
                  <a:lnTo>
                    <a:pt x="49" y="88"/>
                  </a:lnTo>
                  <a:lnTo>
                    <a:pt x="34" y="83"/>
                  </a:lnTo>
                  <a:lnTo>
                    <a:pt x="16" y="80"/>
                  </a:lnTo>
                  <a:lnTo>
                    <a:pt x="0" y="76"/>
                  </a:lnTo>
                  <a:lnTo>
                    <a:pt x="3" y="57"/>
                  </a:lnTo>
                  <a:lnTo>
                    <a:pt x="5" y="38"/>
                  </a:lnTo>
                  <a:lnTo>
                    <a:pt x="8" y="1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273897A7-16C9-40CC-AF14-FA3FD3D8D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4" y="620"/>
              <a:ext cx="78" cy="101"/>
            </a:xfrm>
            <a:custGeom>
              <a:avLst/>
              <a:gdLst>
                <a:gd name="T0" fmla="*/ 28 w 78"/>
                <a:gd name="T1" fmla="*/ 0 h 101"/>
                <a:gd name="T2" fmla="*/ 34 w 78"/>
                <a:gd name="T3" fmla="*/ 5 h 101"/>
                <a:gd name="T4" fmla="*/ 41 w 78"/>
                <a:gd name="T5" fmla="*/ 9 h 101"/>
                <a:gd name="T6" fmla="*/ 54 w 78"/>
                <a:gd name="T7" fmla="*/ 20 h 101"/>
                <a:gd name="T8" fmla="*/ 61 w 78"/>
                <a:gd name="T9" fmla="*/ 26 h 101"/>
                <a:gd name="T10" fmla="*/ 67 w 78"/>
                <a:gd name="T11" fmla="*/ 32 h 101"/>
                <a:gd name="T12" fmla="*/ 73 w 78"/>
                <a:gd name="T13" fmla="*/ 39 h 101"/>
                <a:gd name="T14" fmla="*/ 78 w 78"/>
                <a:gd name="T15" fmla="*/ 45 h 101"/>
                <a:gd name="T16" fmla="*/ 41 w 78"/>
                <a:gd name="T17" fmla="*/ 101 h 101"/>
                <a:gd name="T18" fmla="*/ 36 w 78"/>
                <a:gd name="T19" fmla="*/ 96 h 101"/>
                <a:gd name="T20" fmla="*/ 30 w 78"/>
                <a:gd name="T21" fmla="*/ 91 h 101"/>
                <a:gd name="T22" fmla="*/ 26 w 78"/>
                <a:gd name="T23" fmla="*/ 86 h 101"/>
                <a:gd name="T24" fmla="*/ 20 w 78"/>
                <a:gd name="T25" fmla="*/ 82 h 101"/>
                <a:gd name="T26" fmla="*/ 14 w 78"/>
                <a:gd name="T27" fmla="*/ 77 h 101"/>
                <a:gd name="T28" fmla="*/ 9 w 78"/>
                <a:gd name="T29" fmla="*/ 73 h 101"/>
                <a:gd name="T30" fmla="*/ 4 w 78"/>
                <a:gd name="T31" fmla="*/ 71 h 101"/>
                <a:gd name="T32" fmla="*/ 0 w 78"/>
                <a:gd name="T33" fmla="*/ 67 h 101"/>
                <a:gd name="T34" fmla="*/ 28 w 78"/>
                <a:gd name="T35" fmla="*/ 0 h 1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8"/>
                <a:gd name="T55" fmla="*/ 0 h 101"/>
                <a:gd name="T56" fmla="*/ 78 w 78"/>
                <a:gd name="T57" fmla="*/ 101 h 10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8" h="101">
                  <a:moveTo>
                    <a:pt x="28" y="0"/>
                  </a:moveTo>
                  <a:lnTo>
                    <a:pt x="34" y="5"/>
                  </a:lnTo>
                  <a:lnTo>
                    <a:pt x="41" y="9"/>
                  </a:lnTo>
                  <a:lnTo>
                    <a:pt x="54" y="20"/>
                  </a:lnTo>
                  <a:lnTo>
                    <a:pt x="61" y="26"/>
                  </a:lnTo>
                  <a:lnTo>
                    <a:pt x="67" y="32"/>
                  </a:lnTo>
                  <a:lnTo>
                    <a:pt x="73" y="39"/>
                  </a:lnTo>
                  <a:lnTo>
                    <a:pt x="78" y="45"/>
                  </a:lnTo>
                  <a:lnTo>
                    <a:pt x="41" y="101"/>
                  </a:lnTo>
                  <a:lnTo>
                    <a:pt x="36" y="96"/>
                  </a:lnTo>
                  <a:lnTo>
                    <a:pt x="30" y="91"/>
                  </a:lnTo>
                  <a:lnTo>
                    <a:pt x="26" y="86"/>
                  </a:lnTo>
                  <a:lnTo>
                    <a:pt x="20" y="82"/>
                  </a:lnTo>
                  <a:lnTo>
                    <a:pt x="14" y="77"/>
                  </a:lnTo>
                  <a:lnTo>
                    <a:pt x="9" y="73"/>
                  </a:lnTo>
                  <a:lnTo>
                    <a:pt x="4" y="71"/>
                  </a:lnTo>
                  <a:lnTo>
                    <a:pt x="0" y="6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EE03B6F3-9BDF-41CE-A235-C23DDB540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" y="628"/>
              <a:ext cx="76" cy="97"/>
            </a:xfrm>
            <a:custGeom>
              <a:avLst/>
              <a:gdLst>
                <a:gd name="T0" fmla="*/ 47 w 76"/>
                <a:gd name="T1" fmla="*/ 0 h 97"/>
                <a:gd name="T2" fmla="*/ 76 w 76"/>
                <a:gd name="T3" fmla="*/ 63 h 97"/>
                <a:gd name="T4" fmla="*/ 37 w 76"/>
                <a:gd name="T5" fmla="*/ 97 h 97"/>
                <a:gd name="T6" fmla="*/ 0 w 76"/>
                <a:gd name="T7" fmla="*/ 44 h 97"/>
                <a:gd name="T8" fmla="*/ 5 w 76"/>
                <a:gd name="T9" fmla="*/ 38 h 97"/>
                <a:gd name="T10" fmla="*/ 11 w 76"/>
                <a:gd name="T11" fmla="*/ 33 h 97"/>
                <a:gd name="T12" fmla="*/ 17 w 76"/>
                <a:gd name="T13" fmla="*/ 26 h 97"/>
                <a:gd name="T14" fmla="*/ 23 w 76"/>
                <a:gd name="T15" fmla="*/ 20 h 97"/>
                <a:gd name="T16" fmla="*/ 36 w 76"/>
                <a:gd name="T17" fmla="*/ 9 h 97"/>
                <a:gd name="T18" fmla="*/ 47 w 76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6"/>
                <a:gd name="T31" fmla="*/ 0 h 97"/>
                <a:gd name="T32" fmla="*/ 76 w 76"/>
                <a:gd name="T33" fmla="*/ 97 h 9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6" h="97">
                  <a:moveTo>
                    <a:pt x="47" y="0"/>
                  </a:moveTo>
                  <a:lnTo>
                    <a:pt x="76" y="63"/>
                  </a:lnTo>
                  <a:lnTo>
                    <a:pt x="37" y="97"/>
                  </a:lnTo>
                  <a:lnTo>
                    <a:pt x="0" y="44"/>
                  </a:lnTo>
                  <a:lnTo>
                    <a:pt x="5" y="38"/>
                  </a:lnTo>
                  <a:lnTo>
                    <a:pt x="11" y="33"/>
                  </a:lnTo>
                  <a:lnTo>
                    <a:pt x="17" y="26"/>
                  </a:lnTo>
                  <a:lnTo>
                    <a:pt x="23" y="20"/>
                  </a:lnTo>
                  <a:lnTo>
                    <a:pt x="36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03BF3ABE-9A3B-4DC9-9882-1E6C7E0B0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7" y="719"/>
              <a:ext cx="64" cy="83"/>
            </a:xfrm>
            <a:custGeom>
              <a:avLst/>
              <a:gdLst>
                <a:gd name="T0" fmla="*/ 41 w 64"/>
                <a:gd name="T1" fmla="*/ 0 h 83"/>
                <a:gd name="T2" fmla="*/ 48 w 64"/>
                <a:gd name="T3" fmla="*/ 13 h 83"/>
                <a:gd name="T4" fmla="*/ 54 w 64"/>
                <a:gd name="T5" fmla="*/ 26 h 83"/>
                <a:gd name="T6" fmla="*/ 60 w 64"/>
                <a:gd name="T7" fmla="*/ 40 h 83"/>
                <a:gd name="T8" fmla="*/ 63 w 64"/>
                <a:gd name="T9" fmla="*/ 45 h 83"/>
                <a:gd name="T10" fmla="*/ 64 w 64"/>
                <a:gd name="T11" fmla="*/ 53 h 83"/>
                <a:gd name="T12" fmla="*/ 21 w 64"/>
                <a:gd name="T13" fmla="*/ 83 h 83"/>
                <a:gd name="T14" fmla="*/ 16 w 64"/>
                <a:gd name="T15" fmla="*/ 73 h 83"/>
                <a:gd name="T16" fmla="*/ 12 w 64"/>
                <a:gd name="T17" fmla="*/ 62 h 83"/>
                <a:gd name="T18" fmla="*/ 6 w 64"/>
                <a:gd name="T19" fmla="*/ 53 h 83"/>
                <a:gd name="T20" fmla="*/ 0 w 64"/>
                <a:gd name="T21" fmla="*/ 42 h 83"/>
                <a:gd name="T22" fmla="*/ 41 w 64"/>
                <a:gd name="T23" fmla="*/ 0 h 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4"/>
                <a:gd name="T37" fmla="*/ 0 h 83"/>
                <a:gd name="T38" fmla="*/ 64 w 64"/>
                <a:gd name="T39" fmla="*/ 83 h 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4" h="83">
                  <a:moveTo>
                    <a:pt x="41" y="0"/>
                  </a:moveTo>
                  <a:lnTo>
                    <a:pt x="48" y="13"/>
                  </a:lnTo>
                  <a:lnTo>
                    <a:pt x="54" y="26"/>
                  </a:lnTo>
                  <a:lnTo>
                    <a:pt x="60" y="40"/>
                  </a:lnTo>
                  <a:lnTo>
                    <a:pt x="63" y="45"/>
                  </a:lnTo>
                  <a:lnTo>
                    <a:pt x="64" y="53"/>
                  </a:lnTo>
                  <a:lnTo>
                    <a:pt x="21" y="83"/>
                  </a:lnTo>
                  <a:lnTo>
                    <a:pt x="16" y="73"/>
                  </a:lnTo>
                  <a:lnTo>
                    <a:pt x="12" y="62"/>
                  </a:lnTo>
                  <a:lnTo>
                    <a:pt x="6" y="53"/>
                  </a:lnTo>
                  <a:lnTo>
                    <a:pt x="0" y="4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84" name="Freeform 96">
              <a:extLst>
                <a:ext uri="{FF2B5EF4-FFF2-40B4-BE49-F238E27FC236}">
                  <a16:creationId xmlns:a16="http://schemas.microsoft.com/office/drawing/2014/main" id="{BC29B3C4-2C7A-4A37-A9DF-1E33461AF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724"/>
              <a:ext cx="60" cy="85"/>
            </a:xfrm>
            <a:custGeom>
              <a:avLst/>
              <a:gdLst>
                <a:gd name="T0" fmla="*/ 21 w 60"/>
                <a:gd name="T1" fmla="*/ 0 h 85"/>
                <a:gd name="T2" fmla="*/ 60 w 60"/>
                <a:gd name="T3" fmla="*/ 44 h 85"/>
                <a:gd name="T4" fmla="*/ 58 w 60"/>
                <a:gd name="T5" fmla="*/ 50 h 85"/>
                <a:gd name="T6" fmla="*/ 55 w 60"/>
                <a:gd name="T7" fmla="*/ 55 h 85"/>
                <a:gd name="T8" fmla="*/ 52 w 60"/>
                <a:gd name="T9" fmla="*/ 59 h 85"/>
                <a:gd name="T10" fmla="*/ 49 w 60"/>
                <a:gd name="T11" fmla="*/ 65 h 85"/>
                <a:gd name="T12" fmla="*/ 45 w 60"/>
                <a:gd name="T13" fmla="*/ 76 h 85"/>
                <a:gd name="T14" fmla="*/ 42 w 60"/>
                <a:gd name="T15" fmla="*/ 81 h 85"/>
                <a:gd name="T16" fmla="*/ 41 w 60"/>
                <a:gd name="T17" fmla="*/ 85 h 85"/>
                <a:gd name="T18" fmla="*/ 0 w 60"/>
                <a:gd name="T19" fmla="*/ 52 h 85"/>
                <a:gd name="T20" fmla="*/ 5 w 60"/>
                <a:gd name="T21" fmla="*/ 39 h 85"/>
                <a:gd name="T22" fmla="*/ 9 w 60"/>
                <a:gd name="T23" fmla="*/ 26 h 85"/>
                <a:gd name="T24" fmla="*/ 12 w 60"/>
                <a:gd name="T25" fmla="*/ 20 h 85"/>
                <a:gd name="T26" fmla="*/ 14 w 60"/>
                <a:gd name="T27" fmla="*/ 13 h 85"/>
                <a:gd name="T28" fmla="*/ 21 w 60"/>
                <a:gd name="T29" fmla="*/ 0 h 8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"/>
                <a:gd name="T46" fmla="*/ 0 h 85"/>
                <a:gd name="T47" fmla="*/ 60 w 60"/>
                <a:gd name="T48" fmla="*/ 85 h 8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" h="85">
                  <a:moveTo>
                    <a:pt x="21" y="0"/>
                  </a:moveTo>
                  <a:lnTo>
                    <a:pt x="60" y="44"/>
                  </a:lnTo>
                  <a:lnTo>
                    <a:pt x="58" y="50"/>
                  </a:lnTo>
                  <a:lnTo>
                    <a:pt x="55" y="55"/>
                  </a:lnTo>
                  <a:lnTo>
                    <a:pt x="52" y="59"/>
                  </a:lnTo>
                  <a:lnTo>
                    <a:pt x="49" y="65"/>
                  </a:lnTo>
                  <a:lnTo>
                    <a:pt x="45" y="76"/>
                  </a:lnTo>
                  <a:lnTo>
                    <a:pt x="42" y="81"/>
                  </a:lnTo>
                  <a:lnTo>
                    <a:pt x="41" y="85"/>
                  </a:lnTo>
                  <a:lnTo>
                    <a:pt x="0" y="52"/>
                  </a:lnTo>
                  <a:lnTo>
                    <a:pt x="5" y="39"/>
                  </a:lnTo>
                  <a:lnTo>
                    <a:pt x="9" y="26"/>
                  </a:lnTo>
                  <a:lnTo>
                    <a:pt x="12" y="20"/>
                  </a:lnTo>
                  <a:lnTo>
                    <a:pt x="14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14B96214-93D5-422D-8746-811169D83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1" y="762"/>
              <a:ext cx="50" cy="71"/>
            </a:xfrm>
            <a:custGeom>
              <a:avLst/>
              <a:gdLst>
                <a:gd name="T0" fmla="*/ 39 w 50"/>
                <a:gd name="T1" fmla="*/ 0 h 71"/>
                <a:gd name="T2" fmla="*/ 44 w 50"/>
                <a:gd name="T3" fmla="*/ 0 h 71"/>
                <a:gd name="T4" fmla="*/ 50 w 50"/>
                <a:gd name="T5" fmla="*/ 64 h 71"/>
                <a:gd name="T6" fmla="*/ 42 w 50"/>
                <a:gd name="T7" fmla="*/ 65 h 71"/>
                <a:gd name="T8" fmla="*/ 34 w 50"/>
                <a:gd name="T9" fmla="*/ 66 h 71"/>
                <a:gd name="T10" fmla="*/ 16 w 50"/>
                <a:gd name="T11" fmla="*/ 71 h 71"/>
                <a:gd name="T12" fmla="*/ 0 w 50"/>
                <a:gd name="T13" fmla="*/ 13 h 71"/>
                <a:gd name="T14" fmla="*/ 4 w 50"/>
                <a:gd name="T15" fmla="*/ 10 h 71"/>
                <a:gd name="T16" fmla="*/ 10 w 50"/>
                <a:gd name="T17" fmla="*/ 8 h 71"/>
                <a:gd name="T18" fmla="*/ 23 w 50"/>
                <a:gd name="T19" fmla="*/ 4 h 71"/>
                <a:gd name="T20" fmla="*/ 34 w 50"/>
                <a:gd name="T21" fmla="*/ 1 h 71"/>
                <a:gd name="T22" fmla="*/ 39 w 50"/>
                <a:gd name="T23" fmla="*/ 0 h 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"/>
                <a:gd name="T37" fmla="*/ 0 h 71"/>
                <a:gd name="T38" fmla="*/ 50 w 50"/>
                <a:gd name="T39" fmla="*/ 71 h 7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" h="71">
                  <a:moveTo>
                    <a:pt x="39" y="0"/>
                  </a:moveTo>
                  <a:lnTo>
                    <a:pt x="44" y="0"/>
                  </a:lnTo>
                  <a:lnTo>
                    <a:pt x="50" y="64"/>
                  </a:lnTo>
                  <a:lnTo>
                    <a:pt x="42" y="65"/>
                  </a:lnTo>
                  <a:lnTo>
                    <a:pt x="34" y="66"/>
                  </a:lnTo>
                  <a:lnTo>
                    <a:pt x="16" y="71"/>
                  </a:lnTo>
                  <a:lnTo>
                    <a:pt x="0" y="13"/>
                  </a:lnTo>
                  <a:lnTo>
                    <a:pt x="4" y="10"/>
                  </a:lnTo>
                  <a:lnTo>
                    <a:pt x="10" y="8"/>
                  </a:lnTo>
                  <a:lnTo>
                    <a:pt x="23" y="4"/>
                  </a:lnTo>
                  <a:lnTo>
                    <a:pt x="34" y="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87A10A60-B9BA-4564-A0E3-1B19A61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762"/>
              <a:ext cx="49" cy="70"/>
            </a:xfrm>
            <a:custGeom>
              <a:avLst/>
              <a:gdLst>
                <a:gd name="T0" fmla="*/ 6 w 49"/>
                <a:gd name="T1" fmla="*/ 0 h 70"/>
                <a:gd name="T2" fmla="*/ 14 w 49"/>
                <a:gd name="T3" fmla="*/ 0 h 70"/>
                <a:gd name="T4" fmla="*/ 19 w 49"/>
                <a:gd name="T5" fmla="*/ 1 h 70"/>
                <a:gd name="T6" fmla="*/ 28 w 49"/>
                <a:gd name="T7" fmla="*/ 4 h 70"/>
                <a:gd name="T8" fmla="*/ 40 w 49"/>
                <a:gd name="T9" fmla="*/ 7 h 70"/>
                <a:gd name="T10" fmla="*/ 45 w 49"/>
                <a:gd name="T11" fmla="*/ 8 h 70"/>
                <a:gd name="T12" fmla="*/ 49 w 49"/>
                <a:gd name="T13" fmla="*/ 10 h 70"/>
                <a:gd name="T14" fmla="*/ 32 w 49"/>
                <a:gd name="T15" fmla="*/ 70 h 70"/>
                <a:gd name="T16" fmla="*/ 23 w 49"/>
                <a:gd name="T17" fmla="*/ 66 h 70"/>
                <a:gd name="T18" fmla="*/ 16 w 49"/>
                <a:gd name="T19" fmla="*/ 65 h 70"/>
                <a:gd name="T20" fmla="*/ 7 w 49"/>
                <a:gd name="T21" fmla="*/ 64 h 70"/>
                <a:gd name="T22" fmla="*/ 0 w 49"/>
                <a:gd name="T23" fmla="*/ 63 h 70"/>
                <a:gd name="T24" fmla="*/ 6 w 49"/>
                <a:gd name="T25" fmla="*/ 0 h 7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70"/>
                <a:gd name="T41" fmla="*/ 49 w 49"/>
                <a:gd name="T42" fmla="*/ 70 h 7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70">
                  <a:moveTo>
                    <a:pt x="6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8" y="4"/>
                  </a:lnTo>
                  <a:lnTo>
                    <a:pt x="40" y="7"/>
                  </a:lnTo>
                  <a:lnTo>
                    <a:pt x="45" y="8"/>
                  </a:lnTo>
                  <a:lnTo>
                    <a:pt x="49" y="10"/>
                  </a:lnTo>
                  <a:lnTo>
                    <a:pt x="32" y="70"/>
                  </a:lnTo>
                  <a:lnTo>
                    <a:pt x="23" y="66"/>
                  </a:lnTo>
                  <a:lnTo>
                    <a:pt x="16" y="65"/>
                  </a:lnTo>
                  <a:lnTo>
                    <a:pt x="7" y="64"/>
                  </a:lnTo>
                  <a:lnTo>
                    <a:pt x="0" y="6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DA6004A2-4580-4CCA-8FCC-A20FB1E21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794"/>
              <a:ext cx="54" cy="68"/>
            </a:xfrm>
            <a:custGeom>
              <a:avLst/>
              <a:gdLst>
                <a:gd name="T0" fmla="*/ 23 w 54"/>
                <a:gd name="T1" fmla="*/ 0 h 68"/>
                <a:gd name="T2" fmla="*/ 28 w 54"/>
                <a:gd name="T3" fmla="*/ 1 h 68"/>
                <a:gd name="T4" fmla="*/ 31 w 54"/>
                <a:gd name="T5" fmla="*/ 5 h 68"/>
                <a:gd name="T6" fmla="*/ 40 w 54"/>
                <a:gd name="T7" fmla="*/ 11 h 68"/>
                <a:gd name="T8" fmla="*/ 43 w 54"/>
                <a:gd name="T9" fmla="*/ 14 h 68"/>
                <a:gd name="T10" fmla="*/ 47 w 54"/>
                <a:gd name="T11" fmla="*/ 18 h 68"/>
                <a:gd name="T12" fmla="*/ 50 w 54"/>
                <a:gd name="T13" fmla="*/ 21 h 68"/>
                <a:gd name="T14" fmla="*/ 54 w 54"/>
                <a:gd name="T15" fmla="*/ 26 h 68"/>
                <a:gd name="T16" fmla="*/ 26 w 54"/>
                <a:gd name="T17" fmla="*/ 68 h 68"/>
                <a:gd name="T18" fmla="*/ 0 w 54"/>
                <a:gd name="T19" fmla="*/ 52 h 68"/>
                <a:gd name="T20" fmla="*/ 23 w 54"/>
                <a:gd name="T21" fmla="*/ 0 h 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4"/>
                <a:gd name="T34" fmla="*/ 0 h 68"/>
                <a:gd name="T35" fmla="*/ 54 w 54"/>
                <a:gd name="T36" fmla="*/ 68 h 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4" h="68">
                  <a:moveTo>
                    <a:pt x="23" y="0"/>
                  </a:moveTo>
                  <a:lnTo>
                    <a:pt x="28" y="1"/>
                  </a:lnTo>
                  <a:lnTo>
                    <a:pt x="31" y="5"/>
                  </a:lnTo>
                  <a:lnTo>
                    <a:pt x="40" y="11"/>
                  </a:lnTo>
                  <a:lnTo>
                    <a:pt x="43" y="14"/>
                  </a:lnTo>
                  <a:lnTo>
                    <a:pt x="47" y="18"/>
                  </a:lnTo>
                  <a:lnTo>
                    <a:pt x="50" y="21"/>
                  </a:lnTo>
                  <a:lnTo>
                    <a:pt x="54" y="26"/>
                  </a:lnTo>
                  <a:lnTo>
                    <a:pt x="26" y="68"/>
                  </a:lnTo>
                  <a:lnTo>
                    <a:pt x="0" y="5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110483EE-27FE-44C6-8503-12395E05C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5" y="796"/>
              <a:ext cx="52" cy="69"/>
            </a:xfrm>
            <a:custGeom>
              <a:avLst/>
              <a:gdLst>
                <a:gd name="T0" fmla="*/ 28 w 52"/>
                <a:gd name="T1" fmla="*/ 0 h 69"/>
                <a:gd name="T2" fmla="*/ 52 w 52"/>
                <a:gd name="T3" fmla="*/ 51 h 69"/>
                <a:gd name="T4" fmla="*/ 42 w 52"/>
                <a:gd name="T5" fmla="*/ 60 h 69"/>
                <a:gd name="T6" fmla="*/ 29 w 52"/>
                <a:gd name="T7" fmla="*/ 69 h 69"/>
                <a:gd name="T8" fmla="*/ 0 w 52"/>
                <a:gd name="T9" fmla="*/ 25 h 69"/>
                <a:gd name="T10" fmla="*/ 13 w 52"/>
                <a:gd name="T11" fmla="*/ 12 h 69"/>
                <a:gd name="T12" fmla="*/ 21 w 52"/>
                <a:gd name="T13" fmla="*/ 6 h 69"/>
                <a:gd name="T14" fmla="*/ 28 w 52"/>
                <a:gd name="T15" fmla="*/ 0 h 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"/>
                <a:gd name="T25" fmla="*/ 0 h 69"/>
                <a:gd name="T26" fmla="*/ 52 w 52"/>
                <a:gd name="T27" fmla="*/ 69 h 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" h="69">
                  <a:moveTo>
                    <a:pt x="28" y="0"/>
                  </a:moveTo>
                  <a:lnTo>
                    <a:pt x="52" y="51"/>
                  </a:lnTo>
                  <a:lnTo>
                    <a:pt x="42" y="60"/>
                  </a:lnTo>
                  <a:lnTo>
                    <a:pt x="29" y="69"/>
                  </a:lnTo>
                  <a:lnTo>
                    <a:pt x="0" y="25"/>
                  </a:lnTo>
                  <a:lnTo>
                    <a:pt x="13" y="12"/>
                  </a:lnTo>
                  <a:lnTo>
                    <a:pt x="21" y="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18A1185D-0B51-4941-85E4-617180B92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2" y="824"/>
              <a:ext cx="43" cy="70"/>
            </a:xfrm>
            <a:custGeom>
              <a:avLst/>
              <a:gdLst>
                <a:gd name="T0" fmla="*/ 39 w 43"/>
                <a:gd name="T1" fmla="*/ 0 h 70"/>
                <a:gd name="T2" fmla="*/ 43 w 43"/>
                <a:gd name="T3" fmla="*/ 52 h 70"/>
                <a:gd name="T4" fmla="*/ 41 w 43"/>
                <a:gd name="T5" fmla="*/ 52 h 70"/>
                <a:gd name="T6" fmla="*/ 38 w 43"/>
                <a:gd name="T7" fmla="*/ 53 h 70"/>
                <a:gd name="T8" fmla="*/ 34 w 43"/>
                <a:gd name="T9" fmla="*/ 54 h 70"/>
                <a:gd name="T10" fmla="*/ 30 w 43"/>
                <a:gd name="T11" fmla="*/ 56 h 70"/>
                <a:gd name="T12" fmla="*/ 25 w 43"/>
                <a:gd name="T13" fmla="*/ 59 h 70"/>
                <a:gd name="T14" fmla="*/ 16 w 43"/>
                <a:gd name="T15" fmla="*/ 65 h 70"/>
                <a:gd name="T16" fmla="*/ 6 w 43"/>
                <a:gd name="T17" fmla="*/ 70 h 70"/>
                <a:gd name="T18" fmla="*/ 5 w 43"/>
                <a:gd name="T19" fmla="*/ 58 h 70"/>
                <a:gd name="T20" fmla="*/ 4 w 43"/>
                <a:gd name="T21" fmla="*/ 47 h 70"/>
                <a:gd name="T22" fmla="*/ 3 w 43"/>
                <a:gd name="T23" fmla="*/ 35 h 70"/>
                <a:gd name="T24" fmla="*/ 0 w 43"/>
                <a:gd name="T25" fmla="*/ 23 h 70"/>
                <a:gd name="T26" fmla="*/ 39 w 43"/>
                <a:gd name="T27" fmla="*/ 0 h 7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"/>
                <a:gd name="T43" fmla="*/ 0 h 70"/>
                <a:gd name="T44" fmla="*/ 43 w 43"/>
                <a:gd name="T45" fmla="*/ 70 h 7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" h="70">
                  <a:moveTo>
                    <a:pt x="39" y="0"/>
                  </a:moveTo>
                  <a:lnTo>
                    <a:pt x="43" y="52"/>
                  </a:lnTo>
                  <a:lnTo>
                    <a:pt x="41" y="52"/>
                  </a:lnTo>
                  <a:lnTo>
                    <a:pt x="38" y="53"/>
                  </a:lnTo>
                  <a:lnTo>
                    <a:pt x="34" y="54"/>
                  </a:lnTo>
                  <a:lnTo>
                    <a:pt x="30" y="56"/>
                  </a:lnTo>
                  <a:lnTo>
                    <a:pt x="25" y="59"/>
                  </a:lnTo>
                  <a:lnTo>
                    <a:pt x="16" y="65"/>
                  </a:lnTo>
                  <a:lnTo>
                    <a:pt x="6" y="70"/>
                  </a:lnTo>
                  <a:lnTo>
                    <a:pt x="5" y="58"/>
                  </a:lnTo>
                  <a:lnTo>
                    <a:pt x="4" y="47"/>
                  </a:lnTo>
                  <a:lnTo>
                    <a:pt x="3" y="35"/>
                  </a:lnTo>
                  <a:lnTo>
                    <a:pt x="0" y="23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13342754-65FE-4E8A-8723-2B1A97880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" y="830"/>
              <a:ext cx="40" cy="68"/>
            </a:xfrm>
            <a:custGeom>
              <a:avLst/>
              <a:gdLst>
                <a:gd name="T0" fmla="*/ 1 w 40"/>
                <a:gd name="T1" fmla="*/ 0 h 68"/>
                <a:gd name="T2" fmla="*/ 8 w 40"/>
                <a:gd name="T3" fmla="*/ 4 h 68"/>
                <a:gd name="T4" fmla="*/ 14 w 40"/>
                <a:gd name="T5" fmla="*/ 7 h 68"/>
                <a:gd name="T6" fmla="*/ 22 w 40"/>
                <a:gd name="T7" fmla="*/ 10 h 68"/>
                <a:gd name="T8" fmla="*/ 28 w 40"/>
                <a:gd name="T9" fmla="*/ 14 h 68"/>
                <a:gd name="T10" fmla="*/ 32 w 40"/>
                <a:gd name="T11" fmla="*/ 16 h 68"/>
                <a:gd name="T12" fmla="*/ 34 w 40"/>
                <a:gd name="T13" fmla="*/ 19 h 68"/>
                <a:gd name="T14" fmla="*/ 39 w 40"/>
                <a:gd name="T15" fmla="*/ 22 h 68"/>
                <a:gd name="T16" fmla="*/ 40 w 40"/>
                <a:gd name="T17" fmla="*/ 23 h 68"/>
                <a:gd name="T18" fmla="*/ 40 w 40"/>
                <a:gd name="T19" fmla="*/ 24 h 68"/>
                <a:gd name="T20" fmla="*/ 40 w 40"/>
                <a:gd name="T21" fmla="*/ 29 h 68"/>
                <a:gd name="T22" fmla="*/ 39 w 40"/>
                <a:gd name="T23" fmla="*/ 35 h 68"/>
                <a:gd name="T24" fmla="*/ 37 w 40"/>
                <a:gd name="T25" fmla="*/ 46 h 68"/>
                <a:gd name="T26" fmla="*/ 37 w 40"/>
                <a:gd name="T27" fmla="*/ 68 h 68"/>
                <a:gd name="T28" fmla="*/ 25 w 40"/>
                <a:gd name="T29" fmla="*/ 62 h 68"/>
                <a:gd name="T30" fmla="*/ 15 w 40"/>
                <a:gd name="T31" fmla="*/ 58 h 68"/>
                <a:gd name="T32" fmla="*/ 9 w 40"/>
                <a:gd name="T33" fmla="*/ 54 h 68"/>
                <a:gd name="T34" fmla="*/ 7 w 40"/>
                <a:gd name="T35" fmla="*/ 53 h 68"/>
                <a:gd name="T36" fmla="*/ 5 w 40"/>
                <a:gd name="T37" fmla="*/ 52 h 68"/>
                <a:gd name="T38" fmla="*/ 3 w 40"/>
                <a:gd name="T39" fmla="*/ 50 h 68"/>
                <a:gd name="T40" fmla="*/ 3 w 40"/>
                <a:gd name="T41" fmla="*/ 50 h 68"/>
                <a:gd name="T42" fmla="*/ 1 w 40"/>
                <a:gd name="T43" fmla="*/ 48 h 68"/>
                <a:gd name="T44" fmla="*/ 1 w 40"/>
                <a:gd name="T45" fmla="*/ 47 h 68"/>
                <a:gd name="T46" fmla="*/ 0 w 40"/>
                <a:gd name="T47" fmla="*/ 45 h 68"/>
                <a:gd name="T48" fmla="*/ 0 w 40"/>
                <a:gd name="T49" fmla="*/ 41 h 68"/>
                <a:gd name="T50" fmla="*/ 0 w 40"/>
                <a:gd name="T51" fmla="*/ 37 h 68"/>
                <a:gd name="T52" fmla="*/ 0 w 40"/>
                <a:gd name="T53" fmla="*/ 28 h 68"/>
                <a:gd name="T54" fmla="*/ 1 w 40"/>
                <a:gd name="T55" fmla="*/ 17 h 68"/>
                <a:gd name="T56" fmla="*/ 1 w 40"/>
                <a:gd name="T57" fmla="*/ 0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0"/>
                <a:gd name="T88" fmla="*/ 0 h 68"/>
                <a:gd name="T89" fmla="*/ 40 w 40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0" h="68">
                  <a:moveTo>
                    <a:pt x="1" y="0"/>
                  </a:moveTo>
                  <a:lnTo>
                    <a:pt x="8" y="4"/>
                  </a:lnTo>
                  <a:lnTo>
                    <a:pt x="14" y="7"/>
                  </a:lnTo>
                  <a:lnTo>
                    <a:pt x="22" y="10"/>
                  </a:lnTo>
                  <a:lnTo>
                    <a:pt x="28" y="14"/>
                  </a:lnTo>
                  <a:lnTo>
                    <a:pt x="32" y="16"/>
                  </a:lnTo>
                  <a:lnTo>
                    <a:pt x="34" y="19"/>
                  </a:lnTo>
                  <a:lnTo>
                    <a:pt x="39" y="22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40" y="29"/>
                  </a:lnTo>
                  <a:lnTo>
                    <a:pt x="39" y="35"/>
                  </a:lnTo>
                  <a:lnTo>
                    <a:pt x="37" y="46"/>
                  </a:lnTo>
                  <a:lnTo>
                    <a:pt x="37" y="68"/>
                  </a:lnTo>
                  <a:lnTo>
                    <a:pt x="25" y="62"/>
                  </a:lnTo>
                  <a:lnTo>
                    <a:pt x="15" y="58"/>
                  </a:lnTo>
                  <a:lnTo>
                    <a:pt x="9" y="54"/>
                  </a:lnTo>
                  <a:lnTo>
                    <a:pt x="7" y="53"/>
                  </a:lnTo>
                  <a:lnTo>
                    <a:pt x="5" y="52"/>
                  </a:lnTo>
                  <a:lnTo>
                    <a:pt x="3" y="50"/>
                  </a:lnTo>
                  <a:lnTo>
                    <a:pt x="1" y="48"/>
                  </a:lnTo>
                  <a:lnTo>
                    <a:pt x="1" y="47"/>
                  </a:lnTo>
                  <a:lnTo>
                    <a:pt x="0" y="45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28"/>
                  </a:lnTo>
                  <a:lnTo>
                    <a:pt x="1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ABDCE157-5054-4B4C-8635-819715A62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2" y="849"/>
              <a:ext cx="45" cy="50"/>
            </a:xfrm>
            <a:custGeom>
              <a:avLst/>
              <a:gdLst>
                <a:gd name="T0" fmla="*/ 30 w 45"/>
                <a:gd name="T1" fmla="*/ 0 h 50"/>
                <a:gd name="T2" fmla="*/ 35 w 45"/>
                <a:gd name="T3" fmla="*/ 5 h 50"/>
                <a:gd name="T4" fmla="*/ 39 w 45"/>
                <a:gd name="T5" fmla="*/ 13 h 50"/>
                <a:gd name="T6" fmla="*/ 42 w 45"/>
                <a:gd name="T7" fmla="*/ 20 h 50"/>
                <a:gd name="T8" fmla="*/ 43 w 45"/>
                <a:gd name="T9" fmla="*/ 22 h 50"/>
                <a:gd name="T10" fmla="*/ 45 w 45"/>
                <a:gd name="T11" fmla="*/ 22 h 50"/>
                <a:gd name="T12" fmla="*/ 45 w 45"/>
                <a:gd name="T13" fmla="*/ 23 h 50"/>
                <a:gd name="T14" fmla="*/ 42 w 45"/>
                <a:gd name="T15" fmla="*/ 26 h 50"/>
                <a:gd name="T16" fmla="*/ 41 w 45"/>
                <a:gd name="T17" fmla="*/ 28 h 50"/>
                <a:gd name="T18" fmla="*/ 33 w 45"/>
                <a:gd name="T19" fmla="*/ 35 h 50"/>
                <a:gd name="T20" fmla="*/ 15 w 45"/>
                <a:gd name="T21" fmla="*/ 50 h 50"/>
                <a:gd name="T22" fmla="*/ 13 w 45"/>
                <a:gd name="T23" fmla="*/ 50 h 50"/>
                <a:gd name="T24" fmla="*/ 12 w 45"/>
                <a:gd name="T25" fmla="*/ 48 h 50"/>
                <a:gd name="T26" fmla="*/ 7 w 45"/>
                <a:gd name="T27" fmla="*/ 43 h 50"/>
                <a:gd name="T28" fmla="*/ 3 w 45"/>
                <a:gd name="T29" fmla="*/ 37 h 50"/>
                <a:gd name="T30" fmla="*/ 1 w 45"/>
                <a:gd name="T31" fmla="*/ 35 h 50"/>
                <a:gd name="T32" fmla="*/ 0 w 45"/>
                <a:gd name="T33" fmla="*/ 33 h 50"/>
                <a:gd name="T34" fmla="*/ 30 w 45"/>
                <a:gd name="T35" fmla="*/ 0 h 5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"/>
                <a:gd name="T55" fmla="*/ 0 h 50"/>
                <a:gd name="T56" fmla="*/ 45 w 45"/>
                <a:gd name="T57" fmla="*/ 50 h 5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" h="50">
                  <a:moveTo>
                    <a:pt x="30" y="0"/>
                  </a:moveTo>
                  <a:lnTo>
                    <a:pt x="35" y="5"/>
                  </a:lnTo>
                  <a:lnTo>
                    <a:pt x="39" y="13"/>
                  </a:lnTo>
                  <a:lnTo>
                    <a:pt x="42" y="20"/>
                  </a:lnTo>
                  <a:lnTo>
                    <a:pt x="43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2" y="26"/>
                  </a:lnTo>
                  <a:lnTo>
                    <a:pt x="41" y="28"/>
                  </a:lnTo>
                  <a:lnTo>
                    <a:pt x="33" y="35"/>
                  </a:lnTo>
                  <a:lnTo>
                    <a:pt x="15" y="50"/>
                  </a:lnTo>
                  <a:lnTo>
                    <a:pt x="13" y="50"/>
                  </a:lnTo>
                  <a:lnTo>
                    <a:pt x="12" y="48"/>
                  </a:lnTo>
                  <a:lnTo>
                    <a:pt x="7" y="43"/>
                  </a:lnTo>
                  <a:lnTo>
                    <a:pt x="3" y="37"/>
                  </a:lnTo>
                  <a:lnTo>
                    <a:pt x="1" y="35"/>
                  </a:lnTo>
                  <a:lnTo>
                    <a:pt x="0" y="3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E12CB1A3-7769-4E57-8336-7925E5CB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852"/>
              <a:ext cx="42" cy="52"/>
            </a:xfrm>
            <a:custGeom>
              <a:avLst/>
              <a:gdLst>
                <a:gd name="T0" fmla="*/ 12 w 42"/>
                <a:gd name="T1" fmla="*/ 0 h 52"/>
                <a:gd name="T2" fmla="*/ 42 w 42"/>
                <a:gd name="T3" fmla="*/ 34 h 52"/>
                <a:gd name="T4" fmla="*/ 36 w 42"/>
                <a:gd name="T5" fmla="*/ 44 h 52"/>
                <a:gd name="T6" fmla="*/ 31 w 42"/>
                <a:gd name="T7" fmla="*/ 52 h 52"/>
                <a:gd name="T8" fmla="*/ 21 w 42"/>
                <a:gd name="T9" fmla="*/ 44 h 52"/>
                <a:gd name="T10" fmla="*/ 11 w 42"/>
                <a:gd name="T11" fmla="*/ 34 h 52"/>
                <a:gd name="T12" fmla="*/ 4 w 42"/>
                <a:gd name="T13" fmla="*/ 27 h 52"/>
                <a:gd name="T14" fmla="*/ 1 w 42"/>
                <a:gd name="T15" fmla="*/ 25 h 52"/>
                <a:gd name="T16" fmla="*/ 0 w 42"/>
                <a:gd name="T17" fmla="*/ 24 h 52"/>
                <a:gd name="T18" fmla="*/ 0 w 42"/>
                <a:gd name="T19" fmla="*/ 23 h 52"/>
                <a:gd name="T20" fmla="*/ 1 w 42"/>
                <a:gd name="T21" fmla="*/ 19 h 52"/>
                <a:gd name="T22" fmla="*/ 5 w 42"/>
                <a:gd name="T23" fmla="*/ 13 h 52"/>
                <a:gd name="T24" fmla="*/ 8 w 42"/>
                <a:gd name="T25" fmla="*/ 6 h 52"/>
                <a:gd name="T26" fmla="*/ 12 w 42"/>
                <a:gd name="T27" fmla="*/ 0 h 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2"/>
                <a:gd name="T43" fmla="*/ 0 h 52"/>
                <a:gd name="T44" fmla="*/ 42 w 42"/>
                <a:gd name="T45" fmla="*/ 52 h 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2" h="52">
                  <a:moveTo>
                    <a:pt x="12" y="0"/>
                  </a:moveTo>
                  <a:lnTo>
                    <a:pt x="42" y="34"/>
                  </a:lnTo>
                  <a:lnTo>
                    <a:pt x="36" y="44"/>
                  </a:lnTo>
                  <a:lnTo>
                    <a:pt x="31" y="52"/>
                  </a:lnTo>
                  <a:lnTo>
                    <a:pt x="21" y="44"/>
                  </a:lnTo>
                  <a:lnTo>
                    <a:pt x="11" y="34"/>
                  </a:lnTo>
                  <a:lnTo>
                    <a:pt x="4" y="27"/>
                  </a:lnTo>
                  <a:lnTo>
                    <a:pt x="1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19"/>
                  </a:lnTo>
                  <a:lnTo>
                    <a:pt x="5" y="13"/>
                  </a:lnTo>
                  <a:lnTo>
                    <a:pt x="8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B8AA35E5-6C11-4CAD-AC56-C9D8B571F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" y="899"/>
              <a:ext cx="38" cy="44"/>
            </a:xfrm>
            <a:custGeom>
              <a:avLst/>
              <a:gdLst>
                <a:gd name="T0" fmla="*/ 31 w 38"/>
                <a:gd name="T1" fmla="*/ 0 h 44"/>
                <a:gd name="T2" fmla="*/ 36 w 38"/>
                <a:gd name="T3" fmla="*/ 17 h 44"/>
                <a:gd name="T4" fmla="*/ 38 w 38"/>
                <a:gd name="T5" fmla="*/ 24 h 44"/>
                <a:gd name="T6" fmla="*/ 38 w 38"/>
                <a:gd name="T7" fmla="*/ 28 h 44"/>
                <a:gd name="T8" fmla="*/ 38 w 38"/>
                <a:gd name="T9" fmla="*/ 29 h 44"/>
                <a:gd name="T10" fmla="*/ 37 w 38"/>
                <a:gd name="T11" fmla="*/ 30 h 44"/>
                <a:gd name="T12" fmla="*/ 34 w 38"/>
                <a:gd name="T13" fmla="*/ 32 h 44"/>
                <a:gd name="T14" fmla="*/ 30 w 38"/>
                <a:gd name="T15" fmla="*/ 35 h 44"/>
                <a:gd name="T16" fmla="*/ 25 w 38"/>
                <a:gd name="T17" fmla="*/ 37 h 44"/>
                <a:gd name="T18" fmla="*/ 10 w 38"/>
                <a:gd name="T19" fmla="*/ 44 h 44"/>
                <a:gd name="T20" fmla="*/ 5 w 38"/>
                <a:gd name="T21" fmla="*/ 32 h 44"/>
                <a:gd name="T22" fmla="*/ 0 w 38"/>
                <a:gd name="T23" fmla="*/ 21 h 44"/>
                <a:gd name="T24" fmla="*/ 31 w 38"/>
                <a:gd name="T25" fmla="*/ 0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"/>
                <a:gd name="T40" fmla="*/ 0 h 44"/>
                <a:gd name="T41" fmla="*/ 38 w 38"/>
                <a:gd name="T42" fmla="*/ 44 h 4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" h="44">
                  <a:moveTo>
                    <a:pt x="31" y="0"/>
                  </a:moveTo>
                  <a:lnTo>
                    <a:pt x="36" y="17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29"/>
                  </a:lnTo>
                  <a:lnTo>
                    <a:pt x="37" y="30"/>
                  </a:lnTo>
                  <a:lnTo>
                    <a:pt x="34" y="32"/>
                  </a:lnTo>
                  <a:lnTo>
                    <a:pt x="30" y="35"/>
                  </a:lnTo>
                  <a:lnTo>
                    <a:pt x="25" y="37"/>
                  </a:lnTo>
                  <a:lnTo>
                    <a:pt x="10" y="44"/>
                  </a:lnTo>
                  <a:lnTo>
                    <a:pt x="5" y="32"/>
                  </a:lnTo>
                  <a:lnTo>
                    <a:pt x="0" y="2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A7D66021-DE3E-4F97-BBCC-41C9448A7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905"/>
              <a:ext cx="34" cy="43"/>
            </a:xfrm>
            <a:custGeom>
              <a:avLst/>
              <a:gdLst>
                <a:gd name="T0" fmla="*/ 4 w 34"/>
                <a:gd name="T1" fmla="*/ 0 h 43"/>
                <a:gd name="T2" fmla="*/ 34 w 34"/>
                <a:gd name="T3" fmla="*/ 20 h 43"/>
                <a:gd name="T4" fmla="*/ 30 w 34"/>
                <a:gd name="T5" fmla="*/ 32 h 43"/>
                <a:gd name="T6" fmla="*/ 28 w 34"/>
                <a:gd name="T7" fmla="*/ 37 h 43"/>
                <a:gd name="T8" fmla="*/ 27 w 34"/>
                <a:gd name="T9" fmla="*/ 43 h 43"/>
                <a:gd name="T10" fmla="*/ 22 w 34"/>
                <a:gd name="T11" fmla="*/ 39 h 43"/>
                <a:gd name="T12" fmla="*/ 13 w 34"/>
                <a:gd name="T13" fmla="*/ 34 h 43"/>
                <a:gd name="T14" fmla="*/ 3 w 34"/>
                <a:gd name="T15" fmla="*/ 28 h 43"/>
                <a:gd name="T16" fmla="*/ 1 w 34"/>
                <a:gd name="T17" fmla="*/ 24 h 43"/>
                <a:gd name="T18" fmla="*/ 0 w 34"/>
                <a:gd name="T19" fmla="*/ 23 h 43"/>
                <a:gd name="T20" fmla="*/ 0 w 34"/>
                <a:gd name="T21" fmla="*/ 23 h 43"/>
                <a:gd name="T22" fmla="*/ 1 w 34"/>
                <a:gd name="T23" fmla="*/ 19 h 43"/>
                <a:gd name="T24" fmla="*/ 2 w 34"/>
                <a:gd name="T25" fmla="*/ 13 h 43"/>
                <a:gd name="T26" fmla="*/ 4 w 34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"/>
                <a:gd name="T43" fmla="*/ 0 h 43"/>
                <a:gd name="T44" fmla="*/ 34 w 34"/>
                <a:gd name="T45" fmla="*/ 43 h 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" h="43">
                  <a:moveTo>
                    <a:pt x="4" y="0"/>
                  </a:moveTo>
                  <a:lnTo>
                    <a:pt x="34" y="20"/>
                  </a:lnTo>
                  <a:lnTo>
                    <a:pt x="30" y="32"/>
                  </a:lnTo>
                  <a:lnTo>
                    <a:pt x="28" y="37"/>
                  </a:lnTo>
                  <a:lnTo>
                    <a:pt x="27" y="43"/>
                  </a:lnTo>
                  <a:lnTo>
                    <a:pt x="22" y="39"/>
                  </a:lnTo>
                  <a:lnTo>
                    <a:pt x="13" y="34"/>
                  </a:lnTo>
                  <a:lnTo>
                    <a:pt x="3" y="28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7D150198-C707-4391-8E3D-49A3E6AD9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6" y="924"/>
              <a:ext cx="41" cy="49"/>
            </a:xfrm>
            <a:custGeom>
              <a:avLst/>
              <a:gdLst>
                <a:gd name="T0" fmla="*/ 41 w 41"/>
                <a:gd name="T1" fmla="*/ 0 h 49"/>
                <a:gd name="T2" fmla="*/ 38 w 41"/>
                <a:gd name="T3" fmla="*/ 10 h 49"/>
                <a:gd name="T4" fmla="*/ 35 w 41"/>
                <a:gd name="T5" fmla="*/ 19 h 49"/>
                <a:gd name="T6" fmla="*/ 32 w 41"/>
                <a:gd name="T7" fmla="*/ 30 h 49"/>
                <a:gd name="T8" fmla="*/ 31 w 41"/>
                <a:gd name="T9" fmla="*/ 35 h 49"/>
                <a:gd name="T10" fmla="*/ 30 w 41"/>
                <a:gd name="T11" fmla="*/ 41 h 49"/>
                <a:gd name="T12" fmla="*/ 29 w 41"/>
                <a:gd name="T13" fmla="*/ 41 h 49"/>
                <a:gd name="T14" fmla="*/ 28 w 41"/>
                <a:gd name="T15" fmla="*/ 39 h 49"/>
                <a:gd name="T16" fmla="*/ 0 w 41"/>
                <a:gd name="T17" fmla="*/ 49 h 49"/>
                <a:gd name="T18" fmla="*/ 5 w 41"/>
                <a:gd name="T19" fmla="*/ 30 h 49"/>
                <a:gd name="T20" fmla="*/ 8 w 41"/>
                <a:gd name="T21" fmla="*/ 20 h 49"/>
                <a:gd name="T22" fmla="*/ 9 w 41"/>
                <a:gd name="T23" fmla="*/ 11 h 49"/>
                <a:gd name="T24" fmla="*/ 41 w 41"/>
                <a:gd name="T25" fmla="*/ 0 h 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49"/>
                <a:gd name="T41" fmla="*/ 41 w 41"/>
                <a:gd name="T42" fmla="*/ 49 h 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49">
                  <a:moveTo>
                    <a:pt x="41" y="0"/>
                  </a:moveTo>
                  <a:lnTo>
                    <a:pt x="38" y="10"/>
                  </a:lnTo>
                  <a:lnTo>
                    <a:pt x="35" y="19"/>
                  </a:lnTo>
                  <a:lnTo>
                    <a:pt x="32" y="30"/>
                  </a:lnTo>
                  <a:lnTo>
                    <a:pt x="31" y="35"/>
                  </a:lnTo>
                  <a:lnTo>
                    <a:pt x="30" y="41"/>
                  </a:lnTo>
                  <a:lnTo>
                    <a:pt x="29" y="41"/>
                  </a:lnTo>
                  <a:lnTo>
                    <a:pt x="28" y="39"/>
                  </a:lnTo>
                  <a:lnTo>
                    <a:pt x="0" y="49"/>
                  </a:lnTo>
                  <a:lnTo>
                    <a:pt x="5" y="30"/>
                  </a:lnTo>
                  <a:lnTo>
                    <a:pt x="8" y="20"/>
                  </a:lnTo>
                  <a:lnTo>
                    <a:pt x="9" y="1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34DCA648-62A6-4F2B-9C01-434C11C02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" y="929"/>
              <a:ext cx="40" cy="44"/>
            </a:xfrm>
            <a:custGeom>
              <a:avLst/>
              <a:gdLst>
                <a:gd name="T0" fmla="*/ 0 w 40"/>
                <a:gd name="T1" fmla="*/ 0 h 44"/>
                <a:gd name="T2" fmla="*/ 17 w 40"/>
                <a:gd name="T3" fmla="*/ 6 h 44"/>
                <a:gd name="T4" fmla="*/ 32 w 40"/>
                <a:gd name="T5" fmla="*/ 11 h 44"/>
                <a:gd name="T6" fmla="*/ 35 w 40"/>
                <a:gd name="T7" fmla="*/ 19 h 44"/>
                <a:gd name="T8" fmla="*/ 36 w 40"/>
                <a:gd name="T9" fmla="*/ 26 h 44"/>
                <a:gd name="T10" fmla="*/ 38 w 40"/>
                <a:gd name="T11" fmla="*/ 33 h 44"/>
                <a:gd name="T12" fmla="*/ 40 w 40"/>
                <a:gd name="T13" fmla="*/ 40 h 44"/>
                <a:gd name="T14" fmla="*/ 40 w 40"/>
                <a:gd name="T15" fmla="*/ 44 h 44"/>
                <a:gd name="T16" fmla="*/ 26 w 40"/>
                <a:gd name="T17" fmla="*/ 39 h 44"/>
                <a:gd name="T18" fmla="*/ 12 w 40"/>
                <a:gd name="T19" fmla="*/ 36 h 44"/>
                <a:gd name="T20" fmla="*/ 10 w 40"/>
                <a:gd name="T21" fmla="*/ 27 h 44"/>
                <a:gd name="T22" fmla="*/ 6 w 40"/>
                <a:gd name="T23" fmla="*/ 19 h 44"/>
                <a:gd name="T24" fmla="*/ 3 w 40"/>
                <a:gd name="T25" fmla="*/ 10 h 44"/>
                <a:gd name="T26" fmla="*/ 0 w 40"/>
                <a:gd name="T27" fmla="*/ 0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0"/>
                <a:gd name="T43" fmla="*/ 0 h 44"/>
                <a:gd name="T44" fmla="*/ 40 w 40"/>
                <a:gd name="T45" fmla="*/ 44 h 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0" h="44">
                  <a:moveTo>
                    <a:pt x="0" y="0"/>
                  </a:moveTo>
                  <a:lnTo>
                    <a:pt x="17" y="6"/>
                  </a:lnTo>
                  <a:lnTo>
                    <a:pt x="32" y="11"/>
                  </a:lnTo>
                  <a:lnTo>
                    <a:pt x="35" y="19"/>
                  </a:lnTo>
                  <a:lnTo>
                    <a:pt x="36" y="26"/>
                  </a:lnTo>
                  <a:lnTo>
                    <a:pt x="38" y="33"/>
                  </a:lnTo>
                  <a:lnTo>
                    <a:pt x="40" y="40"/>
                  </a:lnTo>
                  <a:lnTo>
                    <a:pt x="40" y="44"/>
                  </a:lnTo>
                  <a:lnTo>
                    <a:pt x="26" y="39"/>
                  </a:lnTo>
                  <a:lnTo>
                    <a:pt x="12" y="36"/>
                  </a:lnTo>
                  <a:lnTo>
                    <a:pt x="10" y="27"/>
                  </a:lnTo>
                  <a:lnTo>
                    <a:pt x="6" y="19"/>
                  </a:lnTo>
                  <a:lnTo>
                    <a:pt x="3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7992E8F2-AF46-441E-B170-05EA2645E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960"/>
              <a:ext cx="24" cy="37"/>
            </a:xfrm>
            <a:custGeom>
              <a:avLst/>
              <a:gdLst>
                <a:gd name="T0" fmla="*/ 24 w 24"/>
                <a:gd name="T1" fmla="*/ 0 h 37"/>
                <a:gd name="T2" fmla="*/ 24 w 24"/>
                <a:gd name="T3" fmla="*/ 15 h 37"/>
                <a:gd name="T4" fmla="*/ 24 w 24"/>
                <a:gd name="T5" fmla="*/ 20 h 37"/>
                <a:gd name="T6" fmla="*/ 23 w 24"/>
                <a:gd name="T7" fmla="*/ 24 h 37"/>
                <a:gd name="T8" fmla="*/ 23 w 24"/>
                <a:gd name="T9" fmla="*/ 25 h 37"/>
                <a:gd name="T10" fmla="*/ 22 w 24"/>
                <a:gd name="T11" fmla="*/ 26 h 37"/>
                <a:gd name="T12" fmla="*/ 21 w 24"/>
                <a:gd name="T13" fmla="*/ 28 h 37"/>
                <a:gd name="T14" fmla="*/ 17 w 24"/>
                <a:gd name="T15" fmla="*/ 29 h 37"/>
                <a:gd name="T16" fmla="*/ 14 w 24"/>
                <a:gd name="T17" fmla="*/ 32 h 37"/>
                <a:gd name="T18" fmla="*/ 8 w 24"/>
                <a:gd name="T19" fmla="*/ 33 h 37"/>
                <a:gd name="T20" fmla="*/ 1 w 24"/>
                <a:gd name="T21" fmla="*/ 37 h 37"/>
                <a:gd name="T22" fmla="*/ 1 w 24"/>
                <a:gd name="T23" fmla="*/ 20 h 37"/>
                <a:gd name="T24" fmla="*/ 1 w 24"/>
                <a:gd name="T25" fmla="*/ 16 h 37"/>
                <a:gd name="T26" fmla="*/ 0 w 24"/>
                <a:gd name="T27" fmla="*/ 13 h 37"/>
                <a:gd name="T28" fmla="*/ 11 w 24"/>
                <a:gd name="T29" fmla="*/ 7 h 37"/>
                <a:gd name="T30" fmla="*/ 17 w 24"/>
                <a:gd name="T31" fmla="*/ 5 h 37"/>
                <a:gd name="T32" fmla="*/ 24 w 24"/>
                <a:gd name="T33" fmla="*/ 0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"/>
                <a:gd name="T52" fmla="*/ 0 h 37"/>
                <a:gd name="T53" fmla="*/ 24 w 24"/>
                <a:gd name="T54" fmla="*/ 37 h 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" h="37">
                  <a:moveTo>
                    <a:pt x="24" y="0"/>
                  </a:moveTo>
                  <a:lnTo>
                    <a:pt x="24" y="15"/>
                  </a:lnTo>
                  <a:lnTo>
                    <a:pt x="24" y="20"/>
                  </a:lnTo>
                  <a:lnTo>
                    <a:pt x="23" y="24"/>
                  </a:lnTo>
                  <a:lnTo>
                    <a:pt x="23" y="25"/>
                  </a:lnTo>
                  <a:lnTo>
                    <a:pt x="22" y="26"/>
                  </a:lnTo>
                  <a:lnTo>
                    <a:pt x="21" y="28"/>
                  </a:lnTo>
                  <a:lnTo>
                    <a:pt x="17" y="29"/>
                  </a:lnTo>
                  <a:lnTo>
                    <a:pt x="14" y="32"/>
                  </a:lnTo>
                  <a:lnTo>
                    <a:pt x="8" y="33"/>
                  </a:lnTo>
                  <a:lnTo>
                    <a:pt x="1" y="37"/>
                  </a:lnTo>
                  <a:lnTo>
                    <a:pt x="1" y="20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11" y="7"/>
                  </a:lnTo>
                  <a:lnTo>
                    <a:pt x="17" y="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691A4695-2AD5-4BF9-813D-2C2F6ED59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963"/>
              <a:ext cx="25" cy="43"/>
            </a:xfrm>
            <a:custGeom>
              <a:avLst/>
              <a:gdLst>
                <a:gd name="T0" fmla="*/ 0 w 25"/>
                <a:gd name="T1" fmla="*/ 0 h 43"/>
                <a:gd name="T2" fmla="*/ 12 w 25"/>
                <a:gd name="T3" fmla="*/ 7 h 43"/>
                <a:gd name="T4" fmla="*/ 19 w 25"/>
                <a:gd name="T5" fmla="*/ 10 h 43"/>
                <a:gd name="T6" fmla="*/ 25 w 25"/>
                <a:gd name="T7" fmla="*/ 15 h 43"/>
                <a:gd name="T8" fmla="*/ 25 w 25"/>
                <a:gd name="T9" fmla="*/ 43 h 43"/>
                <a:gd name="T10" fmla="*/ 19 w 25"/>
                <a:gd name="T11" fmla="*/ 38 h 43"/>
                <a:gd name="T12" fmla="*/ 16 w 25"/>
                <a:gd name="T13" fmla="*/ 37 h 43"/>
                <a:gd name="T14" fmla="*/ 13 w 25"/>
                <a:gd name="T15" fmla="*/ 36 h 43"/>
                <a:gd name="T16" fmla="*/ 11 w 25"/>
                <a:gd name="T17" fmla="*/ 34 h 43"/>
                <a:gd name="T18" fmla="*/ 9 w 25"/>
                <a:gd name="T19" fmla="*/ 32 h 43"/>
                <a:gd name="T20" fmla="*/ 7 w 25"/>
                <a:gd name="T21" fmla="*/ 30 h 43"/>
                <a:gd name="T22" fmla="*/ 6 w 25"/>
                <a:gd name="T23" fmla="*/ 28 h 43"/>
                <a:gd name="T24" fmla="*/ 5 w 25"/>
                <a:gd name="T25" fmla="*/ 25 h 43"/>
                <a:gd name="T26" fmla="*/ 4 w 25"/>
                <a:gd name="T27" fmla="*/ 23 h 43"/>
                <a:gd name="T28" fmla="*/ 3 w 25"/>
                <a:gd name="T29" fmla="*/ 21 h 43"/>
                <a:gd name="T30" fmla="*/ 2 w 25"/>
                <a:gd name="T31" fmla="*/ 18 h 43"/>
                <a:gd name="T32" fmla="*/ 0 w 25"/>
                <a:gd name="T33" fmla="*/ 13 h 43"/>
                <a:gd name="T34" fmla="*/ 0 w 25"/>
                <a:gd name="T35" fmla="*/ 10 h 43"/>
                <a:gd name="T36" fmla="*/ 0 w 25"/>
                <a:gd name="T37" fmla="*/ 7 h 43"/>
                <a:gd name="T38" fmla="*/ 0 w 25"/>
                <a:gd name="T39" fmla="*/ 0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5"/>
                <a:gd name="T61" fmla="*/ 0 h 43"/>
                <a:gd name="T62" fmla="*/ 25 w 25"/>
                <a:gd name="T63" fmla="*/ 43 h 4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5" h="43">
                  <a:moveTo>
                    <a:pt x="0" y="0"/>
                  </a:moveTo>
                  <a:lnTo>
                    <a:pt x="12" y="7"/>
                  </a:lnTo>
                  <a:lnTo>
                    <a:pt x="19" y="10"/>
                  </a:lnTo>
                  <a:lnTo>
                    <a:pt x="25" y="15"/>
                  </a:lnTo>
                  <a:lnTo>
                    <a:pt x="25" y="43"/>
                  </a:lnTo>
                  <a:lnTo>
                    <a:pt x="19" y="38"/>
                  </a:lnTo>
                  <a:lnTo>
                    <a:pt x="16" y="37"/>
                  </a:lnTo>
                  <a:lnTo>
                    <a:pt x="13" y="36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7" y="30"/>
                  </a:lnTo>
                  <a:lnTo>
                    <a:pt x="6" y="28"/>
                  </a:lnTo>
                  <a:lnTo>
                    <a:pt x="5" y="25"/>
                  </a:lnTo>
                  <a:lnTo>
                    <a:pt x="4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99" name="Freeform 111">
              <a:extLst>
                <a:ext uri="{FF2B5EF4-FFF2-40B4-BE49-F238E27FC236}">
                  <a16:creationId xmlns:a16="http://schemas.microsoft.com/office/drawing/2014/main" id="{FA14AE73-7EE3-4877-BA7E-FC8D57ABB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" y="997"/>
              <a:ext cx="35" cy="32"/>
            </a:xfrm>
            <a:custGeom>
              <a:avLst/>
              <a:gdLst>
                <a:gd name="T0" fmla="*/ 35 w 35"/>
                <a:gd name="T1" fmla="*/ 0 h 32"/>
                <a:gd name="T2" fmla="*/ 35 w 35"/>
                <a:gd name="T3" fmla="*/ 2 h 32"/>
                <a:gd name="T4" fmla="*/ 34 w 35"/>
                <a:gd name="T5" fmla="*/ 5 h 32"/>
                <a:gd name="T6" fmla="*/ 33 w 35"/>
                <a:gd name="T7" fmla="*/ 8 h 32"/>
                <a:gd name="T8" fmla="*/ 32 w 35"/>
                <a:gd name="T9" fmla="*/ 11 h 32"/>
                <a:gd name="T10" fmla="*/ 29 w 35"/>
                <a:gd name="T11" fmla="*/ 14 h 32"/>
                <a:gd name="T12" fmla="*/ 27 w 35"/>
                <a:gd name="T13" fmla="*/ 16 h 32"/>
                <a:gd name="T14" fmla="*/ 26 w 35"/>
                <a:gd name="T15" fmla="*/ 17 h 32"/>
                <a:gd name="T16" fmla="*/ 22 w 35"/>
                <a:gd name="T17" fmla="*/ 20 h 32"/>
                <a:gd name="T18" fmla="*/ 20 w 35"/>
                <a:gd name="T19" fmla="*/ 22 h 32"/>
                <a:gd name="T20" fmla="*/ 17 w 35"/>
                <a:gd name="T21" fmla="*/ 24 h 32"/>
                <a:gd name="T22" fmla="*/ 14 w 35"/>
                <a:gd name="T23" fmla="*/ 26 h 32"/>
                <a:gd name="T24" fmla="*/ 11 w 35"/>
                <a:gd name="T25" fmla="*/ 28 h 32"/>
                <a:gd name="T26" fmla="*/ 4 w 35"/>
                <a:gd name="T27" fmla="*/ 30 h 32"/>
                <a:gd name="T28" fmla="*/ 0 w 35"/>
                <a:gd name="T29" fmla="*/ 32 h 32"/>
                <a:gd name="T30" fmla="*/ 2 w 35"/>
                <a:gd name="T31" fmla="*/ 26 h 32"/>
                <a:gd name="T32" fmla="*/ 6 w 35"/>
                <a:gd name="T33" fmla="*/ 20 h 32"/>
                <a:gd name="T34" fmla="*/ 7 w 35"/>
                <a:gd name="T35" fmla="*/ 16 h 32"/>
                <a:gd name="T36" fmla="*/ 9 w 35"/>
                <a:gd name="T37" fmla="*/ 14 h 32"/>
                <a:gd name="T38" fmla="*/ 14 w 35"/>
                <a:gd name="T39" fmla="*/ 10 h 32"/>
                <a:gd name="T40" fmla="*/ 16 w 35"/>
                <a:gd name="T41" fmla="*/ 8 h 32"/>
                <a:gd name="T42" fmla="*/ 19 w 35"/>
                <a:gd name="T43" fmla="*/ 5 h 32"/>
                <a:gd name="T44" fmla="*/ 21 w 35"/>
                <a:gd name="T45" fmla="*/ 4 h 32"/>
                <a:gd name="T46" fmla="*/ 23 w 35"/>
                <a:gd name="T47" fmla="*/ 3 h 32"/>
                <a:gd name="T48" fmla="*/ 27 w 35"/>
                <a:gd name="T49" fmla="*/ 2 h 32"/>
                <a:gd name="T50" fmla="*/ 29 w 35"/>
                <a:gd name="T51" fmla="*/ 1 h 32"/>
                <a:gd name="T52" fmla="*/ 35 w 35"/>
                <a:gd name="T53" fmla="*/ 0 h 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5"/>
                <a:gd name="T82" fmla="*/ 0 h 32"/>
                <a:gd name="T83" fmla="*/ 35 w 35"/>
                <a:gd name="T84" fmla="*/ 32 h 3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5" h="32">
                  <a:moveTo>
                    <a:pt x="35" y="0"/>
                  </a:moveTo>
                  <a:lnTo>
                    <a:pt x="35" y="2"/>
                  </a:lnTo>
                  <a:lnTo>
                    <a:pt x="34" y="5"/>
                  </a:lnTo>
                  <a:lnTo>
                    <a:pt x="33" y="8"/>
                  </a:lnTo>
                  <a:lnTo>
                    <a:pt x="32" y="11"/>
                  </a:lnTo>
                  <a:lnTo>
                    <a:pt x="29" y="14"/>
                  </a:lnTo>
                  <a:lnTo>
                    <a:pt x="27" y="16"/>
                  </a:lnTo>
                  <a:lnTo>
                    <a:pt x="26" y="17"/>
                  </a:lnTo>
                  <a:lnTo>
                    <a:pt x="22" y="20"/>
                  </a:lnTo>
                  <a:lnTo>
                    <a:pt x="20" y="22"/>
                  </a:lnTo>
                  <a:lnTo>
                    <a:pt x="17" y="24"/>
                  </a:lnTo>
                  <a:lnTo>
                    <a:pt x="14" y="26"/>
                  </a:lnTo>
                  <a:lnTo>
                    <a:pt x="11" y="28"/>
                  </a:lnTo>
                  <a:lnTo>
                    <a:pt x="4" y="30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6" y="20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23" y="3"/>
                  </a:lnTo>
                  <a:lnTo>
                    <a:pt x="27" y="2"/>
                  </a:lnTo>
                  <a:lnTo>
                    <a:pt x="29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77AC7D46-B76E-44D4-8CED-4115515D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001"/>
              <a:ext cx="39" cy="33"/>
            </a:xfrm>
            <a:custGeom>
              <a:avLst/>
              <a:gdLst>
                <a:gd name="T0" fmla="*/ 0 w 39"/>
                <a:gd name="T1" fmla="*/ 0 h 33"/>
                <a:gd name="T2" fmla="*/ 3 w 39"/>
                <a:gd name="T3" fmla="*/ 1 h 33"/>
                <a:gd name="T4" fmla="*/ 6 w 39"/>
                <a:gd name="T5" fmla="*/ 1 h 33"/>
                <a:gd name="T6" fmla="*/ 9 w 39"/>
                <a:gd name="T7" fmla="*/ 4 h 33"/>
                <a:gd name="T8" fmla="*/ 13 w 39"/>
                <a:gd name="T9" fmla="*/ 5 h 33"/>
                <a:gd name="T10" fmla="*/ 18 w 39"/>
                <a:gd name="T11" fmla="*/ 7 h 33"/>
                <a:gd name="T12" fmla="*/ 20 w 39"/>
                <a:gd name="T13" fmla="*/ 9 h 33"/>
                <a:gd name="T14" fmla="*/ 23 w 39"/>
                <a:gd name="T15" fmla="*/ 11 h 33"/>
                <a:gd name="T16" fmla="*/ 26 w 39"/>
                <a:gd name="T17" fmla="*/ 13 h 33"/>
                <a:gd name="T18" fmla="*/ 28 w 39"/>
                <a:gd name="T19" fmla="*/ 16 h 33"/>
                <a:gd name="T20" fmla="*/ 31 w 39"/>
                <a:gd name="T21" fmla="*/ 18 h 33"/>
                <a:gd name="T22" fmla="*/ 32 w 39"/>
                <a:gd name="T23" fmla="*/ 20 h 33"/>
                <a:gd name="T24" fmla="*/ 34 w 39"/>
                <a:gd name="T25" fmla="*/ 24 h 33"/>
                <a:gd name="T26" fmla="*/ 36 w 39"/>
                <a:gd name="T27" fmla="*/ 26 h 33"/>
                <a:gd name="T28" fmla="*/ 38 w 39"/>
                <a:gd name="T29" fmla="*/ 30 h 33"/>
                <a:gd name="T30" fmla="*/ 39 w 39"/>
                <a:gd name="T31" fmla="*/ 33 h 33"/>
                <a:gd name="T32" fmla="*/ 27 w 39"/>
                <a:gd name="T33" fmla="*/ 29 h 33"/>
                <a:gd name="T34" fmla="*/ 21 w 39"/>
                <a:gd name="T35" fmla="*/ 25 h 33"/>
                <a:gd name="T36" fmla="*/ 15 w 39"/>
                <a:gd name="T37" fmla="*/ 22 h 33"/>
                <a:gd name="T38" fmla="*/ 13 w 39"/>
                <a:gd name="T39" fmla="*/ 20 h 33"/>
                <a:gd name="T40" fmla="*/ 10 w 39"/>
                <a:gd name="T41" fmla="*/ 18 h 33"/>
                <a:gd name="T42" fmla="*/ 8 w 39"/>
                <a:gd name="T43" fmla="*/ 16 h 33"/>
                <a:gd name="T44" fmla="*/ 6 w 39"/>
                <a:gd name="T45" fmla="*/ 13 h 33"/>
                <a:gd name="T46" fmla="*/ 5 w 39"/>
                <a:gd name="T47" fmla="*/ 10 h 33"/>
                <a:gd name="T48" fmla="*/ 2 w 39"/>
                <a:gd name="T49" fmla="*/ 7 h 33"/>
                <a:gd name="T50" fmla="*/ 1 w 39"/>
                <a:gd name="T51" fmla="*/ 4 h 33"/>
                <a:gd name="T52" fmla="*/ 0 w 39"/>
                <a:gd name="T53" fmla="*/ 0 h 3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9"/>
                <a:gd name="T82" fmla="*/ 0 h 33"/>
                <a:gd name="T83" fmla="*/ 39 w 39"/>
                <a:gd name="T84" fmla="*/ 33 h 3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9" h="33">
                  <a:moveTo>
                    <a:pt x="0" y="0"/>
                  </a:moveTo>
                  <a:lnTo>
                    <a:pt x="3" y="1"/>
                  </a:lnTo>
                  <a:lnTo>
                    <a:pt x="6" y="1"/>
                  </a:lnTo>
                  <a:lnTo>
                    <a:pt x="9" y="4"/>
                  </a:lnTo>
                  <a:lnTo>
                    <a:pt x="13" y="5"/>
                  </a:lnTo>
                  <a:lnTo>
                    <a:pt x="18" y="7"/>
                  </a:lnTo>
                  <a:lnTo>
                    <a:pt x="20" y="9"/>
                  </a:lnTo>
                  <a:lnTo>
                    <a:pt x="23" y="11"/>
                  </a:lnTo>
                  <a:lnTo>
                    <a:pt x="26" y="13"/>
                  </a:lnTo>
                  <a:lnTo>
                    <a:pt x="28" y="16"/>
                  </a:lnTo>
                  <a:lnTo>
                    <a:pt x="31" y="18"/>
                  </a:lnTo>
                  <a:lnTo>
                    <a:pt x="32" y="20"/>
                  </a:lnTo>
                  <a:lnTo>
                    <a:pt x="34" y="24"/>
                  </a:lnTo>
                  <a:lnTo>
                    <a:pt x="36" y="26"/>
                  </a:lnTo>
                  <a:lnTo>
                    <a:pt x="38" y="30"/>
                  </a:lnTo>
                  <a:lnTo>
                    <a:pt x="39" y="33"/>
                  </a:lnTo>
                  <a:lnTo>
                    <a:pt x="27" y="29"/>
                  </a:lnTo>
                  <a:lnTo>
                    <a:pt x="21" y="25"/>
                  </a:lnTo>
                  <a:lnTo>
                    <a:pt x="15" y="22"/>
                  </a:lnTo>
                  <a:lnTo>
                    <a:pt x="13" y="20"/>
                  </a:lnTo>
                  <a:lnTo>
                    <a:pt x="10" y="18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5" y="10"/>
                  </a:lnTo>
                  <a:lnTo>
                    <a:pt x="2" y="7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77800253-FA59-410E-B530-64B18CC18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7" y="1018"/>
              <a:ext cx="27" cy="38"/>
            </a:xfrm>
            <a:custGeom>
              <a:avLst/>
              <a:gdLst>
                <a:gd name="T0" fmla="*/ 27 w 27"/>
                <a:gd name="T1" fmla="*/ 1 h 38"/>
                <a:gd name="T2" fmla="*/ 26 w 27"/>
                <a:gd name="T3" fmla="*/ 6 h 38"/>
                <a:gd name="T4" fmla="*/ 23 w 27"/>
                <a:gd name="T5" fmla="*/ 12 h 38"/>
                <a:gd name="T6" fmla="*/ 22 w 27"/>
                <a:gd name="T7" fmla="*/ 18 h 38"/>
                <a:gd name="T8" fmla="*/ 21 w 27"/>
                <a:gd name="T9" fmla="*/ 21 h 38"/>
                <a:gd name="T10" fmla="*/ 20 w 27"/>
                <a:gd name="T11" fmla="*/ 24 h 38"/>
                <a:gd name="T12" fmla="*/ 17 w 27"/>
                <a:gd name="T13" fmla="*/ 26 h 38"/>
                <a:gd name="T14" fmla="*/ 16 w 27"/>
                <a:gd name="T15" fmla="*/ 28 h 38"/>
                <a:gd name="T16" fmla="*/ 15 w 27"/>
                <a:gd name="T17" fmla="*/ 32 h 38"/>
                <a:gd name="T18" fmla="*/ 13 w 27"/>
                <a:gd name="T19" fmla="*/ 33 h 38"/>
                <a:gd name="T20" fmla="*/ 10 w 27"/>
                <a:gd name="T21" fmla="*/ 35 h 38"/>
                <a:gd name="T22" fmla="*/ 7 w 27"/>
                <a:gd name="T23" fmla="*/ 37 h 38"/>
                <a:gd name="T24" fmla="*/ 3 w 27"/>
                <a:gd name="T25" fmla="*/ 37 h 38"/>
                <a:gd name="T26" fmla="*/ 0 w 27"/>
                <a:gd name="T27" fmla="*/ 38 h 38"/>
                <a:gd name="T28" fmla="*/ 2 w 27"/>
                <a:gd name="T29" fmla="*/ 32 h 38"/>
                <a:gd name="T30" fmla="*/ 3 w 27"/>
                <a:gd name="T31" fmla="*/ 25 h 38"/>
                <a:gd name="T32" fmla="*/ 4 w 27"/>
                <a:gd name="T33" fmla="*/ 18 h 38"/>
                <a:gd name="T34" fmla="*/ 5 w 27"/>
                <a:gd name="T35" fmla="*/ 14 h 38"/>
                <a:gd name="T36" fmla="*/ 7 w 27"/>
                <a:gd name="T37" fmla="*/ 12 h 38"/>
                <a:gd name="T38" fmla="*/ 8 w 27"/>
                <a:gd name="T39" fmla="*/ 9 h 38"/>
                <a:gd name="T40" fmla="*/ 9 w 27"/>
                <a:gd name="T41" fmla="*/ 7 h 38"/>
                <a:gd name="T42" fmla="*/ 10 w 27"/>
                <a:gd name="T43" fmla="*/ 6 h 38"/>
                <a:gd name="T44" fmla="*/ 11 w 27"/>
                <a:gd name="T45" fmla="*/ 5 h 38"/>
                <a:gd name="T46" fmla="*/ 13 w 27"/>
                <a:gd name="T47" fmla="*/ 2 h 38"/>
                <a:gd name="T48" fmla="*/ 16 w 27"/>
                <a:gd name="T49" fmla="*/ 1 h 38"/>
                <a:gd name="T50" fmla="*/ 20 w 27"/>
                <a:gd name="T51" fmla="*/ 0 h 38"/>
                <a:gd name="T52" fmla="*/ 23 w 27"/>
                <a:gd name="T53" fmla="*/ 0 h 38"/>
                <a:gd name="T54" fmla="*/ 24 w 27"/>
                <a:gd name="T55" fmla="*/ 0 h 38"/>
                <a:gd name="T56" fmla="*/ 27 w 27"/>
                <a:gd name="T57" fmla="*/ 1 h 3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7"/>
                <a:gd name="T88" fmla="*/ 0 h 38"/>
                <a:gd name="T89" fmla="*/ 27 w 27"/>
                <a:gd name="T90" fmla="*/ 38 h 3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7" h="38">
                  <a:moveTo>
                    <a:pt x="27" y="1"/>
                  </a:moveTo>
                  <a:lnTo>
                    <a:pt x="26" y="6"/>
                  </a:lnTo>
                  <a:lnTo>
                    <a:pt x="23" y="12"/>
                  </a:lnTo>
                  <a:lnTo>
                    <a:pt x="22" y="18"/>
                  </a:lnTo>
                  <a:lnTo>
                    <a:pt x="21" y="21"/>
                  </a:lnTo>
                  <a:lnTo>
                    <a:pt x="20" y="24"/>
                  </a:lnTo>
                  <a:lnTo>
                    <a:pt x="17" y="26"/>
                  </a:lnTo>
                  <a:lnTo>
                    <a:pt x="16" y="28"/>
                  </a:lnTo>
                  <a:lnTo>
                    <a:pt x="15" y="32"/>
                  </a:lnTo>
                  <a:lnTo>
                    <a:pt x="13" y="33"/>
                  </a:lnTo>
                  <a:lnTo>
                    <a:pt x="10" y="35"/>
                  </a:lnTo>
                  <a:lnTo>
                    <a:pt x="7" y="37"/>
                  </a:lnTo>
                  <a:lnTo>
                    <a:pt x="3" y="37"/>
                  </a:lnTo>
                  <a:lnTo>
                    <a:pt x="0" y="38"/>
                  </a:lnTo>
                  <a:lnTo>
                    <a:pt x="2" y="32"/>
                  </a:lnTo>
                  <a:lnTo>
                    <a:pt x="3" y="25"/>
                  </a:lnTo>
                  <a:lnTo>
                    <a:pt x="4" y="18"/>
                  </a:lnTo>
                  <a:lnTo>
                    <a:pt x="5" y="14"/>
                  </a:lnTo>
                  <a:lnTo>
                    <a:pt x="7" y="12"/>
                  </a:lnTo>
                  <a:lnTo>
                    <a:pt x="8" y="9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1" y="5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7" y="1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4C0BF051-D6F2-4B07-BC55-E2CE8B0A0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" y="1025"/>
              <a:ext cx="29" cy="35"/>
            </a:xfrm>
            <a:custGeom>
              <a:avLst/>
              <a:gdLst>
                <a:gd name="T0" fmla="*/ 0 w 29"/>
                <a:gd name="T1" fmla="*/ 0 h 35"/>
                <a:gd name="T2" fmla="*/ 4 w 29"/>
                <a:gd name="T3" fmla="*/ 1 h 35"/>
                <a:gd name="T4" fmla="*/ 7 w 29"/>
                <a:gd name="T5" fmla="*/ 2 h 35"/>
                <a:gd name="T6" fmla="*/ 10 w 29"/>
                <a:gd name="T7" fmla="*/ 4 h 35"/>
                <a:gd name="T8" fmla="*/ 12 w 29"/>
                <a:gd name="T9" fmla="*/ 5 h 35"/>
                <a:gd name="T10" fmla="*/ 15 w 29"/>
                <a:gd name="T11" fmla="*/ 7 h 35"/>
                <a:gd name="T12" fmla="*/ 16 w 29"/>
                <a:gd name="T13" fmla="*/ 9 h 35"/>
                <a:gd name="T14" fmla="*/ 18 w 29"/>
                <a:gd name="T15" fmla="*/ 14 h 35"/>
                <a:gd name="T16" fmla="*/ 22 w 29"/>
                <a:gd name="T17" fmla="*/ 19 h 35"/>
                <a:gd name="T18" fmla="*/ 23 w 29"/>
                <a:gd name="T19" fmla="*/ 25 h 35"/>
                <a:gd name="T20" fmla="*/ 25 w 29"/>
                <a:gd name="T21" fmla="*/ 30 h 35"/>
                <a:gd name="T22" fmla="*/ 29 w 29"/>
                <a:gd name="T23" fmla="*/ 35 h 35"/>
                <a:gd name="T24" fmla="*/ 25 w 29"/>
                <a:gd name="T25" fmla="*/ 35 h 35"/>
                <a:gd name="T26" fmla="*/ 22 w 29"/>
                <a:gd name="T27" fmla="*/ 34 h 35"/>
                <a:gd name="T28" fmla="*/ 19 w 29"/>
                <a:gd name="T29" fmla="*/ 33 h 35"/>
                <a:gd name="T30" fmla="*/ 17 w 29"/>
                <a:gd name="T31" fmla="*/ 32 h 35"/>
                <a:gd name="T32" fmla="*/ 15 w 29"/>
                <a:gd name="T33" fmla="*/ 31 h 35"/>
                <a:gd name="T34" fmla="*/ 12 w 29"/>
                <a:gd name="T35" fmla="*/ 28 h 35"/>
                <a:gd name="T36" fmla="*/ 11 w 29"/>
                <a:gd name="T37" fmla="*/ 26 h 35"/>
                <a:gd name="T38" fmla="*/ 9 w 29"/>
                <a:gd name="T39" fmla="*/ 24 h 35"/>
                <a:gd name="T40" fmla="*/ 7 w 29"/>
                <a:gd name="T41" fmla="*/ 20 h 35"/>
                <a:gd name="T42" fmla="*/ 6 w 29"/>
                <a:gd name="T43" fmla="*/ 17 h 35"/>
                <a:gd name="T44" fmla="*/ 4 w 29"/>
                <a:gd name="T45" fmla="*/ 11 h 35"/>
                <a:gd name="T46" fmla="*/ 2 w 29"/>
                <a:gd name="T47" fmla="*/ 5 h 35"/>
                <a:gd name="T48" fmla="*/ 0 w 29"/>
                <a:gd name="T49" fmla="*/ 2 h 35"/>
                <a:gd name="T50" fmla="*/ 0 w 29"/>
                <a:gd name="T51" fmla="*/ 0 h 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"/>
                <a:gd name="T79" fmla="*/ 0 h 35"/>
                <a:gd name="T80" fmla="*/ 29 w 29"/>
                <a:gd name="T81" fmla="*/ 35 h 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" h="35">
                  <a:moveTo>
                    <a:pt x="0" y="0"/>
                  </a:moveTo>
                  <a:lnTo>
                    <a:pt x="4" y="1"/>
                  </a:lnTo>
                  <a:lnTo>
                    <a:pt x="7" y="2"/>
                  </a:lnTo>
                  <a:lnTo>
                    <a:pt x="10" y="4"/>
                  </a:lnTo>
                  <a:lnTo>
                    <a:pt x="12" y="5"/>
                  </a:lnTo>
                  <a:lnTo>
                    <a:pt x="15" y="7"/>
                  </a:lnTo>
                  <a:lnTo>
                    <a:pt x="16" y="9"/>
                  </a:lnTo>
                  <a:lnTo>
                    <a:pt x="18" y="14"/>
                  </a:lnTo>
                  <a:lnTo>
                    <a:pt x="22" y="19"/>
                  </a:lnTo>
                  <a:lnTo>
                    <a:pt x="23" y="25"/>
                  </a:lnTo>
                  <a:lnTo>
                    <a:pt x="25" y="30"/>
                  </a:lnTo>
                  <a:lnTo>
                    <a:pt x="29" y="35"/>
                  </a:lnTo>
                  <a:lnTo>
                    <a:pt x="25" y="35"/>
                  </a:lnTo>
                  <a:lnTo>
                    <a:pt x="22" y="34"/>
                  </a:lnTo>
                  <a:lnTo>
                    <a:pt x="19" y="33"/>
                  </a:lnTo>
                  <a:lnTo>
                    <a:pt x="17" y="32"/>
                  </a:lnTo>
                  <a:lnTo>
                    <a:pt x="15" y="31"/>
                  </a:lnTo>
                  <a:lnTo>
                    <a:pt x="12" y="28"/>
                  </a:lnTo>
                  <a:lnTo>
                    <a:pt x="11" y="26"/>
                  </a:lnTo>
                  <a:lnTo>
                    <a:pt x="9" y="24"/>
                  </a:lnTo>
                  <a:lnTo>
                    <a:pt x="7" y="20"/>
                  </a:lnTo>
                  <a:lnTo>
                    <a:pt x="6" y="17"/>
                  </a:lnTo>
                  <a:lnTo>
                    <a:pt x="4" y="11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2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 sz="1350"/>
            </a:p>
          </p:txBody>
        </p:sp>
      </p:grpSp>
      <p:pic>
        <p:nvPicPr>
          <p:cNvPr id="104" name="Imagen 103">
            <a:extLst>
              <a:ext uri="{FF2B5EF4-FFF2-40B4-BE49-F238E27FC236}">
                <a16:creationId xmlns:a16="http://schemas.microsoft.com/office/drawing/2014/main" id="{8F38CDBB-BB40-4DD4-88A3-8D3AE1A17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882" y="50096"/>
            <a:ext cx="6507498" cy="1070609"/>
          </a:xfrm>
          <a:prstGeom prst="rect">
            <a:avLst/>
          </a:prstGeom>
        </p:spPr>
      </p:pic>
      <p:pic>
        <p:nvPicPr>
          <p:cNvPr id="105" name="Imagen 104">
            <a:extLst>
              <a:ext uri="{FF2B5EF4-FFF2-40B4-BE49-F238E27FC236}">
                <a16:creationId xmlns:a16="http://schemas.microsoft.com/office/drawing/2014/main" id="{4B137466-DAD7-429E-ADE1-ECF979137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6790" y="860890"/>
            <a:ext cx="3253339" cy="259815"/>
          </a:xfrm>
          <a:prstGeom prst="rect">
            <a:avLst/>
          </a:prstGeom>
        </p:spPr>
      </p:pic>
      <p:cxnSp>
        <p:nvCxnSpPr>
          <p:cNvPr id="107" name="Conector recto de flecha 106">
            <a:extLst>
              <a:ext uri="{FF2B5EF4-FFF2-40B4-BE49-F238E27FC236}">
                <a16:creationId xmlns:a16="http://schemas.microsoft.com/office/drawing/2014/main" id="{49A2B3FB-27AE-4C11-BE90-8D3517C74B48}"/>
              </a:ext>
            </a:extLst>
          </p:cNvPr>
          <p:cNvCxnSpPr/>
          <p:nvPr/>
        </p:nvCxnSpPr>
        <p:spPr>
          <a:xfrm flipH="1">
            <a:off x="9998375" y="2598822"/>
            <a:ext cx="778145" cy="5678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ector recto de flecha 107">
            <a:extLst>
              <a:ext uri="{FF2B5EF4-FFF2-40B4-BE49-F238E27FC236}">
                <a16:creationId xmlns:a16="http://schemas.microsoft.com/office/drawing/2014/main" id="{E160B1A5-10A6-455F-9EEA-4E6860D8C5D1}"/>
              </a:ext>
            </a:extLst>
          </p:cNvPr>
          <p:cNvCxnSpPr/>
          <p:nvPr/>
        </p:nvCxnSpPr>
        <p:spPr>
          <a:xfrm flipH="1">
            <a:off x="10560496" y="3665622"/>
            <a:ext cx="778145" cy="5678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9584A3AD-834B-40EE-A518-0824F6BAB1C1}"/>
              </a:ext>
            </a:extLst>
          </p:cNvPr>
          <p:cNvSpPr txBox="1"/>
          <p:nvPr/>
        </p:nvSpPr>
        <p:spPr>
          <a:xfrm>
            <a:off x="8328248" y="1785010"/>
            <a:ext cx="4363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TRATAMIENTO HIPOLIPEMIANTE DE ALTA INTENSIDAD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41E1D00-524A-45F8-857B-141FDF65FFF5}"/>
              </a:ext>
            </a:extLst>
          </p:cNvPr>
          <p:cNvSpPr txBox="1"/>
          <p:nvPr/>
        </p:nvSpPr>
        <p:spPr>
          <a:xfrm>
            <a:off x="7937895" y="463740"/>
            <a:ext cx="3531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0070C0"/>
                </a:solidFill>
              </a:rPr>
              <a:t>¿Cuando? ¿Cuanto?</a:t>
            </a: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B84A4DC1-3B28-450A-A257-A305174ADE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0486468-FD36-4AA9-BE9E-F09DCC680196}"/>
              </a:ext>
            </a:extLst>
          </p:cNvPr>
          <p:cNvSpPr txBox="1"/>
          <p:nvPr/>
        </p:nvSpPr>
        <p:spPr>
          <a:xfrm>
            <a:off x="1027522" y="4044801"/>
            <a:ext cx="626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I A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A1854259-FDDC-47CB-9A61-11B14583E398}"/>
              </a:ext>
            </a:extLst>
          </p:cNvPr>
          <p:cNvSpPr txBox="1"/>
          <p:nvPr/>
        </p:nvSpPr>
        <p:spPr>
          <a:xfrm>
            <a:off x="1027523" y="4677969"/>
            <a:ext cx="608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I A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BFCB945E-E4F8-454E-9854-48996C08FAC0}"/>
              </a:ext>
            </a:extLst>
          </p:cNvPr>
          <p:cNvSpPr txBox="1"/>
          <p:nvPr/>
        </p:nvSpPr>
        <p:spPr>
          <a:xfrm>
            <a:off x="1217626" y="2688913"/>
            <a:ext cx="778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/>
              <a:t>IIa</a:t>
            </a:r>
            <a:r>
              <a:rPr lang="es-ES" sz="2400" dirty="0"/>
              <a:t> A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76AA0708-4F1B-4D2C-868A-95EA680634E7}"/>
              </a:ext>
            </a:extLst>
          </p:cNvPr>
          <p:cNvSpPr txBox="1"/>
          <p:nvPr/>
        </p:nvSpPr>
        <p:spPr>
          <a:xfrm>
            <a:off x="1285183" y="1955190"/>
            <a:ext cx="778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/>
              <a:t>IIb</a:t>
            </a:r>
            <a:r>
              <a:rPr lang="es-ES" sz="2400" dirty="0"/>
              <a:t> A</a:t>
            </a:r>
          </a:p>
        </p:txBody>
      </p:sp>
    </p:spTree>
    <p:extLst>
      <p:ext uri="{BB962C8B-B14F-4D97-AF65-F5344CB8AC3E}">
        <p14:creationId xmlns:p14="http://schemas.microsoft.com/office/powerpoint/2010/main" val="130416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10">
            <a:extLst>
              <a:ext uri="{FF2B5EF4-FFF2-40B4-BE49-F238E27FC236}">
                <a16:creationId xmlns:a16="http://schemas.microsoft.com/office/drawing/2014/main" id="{5C9957EC-BE95-404C-9241-9DF1ACF3AC81}"/>
              </a:ext>
            </a:extLst>
          </p:cNvPr>
          <p:cNvGraphicFramePr>
            <a:graphicFrameLocks noGrp="1"/>
          </p:cNvGraphicFramePr>
          <p:nvPr/>
        </p:nvGraphicFramePr>
        <p:xfrm>
          <a:off x="9619672" y="102138"/>
          <a:ext cx="2190677" cy="1162357"/>
        </p:xfrm>
        <a:graphic>
          <a:graphicData uri="http://schemas.openxmlformats.org/drawingml/2006/table">
            <a:tbl>
              <a:tblPr firstRow="1" bandRow="1"/>
              <a:tblGrid>
                <a:gridCol w="2190677">
                  <a:extLst>
                    <a:ext uri="{9D8B030D-6E8A-4147-A177-3AD203B41FA5}">
                      <a16:colId xmlns:a16="http://schemas.microsoft.com/office/drawing/2014/main" val="3180084006"/>
                    </a:ext>
                  </a:extLst>
                </a:gridCol>
              </a:tblGrid>
              <a:tr h="164474"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0489" algn="l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lang="en-US" sz="1100" b="1" spc="25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Intervention Strategies</a:t>
                      </a:r>
                      <a:r>
                        <a:rPr lang="en-US" sz="1100" b="1" spc="25" baseline="0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 </a:t>
                      </a:r>
                      <a:endParaRPr sz="1100" b="1" dirty="0">
                        <a:latin typeface="+mn-lt"/>
                        <a:cs typeface="Arial"/>
                      </a:endParaRPr>
                    </a:p>
                  </a:txBody>
                  <a:tcPr marL="0" marR="0" marT="19685" marB="0">
                    <a:lnL>
                      <a:noFill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F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366242"/>
                  </a:ext>
                </a:extLst>
              </a:tr>
              <a:tr h="165032"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lang="en-US" sz="1100" spc="20" dirty="0">
                          <a:latin typeface="+mn-lt"/>
                          <a:cs typeface="Arial"/>
                        </a:rPr>
                        <a:t>Lifestyle</a:t>
                      </a:r>
                      <a:r>
                        <a:rPr lang="en-US" sz="1100" spc="-50" dirty="0"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1100" spc="5" dirty="0">
                          <a:latin typeface="+mn-lt"/>
                          <a:cs typeface="Arial"/>
                        </a:rPr>
                        <a:t>advice</a:t>
                      </a:r>
                      <a:endParaRPr lang="en-US" sz="1100" dirty="0">
                        <a:latin typeface="+mn-lt"/>
                        <a:cs typeface="Arial"/>
                      </a:endParaRPr>
                    </a:p>
                  </a:txBody>
                  <a:tcPr marL="0" marR="0" marT="2032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BF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811230"/>
                  </a:ext>
                </a:extLst>
              </a:tr>
              <a:tr h="371783"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155575">
                        <a:lnSpc>
                          <a:spcPts val="1200"/>
                        </a:lnSpc>
                      </a:pPr>
                      <a:r>
                        <a:rPr lang="en-US" sz="1100" spc="20" dirty="0">
                          <a:latin typeface="+mn-lt"/>
                          <a:cs typeface="Arial"/>
                        </a:rPr>
                        <a:t>Lifestyle</a:t>
                      </a:r>
                      <a:r>
                        <a:rPr lang="en-US" sz="1100" spc="-105" dirty="0"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1100" spc="30" dirty="0">
                          <a:latin typeface="+mn-lt"/>
                          <a:cs typeface="Arial"/>
                        </a:rPr>
                        <a:t>inter</a:t>
                      </a:r>
                      <a:r>
                        <a:rPr lang="en-US" sz="1100" spc="20" dirty="0">
                          <a:latin typeface="+mn-lt"/>
                          <a:cs typeface="Arial"/>
                        </a:rPr>
                        <a:t>vention,</a:t>
                      </a:r>
                      <a:r>
                        <a:rPr lang="en-US" sz="1100" spc="-40" dirty="0"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1100" spc="10" dirty="0">
                          <a:latin typeface="+mn-lt"/>
                          <a:cs typeface="Arial"/>
                        </a:rPr>
                        <a:t>con</a:t>
                      </a:r>
                      <a:r>
                        <a:rPr lang="en-US" sz="1100" spc="15" dirty="0">
                          <a:latin typeface="+mn-lt"/>
                          <a:cs typeface="Arial"/>
                        </a:rPr>
                        <a:t>sider</a:t>
                      </a:r>
                      <a:r>
                        <a:rPr lang="en-US" sz="1100" spc="-40" dirty="0"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1100" spc="10" dirty="0">
                          <a:latin typeface="+mn-lt"/>
                          <a:cs typeface="Arial"/>
                        </a:rPr>
                        <a:t>adding </a:t>
                      </a:r>
                      <a:r>
                        <a:rPr lang="en-US" sz="1100" spc="30" dirty="0">
                          <a:latin typeface="+mn-lt"/>
                          <a:cs typeface="Arial"/>
                        </a:rPr>
                        <a:t>drug </a:t>
                      </a:r>
                      <a:r>
                        <a:rPr lang="en-US" sz="1100" spc="25" dirty="0">
                          <a:latin typeface="+mn-lt"/>
                          <a:cs typeface="Arial"/>
                        </a:rPr>
                        <a:t>if  </a:t>
                      </a:r>
                      <a:r>
                        <a:rPr lang="en-US" sz="1100" dirty="0">
                          <a:latin typeface="+mn-lt"/>
                          <a:cs typeface="Arial"/>
                        </a:rPr>
                        <a:t>uncont</a:t>
                      </a:r>
                      <a:r>
                        <a:rPr lang="en-US" sz="1100" spc="-20" dirty="0">
                          <a:latin typeface="+mn-lt"/>
                          <a:cs typeface="Arial"/>
                        </a:rPr>
                        <a:t>r</a:t>
                      </a:r>
                      <a:r>
                        <a:rPr lang="en-US" sz="1100" dirty="0">
                          <a:latin typeface="+mn-lt"/>
                          <a:cs typeface="Arial"/>
                        </a:rPr>
                        <a:t>olled</a:t>
                      </a:r>
                    </a:p>
                  </a:txBody>
                  <a:tcPr marL="0" marR="0" marT="2032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E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659291"/>
                  </a:ext>
                </a:extLst>
              </a:tr>
              <a:tr h="415289"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27305">
                        <a:lnSpc>
                          <a:spcPts val="1200"/>
                        </a:lnSpc>
                      </a:pPr>
                      <a:r>
                        <a:rPr lang="en-US" sz="1100" spc="20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Lifestyle</a:t>
                      </a:r>
                      <a:r>
                        <a:rPr lang="en-US" sz="1100" spc="-105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1100" spc="30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inter</a:t>
                      </a:r>
                      <a:r>
                        <a:rPr lang="en-US" sz="1100" spc="25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vention</a:t>
                      </a:r>
                      <a:r>
                        <a:rPr lang="en-US" sz="1100" spc="-45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1100" spc="5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and</a:t>
                      </a:r>
                      <a:endParaRPr lang="en-US" sz="1100" dirty="0">
                        <a:latin typeface="+mn-lt"/>
                        <a:cs typeface="Arial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lang="en-US" sz="1100" spc="35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concomitant </a:t>
                      </a:r>
                      <a:r>
                        <a:rPr lang="en-US" sz="1100" spc="30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drug </a:t>
                      </a:r>
                      <a:r>
                        <a:rPr lang="en-US" sz="1100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inte</a:t>
                      </a:r>
                      <a:r>
                        <a:rPr lang="en-US" sz="1100" spc="10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r</a:t>
                      </a:r>
                      <a:r>
                        <a:rPr lang="en-US" sz="1100" spc="-15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v</a:t>
                      </a:r>
                      <a:r>
                        <a:rPr lang="en-US" sz="1100" dirty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ention</a:t>
                      </a:r>
                      <a:endParaRPr lang="en-US" sz="1100" dirty="0">
                        <a:latin typeface="+mn-lt"/>
                        <a:cs typeface="Arial"/>
                      </a:endParaRPr>
                    </a:p>
                  </a:txBody>
                  <a:tcPr marL="0" marR="0" marT="20320" marB="0">
                    <a:lnL w="9525">
                      <a:solidFill>
                        <a:srgbClr val="FFFFFF"/>
                      </a:solidFill>
                      <a:prstDash val="soli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3667647"/>
                  </a:ext>
                </a:extLst>
              </a:tr>
            </a:tbl>
          </a:graphicData>
        </a:graphic>
      </p:graphicFrame>
      <p:sp>
        <p:nvSpPr>
          <p:cNvPr id="6" name="Título 2">
            <a:extLst>
              <a:ext uri="{FF2B5EF4-FFF2-40B4-BE49-F238E27FC236}">
                <a16:creationId xmlns:a16="http://schemas.microsoft.com/office/drawing/2014/main" id="{9362304F-786A-40DC-A3F1-FC1BB43BF682}"/>
              </a:ext>
            </a:extLst>
          </p:cNvPr>
          <p:cNvSpPr txBox="1">
            <a:spLocks/>
          </p:cNvSpPr>
          <p:nvPr/>
        </p:nvSpPr>
        <p:spPr>
          <a:xfrm>
            <a:off x="98561" y="414011"/>
            <a:ext cx="9255760" cy="5151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  <a:defRPr/>
            </a:pPr>
            <a:r>
              <a:rPr lang="es-ES" sz="2800" b="1" dirty="0">
                <a:solidFill>
                  <a:srgbClr val="8F3089"/>
                </a:solidFill>
                <a:cs typeface="Calibri Light" panose="020F0302020204030204" pitchFamily="34" charset="0"/>
              </a:rPr>
              <a:t>Estrategias de intervención en función del RCV total y el </a:t>
            </a:r>
            <a:r>
              <a:rPr lang="es-ES" sz="2800" b="1" dirty="0" err="1">
                <a:solidFill>
                  <a:srgbClr val="8F3089"/>
                </a:solidFill>
                <a:cs typeface="Calibri Light" panose="020F0302020204030204" pitchFamily="34" charset="0"/>
              </a:rPr>
              <a:t>cLDL</a:t>
            </a:r>
            <a:endParaRPr lang="en-US" sz="2800" b="1" dirty="0">
              <a:solidFill>
                <a:srgbClr val="8F3089"/>
              </a:solidFill>
              <a:cs typeface="Calibri Light" panose="020F0302020204030204" pitchFamily="34" charset="0"/>
            </a:endParaRPr>
          </a:p>
        </p:txBody>
      </p:sp>
      <p:graphicFrame>
        <p:nvGraphicFramePr>
          <p:cNvPr id="7" name="object 29">
            <a:extLst>
              <a:ext uri="{FF2B5EF4-FFF2-40B4-BE49-F238E27FC236}">
                <a16:creationId xmlns:a16="http://schemas.microsoft.com/office/drawing/2014/main" id="{6113C966-9C01-4B5D-BC74-876905624301}"/>
              </a:ext>
            </a:extLst>
          </p:cNvPr>
          <p:cNvGraphicFramePr>
            <a:graphicFrameLocks noGrp="1"/>
          </p:cNvGraphicFramePr>
          <p:nvPr/>
        </p:nvGraphicFramePr>
        <p:xfrm>
          <a:off x="839737" y="1748840"/>
          <a:ext cx="10837066" cy="4512652"/>
        </p:xfrm>
        <a:graphic>
          <a:graphicData uri="http://schemas.openxmlformats.org/drawingml/2006/table">
            <a:tbl>
              <a:tblPr firstRow="1" bandRow="1"/>
              <a:tblGrid>
                <a:gridCol w="1727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71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35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82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139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211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153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5955"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889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400" b="1" dirty="0">
                        <a:latin typeface="+mn-lt"/>
                        <a:cs typeface="Arial"/>
                      </a:endParaRPr>
                    </a:p>
                  </a:txBody>
                  <a:tcPr marL="0" marR="0" marT="15875" marB="0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600" b="1" dirty="0">
                          <a:latin typeface="+mn-lt"/>
                          <a:cs typeface="Arial"/>
                        </a:rPr>
                        <a:t>Untreated LDL-C Levels </a:t>
                      </a:r>
                      <a:endParaRPr sz="1600" b="1" dirty="0">
                        <a:latin typeface="+mn-lt"/>
                        <a:cs typeface="Arial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600" dirty="0">
                        <a:latin typeface="+mj-lt"/>
                        <a:cs typeface="Arial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600" dirty="0">
                        <a:latin typeface="+mj-lt"/>
                        <a:cs typeface="Arial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600" dirty="0">
                        <a:latin typeface="+mj-lt"/>
                        <a:cs typeface="Arial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600" dirty="0">
                        <a:latin typeface="+mj-lt"/>
                        <a:cs typeface="Arial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08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600" dirty="0">
                        <a:latin typeface="+mj-lt"/>
                        <a:cs typeface="Arial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125264"/>
                  </a:ext>
                </a:extLst>
              </a:tr>
              <a:tr h="592718"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889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en-US" sz="1600" b="1" dirty="0">
                          <a:latin typeface="+mn-lt"/>
                          <a:cs typeface="Arial"/>
                        </a:rPr>
                        <a:t>TOTAL CV RISK</a:t>
                      </a:r>
                    </a:p>
                    <a:p>
                      <a:pPr marL="4889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en-US" sz="1600" b="1" baseline="0" dirty="0">
                          <a:latin typeface="+mn-lt"/>
                          <a:cs typeface="Arial"/>
                        </a:rPr>
                        <a:t>(SCORE %)</a:t>
                      </a:r>
                      <a:endParaRPr sz="1400" b="1" dirty="0">
                        <a:latin typeface="+mn-lt"/>
                        <a:cs typeface="Arial"/>
                      </a:endParaRPr>
                    </a:p>
                  </a:txBody>
                  <a:tcPr marL="0" marR="0" marT="15875" marB="0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&lt;1.4 mmol/L</a:t>
                      </a:r>
                    </a:p>
                    <a:p>
                      <a:pPr algn="ctr"/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(55 mg/</a:t>
                      </a:r>
                      <a:r>
                        <a:rPr lang="en-US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dL</a:t>
                      </a: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sz="1200" dirty="0">
                        <a:latin typeface="+mn-lt"/>
                        <a:cs typeface="Arial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380924" rtl="0" eaLnBrk="1" latinLnBrk="0" hangingPunct="1"/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1.4 to &lt;1.8 mmol/L (55 to &lt;70 mg/dL)</a:t>
                      </a:r>
                      <a:endParaRPr sz="12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380924" rtl="0" eaLnBrk="1" latinLnBrk="0" hangingPunct="1"/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1.8 to &lt;2.6 mmol/L</a:t>
                      </a:r>
                      <a:b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(70 to &lt;100 mg/dL)</a:t>
                      </a:r>
                      <a:endParaRPr sz="12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380924" rtl="0" eaLnBrk="1" latinLnBrk="0" hangingPunct="1"/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2.6 to &lt;3.0 mmol/L</a:t>
                      </a:r>
                      <a:b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(100 to &lt;116 mg/dL)</a:t>
                      </a:r>
                      <a:endParaRPr sz="12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380924" rtl="0" eaLnBrk="1" latinLnBrk="0" hangingPunct="1"/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3.0 to &lt;4.9 mmol/L (116 to &lt;190 mg/dL)</a:t>
                      </a:r>
                      <a:endParaRPr sz="12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380924" rtl="0" eaLnBrk="1" latinLnBrk="0" hangingPunct="1"/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4.9 </a:t>
                      </a:r>
                      <a:r>
                        <a:rPr lang="en-US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mmol</a:t>
                      </a: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</a:p>
                    <a:p>
                      <a:pPr marL="0" algn="ctr" defTabSz="380924" rtl="0" eaLnBrk="1" latinLnBrk="0" hangingPunct="1"/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200" b="0" i="0" u="none" strike="noStrike" kern="1200" cap="none" spc="-15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</a:rPr>
                        <a:t>≥</a:t>
                      </a: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190 mg/dL)</a:t>
                      </a:r>
                      <a:endParaRPr sz="12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1587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883185"/>
                  </a:ext>
                </a:extLst>
              </a:tr>
              <a:tr h="734139"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889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en-US" sz="1400" b="0" spc="-5" dirty="0">
                          <a:latin typeface="+mn-lt"/>
                          <a:cs typeface="OCR A Extended"/>
                        </a:rPr>
                        <a:t>LOW RISK</a:t>
                      </a:r>
                    </a:p>
                    <a:p>
                      <a:pPr marL="4889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400" b="0" spc="-5" dirty="0">
                          <a:latin typeface="+mn-lt"/>
                          <a:cs typeface="OCR A Extended"/>
                        </a:rPr>
                        <a:t>&lt;</a:t>
                      </a:r>
                      <a:r>
                        <a:rPr sz="1400" b="0" spc="-5" dirty="0">
                          <a:latin typeface="+mn-lt"/>
                          <a:cs typeface="Arial"/>
                        </a:rPr>
                        <a:t>1</a:t>
                      </a:r>
                      <a:endParaRPr sz="1400" b="0" dirty="0">
                        <a:latin typeface="+mn-lt"/>
                        <a:cs typeface="Arial"/>
                      </a:endParaRPr>
                    </a:p>
                  </a:txBody>
                  <a:tcPr marL="0" marR="0" marT="15875" marB="0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15875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AD4A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15875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AD4A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15875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AD4A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15875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AD4A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15875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E1D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15875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8895" marR="60325" algn="ctr">
                        <a:lnSpc>
                          <a:spcPct val="100000"/>
                        </a:lnSpc>
                      </a:pPr>
                      <a:r>
                        <a:rPr lang="en-US" sz="1400" b="0" kern="1200" spc="-15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MODERATE RISK</a:t>
                      </a:r>
                    </a:p>
                    <a:p>
                      <a:pPr marL="48895" marR="60325" algn="ctr">
                        <a:lnSpc>
                          <a:spcPct val="100000"/>
                        </a:lnSpc>
                      </a:pPr>
                      <a:r>
                        <a:rPr lang="en-US" sz="1400" b="0" kern="1200" spc="-15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≥1</a:t>
                      </a:r>
                      <a:r>
                        <a:rPr sz="1400" b="0" spc="-2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400" b="0" spc="65" dirty="0">
                          <a:latin typeface="+mn-lt"/>
                          <a:cs typeface="Arial"/>
                        </a:rPr>
                        <a:t>to </a:t>
                      </a:r>
                      <a:r>
                        <a:rPr sz="1400" b="0" spc="-5" dirty="0">
                          <a:latin typeface="+mn-lt"/>
                          <a:cs typeface="OCR A Extended"/>
                        </a:rPr>
                        <a:t>&lt;</a:t>
                      </a:r>
                      <a:r>
                        <a:rPr sz="1400" b="0" spc="-5" dirty="0">
                          <a:latin typeface="+mn-lt"/>
                          <a:cs typeface="Arial"/>
                        </a:rPr>
                        <a:t>5</a:t>
                      </a:r>
                      <a:endParaRPr sz="1400" b="0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32829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AD4A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2032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AD4A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2032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AD4A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15557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E1D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12509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E1D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2730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8895"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lang="en-US" sz="1400" b="0" kern="1200" spc="-15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HIGH RISK </a:t>
                      </a:r>
                    </a:p>
                    <a:p>
                      <a:pPr marL="48895"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lang="en-US" sz="1400" b="0" kern="1200" spc="-15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≥</a:t>
                      </a:r>
                      <a:r>
                        <a:rPr sz="1400" b="0" spc="-20" dirty="0">
                          <a:latin typeface="+mn-lt"/>
                          <a:cs typeface="Arial"/>
                        </a:rPr>
                        <a:t>5 </a:t>
                      </a:r>
                      <a:r>
                        <a:rPr sz="1400" b="0" spc="65" dirty="0">
                          <a:latin typeface="+mn-lt"/>
                          <a:cs typeface="Arial"/>
                        </a:rPr>
                        <a:t>to </a:t>
                      </a:r>
                      <a:r>
                        <a:rPr sz="1400" b="0" spc="-5" dirty="0">
                          <a:latin typeface="+mn-lt"/>
                          <a:cs typeface="OCR A Extended"/>
                        </a:rPr>
                        <a:t>&lt;</a:t>
                      </a:r>
                      <a:r>
                        <a:rPr sz="1400" b="0" spc="-5" dirty="0">
                          <a:latin typeface="+mn-lt"/>
                          <a:cs typeface="Arial"/>
                        </a:rPr>
                        <a:t>10</a:t>
                      </a:r>
                      <a:endParaRPr sz="1400" b="0" dirty="0">
                        <a:latin typeface="+mn-lt"/>
                        <a:cs typeface="Arial"/>
                      </a:endParaRPr>
                    </a:p>
                  </a:txBody>
                  <a:tcPr marL="0" marR="0" marT="2032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32829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AD4A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1400">
                        <a:latin typeface="+mn-lt"/>
                        <a:cs typeface="Arial"/>
                      </a:endParaRPr>
                    </a:p>
                  </a:txBody>
                  <a:tcPr marL="0" marR="0" marT="2032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AD4A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2032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E1D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2032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2032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2032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520"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8895" marR="257810" algn="ctr">
                        <a:lnSpc>
                          <a:spcPct val="100000"/>
                        </a:lnSpc>
                      </a:pPr>
                      <a:r>
                        <a:rPr lang="en-US" sz="1400" b="0" spc="-15" dirty="0">
                          <a:latin typeface="+mn-lt"/>
                          <a:cs typeface="Arial"/>
                        </a:rPr>
                        <a:t>VERY HIGH RISK</a:t>
                      </a:r>
                    </a:p>
                    <a:p>
                      <a:pPr marL="48895" marR="257810" algn="ctr">
                        <a:lnSpc>
                          <a:spcPct val="100000"/>
                        </a:lnSpc>
                      </a:pPr>
                      <a:r>
                        <a:rPr lang="en-US" sz="1400" b="0" spc="10" dirty="0">
                          <a:latin typeface="+mn-lt"/>
                          <a:cs typeface="Arial"/>
                        </a:rPr>
                        <a:t>(</a:t>
                      </a:r>
                      <a:r>
                        <a:rPr sz="1400" b="0" spc="10" dirty="0">
                          <a:latin typeface="+mn-lt"/>
                          <a:cs typeface="Arial"/>
                        </a:rPr>
                        <a:t>due</a:t>
                      </a:r>
                      <a:r>
                        <a:rPr lang="en-US" sz="1400" b="0" spc="1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400" b="0" spc="65" dirty="0">
                          <a:latin typeface="+mn-lt"/>
                          <a:cs typeface="Arial"/>
                        </a:rPr>
                        <a:t>to</a:t>
                      </a:r>
                      <a:r>
                        <a:rPr sz="1400" b="0" spc="-14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400" b="0" spc="-25" dirty="0">
                          <a:latin typeface="+mn-lt"/>
                          <a:cs typeface="Arial"/>
                        </a:rPr>
                        <a:t>a </a:t>
                      </a:r>
                      <a:r>
                        <a:rPr sz="1400" b="0" spc="25" dirty="0">
                          <a:latin typeface="+mn-lt"/>
                          <a:cs typeface="Arial"/>
                        </a:rPr>
                        <a:t>risk </a:t>
                      </a:r>
                      <a:r>
                        <a:rPr sz="1400" b="0" spc="15" dirty="0">
                          <a:latin typeface="+mn-lt"/>
                          <a:cs typeface="Arial"/>
                        </a:rPr>
                        <a:t>condi</a:t>
                      </a:r>
                      <a:r>
                        <a:rPr sz="1400" b="0" spc="45" dirty="0">
                          <a:latin typeface="+mn-lt"/>
                          <a:cs typeface="Arial"/>
                        </a:rPr>
                        <a:t>tion</a:t>
                      </a:r>
                      <a:r>
                        <a:rPr lang="en-US" sz="1400" b="0" spc="45" dirty="0">
                          <a:latin typeface="+mn-lt"/>
                          <a:cs typeface="Arial"/>
                        </a:rPr>
                        <a:t>)</a:t>
                      </a:r>
                      <a:r>
                        <a:rPr lang="en-US" sz="1400" b="0" u="none" spc="45" dirty="0"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1400" b="0" u="sng" spc="45" dirty="0">
                          <a:latin typeface="+mn-lt"/>
                          <a:cs typeface="Arial"/>
                        </a:rPr>
                        <a:t>&gt;</a:t>
                      </a:r>
                      <a:r>
                        <a:rPr lang="en-US" sz="1400" b="0" spc="45" dirty="0">
                          <a:latin typeface="+mn-lt"/>
                          <a:cs typeface="Arial"/>
                        </a:rPr>
                        <a:t>10</a:t>
                      </a:r>
                      <a:endParaRPr sz="1400" b="0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" marR="32829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AD4A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7937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E1D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125095">
                        <a:lnSpc>
                          <a:spcPct val="100000"/>
                        </a:lnSpc>
                      </a:pPr>
                      <a:endParaRPr sz="140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5270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" marR="12509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2730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1520"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8895"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400" b="0" spc="15" dirty="0">
                          <a:latin typeface="+mn-lt"/>
                          <a:cs typeface="Arial"/>
                        </a:rPr>
                        <a:t>Very-high-risk</a:t>
                      </a:r>
                      <a:endParaRPr sz="1400" b="0" dirty="0">
                        <a:latin typeface="+mn-lt"/>
                        <a:cs typeface="Arial"/>
                      </a:endParaRPr>
                    </a:p>
                  </a:txBody>
                  <a:tcPr marL="0" marR="0" marT="2032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E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" marR="4889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E1D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79375">
                        <a:lnSpc>
                          <a:spcPct val="100000"/>
                        </a:lnSpc>
                      </a:pPr>
                      <a:endParaRPr sz="140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12509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5270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720" marR="12509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tc>
                  <a:txBody>
                    <a:bodyPr/>
                    <a:lstStyle>
                      <a:lvl1pPr marL="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8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378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566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754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943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132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320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509" algn="l" defTabSz="91437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45085" marR="27305">
                        <a:lnSpc>
                          <a:spcPct val="100000"/>
                        </a:lnSpc>
                      </a:pPr>
                      <a:endParaRPr sz="1400" dirty="0">
                        <a:latin typeface="+mn-lt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20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2" name="Grupo 1">
            <a:extLst>
              <a:ext uri="{FF2B5EF4-FFF2-40B4-BE49-F238E27FC236}">
                <a16:creationId xmlns:a16="http://schemas.microsoft.com/office/drawing/2014/main" id="{F8A885A9-57AD-4057-A58B-311A14F4B33E}"/>
              </a:ext>
            </a:extLst>
          </p:cNvPr>
          <p:cNvGrpSpPr/>
          <p:nvPr/>
        </p:nvGrpSpPr>
        <p:grpSpPr>
          <a:xfrm>
            <a:off x="98561" y="2595675"/>
            <a:ext cx="672019" cy="3858253"/>
            <a:chOff x="27517" y="2391672"/>
            <a:chExt cx="672019" cy="3858253"/>
          </a:xfrm>
        </p:grpSpPr>
        <p:sp>
          <p:nvSpPr>
            <p:cNvPr id="9" name="TextBox 13">
              <a:extLst>
                <a:ext uri="{FF2B5EF4-FFF2-40B4-BE49-F238E27FC236}">
                  <a16:creationId xmlns:a16="http://schemas.microsoft.com/office/drawing/2014/main" id="{E756320C-A35C-43D8-95BC-0F968CED14A0}"/>
                </a:ext>
              </a:extLst>
            </p:cNvPr>
            <p:cNvSpPr txBox="1"/>
            <p:nvPr/>
          </p:nvSpPr>
          <p:spPr>
            <a:xfrm rot="16200000">
              <a:off x="-645931" y="3453666"/>
              <a:ext cx="18844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prstClr val="black"/>
                  </a:solidFill>
                  <a:latin typeface="Calibri" panose="020F0502020204030204"/>
                </a:rPr>
                <a:t>Primary Prevention </a:t>
              </a:r>
            </a:p>
          </p:txBody>
        </p:sp>
        <p:sp>
          <p:nvSpPr>
            <p:cNvPr id="10" name="TextBox 14">
              <a:extLst>
                <a:ext uri="{FF2B5EF4-FFF2-40B4-BE49-F238E27FC236}">
                  <a16:creationId xmlns:a16="http://schemas.microsoft.com/office/drawing/2014/main" id="{D5B0B224-1BD8-4CF5-A861-1C59209D8218}"/>
                </a:ext>
              </a:extLst>
            </p:cNvPr>
            <p:cNvSpPr txBox="1"/>
            <p:nvPr/>
          </p:nvSpPr>
          <p:spPr>
            <a:xfrm rot="16200000">
              <a:off x="-322311" y="5376877"/>
              <a:ext cx="12228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black"/>
                  </a:solidFill>
                  <a:latin typeface="Calibri" panose="020F0502020204030204"/>
                </a:rPr>
                <a:t>Secondary </a:t>
              </a:r>
            </a:p>
            <a:p>
              <a:pPr algn="ctr"/>
              <a:r>
                <a:rPr lang="en-US" sz="1400" b="1" dirty="0">
                  <a:solidFill>
                    <a:prstClr val="black"/>
                  </a:solidFill>
                  <a:latin typeface="Calibri" panose="020F0502020204030204"/>
                </a:rPr>
                <a:t>Prevention </a:t>
              </a:r>
            </a:p>
          </p:txBody>
        </p:sp>
        <p:sp>
          <p:nvSpPr>
            <p:cNvPr id="3" name="Left Brace 17">
              <a:extLst>
                <a:ext uri="{FF2B5EF4-FFF2-40B4-BE49-F238E27FC236}">
                  <a16:creationId xmlns:a16="http://schemas.microsoft.com/office/drawing/2014/main" id="{B25F8CA1-B65C-4D5A-9372-8167459C6C53}"/>
                </a:ext>
              </a:extLst>
            </p:cNvPr>
            <p:cNvSpPr/>
            <p:nvPr/>
          </p:nvSpPr>
          <p:spPr>
            <a:xfrm>
              <a:off x="515197" y="2391672"/>
              <a:ext cx="184339" cy="2926080"/>
            </a:xfrm>
            <a:prstGeom prst="leftBrace">
              <a:avLst/>
            </a:prstGeom>
            <a:ln w="12700" cap="rnd">
              <a:solidFill>
                <a:schemeClr val="tx1"/>
              </a:solidFill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Left Brace 24">
              <a:extLst>
                <a:ext uri="{FF2B5EF4-FFF2-40B4-BE49-F238E27FC236}">
                  <a16:creationId xmlns:a16="http://schemas.microsoft.com/office/drawing/2014/main" id="{B8FC909E-0A3F-4669-887F-A76647D4C067}"/>
                </a:ext>
              </a:extLst>
            </p:cNvPr>
            <p:cNvSpPr/>
            <p:nvPr/>
          </p:nvSpPr>
          <p:spPr>
            <a:xfrm>
              <a:off x="515197" y="5338667"/>
              <a:ext cx="184339" cy="731520"/>
            </a:xfrm>
            <a:prstGeom prst="leftBrace">
              <a:avLst/>
            </a:prstGeom>
            <a:ln w="12700" cap="rnd">
              <a:solidFill>
                <a:schemeClr val="tx1"/>
              </a:solidFill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3BDDD64C-EFFD-4DA7-8B22-7661614FB9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20" r="49265" b="78683"/>
          <a:stretch/>
        </p:blipFill>
        <p:spPr>
          <a:xfrm>
            <a:off x="8444422" y="6274190"/>
            <a:ext cx="3005289" cy="58381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76B17851-71F9-4583-9388-4F395C0E7767}"/>
              </a:ext>
            </a:extLst>
          </p:cNvPr>
          <p:cNvSpPr/>
          <p:nvPr/>
        </p:nvSpPr>
        <p:spPr bwMode="auto">
          <a:xfrm>
            <a:off x="2575932" y="4818290"/>
            <a:ext cx="9100871" cy="1443202"/>
          </a:xfrm>
          <a:prstGeom prst="rect">
            <a:avLst/>
          </a:prstGeom>
          <a:noFill/>
          <a:ln w="76200" algn="ctr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lIns="69949" tIns="34974" rIns="69949" bIns="34974" rtlCol="0" anchor="ctr"/>
          <a:lstStyle/>
          <a:p>
            <a:pPr marL="228600" indent="-228600" algn="ctr">
              <a:spcBef>
                <a:spcPts val="600"/>
              </a:spcBef>
              <a:buClr>
                <a:srgbClr val="F0414B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5A5A5A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533E9C3-C806-4866-BAB5-C727FD6EE765}"/>
              </a:ext>
            </a:extLst>
          </p:cNvPr>
          <p:cNvSpPr txBox="1"/>
          <p:nvPr/>
        </p:nvSpPr>
        <p:spPr>
          <a:xfrm>
            <a:off x="2703443" y="954157"/>
            <a:ext cx="3588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rgbClr val="0070C0"/>
                </a:solidFill>
              </a:rPr>
              <a:t>¿Cuándo?</a:t>
            </a:r>
          </a:p>
        </p:txBody>
      </p:sp>
    </p:spTree>
    <p:extLst>
      <p:ext uri="{BB962C8B-B14F-4D97-AF65-F5344CB8AC3E}">
        <p14:creationId xmlns:p14="http://schemas.microsoft.com/office/powerpoint/2010/main" val="401594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2">
            <a:extLst>
              <a:ext uri="{FF2B5EF4-FFF2-40B4-BE49-F238E27FC236}">
                <a16:creationId xmlns:a16="http://schemas.microsoft.com/office/drawing/2014/main" id="{5E447E09-8B41-4752-BE9F-DF6F143F54B7}"/>
              </a:ext>
            </a:extLst>
          </p:cNvPr>
          <p:cNvGrpSpPr/>
          <p:nvPr/>
        </p:nvGrpSpPr>
        <p:grpSpPr>
          <a:xfrm>
            <a:off x="113719" y="1353908"/>
            <a:ext cx="12165033" cy="5232253"/>
            <a:chOff x="113719" y="1353908"/>
            <a:chExt cx="12165033" cy="5232253"/>
          </a:xfrm>
        </p:grpSpPr>
        <p:cxnSp>
          <p:nvCxnSpPr>
            <p:cNvPr id="8" name="Straight Connector 43">
              <a:extLst>
                <a:ext uri="{FF2B5EF4-FFF2-40B4-BE49-F238E27FC236}">
                  <a16:creationId xmlns:a16="http://schemas.microsoft.com/office/drawing/2014/main" id="{9A30B940-A81E-4FBA-83EE-990E45A20C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21494" y="2525129"/>
              <a:ext cx="1314841" cy="0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44">
              <a:extLst>
                <a:ext uri="{FF2B5EF4-FFF2-40B4-BE49-F238E27FC236}">
                  <a16:creationId xmlns:a16="http://schemas.microsoft.com/office/drawing/2014/main" id="{83B88318-DA0F-468F-9795-38CF913F6683}"/>
                </a:ext>
              </a:extLst>
            </p:cNvPr>
            <p:cNvSpPr txBox="1"/>
            <p:nvPr/>
          </p:nvSpPr>
          <p:spPr>
            <a:xfrm>
              <a:off x="113719" y="1484069"/>
              <a:ext cx="2464111" cy="306467"/>
            </a:xfrm>
            <a:prstGeom prst="round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Evaluación del riesgo CV total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TextBox 45">
              <a:extLst>
                <a:ext uri="{FF2B5EF4-FFF2-40B4-BE49-F238E27FC236}">
                  <a16:creationId xmlns:a16="http://schemas.microsoft.com/office/drawing/2014/main" id="{99FF5AD5-C149-4184-9E2F-BD8565875FDF}"/>
                </a:ext>
              </a:extLst>
            </p:cNvPr>
            <p:cNvSpPr txBox="1"/>
            <p:nvPr/>
          </p:nvSpPr>
          <p:spPr>
            <a:xfrm>
              <a:off x="2853852" y="1484069"/>
              <a:ext cx="2402732" cy="306467"/>
            </a:xfrm>
            <a:prstGeom prst="round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Concentración basal de cLDL</a:t>
              </a:r>
            </a:p>
          </p:txBody>
        </p:sp>
        <p:sp>
          <p:nvSpPr>
            <p:cNvPr id="11" name="TextBox 46">
              <a:extLst>
                <a:ext uri="{FF2B5EF4-FFF2-40B4-BE49-F238E27FC236}">
                  <a16:creationId xmlns:a16="http://schemas.microsoft.com/office/drawing/2014/main" id="{00309DC9-7A68-4DD0-AAF6-5EF87C26C694}"/>
                </a:ext>
              </a:extLst>
            </p:cNvPr>
            <p:cNvSpPr txBox="1"/>
            <p:nvPr/>
          </p:nvSpPr>
          <p:spPr>
            <a:xfrm>
              <a:off x="5504777" y="1484069"/>
              <a:ext cx="3064801" cy="306467"/>
            </a:xfrm>
            <a:prstGeom prst="round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¿indicación de </a:t>
              </a:r>
              <a:r>
                <a:rPr kumimoji="0" lang="es-ES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tto</a:t>
              </a: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farmacológico? 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TextBox 47">
              <a:extLst>
                <a:ext uri="{FF2B5EF4-FFF2-40B4-BE49-F238E27FC236}">
                  <a16:creationId xmlns:a16="http://schemas.microsoft.com/office/drawing/2014/main" id="{C5C317D5-2D8F-4801-AF19-50009705C40B}"/>
                </a:ext>
              </a:extLst>
            </p:cNvPr>
            <p:cNvSpPr txBox="1"/>
            <p:nvPr/>
          </p:nvSpPr>
          <p:spPr>
            <a:xfrm>
              <a:off x="9141948" y="1353908"/>
              <a:ext cx="2661537" cy="7150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Recomendaciones de estilo de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vida/intervención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en el estilo de vida</a:t>
              </a:r>
            </a:p>
          </p:txBody>
        </p:sp>
        <p:sp>
          <p:nvSpPr>
            <p:cNvPr id="13" name="TextBox 48">
              <a:extLst>
                <a:ext uri="{FF2B5EF4-FFF2-40B4-BE49-F238E27FC236}">
                  <a16:creationId xmlns:a16="http://schemas.microsoft.com/office/drawing/2014/main" id="{0BA76DD7-BA37-4A98-A98A-B7B283D92038}"/>
                </a:ext>
              </a:extLst>
            </p:cNvPr>
            <p:cNvSpPr txBox="1"/>
            <p:nvPr/>
          </p:nvSpPr>
          <p:spPr>
            <a:xfrm>
              <a:off x="726127" y="2390075"/>
              <a:ext cx="3255492" cy="7150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Modificadores del riesgo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Pruebas de imagen (ateroesclerosis subclínica) ¿Reclasificación del riesgo?</a:t>
              </a:r>
            </a:p>
          </p:txBody>
        </p:sp>
        <p:sp>
          <p:nvSpPr>
            <p:cNvPr id="14" name="TextBox 49">
              <a:extLst>
                <a:ext uri="{FF2B5EF4-FFF2-40B4-BE49-F238E27FC236}">
                  <a16:creationId xmlns:a16="http://schemas.microsoft.com/office/drawing/2014/main" id="{954B8BF7-5B92-4430-935C-4E169336FA56}"/>
                </a:ext>
              </a:extLst>
            </p:cNvPr>
            <p:cNvSpPr txBox="1"/>
            <p:nvPr/>
          </p:nvSpPr>
          <p:spPr>
            <a:xfrm>
              <a:off x="363207" y="2149304"/>
              <a:ext cx="3981332" cy="306467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E572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En pacientes de riesgo bajo y moderado</a:t>
              </a:r>
              <a:endParaRPr kumimoji="0" lang="en-GB" sz="1200" b="1" i="1" u="none" strike="noStrike" kern="1200" cap="none" spc="0" normalizeH="0" baseline="0" noProof="0" dirty="0">
                <a:ln>
                  <a:noFill/>
                </a:ln>
                <a:solidFill>
                  <a:srgbClr val="E572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TextBox 50">
              <a:extLst>
                <a:ext uri="{FF2B5EF4-FFF2-40B4-BE49-F238E27FC236}">
                  <a16:creationId xmlns:a16="http://schemas.microsoft.com/office/drawing/2014/main" id="{62FB9069-13F4-4880-9924-BBD9965A3D52}"/>
                </a:ext>
              </a:extLst>
            </p:cNvPr>
            <p:cNvSpPr txBox="1"/>
            <p:nvPr/>
          </p:nvSpPr>
          <p:spPr>
            <a:xfrm>
              <a:off x="5251641" y="2653925"/>
              <a:ext cx="3771680" cy="51077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Estatina de alta intensidad a la dosis máxima recomendada/ tolerada para alcanzar el objetivo</a:t>
              </a:r>
            </a:p>
          </p:txBody>
        </p:sp>
        <p:sp>
          <p:nvSpPr>
            <p:cNvPr id="16" name="TextBox 51">
              <a:extLst>
                <a:ext uri="{FF2B5EF4-FFF2-40B4-BE49-F238E27FC236}">
                  <a16:creationId xmlns:a16="http://schemas.microsoft.com/office/drawing/2014/main" id="{59E9BFBB-7880-4CDC-BC91-9FF3039E49B2}"/>
                </a:ext>
              </a:extLst>
            </p:cNvPr>
            <p:cNvSpPr txBox="1"/>
            <p:nvPr/>
          </p:nvSpPr>
          <p:spPr>
            <a:xfrm>
              <a:off x="5504778" y="2068997"/>
              <a:ext cx="2772384" cy="306467"/>
            </a:xfrm>
            <a:prstGeom prst="round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Definir</a:t>
              </a: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en-GB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objetivo</a:t>
              </a: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de </a:t>
              </a:r>
              <a:r>
                <a:rPr kumimoji="0" lang="en-GB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tratamiento</a:t>
              </a: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17" name="TextBox 52">
              <a:extLst>
                <a:ext uri="{FF2B5EF4-FFF2-40B4-BE49-F238E27FC236}">
                  <a16:creationId xmlns:a16="http://schemas.microsoft.com/office/drawing/2014/main" id="{BCF6EDE4-04BD-4B67-9741-9880A2676757}"/>
                </a:ext>
              </a:extLst>
            </p:cNvPr>
            <p:cNvSpPr txBox="1"/>
            <p:nvPr/>
          </p:nvSpPr>
          <p:spPr>
            <a:xfrm>
              <a:off x="5504777" y="3477216"/>
              <a:ext cx="3015969" cy="306467"/>
            </a:xfrm>
            <a:prstGeom prst="round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 ha alcanzado el objetivo de </a:t>
              </a:r>
              <a:r>
                <a:rPr kumimoji="0" lang="es-ES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cLDL</a:t>
              </a: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?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TextBox 53">
              <a:extLst>
                <a:ext uri="{FF2B5EF4-FFF2-40B4-BE49-F238E27FC236}">
                  <a16:creationId xmlns:a16="http://schemas.microsoft.com/office/drawing/2014/main" id="{E654667A-2BCF-4CED-A1C6-F2B602C357BB}"/>
                </a:ext>
              </a:extLst>
            </p:cNvPr>
            <p:cNvSpPr txBox="1"/>
            <p:nvPr/>
          </p:nvSpPr>
          <p:spPr>
            <a:xfrm>
              <a:off x="220622" y="3477216"/>
              <a:ext cx="4747735" cy="30646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400" b="1">
                  <a:solidFill>
                    <a:schemeClr val="bg1"/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Seguimiento anual o con mayor frecuencia si está indicado</a:t>
              </a:r>
            </a:p>
          </p:txBody>
        </p:sp>
        <p:sp>
          <p:nvSpPr>
            <p:cNvPr id="19" name="TextBox 54">
              <a:extLst>
                <a:ext uri="{FF2B5EF4-FFF2-40B4-BE49-F238E27FC236}">
                  <a16:creationId xmlns:a16="http://schemas.microsoft.com/office/drawing/2014/main" id="{C86508D6-5233-4BC8-BCDA-0E9BC64E10D6}"/>
                </a:ext>
              </a:extLst>
            </p:cNvPr>
            <p:cNvSpPr txBox="1"/>
            <p:nvPr/>
          </p:nvSpPr>
          <p:spPr>
            <a:xfrm>
              <a:off x="5382980" y="4062144"/>
              <a:ext cx="3015980" cy="30646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Añadir</a:t>
              </a: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en-GB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ezetimiba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TextBox 55">
              <a:extLst>
                <a:ext uri="{FF2B5EF4-FFF2-40B4-BE49-F238E27FC236}">
                  <a16:creationId xmlns:a16="http://schemas.microsoft.com/office/drawing/2014/main" id="{43DD121F-47C8-48C2-9438-B53FBE75EFF7}"/>
                </a:ext>
              </a:extLst>
            </p:cNvPr>
            <p:cNvSpPr txBox="1"/>
            <p:nvPr/>
          </p:nvSpPr>
          <p:spPr>
            <a:xfrm>
              <a:off x="5504777" y="4647072"/>
              <a:ext cx="3055559" cy="306467"/>
            </a:xfrm>
            <a:prstGeom prst="round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 ha alcanzado el objetivo de </a:t>
              </a:r>
              <a:r>
                <a:rPr kumimoji="0" lang="es-ES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cLDL</a:t>
              </a: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?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TextBox 56">
              <a:extLst>
                <a:ext uri="{FF2B5EF4-FFF2-40B4-BE49-F238E27FC236}">
                  <a16:creationId xmlns:a16="http://schemas.microsoft.com/office/drawing/2014/main" id="{43AD9376-297E-4CC2-99C0-E8A7CAB05DAA}"/>
                </a:ext>
              </a:extLst>
            </p:cNvPr>
            <p:cNvSpPr txBox="1"/>
            <p:nvPr/>
          </p:nvSpPr>
          <p:spPr>
            <a:xfrm>
              <a:off x="9214567" y="4674883"/>
              <a:ext cx="2502395" cy="30646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Añadir</a:t>
              </a: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iPCSK9</a:t>
              </a:r>
            </a:p>
          </p:txBody>
        </p:sp>
        <p:sp>
          <p:nvSpPr>
            <p:cNvPr id="22" name="TextBox 57">
              <a:extLst>
                <a:ext uri="{FF2B5EF4-FFF2-40B4-BE49-F238E27FC236}">
                  <a16:creationId xmlns:a16="http://schemas.microsoft.com/office/drawing/2014/main" id="{39939790-CCA2-49B6-99EB-F9A25DAD7C37}"/>
                </a:ext>
              </a:extLst>
            </p:cNvPr>
            <p:cNvSpPr txBox="1"/>
            <p:nvPr/>
          </p:nvSpPr>
          <p:spPr>
            <a:xfrm>
              <a:off x="8666680" y="5210404"/>
              <a:ext cx="3612072" cy="83099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s-E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E572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Prevención secundaria (riesgo muy alto)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s-E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E572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Prevención primaria: pacientes con HF y otro factor de riesgo mayor (riesgo muy alto)</a:t>
              </a:r>
            </a:p>
          </p:txBody>
        </p:sp>
        <p:sp>
          <p:nvSpPr>
            <p:cNvPr id="23" name="TextBox 58">
              <a:extLst>
                <a:ext uri="{FF2B5EF4-FFF2-40B4-BE49-F238E27FC236}">
                  <a16:creationId xmlns:a16="http://schemas.microsoft.com/office/drawing/2014/main" id="{3A4890ED-1CE8-45CF-A7BB-F41867B3A41E}"/>
                </a:ext>
              </a:extLst>
            </p:cNvPr>
            <p:cNvSpPr txBox="1"/>
            <p:nvPr/>
          </p:nvSpPr>
          <p:spPr>
            <a:xfrm>
              <a:off x="4862329" y="5939830"/>
              <a:ext cx="4160992" cy="64633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s-E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E572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Prevención primaria: pacientes con riesgo muy alto pero sin HF (Factores que modifican los riesgos SCORE)</a:t>
              </a:r>
              <a:endParaRPr kumimoji="0" lang="en-GB" sz="1200" b="1" i="1" u="none" strike="noStrike" kern="1200" cap="none" spc="0" normalizeH="0" baseline="0" noProof="0" dirty="0">
                <a:ln>
                  <a:noFill/>
                </a:ln>
                <a:solidFill>
                  <a:srgbClr val="E572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TextBox 59">
              <a:extLst>
                <a:ext uri="{FF2B5EF4-FFF2-40B4-BE49-F238E27FC236}">
                  <a16:creationId xmlns:a16="http://schemas.microsoft.com/office/drawing/2014/main" id="{19DFEFB1-E0CC-4BB8-92F8-1E745F7AA66A}"/>
                </a:ext>
              </a:extLst>
            </p:cNvPr>
            <p:cNvSpPr txBox="1"/>
            <p:nvPr/>
          </p:nvSpPr>
          <p:spPr>
            <a:xfrm>
              <a:off x="5310009" y="5232002"/>
              <a:ext cx="3161923" cy="30646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Considerar añadir iPCSK9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5" name="Straight Connector 61">
              <a:extLst>
                <a:ext uri="{FF2B5EF4-FFF2-40B4-BE49-F238E27FC236}">
                  <a16:creationId xmlns:a16="http://schemas.microsoft.com/office/drawing/2014/main" id="{EA724808-FA76-4BDD-ADE0-3A95ED02055B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6890970" y="3801964"/>
              <a:ext cx="0" cy="260180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62">
              <a:extLst>
                <a:ext uri="{FF2B5EF4-FFF2-40B4-BE49-F238E27FC236}">
                  <a16:creationId xmlns:a16="http://schemas.microsoft.com/office/drawing/2014/main" id="{BF19E487-C6D9-4536-8E48-78247AB48C34}"/>
                </a:ext>
              </a:extLst>
            </p:cNvPr>
            <p:cNvCxnSpPr/>
            <p:nvPr/>
          </p:nvCxnSpPr>
          <p:spPr>
            <a:xfrm>
              <a:off x="6890970" y="4417427"/>
              <a:ext cx="0" cy="244409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63">
              <a:extLst>
                <a:ext uri="{FF2B5EF4-FFF2-40B4-BE49-F238E27FC236}">
                  <a16:creationId xmlns:a16="http://schemas.microsoft.com/office/drawing/2014/main" id="{68E634FF-1AAC-4D87-AB95-A07DF59048DF}"/>
                </a:ext>
              </a:extLst>
            </p:cNvPr>
            <p:cNvCxnSpPr/>
            <p:nvPr/>
          </p:nvCxnSpPr>
          <p:spPr>
            <a:xfrm>
              <a:off x="6890970" y="5002355"/>
              <a:ext cx="0" cy="244409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64">
              <a:extLst>
                <a:ext uri="{FF2B5EF4-FFF2-40B4-BE49-F238E27FC236}">
                  <a16:creationId xmlns:a16="http://schemas.microsoft.com/office/drawing/2014/main" id="{49F044E3-E2E8-4DAC-A732-D969B7843CDE}"/>
                </a:ext>
              </a:extLst>
            </p:cNvPr>
            <p:cNvCxnSpPr/>
            <p:nvPr/>
          </p:nvCxnSpPr>
          <p:spPr>
            <a:xfrm>
              <a:off x="6900601" y="3164703"/>
              <a:ext cx="0" cy="244409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5">
              <a:extLst>
                <a:ext uri="{FF2B5EF4-FFF2-40B4-BE49-F238E27FC236}">
                  <a16:creationId xmlns:a16="http://schemas.microsoft.com/office/drawing/2014/main" id="{E6105FB9-DDAA-4650-B504-8D7DDDD5852F}"/>
                </a:ext>
              </a:extLst>
            </p:cNvPr>
            <p:cNvCxnSpPr/>
            <p:nvPr/>
          </p:nvCxnSpPr>
          <p:spPr>
            <a:xfrm>
              <a:off x="6890970" y="2409516"/>
              <a:ext cx="0" cy="244409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6">
              <a:extLst>
                <a:ext uri="{FF2B5EF4-FFF2-40B4-BE49-F238E27FC236}">
                  <a16:creationId xmlns:a16="http://schemas.microsoft.com/office/drawing/2014/main" id="{131C72D5-34C5-4A34-822C-28C556455143}"/>
                </a:ext>
              </a:extLst>
            </p:cNvPr>
            <p:cNvCxnSpPr/>
            <p:nvPr/>
          </p:nvCxnSpPr>
          <p:spPr>
            <a:xfrm>
              <a:off x="6890970" y="1824588"/>
              <a:ext cx="0" cy="244409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67">
              <a:extLst>
                <a:ext uri="{FF2B5EF4-FFF2-40B4-BE49-F238E27FC236}">
                  <a16:creationId xmlns:a16="http://schemas.microsoft.com/office/drawing/2014/main" id="{A6FE97FE-6C7F-4FCD-9BB5-244C3C6D3870}"/>
                </a:ext>
              </a:extLst>
            </p:cNvPr>
            <p:cNvCxnSpPr>
              <a:cxnSpLocks/>
              <a:endCxn id="18" idx="3"/>
            </p:cNvCxnSpPr>
            <p:nvPr/>
          </p:nvCxnSpPr>
          <p:spPr>
            <a:xfrm flipH="1" flipV="1">
              <a:off x="4968357" y="3630450"/>
              <a:ext cx="532636" cy="24408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68">
              <a:extLst>
                <a:ext uri="{FF2B5EF4-FFF2-40B4-BE49-F238E27FC236}">
                  <a16:creationId xmlns:a16="http://schemas.microsoft.com/office/drawing/2014/main" id="{C089AEE0-7807-4A89-AAA5-3BDA44B993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68357" y="4836715"/>
              <a:ext cx="532636" cy="7382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69">
              <a:extLst>
                <a:ext uri="{FF2B5EF4-FFF2-40B4-BE49-F238E27FC236}">
                  <a16:creationId xmlns:a16="http://schemas.microsoft.com/office/drawing/2014/main" id="{87274812-B1BA-4D5B-98E1-6E4A30B0DF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69578" y="4824713"/>
              <a:ext cx="532636" cy="7382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70">
              <a:extLst>
                <a:ext uri="{FF2B5EF4-FFF2-40B4-BE49-F238E27FC236}">
                  <a16:creationId xmlns:a16="http://schemas.microsoft.com/office/drawing/2014/main" id="{7026C0DC-B470-483C-9944-6D3E33F1FD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72463" y="1643085"/>
              <a:ext cx="532636" cy="7382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71">
              <a:extLst>
                <a:ext uri="{FF2B5EF4-FFF2-40B4-BE49-F238E27FC236}">
                  <a16:creationId xmlns:a16="http://schemas.microsoft.com/office/drawing/2014/main" id="{36E01053-0AD6-402C-BA75-D5F965D56322}"/>
                </a:ext>
              </a:extLst>
            </p:cNvPr>
            <p:cNvCxnSpPr>
              <a:cxnSpLocks/>
            </p:cNvCxnSpPr>
            <p:nvPr/>
          </p:nvCxnSpPr>
          <p:spPr>
            <a:xfrm>
              <a:off x="5251641" y="1670448"/>
              <a:ext cx="285388" cy="0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72">
              <a:extLst>
                <a:ext uri="{FF2B5EF4-FFF2-40B4-BE49-F238E27FC236}">
                  <a16:creationId xmlns:a16="http://schemas.microsoft.com/office/drawing/2014/main" id="{3148E43A-12EE-430B-AC16-00C0AC537B60}"/>
                </a:ext>
              </a:extLst>
            </p:cNvPr>
            <p:cNvCxnSpPr>
              <a:cxnSpLocks/>
            </p:cNvCxnSpPr>
            <p:nvPr/>
          </p:nvCxnSpPr>
          <p:spPr>
            <a:xfrm>
              <a:off x="2583843" y="1670448"/>
              <a:ext cx="285388" cy="0"/>
            </a:xfrm>
            <a:prstGeom prst="line">
              <a:avLst/>
            </a:prstGeom>
            <a:ln w="28575" cap="rnd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77">
              <a:extLst>
                <a:ext uri="{FF2B5EF4-FFF2-40B4-BE49-F238E27FC236}">
                  <a16:creationId xmlns:a16="http://schemas.microsoft.com/office/drawing/2014/main" id="{9960E24D-814C-4629-A925-537B63DEAB16}"/>
                </a:ext>
              </a:extLst>
            </p:cNvPr>
            <p:cNvSpPr txBox="1"/>
            <p:nvPr/>
          </p:nvSpPr>
          <p:spPr>
            <a:xfrm>
              <a:off x="8572462" y="1640348"/>
              <a:ext cx="532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</a:t>
              </a:r>
            </a:p>
          </p:txBody>
        </p:sp>
        <p:sp>
          <p:nvSpPr>
            <p:cNvPr id="38" name="TextBox 82">
              <a:extLst>
                <a:ext uri="{FF2B5EF4-FFF2-40B4-BE49-F238E27FC236}">
                  <a16:creationId xmlns:a16="http://schemas.microsoft.com/office/drawing/2014/main" id="{34BFC7B5-BDEF-480A-992B-E0E93177852D}"/>
                </a:ext>
              </a:extLst>
            </p:cNvPr>
            <p:cNvSpPr txBox="1"/>
            <p:nvPr/>
          </p:nvSpPr>
          <p:spPr>
            <a:xfrm>
              <a:off x="4923441" y="4852615"/>
              <a:ext cx="6708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SI</a:t>
              </a:r>
            </a:p>
          </p:txBody>
        </p:sp>
        <p:sp>
          <p:nvSpPr>
            <p:cNvPr id="39" name="TextBox 83">
              <a:extLst>
                <a:ext uri="{FF2B5EF4-FFF2-40B4-BE49-F238E27FC236}">
                  <a16:creationId xmlns:a16="http://schemas.microsoft.com/office/drawing/2014/main" id="{CE16E479-4978-4620-AEB5-3F2CA51AC88C}"/>
                </a:ext>
              </a:extLst>
            </p:cNvPr>
            <p:cNvSpPr txBox="1"/>
            <p:nvPr/>
          </p:nvSpPr>
          <p:spPr>
            <a:xfrm>
              <a:off x="4923442" y="3677272"/>
              <a:ext cx="6708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SI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TextBox 84">
              <a:extLst>
                <a:ext uri="{FF2B5EF4-FFF2-40B4-BE49-F238E27FC236}">
                  <a16:creationId xmlns:a16="http://schemas.microsoft.com/office/drawing/2014/main" id="{EC9BEF21-9F31-4676-8E7B-74A869312EBD}"/>
                </a:ext>
              </a:extLst>
            </p:cNvPr>
            <p:cNvSpPr txBox="1"/>
            <p:nvPr/>
          </p:nvSpPr>
          <p:spPr>
            <a:xfrm>
              <a:off x="6318600" y="1824586"/>
              <a:ext cx="6708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SI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TextBox 85">
              <a:extLst>
                <a:ext uri="{FF2B5EF4-FFF2-40B4-BE49-F238E27FC236}">
                  <a16:creationId xmlns:a16="http://schemas.microsoft.com/office/drawing/2014/main" id="{253D7D58-7C66-48AA-BBCB-424D9A7CCD9D}"/>
                </a:ext>
              </a:extLst>
            </p:cNvPr>
            <p:cNvSpPr txBox="1"/>
            <p:nvPr/>
          </p:nvSpPr>
          <p:spPr>
            <a:xfrm>
              <a:off x="8573767" y="4840406"/>
              <a:ext cx="532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</a:t>
              </a:r>
            </a:p>
          </p:txBody>
        </p:sp>
        <p:sp>
          <p:nvSpPr>
            <p:cNvPr id="42" name="TextBox 86">
              <a:extLst>
                <a:ext uri="{FF2B5EF4-FFF2-40B4-BE49-F238E27FC236}">
                  <a16:creationId xmlns:a16="http://schemas.microsoft.com/office/drawing/2014/main" id="{DD82553D-9297-498C-B761-4F1802B50D65}"/>
                </a:ext>
              </a:extLst>
            </p:cNvPr>
            <p:cNvSpPr txBox="1"/>
            <p:nvPr/>
          </p:nvSpPr>
          <p:spPr>
            <a:xfrm>
              <a:off x="6900601" y="4976811"/>
              <a:ext cx="532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</a:t>
              </a:r>
            </a:p>
          </p:txBody>
        </p:sp>
        <p:sp>
          <p:nvSpPr>
            <p:cNvPr id="43" name="TextBox 87">
              <a:extLst>
                <a:ext uri="{FF2B5EF4-FFF2-40B4-BE49-F238E27FC236}">
                  <a16:creationId xmlns:a16="http://schemas.microsoft.com/office/drawing/2014/main" id="{20CFD690-6F5B-426C-A638-F7DBBA55EC7B}"/>
                </a:ext>
              </a:extLst>
            </p:cNvPr>
            <p:cNvSpPr txBox="1"/>
            <p:nvPr/>
          </p:nvSpPr>
          <p:spPr>
            <a:xfrm>
              <a:off x="6893666" y="3801964"/>
              <a:ext cx="532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</a:t>
              </a:r>
            </a:p>
          </p:txBody>
        </p:sp>
      </p:grpSp>
      <p:cxnSp>
        <p:nvCxnSpPr>
          <p:cNvPr id="44" name="Straight Connector 107">
            <a:extLst>
              <a:ext uri="{FF2B5EF4-FFF2-40B4-BE49-F238E27FC236}">
                <a16:creationId xmlns:a16="http://schemas.microsoft.com/office/drawing/2014/main" id="{0F3BD0CB-DE1F-4395-BA47-2D74A6CECDA7}"/>
              </a:ext>
            </a:extLst>
          </p:cNvPr>
          <p:cNvCxnSpPr>
            <a:cxnSpLocks/>
          </p:cNvCxnSpPr>
          <p:nvPr/>
        </p:nvCxnSpPr>
        <p:spPr>
          <a:xfrm>
            <a:off x="5336334" y="1670448"/>
            <a:ext cx="0" cy="854681"/>
          </a:xfrm>
          <a:prstGeom prst="line">
            <a:avLst/>
          </a:prstGeom>
          <a:ln w="28575" cap="rnd">
            <a:solidFill>
              <a:schemeClr val="tx1"/>
            </a:solidFill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53">
            <a:extLst>
              <a:ext uri="{FF2B5EF4-FFF2-40B4-BE49-F238E27FC236}">
                <a16:creationId xmlns:a16="http://schemas.microsoft.com/office/drawing/2014/main" id="{F9BB2FD5-DEAC-4218-A319-04F2DA00D628}"/>
              </a:ext>
            </a:extLst>
          </p:cNvPr>
          <p:cNvSpPr txBox="1"/>
          <p:nvPr/>
        </p:nvSpPr>
        <p:spPr>
          <a:xfrm>
            <a:off x="244351" y="4649696"/>
            <a:ext cx="4747735" cy="30646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Seguimiento anual o con mayor frecuencia si está indicado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A94C24DE-F594-45B2-BFB2-364914C40A84}"/>
              </a:ext>
            </a:extLst>
          </p:cNvPr>
          <p:cNvSpPr txBox="1"/>
          <p:nvPr/>
        </p:nvSpPr>
        <p:spPr>
          <a:xfrm>
            <a:off x="220622" y="156040"/>
            <a:ext cx="67687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n-ea"/>
                <a:cs typeface="Calibri Light" panose="020F0302020204030204" pitchFamily="34" charset="0"/>
              </a:rPr>
              <a:t>Algoritmo de tratamiento para la reducción farmacológica del </a:t>
            </a:r>
            <a:r>
              <a:rPr kumimoji="0" lang="es-E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n-ea"/>
                <a:cs typeface="Calibri Light" panose="020F0302020204030204" pitchFamily="34" charset="0"/>
              </a:rPr>
              <a:t>cLDL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n-ea"/>
                <a:cs typeface="Calibri Light" panose="020F0302020204030204" pitchFamily="34" charset="0"/>
              </a:rPr>
              <a:t>  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Calibri Light" panose="020F0302020204030204" pitchFamily="34" charset="0"/>
              </a:rPr>
              <a:t>¿Cómo?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Calibri Light" panose="020F0302020204030204" pitchFamily="34" charset="0"/>
            </a:endParaRP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145B9CD7-6682-48E2-867D-1DE7F50BC4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20" r="49265" b="78683"/>
          <a:stretch/>
        </p:blipFill>
        <p:spPr>
          <a:xfrm>
            <a:off x="7138986" y="277956"/>
            <a:ext cx="2763520" cy="536844"/>
          </a:xfrm>
          <a:prstGeom prst="rect">
            <a:avLst/>
          </a:prstGeom>
        </p:spPr>
      </p:pic>
      <p:cxnSp>
        <p:nvCxnSpPr>
          <p:cNvPr id="50" name="Straight Connector 62">
            <a:extLst>
              <a:ext uri="{FF2B5EF4-FFF2-40B4-BE49-F238E27FC236}">
                <a16:creationId xmlns:a16="http://schemas.microsoft.com/office/drawing/2014/main" id="{377A64DA-5338-4C2F-9B2D-16A9BAC55A3F}"/>
              </a:ext>
            </a:extLst>
          </p:cNvPr>
          <p:cNvCxnSpPr/>
          <p:nvPr/>
        </p:nvCxnSpPr>
        <p:spPr>
          <a:xfrm>
            <a:off x="10548570" y="4966067"/>
            <a:ext cx="0" cy="244409"/>
          </a:xfrm>
          <a:prstGeom prst="line">
            <a:avLst/>
          </a:prstGeom>
          <a:ln w="28575" cap="rnd">
            <a:solidFill>
              <a:schemeClr val="tx1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63">
            <a:extLst>
              <a:ext uri="{FF2B5EF4-FFF2-40B4-BE49-F238E27FC236}">
                <a16:creationId xmlns:a16="http://schemas.microsoft.com/office/drawing/2014/main" id="{70A110E8-3332-4A02-8154-644115EB2EF6}"/>
              </a:ext>
            </a:extLst>
          </p:cNvPr>
          <p:cNvCxnSpPr/>
          <p:nvPr/>
        </p:nvCxnSpPr>
        <p:spPr>
          <a:xfrm>
            <a:off x="6901130" y="5588965"/>
            <a:ext cx="0" cy="244409"/>
          </a:xfrm>
          <a:prstGeom prst="line">
            <a:avLst/>
          </a:prstGeom>
          <a:ln w="28575" cap="rnd">
            <a:solidFill>
              <a:schemeClr val="tx1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Imagen 45">
            <a:extLst>
              <a:ext uri="{FF2B5EF4-FFF2-40B4-BE49-F238E27FC236}">
                <a16:creationId xmlns:a16="http://schemas.microsoft.com/office/drawing/2014/main" id="{E5C64D54-0733-4E45-B35F-A3F44920F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14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0270EF3-8845-4E0A-82EE-4B480FAA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69544"/>
            <a:ext cx="12192000" cy="2815339"/>
          </a:xfrm>
          <a:prstGeom prst="rect">
            <a:avLst/>
          </a:prstGeom>
        </p:spPr>
      </p:pic>
      <p:sp>
        <p:nvSpPr>
          <p:cNvPr id="6" name="Título 2">
            <a:extLst>
              <a:ext uri="{FF2B5EF4-FFF2-40B4-BE49-F238E27FC236}">
                <a16:creationId xmlns:a16="http://schemas.microsoft.com/office/drawing/2014/main" id="{3205AD5C-1592-4CED-9224-7DF29B0DD39C}"/>
              </a:ext>
            </a:extLst>
          </p:cNvPr>
          <p:cNvSpPr txBox="1">
            <a:spLocks/>
          </p:cNvSpPr>
          <p:nvPr/>
        </p:nvSpPr>
        <p:spPr>
          <a:xfrm>
            <a:off x="189570" y="216364"/>
            <a:ext cx="10223159" cy="16581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  <a:defRPr/>
            </a:pPr>
            <a:r>
              <a:rPr lang="es-ES" sz="2400" b="1" dirty="0">
                <a:solidFill>
                  <a:schemeClr val="accent5"/>
                </a:solidFill>
                <a:cs typeface="Calibri Light" panose="020F0302020204030204" pitchFamily="34" charset="0"/>
              </a:rPr>
              <a:t>Recomendaciones nuevas relacionadas con la disminución farmacológica del colesterol</a:t>
            </a:r>
            <a:endParaRPr lang="en-US" sz="2400" b="1" dirty="0">
              <a:solidFill>
                <a:schemeClr val="accent5"/>
              </a:solidFill>
              <a:cs typeface="Calibri Light" panose="020F0302020204030204" pitchFamily="34" charset="0"/>
            </a:endParaRPr>
          </a:p>
        </p:txBody>
      </p:sp>
      <p:sp>
        <p:nvSpPr>
          <p:cNvPr id="8" name="Título 2">
            <a:extLst>
              <a:ext uri="{FF2B5EF4-FFF2-40B4-BE49-F238E27FC236}">
                <a16:creationId xmlns:a16="http://schemas.microsoft.com/office/drawing/2014/main" id="{86190A82-B5EB-4AD8-9317-638117F92A7F}"/>
              </a:ext>
            </a:extLst>
          </p:cNvPr>
          <p:cNvSpPr txBox="1">
            <a:spLocks/>
          </p:cNvSpPr>
          <p:nvPr/>
        </p:nvSpPr>
        <p:spPr>
          <a:xfrm>
            <a:off x="970621" y="2502829"/>
            <a:ext cx="1589699" cy="6485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  <a:defRPr/>
            </a:pPr>
            <a:r>
              <a:rPr lang="es-ES" sz="2400" b="1" dirty="0">
                <a:solidFill>
                  <a:schemeClr val="accent5"/>
                </a:solidFill>
                <a:cs typeface="Calibri Light" panose="020F0302020204030204" pitchFamily="34" charset="0"/>
              </a:rPr>
              <a:t>2016</a:t>
            </a:r>
            <a:endParaRPr lang="en-US" sz="2400" b="1" dirty="0">
              <a:solidFill>
                <a:schemeClr val="accent5"/>
              </a:solidFill>
              <a:cs typeface="Calibri Light" panose="020F0302020204030204" pitchFamily="34" charset="0"/>
            </a:endParaRPr>
          </a:p>
        </p:txBody>
      </p:sp>
      <p:sp>
        <p:nvSpPr>
          <p:cNvPr id="10" name="Título 2">
            <a:extLst>
              <a:ext uri="{FF2B5EF4-FFF2-40B4-BE49-F238E27FC236}">
                <a16:creationId xmlns:a16="http://schemas.microsoft.com/office/drawing/2014/main" id="{C73BBD26-DC9D-45AA-885D-B49D3216FFC9}"/>
              </a:ext>
            </a:extLst>
          </p:cNvPr>
          <p:cNvSpPr txBox="1">
            <a:spLocks/>
          </p:cNvSpPr>
          <p:nvPr/>
        </p:nvSpPr>
        <p:spPr>
          <a:xfrm>
            <a:off x="8529150" y="2502829"/>
            <a:ext cx="1589699" cy="6485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  <a:defRPr/>
            </a:pPr>
            <a:r>
              <a:rPr lang="es-ES" sz="2400" b="1" dirty="0">
                <a:solidFill>
                  <a:schemeClr val="accent5"/>
                </a:solidFill>
                <a:cs typeface="Calibri Light" panose="020F0302020204030204" pitchFamily="34" charset="0"/>
              </a:rPr>
              <a:t>2020</a:t>
            </a:r>
            <a:endParaRPr lang="en-US" sz="2400" b="1" dirty="0">
              <a:solidFill>
                <a:schemeClr val="accent5"/>
              </a:solidFill>
              <a:cs typeface="Calibri Light" panose="020F0302020204030204" pitchFamily="34" charset="0"/>
            </a:endParaRPr>
          </a:p>
        </p:txBody>
      </p:sp>
      <p:sp>
        <p:nvSpPr>
          <p:cNvPr id="2" name="Título 2">
            <a:extLst>
              <a:ext uri="{FF2B5EF4-FFF2-40B4-BE49-F238E27FC236}">
                <a16:creationId xmlns:a16="http://schemas.microsoft.com/office/drawing/2014/main" id="{D8086ACB-6222-4A44-B91C-B065A4CA4A86}"/>
              </a:ext>
            </a:extLst>
          </p:cNvPr>
          <p:cNvSpPr txBox="1">
            <a:spLocks/>
          </p:cNvSpPr>
          <p:nvPr/>
        </p:nvSpPr>
        <p:spPr>
          <a:xfrm>
            <a:off x="2172349" y="1474270"/>
            <a:ext cx="7946500" cy="8746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s-ES" sz="2000" b="1" dirty="0">
                <a:solidFill>
                  <a:schemeClr val="accent5"/>
                </a:solidFill>
                <a:cs typeface="Calibri Light" panose="020F0302020204030204" pitchFamily="34" charset="0"/>
              </a:rPr>
              <a:t>Más peso al uso de la combinación estatina-</a:t>
            </a:r>
            <a:r>
              <a:rPr lang="es-ES" sz="2000" b="1" dirty="0" err="1">
                <a:solidFill>
                  <a:schemeClr val="accent5"/>
                </a:solidFill>
                <a:cs typeface="Calibri Light" panose="020F0302020204030204" pitchFamily="34" charset="0"/>
              </a:rPr>
              <a:t>ezetimiba</a:t>
            </a:r>
            <a:endParaRPr lang="es-ES" sz="2000" b="1" dirty="0">
              <a:solidFill>
                <a:schemeClr val="accent5"/>
              </a:solidFill>
              <a:cs typeface="Calibri Light" panose="020F0302020204030204" pitchFamily="34" charset="0"/>
            </a:endParaRP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s-ES" sz="2000" b="1" dirty="0">
                <a:solidFill>
                  <a:schemeClr val="accent5"/>
                </a:solidFill>
                <a:cs typeface="Calibri Light" panose="020F0302020204030204" pitchFamily="34" charset="0"/>
              </a:rPr>
              <a:t>En riesgo alto añadir iPCSK9 </a:t>
            </a:r>
            <a:endParaRPr lang="en-US" sz="2000" b="1" dirty="0">
              <a:solidFill>
                <a:schemeClr val="accent5"/>
              </a:solidFill>
              <a:cs typeface="Calibri Light" panose="020F030202020403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DC686B8-F504-4A76-BD01-564CE4E9D3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8379CAE-60CB-43FA-9758-60B8A720B9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4378" y="6641636"/>
            <a:ext cx="2137622" cy="17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62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D68FDC47-4125-441C-B92B-F3A73C32FD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8" t="14091" r="32709" b="58589"/>
          <a:stretch/>
        </p:blipFill>
        <p:spPr bwMode="auto">
          <a:xfrm>
            <a:off x="38885" y="23492"/>
            <a:ext cx="6958262" cy="162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" name="Content Placeholder 8">
            <a:extLst>
              <a:ext uri="{FF2B5EF4-FFF2-40B4-BE49-F238E27FC236}">
                <a16:creationId xmlns:a16="http://schemas.microsoft.com/office/drawing/2014/main" id="{41AD97D7-5293-48B4-8ACA-61D76705AE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6622419"/>
              </p:ext>
            </p:extLst>
          </p:nvPr>
        </p:nvGraphicFramePr>
        <p:xfrm>
          <a:off x="326311" y="2654556"/>
          <a:ext cx="5951340" cy="3829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CuadroTexto 1">
            <a:extLst>
              <a:ext uri="{FF2B5EF4-FFF2-40B4-BE49-F238E27FC236}">
                <a16:creationId xmlns:a16="http://schemas.microsoft.com/office/drawing/2014/main" id="{427FBCE1-6A3B-4F2D-A4BE-8B2A820BC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0118" y="2007361"/>
            <a:ext cx="9106980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2133" b="1" dirty="0">
                <a:solidFill>
                  <a:srgbClr val="0000FF"/>
                </a:solidFill>
                <a:latin typeface="Comic Sans MS" panose="030F0702030302020204" pitchFamily="66" charset="0"/>
              </a:rPr>
              <a:t>5.888 pacientes: 3.000 en prevención primaria y 2.888 secundaria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2133" b="1" dirty="0">
                <a:solidFill>
                  <a:srgbClr val="0000FF"/>
                </a:solidFill>
                <a:latin typeface="Comic Sans MS" panose="030F0702030302020204" pitchFamily="66" charset="0"/>
              </a:rPr>
              <a:t>Junio 2017 – Noviembre 2018</a:t>
            </a:r>
          </a:p>
        </p:txBody>
      </p:sp>
      <p:grpSp>
        <p:nvGrpSpPr>
          <p:cNvPr id="12" name="Group 10">
            <a:extLst>
              <a:ext uri="{FF2B5EF4-FFF2-40B4-BE49-F238E27FC236}">
                <a16:creationId xmlns:a16="http://schemas.microsoft.com/office/drawing/2014/main" id="{65331E69-DFBA-47CA-9219-E58F4DB7160E}"/>
              </a:ext>
            </a:extLst>
          </p:cNvPr>
          <p:cNvGrpSpPr>
            <a:grpSpLocks/>
          </p:cNvGrpSpPr>
          <p:nvPr/>
        </p:nvGrpSpPr>
        <p:grpSpPr bwMode="auto">
          <a:xfrm>
            <a:off x="6133520" y="2756156"/>
            <a:ext cx="5951340" cy="3630270"/>
            <a:chOff x="2105824" y="1889886"/>
            <a:chExt cx="7314021" cy="3418938"/>
          </a:xfrm>
        </p:grpSpPr>
        <p:graphicFrame>
          <p:nvGraphicFramePr>
            <p:cNvPr id="13" name="Chart 2">
              <a:extLst>
                <a:ext uri="{FF2B5EF4-FFF2-40B4-BE49-F238E27FC236}">
                  <a16:creationId xmlns:a16="http://schemas.microsoft.com/office/drawing/2014/main" id="{A551E8BC-617D-46A7-A789-079756AF4E48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105824" y="1889886"/>
            <a:ext cx="7314021" cy="30569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Chart" r:id="rId6" imgW="7172382" imgH="3000375" progId="Excel.Chart.8">
                    <p:embed/>
                  </p:oleObj>
                </mc:Choice>
                <mc:Fallback>
                  <p:oleObj name="Chart" r:id="rId6" imgW="7172382" imgH="3000375" progId="Excel.Chart.8">
                    <p:embed/>
                    <p:pic>
                      <p:nvPicPr>
                        <p:cNvPr id="13" name="Chart 2">
                          <a:extLst>
                            <a:ext uri="{FF2B5EF4-FFF2-40B4-BE49-F238E27FC236}">
                              <a16:creationId xmlns:a16="http://schemas.microsoft.com/office/drawing/2014/main" id="{A551E8BC-617D-46A7-A789-079756AF4E48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05824" y="1889886"/>
                          <a:ext cx="7314021" cy="30569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4" name="Group 5">
              <a:extLst>
                <a:ext uri="{FF2B5EF4-FFF2-40B4-BE49-F238E27FC236}">
                  <a16:creationId xmlns:a16="http://schemas.microsoft.com/office/drawing/2014/main" id="{4309A228-BA49-47D9-B6FC-FF5D869173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27867" y="4996691"/>
              <a:ext cx="5921563" cy="312133"/>
              <a:chOff x="2227867" y="4996691"/>
              <a:chExt cx="5921563" cy="312133"/>
            </a:xfrm>
          </p:grpSpPr>
          <p:sp>
            <p:nvSpPr>
              <p:cNvPr id="15" name="TextBox 6">
                <a:extLst>
                  <a:ext uri="{FF2B5EF4-FFF2-40B4-BE49-F238E27FC236}">
                    <a16:creationId xmlns:a16="http://schemas.microsoft.com/office/drawing/2014/main" id="{F52377AA-74B0-4F57-A78D-CEA2003A84D9}"/>
                  </a:ext>
                </a:extLst>
              </p:cNvPr>
              <p:cNvSpPr txBox="1"/>
              <p:nvPr/>
            </p:nvSpPr>
            <p:spPr>
              <a:xfrm>
                <a:off x="4414299" y="4996691"/>
                <a:ext cx="655879" cy="312132"/>
              </a:xfrm>
              <a:prstGeom prst="rect">
                <a:avLst/>
              </a:prstGeom>
              <a:noFill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r>
                  <a:rPr lang="en-US" sz="1333" dirty="0"/>
                  <a:t>&lt; 70</a:t>
                </a:r>
              </a:p>
            </p:txBody>
          </p:sp>
          <p:sp>
            <p:nvSpPr>
              <p:cNvPr id="16" name="TextBox 8">
                <a:extLst>
                  <a:ext uri="{FF2B5EF4-FFF2-40B4-BE49-F238E27FC236}">
                    <a16:creationId xmlns:a16="http://schemas.microsoft.com/office/drawing/2014/main" id="{C5B7E178-51B3-4A80-8404-881376F61AC0}"/>
                  </a:ext>
                </a:extLst>
              </p:cNvPr>
              <p:cNvSpPr txBox="1"/>
              <p:nvPr/>
            </p:nvSpPr>
            <p:spPr>
              <a:xfrm>
                <a:off x="2227867" y="4996692"/>
                <a:ext cx="1085851" cy="312132"/>
              </a:xfrm>
              <a:prstGeom prst="rect">
                <a:avLst/>
              </a:prstGeom>
              <a:noFill/>
            </p:spPr>
            <p:txBody>
              <a:bodyPr wrap="none" anchor="ctr">
                <a:spAutoFit/>
              </a:bodyPr>
              <a:lstStyle/>
              <a:p>
                <a:pPr algn="r">
                  <a:defRPr/>
                </a:pPr>
                <a:r>
                  <a:rPr lang="en-US" sz="1333" dirty="0"/>
                  <a:t>mg/dL = </a:t>
                </a:r>
              </a:p>
            </p:txBody>
          </p:sp>
          <p:sp>
            <p:nvSpPr>
              <p:cNvPr id="17" name="TextBox 9">
                <a:extLst>
                  <a:ext uri="{FF2B5EF4-FFF2-40B4-BE49-F238E27FC236}">
                    <a16:creationId xmlns:a16="http://schemas.microsoft.com/office/drawing/2014/main" id="{6AD771BF-3040-49C3-B30D-F33B8286EB76}"/>
                  </a:ext>
                </a:extLst>
              </p:cNvPr>
              <p:cNvSpPr txBox="1"/>
              <p:nvPr/>
            </p:nvSpPr>
            <p:spPr>
              <a:xfrm>
                <a:off x="7493551" y="4996692"/>
                <a:ext cx="655879" cy="312132"/>
              </a:xfrm>
              <a:prstGeom prst="rect">
                <a:avLst/>
              </a:prstGeom>
              <a:noFill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r>
                  <a:rPr lang="en-US" sz="1333" dirty="0"/>
                  <a:t>&lt; 55</a:t>
                </a:r>
              </a:p>
            </p:txBody>
          </p:sp>
        </p:grpSp>
      </p:grpSp>
      <p:sp>
        <p:nvSpPr>
          <p:cNvPr id="20" name="Título 2">
            <a:extLst>
              <a:ext uri="{FF2B5EF4-FFF2-40B4-BE49-F238E27FC236}">
                <a16:creationId xmlns:a16="http://schemas.microsoft.com/office/drawing/2014/main" id="{3F2400FF-4252-4293-A231-BB17B841CCF7}"/>
              </a:ext>
            </a:extLst>
          </p:cNvPr>
          <p:cNvSpPr txBox="1">
            <a:spLocks/>
          </p:cNvSpPr>
          <p:nvPr/>
        </p:nvSpPr>
        <p:spPr>
          <a:xfrm>
            <a:off x="7106081" y="663086"/>
            <a:ext cx="5187498" cy="8675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  <a:defRPr/>
            </a:pPr>
            <a:r>
              <a:rPr lang="en-GB" sz="2400" b="1" dirty="0">
                <a:solidFill>
                  <a:schemeClr val="accent5"/>
                </a:solidFill>
                <a:cs typeface="Calibri Light" panose="020F0302020204030204" pitchFamily="34" charset="0"/>
              </a:rPr>
              <a:t>A gap between guidelines and clinical practice for lipid management</a:t>
            </a:r>
          </a:p>
        </p:txBody>
      </p:sp>
      <p:sp>
        <p:nvSpPr>
          <p:cNvPr id="21" name="TextBox 4">
            <a:extLst>
              <a:ext uri="{FF2B5EF4-FFF2-40B4-BE49-F238E27FC236}">
                <a16:creationId xmlns:a16="http://schemas.microsoft.com/office/drawing/2014/main" id="{EE792A48-3112-4221-A470-F1121A9FF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7" y="6624290"/>
            <a:ext cx="488047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Ray KK, et al. Eur J 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Prev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Cardiol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. 2020 doi:10.1093/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eurjpc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/zwaa047 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0061BAA-6509-46DD-A7CE-F4DB479BC0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060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" name="Chart 77">
            <a:extLst>
              <a:ext uri="{FF2B5EF4-FFF2-40B4-BE49-F238E27FC236}">
                <a16:creationId xmlns:a16="http://schemas.microsoft.com/office/drawing/2014/main" id="{4CE13E1D-5404-6840-85E8-9D5850985170}"/>
              </a:ext>
            </a:extLst>
          </p:cNvPr>
          <p:cNvGraphicFramePr/>
          <p:nvPr/>
        </p:nvGraphicFramePr>
        <p:xfrm>
          <a:off x="-805458" y="1595628"/>
          <a:ext cx="14395233" cy="3666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B91520D-7EC6-47C5-B4A5-0B9486E9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 the Primary Prevention Group, the 2016 ESC/EAS LDL-C Goal of </a:t>
            </a:r>
            <a:br>
              <a:rPr lang="en-US" sz="2400" dirty="0"/>
            </a:br>
            <a:r>
              <a:rPr lang="en-US" sz="2400" dirty="0"/>
              <a:t>&lt; 3.0 mmol/L (&lt; 116 mg/dL) was Achieved in 75% of Patients Compared to 60% Attainment of the 2019 LDL-C Goal of &lt; 2.6 mmol/L (&lt; 100 mg/dL) </a:t>
            </a:r>
          </a:p>
        </p:txBody>
      </p:sp>
      <p:sp>
        <p:nvSpPr>
          <p:cNvPr id="4" name="TextBox 3" hidden="1">
            <a:extLst>
              <a:ext uri="{FF2B5EF4-FFF2-40B4-BE49-F238E27FC236}">
                <a16:creationId xmlns:a16="http://schemas.microsoft.com/office/drawing/2014/main" id="{26E0CFD8-6A19-4C91-9AF0-EFFFE4EF38B8}"/>
              </a:ext>
            </a:extLst>
          </p:cNvPr>
          <p:cNvSpPr txBox="1"/>
          <p:nvPr/>
        </p:nvSpPr>
        <p:spPr>
          <a:xfrm>
            <a:off x="6540269" y="1482946"/>
            <a:ext cx="323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172)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72)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46)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1219)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734)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206)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119)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19)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80)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593)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377)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47)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89)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67B8A8-AE88-FC4C-AFBC-01FCBC90CCB3}"/>
              </a:ext>
            </a:extLst>
          </p:cNvPr>
          <p:cNvGrpSpPr/>
          <p:nvPr/>
        </p:nvGrpSpPr>
        <p:grpSpPr>
          <a:xfrm>
            <a:off x="1872787" y="1198066"/>
            <a:ext cx="8402354" cy="428930"/>
            <a:chOff x="2926026" y="-861317"/>
            <a:chExt cx="8402354" cy="42893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49BDD85-D9A9-B345-8CE7-AEF481FD96EC}"/>
                </a:ext>
              </a:extLst>
            </p:cNvPr>
            <p:cNvSpPr/>
            <p:nvPr/>
          </p:nvSpPr>
          <p:spPr>
            <a:xfrm>
              <a:off x="3425843" y="-788364"/>
              <a:ext cx="108056" cy="10805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1981635-C37B-C542-BCF0-E7FE22B0AD36}"/>
                </a:ext>
              </a:extLst>
            </p:cNvPr>
            <p:cNvSpPr txBox="1"/>
            <p:nvPr/>
          </p:nvSpPr>
          <p:spPr>
            <a:xfrm>
              <a:off x="2926026" y="-861317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2016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31789C7-CDF6-6D4F-8914-4A0C0CE6FC13}"/>
                </a:ext>
              </a:extLst>
            </p:cNvPr>
            <p:cNvSpPr txBox="1"/>
            <p:nvPr/>
          </p:nvSpPr>
          <p:spPr>
            <a:xfrm>
              <a:off x="3504669" y="-770086"/>
              <a:ext cx="590226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Overall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645ECDD-3B8B-BC42-8584-476023AF81A3}"/>
                </a:ext>
              </a:extLst>
            </p:cNvPr>
            <p:cNvSpPr/>
            <p:nvPr/>
          </p:nvSpPr>
          <p:spPr>
            <a:xfrm>
              <a:off x="3425843" y="-605655"/>
              <a:ext cx="108056" cy="108056"/>
            </a:xfrm>
            <a:prstGeom prst="rect">
              <a:avLst/>
            </a:prstGeom>
            <a:pattFill prst="ltDnDiag">
              <a:fgClr>
                <a:srgbClr val="92D05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1C1EE15-A5C1-6246-BCBA-094898C61112}"/>
                </a:ext>
              </a:extLst>
            </p:cNvPr>
            <p:cNvSpPr txBox="1"/>
            <p:nvPr/>
          </p:nvSpPr>
          <p:spPr>
            <a:xfrm>
              <a:off x="2926026" y="-678608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2019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E110943-8B63-5649-A38A-B88A3C6A2AD1}"/>
                </a:ext>
              </a:extLst>
            </p:cNvPr>
            <p:cNvSpPr/>
            <p:nvPr/>
          </p:nvSpPr>
          <p:spPr>
            <a:xfrm>
              <a:off x="4097355" y="-788364"/>
              <a:ext cx="108056" cy="1080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1C7D216-E5EC-2648-8A27-CC6C4749534D}"/>
                </a:ext>
              </a:extLst>
            </p:cNvPr>
            <p:cNvSpPr txBox="1"/>
            <p:nvPr/>
          </p:nvSpPr>
          <p:spPr>
            <a:xfrm>
              <a:off x="4176181" y="-847031"/>
              <a:ext cx="1269899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Low-intensity statin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monotherapy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3C22CD8-CF9E-364A-8385-818EFAFEF042}"/>
                </a:ext>
              </a:extLst>
            </p:cNvPr>
            <p:cNvSpPr/>
            <p:nvPr/>
          </p:nvSpPr>
          <p:spPr>
            <a:xfrm>
              <a:off x="4097355" y="-605655"/>
              <a:ext cx="108056" cy="108056"/>
            </a:xfrm>
            <a:prstGeom prst="rect">
              <a:avLst/>
            </a:prstGeom>
            <a:pattFill prst="ltDn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0BD5C36-81C6-6848-9C40-AE51F2E85029}"/>
                </a:ext>
              </a:extLst>
            </p:cNvPr>
            <p:cNvSpPr/>
            <p:nvPr/>
          </p:nvSpPr>
          <p:spPr>
            <a:xfrm>
              <a:off x="5447524" y="-788364"/>
              <a:ext cx="108056" cy="10805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5642021-0D83-824F-ACBB-EEE9B8E6FE39}"/>
                </a:ext>
              </a:extLst>
            </p:cNvPr>
            <p:cNvSpPr txBox="1"/>
            <p:nvPr/>
          </p:nvSpPr>
          <p:spPr>
            <a:xfrm>
              <a:off x="5526350" y="-847031"/>
              <a:ext cx="15744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Moderate-intensity statin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monotherapy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189A99E-38D9-FA4E-A808-FA614977AB97}"/>
                </a:ext>
              </a:extLst>
            </p:cNvPr>
            <p:cNvSpPr/>
            <p:nvPr/>
          </p:nvSpPr>
          <p:spPr>
            <a:xfrm>
              <a:off x="5447524" y="-605655"/>
              <a:ext cx="108056" cy="108056"/>
            </a:xfrm>
            <a:prstGeom prst="rect">
              <a:avLst/>
            </a:prstGeom>
            <a:pattFill prst="wdDnDiag">
              <a:fgClr>
                <a:schemeClr val="accent6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98A6A76-F01D-8941-A005-D1846DF5D5E3}"/>
                </a:ext>
              </a:extLst>
            </p:cNvPr>
            <p:cNvSpPr/>
            <p:nvPr/>
          </p:nvSpPr>
          <p:spPr>
            <a:xfrm>
              <a:off x="7083443" y="-788364"/>
              <a:ext cx="108056" cy="108056"/>
            </a:xfrm>
            <a:prstGeom prst="rect">
              <a:avLst/>
            </a:prstGeom>
            <a:solidFill>
              <a:srgbClr val="404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D836348-3FDE-8A4C-B0A7-0A6EFD0A850B}"/>
                </a:ext>
              </a:extLst>
            </p:cNvPr>
            <p:cNvSpPr txBox="1"/>
            <p:nvPr/>
          </p:nvSpPr>
          <p:spPr>
            <a:xfrm>
              <a:off x="7162269" y="-847031"/>
              <a:ext cx="1298753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High-intensity statin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monotherapy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6CF087A-5926-3349-8800-940E71C5E56C}"/>
                </a:ext>
              </a:extLst>
            </p:cNvPr>
            <p:cNvSpPr/>
            <p:nvPr/>
          </p:nvSpPr>
          <p:spPr>
            <a:xfrm>
              <a:off x="7083443" y="-605655"/>
              <a:ext cx="108056" cy="108056"/>
            </a:xfrm>
            <a:prstGeom prst="rect">
              <a:avLst/>
            </a:prstGeom>
            <a:pattFill prst="ltDnDiag">
              <a:fgClr>
                <a:srgbClr val="40492D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29635A4-5083-2F4F-8056-6BAB7876E12A}"/>
                </a:ext>
              </a:extLst>
            </p:cNvPr>
            <p:cNvSpPr/>
            <p:nvPr/>
          </p:nvSpPr>
          <p:spPr>
            <a:xfrm>
              <a:off x="8490762" y="-788364"/>
              <a:ext cx="108056" cy="10805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CDE3525-02F6-E24F-998A-2C5AD698E44A}"/>
                </a:ext>
              </a:extLst>
            </p:cNvPr>
            <p:cNvSpPr txBox="1"/>
            <p:nvPr/>
          </p:nvSpPr>
          <p:spPr>
            <a:xfrm>
              <a:off x="8569588" y="-847031"/>
              <a:ext cx="872355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Ezetimibe</a:t>
              </a:r>
              <a:b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combination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1074F14-AE61-B441-B051-B996C4A05444}"/>
                </a:ext>
              </a:extLst>
            </p:cNvPr>
            <p:cNvSpPr/>
            <p:nvPr/>
          </p:nvSpPr>
          <p:spPr>
            <a:xfrm>
              <a:off x="8490762" y="-605655"/>
              <a:ext cx="108056" cy="108056"/>
            </a:xfrm>
            <a:prstGeom prst="rect">
              <a:avLst/>
            </a:prstGeom>
            <a:pattFill prst="ltDnDiag">
              <a:fgClr>
                <a:srgbClr val="7030A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6F1ACDA8-900A-2C4E-A507-C35CCC3EFE7D}"/>
                </a:ext>
              </a:extLst>
            </p:cNvPr>
            <p:cNvSpPr/>
            <p:nvPr/>
          </p:nvSpPr>
          <p:spPr>
            <a:xfrm>
              <a:off x="9498031" y="-788364"/>
              <a:ext cx="108056" cy="10805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C55D066-A410-444A-A5F8-B268DDFF7485}"/>
                </a:ext>
              </a:extLst>
            </p:cNvPr>
            <p:cNvSpPr txBox="1"/>
            <p:nvPr/>
          </p:nvSpPr>
          <p:spPr>
            <a:xfrm>
              <a:off x="9576857" y="-847031"/>
              <a:ext cx="872355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PCSK9i</a:t>
              </a:r>
              <a:b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combination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F0190A7-E23F-2842-88AC-A1B7CD97CEB6}"/>
                </a:ext>
              </a:extLst>
            </p:cNvPr>
            <p:cNvSpPr/>
            <p:nvPr/>
          </p:nvSpPr>
          <p:spPr>
            <a:xfrm>
              <a:off x="9498031" y="-605655"/>
              <a:ext cx="108056" cy="108056"/>
            </a:xfrm>
            <a:prstGeom prst="rect">
              <a:avLst/>
            </a:prstGeom>
            <a:pattFill prst="ltDnDiag">
              <a:fgClr>
                <a:schemeClr val="accent4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0D89574-60DC-E040-8AEC-57C34A423F6A}"/>
                </a:ext>
              </a:extLst>
            </p:cNvPr>
            <p:cNvSpPr/>
            <p:nvPr/>
          </p:nvSpPr>
          <p:spPr>
            <a:xfrm>
              <a:off x="10491013" y="-788364"/>
              <a:ext cx="108056" cy="10805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26B0383-FC7A-0A45-AA2A-18A059EB5942}"/>
                </a:ext>
              </a:extLst>
            </p:cNvPr>
            <p:cNvSpPr txBox="1"/>
            <p:nvPr/>
          </p:nvSpPr>
          <p:spPr>
            <a:xfrm>
              <a:off x="10569839" y="-770087"/>
              <a:ext cx="758541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Other LLT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1410D64-0CFD-634E-A771-02CD8F876929}"/>
                </a:ext>
              </a:extLst>
            </p:cNvPr>
            <p:cNvSpPr/>
            <p:nvPr/>
          </p:nvSpPr>
          <p:spPr>
            <a:xfrm>
              <a:off x="10491013" y="-605655"/>
              <a:ext cx="108056" cy="108056"/>
            </a:xfrm>
            <a:prstGeom prst="rect">
              <a:avLst/>
            </a:prstGeom>
            <a:pattFill prst="ltDnDiag">
              <a:fgClr>
                <a:schemeClr val="accent2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D43ADFD-3602-3345-A86A-04A1787C2A3B}"/>
              </a:ext>
            </a:extLst>
          </p:cNvPr>
          <p:cNvGrpSpPr/>
          <p:nvPr/>
        </p:nvGrpSpPr>
        <p:grpSpPr>
          <a:xfrm>
            <a:off x="1823623" y="4928633"/>
            <a:ext cx="6583640" cy="462817"/>
            <a:chOff x="1247961" y="5725490"/>
            <a:chExt cx="4851115" cy="462817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6B9D610-320A-F44C-BDBF-ACB860CD2D75}"/>
                </a:ext>
              </a:extLst>
            </p:cNvPr>
            <p:cNvSpPr txBox="1"/>
            <p:nvPr/>
          </p:nvSpPr>
          <p:spPr>
            <a:xfrm>
              <a:off x="1341287" y="5939008"/>
              <a:ext cx="2199352" cy="2492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Proportion of Patients Receiving LLT (%)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12E86EB-7A01-3F42-BDDF-74626D9BEA85}"/>
                </a:ext>
              </a:extLst>
            </p:cNvPr>
            <p:cNvSpPr txBox="1"/>
            <p:nvPr/>
          </p:nvSpPr>
          <p:spPr>
            <a:xfrm>
              <a:off x="3819756" y="5939008"/>
              <a:ext cx="2279320" cy="2492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Proportion of Patients Achieving Goal (%)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BC67AFE3-D2FB-3342-9E28-24C23C9C5F48}"/>
                </a:ext>
              </a:extLst>
            </p:cNvPr>
            <p:cNvGrpSpPr/>
            <p:nvPr/>
          </p:nvGrpSpPr>
          <p:grpSpPr>
            <a:xfrm>
              <a:off x="1247961" y="5725490"/>
              <a:ext cx="2437994" cy="246221"/>
              <a:chOff x="3813833" y="5725490"/>
              <a:chExt cx="2437994" cy="246221"/>
            </a:xfrm>
          </p:grpSpPr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EEF2A4A4-691A-BB4D-BE21-0182EBBAA3D5}"/>
                  </a:ext>
                </a:extLst>
              </p:cNvPr>
              <p:cNvSpPr txBox="1"/>
              <p:nvPr/>
            </p:nvSpPr>
            <p:spPr>
              <a:xfrm>
                <a:off x="5855565" y="5725490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100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1225214E-5A1F-F248-A3F5-F4E36E9ECD10}"/>
                  </a:ext>
                </a:extLst>
              </p:cNvPr>
              <p:cNvSpPr txBox="1"/>
              <p:nvPr/>
            </p:nvSpPr>
            <p:spPr>
              <a:xfrm>
                <a:off x="5465635" y="5725490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80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DC487802-0ED1-5B47-B679-A67468043D63}"/>
                  </a:ext>
                </a:extLst>
              </p:cNvPr>
              <p:cNvSpPr txBox="1"/>
              <p:nvPr/>
            </p:nvSpPr>
            <p:spPr>
              <a:xfrm>
                <a:off x="5045011" y="5725490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60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137F4998-C4B3-514C-BD9F-37845B38E82D}"/>
                  </a:ext>
                </a:extLst>
              </p:cNvPr>
              <p:cNvSpPr txBox="1"/>
              <p:nvPr/>
            </p:nvSpPr>
            <p:spPr>
              <a:xfrm>
                <a:off x="4619815" y="5725490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40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91BEEB5-18AA-6949-9478-1D7CE5F2B694}"/>
                  </a:ext>
                </a:extLst>
              </p:cNvPr>
              <p:cNvSpPr txBox="1"/>
              <p:nvPr/>
            </p:nvSpPr>
            <p:spPr>
              <a:xfrm>
                <a:off x="4199191" y="5725490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AAE04FB-8CD7-7C40-AFE9-EE6909CD3E9F}"/>
                  </a:ext>
                </a:extLst>
              </p:cNvPr>
              <p:cNvSpPr txBox="1"/>
              <p:nvPr/>
            </p:nvSpPr>
            <p:spPr>
              <a:xfrm>
                <a:off x="3813833" y="5725490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0</a:t>
                </a:r>
              </a:p>
            </p:txBody>
          </p:sp>
        </p:grpSp>
      </p:grpSp>
      <p:graphicFrame>
        <p:nvGraphicFramePr>
          <p:cNvPr id="79" name="Chart 78">
            <a:extLst>
              <a:ext uri="{FF2B5EF4-FFF2-40B4-BE49-F238E27FC236}">
                <a16:creationId xmlns:a16="http://schemas.microsoft.com/office/drawing/2014/main" id="{B81DE05C-98BC-9147-8D2B-F492B1D21FE6}"/>
              </a:ext>
            </a:extLst>
          </p:cNvPr>
          <p:cNvGraphicFramePr/>
          <p:nvPr/>
        </p:nvGraphicFramePr>
        <p:xfrm>
          <a:off x="2887419" y="1703455"/>
          <a:ext cx="14494511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4AED6583-212F-6945-B03F-874AD7F14D93}"/>
              </a:ext>
            </a:extLst>
          </p:cNvPr>
          <p:cNvGrpSpPr/>
          <p:nvPr/>
        </p:nvGrpSpPr>
        <p:grpSpPr>
          <a:xfrm>
            <a:off x="1085810" y="2102997"/>
            <a:ext cx="892390" cy="2630517"/>
            <a:chOff x="704309" y="2102996"/>
            <a:chExt cx="657552" cy="2630517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5759ACC-41A0-A045-8576-0C6D0D67E95C}"/>
                </a:ext>
              </a:extLst>
            </p:cNvPr>
            <p:cNvSpPr txBox="1"/>
            <p:nvPr/>
          </p:nvSpPr>
          <p:spPr>
            <a:xfrm>
              <a:off x="704309" y="2102996"/>
              <a:ext cx="65755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(n = 172)</a:t>
              </a:r>
              <a:r>
                <a:rPr kumimoji="0" lang="en-US" sz="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58A837E-907F-B34F-9726-217B29F9C868}"/>
                </a:ext>
              </a:extLst>
            </p:cNvPr>
            <p:cNvSpPr txBox="1"/>
            <p:nvPr/>
          </p:nvSpPr>
          <p:spPr>
            <a:xfrm>
              <a:off x="704310" y="2908020"/>
              <a:ext cx="65755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(n = 1219)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4D35C92-9F9A-9249-B44E-963B75286921}"/>
                </a:ext>
              </a:extLst>
            </p:cNvPr>
            <p:cNvSpPr txBox="1"/>
            <p:nvPr/>
          </p:nvSpPr>
          <p:spPr>
            <a:xfrm>
              <a:off x="762017" y="3713044"/>
              <a:ext cx="5998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(n = 593)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8D93379A-A493-3E43-9C98-84E08397AA86}"/>
                </a:ext>
              </a:extLst>
            </p:cNvPr>
            <p:cNvSpPr txBox="1"/>
            <p:nvPr/>
          </p:nvSpPr>
          <p:spPr>
            <a:xfrm>
              <a:off x="819725" y="4518069"/>
              <a:ext cx="5421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(n = 89)</a:t>
              </a:r>
            </a:p>
          </p:txBody>
        </p:sp>
      </p:grpSp>
      <p:sp>
        <p:nvSpPr>
          <p:cNvPr id="122" name="TextBox 121">
            <a:extLst>
              <a:ext uri="{FF2B5EF4-FFF2-40B4-BE49-F238E27FC236}">
                <a16:creationId xmlns:a16="http://schemas.microsoft.com/office/drawing/2014/main" id="{779733C2-154D-C647-8939-E9C91326D76A}"/>
              </a:ext>
            </a:extLst>
          </p:cNvPr>
          <p:cNvSpPr txBox="1"/>
          <p:nvPr/>
        </p:nvSpPr>
        <p:spPr>
          <a:xfrm>
            <a:off x="8924805" y="1585158"/>
            <a:ext cx="3013194" cy="4060489"/>
          </a:xfrm>
          <a:prstGeom prst="rect">
            <a:avLst/>
          </a:prstGeom>
          <a:noFill/>
        </p:spPr>
        <p:txBody>
          <a:bodyPr wrap="square" r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172)</a:t>
            </a:r>
            <a:b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72)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34)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46)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1219)</a:t>
            </a:r>
            <a:b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61)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734)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206)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119)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19)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80)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593)</a:t>
            </a:r>
            <a:b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30)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377)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112)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24)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47)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89)</a:t>
            </a:r>
            <a:b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61)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18)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0)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2016/2019 risk-based LDL-C targets:  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risk: 2016/2019, &lt; 3.0 mmol/L (&lt; 116 mg/dL); Moderate risk: 2016, &lt; 3.0 mmol/L (&lt; 116 mg/dL); 2019, &lt; 2.6 mmol/L 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(&lt; 101 mg/dL); High risk: 2016, &lt; 2.6 mmol/L (&lt; 100 mg/dL); 2019, &lt; 1.8 mmol/L (&lt; 70 mg/dL); Very high risk: 2016, 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 1.8 mmol/L (&lt; 70 mg/dL); 2019, &lt; 1.4 mmol/L (&lt; 55 mg/dL)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33BC6F4-27D9-47C1-90D0-71451CBFC346}"/>
              </a:ext>
            </a:extLst>
          </p:cNvPr>
          <p:cNvSpPr/>
          <p:nvPr/>
        </p:nvSpPr>
        <p:spPr>
          <a:xfrm>
            <a:off x="-12386" y="5536388"/>
            <a:ext cx="12193235" cy="62810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Among individuals at high and very-high risk, 2016 vs 2019 goal attainment was 25% vs 63% and 11% vs 21%.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Among those receiving combination therapy with ezetimibe or PCSK9 inhibitors, 2019 ESC/EAS goal attainment in high risk patients was 21% and 33%.</a:t>
            </a:r>
            <a:endParaRPr kumimoji="0" lang="en-GB" sz="13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651DEE1D-7A18-4DB6-B4A7-2FFA46A72278}"/>
              </a:ext>
            </a:extLst>
          </p:cNvPr>
          <p:cNvSpPr/>
          <p:nvPr/>
        </p:nvSpPr>
        <p:spPr>
          <a:xfrm>
            <a:off x="548640" y="616017"/>
            <a:ext cx="904775" cy="5820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TextBox 4">
            <a:extLst>
              <a:ext uri="{FF2B5EF4-FFF2-40B4-BE49-F238E27FC236}">
                <a16:creationId xmlns:a16="http://schemas.microsoft.com/office/drawing/2014/main" id="{5715C541-D7D2-40A4-AEDF-1D81ECA9A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7" y="6624290"/>
            <a:ext cx="488047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Ray KK, et al. Eur J 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Prev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Cardiol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. 2020 doi:10.1093/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eurjpc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/zwaa047 </a:t>
            </a:r>
          </a:p>
        </p:txBody>
      </p:sp>
    </p:spTree>
    <p:extLst>
      <p:ext uri="{BB962C8B-B14F-4D97-AF65-F5344CB8AC3E}">
        <p14:creationId xmlns:p14="http://schemas.microsoft.com/office/powerpoint/2010/main" val="13191318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1520D-7EC6-47C5-B4A5-0B9486E97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106" y="-39456"/>
            <a:ext cx="11275481" cy="968912"/>
          </a:xfrm>
        </p:spPr>
        <p:txBody>
          <a:bodyPr/>
          <a:lstStyle/>
          <a:p>
            <a:r>
              <a:rPr lang="en-US" sz="2400" dirty="0"/>
              <a:t>Only 18% of Very-High Risk Patients Achieved LDL-C Goals of </a:t>
            </a:r>
            <a:br>
              <a:rPr lang="en-US" sz="2400" dirty="0"/>
            </a:br>
            <a:r>
              <a:rPr lang="en-US" sz="2400" dirty="0"/>
              <a:t>&lt; 1.4 mmol/L (&lt; 55 mg/dL)</a:t>
            </a:r>
          </a:p>
        </p:txBody>
      </p:sp>
      <p:sp>
        <p:nvSpPr>
          <p:cNvPr id="4" name="TextBox 3" hidden="1">
            <a:extLst>
              <a:ext uri="{FF2B5EF4-FFF2-40B4-BE49-F238E27FC236}">
                <a16:creationId xmlns:a16="http://schemas.microsoft.com/office/drawing/2014/main" id="{26E0CFD8-6A19-4C91-9AF0-EFFFE4EF38B8}"/>
              </a:ext>
            </a:extLst>
          </p:cNvPr>
          <p:cNvSpPr txBox="1"/>
          <p:nvPr/>
        </p:nvSpPr>
        <p:spPr>
          <a:xfrm>
            <a:off x="6540269" y="1482946"/>
            <a:ext cx="323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172)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72)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46)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1219)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734)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206)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119)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19)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80)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593)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377)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47)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89)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67B8A8-AE88-FC4C-AFBC-01FCBC90CCB3}"/>
              </a:ext>
            </a:extLst>
          </p:cNvPr>
          <p:cNvGrpSpPr/>
          <p:nvPr/>
        </p:nvGrpSpPr>
        <p:grpSpPr>
          <a:xfrm>
            <a:off x="1872787" y="1198066"/>
            <a:ext cx="8402354" cy="428930"/>
            <a:chOff x="2926026" y="-861317"/>
            <a:chExt cx="8402354" cy="42893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49BDD85-D9A9-B345-8CE7-AEF481FD96EC}"/>
                </a:ext>
              </a:extLst>
            </p:cNvPr>
            <p:cNvSpPr/>
            <p:nvPr/>
          </p:nvSpPr>
          <p:spPr>
            <a:xfrm>
              <a:off x="3425843" y="-788364"/>
              <a:ext cx="108056" cy="10805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1981635-C37B-C542-BCF0-E7FE22B0AD36}"/>
                </a:ext>
              </a:extLst>
            </p:cNvPr>
            <p:cNvSpPr txBox="1"/>
            <p:nvPr/>
          </p:nvSpPr>
          <p:spPr>
            <a:xfrm>
              <a:off x="2926026" y="-861317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2016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31789C7-CDF6-6D4F-8914-4A0C0CE6FC13}"/>
                </a:ext>
              </a:extLst>
            </p:cNvPr>
            <p:cNvSpPr txBox="1"/>
            <p:nvPr/>
          </p:nvSpPr>
          <p:spPr>
            <a:xfrm>
              <a:off x="3504669" y="-770086"/>
              <a:ext cx="590226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Overall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645ECDD-3B8B-BC42-8584-476023AF81A3}"/>
                </a:ext>
              </a:extLst>
            </p:cNvPr>
            <p:cNvSpPr/>
            <p:nvPr/>
          </p:nvSpPr>
          <p:spPr>
            <a:xfrm>
              <a:off x="3425843" y="-605655"/>
              <a:ext cx="108056" cy="108056"/>
            </a:xfrm>
            <a:prstGeom prst="rect">
              <a:avLst/>
            </a:prstGeom>
            <a:pattFill prst="ltDnDiag">
              <a:fgClr>
                <a:srgbClr val="92D05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1C1EE15-A5C1-6246-BCBA-094898C61112}"/>
                </a:ext>
              </a:extLst>
            </p:cNvPr>
            <p:cNvSpPr txBox="1"/>
            <p:nvPr/>
          </p:nvSpPr>
          <p:spPr>
            <a:xfrm>
              <a:off x="2926026" y="-678608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2019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E110943-8B63-5649-A38A-B88A3C6A2AD1}"/>
                </a:ext>
              </a:extLst>
            </p:cNvPr>
            <p:cNvSpPr/>
            <p:nvPr/>
          </p:nvSpPr>
          <p:spPr>
            <a:xfrm>
              <a:off x="4097355" y="-788364"/>
              <a:ext cx="108056" cy="1080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1C7D216-E5EC-2648-8A27-CC6C4749534D}"/>
                </a:ext>
              </a:extLst>
            </p:cNvPr>
            <p:cNvSpPr txBox="1"/>
            <p:nvPr/>
          </p:nvSpPr>
          <p:spPr>
            <a:xfrm>
              <a:off x="4176181" y="-847031"/>
              <a:ext cx="1269899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Low-intensity statin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monotherapy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3C22CD8-CF9E-364A-8385-818EFAFEF042}"/>
                </a:ext>
              </a:extLst>
            </p:cNvPr>
            <p:cNvSpPr/>
            <p:nvPr/>
          </p:nvSpPr>
          <p:spPr>
            <a:xfrm>
              <a:off x="4097355" y="-605655"/>
              <a:ext cx="108056" cy="108056"/>
            </a:xfrm>
            <a:prstGeom prst="rect">
              <a:avLst/>
            </a:prstGeom>
            <a:pattFill prst="ltDn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0BD5C36-81C6-6848-9C40-AE51F2E85029}"/>
                </a:ext>
              </a:extLst>
            </p:cNvPr>
            <p:cNvSpPr/>
            <p:nvPr/>
          </p:nvSpPr>
          <p:spPr>
            <a:xfrm>
              <a:off x="5447524" y="-788364"/>
              <a:ext cx="108056" cy="10805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5642021-0D83-824F-ACBB-EEE9B8E6FE39}"/>
                </a:ext>
              </a:extLst>
            </p:cNvPr>
            <p:cNvSpPr txBox="1"/>
            <p:nvPr/>
          </p:nvSpPr>
          <p:spPr>
            <a:xfrm>
              <a:off x="5526350" y="-847031"/>
              <a:ext cx="15744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Moderate-intensity statin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monotherapy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189A99E-38D9-FA4E-A808-FA614977AB97}"/>
                </a:ext>
              </a:extLst>
            </p:cNvPr>
            <p:cNvSpPr/>
            <p:nvPr/>
          </p:nvSpPr>
          <p:spPr>
            <a:xfrm>
              <a:off x="5447524" y="-605655"/>
              <a:ext cx="108056" cy="108056"/>
            </a:xfrm>
            <a:prstGeom prst="rect">
              <a:avLst/>
            </a:prstGeom>
            <a:pattFill prst="wdDnDiag">
              <a:fgClr>
                <a:schemeClr val="accent6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98A6A76-F01D-8941-A005-D1846DF5D5E3}"/>
                </a:ext>
              </a:extLst>
            </p:cNvPr>
            <p:cNvSpPr/>
            <p:nvPr/>
          </p:nvSpPr>
          <p:spPr>
            <a:xfrm>
              <a:off x="7083443" y="-788364"/>
              <a:ext cx="108056" cy="108056"/>
            </a:xfrm>
            <a:prstGeom prst="rect">
              <a:avLst/>
            </a:prstGeom>
            <a:solidFill>
              <a:srgbClr val="404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D836348-3FDE-8A4C-B0A7-0A6EFD0A850B}"/>
                </a:ext>
              </a:extLst>
            </p:cNvPr>
            <p:cNvSpPr txBox="1"/>
            <p:nvPr/>
          </p:nvSpPr>
          <p:spPr>
            <a:xfrm>
              <a:off x="7162269" y="-847031"/>
              <a:ext cx="1298753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High-intensity statin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monotherapy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6CF087A-5926-3349-8800-940E71C5E56C}"/>
                </a:ext>
              </a:extLst>
            </p:cNvPr>
            <p:cNvSpPr/>
            <p:nvPr/>
          </p:nvSpPr>
          <p:spPr>
            <a:xfrm>
              <a:off x="7083443" y="-605655"/>
              <a:ext cx="108056" cy="108056"/>
            </a:xfrm>
            <a:prstGeom prst="rect">
              <a:avLst/>
            </a:prstGeom>
            <a:pattFill prst="ltDnDiag">
              <a:fgClr>
                <a:srgbClr val="40492D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29635A4-5083-2F4F-8056-6BAB7876E12A}"/>
                </a:ext>
              </a:extLst>
            </p:cNvPr>
            <p:cNvSpPr/>
            <p:nvPr/>
          </p:nvSpPr>
          <p:spPr>
            <a:xfrm>
              <a:off x="8490762" y="-788364"/>
              <a:ext cx="108056" cy="10805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CDE3525-02F6-E24F-998A-2C5AD698E44A}"/>
                </a:ext>
              </a:extLst>
            </p:cNvPr>
            <p:cNvSpPr txBox="1"/>
            <p:nvPr/>
          </p:nvSpPr>
          <p:spPr>
            <a:xfrm>
              <a:off x="8569588" y="-847031"/>
              <a:ext cx="872355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Ezetimibe</a:t>
              </a:r>
              <a:b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combination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1074F14-AE61-B441-B051-B996C4A05444}"/>
                </a:ext>
              </a:extLst>
            </p:cNvPr>
            <p:cNvSpPr/>
            <p:nvPr/>
          </p:nvSpPr>
          <p:spPr>
            <a:xfrm>
              <a:off x="8490762" y="-605655"/>
              <a:ext cx="108056" cy="108056"/>
            </a:xfrm>
            <a:prstGeom prst="rect">
              <a:avLst/>
            </a:prstGeom>
            <a:pattFill prst="ltDnDiag">
              <a:fgClr>
                <a:srgbClr val="7030A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6F1ACDA8-900A-2C4E-A507-C35CCC3EFE7D}"/>
                </a:ext>
              </a:extLst>
            </p:cNvPr>
            <p:cNvSpPr/>
            <p:nvPr/>
          </p:nvSpPr>
          <p:spPr>
            <a:xfrm>
              <a:off x="9498031" y="-788364"/>
              <a:ext cx="108056" cy="10805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C55D066-A410-444A-A5F8-B268DDFF7485}"/>
                </a:ext>
              </a:extLst>
            </p:cNvPr>
            <p:cNvSpPr txBox="1"/>
            <p:nvPr/>
          </p:nvSpPr>
          <p:spPr>
            <a:xfrm>
              <a:off x="9576857" y="-847031"/>
              <a:ext cx="872355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PCSK9i</a:t>
              </a:r>
              <a:b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combination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F0190A7-E23F-2842-88AC-A1B7CD97CEB6}"/>
                </a:ext>
              </a:extLst>
            </p:cNvPr>
            <p:cNvSpPr/>
            <p:nvPr/>
          </p:nvSpPr>
          <p:spPr>
            <a:xfrm>
              <a:off x="9498031" y="-605655"/>
              <a:ext cx="108056" cy="108056"/>
            </a:xfrm>
            <a:prstGeom prst="rect">
              <a:avLst/>
            </a:prstGeom>
            <a:pattFill prst="ltDnDiag">
              <a:fgClr>
                <a:schemeClr val="accent4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0D89574-60DC-E040-8AEC-57C34A423F6A}"/>
                </a:ext>
              </a:extLst>
            </p:cNvPr>
            <p:cNvSpPr/>
            <p:nvPr/>
          </p:nvSpPr>
          <p:spPr>
            <a:xfrm>
              <a:off x="10491013" y="-788364"/>
              <a:ext cx="108056" cy="10805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26B0383-FC7A-0A45-AA2A-18A059EB5942}"/>
                </a:ext>
              </a:extLst>
            </p:cNvPr>
            <p:cNvSpPr txBox="1"/>
            <p:nvPr/>
          </p:nvSpPr>
          <p:spPr>
            <a:xfrm>
              <a:off x="10569839" y="-770087"/>
              <a:ext cx="758541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Other LLT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1410D64-0CFD-634E-A771-02CD8F876929}"/>
                </a:ext>
              </a:extLst>
            </p:cNvPr>
            <p:cNvSpPr/>
            <p:nvPr/>
          </p:nvSpPr>
          <p:spPr>
            <a:xfrm>
              <a:off x="10491013" y="-605655"/>
              <a:ext cx="108056" cy="108056"/>
            </a:xfrm>
            <a:prstGeom prst="rect">
              <a:avLst/>
            </a:prstGeom>
            <a:pattFill prst="ltDnDiag">
              <a:fgClr>
                <a:schemeClr val="accent2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91BEC35-2B6E-4761-9334-633C9793D0C1}"/>
              </a:ext>
            </a:extLst>
          </p:cNvPr>
          <p:cNvGrpSpPr/>
          <p:nvPr/>
        </p:nvGrpSpPr>
        <p:grpSpPr>
          <a:xfrm>
            <a:off x="-1225118" y="1658859"/>
            <a:ext cx="17108785" cy="3576022"/>
            <a:chOff x="1325451" y="1579083"/>
            <a:chExt cx="11261439" cy="462252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5A586A9-FDC9-40EA-ADB8-BF4E7308E852}"/>
                </a:ext>
              </a:extLst>
            </p:cNvPr>
            <p:cNvGrpSpPr/>
            <p:nvPr/>
          </p:nvGrpSpPr>
          <p:grpSpPr>
            <a:xfrm>
              <a:off x="1325451" y="1579083"/>
              <a:ext cx="11261439" cy="4622529"/>
              <a:chOff x="1325451" y="1579083"/>
              <a:chExt cx="11261439" cy="4622529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951CA5C9-1C5B-4C0C-A543-6086ED96DB9B}"/>
                  </a:ext>
                </a:extLst>
              </p:cNvPr>
              <p:cNvGrpSpPr/>
              <p:nvPr/>
            </p:nvGrpSpPr>
            <p:grpSpPr>
              <a:xfrm>
                <a:off x="1325451" y="1579083"/>
                <a:ext cx="11261439" cy="4622529"/>
                <a:chOff x="1325451" y="1579083"/>
                <a:chExt cx="11261439" cy="4622529"/>
              </a:xfrm>
            </p:grpSpPr>
            <p:graphicFrame>
              <p:nvGraphicFramePr>
                <p:cNvPr id="8" name="Chart 7">
                  <a:extLst>
                    <a:ext uri="{FF2B5EF4-FFF2-40B4-BE49-F238E27FC236}">
                      <a16:creationId xmlns:a16="http://schemas.microsoft.com/office/drawing/2014/main" id="{9BFAE967-F80B-4712-8349-E67DB6DC44A8}"/>
                    </a:ext>
                  </a:extLst>
                </p:cNvPr>
                <p:cNvGraphicFramePr/>
                <p:nvPr/>
              </p:nvGraphicFramePr>
              <p:xfrm>
                <a:off x="1325451" y="1579083"/>
                <a:ext cx="8119872" cy="4572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graphicFrame>
              <p:nvGraphicFramePr>
                <p:cNvPr id="3" name="Chart 2">
                  <a:extLst>
                    <a:ext uri="{FF2B5EF4-FFF2-40B4-BE49-F238E27FC236}">
                      <a16:creationId xmlns:a16="http://schemas.microsoft.com/office/drawing/2014/main" id="{E61F56B8-62F4-404D-9509-5199BB09E27E}"/>
                    </a:ext>
                  </a:extLst>
                </p:cNvPr>
                <p:cNvGraphicFramePr/>
                <p:nvPr/>
              </p:nvGraphicFramePr>
              <p:xfrm>
                <a:off x="4604178" y="1690549"/>
                <a:ext cx="7982712" cy="429768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A29BF2C-FACB-46E8-8916-BEE4EE7E5061}"/>
                    </a:ext>
                  </a:extLst>
                </p:cNvPr>
                <p:cNvSpPr txBox="1"/>
                <p:nvPr/>
              </p:nvSpPr>
              <p:spPr>
                <a:xfrm>
                  <a:off x="2871481" y="5952313"/>
                  <a:ext cx="2235578" cy="249299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8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Proportion of Patients Receiving LLT (%)</a:t>
                  </a:r>
                </a:p>
              </p:txBody>
            </p:sp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325902CC-B5D3-4CEE-A5BA-E3C315F3EB82}"/>
                    </a:ext>
                  </a:extLst>
                </p:cNvPr>
                <p:cNvSpPr txBox="1"/>
                <p:nvPr/>
              </p:nvSpPr>
              <p:spPr>
                <a:xfrm>
                  <a:off x="5359594" y="5952313"/>
                  <a:ext cx="2386024" cy="249299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8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Proportion of Patients Achieving Goal (%)</a:t>
                  </a: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5436368-0649-A643-ADD7-095F164F6FBE}"/>
                  </a:ext>
                </a:extLst>
              </p:cNvPr>
              <p:cNvGrpSpPr/>
              <p:nvPr/>
            </p:nvGrpSpPr>
            <p:grpSpPr>
              <a:xfrm>
                <a:off x="2231860" y="2104168"/>
                <a:ext cx="657552" cy="3436465"/>
                <a:chOff x="707860" y="2104167"/>
                <a:chExt cx="657552" cy="3436465"/>
              </a:xfrm>
            </p:grpSpPr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E259FB8A-99D0-4CF6-BB75-BD5BC185CFDF}"/>
                    </a:ext>
                  </a:extLst>
                </p:cNvPr>
                <p:cNvSpPr txBox="1"/>
                <p:nvPr/>
              </p:nvSpPr>
              <p:spPr>
                <a:xfrm>
                  <a:off x="707861" y="2104167"/>
                  <a:ext cx="657551" cy="215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(</a:t>
                  </a:r>
                  <a:r>
                    <a:rPr kumimoji="0" lang="en-US" sz="800" b="0" i="1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n</a:t>
                  </a:r>
                  <a:r>
                    <a:rPr kumimoji="0" lang="en-US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= 4112)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4D7FCEBE-B882-4A2C-A94E-95FA9F47B8B7}"/>
                    </a:ext>
                  </a:extLst>
                </p:cNvPr>
                <p:cNvSpPr txBox="1"/>
                <p:nvPr/>
              </p:nvSpPr>
              <p:spPr>
                <a:xfrm>
                  <a:off x="707860" y="2909422"/>
                  <a:ext cx="65755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(</a:t>
                  </a:r>
                  <a:r>
                    <a:rPr kumimoji="0" lang="en-US" sz="800" b="0" i="1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n</a:t>
                  </a:r>
                  <a:r>
                    <a:rPr kumimoji="0" lang="en-US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= 172)</a:t>
                  </a:r>
                  <a:r>
                    <a:rPr kumimoji="0" lang="en-US" sz="800" b="0" i="0" u="none" strike="noStrike" kern="1200" cap="none" spc="0" normalizeH="0" baseline="30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a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B0031F3E-F28D-49ED-A79D-95AC5BD66F2F}"/>
                    </a:ext>
                  </a:extLst>
                </p:cNvPr>
                <p:cNvSpPr txBox="1"/>
                <p:nvPr/>
              </p:nvSpPr>
              <p:spPr>
                <a:xfrm>
                  <a:off x="707861" y="3714677"/>
                  <a:ext cx="657551" cy="215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(</a:t>
                  </a:r>
                  <a:r>
                    <a:rPr kumimoji="0" lang="en-US" sz="800" b="0" i="1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n</a:t>
                  </a:r>
                  <a:r>
                    <a:rPr kumimoji="0" lang="en-US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= 1219)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3BB44B29-0F98-4BD3-B54B-7942CA3CAD6B}"/>
                    </a:ext>
                  </a:extLst>
                </p:cNvPr>
                <p:cNvSpPr txBox="1"/>
                <p:nvPr/>
              </p:nvSpPr>
              <p:spPr>
                <a:xfrm>
                  <a:off x="765569" y="4519932"/>
                  <a:ext cx="599843" cy="215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(</a:t>
                  </a:r>
                  <a:r>
                    <a:rPr kumimoji="0" lang="en-US" sz="800" b="0" i="1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n</a:t>
                  </a:r>
                  <a:r>
                    <a:rPr kumimoji="0" lang="en-US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= 593)</a:t>
                  </a: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ED67FC0C-7BAE-4115-BCCB-A0916BB4E782}"/>
                    </a:ext>
                  </a:extLst>
                </p:cNvPr>
                <p:cNvSpPr txBox="1"/>
                <p:nvPr/>
              </p:nvSpPr>
              <p:spPr>
                <a:xfrm>
                  <a:off x="707861" y="5325189"/>
                  <a:ext cx="657551" cy="215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(</a:t>
                  </a:r>
                  <a:r>
                    <a:rPr kumimoji="0" lang="en-US" sz="800" b="0" i="1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n</a:t>
                  </a:r>
                  <a:r>
                    <a:rPr kumimoji="0" lang="en-US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= 2128)</a:t>
                  </a: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A74A75D-7900-0245-A30C-9BAF5BC03BAB}"/>
                </a:ext>
              </a:extLst>
            </p:cNvPr>
            <p:cNvGrpSpPr/>
            <p:nvPr/>
          </p:nvGrpSpPr>
          <p:grpSpPr>
            <a:xfrm>
              <a:off x="2771961" y="5725491"/>
              <a:ext cx="2437994" cy="246221"/>
              <a:chOff x="3813833" y="5725490"/>
              <a:chExt cx="2437994" cy="246221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939568E-F82C-CD4D-8199-4DF91F2AE822}"/>
                  </a:ext>
                </a:extLst>
              </p:cNvPr>
              <p:cNvSpPr txBox="1"/>
              <p:nvPr/>
            </p:nvSpPr>
            <p:spPr>
              <a:xfrm>
                <a:off x="5855565" y="5725490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100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3BC34472-66BF-7647-B105-ABE6135FB437}"/>
                  </a:ext>
                </a:extLst>
              </p:cNvPr>
              <p:cNvSpPr txBox="1"/>
              <p:nvPr/>
            </p:nvSpPr>
            <p:spPr>
              <a:xfrm>
                <a:off x="5465635" y="5725490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80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20BCFF1C-066D-984F-A4D5-80CC0B2894EC}"/>
                  </a:ext>
                </a:extLst>
              </p:cNvPr>
              <p:cNvSpPr txBox="1"/>
              <p:nvPr/>
            </p:nvSpPr>
            <p:spPr>
              <a:xfrm>
                <a:off x="5045011" y="5725490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60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2FEADDD-DEE5-1C41-A10F-7DFD8A63A56F}"/>
                  </a:ext>
                </a:extLst>
              </p:cNvPr>
              <p:cNvSpPr txBox="1"/>
              <p:nvPr/>
            </p:nvSpPr>
            <p:spPr>
              <a:xfrm>
                <a:off x="4619815" y="5725490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40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130C69A-29C3-F44D-BE8A-DAA261CA330D}"/>
                  </a:ext>
                </a:extLst>
              </p:cNvPr>
              <p:cNvSpPr txBox="1"/>
              <p:nvPr/>
            </p:nvSpPr>
            <p:spPr>
              <a:xfrm>
                <a:off x="4199191" y="5725490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38E7526-1E36-8240-96B5-1813D5DDB92D}"/>
                  </a:ext>
                </a:extLst>
              </p:cNvPr>
              <p:cNvSpPr txBox="1"/>
              <p:nvPr/>
            </p:nvSpPr>
            <p:spPr>
              <a:xfrm>
                <a:off x="3813833" y="5725490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0</a:t>
                </a:r>
              </a:p>
            </p:txBody>
          </p:sp>
        </p:grp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7D523E83-6818-4828-B02E-30361D4B9B59}"/>
              </a:ext>
            </a:extLst>
          </p:cNvPr>
          <p:cNvSpPr txBox="1"/>
          <p:nvPr/>
        </p:nvSpPr>
        <p:spPr>
          <a:xfrm>
            <a:off x="9169692" y="1696580"/>
            <a:ext cx="2768307" cy="487415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4112)</a:t>
            </a:r>
            <a:b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148)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2131)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1134)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380)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49)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270)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172)</a:t>
            </a:r>
            <a:b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72)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34)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46)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1219)</a:t>
            </a:r>
            <a:b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61)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734)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206)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119)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19)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80)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593)</a:t>
            </a:r>
            <a:b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30)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377)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112)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24)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47)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(</a:t>
            </a:r>
            <a:r>
              <a:rPr kumimoji="0" lang="en-US" sz="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2128)</a:t>
            </a:r>
            <a:b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51)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Moderate-intensity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948)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High-intensity statin monotherapy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782)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Ezetimibe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191)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PCSK9i combination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24)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LLT (</a:t>
            </a: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132)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2016/2019 risk-based LDL-C targets:  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risk: 2016/2019, &lt; 3.0 mmol/L (&lt; 116 mg/dL); Moderate risk: 2016, &lt; 3.0 mmol/L (&lt; 116 mg/dL); 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2019, &lt; 2.6 mmol/L (&lt; 101 mg/dL); High risk: 2016, 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 2.6 mmol/L (&lt; 100 mg/dL); 2019, &lt; 1.8 mmol/L 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(&lt; 70 mg/dL); Very high risk: 2016, 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 1.8 mmol/L (&lt; 70 mg/dL); 2019, </a:t>
            </a:r>
            <a:b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 1.4 mmol/L (&lt; 55 mg/dL)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1B450D4-E57A-4978-ADC3-9C8B77F9BA5B}"/>
              </a:ext>
            </a:extLst>
          </p:cNvPr>
          <p:cNvSpPr/>
          <p:nvPr/>
        </p:nvSpPr>
        <p:spPr>
          <a:xfrm>
            <a:off x="-1235" y="5410806"/>
            <a:ext cx="9242889" cy="72126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Among very-high risk patients receiving statin monotherapy, goal attainment was 14%, 16% and 22% in those receiving low-, moderate- and high-intensity statins. Overall, 37% of patients receiving ezetimibe combination therapy and 57% receiving PCSK9 inhibitor combination therapy achieved their risk-based LDL-C goal. </a:t>
            </a: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4" name="25 Grupo">
            <a:extLst>
              <a:ext uri="{FF2B5EF4-FFF2-40B4-BE49-F238E27FC236}">
                <a16:creationId xmlns:a16="http://schemas.microsoft.com/office/drawing/2014/main" id="{117EDE34-9897-40CD-B417-470C33A1B8F1}"/>
              </a:ext>
            </a:extLst>
          </p:cNvPr>
          <p:cNvGrpSpPr>
            <a:grpSpLocks/>
          </p:cNvGrpSpPr>
          <p:nvPr/>
        </p:nvGrpSpPr>
        <p:grpSpPr bwMode="auto">
          <a:xfrm>
            <a:off x="10861562" y="444025"/>
            <a:ext cx="1330438" cy="769093"/>
            <a:chOff x="1954213" y="1412776"/>
            <a:chExt cx="6591319" cy="4176464"/>
          </a:xfrm>
        </p:grpSpPr>
        <p:grpSp>
          <p:nvGrpSpPr>
            <p:cNvPr id="73" name="5 Grupo">
              <a:extLst>
                <a:ext uri="{FF2B5EF4-FFF2-40B4-BE49-F238E27FC236}">
                  <a16:creationId xmlns:a16="http://schemas.microsoft.com/office/drawing/2014/main" id="{8DD5E982-58DF-4997-B749-74297826385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54213" y="1412776"/>
              <a:ext cx="6591319" cy="4176464"/>
              <a:chOff x="14801850" y="1257300"/>
              <a:chExt cx="10210800" cy="6019800"/>
            </a:xfrm>
          </p:grpSpPr>
          <p:sp>
            <p:nvSpPr>
              <p:cNvPr id="78" name="42 Rectángulo redondeado">
                <a:extLst>
                  <a:ext uri="{FF2B5EF4-FFF2-40B4-BE49-F238E27FC236}">
                    <a16:creationId xmlns:a16="http://schemas.microsoft.com/office/drawing/2014/main" id="{96FABB41-572C-453E-A4F7-4323827C2C48}"/>
                  </a:ext>
                </a:extLst>
              </p:cNvPr>
              <p:cNvSpPr/>
              <p:nvPr/>
            </p:nvSpPr>
            <p:spPr bwMode="auto">
              <a:xfrm>
                <a:off x="14801850" y="1257300"/>
                <a:ext cx="10210800" cy="60198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88900">
                <a:bevelT w="368300" h="101600"/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3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_tradnl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grpSp>
            <p:nvGrpSpPr>
              <p:cNvPr id="79" name="45 Grupo">
                <a:extLst>
                  <a:ext uri="{FF2B5EF4-FFF2-40B4-BE49-F238E27FC236}">
                    <a16:creationId xmlns:a16="http://schemas.microsoft.com/office/drawing/2014/main" id="{6B64A1C3-8885-4212-9A80-8CD1CF9BBC11}"/>
                  </a:ext>
                </a:extLst>
              </p:cNvPr>
              <p:cNvGrpSpPr/>
              <p:nvPr/>
            </p:nvGrpSpPr>
            <p:grpSpPr>
              <a:xfrm>
                <a:off x="15682094" y="2171700"/>
                <a:ext cx="7882756" cy="3025775"/>
                <a:chOff x="269631" y="1028700"/>
                <a:chExt cx="7882756" cy="3025775"/>
              </a:xfrm>
              <a:solidFill>
                <a:schemeClr val="bg1"/>
              </a:solidFill>
            </p:grpSpPr>
            <p:pic>
              <p:nvPicPr>
                <p:cNvPr id="80" name="Picture 139" descr="Universidad de Córdoba">
                  <a:hlinkClick r:id="rId5"/>
                  <a:extLst>
                    <a:ext uri="{FF2B5EF4-FFF2-40B4-BE49-F238E27FC236}">
                      <a16:creationId xmlns:a16="http://schemas.microsoft.com/office/drawing/2014/main" id="{A3799758-7C95-4FD6-9EF2-247881C924C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269631" y="1028700"/>
                  <a:ext cx="3502272" cy="1941369"/>
                </a:xfrm>
                <a:prstGeom prst="rect">
                  <a:avLst/>
                </a:prstGeom>
                <a:grpFill/>
                <a:ln>
                  <a:noFill/>
                </a:ln>
              </p:spPr>
            </p:pic>
            <p:pic>
              <p:nvPicPr>
                <p:cNvPr id="81" name="Picture 144">
                  <a:extLst>
                    <a:ext uri="{FF2B5EF4-FFF2-40B4-BE49-F238E27FC236}">
                      <a16:creationId xmlns:a16="http://schemas.microsoft.com/office/drawing/2014/main" id="{BFFF97C0-D4BC-4429-880E-3CE3774CF52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4362451" y="1028700"/>
                  <a:ext cx="3789936" cy="302577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74" name="38 Grupo">
              <a:extLst>
                <a:ext uri="{FF2B5EF4-FFF2-40B4-BE49-F238E27FC236}">
                  <a16:creationId xmlns:a16="http://schemas.microsoft.com/office/drawing/2014/main" id="{BC2D3B62-FA86-4677-B526-3C6972EB5B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4997" y="3501008"/>
              <a:ext cx="2078233" cy="1630452"/>
              <a:chOff x="944863" y="1656687"/>
              <a:chExt cx="3838368" cy="3474773"/>
            </a:xfrm>
          </p:grpSpPr>
          <p:pic>
            <p:nvPicPr>
              <p:cNvPr id="76" name="Picture 2" descr="Consejeria de Igualdad, Salud y Politicas Sociales">
                <a:extLst>
                  <a:ext uri="{FF2B5EF4-FFF2-40B4-BE49-F238E27FC236}">
                    <a16:creationId xmlns:a16="http://schemas.microsoft.com/office/drawing/2014/main" id="{7850F0D5-6CAB-433C-BF83-CD7380013F8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944863" y="1656687"/>
                <a:ext cx="3838368" cy="34747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7" name="Picture 4" descr="http://www.smandaluz.com/sites/default/files/images/imagearticulos/junta_andalucia.jpg">
                <a:extLst>
                  <a:ext uri="{FF2B5EF4-FFF2-40B4-BE49-F238E27FC236}">
                    <a16:creationId xmlns:a16="http://schemas.microsoft.com/office/drawing/2014/main" id="{DBFDCCE0-1B71-4066-B4D3-6DCA2AF931B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944863" y="1856645"/>
                <a:ext cx="3769411" cy="2480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5" name="Picture 6" descr="http://www.qcom.es/v_portal/inc/imagen.asp?f=CIBERobn_2694x61251.jpg&amp;w=744&amp;c=6">
              <a:extLst>
                <a:ext uri="{FF2B5EF4-FFF2-40B4-BE49-F238E27FC236}">
                  <a16:creationId xmlns:a16="http://schemas.microsoft.com/office/drawing/2014/main" id="{BD8EDD2A-7604-473B-92AA-0D856CC0E4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378491" y="4346610"/>
              <a:ext cx="2018405" cy="469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2" name="Imagen 81">
            <a:extLst>
              <a:ext uri="{FF2B5EF4-FFF2-40B4-BE49-F238E27FC236}">
                <a16:creationId xmlns:a16="http://schemas.microsoft.com/office/drawing/2014/main" id="{81C3DBF5-497C-4013-8F53-1E3E6309124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  <p:sp>
        <p:nvSpPr>
          <p:cNvPr id="83" name="TextBox 4">
            <a:extLst>
              <a:ext uri="{FF2B5EF4-FFF2-40B4-BE49-F238E27FC236}">
                <a16:creationId xmlns:a16="http://schemas.microsoft.com/office/drawing/2014/main" id="{D038D51E-BC00-4E08-ADF7-CB57734F2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7" y="6624290"/>
            <a:ext cx="488047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Ray KK, et al. Eur J 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Prev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Cardiol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. 2020 doi:10.1093/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eurjpc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/zwaa047 </a:t>
            </a:r>
          </a:p>
        </p:txBody>
      </p:sp>
    </p:spTree>
    <p:extLst>
      <p:ext uri="{BB962C8B-B14F-4D97-AF65-F5344CB8AC3E}">
        <p14:creationId xmlns:p14="http://schemas.microsoft.com/office/powerpoint/2010/main" val="313714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CB6147F1-75DE-4BB2-A81F-9547B6AFF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2929"/>
            <a:ext cx="12192000" cy="1102283"/>
          </a:xfrm>
        </p:spPr>
        <p:txBody>
          <a:bodyPr>
            <a:normAutofit/>
          </a:bodyPr>
          <a:lstStyle/>
          <a:p>
            <a:pPr algn="ctr"/>
            <a:r>
              <a:rPr lang="es-ES" altLang="es-ES" sz="2667" b="1" dirty="0">
                <a:latin typeface="Comic Sans MS" panose="030F0702030302020204" pitchFamily="66" charset="0"/>
              </a:rPr>
              <a:t>Consecución de los objetivos </a:t>
            </a:r>
            <a:r>
              <a:rPr lang="es-ES" altLang="es-ES" sz="2667" b="1" dirty="0" err="1">
                <a:latin typeface="Comic Sans MS" panose="030F0702030302020204" pitchFamily="66" charset="0"/>
              </a:rPr>
              <a:t>cLDL</a:t>
            </a:r>
            <a:r>
              <a:rPr lang="es-ES" altLang="es-ES" sz="2667" b="1" dirty="0">
                <a:latin typeface="Comic Sans MS" panose="030F0702030302020204" pitchFamily="66" charset="0"/>
              </a:rPr>
              <a:t> en los pacientes de muy alto RCV con ECV establecida según las guías ESC/EAS 2016 y 2019</a:t>
            </a:r>
          </a:p>
        </p:txBody>
      </p:sp>
      <p:graphicFrame>
        <p:nvGraphicFramePr>
          <p:cNvPr id="38" name="Chart 67">
            <a:extLst>
              <a:ext uri="{FF2B5EF4-FFF2-40B4-BE49-F238E27FC236}">
                <a16:creationId xmlns:a16="http://schemas.microsoft.com/office/drawing/2014/main" id="{099657D8-C4BD-47FB-B771-938085B7527B}"/>
              </a:ext>
            </a:extLst>
          </p:cNvPr>
          <p:cNvGraphicFramePr>
            <a:graphicFrameLocks/>
          </p:cNvGraphicFramePr>
          <p:nvPr/>
        </p:nvGraphicFramePr>
        <p:xfrm>
          <a:off x="2091615" y="2441260"/>
          <a:ext cx="20904200" cy="4294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hart" r:id="rId4" imgW="15686367" imgH="3584759" progId="Excel.Chart.8">
                  <p:embed/>
                </p:oleObj>
              </mc:Choice>
              <mc:Fallback>
                <p:oleObj name="Chart" r:id="rId4" imgW="15686367" imgH="3584759" progId="Excel.Chart.8">
                  <p:embed/>
                  <p:pic>
                    <p:nvPicPr>
                      <p:cNvPr id="38" name="Chart 67">
                        <a:extLst>
                          <a:ext uri="{FF2B5EF4-FFF2-40B4-BE49-F238E27FC236}">
                            <a16:creationId xmlns:a16="http://schemas.microsoft.com/office/drawing/2014/main" id="{099657D8-C4BD-47FB-B771-938085B7527B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1615" y="2441260"/>
                        <a:ext cx="20904200" cy="42942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80">
            <a:extLst>
              <a:ext uri="{FF2B5EF4-FFF2-40B4-BE49-F238E27FC236}">
                <a16:creationId xmlns:a16="http://schemas.microsoft.com/office/drawing/2014/main" id="{9C72F5B1-2E9F-4CC6-A6C1-832A73C97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7297" y="2233924"/>
            <a:ext cx="4072467" cy="30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s-ES" altLang="es-ES" sz="1600" b="1" dirty="0"/>
              <a:t>Pacientes en objetivo (%)</a:t>
            </a:r>
          </a:p>
        </p:txBody>
      </p:sp>
      <p:sp>
        <p:nvSpPr>
          <p:cNvPr id="42" name="TextBox 104">
            <a:extLst>
              <a:ext uri="{FF2B5EF4-FFF2-40B4-BE49-F238E27FC236}">
                <a16:creationId xmlns:a16="http://schemas.microsoft.com/office/drawing/2014/main" id="{F817764F-0407-4F95-96FC-A55E961EB8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4283" y="2792184"/>
            <a:ext cx="3368695" cy="2131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ts val="267"/>
              </a:spcBef>
              <a:buNone/>
            </a:pPr>
            <a:r>
              <a:rPr lang="en-US" altLang="es-ES" sz="933" b="1" dirty="0"/>
              <a:t>Overall (</a:t>
            </a:r>
            <a:r>
              <a:rPr lang="en-US" altLang="es-ES" sz="933" b="1" i="1" dirty="0"/>
              <a:t>n </a:t>
            </a:r>
            <a:r>
              <a:rPr lang="en-US" altLang="es-ES" sz="933" b="1" dirty="0"/>
              <a:t>= 2039)</a:t>
            </a:r>
            <a:br>
              <a:rPr lang="en-US" altLang="es-ES" sz="933" b="1" dirty="0"/>
            </a:br>
            <a:r>
              <a:rPr lang="en-US" altLang="es-ES" sz="933" dirty="0"/>
              <a:t>Low-intensity statin monotherapy (</a:t>
            </a:r>
            <a:r>
              <a:rPr lang="en-US" altLang="es-ES" sz="933" i="1" dirty="0"/>
              <a:t>n </a:t>
            </a:r>
            <a:r>
              <a:rPr lang="en-US" altLang="es-ES" sz="933" dirty="0"/>
              <a:t>= 47)</a:t>
            </a:r>
            <a:br>
              <a:rPr lang="en-US" altLang="es-ES" sz="933" dirty="0"/>
            </a:br>
            <a:r>
              <a:rPr lang="en-US" altLang="es-ES" sz="933" dirty="0"/>
              <a:t>Moderate-intensity statin monotherapy (</a:t>
            </a:r>
            <a:r>
              <a:rPr lang="en-US" altLang="es-ES" sz="933" i="1" dirty="0"/>
              <a:t>n </a:t>
            </a:r>
            <a:r>
              <a:rPr lang="en-US" altLang="es-ES" sz="933" dirty="0"/>
              <a:t>= 887)</a:t>
            </a:r>
            <a:br>
              <a:rPr lang="en-US" altLang="es-ES" sz="933" dirty="0"/>
            </a:br>
            <a:r>
              <a:rPr lang="en-US" altLang="es-ES" sz="933" dirty="0"/>
              <a:t>High-intensity statin monotherapy (</a:t>
            </a:r>
            <a:r>
              <a:rPr lang="en-US" altLang="es-ES" sz="933" i="1" dirty="0"/>
              <a:t>n </a:t>
            </a:r>
            <a:r>
              <a:rPr lang="en-US" altLang="es-ES" sz="933" dirty="0"/>
              <a:t>= 764)</a:t>
            </a:r>
            <a:br>
              <a:rPr lang="en-US" altLang="es-ES" sz="933" dirty="0"/>
            </a:br>
            <a:r>
              <a:rPr lang="en-US" altLang="es-ES" sz="933" dirty="0"/>
              <a:t>Ezetimibe combination (</a:t>
            </a:r>
            <a:r>
              <a:rPr lang="en-US" altLang="es-ES" sz="933" i="1" dirty="0"/>
              <a:t>n </a:t>
            </a:r>
            <a:r>
              <a:rPr lang="en-US" altLang="es-ES" sz="933" dirty="0"/>
              <a:t>= 189)</a:t>
            </a:r>
            <a:br>
              <a:rPr lang="en-US" altLang="es-ES" sz="933" dirty="0"/>
            </a:br>
            <a:r>
              <a:rPr lang="en-US" altLang="es-ES" sz="933" dirty="0"/>
              <a:t>PCSK9i combination (</a:t>
            </a:r>
            <a:r>
              <a:rPr lang="en-US" altLang="es-ES" sz="933" i="1" dirty="0"/>
              <a:t>n </a:t>
            </a:r>
            <a:r>
              <a:rPr lang="en-US" altLang="es-ES" sz="933" dirty="0"/>
              <a:t>= 24)</a:t>
            </a:r>
            <a:br>
              <a:rPr lang="en-US" altLang="es-ES" sz="933" dirty="0"/>
            </a:br>
            <a:r>
              <a:rPr lang="en-US" altLang="es-ES" sz="933" dirty="0"/>
              <a:t>Other LLT (</a:t>
            </a:r>
            <a:r>
              <a:rPr lang="en-US" altLang="es-ES" sz="933" i="1" dirty="0"/>
              <a:t>n </a:t>
            </a:r>
            <a:r>
              <a:rPr lang="en-US" altLang="es-ES" sz="933" dirty="0"/>
              <a:t>= 128)</a:t>
            </a:r>
          </a:p>
          <a:p>
            <a:pPr>
              <a:lnSpc>
                <a:spcPct val="95000"/>
              </a:lnSpc>
              <a:spcBef>
                <a:spcPts val="533"/>
              </a:spcBef>
              <a:buNone/>
            </a:pPr>
            <a:r>
              <a:rPr lang="en-US" altLang="es-ES" sz="933" b="1" dirty="0">
                <a:solidFill>
                  <a:srgbClr val="000000"/>
                </a:solidFill>
              </a:rPr>
              <a:t>2016/2019 risk-based </a:t>
            </a:r>
            <a:r>
              <a:rPr lang="en-US" altLang="es-ES" sz="933" b="1" dirty="0" err="1">
                <a:solidFill>
                  <a:srgbClr val="000000"/>
                </a:solidFill>
              </a:rPr>
              <a:t>LDLc</a:t>
            </a:r>
            <a:r>
              <a:rPr lang="en-US" altLang="es-ES" sz="933" b="1" dirty="0">
                <a:solidFill>
                  <a:srgbClr val="000000"/>
                </a:solidFill>
              </a:rPr>
              <a:t> targets:</a:t>
            </a:r>
            <a:br>
              <a:rPr lang="en-US" altLang="es-ES" sz="933" dirty="0">
                <a:solidFill>
                  <a:srgbClr val="000000"/>
                </a:solidFill>
              </a:rPr>
            </a:br>
            <a:r>
              <a:rPr lang="en-US" altLang="es-ES" sz="933" dirty="0"/>
              <a:t>Low risk: 2016/2019, &lt; 3.0 mmol/L (&lt; 116 mg/dL); Moderate risk: 2016, &lt; 3.0 mmol/L (&lt; 116 mg/dL); 2019, &lt; 2.6 mmol/L (&lt; 101 mg/dL); High risk: 2016, &lt; 2.6 mmol/L (&lt; 100 mg/dL); 2019, &lt; 1.8 mmol/L (&lt; 70 mg/dL); Very high risk: 2016, &lt; 1.8 mmol/L (&lt; 70 mg/dL); 2019, &lt; 1.4 mmol/L (&lt; 55 mg/dL)</a:t>
            </a:r>
          </a:p>
          <a:p>
            <a:pPr>
              <a:lnSpc>
                <a:spcPct val="95000"/>
              </a:lnSpc>
              <a:spcBef>
                <a:spcPts val="267"/>
              </a:spcBef>
              <a:buNone/>
            </a:pPr>
            <a:endParaRPr lang="en-US" altLang="es-ES" sz="667" dirty="0"/>
          </a:p>
        </p:txBody>
      </p:sp>
      <p:sp>
        <p:nvSpPr>
          <p:cNvPr id="44" name="TextBox 79">
            <a:extLst>
              <a:ext uri="{FF2B5EF4-FFF2-40B4-BE49-F238E27FC236}">
                <a16:creationId xmlns:a16="http://schemas.microsoft.com/office/drawing/2014/main" id="{C2293999-BCE5-4549-9EC7-D2F6A643C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389" y="2233924"/>
            <a:ext cx="4155016" cy="30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s-ES" altLang="es-ES" sz="1600" b="1" dirty="0"/>
              <a:t>Pacientes con LLT (%)</a:t>
            </a:r>
          </a:p>
        </p:txBody>
      </p:sp>
      <p:sp>
        <p:nvSpPr>
          <p:cNvPr id="46" name="TextBox 4">
            <a:extLst>
              <a:ext uri="{FF2B5EF4-FFF2-40B4-BE49-F238E27FC236}">
                <a16:creationId xmlns:a16="http://schemas.microsoft.com/office/drawing/2014/main" id="{10523E3F-DC6E-4B1B-820B-8927712FF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7" y="6624290"/>
            <a:ext cx="488047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Ray KK, et al. Eur J 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Prev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Cardiol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. 2020 doi:10.1093/</a:t>
            </a:r>
            <a:r>
              <a:rPr lang="en-US" altLang="es-ES" sz="11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eurjpc</a:t>
            </a:r>
            <a:r>
              <a:rPr lang="en-US" altLang="es-ES" sz="1100" dirty="0">
                <a:solidFill>
                  <a:srgbClr val="000000"/>
                </a:solidFill>
                <a:latin typeface="Comic Sans MS" panose="030F0702030302020204" pitchFamily="66" charset="0"/>
              </a:rPr>
              <a:t>/zwaa047 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BC89FB4-8E48-425A-9675-AB7F909981AA}"/>
              </a:ext>
            </a:extLst>
          </p:cNvPr>
          <p:cNvSpPr/>
          <p:nvPr/>
        </p:nvSpPr>
        <p:spPr>
          <a:xfrm>
            <a:off x="5628175" y="2643838"/>
            <a:ext cx="1975287" cy="465597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pSp>
        <p:nvGrpSpPr>
          <p:cNvPr id="63" name="Group 6">
            <a:extLst>
              <a:ext uri="{FF2B5EF4-FFF2-40B4-BE49-F238E27FC236}">
                <a16:creationId xmlns:a16="http://schemas.microsoft.com/office/drawing/2014/main" id="{8CCC2807-EC37-4012-BC20-CEEEF1B36E9C}"/>
              </a:ext>
            </a:extLst>
          </p:cNvPr>
          <p:cNvGrpSpPr>
            <a:grpSpLocks/>
          </p:cNvGrpSpPr>
          <p:nvPr/>
        </p:nvGrpSpPr>
        <p:grpSpPr bwMode="auto">
          <a:xfrm>
            <a:off x="484575" y="1409557"/>
            <a:ext cx="11048419" cy="540893"/>
            <a:chOff x="2926026" y="-861317"/>
            <a:chExt cx="8286035" cy="405958"/>
          </a:xfrm>
        </p:grpSpPr>
        <p:sp>
          <p:nvSpPr>
            <p:cNvPr id="64" name="Rectangle 41">
              <a:extLst>
                <a:ext uri="{FF2B5EF4-FFF2-40B4-BE49-F238E27FC236}">
                  <a16:creationId xmlns:a16="http://schemas.microsoft.com/office/drawing/2014/main" id="{471176E3-0A79-4191-8BA1-8C51643DAA08}"/>
                </a:ext>
              </a:extLst>
            </p:cNvPr>
            <p:cNvSpPr/>
            <p:nvPr/>
          </p:nvSpPr>
          <p:spPr>
            <a:xfrm>
              <a:off x="3426072" y="-788240"/>
              <a:ext cx="107946" cy="108027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5" name="TextBox 42">
              <a:extLst>
                <a:ext uri="{FF2B5EF4-FFF2-40B4-BE49-F238E27FC236}">
                  <a16:creationId xmlns:a16="http://schemas.microsoft.com/office/drawing/2014/main" id="{BFA292D4-78EE-48CE-8875-AFA123E976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6026" y="-861317"/>
              <a:ext cx="398173" cy="223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b="1" kern="0">
                  <a:solidFill>
                    <a:prstClr val="black"/>
                  </a:solidFill>
                </a:rPr>
                <a:t>2016</a:t>
              </a:r>
            </a:p>
          </p:txBody>
        </p:sp>
        <p:sp>
          <p:nvSpPr>
            <p:cNvPr id="66" name="TextBox 43">
              <a:extLst>
                <a:ext uri="{FF2B5EF4-FFF2-40B4-BE49-F238E27FC236}">
                  <a16:creationId xmlns:a16="http://schemas.microsoft.com/office/drawing/2014/main" id="{D4C12279-854F-45D6-95ED-7AFD0EC7AF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4669" y="-758599"/>
              <a:ext cx="508776" cy="223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kern="0">
                  <a:solidFill>
                    <a:prstClr val="black"/>
                  </a:solidFill>
                </a:rPr>
                <a:t>Overall</a:t>
              </a:r>
            </a:p>
          </p:txBody>
        </p:sp>
        <p:sp>
          <p:nvSpPr>
            <p:cNvPr id="67" name="Rectangle 32">
              <a:extLst>
                <a:ext uri="{FF2B5EF4-FFF2-40B4-BE49-F238E27FC236}">
                  <a16:creationId xmlns:a16="http://schemas.microsoft.com/office/drawing/2014/main" id="{D38AABAE-34A7-418E-A1C0-C21C41ECE031}"/>
                </a:ext>
              </a:extLst>
            </p:cNvPr>
            <p:cNvSpPr/>
            <p:nvPr/>
          </p:nvSpPr>
          <p:spPr>
            <a:xfrm>
              <a:off x="3426072" y="-605548"/>
              <a:ext cx="107946" cy="108027"/>
            </a:xfrm>
            <a:prstGeom prst="rect">
              <a:avLst/>
            </a:prstGeom>
            <a:pattFill prst="ltDnDiag">
              <a:fgClr>
                <a:srgbClr val="92D050"/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8" name="TextBox 33">
              <a:extLst>
                <a:ext uri="{FF2B5EF4-FFF2-40B4-BE49-F238E27FC236}">
                  <a16:creationId xmlns:a16="http://schemas.microsoft.com/office/drawing/2014/main" id="{FCBDF1EF-4586-4D76-8C1E-5A3E86973B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6026" y="-678608"/>
              <a:ext cx="398173" cy="223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b="1" kern="0">
                  <a:solidFill>
                    <a:prstClr val="black"/>
                  </a:solidFill>
                </a:rPr>
                <a:t>2019</a:t>
              </a:r>
            </a:p>
          </p:txBody>
        </p:sp>
        <p:sp>
          <p:nvSpPr>
            <p:cNvPr id="69" name="Rectangle 45">
              <a:extLst>
                <a:ext uri="{FF2B5EF4-FFF2-40B4-BE49-F238E27FC236}">
                  <a16:creationId xmlns:a16="http://schemas.microsoft.com/office/drawing/2014/main" id="{E2F355AC-ED7E-436E-B7B0-10EC68E9B905}"/>
                </a:ext>
              </a:extLst>
            </p:cNvPr>
            <p:cNvSpPr/>
            <p:nvPr/>
          </p:nvSpPr>
          <p:spPr>
            <a:xfrm>
              <a:off x="4097561" y="-788240"/>
              <a:ext cx="107946" cy="108027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0" name="TextBox 46">
              <a:extLst>
                <a:ext uri="{FF2B5EF4-FFF2-40B4-BE49-F238E27FC236}">
                  <a16:creationId xmlns:a16="http://schemas.microsoft.com/office/drawing/2014/main" id="{A933D522-96ED-4B7A-8238-721BD18BF3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6181" y="-835575"/>
              <a:ext cx="1165183" cy="377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kern="0">
                  <a:solidFill>
                    <a:prstClr val="black"/>
                  </a:solidFill>
                </a:rPr>
                <a:t>Low-intensity statin</a:t>
              </a:r>
            </a:p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kern="0">
                  <a:solidFill>
                    <a:prstClr val="black"/>
                  </a:solidFill>
                </a:rPr>
                <a:t>monotherapy</a:t>
              </a:r>
            </a:p>
          </p:txBody>
        </p:sp>
        <p:sp>
          <p:nvSpPr>
            <p:cNvPr id="71" name="Rectangle 47">
              <a:extLst>
                <a:ext uri="{FF2B5EF4-FFF2-40B4-BE49-F238E27FC236}">
                  <a16:creationId xmlns:a16="http://schemas.microsoft.com/office/drawing/2014/main" id="{095CEAB8-A416-4D64-B43B-EFE57347CC2E}"/>
                </a:ext>
              </a:extLst>
            </p:cNvPr>
            <p:cNvSpPr/>
            <p:nvPr/>
          </p:nvSpPr>
          <p:spPr>
            <a:xfrm>
              <a:off x="4097561" y="-605548"/>
              <a:ext cx="107946" cy="108027"/>
            </a:xfrm>
            <a:prstGeom prst="rect">
              <a:avLst/>
            </a:prstGeom>
            <a:pattFill prst="ltDnDiag">
              <a:fgClr>
                <a:srgbClr val="5B9BD5"/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2" name="Rectangle 50">
              <a:extLst>
                <a:ext uri="{FF2B5EF4-FFF2-40B4-BE49-F238E27FC236}">
                  <a16:creationId xmlns:a16="http://schemas.microsoft.com/office/drawing/2014/main" id="{D29AD6B0-5CAC-4128-8A6C-F2A2FCB9A440}"/>
                </a:ext>
              </a:extLst>
            </p:cNvPr>
            <p:cNvSpPr/>
            <p:nvPr/>
          </p:nvSpPr>
          <p:spPr>
            <a:xfrm>
              <a:off x="5446891" y="-788240"/>
              <a:ext cx="107946" cy="108027"/>
            </a:xfrm>
            <a:prstGeom prst="rect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3" name="TextBox 51">
              <a:extLst>
                <a:ext uri="{FF2B5EF4-FFF2-40B4-BE49-F238E27FC236}">
                  <a16:creationId xmlns:a16="http://schemas.microsoft.com/office/drawing/2014/main" id="{25B928AA-488F-4B69-8072-762D28E60B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6350" y="-835576"/>
              <a:ext cx="1472950" cy="377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kern="0">
                  <a:solidFill>
                    <a:prstClr val="black"/>
                  </a:solidFill>
                </a:rPr>
                <a:t>Moderate-intensity statin</a:t>
              </a:r>
            </a:p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kern="0">
                  <a:solidFill>
                    <a:prstClr val="black"/>
                  </a:solidFill>
                </a:rPr>
                <a:t>monotherapy</a:t>
              </a:r>
            </a:p>
          </p:txBody>
        </p:sp>
        <p:sp>
          <p:nvSpPr>
            <p:cNvPr id="74" name="Rectangle 54">
              <a:extLst>
                <a:ext uri="{FF2B5EF4-FFF2-40B4-BE49-F238E27FC236}">
                  <a16:creationId xmlns:a16="http://schemas.microsoft.com/office/drawing/2014/main" id="{36EFBDD3-90B6-48A5-87D1-E539E4A2DAEB}"/>
                </a:ext>
              </a:extLst>
            </p:cNvPr>
            <p:cNvSpPr/>
            <p:nvPr/>
          </p:nvSpPr>
          <p:spPr>
            <a:xfrm>
              <a:off x="5446891" y="-605548"/>
              <a:ext cx="107946" cy="108027"/>
            </a:xfrm>
            <a:prstGeom prst="rect">
              <a:avLst/>
            </a:prstGeom>
            <a:pattFill prst="wdDnDiag">
              <a:fgClr>
                <a:srgbClr val="70AD47"/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5" name="Rectangle 55">
              <a:extLst>
                <a:ext uri="{FF2B5EF4-FFF2-40B4-BE49-F238E27FC236}">
                  <a16:creationId xmlns:a16="http://schemas.microsoft.com/office/drawing/2014/main" id="{9B93FEF3-664E-4E02-BA29-F7534E27D201}"/>
                </a:ext>
              </a:extLst>
            </p:cNvPr>
            <p:cNvSpPr/>
            <p:nvPr/>
          </p:nvSpPr>
          <p:spPr>
            <a:xfrm>
              <a:off x="7083548" y="-788240"/>
              <a:ext cx="107946" cy="108027"/>
            </a:xfrm>
            <a:prstGeom prst="rect">
              <a:avLst/>
            </a:prstGeom>
            <a:solidFill>
              <a:srgbClr val="40492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6" name="TextBox 56">
              <a:extLst>
                <a:ext uri="{FF2B5EF4-FFF2-40B4-BE49-F238E27FC236}">
                  <a16:creationId xmlns:a16="http://schemas.microsoft.com/office/drawing/2014/main" id="{BCFFB43F-BBE0-40BE-B422-04DC4E3F34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269" y="-835576"/>
              <a:ext cx="1188026" cy="377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kern="0">
                  <a:solidFill>
                    <a:prstClr val="black"/>
                  </a:solidFill>
                </a:rPr>
                <a:t>High-intensity statin</a:t>
              </a:r>
            </a:p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kern="0">
                  <a:solidFill>
                    <a:prstClr val="black"/>
                  </a:solidFill>
                </a:rPr>
                <a:t>monotherapy</a:t>
              </a:r>
            </a:p>
          </p:txBody>
        </p:sp>
        <p:sp>
          <p:nvSpPr>
            <p:cNvPr id="77" name="Rectangle 57">
              <a:extLst>
                <a:ext uri="{FF2B5EF4-FFF2-40B4-BE49-F238E27FC236}">
                  <a16:creationId xmlns:a16="http://schemas.microsoft.com/office/drawing/2014/main" id="{57636818-43BD-4C0F-B1B0-A27B084E46C0}"/>
                </a:ext>
              </a:extLst>
            </p:cNvPr>
            <p:cNvSpPr/>
            <p:nvPr/>
          </p:nvSpPr>
          <p:spPr>
            <a:xfrm>
              <a:off x="7083548" y="-605548"/>
              <a:ext cx="107946" cy="108027"/>
            </a:xfrm>
            <a:prstGeom prst="rect">
              <a:avLst/>
            </a:prstGeom>
            <a:pattFill prst="ltDnDiag">
              <a:fgClr>
                <a:srgbClr val="40492D"/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8" name="Rectangle 58">
              <a:extLst>
                <a:ext uri="{FF2B5EF4-FFF2-40B4-BE49-F238E27FC236}">
                  <a16:creationId xmlns:a16="http://schemas.microsoft.com/office/drawing/2014/main" id="{AB3DD4C1-1E0D-40B2-A7F0-E16E60FB6FF9}"/>
                </a:ext>
              </a:extLst>
            </p:cNvPr>
            <p:cNvSpPr/>
            <p:nvPr/>
          </p:nvSpPr>
          <p:spPr>
            <a:xfrm>
              <a:off x="8490026" y="-788240"/>
              <a:ext cx="109533" cy="108027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9" name="TextBox 59">
              <a:extLst>
                <a:ext uri="{FF2B5EF4-FFF2-40B4-BE49-F238E27FC236}">
                  <a16:creationId xmlns:a16="http://schemas.microsoft.com/office/drawing/2014/main" id="{839ADCA2-3C38-4D60-8FA4-3FE455B763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69588" y="-835576"/>
              <a:ext cx="793700" cy="377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kern="0">
                  <a:solidFill>
                    <a:prstClr val="black"/>
                  </a:solidFill>
                </a:rPr>
                <a:t>Ezetimibe</a:t>
              </a:r>
              <a:br>
                <a:rPr lang="en-US" altLang="es-ES" sz="1333" kern="0">
                  <a:solidFill>
                    <a:prstClr val="black"/>
                  </a:solidFill>
                </a:rPr>
              </a:br>
              <a:r>
                <a:rPr lang="en-US" altLang="es-ES" sz="1333" kern="0">
                  <a:solidFill>
                    <a:prstClr val="black"/>
                  </a:solidFill>
                </a:rPr>
                <a:t>combination</a:t>
              </a:r>
            </a:p>
          </p:txBody>
        </p:sp>
        <p:sp>
          <p:nvSpPr>
            <p:cNvPr id="80" name="Rectangle 60">
              <a:extLst>
                <a:ext uri="{FF2B5EF4-FFF2-40B4-BE49-F238E27FC236}">
                  <a16:creationId xmlns:a16="http://schemas.microsoft.com/office/drawing/2014/main" id="{EE794462-EEF2-41EF-95E6-2C770C0E1C99}"/>
                </a:ext>
              </a:extLst>
            </p:cNvPr>
            <p:cNvSpPr/>
            <p:nvPr/>
          </p:nvSpPr>
          <p:spPr>
            <a:xfrm>
              <a:off x="8490026" y="-605548"/>
              <a:ext cx="109533" cy="108027"/>
            </a:xfrm>
            <a:prstGeom prst="rect">
              <a:avLst/>
            </a:prstGeom>
            <a:pattFill prst="ltDnDiag">
              <a:fgClr>
                <a:srgbClr val="7030A0"/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1" name="Rectangle 61">
              <a:extLst>
                <a:ext uri="{FF2B5EF4-FFF2-40B4-BE49-F238E27FC236}">
                  <a16:creationId xmlns:a16="http://schemas.microsoft.com/office/drawing/2014/main" id="{E5F15633-0D00-4FE7-86CF-59439C02AA27}"/>
                </a:ext>
              </a:extLst>
            </p:cNvPr>
            <p:cNvSpPr/>
            <p:nvPr/>
          </p:nvSpPr>
          <p:spPr>
            <a:xfrm>
              <a:off x="9498054" y="-788240"/>
              <a:ext cx="107946" cy="108027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2" name="TextBox 62">
              <a:extLst>
                <a:ext uri="{FF2B5EF4-FFF2-40B4-BE49-F238E27FC236}">
                  <a16:creationId xmlns:a16="http://schemas.microsoft.com/office/drawing/2014/main" id="{9203733C-E1A8-4FB7-BBB5-335EBD59E6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76857" y="-835576"/>
              <a:ext cx="793700" cy="377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kern="0">
                  <a:solidFill>
                    <a:prstClr val="black"/>
                  </a:solidFill>
                </a:rPr>
                <a:t>PCSK9i</a:t>
              </a:r>
              <a:br>
                <a:rPr lang="en-US" altLang="es-ES" sz="1333" kern="0">
                  <a:solidFill>
                    <a:prstClr val="black"/>
                  </a:solidFill>
                </a:rPr>
              </a:br>
              <a:r>
                <a:rPr lang="en-US" altLang="es-ES" sz="1333" kern="0">
                  <a:solidFill>
                    <a:prstClr val="black"/>
                  </a:solidFill>
                </a:rPr>
                <a:t>combination</a:t>
              </a:r>
            </a:p>
          </p:txBody>
        </p:sp>
        <p:sp>
          <p:nvSpPr>
            <p:cNvPr id="83" name="Rectangle 63">
              <a:extLst>
                <a:ext uri="{FF2B5EF4-FFF2-40B4-BE49-F238E27FC236}">
                  <a16:creationId xmlns:a16="http://schemas.microsoft.com/office/drawing/2014/main" id="{9AE8BAA9-9BD1-4614-940D-A87CB931D2FB}"/>
                </a:ext>
              </a:extLst>
            </p:cNvPr>
            <p:cNvSpPr/>
            <p:nvPr/>
          </p:nvSpPr>
          <p:spPr>
            <a:xfrm>
              <a:off x="9498054" y="-605548"/>
              <a:ext cx="107946" cy="108027"/>
            </a:xfrm>
            <a:prstGeom prst="rect">
              <a:avLst/>
            </a:prstGeom>
            <a:pattFill prst="ltDnDiag">
              <a:fgClr>
                <a:srgbClr val="FFC000"/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4" name="Rectangle 64">
              <a:extLst>
                <a:ext uri="{FF2B5EF4-FFF2-40B4-BE49-F238E27FC236}">
                  <a16:creationId xmlns:a16="http://schemas.microsoft.com/office/drawing/2014/main" id="{F1A4F82A-566B-4342-BDFE-5BBF28B36881}"/>
                </a:ext>
              </a:extLst>
            </p:cNvPr>
            <p:cNvSpPr/>
            <p:nvPr/>
          </p:nvSpPr>
          <p:spPr>
            <a:xfrm>
              <a:off x="10491795" y="-788240"/>
              <a:ext cx="107946" cy="108027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5" name="TextBox 65">
              <a:extLst>
                <a:ext uri="{FF2B5EF4-FFF2-40B4-BE49-F238E27FC236}">
                  <a16:creationId xmlns:a16="http://schemas.microsoft.com/office/drawing/2014/main" id="{83E359EC-6E94-4CD8-9084-0EAA6031A0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69839" y="-758601"/>
              <a:ext cx="642222" cy="223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121917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s-ES" sz="1333" kern="0">
                  <a:solidFill>
                    <a:prstClr val="black"/>
                  </a:solidFill>
                </a:rPr>
                <a:t>Other LLT</a:t>
              </a:r>
            </a:p>
          </p:txBody>
        </p:sp>
        <p:sp>
          <p:nvSpPr>
            <p:cNvPr id="86" name="Rectangle 66">
              <a:extLst>
                <a:ext uri="{FF2B5EF4-FFF2-40B4-BE49-F238E27FC236}">
                  <a16:creationId xmlns:a16="http://schemas.microsoft.com/office/drawing/2014/main" id="{B491ED6A-198B-44E8-9005-80CC8EF095A6}"/>
                </a:ext>
              </a:extLst>
            </p:cNvPr>
            <p:cNvSpPr/>
            <p:nvPr/>
          </p:nvSpPr>
          <p:spPr>
            <a:xfrm>
              <a:off x="10491795" y="-605548"/>
              <a:ext cx="107946" cy="108027"/>
            </a:xfrm>
            <a:prstGeom prst="rect">
              <a:avLst/>
            </a:prstGeom>
            <a:pattFill prst="ltDnDiag">
              <a:fgClr>
                <a:srgbClr val="ED7D31"/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33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" name="Rectángulo 2">
            <a:extLst>
              <a:ext uri="{FF2B5EF4-FFF2-40B4-BE49-F238E27FC236}">
                <a16:creationId xmlns:a16="http://schemas.microsoft.com/office/drawing/2014/main" id="{95C18AC6-0B78-488C-AD5D-94BE60E42F85}"/>
              </a:ext>
            </a:extLst>
          </p:cNvPr>
          <p:cNvSpPr/>
          <p:nvPr/>
        </p:nvSpPr>
        <p:spPr>
          <a:xfrm>
            <a:off x="5628175" y="4706679"/>
            <a:ext cx="3151955" cy="1025448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aphicFrame>
        <p:nvGraphicFramePr>
          <p:cNvPr id="89" name="Chart 48">
            <a:extLst>
              <a:ext uri="{FF2B5EF4-FFF2-40B4-BE49-F238E27FC236}">
                <a16:creationId xmlns:a16="http://schemas.microsoft.com/office/drawing/2014/main" id="{F6AB16A9-68C1-49C0-AC80-0009CD0FECBA}"/>
              </a:ext>
            </a:extLst>
          </p:cNvPr>
          <p:cNvGraphicFramePr>
            <a:graphicFrameLocks/>
          </p:cNvGraphicFramePr>
          <p:nvPr/>
        </p:nvGraphicFramePr>
        <p:xfrm>
          <a:off x="160670" y="2892060"/>
          <a:ext cx="5316628" cy="2769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5" name="Rectángulo 34">
            <a:extLst>
              <a:ext uri="{FF2B5EF4-FFF2-40B4-BE49-F238E27FC236}">
                <a16:creationId xmlns:a16="http://schemas.microsoft.com/office/drawing/2014/main" id="{33D9DE26-DA2E-4446-ABC5-2ACFAD48E8CB}"/>
              </a:ext>
            </a:extLst>
          </p:cNvPr>
          <p:cNvSpPr/>
          <p:nvPr/>
        </p:nvSpPr>
        <p:spPr>
          <a:xfrm>
            <a:off x="1453415" y="2796238"/>
            <a:ext cx="1049154" cy="465597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B4CF87FA-E796-4009-B661-4B877BB314AB}"/>
              </a:ext>
            </a:extLst>
          </p:cNvPr>
          <p:cNvSpPr/>
          <p:nvPr/>
        </p:nvSpPr>
        <p:spPr>
          <a:xfrm>
            <a:off x="874289" y="3343275"/>
            <a:ext cx="1049154" cy="465597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524EF0CB-2E39-4221-98BD-18A7EE00B2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44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21AD8-A4C0-C245-83F7-CBCA92327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64893" y="1341661"/>
            <a:ext cx="3955608" cy="2973388"/>
          </a:xfrm>
        </p:spPr>
        <p:txBody>
          <a:bodyPr>
            <a:normAutofit/>
          </a:bodyPr>
          <a:lstStyle/>
          <a:p>
            <a:r>
              <a:rPr lang="es-ES" sz="3200" dirty="0">
                <a:solidFill>
                  <a:srgbClr val="365F91"/>
                </a:solidFill>
                <a:latin typeface="Calibri" panose="020F0502020204030204" pitchFamily="34" charset="0"/>
              </a:rPr>
              <a:t>Implementación de las guías ESC/EAS 2019 en la vida real </a:t>
            </a:r>
            <a:br>
              <a:rPr lang="es-ES" sz="4800" dirty="0"/>
            </a:br>
            <a:endParaRPr lang="es-ES" sz="48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7B6AE2-220D-7A44-9B22-FA7401F91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32560" y="4478336"/>
            <a:ext cx="4536557" cy="146526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ES" sz="1867" dirty="0">
                <a:solidFill>
                  <a:srgbClr val="006600"/>
                </a:solidFill>
                <a:latin typeface="Tahoma" pitchFamily="34" charset="0"/>
                <a:cs typeface="Times New Roman" pitchFamily="18" charset="0"/>
              </a:rPr>
              <a:t>José López Miranda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ES" sz="1867" dirty="0">
                <a:solidFill>
                  <a:srgbClr val="006600"/>
                </a:solidFill>
                <a:latin typeface="Tahoma" pitchFamily="34" charset="0"/>
                <a:cs typeface="Times New Roman" pitchFamily="18" charset="0"/>
              </a:rPr>
              <a:t>Unidad de Lípidos y Arteriosclerosis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ES" sz="1867" dirty="0">
                <a:solidFill>
                  <a:srgbClr val="006600"/>
                </a:solidFill>
                <a:latin typeface="Tahoma" pitchFamily="34" charset="0"/>
                <a:cs typeface="Times New Roman" pitchFamily="18" charset="0"/>
              </a:rPr>
              <a:t>Hospital Universitario Reina Sofía. Córdoba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ES" sz="1867" dirty="0">
                <a:solidFill>
                  <a:srgbClr val="006600"/>
                </a:solidFill>
                <a:latin typeface="Tahoma" pitchFamily="34" charset="0"/>
                <a:cs typeface="Times New Roman" pitchFamily="18" charset="0"/>
              </a:rPr>
              <a:t>Universidad de Córdoba.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ES" sz="1867" dirty="0" err="1">
                <a:solidFill>
                  <a:srgbClr val="006600"/>
                </a:solidFill>
                <a:latin typeface="Tahoma" pitchFamily="34" charset="0"/>
                <a:cs typeface="Times New Roman" pitchFamily="18" charset="0"/>
              </a:rPr>
              <a:t>CiberObn</a:t>
            </a:r>
            <a:r>
              <a:rPr lang="es-ES" sz="1867" dirty="0">
                <a:solidFill>
                  <a:srgbClr val="006600"/>
                </a:solidFill>
                <a:latin typeface="Tahoma" pitchFamily="34" charset="0"/>
                <a:cs typeface="Times New Roman" pitchFamily="18" charset="0"/>
              </a:rPr>
              <a:t>  </a:t>
            </a:r>
          </a:p>
          <a:p>
            <a:endParaRPr lang="es-ES" sz="1867" dirty="0"/>
          </a:p>
        </p:txBody>
      </p:sp>
    </p:spTree>
    <p:extLst>
      <p:ext uri="{BB962C8B-B14F-4D97-AF65-F5344CB8AC3E}">
        <p14:creationId xmlns:p14="http://schemas.microsoft.com/office/powerpoint/2010/main" val="2077228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Agrupa 43"/>
          <p:cNvGrpSpPr/>
          <p:nvPr/>
        </p:nvGrpSpPr>
        <p:grpSpPr>
          <a:xfrm>
            <a:off x="426702" y="555909"/>
            <a:ext cx="10523612" cy="6059456"/>
            <a:chOff x="320024" y="555899"/>
            <a:chExt cx="7892709" cy="6059456"/>
          </a:xfrm>
        </p:grpSpPr>
        <p:cxnSp>
          <p:nvCxnSpPr>
            <p:cNvPr id="5" name="Connector recte 4"/>
            <p:cNvCxnSpPr/>
            <p:nvPr/>
          </p:nvCxnSpPr>
          <p:spPr>
            <a:xfrm>
              <a:off x="676334" y="2415882"/>
              <a:ext cx="727280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Connector de fletxa recta 6"/>
            <p:cNvCxnSpPr/>
            <p:nvPr/>
          </p:nvCxnSpPr>
          <p:spPr>
            <a:xfrm flipH="1">
              <a:off x="1033590" y="2420888"/>
              <a:ext cx="2784" cy="929575"/>
            </a:xfrm>
            <a:prstGeom prst="straightConnector1">
              <a:avLst/>
            </a:prstGeom>
            <a:ln w="762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Connector de fletxa recta 8"/>
            <p:cNvCxnSpPr/>
            <p:nvPr/>
          </p:nvCxnSpPr>
          <p:spPr>
            <a:xfrm flipH="1">
              <a:off x="1611186" y="2420888"/>
              <a:ext cx="1253" cy="1578054"/>
            </a:xfrm>
            <a:prstGeom prst="straightConnector1">
              <a:avLst/>
            </a:prstGeom>
            <a:ln w="762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Connector de fletxa recta 10"/>
            <p:cNvCxnSpPr/>
            <p:nvPr/>
          </p:nvCxnSpPr>
          <p:spPr>
            <a:xfrm flipH="1">
              <a:off x="2259715" y="2420888"/>
              <a:ext cx="796" cy="1861763"/>
            </a:xfrm>
            <a:prstGeom prst="straightConnector1">
              <a:avLst/>
            </a:prstGeom>
            <a:ln w="762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Connector de fletxa recta 12"/>
            <p:cNvCxnSpPr/>
            <p:nvPr/>
          </p:nvCxnSpPr>
          <p:spPr>
            <a:xfrm>
              <a:off x="2980590" y="2420888"/>
              <a:ext cx="0" cy="2556284"/>
            </a:xfrm>
            <a:prstGeom prst="straightConnector1">
              <a:avLst/>
            </a:prstGeom>
            <a:ln w="762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Connector de fletxa recta 15"/>
            <p:cNvCxnSpPr/>
            <p:nvPr/>
          </p:nvCxnSpPr>
          <p:spPr>
            <a:xfrm flipH="1">
              <a:off x="3678371" y="2420888"/>
              <a:ext cx="22301" cy="2023883"/>
            </a:xfrm>
            <a:prstGeom prst="straightConnector1">
              <a:avLst/>
            </a:prstGeom>
            <a:ln w="762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Connector de fletxa recta 17"/>
            <p:cNvCxnSpPr/>
            <p:nvPr/>
          </p:nvCxnSpPr>
          <p:spPr>
            <a:xfrm>
              <a:off x="4420750" y="2420888"/>
              <a:ext cx="0" cy="2556284"/>
            </a:xfrm>
            <a:prstGeom prst="straightConnector1">
              <a:avLst/>
            </a:prstGeom>
            <a:ln w="762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Connector de fletxa recta 19"/>
            <p:cNvCxnSpPr/>
            <p:nvPr/>
          </p:nvCxnSpPr>
          <p:spPr>
            <a:xfrm>
              <a:off x="5212838" y="2420888"/>
              <a:ext cx="5788" cy="3253291"/>
            </a:xfrm>
            <a:prstGeom prst="straightConnector1">
              <a:avLst/>
            </a:prstGeom>
            <a:ln w="762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2" name="Connector de fletxa recta 21"/>
            <p:cNvCxnSpPr/>
            <p:nvPr/>
          </p:nvCxnSpPr>
          <p:spPr>
            <a:xfrm>
              <a:off x="6004926" y="2420888"/>
              <a:ext cx="4094" cy="3672100"/>
            </a:xfrm>
            <a:prstGeom prst="straightConnector1">
              <a:avLst/>
            </a:prstGeom>
            <a:ln w="762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Connector de fletxa recta 26"/>
            <p:cNvCxnSpPr/>
            <p:nvPr/>
          </p:nvCxnSpPr>
          <p:spPr>
            <a:xfrm>
              <a:off x="6797015" y="2420888"/>
              <a:ext cx="2399" cy="3753160"/>
            </a:xfrm>
            <a:prstGeom prst="straightConnector1">
              <a:avLst/>
            </a:prstGeom>
            <a:ln w="762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Connector de fletxa recta 29"/>
            <p:cNvCxnSpPr/>
            <p:nvPr/>
          </p:nvCxnSpPr>
          <p:spPr>
            <a:xfrm>
              <a:off x="7517094" y="2420888"/>
              <a:ext cx="0" cy="4032448"/>
            </a:xfrm>
            <a:prstGeom prst="straightConnector1">
              <a:avLst/>
            </a:prstGeom>
            <a:ln w="762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31" name="QuadreDeText 30"/>
            <p:cNvSpPr txBox="1"/>
            <p:nvPr/>
          </p:nvSpPr>
          <p:spPr>
            <a:xfrm rot="18976429">
              <a:off x="862052" y="1932364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EZE</a:t>
              </a:r>
            </a:p>
          </p:txBody>
        </p:sp>
        <p:sp>
          <p:nvSpPr>
            <p:cNvPr id="32" name="QuadreDeText 31"/>
            <p:cNvSpPr txBox="1"/>
            <p:nvPr/>
          </p:nvSpPr>
          <p:spPr>
            <a:xfrm rot="18866335">
              <a:off x="1393680" y="1941212"/>
              <a:ext cx="658998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MI-</a:t>
              </a:r>
              <a:r>
                <a:rPr kumimoji="0" lang="es-ES" sz="1600" b="1" i="0" u="none" strike="noStrike" kern="1200" cap="none" spc="0" normalizeH="0" baseline="0" noProof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</a:t>
              </a:r>
              <a:endParaRPr kumimoji="0" lang="es-ES" sz="16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QuadreDeText 32"/>
            <p:cNvSpPr txBox="1"/>
            <p:nvPr/>
          </p:nvSpPr>
          <p:spPr>
            <a:xfrm rot="18823905">
              <a:off x="2029749" y="1953376"/>
              <a:ext cx="604830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HI-</a:t>
              </a:r>
              <a:r>
                <a:rPr kumimoji="0" lang="es-ES" sz="1600" b="1" i="0" u="none" strike="noStrike" kern="1200" cap="none" spc="0" normalizeH="0" baseline="0" noProof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</a:t>
              </a:r>
              <a:endParaRPr kumimoji="0" lang="es-ES" sz="16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QuadreDeText 33"/>
            <p:cNvSpPr txBox="1"/>
            <p:nvPr/>
          </p:nvSpPr>
          <p:spPr>
            <a:xfrm rot="18553518">
              <a:off x="2661783" y="1784642"/>
              <a:ext cx="1080120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PCSK9inh</a:t>
              </a:r>
            </a:p>
          </p:txBody>
        </p:sp>
        <p:sp>
          <p:nvSpPr>
            <p:cNvPr id="35" name="QuadreDeText 34"/>
            <p:cNvSpPr txBox="1"/>
            <p:nvPr/>
          </p:nvSpPr>
          <p:spPr>
            <a:xfrm rot="18455411">
              <a:off x="3357802" y="1756279"/>
              <a:ext cx="1152128" cy="253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MI-</a:t>
              </a:r>
              <a:r>
                <a:rPr kumimoji="0" lang="es-ES" sz="1600" b="1" i="0" u="none" strike="noStrike" kern="1200" cap="none" spc="0" normalizeH="0" baseline="0" noProof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</a:t>
              </a: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+ EZE</a:t>
              </a:r>
            </a:p>
          </p:txBody>
        </p:sp>
        <p:sp>
          <p:nvSpPr>
            <p:cNvPr id="36" name="Rectangle 35"/>
            <p:cNvSpPr/>
            <p:nvPr/>
          </p:nvSpPr>
          <p:spPr>
            <a:xfrm rot="18556240">
              <a:off x="4129895" y="1784967"/>
              <a:ext cx="1092967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HI-</a:t>
              </a:r>
              <a:r>
                <a:rPr kumimoji="0" lang="es-ES" sz="1600" b="1" i="0" u="none" strike="noStrike" kern="1200" cap="none" spc="0" normalizeH="0" baseline="0" noProof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</a:t>
              </a: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+ EZE</a:t>
              </a:r>
            </a:p>
          </p:txBody>
        </p:sp>
        <p:sp>
          <p:nvSpPr>
            <p:cNvPr id="37" name="Rectangle 36"/>
            <p:cNvSpPr/>
            <p:nvPr/>
          </p:nvSpPr>
          <p:spPr>
            <a:xfrm rot="18378508">
              <a:off x="4725790" y="1598421"/>
              <a:ext cx="1646204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MI-</a:t>
              </a:r>
              <a:r>
                <a:rPr kumimoji="0" lang="es-ES" sz="1600" b="1" i="0" u="none" strike="noStrike" kern="1200" cap="none" spc="0" normalizeH="0" baseline="0" noProof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</a:t>
              </a: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+ PCSK9inh</a:t>
              </a:r>
            </a:p>
          </p:txBody>
        </p:sp>
        <p:sp>
          <p:nvSpPr>
            <p:cNvPr id="38" name="Rectangle 37"/>
            <p:cNvSpPr/>
            <p:nvPr/>
          </p:nvSpPr>
          <p:spPr>
            <a:xfrm rot="18424351">
              <a:off x="5601642" y="1586984"/>
              <a:ext cx="1596310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HI-</a:t>
              </a:r>
              <a:r>
                <a:rPr kumimoji="0" lang="es-ES" sz="1600" b="1" i="0" u="none" strike="noStrike" kern="1200" cap="none" spc="0" normalizeH="0" baseline="0" noProof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</a:t>
              </a: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+ PCSK9inh</a:t>
              </a:r>
            </a:p>
          </p:txBody>
        </p:sp>
        <p:sp>
          <p:nvSpPr>
            <p:cNvPr id="39" name="Rectangle 38"/>
            <p:cNvSpPr/>
            <p:nvPr/>
          </p:nvSpPr>
          <p:spPr>
            <a:xfrm rot="18427575">
              <a:off x="6226516" y="1453814"/>
              <a:ext cx="2000267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MI-</a:t>
              </a:r>
              <a:r>
                <a:rPr kumimoji="0" lang="es-ES" sz="1600" b="1" i="0" u="none" strike="noStrike" kern="1200" cap="none" spc="0" normalizeH="0" baseline="0" noProof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</a:t>
              </a: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+ EZE+PCSK9inh</a:t>
              </a:r>
            </a:p>
          </p:txBody>
        </p:sp>
        <p:sp>
          <p:nvSpPr>
            <p:cNvPr id="40" name="Rectangle 39"/>
            <p:cNvSpPr/>
            <p:nvPr/>
          </p:nvSpPr>
          <p:spPr>
            <a:xfrm rot="18400132">
              <a:off x="7087395" y="1427322"/>
              <a:ext cx="1996761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HI-</a:t>
              </a:r>
              <a:r>
                <a:rPr kumimoji="0" lang="es-ES" sz="1600" b="1" i="0" u="none" strike="noStrike" kern="1200" cap="none" spc="0" normalizeH="0" baseline="0" noProof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</a:t>
              </a: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+EZE+ PCSK9inh</a:t>
              </a:r>
            </a:p>
          </p:txBody>
        </p:sp>
        <p:sp>
          <p:nvSpPr>
            <p:cNvPr id="41" name="QuadreDeText 40"/>
            <p:cNvSpPr txBox="1"/>
            <p:nvPr/>
          </p:nvSpPr>
          <p:spPr>
            <a:xfrm>
              <a:off x="676334" y="4355812"/>
              <a:ext cx="740944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-20         -40           -50             -60             -52            -60               -76              -80               -81            -84</a:t>
              </a:r>
            </a:p>
          </p:txBody>
        </p:sp>
        <p:sp>
          <p:nvSpPr>
            <p:cNvPr id="43" name="QuadreDeText 42"/>
            <p:cNvSpPr txBox="1"/>
            <p:nvPr/>
          </p:nvSpPr>
          <p:spPr>
            <a:xfrm>
              <a:off x="320024" y="5661248"/>
              <a:ext cx="2806307" cy="95410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Eze</a:t>
              </a: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: </a:t>
              </a:r>
              <a:r>
                <a:rPr kumimoji="0" lang="es-E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Ezetimibe</a:t>
              </a:r>
              <a:endParaRPr kumimoji="0" lang="es-E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MI-</a:t>
              </a:r>
              <a:r>
                <a:rPr kumimoji="0" lang="es-E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</a:t>
              </a: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: </a:t>
              </a:r>
              <a:r>
                <a:rPr kumimoji="0" lang="es-E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Moderate</a:t>
              </a: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s-E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intensity</a:t>
              </a: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s-E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statin</a:t>
              </a:r>
              <a:endParaRPr kumimoji="0" lang="es-E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HI-</a:t>
              </a:r>
              <a:r>
                <a:rPr kumimoji="0" lang="es-E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</a:t>
              </a: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: High </a:t>
              </a:r>
              <a:r>
                <a:rPr kumimoji="0" lang="es-E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intensity</a:t>
              </a: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s-E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statin</a:t>
              </a:r>
              <a:endParaRPr kumimoji="0" lang="es-E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PCSK9inh: PCSK9 </a:t>
              </a:r>
              <a:r>
                <a:rPr kumimoji="0" lang="es-ES" sz="14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inhibition</a:t>
              </a:r>
              <a:endParaRPr kumimoji="0" lang="es-E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QuadreDeText 2"/>
          <p:cNvSpPr txBox="1"/>
          <p:nvPr/>
        </p:nvSpPr>
        <p:spPr>
          <a:xfrm>
            <a:off x="4260500" y="6415926"/>
            <a:ext cx="5060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Masana L et al.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 Esp Cardiol. 2016;69(3):337–349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53436" y="259959"/>
            <a:ext cx="9182100" cy="400110"/>
          </a:xfrm>
          <a:prstGeom prst="rect">
            <a:avLst/>
          </a:prstGeom>
          <a:solidFill>
            <a:schemeClr val="bg1"/>
          </a:solidFill>
          <a:ln>
            <a:solidFill>
              <a:srgbClr val="FD6B5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D6B5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% DE REDUCCIÓN DE LDL ESPERADO CON DIVERSAS COMBINACIONES TERAPÉUTICAS</a:t>
            </a:r>
          </a:p>
        </p:txBody>
      </p:sp>
      <p:grpSp>
        <p:nvGrpSpPr>
          <p:cNvPr id="42" name="25 Grupo">
            <a:extLst>
              <a:ext uri="{FF2B5EF4-FFF2-40B4-BE49-F238E27FC236}">
                <a16:creationId xmlns:a16="http://schemas.microsoft.com/office/drawing/2014/main" id="{A3EB5F7E-730C-4D36-B46C-9691A0AC95FC}"/>
              </a:ext>
            </a:extLst>
          </p:cNvPr>
          <p:cNvGrpSpPr>
            <a:grpSpLocks/>
          </p:cNvGrpSpPr>
          <p:nvPr/>
        </p:nvGrpSpPr>
        <p:grpSpPr bwMode="auto">
          <a:xfrm>
            <a:off x="10598859" y="5831252"/>
            <a:ext cx="1487699" cy="893588"/>
            <a:chOff x="1954213" y="1412776"/>
            <a:chExt cx="6591319" cy="4176464"/>
          </a:xfrm>
        </p:grpSpPr>
        <p:grpSp>
          <p:nvGrpSpPr>
            <p:cNvPr id="45" name="5 Grupo">
              <a:extLst>
                <a:ext uri="{FF2B5EF4-FFF2-40B4-BE49-F238E27FC236}">
                  <a16:creationId xmlns:a16="http://schemas.microsoft.com/office/drawing/2014/main" id="{D06539BC-04EB-41B9-BB0C-35A382875FA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54213" y="1412776"/>
              <a:ext cx="6591319" cy="4176464"/>
              <a:chOff x="14801850" y="1257300"/>
              <a:chExt cx="10210800" cy="6019800"/>
            </a:xfrm>
          </p:grpSpPr>
          <p:sp>
            <p:nvSpPr>
              <p:cNvPr id="50" name="42 Rectángulo redondeado">
                <a:extLst>
                  <a:ext uri="{FF2B5EF4-FFF2-40B4-BE49-F238E27FC236}">
                    <a16:creationId xmlns:a16="http://schemas.microsoft.com/office/drawing/2014/main" id="{B11AB1AF-C565-4BD5-ACB8-66549654B189}"/>
                  </a:ext>
                </a:extLst>
              </p:cNvPr>
              <p:cNvSpPr/>
              <p:nvPr/>
            </p:nvSpPr>
            <p:spPr bwMode="auto">
              <a:xfrm>
                <a:off x="14801850" y="1257300"/>
                <a:ext cx="10210800" cy="6019800"/>
              </a:xfrm>
              <a:prstGeom prst="roundRect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88900">
                <a:bevelT w="368300" h="101600"/>
                <a:extrusionClr>
                  <a:sysClr val="window" lastClr="FFFFFF">
                    <a:lumMod val="85000"/>
                  </a:sysClr>
                </a:extrusionClr>
              </a:sp3d>
            </p:spPr>
            <p:txBody>
              <a:bodyPr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_tradnl" sz="1351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/>
                  <a:ea typeface="+mn-ea"/>
                  <a:cs typeface="Arial" charset="0"/>
                </a:endParaRPr>
              </a:p>
            </p:txBody>
          </p:sp>
          <p:grpSp>
            <p:nvGrpSpPr>
              <p:cNvPr id="51" name="45 Grupo">
                <a:extLst>
                  <a:ext uri="{FF2B5EF4-FFF2-40B4-BE49-F238E27FC236}">
                    <a16:creationId xmlns:a16="http://schemas.microsoft.com/office/drawing/2014/main" id="{C0A09744-510C-44B4-9BDE-A15C72945CE1}"/>
                  </a:ext>
                </a:extLst>
              </p:cNvPr>
              <p:cNvGrpSpPr/>
              <p:nvPr/>
            </p:nvGrpSpPr>
            <p:grpSpPr>
              <a:xfrm>
                <a:off x="15682094" y="2171700"/>
                <a:ext cx="7882756" cy="3025775"/>
                <a:chOff x="269631" y="1028700"/>
                <a:chExt cx="7882756" cy="3025775"/>
              </a:xfrm>
              <a:solidFill>
                <a:sysClr val="window" lastClr="FFFFFF"/>
              </a:solidFill>
            </p:grpSpPr>
            <p:pic>
              <p:nvPicPr>
                <p:cNvPr id="52" name="Picture 139" descr="Universidad de Córdoba">
                  <a:hlinkClick r:id="rId2"/>
                  <a:extLst>
                    <a:ext uri="{FF2B5EF4-FFF2-40B4-BE49-F238E27FC236}">
                      <a16:creationId xmlns:a16="http://schemas.microsoft.com/office/drawing/2014/main" id="{369E7ECB-D3EB-4D90-9EAA-F042EFE0DFD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269631" y="1028700"/>
                  <a:ext cx="3502272" cy="1941369"/>
                </a:xfrm>
                <a:prstGeom prst="rect">
                  <a:avLst/>
                </a:prstGeom>
                <a:grpFill/>
                <a:ln>
                  <a:noFill/>
                </a:ln>
              </p:spPr>
            </p:pic>
            <p:pic>
              <p:nvPicPr>
                <p:cNvPr id="53" name="Picture 144">
                  <a:extLst>
                    <a:ext uri="{FF2B5EF4-FFF2-40B4-BE49-F238E27FC236}">
                      <a16:creationId xmlns:a16="http://schemas.microsoft.com/office/drawing/2014/main" id="{3F1CE213-679C-4697-9E60-B4B7A7969D1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4362451" y="1028700"/>
                  <a:ext cx="3789936" cy="302577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46" name="38 Grupo">
              <a:extLst>
                <a:ext uri="{FF2B5EF4-FFF2-40B4-BE49-F238E27FC236}">
                  <a16:creationId xmlns:a16="http://schemas.microsoft.com/office/drawing/2014/main" id="{6F61999D-C04D-4198-926B-6B65A91ADD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4997" y="3501008"/>
              <a:ext cx="2078233" cy="1630452"/>
              <a:chOff x="944863" y="1656687"/>
              <a:chExt cx="3838368" cy="3474773"/>
            </a:xfrm>
          </p:grpSpPr>
          <p:pic>
            <p:nvPicPr>
              <p:cNvPr id="48" name="Picture 2" descr="Consejeria de Igualdad, Salud y Politicas Sociales">
                <a:extLst>
                  <a:ext uri="{FF2B5EF4-FFF2-40B4-BE49-F238E27FC236}">
                    <a16:creationId xmlns:a16="http://schemas.microsoft.com/office/drawing/2014/main" id="{D58CF037-9DC4-484F-AB9F-D95E02C64D4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944863" y="1656687"/>
                <a:ext cx="3838368" cy="34747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" name="Picture 4" descr="http://www.smandaluz.com/sites/default/files/images/imagearticulos/junta_andalucia.jpg">
                <a:extLst>
                  <a:ext uri="{FF2B5EF4-FFF2-40B4-BE49-F238E27FC236}">
                    <a16:creationId xmlns:a16="http://schemas.microsoft.com/office/drawing/2014/main" id="{4FE2E119-E4C7-4813-A9B5-2EBB9E59E77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44863" y="1856645"/>
                <a:ext cx="3769411" cy="2480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7" name="Picture 6" descr="http://www.qcom.es/v_portal/inc/imagen.asp?f=CIBERobn_2694x61251.jpg&amp;w=744&amp;c=6">
              <a:extLst>
                <a:ext uri="{FF2B5EF4-FFF2-40B4-BE49-F238E27FC236}">
                  <a16:creationId xmlns:a16="http://schemas.microsoft.com/office/drawing/2014/main" id="{C553DD0E-AD68-4D29-B826-79EB4E0282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378491" y="4346610"/>
              <a:ext cx="2018405" cy="469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4" name="Imagen 53">
            <a:extLst>
              <a:ext uri="{FF2B5EF4-FFF2-40B4-BE49-F238E27FC236}">
                <a16:creationId xmlns:a16="http://schemas.microsoft.com/office/drawing/2014/main" id="{6E54F324-DBC9-4C76-A127-93914E0E52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46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A01CF53-8304-3B4C-A931-0D433D6E7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667" dirty="0"/>
              <a:t>Percent of patients who achieved LDL-C &lt;1.4 mmol/L on at least 1 post-baseline measurement according to baseline LDL-C level </a:t>
            </a:r>
          </a:p>
        </p:txBody>
      </p:sp>
      <p:sp>
        <p:nvSpPr>
          <p:cNvPr id="2" name="AutoShape 2" descr="baseline quartile forest plot MACE prism 180517.pdf">
            <a:extLst>
              <a:ext uri="{FF2B5EF4-FFF2-40B4-BE49-F238E27FC236}">
                <a16:creationId xmlns:a16="http://schemas.microsoft.com/office/drawing/2014/main" id="{89B59478-04BE-E14A-BE64-8A5E0C31AE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2800" y="3225800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BE11AC8-1244-4355-9BD5-78D7607306B8}"/>
              </a:ext>
            </a:extLst>
          </p:cNvPr>
          <p:cNvCxnSpPr/>
          <p:nvPr/>
        </p:nvCxnSpPr>
        <p:spPr>
          <a:xfrm flipV="1">
            <a:off x="850924" y="1279808"/>
            <a:ext cx="10521696" cy="9144"/>
          </a:xfrm>
          <a:prstGeom prst="line">
            <a:avLst/>
          </a:prstGeom>
          <a:ln w="57150">
            <a:solidFill>
              <a:srgbClr val="4682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EBFB77E-FC81-4249-9BCD-86795A5C486D}"/>
              </a:ext>
            </a:extLst>
          </p:cNvPr>
          <p:cNvSpPr txBox="1"/>
          <p:nvPr/>
        </p:nvSpPr>
        <p:spPr>
          <a:xfrm>
            <a:off x="1" y="6468632"/>
            <a:ext cx="10111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LDL-C, low-density lipoprotein cholesterol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3">
            <a:extLst>
              <a:ext uri="{FF2B5EF4-FFF2-40B4-BE49-F238E27FC236}">
                <a16:creationId xmlns:a16="http://schemas.microsoft.com/office/drawing/2014/main" id="{796A6C0E-8454-4F86-83C8-A84857AFD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5096"/>
            <a:ext cx="10515600" cy="4655569"/>
          </a:xfrm>
        </p:spPr>
        <p:txBody>
          <a:bodyPr>
            <a:normAutofit/>
          </a:bodyPr>
          <a:lstStyle/>
          <a:p>
            <a:r>
              <a:rPr lang="en-IN" sz="2667" dirty="0"/>
              <a:t>Of the patients treated with alirocumab, 94.6% achieved LDL-C </a:t>
            </a:r>
            <a:br>
              <a:rPr lang="en-IN" sz="2667" dirty="0"/>
            </a:br>
            <a:r>
              <a:rPr lang="en-IN" sz="2667" dirty="0"/>
              <a:t>&lt;1.4 mmol/L on at least one post-baseline measurement, compared with 17.3% in the placebo arm.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B022F5-DFAF-4177-B3D1-5474CCB04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580" y="2879688"/>
            <a:ext cx="10100840" cy="3352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81775D-B824-4EE1-B953-EE8BD02BD5AC}"/>
              </a:ext>
            </a:extLst>
          </p:cNvPr>
          <p:cNvSpPr txBox="1"/>
          <p:nvPr/>
        </p:nvSpPr>
        <p:spPr>
          <a:xfrm>
            <a:off x="0" y="30419"/>
            <a:ext cx="1234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OO Guidelines</a:t>
            </a:r>
          </a:p>
        </p:txBody>
      </p:sp>
    </p:spTree>
    <p:extLst>
      <p:ext uri="{BB962C8B-B14F-4D97-AF65-F5344CB8AC3E}">
        <p14:creationId xmlns:p14="http://schemas.microsoft.com/office/powerpoint/2010/main" val="3283410569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805B70B3-D752-4A37-AF01-2C935B723D56}"/>
              </a:ext>
            </a:extLst>
          </p:cNvPr>
          <p:cNvSpPr txBox="1">
            <a:spLocks/>
          </p:cNvSpPr>
          <p:nvPr/>
        </p:nvSpPr>
        <p:spPr>
          <a:xfrm>
            <a:off x="547377" y="57340"/>
            <a:ext cx="10524813" cy="847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Guía para la prescripción de tratamiento </a:t>
            </a:r>
            <a:r>
              <a:rPr kumimoji="0" lang="es-E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hipocolesterolemiante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orientado a la obtención de objetivos terapéuticos.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8F3089"/>
              </a:solidFill>
              <a:effectLst/>
              <a:uLnTx/>
              <a:uFillTx/>
              <a:latin typeface="Arial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2A5A316-10AB-4B26-8A08-4BCA5AA4F65E}"/>
              </a:ext>
            </a:extLst>
          </p:cNvPr>
          <p:cNvSpPr txBox="1"/>
          <p:nvPr/>
        </p:nvSpPr>
        <p:spPr>
          <a:xfrm>
            <a:off x="8101943" y="498177"/>
            <a:ext cx="60976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0" i="0" dirty="0">
                <a:effectLst/>
                <a:latin typeface="TrebuchetMS"/>
              </a:rPr>
              <a:t>Clin </a:t>
            </a:r>
            <a:r>
              <a:rPr lang="es-ES" sz="1400" b="0" i="0" dirty="0" err="1">
                <a:effectLst/>
                <a:latin typeface="TrebuchetMS"/>
              </a:rPr>
              <a:t>Investig</a:t>
            </a:r>
            <a:r>
              <a:rPr lang="es-ES" sz="1400" b="0" i="0" dirty="0">
                <a:effectLst/>
                <a:latin typeface="TrebuchetMS"/>
              </a:rPr>
              <a:t> </a:t>
            </a:r>
            <a:r>
              <a:rPr lang="es-ES" sz="1400" b="0" i="0" dirty="0" err="1">
                <a:effectLst/>
                <a:latin typeface="TrebuchetMS"/>
              </a:rPr>
              <a:t>Arterioscler</a:t>
            </a:r>
            <a:r>
              <a:rPr lang="es-ES" sz="1400" b="0" i="0" dirty="0">
                <a:effectLst/>
                <a:latin typeface="TrebuchetMS"/>
              </a:rPr>
              <a:t>. 2019;</a:t>
            </a:r>
            <a:r>
              <a:rPr lang="es-ES" sz="1400" b="1" i="0" dirty="0">
                <a:effectLst/>
                <a:latin typeface="TrebuchetMS-Bold"/>
              </a:rPr>
              <a:t>31(6)</a:t>
            </a:r>
            <a:r>
              <a:rPr lang="es-ES" sz="1400" b="0" i="0" dirty="0">
                <a:effectLst/>
                <a:latin typeface="TrebuchetMS"/>
              </a:rPr>
              <a:t>:271---277</a:t>
            </a:r>
            <a:r>
              <a:rPr lang="es-ES" sz="1400" dirty="0"/>
              <a:t> </a:t>
            </a:r>
            <a:br>
              <a:rPr lang="es-ES" sz="1400" dirty="0"/>
            </a:br>
            <a:endParaRPr lang="es-ES" sz="1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5AA58F0-A1ED-40CB-A9B9-B542185B9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362" y="902395"/>
            <a:ext cx="11725275" cy="81915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15D2E68-4C14-4023-9F37-709EC3B40D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40" y="1739344"/>
            <a:ext cx="11725275" cy="4572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71D681F-040C-4E2C-91D4-6957E06D49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">
            <a:extLst>
              <a:ext uri="{FF2B5EF4-FFF2-40B4-BE49-F238E27FC236}">
                <a16:creationId xmlns:a16="http://schemas.microsoft.com/office/drawing/2014/main" id="{805B70B3-D752-4A37-AF01-2C935B723D56}"/>
              </a:ext>
            </a:extLst>
          </p:cNvPr>
          <p:cNvSpPr txBox="1">
            <a:spLocks/>
          </p:cNvSpPr>
          <p:nvPr/>
        </p:nvSpPr>
        <p:spPr>
          <a:xfrm>
            <a:off x="547377" y="57340"/>
            <a:ext cx="10524813" cy="847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8F3089"/>
                </a:solidFill>
                <a:latin typeface="Arial"/>
                <a:cs typeface="Calibri Light" panose="020F0302020204030204" pitchFamily="34" charset="0"/>
              </a:rPr>
              <a:t>T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reatment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recommendations addressed to increase target attainment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8F3089"/>
              </a:solidFill>
              <a:effectLst/>
              <a:uLnTx/>
              <a:uFillTx/>
              <a:latin typeface="Arial"/>
              <a:ea typeface="+mj-ea"/>
              <a:cs typeface="Calibri Light" panose="020F030202020403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D47450-29DC-4B55-AC3E-7574DFDC1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37" y="728784"/>
            <a:ext cx="11217965" cy="5739781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946688D-4070-49C0-B40C-66BFCC696C24}"/>
              </a:ext>
            </a:extLst>
          </p:cNvPr>
          <p:cNvSpPr/>
          <p:nvPr/>
        </p:nvSpPr>
        <p:spPr bwMode="auto">
          <a:xfrm>
            <a:off x="5277678" y="1768723"/>
            <a:ext cx="6457124" cy="745435"/>
          </a:xfrm>
          <a:prstGeom prst="rect">
            <a:avLst/>
          </a:prstGeom>
          <a:noFill/>
          <a:ln w="41275" algn="ctr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9949" tIns="34974" rIns="69949" bIns="34974" rtlCol="0" anchor="ctr"/>
          <a:lstStyle/>
          <a:p>
            <a:pPr marL="228600" indent="-228600" algn="ctr">
              <a:spcBef>
                <a:spcPts val="600"/>
              </a:spcBef>
              <a:buClr>
                <a:srgbClr val="F0414B"/>
              </a:buClr>
              <a:buFont typeface="Arial" panose="020B0604020202020204" pitchFamily="34" charset="0"/>
              <a:buChar char="•"/>
            </a:pPr>
            <a:endParaRPr lang="es-ES" sz="2000" dirty="0">
              <a:solidFill>
                <a:srgbClr val="5A5A5A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D623A97-8670-4F7F-9D48-0277D96FD67D}"/>
              </a:ext>
            </a:extLst>
          </p:cNvPr>
          <p:cNvSpPr/>
          <p:nvPr/>
        </p:nvSpPr>
        <p:spPr bwMode="auto">
          <a:xfrm>
            <a:off x="5267518" y="2601843"/>
            <a:ext cx="6457124" cy="745435"/>
          </a:xfrm>
          <a:prstGeom prst="rect">
            <a:avLst/>
          </a:prstGeom>
          <a:noFill/>
          <a:ln w="41275" algn="ctr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9949" tIns="34974" rIns="69949" bIns="34974" rtlCol="0" anchor="ctr"/>
          <a:lstStyle/>
          <a:p>
            <a:pPr marL="228600" indent="-228600" algn="ctr">
              <a:spcBef>
                <a:spcPts val="600"/>
              </a:spcBef>
              <a:buClr>
                <a:srgbClr val="F0414B"/>
              </a:buClr>
              <a:buFont typeface="Arial" panose="020B0604020202020204" pitchFamily="34" charset="0"/>
              <a:buChar char="•"/>
            </a:pPr>
            <a:endParaRPr lang="es-ES" sz="2000" dirty="0">
              <a:solidFill>
                <a:srgbClr val="5A5A5A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283FB57-FA85-4C16-9D0A-A6D3E54822E8}"/>
              </a:ext>
            </a:extLst>
          </p:cNvPr>
          <p:cNvSpPr/>
          <p:nvPr/>
        </p:nvSpPr>
        <p:spPr bwMode="auto">
          <a:xfrm>
            <a:off x="5216718" y="4562723"/>
            <a:ext cx="6457124" cy="745435"/>
          </a:xfrm>
          <a:prstGeom prst="rect">
            <a:avLst/>
          </a:prstGeom>
          <a:noFill/>
          <a:ln w="41275" algn="ctr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9949" tIns="34974" rIns="69949" bIns="34974" rtlCol="0" anchor="ctr"/>
          <a:lstStyle/>
          <a:p>
            <a:pPr marL="228600" indent="-228600" algn="ctr">
              <a:spcBef>
                <a:spcPts val="600"/>
              </a:spcBef>
              <a:buClr>
                <a:srgbClr val="F0414B"/>
              </a:buClr>
              <a:buFont typeface="Arial" panose="020B0604020202020204" pitchFamily="34" charset="0"/>
              <a:buChar char="•"/>
            </a:pPr>
            <a:endParaRPr lang="es-ES" sz="2000" dirty="0">
              <a:solidFill>
                <a:srgbClr val="5A5A5A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C7B26FC-9CF6-4D44-ACCA-C7AC385DBE95}"/>
              </a:ext>
            </a:extLst>
          </p:cNvPr>
          <p:cNvSpPr/>
          <p:nvPr/>
        </p:nvSpPr>
        <p:spPr bwMode="auto">
          <a:xfrm>
            <a:off x="5287838" y="3347278"/>
            <a:ext cx="6457124" cy="650240"/>
          </a:xfrm>
          <a:prstGeom prst="rect">
            <a:avLst/>
          </a:prstGeom>
          <a:noFill/>
          <a:ln w="41275" algn="ctr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9949" tIns="34974" rIns="69949" bIns="34974" rtlCol="0" anchor="ctr"/>
          <a:lstStyle/>
          <a:p>
            <a:pPr marL="228600" indent="-228600" algn="ctr">
              <a:spcBef>
                <a:spcPts val="600"/>
              </a:spcBef>
              <a:buClr>
                <a:srgbClr val="F0414B"/>
              </a:buClr>
              <a:buFont typeface="Arial" panose="020B0604020202020204" pitchFamily="34" charset="0"/>
              <a:buChar char="•"/>
            </a:pPr>
            <a:endParaRPr lang="es-ES" sz="2000" dirty="0">
              <a:solidFill>
                <a:srgbClr val="5A5A5A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2A46067-92C7-4BA9-BD72-C37FE961D152}"/>
              </a:ext>
            </a:extLst>
          </p:cNvPr>
          <p:cNvSpPr/>
          <p:nvPr/>
        </p:nvSpPr>
        <p:spPr bwMode="auto">
          <a:xfrm>
            <a:off x="5206558" y="5308158"/>
            <a:ext cx="6457124" cy="650240"/>
          </a:xfrm>
          <a:prstGeom prst="rect">
            <a:avLst/>
          </a:prstGeom>
          <a:noFill/>
          <a:ln w="41275" algn="ctr">
            <a:solidFill>
              <a:srgbClr val="00B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9949" tIns="34974" rIns="69949" bIns="34974" rtlCol="0" anchor="ctr"/>
          <a:lstStyle/>
          <a:p>
            <a:pPr marL="228600" indent="-228600" algn="ctr">
              <a:spcBef>
                <a:spcPts val="600"/>
              </a:spcBef>
              <a:buClr>
                <a:srgbClr val="F0414B"/>
              </a:buClr>
              <a:buFont typeface="Arial" panose="020B0604020202020204" pitchFamily="34" charset="0"/>
              <a:buChar char="•"/>
            </a:pPr>
            <a:endParaRPr lang="es-ES" sz="2000" dirty="0">
              <a:solidFill>
                <a:srgbClr val="5A5A5A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F3A922C-18F6-4A2C-8F74-ECB8BEDC1418}"/>
              </a:ext>
            </a:extLst>
          </p:cNvPr>
          <p:cNvSpPr txBox="1"/>
          <p:nvPr/>
        </p:nvSpPr>
        <p:spPr>
          <a:xfrm>
            <a:off x="72173" y="650207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131413"/>
                </a:solidFill>
                <a:effectLst/>
                <a:latin typeface="WpthmyAdvTTc488b0e6"/>
              </a:rPr>
              <a:t>Current Cardiology Reports 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Times-Roman"/>
              </a:rPr>
              <a:t>(2020) 22:66 </a:t>
            </a:r>
            <a:br>
              <a:rPr lang="en-US" sz="1600" dirty="0"/>
            </a:b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41530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ítulo 1"/>
          <p:cNvSpPr>
            <a:spLocks noGrp="1"/>
          </p:cNvSpPr>
          <p:nvPr>
            <p:ph type="title"/>
          </p:nvPr>
        </p:nvSpPr>
        <p:spPr>
          <a:xfrm>
            <a:off x="1963738" y="109538"/>
            <a:ext cx="8229600" cy="1473200"/>
          </a:xfrm>
        </p:spPr>
        <p:txBody>
          <a:bodyPr anchor="t"/>
          <a:lstStyle/>
          <a:p>
            <a:r>
              <a:rPr lang="en-US" altLang="es-ES" b="1"/>
              <a:t>LDL &amp;  Cardiovascular Events with PCSK9 Inhibitors and Statins</a:t>
            </a:r>
            <a:br>
              <a:rPr lang="en-US" altLang="es-ES" b="1"/>
            </a:br>
            <a:r>
              <a:rPr lang="en-US" altLang="es-ES" sz="2800" b="1"/>
              <a:t>TIME MATTERS !!!</a:t>
            </a:r>
            <a:endParaRPr lang="es-ES" altLang="es-ES" sz="3200" b="1"/>
          </a:p>
        </p:txBody>
      </p:sp>
      <p:pic>
        <p:nvPicPr>
          <p:cNvPr id="180227" name="Imagen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388" y="1077913"/>
            <a:ext cx="6261100" cy="4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9" name="Imagen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439" y="1058864"/>
            <a:ext cx="5919787" cy="456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DFFAA562-25E6-4C39-992A-19DD4340B1E0}"/>
              </a:ext>
            </a:extLst>
          </p:cNvPr>
          <p:cNvSpPr/>
          <p:nvPr/>
        </p:nvSpPr>
        <p:spPr>
          <a:xfrm>
            <a:off x="8066088" y="5373688"/>
            <a:ext cx="190500" cy="17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7C7468B4-8AA3-4141-A102-330EE4A5EE3A}"/>
              </a:ext>
            </a:extLst>
          </p:cNvPr>
          <p:cNvSpPr/>
          <p:nvPr/>
        </p:nvSpPr>
        <p:spPr>
          <a:xfrm>
            <a:off x="6096000" y="3514726"/>
            <a:ext cx="196850" cy="17462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45CFF771-AB1D-4923-AD09-67E0880D95EC}"/>
              </a:ext>
            </a:extLst>
          </p:cNvPr>
          <p:cNvCxnSpPr>
            <a:cxnSpLocks/>
          </p:cNvCxnSpPr>
          <p:nvPr/>
        </p:nvCxnSpPr>
        <p:spPr>
          <a:xfrm flipH="1">
            <a:off x="6191251" y="3197226"/>
            <a:ext cx="3175" cy="885825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233" name="CuadroTexto 13"/>
          <p:cNvSpPr txBox="1">
            <a:spLocks noChangeArrowheads="1"/>
          </p:cNvSpPr>
          <p:nvPr/>
        </p:nvSpPr>
        <p:spPr bwMode="auto">
          <a:xfrm>
            <a:off x="6191250" y="3930651"/>
            <a:ext cx="19367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9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ODYSSEY</a:t>
            </a:r>
            <a:r>
              <a:rPr kumimoji="0" lang="es-ES" altLang="es-ES" sz="9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(HR 0.85; 95% CI 0,79-0.88) </a:t>
            </a:r>
          </a:p>
        </p:txBody>
      </p:sp>
      <p:sp>
        <p:nvSpPr>
          <p:cNvPr id="11" name="CuadroTexto 4"/>
          <p:cNvSpPr txBox="1">
            <a:spLocks noChangeArrowheads="1"/>
          </p:cNvSpPr>
          <p:nvPr/>
        </p:nvSpPr>
        <p:spPr bwMode="auto">
          <a:xfrm>
            <a:off x="47328" y="6516052"/>
            <a:ext cx="53290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Ference</a:t>
            </a:r>
            <a: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et al. </a:t>
            </a:r>
            <a:r>
              <a:rPr kumimoji="0" lang="en-US" sz="18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Eur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Heart J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2018 Jul 14;39(27):2540-254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4107415-C4BF-4BCD-9909-97EB38C957DD}"/>
              </a:ext>
            </a:extLst>
          </p:cNvPr>
          <p:cNvSpPr txBox="1"/>
          <p:nvPr/>
        </p:nvSpPr>
        <p:spPr>
          <a:xfrm>
            <a:off x="623392" y="5939988"/>
            <a:ext cx="10873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 w="0"/>
                <a:solidFill>
                  <a:srgbClr val="4F81B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EL TIEMPO ES ORO: LDL CUANTO MAS BAJO MEJOR, CUANTO ANTES MEJOR Y CUANTO MAS TIEMPO BAJO MEJOR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562BC2B-1653-4FFC-BBDD-2E6F5DAC17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199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400">
            <a:extLst>
              <a:ext uri="{FF2B5EF4-FFF2-40B4-BE49-F238E27FC236}">
                <a16:creationId xmlns:a16="http://schemas.microsoft.com/office/drawing/2014/main" id="{E320219E-0B4B-4D6E-8990-0367257BB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4281" y="3467987"/>
            <a:ext cx="8983438" cy="2164552"/>
          </a:xfrm>
          <a:prstGeom prst="rect">
            <a:avLst/>
          </a:prstGeom>
          <a:solidFill>
            <a:srgbClr val="FFC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137160" marR="91440" lvl="0" indent="0" algn="l" defTabSz="914400" rtl="0" eaLnBrk="1" fontAlgn="base" latinLnBrk="0" hangingPunct="1">
              <a:lnSpc>
                <a:spcPts val="895"/>
              </a:lnSpc>
              <a:spcBef>
                <a:spcPts val="120"/>
              </a:spcBef>
              <a:spcAft>
                <a:spcPts val="2155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Times New Roman" panose="02020603050405020304" pitchFamily="18" charset="0"/>
              <a:ea typeface="PMingLiU" panose="02020500000000000000" pitchFamily="18" charset="-120"/>
              <a:cs typeface="+mn-cs"/>
            </a:endParaRPr>
          </a:p>
        </p:txBody>
      </p:sp>
      <p:sp>
        <p:nvSpPr>
          <p:cNvPr id="2" name="Título 2">
            <a:extLst>
              <a:ext uri="{FF2B5EF4-FFF2-40B4-BE49-F238E27FC236}">
                <a16:creationId xmlns:a16="http://schemas.microsoft.com/office/drawing/2014/main" id="{805B70B3-D752-4A37-AF01-2C935B723D56}"/>
              </a:ext>
            </a:extLst>
          </p:cNvPr>
          <p:cNvSpPr txBox="1">
            <a:spLocks/>
          </p:cNvSpPr>
          <p:nvPr/>
        </p:nvSpPr>
        <p:spPr>
          <a:xfrm>
            <a:off x="547378" y="156730"/>
            <a:ext cx="7939668" cy="19204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Nuevas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recomendaciones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para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pacientes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con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síndrome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coronario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agudo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y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riesgo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muy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alto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0070C0"/>
                </a:solidFill>
                <a:latin typeface="Arial"/>
                <a:cs typeface="Calibri Light" panose="020F0302020204030204" pitchFamily="34" charset="0"/>
              </a:rPr>
              <a:t>TERAPIA HIPOLIPEMIANTE INTENSIVA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j-ea"/>
              <a:cs typeface="Calibri Light" panose="020F030202020403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4A11157-3706-42AC-88CD-4CD1784628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384" t="76464"/>
          <a:stretch/>
        </p:blipFill>
        <p:spPr>
          <a:xfrm>
            <a:off x="1604281" y="1473814"/>
            <a:ext cx="8983438" cy="2164551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6EE103C0-B934-4114-9C3F-C266E57ADA61}"/>
              </a:ext>
            </a:extLst>
          </p:cNvPr>
          <p:cNvSpPr txBox="1"/>
          <p:nvPr/>
        </p:nvSpPr>
        <p:spPr>
          <a:xfrm>
            <a:off x="2024743" y="3795882"/>
            <a:ext cx="839288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Para los pacientes que han tenido un SCA y no cumplen el objetivo de </a:t>
            </a:r>
            <a:r>
              <a:rPr kumimoji="0" 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cLDL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 pesar del tratamiento con estatinas a la dosis máxima tolerada y </a:t>
            </a:r>
            <a:r>
              <a:rPr kumimoji="0" 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ezetimiba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se debe considerar añadir un inhibidor de la PCSK9 precozmente tras el episodio isquémico (si es posible, durante la hospitalización por SCA)</a:t>
            </a:r>
            <a:endParaRPr kumimoji="0" lang="en-GB" sz="5400" b="0" i="0" u="none" strike="noStrike" kern="1200" cap="none" spc="0" normalizeH="0" baseline="0" noProof="0" dirty="0">
              <a:ln>
                <a:noFill/>
              </a:ln>
              <a:solidFill>
                <a:srgbClr val="5A5A5A">
                  <a:lumMod val="5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6" name="Título 2">
            <a:extLst>
              <a:ext uri="{FF2B5EF4-FFF2-40B4-BE49-F238E27FC236}">
                <a16:creationId xmlns:a16="http://schemas.microsoft.com/office/drawing/2014/main" id="{3F889CEB-EC05-4383-A68A-778526E0D30C}"/>
              </a:ext>
            </a:extLst>
          </p:cNvPr>
          <p:cNvSpPr txBox="1">
            <a:spLocks/>
          </p:cNvSpPr>
          <p:nvPr/>
        </p:nvSpPr>
        <p:spPr>
          <a:xfrm>
            <a:off x="2104368" y="3163306"/>
            <a:ext cx="2297387" cy="8816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5A5A5A">
                    <a:lumMod val="50000"/>
                  </a:srgbClr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Clase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50000"/>
                  </a:srgbClr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I, Grado B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5A5A5A">
                  <a:lumMod val="50000"/>
                </a:srgbClr>
              </a:solidFill>
              <a:effectLst/>
              <a:uLnTx/>
              <a:uFillTx/>
              <a:latin typeface="Arial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28" name="Título 2">
            <a:extLst>
              <a:ext uri="{FF2B5EF4-FFF2-40B4-BE49-F238E27FC236}">
                <a16:creationId xmlns:a16="http://schemas.microsoft.com/office/drawing/2014/main" id="{B8849412-929D-46D4-BA9C-F4A53E420600}"/>
              </a:ext>
            </a:extLst>
          </p:cNvPr>
          <p:cNvSpPr txBox="1">
            <a:spLocks/>
          </p:cNvSpPr>
          <p:nvPr/>
        </p:nvSpPr>
        <p:spPr>
          <a:xfrm>
            <a:off x="2024743" y="5191705"/>
            <a:ext cx="2297387" cy="8816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5A5A5A">
                    <a:lumMod val="50000"/>
                  </a:srgbClr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Clase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50000"/>
                  </a:srgbClr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5A5A5A">
                    <a:lumMod val="50000"/>
                  </a:srgbClr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IIa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50000"/>
                  </a:srgbClr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, Grado C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5A5A5A">
                  <a:lumMod val="50000"/>
                </a:srgbClr>
              </a:solidFill>
              <a:effectLst/>
              <a:uLnTx/>
              <a:uFillTx/>
              <a:latin typeface="Arial"/>
              <a:ea typeface="+mj-ea"/>
              <a:cs typeface="Calibri Light" panose="020F030202020403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7300D54-0744-477B-B8A6-8D6B37DD17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20" r="49265" b="78683"/>
          <a:stretch/>
        </p:blipFill>
        <p:spPr>
          <a:xfrm>
            <a:off x="9245600" y="439008"/>
            <a:ext cx="2763520" cy="53684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9974C8C-5AC7-4F3D-98AA-BE88392778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51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sultado de imagen de doctor and hospital">
            <a:extLst>
              <a:ext uri="{FF2B5EF4-FFF2-40B4-BE49-F238E27FC236}">
                <a16:creationId xmlns:a16="http://schemas.microsoft.com/office/drawing/2014/main" id="{067066F1-CF7D-4A1A-8C31-51E0C8E0E3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38" b="2"/>
          <a:stretch/>
        </p:blipFill>
        <p:spPr bwMode="auto">
          <a:xfrm>
            <a:off x="-182887" y="-164595"/>
            <a:ext cx="6447707" cy="4622292"/>
          </a:xfrm>
          <a:prstGeom prst="rect">
            <a:avLst/>
          </a:prstGeom>
          <a:noFill/>
          <a:effectLst>
            <a:softEdge rad="533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Imagen relacionada">
            <a:extLst>
              <a:ext uri="{FF2B5EF4-FFF2-40B4-BE49-F238E27FC236}">
                <a16:creationId xmlns:a16="http://schemas.microsoft.com/office/drawing/2014/main" id="{2A416BF0-077E-4AB2-BA5F-C021049113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6" b="-1"/>
          <a:stretch/>
        </p:blipFill>
        <p:spPr bwMode="auto">
          <a:xfrm>
            <a:off x="-186572" y="3184611"/>
            <a:ext cx="6447707" cy="3845519"/>
          </a:xfrm>
          <a:prstGeom prst="rect">
            <a:avLst/>
          </a:prstGeom>
          <a:noFill/>
          <a:effectLst>
            <a:softEdge rad="533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134">
            <a:extLst>
              <a:ext uri="{FF2B5EF4-FFF2-40B4-BE49-F238E27FC236}">
                <a16:creationId xmlns:a16="http://schemas.microsoft.com/office/drawing/2014/main" id="{D2D2C3D0-D5DB-4464-BB3E-2DF035FDB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2">
            <a:extLst>
              <a:ext uri="{FF2B5EF4-FFF2-40B4-BE49-F238E27FC236}">
                <a16:creationId xmlns:a16="http://schemas.microsoft.com/office/drawing/2014/main" id="{805B70B3-D752-4A37-AF01-2C935B723D56}"/>
              </a:ext>
            </a:extLst>
          </p:cNvPr>
          <p:cNvSpPr txBox="1">
            <a:spLocks/>
          </p:cNvSpPr>
          <p:nvPr/>
        </p:nvSpPr>
        <p:spPr>
          <a:xfrm>
            <a:off x="2314112" y="1488879"/>
            <a:ext cx="4820134" cy="1635639"/>
          </a:xfrm>
          <a:prstGeom prst="ellipse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00000"/>
                </a:solidFill>
                <a:latin typeface="Calibri Light" panose="020F0302020204030204"/>
              </a:rPr>
              <a:t>CONCLUSIONES</a:t>
            </a:r>
          </a:p>
          <a:p>
            <a:pPr algn="l">
              <a:spcAft>
                <a:spcPts val="600"/>
              </a:spcAft>
              <a:defRPr/>
            </a:pPr>
            <a:r>
              <a:rPr lang="en-US" sz="3200" dirty="0">
                <a:solidFill>
                  <a:srgbClr val="000000"/>
                </a:solidFill>
                <a:latin typeface="Calibri Light" panose="020F0302020204030204"/>
              </a:rPr>
              <a:t>KEY MESSAGES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102B476-2143-408D-BECE-EB730254DB78}"/>
              </a:ext>
            </a:extLst>
          </p:cNvPr>
          <p:cNvSpPr txBox="1"/>
          <p:nvPr/>
        </p:nvSpPr>
        <p:spPr>
          <a:xfrm>
            <a:off x="6440337" y="382501"/>
            <a:ext cx="4698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17298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LDL FACTOR ETIOLOGICO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4E99DC4-8B73-4A23-9642-32A420DFFCBA}"/>
              </a:ext>
            </a:extLst>
          </p:cNvPr>
          <p:cNvSpPr txBox="1"/>
          <p:nvPr/>
        </p:nvSpPr>
        <p:spPr>
          <a:xfrm>
            <a:off x="6444022" y="4268536"/>
            <a:ext cx="50896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892870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TTO HIPOLIPEMIANTE INTENSIVO: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892870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Ezetimiba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892870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 y iPCSK9: reducen aún más el riesgo de ECVAS (SCA); seleccionar perfil de riesgo CV más alto.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>
              <a:solidFill>
                <a:srgbClr val="892870"/>
              </a:solidFill>
              <a:latin typeface="Arial Rounded MT Bold" panose="020F0704030504030204" pitchFamily="34" charset="77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892870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SEGURO en niveles de LDL muy bajos.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6AF25A1-2990-4241-A64B-B37E4157CED2}"/>
              </a:ext>
            </a:extLst>
          </p:cNvPr>
          <p:cNvSpPr txBox="1"/>
          <p:nvPr/>
        </p:nvSpPr>
        <p:spPr>
          <a:xfrm>
            <a:off x="6440337" y="1056558"/>
            <a:ext cx="50896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FF9300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Estratificar riesgo: índice de CC con TC y ecografía (carotídea o femoral) en personas con riesgo moderado para estratificar y tratar. 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9300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Apo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FF9300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 B  y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9300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Lp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FF9300"/>
                </a:solidFill>
                <a:effectLst/>
                <a:uLnTx/>
                <a:uFillTx/>
                <a:latin typeface="Arial Rounded MT Bold" panose="020F0704030504030204" pitchFamily="34" charset="77"/>
                <a:ea typeface="+mn-ea"/>
                <a:cs typeface="+mn-cs"/>
              </a:rPr>
              <a:t> (a)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FF9300"/>
              </a:solidFill>
              <a:effectLst/>
              <a:uLnTx/>
              <a:uFillTx/>
              <a:latin typeface="Arial Rounded MT Bold" panose="020F0704030504030204" pitchFamily="34" charset="77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FF9300"/>
              </a:solidFill>
              <a:effectLst/>
              <a:uLnTx/>
              <a:uFillTx/>
              <a:latin typeface="Arial Rounded MT Bold" panose="020F0704030504030204" pitchFamily="34" charset="77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FF9300"/>
              </a:solidFill>
              <a:effectLst/>
              <a:uLnTx/>
              <a:uFillTx/>
              <a:latin typeface="Arial Rounded MT Bold" panose="020F0704030504030204" pitchFamily="34" charset="77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FF9300"/>
              </a:solidFill>
              <a:effectLst/>
              <a:uLnTx/>
              <a:uFillTx/>
              <a:latin typeface="Arial Rounded MT Bold" panose="020F0704030504030204" pitchFamily="34" charset="77"/>
              <a:ea typeface="+mn-ea"/>
              <a:cs typeface="+mn-cs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7F341CF-945D-43C4-B82D-B9F443C34E93}"/>
              </a:ext>
            </a:extLst>
          </p:cNvPr>
          <p:cNvSpPr txBox="1"/>
          <p:nvPr/>
        </p:nvSpPr>
        <p:spPr>
          <a:xfrm>
            <a:off x="6440337" y="2786782"/>
            <a:ext cx="5089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>
                <a:solidFill>
                  <a:srgbClr val="70AD47">
                    <a:lumMod val="75000"/>
                  </a:srgbClr>
                </a:solidFill>
                <a:latin typeface="Arial Rounded MT Bold" panose="020F0704030504030204" pitchFamily="34" charset="77"/>
              </a:rPr>
              <a:t>Iniciar tratamiento hipolipemiante intensivo cuanto antes mejor en pacientes de alto y muy alto riesgo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Arial Rounded MT Bold" panose="020F0704030504030204" pitchFamily="34" charset="77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FF9300"/>
              </a:solidFill>
              <a:effectLst/>
              <a:uLnTx/>
              <a:uFillTx/>
              <a:latin typeface="Arial Rounded MT Bold" panose="020F0704030504030204" pitchFamily="34" charset="77"/>
              <a:ea typeface="+mn-ea"/>
              <a:cs typeface="+mn-c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CAA9C4A-196B-4BB4-8A36-212F990B5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DAC669DA-378B-4EBB-B9B7-C524078B663D}"/>
              </a:ext>
            </a:extLst>
          </p:cNvPr>
          <p:cNvSpPr/>
          <p:nvPr/>
        </p:nvSpPr>
        <p:spPr>
          <a:xfrm>
            <a:off x="0" y="6642556"/>
            <a:ext cx="242969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55555"/>
                </a:solidFill>
                <a:latin typeface="Arial" panose="020B0604020202020204" pitchFamily="34" charset="0"/>
              </a:rPr>
              <a:t>MAT-ES-2004405-V1-Noviembre 2020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222760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A95322D-65F6-4026-B281-B79394EBB0EA}"/>
              </a:ext>
            </a:extLst>
          </p:cNvPr>
          <p:cNvSpPr/>
          <p:nvPr/>
        </p:nvSpPr>
        <p:spPr>
          <a:xfrm>
            <a:off x="0" y="6536875"/>
            <a:ext cx="3922768" cy="256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/>
            <a:r>
              <a:rPr lang="es-ES" sz="1067" dirty="0">
                <a:solidFill>
                  <a:srgbClr val="555555"/>
                </a:solidFill>
                <a:latin typeface="Arial" panose="020B0604020202020204" pitchFamily="34" charset="0"/>
              </a:rPr>
              <a:t>MAT-ES-2004372-V1-Noviembre 2020</a:t>
            </a:r>
            <a:endParaRPr lang="es-ES" sz="1067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9578145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21AD8-A4C0-C245-83F7-CBCA92327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3892" y="1205518"/>
            <a:ext cx="3752848" cy="2973388"/>
          </a:xfrm>
        </p:spPr>
        <p:txBody>
          <a:bodyPr>
            <a:normAutofit fontScale="90000"/>
          </a:bodyPr>
          <a:lstStyle/>
          <a:p>
            <a:r>
              <a:rPr lang="es-ES" dirty="0"/>
              <a:t>Cambios en protocolos para alcanzar la optimización del tratamiento </a:t>
            </a:r>
            <a:r>
              <a:rPr lang="es-ES" dirty="0" err="1"/>
              <a:t>hipolipemiante</a:t>
            </a:r>
            <a:endParaRPr lang="es-E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7B6AE2-220D-7A44-9B22-FA7401F91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3893" y="4497688"/>
            <a:ext cx="3752849" cy="1465264"/>
          </a:xfrm>
        </p:spPr>
        <p:txBody>
          <a:bodyPr/>
          <a:lstStyle/>
          <a:p>
            <a:r>
              <a:rPr lang="es-ES" dirty="0" err="1"/>
              <a:t>Alessandro</a:t>
            </a:r>
            <a:r>
              <a:rPr lang="es-ES" dirty="0"/>
              <a:t> </a:t>
            </a:r>
            <a:r>
              <a:rPr lang="es-ES" dirty="0" err="1"/>
              <a:t>Sionis</a:t>
            </a:r>
            <a:endParaRPr lang="es-ES" dirty="0"/>
          </a:p>
          <a:p>
            <a:r>
              <a:rPr lang="es-ES" dirty="0"/>
              <a:t>Hospital de </a:t>
            </a:r>
            <a:r>
              <a:rPr lang="es-ES" dirty="0" err="1"/>
              <a:t>Sant</a:t>
            </a:r>
            <a:r>
              <a:rPr lang="es-ES" dirty="0"/>
              <a:t> Pau</a:t>
            </a:r>
          </a:p>
          <a:p>
            <a:r>
              <a:rPr lang="es-ES" dirty="0"/>
              <a:t>Barcelona</a:t>
            </a:r>
          </a:p>
        </p:txBody>
      </p:sp>
    </p:spTree>
    <p:extLst>
      <p:ext uri="{BB962C8B-B14F-4D97-AF65-F5344CB8AC3E}">
        <p14:creationId xmlns:p14="http://schemas.microsoft.com/office/powerpoint/2010/main" val="42269342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Introducción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0268"/>
            <a:ext cx="10515600" cy="4351339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s-ES" sz="2400" dirty="0"/>
              <a:t>La rápida asistencia a pacientes con un síndrome coronario agudo y la proporción cada vez mayor de pacientes manejados con una estrategia invasiva precoz ha llevado a una reducción progresiva de la estancia media</a:t>
            </a:r>
          </a:p>
          <a:p>
            <a:pPr>
              <a:lnSpc>
                <a:spcPct val="100000"/>
              </a:lnSpc>
            </a:pPr>
            <a:r>
              <a:rPr lang="es-ES" sz="2400" dirty="0"/>
              <a:t>La reducción de la estancia media es positiva pero conlleva una pérdida de oportunidades educativas para el paciente (fragilidad de la información) </a:t>
            </a:r>
          </a:p>
          <a:p>
            <a:pPr>
              <a:lnSpc>
                <a:spcPct val="100000"/>
              </a:lnSpc>
            </a:pPr>
            <a:r>
              <a:rPr lang="es-ES" sz="2400" dirty="0"/>
              <a:t>La creación de redes de tratamiento (IAMEST) y los modelos </a:t>
            </a:r>
            <a:r>
              <a:rPr lang="es-ES" sz="2400" i="1" dirty="0"/>
              <a:t>“</a:t>
            </a:r>
            <a:r>
              <a:rPr lang="es-ES" sz="2400" i="1" dirty="0" err="1"/>
              <a:t>hub</a:t>
            </a:r>
            <a:r>
              <a:rPr lang="es-ES" sz="2400" i="1" dirty="0"/>
              <a:t> and </a:t>
            </a:r>
            <a:r>
              <a:rPr lang="es-ES" sz="2400" i="1" dirty="0" err="1"/>
              <a:t>spoke</a:t>
            </a:r>
            <a:r>
              <a:rPr lang="es-ES" sz="2400" i="1" dirty="0"/>
              <a:t>” </a:t>
            </a:r>
            <a:r>
              <a:rPr lang="es-ES" sz="2400" dirty="0"/>
              <a:t>han incrementado la heterogeneidad en la procedencia de los pacientes (modelos organizativos diferentes)</a:t>
            </a:r>
          </a:p>
          <a:p>
            <a:pPr>
              <a:lnSpc>
                <a:spcPct val="100000"/>
              </a:lnSpc>
            </a:pPr>
            <a:r>
              <a:rPr lang="es-ES" sz="2400" dirty="0"/>
              <a:t>El resultado es una fragmentación de los procesos asistenciales en una misma organización que puede resultar en inequidades y pérdida de oportunidades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9B9C387-7C27-4E0F-899A-09866F9E9411}"/>
              </a:ext>
            </a:extLst>
          </p:cNvPr>
          <p:cNvSpPr txBox="1"/>
          <p:nvPr/>
        </p:nvSpPr>
        <p:spPr>
          <a:xfrm>
            <a:off x="1" y="6591260"/>
            <a:ext cx="2403567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s-ES" sz="933" dirty="0">
                <a:solidFill>
                  <a:srgbClr val="E7E6E6">
                    <a:lumMod val="50000"/>
                  </a:srgbClr>
                </a:solidFill>
                <a:latin typeface="Arial" panose="020B0604020202020204"/>
              </a:rPr>
              <a:t>Fuente: Datos internos </a:t>
            </a:r>
          </a:p>
        </p:txBody>
      </p:sp>
    </p:spTree>
    <p:extLst>
      <p:ext uri="{BB962C8B-B14F-4D97-AF65-F5344CB8AC3E}">
        <p14:creationId xmlns:p14="http://schemas.microsoft.com/office/powerpoint/2010/main" val="825111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magen relacionada">
            <a:extLst>
              <a:ext uri="{FF2B5EF4-FFF2-40B4-BE49-F238E27FC236}">
                <a16:creationId xmlns:a16="http://schemas.microsoft.com/office/drawing/2014/main" id="{E3694BEB-5D71-4ECE-8A5F-AC92FD766E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0"/>
          <a:stretch/>
        </p:blipFill>
        <p:spPr bwMode="auto">
          <a:xfrm>
            <a:off x="357959" y="250126"/>
            <a:ext cx="4334612" cy="3107437"/>
          </a:xfrm>
          <a:prstGeom prst="rect">
            <a:avLst/>
          </a:prstGeom>
          <a:noFill/>
          <a:effectLst>
            <a:softEdge rad="533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AE1F5999-2CBB-48A5-AD53-3AA52D8B18E7}"/>
              </a:ext>
            </a:extLst>
          </p:cNvPr>
          <p:cNvSpPr txBox="1">
            <a:spLocks/>
          </p:cNvSpPr>
          <p:nvPr/>
        </p:nvSpPr>
        <p:spPr>
          <a:xfrm>
            <a:off x="458320" y="4102323"/>
            <a:ext cx="5239954" cy="16356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78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páginas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8F3089"/>
              </a:solidFill>
              <a:effectLst/>
              <a:uLnTx/>
              <a:uFillTx/>
              <a:latin typeface="Arial"/>
              <a:ea typeface="+mj-ea"/>
              <a:cs typeface="Calibri Light" panose="020F03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Más de 600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referencias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8F3089"/>
              </a:solidFill>
              <a:effectLst/>
              <a:uLnTx/>
              <a:uFillTx/>
              <a:latin typeface="Arial"/>
              <a:ea typeface="+mj-ea"/>
              <a:cs typeface="Calibri Light" panose="020F03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Más de 30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tablas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,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figuras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 y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8F3089"/>
                </a:solidFill>
                <a:effectLst/>
                <a:uLnTx/>
                <a:uFillTx/>
                <a:latin typeface="Arial"/>
                <a:ea typeface="+mj-ea"/>
                <a:cs typeface="Calibri Light" panose="020F0302020204030204" pitchFamily="34" charset="0"/>
              </a:rPr>
              <a:t>cuadros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8F3089"/>
              </a:solidFill>
              <a:effectLst/>
              <a:uLnTx/>
              <a:uFillTx/>
              <a:latin typeface="Arial"/>
              <a:ea typeface="+mj-ea"/>
              <a:cs typeface="Calibri Light" panose="020F030202020403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B4E47C0-86EF-4807-BB48-3FB10A6371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8941" y="123986"/>
            <a:ext cx="5004944" cy="661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61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Auditoria interna y evaluación de resultados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72" y="1253330"/>
            <a:ext cx="11136085" cy="520552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es-ES" dirty="0"/>
              <a:t>Auditoría SCA (enero – abril 2018)</a:t>
            </a:r>
          </a:p>
          <a:p>
            <a:pPr lvl="1">
              <a:lnSpc>
                <a:spcPct val="160000"/>
              </a:lnSpc>
              <a:buBlip>
                <a:blip r:embed="rId2"/>
              </a:buBlip>
            </a:pPr>
            <a:r>
              <a:rPr lang="es-ES" sz="2133" dirty="0">
                <a:solidFill>
                  <a:srgbClr val="6D8D33"/>
                </a:solidFill>
              </a:rPr>
              <a:t>60% de los pacientes de bajo riesgo</a:t>
            </a:r>
          </a:p>
          <a:p>
            <a:pPr lvl="2">
              <a:lnSpc>
                <a:spcPct val="160000"/>
              </a:lnSpc>
              <a:buBlip>
                <a:blip r:embed="rId2"/>
              </a:buBlip>
            </a:pPr>
            <a:r>
              <a:rPr lang="es-ES" sz="1733" dirty="0"/>
              <a:t>No complicaciones</a:t>
            </a:r>
          </a:p>
          <a:p>
            <a:pPr lvl="2">
              <a:lnSpc>
                <a:spcPct val="160000"/>
              </a:lnSpc>
              <a:buBlip>
                <a:blip r:embed="rId2"/>
              </a:buBlip>
            </a:pPr>
            <a:r>
              <a:rPr lang="es-ES" sz="1733" dirty="0"/>
              <a:t>No necesidad de ingreso en Unidad Coronaria</a:t>
            </a:r>
          </a:p>
          <a:p>
            <a:pPr lvl="2">
              <a:lnSpc>
                <a:spcPct val="160000"/>
              </a:lnSpc>
              <a:buBlip>
                <a:blip r:embed="rId2"/>
              </a:buBlip>
            </a:pPr>
            <a:r>
              <a:rPr lang="es-ES" sz="1733" dirty="0"/>
              <a:t>Estancia media &lt; 3 días</a:t>
            </a:r>
          </a:p>
          <a:p>
            <a:pPr lvl="2">
              <a:lnSpc>
                <a:spcPct val="160000"/>
              </a:lnSpc>
              <a:buBlip>
                <a:blip r:embed="rId2"/>
              </a:buBlip>
            </a:pPr>
            <a:r>
              <a:rPr lang="es-ES" sz="1733" dirty="0"/>
              <a:t>40% sin ingreso en planta de Cardiología</a:t>
            </a:r>
          </a:p>
          <a:p>
            <a:pPr lvl="1">
              <a:lnSpc>
                <a:spcPct val="160000"/>
              </a:lnSpc>
              <a:buBlip>
                <a:blip r:embed="rId2"/>
              </a:buBlip>
            </a:pPr>
            <a:r>
              <a:rPr lang="es-ES" sz="2133" dirty="0">
                <a:solidFill>
                  <a:srgbClr val="6D8D33"/>
                </a:solidFill>
              </a:rPr>
              <a:t>Indicadores de calidad asistencial</a:t>
            </a:r>
          </a:p>
          <a:p>
            <a:pPr lvl="2">
              <a:lnSpc>
                <a:spcPct val="160000"/>
              </a:lnSpc>
              <a:buBlip>
                <a:blip r:embed="rId2"/>
              </a:buBlip>
            </a:pPr>
            <a:r>
              <a:rPr lang="es-ES" sz="1733" dirty="0"/>
              <a:t>42% no hA1C; 31% no lípidos</a:t>
            </a:r>
          </a:p>
          <a:p>
            <a:pPr lvl="2">
              <a:lnSpc>
                <a:spcPct val="160000"/>
              </a:lnSpc>
              <a:buBlip>
                <a:blip r:embed="rId2"/>
              </a:buBlip>
            </a:pPr>
            <a:r>
              <a:rPr lang="es-ES" sz="1733" dirty="0"/>
              <a:t>Informe de alta: 50% no LDL; 42% no resultado ecocardiograma (10% no hecho); 37% no objetivos terapéuticos ni medidas higiénico-dietéticas</a:t>
            </a:r>
          </a:p>
          <a:p>
            <a:pPr lvl="2">
              <a:lnSpc>
                <a:spcPct val="160000"/>
              </a:lnSpc>
              <a:buBlip>
                <a:blip r:embed="rId2"/>
              </a:buBlip>
            </a:pPr>
            <a:r>
              <a:rPr lang="es-ES" sz="1733" dirty="0"/>
              <a:t>Tratamiento al alta: 27% sin </a:t>
            </a:r>
            <a:r>
              <a:rPr lang="es-ES" sz="1733" dirty="0" err="1"/>
              <a:t>estatinas</a:t>
            </a:r>
            <a:r>
              <a:rPr lang="es-ES" sz="1733" dirty="0"/>
              <a:t> alta potencia; 42% no recomendación duración DAPT; 19% no nitroglicerina sublingual  </a:t>
            </a:r>
            <a:endParaRPr lang="es-ES" sz="1733" dirty="0">
              <a:solidFill>
                <a:srgbClr val="6D8D33"/>
              </a:solidFill>
            </a:endParaRPr>
          </a:p>
          <a:p>
            <a:pPr lvl="1">
              <a:lnSpc>
                <a:spcPct val="160000"/>
              </a:lnSpc>
              <a:buBlip>
                <a:blip r:embed="rId2"/>
              </a:buBlip>
            </a:pPr>
            <a:r>
              <a:rPr lang="es-ES" sz="2133" dirty="0">
                <a:solidFill>
                  <a:srgbClr val="6D8D33"/>
                </a:solidFill>
              </a:rPr>
              <a:t>Derivación al alta</a:t>
            </a:r>
          </a:p>
          <a:p>
            <a:pPr lvl="2">
              <a:lnSpc>
                <a:spcPct val="160000"/>
              </a:lnSpc>
              <a:buBlip>
                <a:blip r:embed="rId2"/>
              </a:buBlip>
            </a:pPr>
            <a:r>
              <a:rPr lang="es-ES" sz="1733" dirty="0"/>
              <a:t>23% no clara ruta de derivación a CEX o RAE</a:t>
            </a:r>
            <a:endParaRPr lang="es-ES" sz="16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F6043AF-7911-4B7A-ACC8-7532CBB8DE49}"/>
              </a:ext>
            </a:extLst>
          </p:cNvPr>
          <p:cNvSpPr txBox="1"/>
          <p:nvPr/>
        </p:nvSpPr>
        <p:spPr>
          <a:xfrm>
            <a:off x="1" y="6591260"/>
            <a:ext cx="2403567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s-ES" sz="933" dirty="0">
                <a:solidFill>
                  <a:srgbClr val="E7E6E6">
                    <a:lumMod val="50000"/>
                  </a:srgbClr>
                </a:solidFill>
                <a:latin typeface="Arial" panose="020B0604020202020204"/>
              </a:rPr>
              <a:t>Fuente: Datos internos </a:t>
            </a:r>
          </a:p>
        </p:txBody>
      </p:sp>
    </p:spTree>
    <p:extLst>
      <p:ext uri="{BB962C8B-B14F-4D97-AF65-F5344CB8AC3E}">
        <p14:creationId xmlns:p14="http://schemas.microsoft.com/office/powerpoint/2010/main" val="40739924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Herramienta ACS EUROPATH-II</a:t>
            </a:r>
          </a:p>
        </p:txBody>
      </p:sp>
      <p:sp>
        <p:nvSpPr>
          <p:cNvPr id="31" name="ZoneTexte 6">
            <a:extLst>
              <a:ext uri="{FF2B5EF4-FFF2-40B4-BE49-F238E27FC236}">
                <a16:creationId xmlns:a16="http://schemas.microsoft.com/office/drawing/2014/main" id="{F860C8E2-080D-5F48-8365-27C5B262BE90}"/>
              </a:ext>
            </a:extLst>
          </p:cNvPr>
          <p:cNvSpPr txBox="1"/>
          <p:nvPr/>
        </p:nvSpPr>
        <p:spPr>
          <a:xfrm>
            <a:off x="417179" y="1254851"/>
            <a:ext cx="4137188" cy="42056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defTabSz="914377"/>
            <a:r>
              <a:rPr lang="en-US" sz="2133" b="1" cap="small" dirty="0">
                <a:solidFill>
                  <a:srgbClr val="70AD47">
                    <a:lumMod val="50000"/>
                  </a:srgbClr>
                </a:solidFill>
                <a:latin typeface="Arial" panose="020B0604020202020204"/>
              </a:rPr>
              <a:t>Questionnaire in 5 parts</a:t>
            </a:r>
            <a:endParaRPr lang="en-GB" sz="2133" b="1" cap="small" dirty="0">
              <a:solidFill>
                <a:srgbClr val="70AD47">
                  <a:lumMod val="50000"/>
                </a:srgbClr>
              </a:solidFill>
              <a:latin typeface="Arial" panose="020B0604020202020204"/>
            </a:endParaRPr>
          </a:p>
        </p:txBody>
      </p:sp>
      <p:sp>
        <p:nvSpPr>
          <p:cNvPr id="46" name="ZoneTexte 7">
            <a:extLst>
              <a:ext uri="{FF2B5EF4-FFF2-40B4-BE49-F238E27FC236}">
                <a16:creationId xmlns:a16="http://schemas.microsoft.com/office/drawing/2014/main" id="{A6961589-9BF1-E245-880B-EF66CE470275}"/>
              </a:ext>
            </a:extLst>
          </p:cNvPr>
          <p:cNvSpPr txBox="1"/>
          <p:nvPr/>
        </p:nvSpPr>
        <p:spPr>
          <a:xfrm>
            <a:off x="2226802" y="2212899"/>
            <a:ext cx="355684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 hangingPunct="0"/>
            <a:r>
              <a:rPr lang="en-US" sz="1333" b="1" kern="0" dirty="0">
                <a:solidFill>
                  <a:srgbClr val="F79646"/>
                </a:solidFill>
                <a:latin typeface="Calibri"/>
                <a:cs typeface="Calibri"/>
                <a:sym typeface="Calibri"/>
              </a:rPr>
              <a:t>1) </a:t>
            </a:r>
            <a:r>
              <a:rPr lang="en-GB" sz="1333" b="1" kern="0" dirty="0">
                <a:solidFill>
                  <a:srgbClr val="F79646"/>
                </a:solidFill>
                <a:latin typeface="Calibri"/>
                <a:cs typeface="Calibri"/>
                <a:sym typeface="Calibri"/>
              </a:rPr>
              <a:t>Acute phase: Lipid profile management of ACS patients during hospitalisation </a:t>
            </a:r>
          </a:p>
        </p:txBody>
      </p:sp>
      <p:sp>
        <p:nvSpPr>
          <p:cNvPr id="47" name="ZoneTexte 19">
            <a:extLst>
              <a:ext uri="{FF2B5EF4-FFF2-40B4-BE49-F238E27FC236}">
                <a16:creationId xmlns:a16="http://schemas.microsoft.com/office/drawing/2014/main" id="{65FEE4F3-8E48-6B41-9C54-AE306D458328}"/>
              </a:ext>
            </a:extLst>
          </p:cNvPr>
          <p:cNvSpPr txBox="1"/>
          <p:nvPr/>
        </p:nvSpPr>
        <p:spPr>
          <a:xfrm>
            <a:off x="2226802" y="3291013"/>
            <a:ext cx="355684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 hangingPunct="0"/>
            <a:r>
              <a:rPr lang="en-US" sz="1333" b="1" kern="0" dirty="0">
                <a:solidFill>
                  <a:srgbClr val="8064A2"/>
                </a:solidFill>
                <a:latin typeface="Calibri"/>
                <a:cs typeface="Calibri"/>
                <a:sym typeface="Calibri"/>
              </a:rPr>
              <a:t>2) </a:t>
            </a:r>
            <a:r>
              <a:rPr lang="en-GB" sz="1333" b="1" kern="0" dirty="0">
                <a:solidFill>
                  <a:srgbClr val="8064A2"/>
                </a:solidFill>
                <a:latin typeface="Calibri"/>
                <a:cs typeface="Calibri"/>
                <a:sym typeface="Calibri"/>
              </a:rPr>
              <a:t>Discharge: Lipid profile management of ACS patients at discharge</a:t>
            </a:r>
          </a:p>
        </p:txBody>
      </p:sp>
      <p:sp>
        <p:nvSpPr>
          <p:cNvPr id="48" name="ZoneTexte 20">
            <a:extLst>
              <a:ext uri="{FF2B5EF4-FFF2-40B4-BE49-F238E27FC236}">
                <a16:creationId xmlns:a16="http://schemas.microsoft.com/office/drawing/2014/main" id="{BD3CCDC9-C881-314C-92E3-6A93962DE681}"/>
              </a:ext>
            </a:extLst>
          </p:cNvPr>
          <p:cNvSpPr txBox="1"/>
          <p:nvPr/>
        </p:nvSpPr>
        <p:spPr>
          <a:xfrm>
            <a:off x="2226802" y="4094416"/>
            <a:ext cx="386919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 hangingPunct="0"/>
            <a:r>
              <a:rPr lang="en-US" sz="1333" b="1" kern="0" dirty="0">
                <a:solidFill>
                  <a:srgbClr val="92D050"/>
                </a:solidFill>
                <a:latin typeface="Calibri"/>
                <a:cs typeface="Calibri"/>
                <a:sym typeface="Calibri"/>
              </a:rPr>
              <a:t>3) </a:t>
            </a:r>
            <a:r>
              <a:rPr lang="en-GB" sz="1333" b="1" kern="0" dirty="0">
                <a:solidFill>
                  <a:srgbClr val="92D050"/>
                </a:solidFill>
                <a:latin typeface="Calibri"/>
                <a:cs typeface="Calibri"/>
                <a:sym typeface="Calibri"/>
              </a:rPr>
              <a:t>Follow-up phase: Lipid profile management of ACS patients after discharge</a:t>
            </a:r>
          </a:p>
        </p:txBody>
      </p:sp>
      <p:sp>
        <p:nvSpPr>
          <p:cNvPr id="49" name="ZoneTexte 22">
            <a:extLst>
              <a:ext uri="{FF2B5EF4-FFF2-40B4-BE49-F238E27FC236}">
                <a16:creationId xmlns:a16="http://schemas.microsoft.com/office/drawing/2014/main" id="{3472FF0C-C96A-6E4A-AFA3-4639EEF7E215}"/>
              </a:ext>
            </a:extLst>
          </p:cNvPr>
          <p:cNvSpPr txBox="1"/>
          <p:nvPr/>
        </p:nvSpPr>
        <p:spPr>
          <a:xfrm>
            <a:off x="2226802" y="4831486"/>
            <a:ext cx="386919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 hangingPunct="0"/>
            <a:r>
              <a:rPr lang="en-US" sz="1333" b="1" kern="0" dirty="0">
                <a:solidFill>
                  <a:srgbClr val="7030A0"/>
                </a:solidFill>
                <a:latin typeface="Calibri"/>
                <a:cs typeface="Calibri"/>
                <a:sym typeface="Calibri"/>
              </a:rPr>
              <a:t>4) </a:t>
            </a:r>
            <a:r>
              <a:rPr lang="en-GB" sz="1333" b="1" kern="0" dirty="0">
                <a:solidFill>
                  <a:srgbClr val="7030A0"/>
                </a:solidFill>
                <a:latin typeface="Calibri"/>
                <a:cs typeface="Calibri"/>
                <a:sym typeface="Calibri"/>
              </a:rPr>
              <a:t>Referral pathway for definitive lipid management care of ACS patients </a:t>
            </a:r>
          </a:p>
        </p:txBody>
      </p:sp>
      <p:sp>
        <p:nvSpPr>
          <p:cNvPr id="50" name="ZoneTexte 23">
            <a:extLst>
              <a:ext uri="{FF2B5EF4-FFF2-40B4-BE49-F238E27FC236}">
                <a16:creationId xmlns:a16="http://schemas.microsoft.com/office/drawing/2014/main" id="{2B043FCA-5698-CE47-BBE0-C9A9EB0BD825}"/>
              </a:ext>
            </a:extLst>
          </p:cNvPr>
          <p:cNvSpPr txBox="1"/>
          <p:nvPr/>
        </p:nvSpPr>
        <p:spPr>
          <a:xfrm>
            <a:off x="2226802" y="5781297"/>
            <a:ext cx="386919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 hangingPunct="0"/>
            <a:r>
              <a:rPr lang="en-US" sz="1333" b="1" kern="0" dirty="0">
                <a:solidFill>
                  <a:srgbClr val="535353">
                    <a:lumMod val="25000"/>
                  </a:srgbClr>
                </a:solidFill>
                <a:latin typeface="Calibri"/>
                <a:cs typeface="Calibri"/>
                <a:sym typeface="Calibri"/>
              </a:rPr>
              <a:t>5) </a:t>
            </a:r>
            <a:r>
              <a:rPr lang="en-GB" sz="1333" b="1" kern="0" dirty="0">
                <a:solidFill>
                  <a:srgbClr val="535353">
                    <a:lumMod val="25000"/>
                  </a:srgbClr>
                </a:solidFill>
                <a:latin typeface="Calibri"/>
                <a:cs typeface="Calibri"/>
                <a:sym typeface="Calibri"/>
              </a:rPr>
              <a:t>Overall outcomes at 6 months to 1 year &amp; key implications</a:t>
            </a:r>
          </a:p>
        </p:txBody>
      </p:sp>
      <p:pic>
        <p:nvPicPr>
          <p:cNvPr id="52" name="Picture 13">
            <a:extLst>
              <a:ext uri="{FF2B5EF4-FFF2-40B4-BE49-F238E27FC236}">
                <a16:creationId xmlns:a16="http://schemas.microsoft.com/office/drawing/2014/main" id="{85DF34EC-402A-C049-AFEA-842FCBFCAC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99" t="6717" r="49257" b="13860"/>
          <a:stretch/>
        </p:blipFill>
        <p:spPr bwMode="auto">
          <a:xfrm>
            <a:off x="511771" y="1829545"/>
            <a:ext cx="1715031" cy="448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3">
            <a:extLst>
              <a:ext uri="{FF2B5EF4-FFF2-40B4-BE49-F238E27FC236}">
                <a16:creationId xmlns:a16="http://schemas.microsoft.com/office/drawing/2014/main" id="{44A7BD5A-140B-DB48-AD45-BEBF66FC15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" t="17898" r="50000" b="10674"/>
          <a:stretch/>
        </p:blipFill>
        <p:spPr bwMode="auto">
          <a:xfrm>
            <a:off x="6294872" y="1829545"/>
            <a:ext cx="5282491" cy="448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ZoneTexte 6">
            <a:extLst>
              <a:ext uri="{FF2B5EF4-FFF2-40B4-BE49-F238E27FC236}">
                <a16:creationId xmlns:a16="http://schemas.microsoft.com/office/drawing/2014/main" id="{0E33F5E4-B2FE-A240-BF3E-0809D35B5257}"/>
              </a:ext>
            </a:extLst>
          </p:cNvPr>
          <p:cNvSpPr txBox="1"/>
          <p:nvPr/>
        </p:nvSpPr>
        <p:spPr>
          <a:xfrm>
            <a:off x="6162626" y="1254928"/>
            <a:ext cx="5385357" cy="42056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defTabSz="914377"/>
            <a:r>
              <a:rPr lang="en-US" sz="2133" b="1" cap="small" dirty="0">
                <a:solidFill>
                  <a:srgbClr val="70AD47">
                    <a:lumMod val="50000"/>
                  </a:srgbClr>
                </a:solidFill>
                <a:latin typeface="Arial" panose="020B0604020202020204"/>
              </a:rPr>
              <a:t>Detail of question on the acute phase</a:t>
            </a:r>
            <a:endParaRPr lang="en-GB" sz="2133" b="1" cap="small" dirty="0">
              <a:solidFill>
                <a:srgbClr val="70AD47">
                  <a:lumMod val="50000"/>
                </a:srgbClr>
              </a:solidFill>
              <a:latin typeface="Arial" panose="020B0604020202020204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F575A94-6E12-4940-A0E2-0C5095D143F8}"/>
              </a:ext>
            </a:extLst>
          </p:cNvPr>
          <p:cNvSpPr txBox="1"/>
          <p:nvPr/>
        </p:nvSpPr>
        <p:spPr>
          <a:xfrm>
            <a:off x="1" y="6591260"/>
            <a:ext cx="4137188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s-ES" sz="933" dirty="0">
                <a:solidFill>
                  <a:srgbClr val="E7E6E6">
                    <a:lumMod val="50000"/>
                  </a:srgbClr>
                </a:solidFill>
                <a:latin typeface="Arial" panose="020B0604020202020204"/>
              </a:rPr>
              <a:t>EAS 2020</a:t>
            </a:r>
          </a:p>
        </p:txBody>
      </p:sp>
    </p:spTree>
    <p:extLst>
      <p:ext uri="{BB962C8B-B14F-4D97-AF65-F5344CB8AC3E}">
        <p14:creationId xmlns:p14="http://schemas.microsoft.com/office/powerpoint/2010/main" val="18083788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Herramienta ACS EUROPATH-II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68BE8DB7-DD6C-B340-9F6C-F1F14CDC9B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0" t="18344" r="50218" b="10530"/>
          <a:stretch/>
        </p:blipFill>
        <p:spPr bwMode="auto">
          <a:xfrm>
            <a:off x="621006" y="1691259"/>
            <a:ext cx="4910737" cy="4228911"/>
          </a:xfrm>
          <a:prstGeom prst="rect">
            <a:avLst/>
          </a:prstGeom>
          <a:noFill/>
          <a:ln w="12700">
            <a:noFill/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3A676D71-F734-5C4B-8589-BD070547A4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3" t="18222" r="50617" b="10024"/>
          <a:stretch/>
        </p:blipFill>
        <p:spPr bwMode="auto">
          <a:xfrm>
            <a:off x="6660261" y="1691259"/>
            <a:ext cx="4910737" cy="423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6">
            <a:extLst>
              <a:ext uri="{FF2B5EF4-FFF2-40B4-BE49-F238E27FC236}">
                <a16:creationId xmlns:a16="http://schemas.microsoft.com/office/drawing/2014/main" id="{8DDFC4DB-B9C1-314F-99E6-2A1374CCEC38}"/>
              </a:ext>
            </a:extLst>
          </p:cNvPr>
          <p:cNvSpPr txBox="1"/>
          <p:nvPr/>
        </p:nvSpPr>
        <p:spPr>
          <a:xfrm>
            <a:off x="621003" y="1255274"/>
            <a:ext cx="4137188" cy="42056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defTabSz="914377"/>
            <a:r>
              <a:rPr lang="en-US" sz="2133" b="1" cap="small" dirty="0">
                <a:solidFill>
                  <a:srgbClr val="70AD47">
                    <a:lumMod val="50000"/>
                  </a:srgbClr>
                </a:solidFill>
                <a:latin typeface="Arial" panose="020B0604020202020204"/>
              </a:rPr>
              <a:t>report</a:t>
            </a:r>
            <a:endParaRPr lang="en-GB" sz="2133" b="1" cap="small" dirty="0">
              <a:solidFill>
                <a:srgbClr val="70AD47">
                  <a:lumMod val="50000"/>
                </a:srgbClr>
              </a:solidFill>
              <a:latin typeface="Arial" panose="020B0604020202020204"/>
            </a:endParaRPr>
          </a:p>
        </p:txBody>
      </p:sp>
      <p:sp>
        <p:nvSpPr>
          <p:cNvPr id="9" name="ZoneTexte 6">
            <a:extLst>
              <a:ext uri="{FF2B5EF4-FFF2-40B4-BE49-F238E27FC236}">
                <a16:creationId xmlns:a16="http://schemas.microsoft.com/office/drawing/2014/main" id="{2CE8BEA0-0FA1-0F40-A2DD-5F0FC34E6D78}"/>
              </a:ext>
            </a:extLst>
          </p:cNvPr>
          <p:cNvSpPr txBox="1"/>
          <p:nvPr/>
        </p:nvSpPr>
        <p:spPr>
          <a:xfrm>
            <a:off x="6660261" y="1255274"/>
            <a:ext cx="4137188" cy="42056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defTabSz="914377"/>
            <a:r>
              <a:rPr lang="en-US" sz="2133" b="1" cap="small" dirty="0">
                <a:solidFill>
                  <a:srgbClr val="70AD47">
                    <a:lumMod val="50000"/>
                  </a:srgbClr>
                </a:solidFill>
                <a:latin typeface="Arial" panose="020B0604020202020204"/>
              </a:rPr>
              <a:t>Next steps</a:t>
            </a:r>
            <a:endParaRPr lang="en-GB" sz="2133" b="1" cap="small" dirty="0">
              <a:solidFill>
                <a:srgbClr val="70AD47">
                  <a:lumMod val="50000"/>
                </a:srgbClr>
              </a:solidFill>
              <a:latin typeface="Arial" panose="020B0604020202020204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958C885-2073-49A3-A28C-ED07280EF04C}"/>
              </a:ext>
            </a:extLst>
          </p:cNvPr>
          <p:cNvSpPr txBox="1"/>
          <p:nvPr/>
        </p:nvSpPr>
        <p:spPr>
          <a:xfrm>
            <a:off x="1" y="6591260"/>
            <a:ext cx="4137188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s-ES" sz="933" dirty="0">
                <a:solidFill>
                  <a:srgbClr val="E7E6E6">
                    <a:lumMod val="50000"/>
                  </a:srgbClr>
                </a:solidFill>
                <a:latin typeface="Arial" panose="020B0604020202020204"/>
              </a:rPr>
              <a:t>EAS 2020</a:t>
            </a:r>
          </a:p>
        </p:txBody>
      </p:sp>
    </p:spTree>
    <p:extLst>
      <p:ext uri="{BB962C8B-B14F-4D97-AF65-F5344CB8AC3E}">
        <p14:creationId xmlns:p14="http://schemas.microsoft.com/office/powerpoint/2010/main" val="42576413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Identificación de áreas de mejora (</a:t>
            </a:r>
            <a:r>
              <a:rPr lang="es-ES" i="1" dirty="0" err="1"/>
              <a:t>pain-points</a:t>
            </a:r>
            <a:r>
              <a:rPr lang="es-ES" dirty="0"/>
              <a:t>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8905"/>
            <a:ext cx="10515600" cy="4892167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s-ES" sz="2133" dirty="0"/>
              <a:t>Falta de empoderamiento de los pacientes y familia a través de educación</a:t>
            </a:r>
          </a:p>
          <a:p>
            <a:pPr>
              <a:lnSpc>
                <a:spcPct val="100000"/>
              </a:lnSpc>
            </a:pPr>
            <a:r>
              <a:rPr lang="es-ES" sz="2133" dirty="0"/>
              <a:t>Informe de alta</a:t>
            </a:r>
          </a:p>
          <a:p>
            <a:pPr marL="620168" lvl="1" indent="-162980">
              <a:lnSpc>
                <a:spcPct val="100000"/>
              </a:lnSpc>
              <a:buBlip>
                <a:blip r:embed="rId2"/>
              </a:buBlip>
            </a:pPr>
            <a:r>
              <a:rPr lang="es-ES" sz="2133" dirty="0">
                <a:solidFill>
                  <a:srgbClr val="08464E"/>
                </a:solidFill>
              </a:rPr>
              <a:t>Demasiado extensos </a:t>
            </a:r>
          </a:p>
          <a:p>
            <a:pPr marL="620168" lvl="1" indent="-162980">
              <a:lnSpc>
                <a:spcPct val="100000"/>
              </a:lnSpc>
              <a:buBlip>
                <a:blip r:embed="rId2"/>
              </a:buBlip>
            </a:pPr>
            <a:r>
              <a:rPr lang="es-ES" sz="2133" dirty="0">
                <a:solidFill>
                  <a:srgbClr val="08464E"/>
                </a:solidFill>
              </a:rPr>
              <a:t>Información redundante (HC3)</a:t>
            </a:r>
          </a:p>
          <a:p>
            <a:pPr marL="620168" lvl="1" indent="-162980">
              <a:lnSpc>
                <a:spcPct val="100000"/>
              </a:lnSpc>
              <a:buBlip>
                <a:blip r:embed="rId2"/>
              </a:buBlip>
            </a:pPr>
            <a:r>
              <a:rPr lang="es-ES" sz="2133" dirty="0">
                <a:solidFill>
                  <a:srgbClr val="08464E"/>
                </a:solidFill>
              </a:rPr>
              <a:t>Falta de información esencial (indicadores de calidad asistencial)</a:t>
            </a:r>
          </a:p>
          <a:p>
            <a:pPr marL="620168" lvl="1" indent="-162980">
              <a:lnSpc>
                <a:spcPct val="100000"/>
              </a:lnSpc>
              <a:buBlip>
                <a:blip r:embed="rId2"/>
              </a:buBlip>
            </a:pPr>
            <a:r>
              <a:rPr lang="es-ES" sz="2133" dirty="0">
                <a:solidFill>
                  <a:srgbClr val="08464E"/>
                </a:solidFill>
              </a:rPr>
              <a:t>Recomendaciones y objetivos terapéuticos genéricos </a:t>
            </a:r>
          </a:p>
          <a:p>
            <a:pPr marL="620168" lvl="1" indent="-162980">
              <a:lnSpc>
                <a:spcPct val="100000"/>
              </a:lnSpc>
              <a:buBlip>
                <a:blip r:embed="rId2"/>
              </a:buBlip>
            </a:pPr>
            <a:r>
              <a:rPr lang="es-ES" sz="2133" dirty="0">
                <a:solidFill>
                  <a:srgbClr val="08464E"/>
                </a:solidFill>
              </a:rPr>
              <a:t>Derivación al alta no estandarizada</a:t>
            </a:r>
          </a:p>
          <a:p>
            <a:pPr marL="162980" indent="-162980">
              <a:lnSpc>
                <a:spcPct val="100000"/>
              </a:lnSpc>
            </a:pPr>
            <a:r>
              <a:rPr lang="es-ES" sz="2133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ES" sz="2133" dirty="0">
                <a:solidFill>
                  <a:srgbClr val="0C2F2F"/>
                </a:solidFill>
              </a:rPr>
              <a:t>Transmisión de la información a Atención Primaria mejorable</a:t>
            </a:r>
          </a:p>
          <a:p>
            <a:pPr marL="162980" indent="-162980">
              <a:lnSpc>
                <a:spcPct val="100000"/>
              </a:lnSpc>
            </a:pPr>
            <a:r>
              <a:rPr lang="es-ES" sz="2133" dirty="0"/>
              <a:t> Pérdida de oportunidad para consolidar hábitos y adherencia al tratamiento</a:t>
            </a:r>
          </a:p>
          <a:p>
            <a:pPr marL="162980" indent="-162980">
              <a:lnSpc>
                <a:spcPct val="100000"/>
              </a:lnSpc>
            </a:pPr>
            <a:r>
              <a:rPr lang="es-ES" sz="2133" dirty="0"/>
              <a:t> Pérdida de oportunidad para optimización de pauta de medicación y alcanzar objetivos terapéuticos (ej. LDL objetivo) </a:t>
            </a:r>
            <a:endParaRPr lang="es-ES" sz="2133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62980" indent="-162980">
              <a:lnSpc>
                <a:spcPct val="100000"/>
              </a:lnSpc>
            </a:pPr>
            <a:r>
              <a:rPr lang="es-ES" sz="2133" dirty="0"/>
              <a:t>Variabilidad (inequidad)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F9406B0-886D-4605-B5BA-22548D5D88AA}"/>
              </a:ext>
            </a:extLst>
          </p:cNvPr>
          <p:cNvSpPr txBox="1"/>
          <p:nvPr/>
        </p:nvSpPr>
        <p:spPr>
          <a:xfrm>
            <a:off x="1" y="6591260"/>
            <a:ext cx="2403567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s-ES" sz="933" dirty="0">
                <a:solidFill>
                  <a:srgbClr val="E7E6E6">
                    <a:lumMod val="50000"/>
                  </a:srgbClr>
                </a:solidFill>
                <a:latin typeface="Arial" panose="020B0604020202020204"/>
              </a:rPr>
              <a:t>Fuente: Datos internos </a:t>
            </a:r>
          </a:p>
        </p:txBody>
      </p:sp>
    </p:spTree>
    <p:extLst>
      <p:ext uri="{BB962C8B-B14F-4D97-AF65-F5344CB8AC3E}">
        <p14:creationId xmlns:p14="http://schemas.microsoft.com/office/powerpoint/2010/main" val="19410757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FA0934-5BD6-0A4B-9D17-962D1F38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Objetivos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25A397-BB18-DF49-B4A1-B89644AD0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Reducir la variabilidad </a:t>
            </a:r>
          </a:p>
          <a:p>
            <a:r>
              <a:rPr lang="es-ES" dirty="0"/>
              <a:t>Empoderamiento del paciente</a:t>
            </a:r>
          </a:p>
          <a:p>
            <a:r>
              <a:rPr lang="es-ES" dirty="0"/>
              <a:t>Desarrollar nuevas metodologías educativas</a:t>
            </a:r>
          </a:p>
          <a:p>
            <a:r>
              <a:rPr lang="es-ES" dirty="0"/>
              <a:t>Mejorar la coordinación entre todos los agentes implicados  </a:t>
            </a:r>
          </a:p>
          <a:p>
            <a:r>
              <a:rPr lang="es-ES" dirty="0"/>
              <a:t>Mejorar la salud de los pacientes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295FE07-1D6E-4987-8ADC-BBF1EE90EF32}"/>
              </a:ext>
            </a:extLst>
          </p:cNvPr>
          <p:cNvSpPr txBox="1"/>
          <p:nvPr/>
        </p:nvSpPr>
        <p:spPr>
          <a:xfrm>
            <a:off x="1" y="6591260"/>
            <a:ext cx="2403567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s-ES" sz="933" dirty="0">
                <a:solidFill>
                  <a:srgbClr val="E7E6E6">
                    <a:lumMod val="50000"/>
                  </a:srgbClr>
                </a:solidFill>
                <a:latin typeface="Arial" panose="020B0604020202020204"/>
              </a:rPr>
              <a:t>Fuente: Datos internos </a:t>
            </a:r>
          </a:p>
        </p:txBody>
      </p:sp>
    </p:spTree>
    <p:extLst>
      <p:ext uri="{BB962C8B-B14F-4D97-AF65-F5344CB8AC3E}">
        <p14:creationId xmlns:p14="http://schemas.microsoft.com/office/powerpoint/2010/main" val="3907909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FA0934-5BD6-0A4B-9D17-962D1F38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Modelo integrador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4F213FE-BB67-F94B-9F68-29D14C046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3718" y="1252303"/>
            <a:ext cx="5343437" cy="522106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6BA993F-702B-6948-9C7E-A0363C5C7FC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37235" y="1232333"/>
            <a:ext cx="10717531" cy="5021944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7D701F61-E33A-425E-9C73-D0850AAE7D4F}"/>
              </a:ext>
            </a:extLst>
          </p:cNvPr>
          <p:cNvSpPr txBox="1"/>
          <p:nvPr/>
        </p:nvSpPr>
        <p:spPr>
          <a:xfrm>
            <a:off x="0" y="6591261"/>
            <a:ext cx="313508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s-ES" sz="933" dirty="0">
                <a:solidFill>
                  <a:srgbClr val="E7E6E6">
                    <a:lumMod val="50000"/>
                  </a:srgbClr>
                </a:solidFill>
                <a:latin typeface="Arial" panose="020B0604020202020204"/>
              </a:rPr>
              <a:t>Información - Proyecto SCA H. Santa Creu i Sant Pau</a:t>
            </a:r>
          </a:p>
        </p:txBody>
      </p:sp>
    </p:spTree>
    <p:extLst>
      <p:ext uri="{BB962C8B-B14F-4D97-AF65-F5344CB8AC3E}">
        <p14:creationId xmlns:p14="http://schemas.microsoft.com/office/powerpoint/2010/main" val="22369304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FA0934-5BD6-0A4B-9D17-962D1F38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Modelo integrador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4F213FE-BB67-F94B-9F68-29D14C046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562" y="1447375"/>
            <a:ext cx="5343437" cy="5221069"/>
          </a:xfrm>
          <a:prstGeom prst="rect">
            <a:avLst/>
          </a:prstGeom>
        </p:spPr>
      </p:pic>
      <p:sp>
        <p:nvSpPr>
          <p:cNvPr id="6" name="ZoneTexte 6">
            <a:extLst>
              <a:ext uri="{FF2B5EF4-FFF2-40B4-BE49-F238E27FC236}">
                <a16:creationId xmlns:a16="http://schemas.microsoft.com/office/drawing/2014/main" id="{A464F506-0EDE-EB46-A73B-C96AE51ED9A3}"/>
              </a:ext>
            </a:extLst>
          </p:cNvPr>
          <p:cNvSpPr txBox="1"/>
          <p:nvPr/>
        </p:nvSpPr>
        <p:spPr>
          <a:xfrm>
            <a:off x="1355686" y="1145502"/>
            <a:ext cx="4137188" cy="42056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defTabSz="914377"/>
            <a:r>
              <a:rPr lang="es-ES_tradnl" sz="2133" b="1" cap="small" dirty="0">
                <a:solidFill>
                  <a:srgbClr val="70AD47">
                    <a:lumMod val="50000"/>
                  </a:srgbClr>
                </a:solidFill>
                <a:latin typeface="Arial" panose="020B0604020202020204"/>
              </a:rPr>
              <a:t>Objetivo: el paciente</a:t>
            </a:r>
          </a:p>
        </p:txBody>
      </p:sp>
      <p:pic>
        <p:nvPicPr>
          <p:cNvPr id="1026" name="Picture 2" descr="The 7 - Now 4 - Elements of an Effective Risk Management Process - Risk  Alternatives">
            <a:extLst>
              <a:ext uri="{FF2B5EF4-FFF2-40B4-BE49-F238E27FC236}">
                <a16:creationId xmlns:a16="http://schemas.microsoft.com/office/drawing/2014/main" id="{7B166CD7-FE7F-5145-9E19-DB33BB356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1789854"/>
            <a:ext cx="5080000" cy="413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B383FC5-2AE6-B34B-90A6-DB2D20500FB1}"/>
              </a:ext>
            </a:extLst>
          </p:cNvPr>
          <p:cNvSpPr txBox="1"/>
          <p:nvPr/>
        </p:nvSpPr>
        <p:spPr>
          <a:xfrm>
            <a:off x="6567405" y="1182631"/>
            <a:ext cx="4137188" cy="42056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defTabSz="914377"/>
            <a:r>
              <a:rPr lang="es-ES_tradnl" sz="2133" b="1" cap="small" dirty="0">
                <a:solidFill>
                  <a:srgbClr val="70AD47">
                    <a:lumMod val="50000"/>
                  </a:srgbClr>
                </a:solidFill>
                <a:latin typeface="Arial" panose="020B0604020202020204"/>
              </a:rPr>
              <a:t>Objetivo: mejora continua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9EF0838-EA18-435E-891F-ED97659EB6E6}"/>
              </a:ext>
            </a:extLst>
          </p:cNvPr>
          <p:cNvSpPr txBox="1"/>
          <p:nvPr/>
        </p:nvSpPr>
        <p:spPr>
          <a:xfrm>
            <a:off x="0" y="6591261"/>
            <a:ext cx="313508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s-ES" sz="933" dirty="0">
                <a:solidFill>
                  <a:srgbClr val="E7E6E6">
                    <a:lumMod val="50000"/>
                  </a:srgbClr>
                </a:solidFill>
                <a:latin typeface="Arial" panose="020B0604020202020204"/>
              </a:rPr>
              <a:t>Información - Proyecto SCA H. Santa Creu i Sant Pau</a:t>
            </a:r>
          </a:p>
        </p:txBody>
      </p:sp>
    </p:spTree>
    <p:extLst>
      <p:ext uri="{BB962C8B-B14F-4D97-AF65-F5344CB8AC3E}">
        <p14:creationId xmlns:p14="http://schemas.microsoft.com/office/powerpoint/2010/main" val="34877811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FA0934-5BD6-0A4B-9D17-962D1F38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Agentes implicados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25A397-BB18-DF49-B4A1-B89644AD0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3977"/>
            <a:ext cx="10515600" cy="4351339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Urgencias</a:t>
            </a:r>
          </a:p>
          <a:p>
            <a:r>
              <a:rPr lang="es-ES" dirty="0"/>
              <a:t>Cardiología</a:t>
            </a:r>
          </a:p>
          <a:p>
            <a:r>
              <a:rPr lang="es-ES" dirty="0"/>
              <a:t>Farmacia</a:t>
            </a:r>
          </a:p>
          <a:p>
            <a:r>
              <a:rPr lang="es-ES" dirty="0"/>
              <a:t>Enfermería</a:t>
            </a:r>
          </a:p>
          <a:p>
            <a:r>
              <a:rPr lang="es-ES" dirty="0"/>
              <a:t>Rehabilitación</a:t>
            </a:r>
          </a:p>
          <a:p>
            <a:r>
              <a:rPr lang="es-ES" dirty="0"/>
              <a:t>Consultas externas </a:t>
            </a:r>
          </a:p>
          <a:p>
            <a:pPr lvl="2"/>
            <a:r>
              <a:rPr lang="es-ES" dirty="0"/>
              <a:t>Enfermería </a:t>
            </a:r>
          </a:p>
          <a:p>
            <a:pPr lvl="2"/>
            <a:r>
              <a:rPr lang="es-ES" dirty="0"/>
              <a:t>Cardiología</a:t>
            </a:r>
          </a:p>
          <a:p>
            <a:pPr lvl="2"/>
            <a:r>
              <a:rPr lang="es-ES" dirty="0"/>
              <a:t>Otros</a:t>
            </a:r>
          </a:p>
          <a:p>
            <a:r>
              <a:rPr lang="es-ES" dirty="0"/>
              <a:t>Atención primaria</a:t>
            </a:r>
          </a:p>
          <a:p>
            <a:pPr lvl="2"/>
            <a:r>
              <a:rPr lang="es-ES" dirty="0"/>
              <a:t>Equipos de atención primaria</a:t>
            </a:r>
          </a:p>
          <a:p>
            <a:pPr lvl="2"/>
            <a:r>
              <a:rPr lang="es-ES" dirty="0"/>
              <a:t>RAE cardiología (referentes de equipo)</a:t>
            </a:r>
          </a:p>
          <a:p>
            <a:endParaRPr lang="es-E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AFC8D4A-7ECA-4859-B67B-3DF4756544D6}"/>
              </a:ext>
            </a:extLst>
          </p:cNvPr>
          <p:cNvSpPr txBox="1"/>
          <p:nvPr/>
        </p:nvSpPr>
        <p:spPr>
          <a:xfrm>
            <a:off x="0" y="6591261"/>
            <a:ext cx="313508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s-ES" sz="933" dirty="0">
                <a:solidFill>
                  <a:srgbClr val="E7E6E6">
                    <a:lumMod val="50000"/>
                  </a:srgbClr>
                </a:solidFill>
                <a:latin typeface="Arial" panose="020B0604020202020204"/>
              </a:rPr>
              <a:t>Información - Proyecto SCA H. Santa Creu i Sant Pau</a:t>
            </a:r>
          </a:p>
        </p:txBody>
      </p:sp>
    </p:spTree>
    <p:extLst>
      <p:ext uri="{BB962C8B-B14F-4D97-AF65-F5344CB8AC3E}">
        <p14:creationId xmlns:p14="http://schemas.microsoft.com/office/powerpoint/2010/main" val="29145003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PROYECTO SCA SANT PAU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488" y="1289177"/>
            <a:ext cx="11241024" cy="490435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s-ES" dirty="0"/>
              <a:t>Fase aguda</a:t>
            </a:r>
            <a:r>
              <a:rPr lang="es-ES" sz="2067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	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r>
              <a:rPr lang="es-ES" sz="1600" dirty="0"/>
              <a:t>Seleccionar información esencial (</a:t>
            </a:r>
            <a:r>
              <a:rPr lang="es-ES" sz="1600" i="1" dirty="0" err="1"/>
              <a:t>check-list</a:t>
            </a:r>
            <a:r>
              <a:rPr lang="es-ES" sz="1600" dirty="0"/>
              <a:t>)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r>
              <a:rPr lang="es-ES" sz="1600" dirty="0"/>
              <a:t>Evitar información redundante (HC3)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r>
              <a:rPr lang="es-ES" sz="1600" dirty="0"/>
              <a:t>Objetivos terapéuticos y recomendaciones personalizados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r>
              <a:rPr lang="es-ES" sz="1600" dirty="0"/>
              <a:t>Plantilla de tratamiento (justificar por qué no)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r>
              <a:rPr lang="es-ES" sz="1600" dirty="0"/>
              <a:t>Flujos de derivación predefinidos en base al riesgo individual (cardiología hospitalaria / cardiología RAE)</a:t>
            </a:r>
            <a:endParaRPr lang="es-ES" dirty="0"/>
          </a:p>
          <a:p>
            <a:pPr>
              <a:lnSpc>
                <a:spcPct val="100000"/>
              </a:lnSpc>
            </a:pPr>
            <a:r>
              <a:rPr lang="es-ES" dirty="0"/>
              <a:t>Fase de seguimiento 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r>
              <a:rPr lang="es-ES" sz="1600" dirty="0"/>
              <a:t>Flujos de derivación en base al riesgo individual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r>
              <a:rPr lang="es-ES" sz="1600" dirty="0"/>
              <a:t>Educación con integración de nuevas tecnologías (consulta telemática, grupos, aplicación por teléfono móvil)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r>
              <a:rPr lang="es-ES" sz="1600" dirty="0"/>
              <a:t>Objetivos terapéuticos consensuados con Atención primaria (consulta virtual)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r>
              <a:rPr lang="es-ES" sz="1600" dirty="0"/>
              <a:t>Derivación coordinada a Atención primaria en fase crónica</a:t>
            </a:r>
          </a:p>
          <a:p>
            <a:pPr marL="162980" indent="-162980">
              <a:lnSpc>
                <a:spcPct val="100000"/>
              </a:lnSpc>
            </a:pPr>
            <a:r>
              <a:rPr lang="es-ES" sz="2600" dirty="0"/>
              <a:t> Evaluación continua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r>
              <a:rPr lang="es-ES" sz="1600" dirty="0">
                <a:solidFill>
                  <a:prstClr val="black"/>
                </a:solidFill>
              </a:rPr>
              <a:t>Registro de indicadores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r>
              <a:rPr lang="es-ES" sz="1600" dirty="0">
                <a:solidFill>
                  <a:prstClr val="black"/>
                </a:solidFill>
              </a:rPr>
              <a:t>Evaluación del proceso y de los resultados</a:t>
            </a:r>
          </a:p>
          <a:p>
            <a:pPr marL="1534546" lvl="3" indent="-162980">
              <a:lnSpc>
                <a:spcPct val="100000"/>
              </a:lnSpc>
              <a:buBlip>
                <a:blip r:embed="rId2"/>
              </a:buBlip>
            </a:pPr>
            <a:endParaRPr lang="es-ES" sz="16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EA9AA80-8D20-4684-885E-482EF30FA94A}"/>
              </a:ext>
            </a:extLst>
          </p:cNvPr>
          <p:cNvSpPr txBox="1"/>
          <p:nvPr/>
        </p:nvSpPr>
        <p:spPr>
          <a:xfrm>
            <a:off x="0" y="6591261"/>
            <a:ext cx="313508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s-ES" sz="933" dirty="0">
                <a:solidFill>
                  <a:srgbClr val="E7E6E6">
                    <a:lumMod val="50000"/>
                  </a:srgbClr>
                </a:solidFill>
                <a:latin typeface="Arial" panose="020B0604020202020204"/>
              </a:rPr>
              <a:t>Información - Proyecto SCA H. Santa Creu i Sant Pau</a:t>
            </a:r>
          </a:p>
        </p:txBody>
      </p:sp>
    </p:spTree>
    <p:extLst>
      <p:ext uri="{BB962C8B-B14F-4D97-AF65-F5344CB8AC3E}">
        <p14:creationId xmlns:p14="http://schemas.microsoft.com/office/powerpoint/2010/main" val="9422998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FA0934-5BD6-0A4B-9D17-962D1F38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Algoritmo Proyecto SCA </a:t>
            </a:r>
            <a:r>
              <a:rPr lang="es-ES" dirty="0" err="1"/>
              <a:t>Sant</a:t>
            </a:r>
            <a:r>
              <a:rPr lang="es-ES" dirty="0"/>
              <a:t> Pau 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25C8EE59-FDDF-F24D-B919-CC2C4F201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720" y="1196373"/>
            <a:ext cx="10776560" cy="531546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E8918FB-DBF5-4C72-83EE-036B0D72E186}"/>
              </a:ext>
            </a:extLst>
          </p:cNvPr>
          <p:cNvSpPr txBox="1"/>
          <p:nvPr/>
        </p:nvSpPr>
        <p:spPr>
          <a:xfrm>
            <a:off x="0" y="6591261"/>
            <a:ext cx="313508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s-ES" sz="933" dirty="0">
                <a:solidFill>
                  <a:srgbClr val="E7E6E6">
                    <a:lumMod val="50000"/>
                  </a:srgbClr>
                </a:solidFill>
                <a:latin typeface="Arial" panose="020B0604020202020204"/>
              </a:rPr>
              <a:t>Información - Proyecto SCA H. Santa Creu i Sant Pau</a:t>
            </a:r>
          </a:p>
        </p:txBody>
      </p:sp>
    </p:spTree>
    <p:extLst>
      <p:ext uri="{BB962C8B-B14F-4D97-AF65-F5344CB8AC3E}">
        <p14:creationId xmlns:p14="http://schemas.microsoft.com/office/powerpoint/2010/main" val="924312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DA3BABC6-8DB2-4420-B320-CF0A5836B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45433" y="12285"/>
            <a:ext cx="12192000" cy="680411"/>
          </a:xfrm>
        </p:spPr>
        <p:txBody>
          <a:bodyPr>
            <a:noAutofit/>
          </a:bodyPr>
          <a:lstStyle/>
          <a:p>
            <a:pPr algn="ctr"/>
            <a:r>
              <a:rPr lang="es-ES" altLang="es-E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Concepto actual de estrategia hipolipemiante para reducir la ECV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143CBB1-F3B2-4AA9-B0BF-3FC9C0910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16" t="21368" r="10718" b="61646"/>
          <a:stretch>
            <a:fillRect/>
          </a:stretch>
        </p:blipFill>
        <p:spPr bwMode="auto">
          <a:xfrm>
            <a:off x="3359696" y="811964"/>
            <a:ext cx="5758685" cy="151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3 CuadroTexto">
            <a:extLst>
              <a:ext uri="{FF2B5EF4-FFF2-40B4-BE49-F238E27FC236}">
                <a16:creationId xmlns:a16="http://schemas.microsoft.com/office/drawing/2014/main" id="{9264721C-090D-4997-877B-B8EAC089DF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53" y="2747240"/>
            <a:ext cx="12455654" cy="3375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2667" b="1">
                <a:latin typeface="Comic Sans MS" panose="030F0702030302020204" pitchFamily="66" charset="0"/>
              </a:rPr>
              <a:t>Cambio conceptual I: Empezar </a:t>
            </a:r>
            <a:r>
              <a:rPr lang="es-ES" altLang="es-ES" sz="2667" b="1">
                <a:solidFill>
                  <a:srgbClr val="FF0000"/>
                </a:solidFill>
                <a:latin typeface="Comic Sans MS" panose="030F0702030302020204" pitchFamily="66" charset="0"/>
              </a:rPr>
              <a:t>ANTES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2667">
                <a:latin typeface="Comic Sans MS" panose="030F0702030302020204" pitchFamily="66" charset="0"/>
              </a:rPr>
              <a:t>El tiempo es oro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" altLang="es-ES" sz="2667">
              <a:latin typeface="Comic Sans MS" panose="030F0702030302020204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2667" b="1">
                <a:latin typeface="Comic Sans MS" panose="030F0702030302020204" pitchFamily="66" charset="0"/>
              </a:rPr>
              <a:t>Cambio conceptual II: Tratar (mucho más) </a:t>
            </a:r>
            <a:r>
              <a:rPr lang="es-ES" altLang="es-ES" sz="2667" b="1">
                <a:solidFill>
                  <a:srgbClr val="FF0000"/>
                </a:solidFill>
                <a:latin typeface="Comic Sans MS" panose="030F0702030302020204" pitchFamily="66" charset="0"/>
              </a:rPr>
              <a:t>AGRESIVAMENTE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2667">
                <a:latin typeface="Comic Sans MS" panose="030F0702030302020204" pitchFamily="66" charset="0"/>
              </a:rPr>
              <a:t>Del objetivo de </a:t>
            </a:r>
            <a:r>
              <a:rPr lang="es-ES" altLang="es-ES" sz="2667" err="1">
                <a:latin typeface="Comic Sans MS" panose="030F0702030302020204" pitchFamily="66" charset="0"/>
              </a:rPr>
              <a:t>cLDL</a:t>
            </a:r>
            <a:r>
              <a:rPr lang="es-ES" altLang="es-ES" sz="2667">
                <a:latin typeface="Comic Sans MS" panose="030F0702030302020204" pitchFamily="66" charset="0"/>
              </a:rPr>
              <a:t> deseable a la eliminación del </a:t>
            </a:r>
            <a:r>
              <a:rPr lang="es-ES" altLang="es-ES" sz="2667" err="1">
                <a:latin typeface="Comic Sans MS" panose="030F0702030302020204" pitchFamily="66" charset="0"/>
              </a:rPr>
              <a:t>cLDL</a:t>
            </a:r>
            <a:r>
              <a:rPr lang="es-ES" altLang="es-ES" sz="2667">
                <a:latin typeface="Comic Sans MS" panose="030F0702030302020204" pitchFamily="66" charset="0"/>
              </a:rPr>
              <a:t> plasmático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" altLang="es-ES" sz="2667">
              <a:latin typeface="Comic Sans MS" panose="030F0702030302020204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2667" b="1">
                <a:latin typeface="Comic Sans MS" panose="030F0702030302020204" pitchFamily="66" charset="0"/>
              </a:rPr>
              <a:t>Cambio conceptual III: Usar </a:t>
            </a:r>
            <a:r>
              <a:rPr lang="es-ES" altLang="es-ES" sz="2667" b="1">
                <a:solidFill>
                  <a:srgbClr val="FF0000"/>
                </a:solidFill>
                <a:latin typeface="Comic Sans MS" panose="030F0702030302020204" pitchFamily="66" charset="0"/>
              </a:rPr>
              <a:t>TERAPIA HIPOLIPEMIANTE INTENSIVA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2667">
                <a:latin typeface="Comic Sans MS" panose="030F0702030302020204" pitchFamily="66" charset="0"/>
              </a:rPr>
              <a:t>El descenso del </a:t>
            </a:r>
            <a:r>
              <a:rPr lang="es-ES" altLang="es-ES" sz="2667" err="1">
                <a:latin typeface="Comic Sans MS" panose="030F0702030302020204" pitchFamily="66" charset="0"/>
              </a:rPr>
              <a:t>cLDL</a:t>
            </a:r>
            <a:r>
              <a:rPr lang="es-ES" altLang="es-ES" sz="2667">
                <a:latin typeface="Comic Sans MS" panose="030F0702030302020204" pitchFamily="66" charset="0"/>
              </a:rPr>
              <a:t> con estatina + </a:t>
            </a:r>
            <a:r>
              <a:rPr lang="es-ES" altLang="es-ES" sz="2667" err="1">
                <a:latin typeface="Comic Sans MS" panose="030F0702030302020204" pitchFamily="66" charset="0"/>
              </a:rPr>
              <a:t>ezetimiba</a:t>
            </a:r>
            <a:r>
              <a:rPr lang="es-ES" altLang="es-ES" sz="2667">
                <a:latin typeface="Comic Sans MS" panose="030F0702030302020204" pitchFamily="66" charset="0"/>
              </a:rPr>
              <a:t> (+/- iPCSK9) reduce el RCV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79E8011-A330-41E6-8459-E5921A4E9FDD}"/>
              </a:ext>
            </a:extLst>
          </p:cNvPr>
          <p:cNvSpPr txBox="1"/>
          <p:nvPr/>
        </p:nvSpPr>
        <p:spPr>
          <a:xfrm>
            <a:off x="319493" y="6390840"/>
            <a:ext cx="376898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33">
                <a:latin typeface="Comic Sans MS" panose="030F0702030302020204" pitchFamily="66" charset="0"/>
              </a:rPr>
              <a:t>March F, et al. Eur Heart </a:t>
            </a:r>
            <a:r>
              <a:rPr lang="pt-BR" sz="1333">
                <a:latin typeface="Comic Sans MS" panose="030F0702030302020204" pitchFamily="66" charset="0"/>
              </a:rPr>
              <a:t>J. 2020;41:111-88. </a:t>
            </a:r>
            <a:endParaRPr lang="en-GB" sz="1333">
              <a:latin typeface="Comic Sans MS" panose="030F0702030302020204" pitchFamily="66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05AD61E-A0DA-4D18-8699-14AAEF469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7590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FA0934-5BD6-0A4B-9D17-962D1F38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25A397-BB18-DF49-B4A1-B89644AD0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96441"/>
            <a:ext cx="10997184" cy="4351339"/>
          </a:xfrm>
        </p:spPr>
        <p:txBody>
          <a:bodyPr/>
          <a:lstStyle/>
          <a:p>
            <a:r>
              <a:rPr lang="es-ES" dirty="0" err="1"/>
              <a:t>Autoreflexión</a:t>
            </a:r>
            <a:r>
              <a:rPr lang="es-ES" dirty="0"/>
              <a:t> como herramienta de cambio</a:t>
            </a:r>
          </a:p>
          <a:p>
            <a:r>
              <a:rPr lang="es-ES" dirty="0"/>
              <a:t>Las áreas de mejora son áreas de oportunidad (vencer inercia al cambio)</a:t>
            </a:r>
          </a:p>
          <a:p>
            <a:r>
              <a:rPr lang="es-ES" dirty="0"/>
              <a:t>Trabajo de equipo (incluir todos los estamentos involucrados)</a:t>
            </a:r>
          </a:p>
          <a:p>
            <a:r>
              <a:rPr lang="es-ES" dirty="0"/>
              <a:t>Aprovechar las nuevas tecnologías</a:t>
            </a:r>
          </a:p>
          <a:p>
            <a:r>
              <a:rPr lang="es-ES" dirty="0"/>
              <a:t>Implementar una cultura de mejora continua</a:t>
            </a:r>
          </a:p>
          <a:p>
            <a:r>
              <a:rPr lang="es-ES" dirty="0"/>
              <a:t>El paciente como centro del proceso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A0B2E9D-910D-41A5-986D-9C8757C9E802}"/>
              </a:ext>
            </a:extLst>
          </p:cNvPr>
          <p:cNvSpPr/>
          <p:nvPr/>
        </p:nvSpPr>
        <p:spPr>
          <a:xfrm>
            <a:off x="0" y="6536875"/>
            <a:ext cx="3922768" cy="256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/>
            <a:r>
              <a:rPr lang="es-ES" sz="1067" dirty="0">
                <a:solidFill>
                  <a:srgbClr val="555555"/>
                </a:solidFill>
                <a:latin typeface="Arial" panose="020B0604020202020204" pitchFamily="34" charset="0"/>
              </a:rPr>
              <a:t>MAT-ES-2004372-V1-Noviembre 2020</a:t>
            </a:r>
            <a:endParaRPr lang="es-ES" sz="1067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2529062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7B1AE2A-12B9-40F7-99E4-98311B48A25D}"/>
              </a:ext>
            </a:extLst>
          </p:cNvPr>
          <p:cNvSpPr/>
          <p:nvPr/>
        </p:nvSpPr>
        <p:spPr>
          <a:xfrm>
            <a:off x="0" y="6558164"/>
            <a:ext cx="2929992" cy="256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67" dirty="0">
                <a:solidFill>
                  <a:srgbClr val="555555"/>
                </a:solidFill>
                <a:latin typeface="Arial" panose="020B0604020202020204" pitchFamily="34" charset="0"/>
              </a:rPr>
              <a:t>MAT-ES-2004300-V1-Noviembre 2020</a:t>
            </a:r>
            <a:endParaRPr lang="es-ES" sz="1067" dirty="0"/>
          </a:p>
        </p:txBody>
      </p:sp>
    </p:spTree>
    <p:extLst>
      <p:ext uri="{BB962C8B-B14F-4D97-AF65-F5344CB8AC3E}">
        <p14:creationId xmlns:p14="http://schemas.microsoft.com/office/powerpoint/2010/main" val="11497913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21AD8-A4C0-C245-83F7-CBCA92327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95504" y="914401"/>
            <a:ext cx="4496497" cy="2973388"/>
          </a:xfrm>
        </p:spPr>
        <p:txBody>
          <a:bodyPr>
            <a:normAutofit fontScale="90000"/>
          </a:bodyPr>
          <a:lstStyle/>
          <a:p>
            <a:r>
              <a:rPr lang="es-ES" dirty="0"/>
              <a:t>Cambios en protocolos: </a:t>
            </a:r>
            <a:r>
              <a:rPr lang="es-ES" b="1" dirty="0">
                <a:solidFill>
                  <a:srgbClr val="FF0000"/>
                </a:solidFill>
              </a:rPr>
              <a:t>Prevención global </a:t>
            </a:r>
            <a:br>
              <a:rPr lang="es-ES" b="1" dirty="0">
                <a:solidFill>
                  <a:srgbClr val="FF0000"/>
                </a:solidFill>
              </a:rPr>
            </a:br>
            <a:r>
              <a:rPr lang="es-ES" b="1" dirty="0">
                <a:solidFill>
                  <a:srgbClr val="FF0000"/>
                </a:solidFill>
              </a:rPr>
              <a:t>y compartida</a:t>
            </a:r>
            <a:br>
              <a:rPr lang="es-ES" dirty="0">
                <a:solidFill>
                  <a:srgbClr val="FF0000"/>
                </a:solidFill>
              </a:rPr>
            </a:br>
            <a:r>
              <a:rPr lang="es-ES" dirty="0">
                <a:solidFill>
                  <a:srgbClr val="FF0000"/>
                </a:solidFill>
              </a:rPr>
              <a:t>(también si pandemia)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7B6AE2-220D-7A44-9B22-FA7401F919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Raquel  Campuzano</a:t>
            </a:r>
          </a:p>
          <a:p>
            <a:r>
              <a:rPr lang="es-ES" dirty="0" err="1"/>
              <a:t>Rehab</a:t>
            </a:r>
            <a:r>
              <a:rPr lang="es-ES" dirty="0"/>
              <a:t> cardiaca</a:t>
            </a:r>
          </a:p>
          <a:p>
            <a:r>
              <a:rPr lang="es-ES" dirty="0" err="1"/>
              <a:t>Hufa</a:t>
            </a:r>
            <a:r>
              <a:rPr lang="es-ES" dirty="0"/>
              <a:t>. Madrid </a:t>
            </a:r>
          </a:p>
        </p:txBody>
      </p:sp>
    </p:spTree>
    <p:extLst>
      <p:ext uri="{BB962C8B-B14F-4D97-AF65-F5344CB8AC3E}">
        <p14:creationId xmlns:p14="http://schemas.microsoft.com/office/powerpoint/2010/main" val="10119160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6F274A-2688-444B-98E5-D2D5BDBAE5F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87400" y="812799"/>
            <a:ext cx="7008813" cy="76835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br>
              <a:rPr lang="es-ES" sz="5333" dirty="0"/>
            </a:br>
            <a:br>
              <a:rPr lang="es-ES" sz="5333" dirty="0"/>
            </a:br>
            <a:r>
              <a:rPr lang="es-ES" sz="5333" b="1" dirty="0">
                <a:solidFill>
                  <a:srgbClr val="FF0000"/>
                </a:solidFill>
              </a:rPr>
              <a:t>Conflicto de intereses</a:t>
            </a:r>
            <a:br>
              <a:rPr lang="es-ES" sz="5333" b="1" dirty="0">
                <a:solidFill>
                  <a:srgbClr val="FF0000"/>
                </a:solidFill>
              </a:rPr>
            </a:br>
            <a:r>
              <a:rPr lang="es-ES" sz="5333" b="1" dirty="0">
                <a:solidFill>
                  <a:srgbClr val="FF0000"/>
                </a:solidFill>
              </a:rPr>
              <a:t> </a:t>
            </a:r>
            <a:br>
              <a:rPr lang="es-ES" sz="5333" dirty="0"/>
            </a:br>
            <a:endParaRPr lang="es-ES" sz="5333" dirty="0"/>
          </a:p>
        </p:txBody>
      </p:sp>
      <p:sp useBgFill="1">
        <p:nvSpPr>
          <p:cNvPr id="3" name="Marcador de contenido 2">
            <a:extLst>
              <a:ext uri="{FF2B5EF4-FFF2-40B4-BE49-F238E27FC236}">
                <a16:creationId xmlns:a16="http://schemas.microsoft.com/office/drawing/2014/main" id="{E3078F83-2294-A24E-BACB-66D6275E047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19138" y="1798638"/>
            <a:ext cx="10753725" cy="32607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667" dirty="0"/>
              <a:t>R Campuzano </a:t>
            </a:r>
            <a:r>
              <a:rPr lang="es-ES" sz="2667" dirty="0"/>
              <a:t>declara que ha recibido honorarios por conferencias, actividades formativas, asesorías científicas y proyectos de investigación clínica de las siguientes empresas farmacéuticas durante los últimos 5 años </a:t>
            </a:r>
            <a:endParaRPr lang="es-ES" sz="2667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en-US" sz="2667" dirty="0">
                <a:solidFill>
                  <a:srgbClr val="0070C0"/>
                </a:solidFill>
              </a:rPr>
              <a:t>Sanofi, Amgen, </a:t>
            </a:r>
            <a:r>
              <a:rPr lang="en-US" sz="2667" dirty="0" err="1">
                <a:solidFill>
                  <a:srgbClr val="0070C0"/>
                </a:solidFill>
              </a:rPr>
              <a:t>Msd</a:t>
            </a:r>
            <a:r>
              <a:rPr lang="en-US" sz="2667" dirty="0">
                <a:solidFill>
                  <a:srgbClr val="0070C0"/>
                </a:solidFill>
              </a:rPr>
              <a:t>, </a:t>
            </a:r>
            <a:r>
              <a:rPr lang="en-US" sz="2667" dirty="0" err="1">
                <a:solidFill>
                  <a:srgbClr val="0070C0"/>
                </a:solidFill>
              </a:rPr>
              <a:t>Servier</a:t>
            </a:r>
            <a:r>
              <a:rPr lang="en-US" sz="2667" dirty="0">
                <a:solidFill>
                  <a:srgbClr val="0070C0"/>
                </a:solidFill>
              </a:rPr>
              <a:t>, Novartis, Ferrer, </a:t>
            </a:r>
            <a:r>
              <a:rPr lang="en-US" sz="2667" dirty="0" err="1">
                <a:solidFill>
                  <a:srgbClr val="0070C0"/>
                </a:solidFill>
              </a:rPr>
              <a:t>Menarini</a:t>
            </a:r>
            <a:r>
              <a:rPr lang="en-US" sz="2667" dirty="0">
                <a:solidFill>
                  <a:srgbClr val="0070C0"/>
                </a:solidFill>
              </a:rPr>
              <a:t>, </a:t>
            </a:r>
            <a:r>
              <a:rPr lang="en-US" sz="2667" dirty="0" err="1">
                <a:solidFill>
                  <a:srgbClr val="0070C0"/>
                </a:solidFill>
              </a:rPr>
              <a:t>Novonordisk</a:t>
            </a:r>
            <a:r>
              <a:rPr lang="en-US" sz="2667" dirty="0">
                <a:solidFill>
                  <a:srgbClr val="0070C0"/>
                </a:solidFill>
              </a:rPr>
              <a:t>, Boehringer Ingelheim, AstraZeneca, Bayer, Bristol-Myers Squibb, Pfizer, Mylan, Daiichi-Sankyo, Lilly.</a:t>
            </a:r>
            <a:endParaRPr lang="es-ES" sz="2667" dirty="0">
              <a:solidFill>
                <a:srgbClr val="0070C0"/>
              </a:solidFill>
            </a:endParaRPr>
          </a:p>
          <a:p>
            <a:pPr algn="just"/>
            <a:endParaRPr lang="es-ES" sz="2667" dirty="0"/>
          </a:p>
        </p:txBody>
      </p:sp>
      <p:pic>
        <p:nvPicPr>
          <p:cNvPr id="2052" name="Picture 4" descr="Mujer Médico Dando Conferencia Médica O Presentación. Asistencia Sanitaria  Y Concepto De Diseño Médico. Ilustraciones Vectoriales, Clip Art  Vectorizado Libre De Derechos. Image 80259216.">
            <a:extLst>
              <a:ext uri="{FF2B5EF4-FFF2-40B4-BE49-F238E27FC236}">
                <a16:creationId xmlns:a16="http://schemas.microsoft.com/office/drawing/2014/main" id="{C30A496C-DCD3-644C-A81E-F32612F6D2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8987" y="4497412"/>
            <a:ext cx="2097021" cy="209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 rot="16200000">
            <a:off x="-370934" y="5710994"/>
            <a:ext cx="9573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ES2010169243  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3523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65B0BC-C0F0-DF4F-94D1-4EE0A653D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</a:t>
            </a:r>
            <a:r>
              <a:rPr lang="es-ES" b="1" dirty="0"/>
              <a:t>ESQUEMA</a:t>
            </a:r>
            <a:r>
              <a:rPr lang="es-ES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0AB7C1-083B-B64B-93BE-C1B49546F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750" y="1813171"/>
            <a:ext cx="11062981" cy="4351339"/>
          </a:xfrm>
        </p:spPr>
        <p:txBody>
          <a:bodyPr>
            <a:normAutofit/>
          </a:bodyPr>
          <a:lstStyle/>
          <a:p>
            <a:r>
              <a:rPr lang="es-ES" sz="4267" b="1" dirty="0">
                <a:solidFill>
                  <a:srgbClr val="7030A0"/>
                </a:solidFill>
              </a:rPr>
              <a:t> PREVENCION </a:t>
            </a:r>
            <a:r>
              <a:rPr lang="es-ES" sz="4267" b="1" dirty="0">
                <a:solidFill>
                  <a:srgbClr val="FF0000"/>
                </a:solidFill>
              </a:rPr>
              <a:t>GLOBAL</a:t>
            </a:r>
          </a:p>
          <a:p>
            <a:pPr marL="0" indent="0">
              <a:buNone/>
            </a:pPr>
            <a:endParaRPr lang="es-ES" sz="4267" b="1" dirty="0">
              <a:solidFill>
                <a:srgbClr val="7030A0"/>
              </a:solidFill>
            </a:endParaRPr>
          </a:p>
          <a:p>
            <a:r>
              <a:rPr lang="es-ES" sz="4267" b="1" dirty="0">
                <a:solidFill>
                  <a:srgbClr val="7030A0"/>
                </a:solidFill>
              </a:rPr>
              <a:t> </a:t>
            </a:r>
            <a:r>
              <a:rPr lang="es-ES" sz="4267" b="1" dirty="0">
                <a:solidFill>
                  <a:srgbClr val="FF0000"/>
                </a:solidFill>
              </a:rPr>
              <a:t>PROTOCOLO </a:t>
            </a:r>
            <a:endParaRPr lang="es-ES" sz="4267" b="1" dirty="0">
              <a:solidFill>
                <a:srgbClr val="7030A0"/>
              </a:solidFill>
            </a:endParaRPr>
          </a:p>
        </p:txBody>
      </p:sp>
      <p:pic>
        <p:nvPicPr>
          <p:cNvPr id="4" name="Imagen 5">
            <a:extLst>
              <a:ext uri="{FF2B5EF4-FFF2-40B4-BE49-F238E27FC236}">
                <a16:creationId xmlns:a16="http://schemas.microsoft.com/office/drawing/2014/main" id="{286B64AE-1937-DC44-8522-1B3D661D74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8900" y="3302469"/>
            <a:ext cx="1223963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10329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52C0DD-291D-8A49-A940-8DD59C61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379" y="136310"/>
            <a:ext cx="9667788" cy="895351"/>
          </a:xfrm>
        </p:spPr>
        <p:txBody>
          <a:bodyPr>
            <a:noAutofit/>
          </a:bodyPr>
          <a:lstStyle/>
          <a:p>
            <a:r>
              <a:rPr lang="es-ES" sz="2133" b="1" dirty="0"/>
              <a:t>CARGA GLOBAL DE CARDIOPATIA ISQUÉMICA Y DE FRCV ATRIBUIBLES 1990–2017 </a:t>
            </a:r>
            <a:r>
              <a:rPr lang="es-ES" sz="2133" b="1" dirty="0">
                <a:solidFill>
                  <a:srgbClr val="FF0000"/>
                </a:solidFill>
              </a:rPr>
              <a:t>195 PAISES</a:t>
            </a:r>
            <a:br>
              <a:rPr lang="es-ES" sz="2133" dirty="0"/>
            </a:br>
            <a:endParaRPr lang="es-ES" sz="2133" dirty="0"/>
          </a:p>
        </p:txBody>
      </p:sp>
      <p:pic>
        <p:nvPicPr>
          <p:cNvPr id="3073" name="Picture 1" descr="page9image608711760">
            <a:extLst>
              <a:ext uri="{FF2B5EF4-FFF2-40B4-BE49-F238E27FC236}">
                <a16:creationId xmlns:a16="http://schemas.microsoft.com/office/drawing/2014/main" id="{2B3F1805-CA95-4C4D-B840-BB0DF0692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55076" y="-1979087"/>
            <a:ext cx="30784127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" descr="page9image608711760">
            <a:extLst>
              <a:ext uri="{FF2B5EF4-FFF2-40B4-BE49-F238E27FC236}">
                <a16:creationId xmlns:a16="http://schemas.microsoft.com/office/drawing/2014/main" id="{0E42C3FA-7C5D-3E4F-98BA-7A4389DCB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4312" y="-3958890"/>
            <a:ext cx="30784127" cy="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age9image608718128">
            <a:extLst>
              <a:ext uri="{FF2B5EF4-FFF2-40B4-BE49-F238E27FC236}">
                <a16:creationId xmlns:a16="http://schemas.microsoft.com/office/drawing/2014/main" id="{12616732-A769-E64E-8B07-899E77C09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6173" y="1281417"/>
            <a:ext cx="6944177" cy="471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13E4B2F9-621D-6442-AEC2-9787AA8B656F}"/>
              </a:ext>
            </a:extLst>
          </p:cNvPr>
          <p:cNvSpPr/>
          <p:nvPr/>
        </p:nvSpPr>
        <p:spPr>
          <a:xfrm>
            <a:off x="173373" y="6242447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solidFill>
                  <a:srgbClr val="FF0000"/>
                </a:solidFill>
                <a:latin typeface="AdvOTb7819099"/>
              </a:rPr>
              <a:t> </a:t>
            </a:r>
            <a:r>
              <a:rPr lang="es-ES" sz="1600" dirty="0" err="1">
                <a:solidFill>
                  <a:srgbClr val="FF0000"/>
                </a:solidFill>
                <a:latin typeface="AdvOTb7819099"/>
              </a:rPr>
              <a:t>Dai</a:t>
            </a:r>
            <a:r>
              <a:rPr lang="es-ES" sz="1600" dirty="0">
                <a:solidFill>
                  <a:srgbClr val="FF0000"/>
                </a:solidFill>
                <a:latin typeface="AdvOTb7819099"/>
              </a:rPr>
              <a:t> H, et al </a:t>
            </a:r>
            <a:r>
              <a:rPr lang="es-ES" sz="1600" dirty="0" err="1">
                <a:solidFill>
                  <a:srgbClr val="FF0000"/>
                </a:solidFill>
                <a:latin typeface="AdvOTb7819099"/>
              </a:rPr>
              <a:t>European</a:t>
            </a:r>
            <a:r>
              <a:rPr lang="es-ES" sz="1600" dirty="0">
                <a:solidFill>
                  <a:srgbClr val="FF0000"/>
                </a:solidFill>
                <a:latin typeface="AdvOTb7819099"/>
              </a:rPr>
              <a:t> </a:t>
            </a:r>
            <a:r>
              <a:rPr lang="es-ES" sz="1600" dirty="0" err="1">
                <a:solidFill>
                  <a:srgbClr val="FF0000"/>
                </a:solidFill>
                <a:latin typeface="AdvOTb7819099"/>
              </a:rPr>
              <a:t>Heart</a:t>
            </a:r>
            <a:r>
              <a:rPr lang="es-ES" sz="1600" dirty="0">
                <a:solidFill>
                  <a:srgbClr val="FF0000"/>
                </a:solidFill>
                <a:latin typeface="AdvOTb7819099"/>
              </a:rPr>
              <a:t> </a:t>
            </a:r>
            <a:r>
              <a:rPr lang="es-ES" sz="1600" dirty="0" err="1">
                <a:solidFill>
                  <a:srgbClr val="FF0000"/>
                </a:solidFill>
                <a:latin typeface="AdvOTb7819099"/>
              </a:rPr>
              <a:t>Journal</a:t>
            </a:r>
            <a:r>
              <a:rPr lang="es-ES" sz="1600" dirty="0">
                <a:solidFill>
                  <a:srgbClr val="FF0000"/>
                </a:solidFill>
                <a:latin typeface="AdvOTb7819099"/>
              </a:rPr>
              <a:t> - </a:t>
            </a:r>
            <a:r>
              <a:rPr lang="es-ES" sz="1600" dirty="0" err="1">
                <a:solidFill>
                  <a:srgbClr val="FF0000"/>
                </a:solidFill>
                <a:latin typeface="AdvOTb7819099"/>
              </a:rPr>
              <a:t>Quality</a:t>
            </a:r>
            <a:r>
              <a:rPr lang="es-ES" sz="1600" dirty="0">
                <a:solidFill>
                  <a:srgbClr val="FF0000"/>
                </a:solidFill>
                <a:latin typeface="AdvOTb7819099"/>
              </a:rPr>
              <a:t> of </a:t>
            </a:r>
            <a:r>
              <a:rPr lang="es-ES" sz="1600" dirty="0" err="1">
                <a:solidFill>
                  <a:srgbClr val="FF0000"/>
                </a:solidFill>
                <a:latin typeface="AdvOTb7819099"/>
              </a:rPr>
              <a:t>Care</a:t>
            </a:r>
            <a:r>
              <a:rPr lang="es-ES" sz="1600" dirty="0">
                <a:solidFill>
                  <a:srgbClr val="FF0000"/>
                </a:solidFill>
                <a:latin typeface="AdvOTb7819099"/>
              </a:rPr>
              <a:t> and </a:t>
            </a:r>
            <a:r>
              <a:rPr lang="es-ES" sz="1600" dirty="0" err="1">
                <a:solidFill>
                  <a:srgbClr val="FF0000"/>
                </a:solidFill>
                <a:latin typeface="AdvOTb7819099"/>
              </a:rPr>
              <a:t>Clinical</a:t>
            </a:r>
            <a:r>
              <a:rPr lang="es-ES" sz="1600" dirty="0">
                <a:solidFill>
                  <a:srgbClr val="FF0000"/>
                </a:solidFill>
                <a:latin typeface="AdvOTb7819099"/>
              </a:rPr>
              <a:t> </a:t>
            </a:r>
            <a:r>
              <a:rPr lang="es-ES" sz="1600" dirty="0" err="1">
                <a:solidFill>
                  <a:srgbClr val="FF0000"/>
                </a:solidFill>
                <a:latin typeface="AdvOTb7819099"/>
              </a:rPr>
              <a:t>Outcomes</a:t>
            </a:r>
            <a:r>
              <a:rPr lang="es-ES" sz="1600" dirty="0">
                <a:solidFill>
                  <a:srgbClr val="FF0000"/>
                </a:solidFill>
                <a:latin typeface="AdvOTb7819099"/>
              </a:rPr>
              <a:t> (2020) </a:t>
            </a:r>
            <a:r>
              <a:rPr lang="es-ES" sz="1600" dirty="0">
                <a:solidFill>
                  <a:srgbClr val="FF0000"/>
                </a:solidFill>
                <a:latin typeface="AdvP3E7259"/>
              </a:rPr>
              <a:t>0</a:t>
            </a:r>
            <a:r>
              <a:rPr lang="es-ES" sz="1600" dirty="0">
                <a:solidFill>
                  <a:srgbClr val="FF0000"/>
                </a:solidFill>
                <a:latin typeface="AdvOTb7819099"/>
              </a:rPr>
              <a:t>, 1–11 </a:t>
            </a:r>
            <a:r>
              <a:rPr lang="es-ES" sz="1600" dirty="0">
                <a:solidFill>
                  <a:srgbClr val="FF0000"/>
                </a:solidFill>
                <a:latin typeface="AdvP3E7259"/>
              </a:rPr>
              <a:t>ORIGINAL ARTICLE </a:t>
            </a:r>
            <a:r>
              <a:rPr lang="es-ES" sz="1600" dirty="0">
                <a:solidFill>
                  <a:srgbClr val="FF0000"/>
                </a:solidFill>
                <a:latin typeface="AdvOTb7819099"/>
              </a:rPr>
              <a:t>doi:10.1093/</a:t>
            </a:r>
            <a:r>
              <a:rPr lang="es-ES" sz="1600" dirty="0" err="1">
                <a:solidFill>
                  <a:srgbClr val="FF0000"/>
                </a:solidFill>
                <a:latin typeface="AdvOTb7819099"/>
              </a:rPr>
              <a:t>ehjqcco</a:t>
            </a:r>
            <a:r>
              <a:rPr lang="es-ES" sz="1600" dirty="0">
                <a:solidFill>
                  <a:srgbClr val="FF0000"/>
                </a:solidFill>
                <a:latin typeface="AdvOTb7819099"/>
              </a:rPr>
              <a:t>/qcaa076 </a:t>
            </a:r>
            <a:endParaRPr lang="es-E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4558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FCF635-4937-1241-9F8D-5A3E30DF8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 </a:t>
            </a:r>
            <a:r>
              <a:rPr lang="es-ES" b="1" dirty="0">
                <a:solidFill>
                  <a:srgbClr val="FF0000"/>
                </a:solidFill>
              </a:rPr>
              <a:t>MUCHO POR HACER </a:t>
            </a:r>
            <a:r>
              <a:rPr lang="es-ES" b="1" dirty="0"/>
              <a:t>EN CONTROL DEL RIESGO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7E6027E-F149-A24C-94D0-B45F29F5E1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4354" y="1485660"/>
            <a:ext cx="8003687" cy="456166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16DE5DD-07C8-744B-9325-142A0A0C8D9B}"/>
              </a:ext>
            </a:extLst>
          </p:cNvPr>
          <p:cNvSpPr txBox="1"/>
          <p:nvPr/>
        </p:nvSpPr>
        <p:spPr>
          <a:xfrm>
            <a:off x="1047750" y="1262232"/>
            <a:ext cx="240903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 sz="24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D65DE82-9193-0D4F-B752-C738CF954566}"/>
              </a:ext>
            </a:extLst>
          </p:cNvPr>
          <p:cNvSpPr txBox="1"/>
          <p:nvPr/>
        </p:nvSpPr>
        <p:spPr>
          <a:xfrm>
            <a:off x="1047750" y="5464886"/>
            <a:ext cx="184291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 sz="24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484733D-63C3-154D-BEA0-D966B84EFA85}"/>
              </a:ext>
            </a:extLst>
          </p:cNvPr>
          <p:cNvSpPr/>
          <p:nvPr/>
        </p:nvSpPr>
        <p:spPr>
          <a:xfrm>
            <a:off x="0" y="5756104"/>
            <a:ext cx="12192000" cy="584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67" dirty="0">
                <a:solidFill>
                  <a:srgbClr val="FF0000"/>
                </a:solidFill>
                <a:latin typeface="BlinkMacSystemFont"/>
              </a:rPr>
              <a:t>  Modificado de </a:t>
            </a:r>
            <a:r>
              <a:rPr lang="es-ES" sz="1067" dirty="0" err="1">
                <a:solidFill>
                  <a:srgbClr val="FF0000"/>
                </a:solidFill>
                <a:latin typeface="BlinkMacSystemFont"/>
              </a:rPr>
              <a:t>Kotseva</a:t>
            </a:r>
            <a:r>
              <a:rPr lang="es-ES" sz="1067" dirty="0">
                <a:solidFill>
                  <a:srgbClr val="FF0000"/>
                </a:solidFill>
                <a:latin typeface="BlinkMacSystemFont"/>
              </a:rPr>
              <a:t> et al </a:t>
            </a:r>
            <a:r>
              <a:rPr lang="es-ES" sz="1067" dirty="0" err="1">
                <a:solidFill>
                  <a:srgbClr val="FF0000"/>
                </a:solidFill>
                <a:latin typeface="BlinkMacSystemFont"/>
              </a:rPr>
              <a:t>Eur</a:t>
            </a:r>
            <a:r>
              <a:rPr lang="es-ES" sz="1067" dirty="0">
                <a:solidFill>
                  <a:srgbClr val="FF0000"/>
                </a:solidFill>
                <a:latin typeface="BlinkMacSystemFont"/>
              </a:rPr>
              <a:t> J </a:t>
            </a:r>
            <a:r>
              <a:rPr lang="es-ES" sz="1067" dirty="0" err="1">
                <a:solidFill>
                  <a:srgbClr val="FF0000"/>
                </a:solidFill>
                <a:latin typeface="BlinkMacSystemFont"/>
              </a:rPr>
              <a:t>Prev</a:t>
            </a:r>
            <a:r>
              <a:rPr lang="es-ES" sz="1067" dirty="0">
                <a:solidFill>
                  <a:srgbClr val="FF0000"/>
                </a:solidFill>
                <a:latin typeface="BlinkMacSystemFont"/>
              </a:rPr>
              <a:t> </a:t>
            </a:r>
            <a:r>
              <a:rPr lang="es-ES" sz="1067" dirty="0" err="1">
                <a:solidFill>
                  <a:srgbClr val="FF0000"/>
                </a:solidFill>
                <a:latin typeface="BlinkMacSystemFont"/>
              </a:rPr>
              <a:t>Cardiol</a:t>
            </a:r>
            <a:r>
              <a:rPr lang="es-ES" sz="1067" dirty="0">
                <a:solidFill>
                  <a:srgbClr val="FF0000"/>
                </a:solidFill>
                <a:latin typeface="BlinkMacSystemFont"/>
              </a:rPr>
              <a:t>. 2019 May;26(8):824-835 y presentado ESC </a:t>
            </a:r>
            <a:r>
              <a:rPr lang="es-ES" sz="1067" dirty="0" err="1">
                <a:solidFill>
                  <a:srgbClr val="FF0000"/>
                </a:solidFill>
                <a:latin typeface="BlinkMacSystemFont"/>
              </a:rPr>
              <a:t>Munich</a:t>
            </a:r>
            <a:r>
              <a:rPr lang="es-ES" sz="1067" dirty="0">
                <a:solidFill>
                  <a:srgbClr val="FF0000"/>
                </a:solidFill>
                <a:latin typeface="BlinkMacSystemFont"/>
              </a:rPr>
              <a:t> 2018 https://esc365.escardio.org/</a:t>
            </a:r>
            <a:r>
              <a:rPr lang="es-ES" sz="1067" dirty="0" err="1">
                <a:solidFill>
                  <a:srgbClr val="FF0000"/>
                </a:solidFill>
                <a:latin typeface="BlinkMacSystemFont"/>
              </a:rPr>
              <a:t>Congress</a:t>
            </a:r>
            <a:r>
              <a:rPr lang="es-ES" sz="1067" dirty="0">
                <a:solidFill>
                  <a:srgbClr val="FF0000"/>
                </a:solidFill>
                <a:latin typeface="BlinkMacSystemFont"/>
              </a:rPr>
              <a:t>/ESC-CONGRESS-2020-The-Digital-Experience/</a:t>
            </a:r>
            <a:r>
              <a:rPr lang="es-ES" sz="1067" dirty="0" err="1">
                <a:solidFill>
                  <a:srgbClr val="FF0000"/>
                </a:solidFill>
                <a:latin typeface="BlinkMacSystemFont"/>
              </a:rPr>
              <a:t>Risk</a:t>
            </a:r>
            <a:r>
              <a:rPr lang="es-ES" sz="1067" dirty="0">
                <a:solidFill>
                  <a:srgbClr val="FF0000"/>
                </a:solidFill>
                <a:latin typeface="BlinkMacSystemFont"/>
              </a:rPr>
              <a:t>-</a:t>
            </a:r>
            <a:r>
              <a:rPr lang="es-ES" sz="1067" dirty="0" err="1">
                <a:solidFill>
                  <a:srgbClr val="FF0000"/>
                </a:solidFill>
                <a:latin typeface="BlinkMacSystemFont"/>
              </a:rPr>
              <a:t>Factors</a:t>
            </a:r>
            <a:r>
              <a:rPr lang="es-ES" sz="1067" dirty="0">
                <a:solidFill>
                  <a:srgbClr val="FF0000"/>
                </a:solidFill>
                <a:latin typeface="BlinkMacSystemFont"/>
              </a:rPr>
              <a:t>-and-</a:t>
            </a:r>
            <a:r>
              <a:rPr lang="es-ES" sz="1067" dirty="0" err="1">
                <a:solidFill>
                  <a:srgbClr val="FF0000"/>
                </a:solidFill>
                <a:latin typeface="BlinkMacSystemFont"/>
              </a:rPr>
              <a:t>Prevention</a:t>
            </a:r>
            <a:r>
              <a:rPr lang="es-ES" sz="1067" dirty="0">
                <a:solidFill>
                  <a:srgbClr val="FF0000"/>
                </a:solidFill>
                <a:latin typeface="BlinkMacSystemFont"/>
              </a:rPr>
              <a:t>-</a:t>
            </a:r>
            <a:r>
              <a:rPr lang="es-ES" sz="1067" dirty="0" err="1">
                <a:solidFill>
                  <a:srgbClr val="FF0000"/>
                </a:solidFill>
                <a:latin typeface="BlinkMacSystemFont"/>
              </a:rPr>
              <a:t>ePosters</a:t>
            </a:r>
            <a:r>
              <a:rPr lang="es-ES" sz="1067" dirty="0">
                <a:solidFill>
                  <a:srgbClr val="FF0000"/>
                </a:solidFill>
                <a:latin typeface="BlinkMacSystemFont"/>
              </a:rPr>
              <a:t>/219028-poor-attainment-of-blood-pressure-lipids-and-diabetes-targets-in-people-at-high-cardiovascular-risk-in-europe-a-report-from-the-esc-eorp-euroaspire-v-survey-in-16-european-countries</a:t>
            </a:r>
            <a:endParaRPr lang="es-ES" sz="1067" dirty="0">
              <a:solidFill>
                <a:srgbClr val="FF0000"/>
              </a:solidFill>
            </a:endParaRPr>
          </a:p>
          <a:p>
            <a:endParaRPr lang="es-ES" sz="1067" dirty="0">
              <a:solidFill>
                <a:srgbClr val="5B616B"/>
              </a:solidFill>
              <a:latin typeface="BlinkMacSystemFont"/>
            </a:endParaRPr>
          </a:p>
        </p:txBody>
      </p:sp>
    </p:spTree>
    <p:extLst>
      <p:ext uri="{BB962C8B-B14F-4D97-AF65-F5344CB8AC3E}">
        <p14:creationId xmlns:p14="http://schemas.microsoft.com/office/powerpoint/2010/main" val="9553993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E4F741B-0FFF-3A47-94D0-A269698026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1070" y="958833"/>
            <a:ext cx="8029861" cy="510861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4445" y="28354"/>
            <a:ext cx="10667556" cy="930479"/>
          </a:xfrm>
        </p:spPr>
        <p:txBody>
          <a:bodyPr>
            <a:normAutofit/>
          </a:bodyPr>
          <a:lstStyle/>
          <a:p>
            <a:r>
              <a:rPr lang="es-ES_tradnl" b="1" dirty="0">
                <a:solidFill>
                  <a:srgbClr val="FF0000"/>
                </a:solidFill>
                <a:latin typeface="Tahoma"/>
              </a:rPr>
              <a:t>DA VINCI 2020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BE44A93-E7E8-014B-B425-86E6868F5EBE}"/>
              </a:ext>
            </a:extLst>
          </p:cNvPr>
          <p:cNvSpPr txBox="1"/>
          <p:nvPr/>
        </p:nvSpPr>
        <p:spPr>
          <a:xfrm>
            <a:off x="1" y="5899168"/>
            <a:ext cx="77593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>
                <a:solidFill>
                  <a:srgbClr val="FF0000"/>
                </a:solidFill>
              </a:rPr>
              <a:t> </a:t>
            </a:r>
            <a:r>
              <a:rPr lang="es-ES" sz="1000" dirty="0" err="1">
                <a:solidFill>
                  <a:srgbClr val="FF0000"/>
                </a:solidFill>
              </a:rPr>
              <a:t>Ray</a:t>
            </a:r>
            <a:r>
              <a:rPr lang="es-ES" sz="1000" dirty="0">
                <a:solidFill>
                  <a:srgbClr val="FF0000"/>
                </a:solidFill>
              </a:rPr>
              <a:t> K  et al </a:t>
            </a:r>
            <a:r>
              <a:rPr lang="es-ES" sz="1000" dirty="0" err="1">
                <a:solidFill>
                  <a:srgbClr val="FF0000"/>
                </a:solidFill>
              </a:rPr>
              <a:t>European</a:t>
            </a:r>
            <a:r>
              <a:rPr lang="es-ES" sz="1000" dirty="0">
                <a:solidFill>
                  <a:srgbClr val="FF0000"/>
                </a:solidFill>
              </a:rPr>
              <a:t> </a:t>
            </a:r>
            <a:r>
              <a:rPr lang="es-ES" sz="1000" dirty="0" err="1">
                <a:solidFill>
                  <a:srgbClr val="FF0000"/>
                </a:solidFill>
              </a:rPr>
              <a:t>Journal</a:t>
            </a:r>
            <a:r>
              <a:rPr lang="es-ES" sz="1000" dirty="0">
                <a:solidFill>
                  <a:srgbClr val="FF0000"/>
                </a:solidFill>
              </a:rPr>
              <a:t> of </a:t>
            </a:r>
            <a:r>
              <a:rPr lang="es-ES" sz="1000" dirty="0" err="1">
                <a:solidFill>
                  <a:srgbClr val="FF0000"/>
                </a:solidFill>
              </a:rPr>
              <a:t>Preventive</a:t>
            </a:r>
            <a:r>
              <a:rPr lang="es-ES" sz="1000" dirty="0">
                <a:solidFill>
                  <a:srgbClr val="FF0000"/>
                </a:solidFill>
              </a:rPr>
              <a:t> </a:t>
            </a:r>
            <a:r>
              <a:rPr lang="es-ES" sz="1000" dirty="0" err="1">
                <a:solidFill>
                  <a:srgbClr val="FF0000"/>
                </a:solidFill>
              </a:rPr>
              <a:t>Cardiology</a:t>
            </a:r>
            <a:r>
              <a:rPr lang="es-ES" sz="1000" dirty="0">
                <a:solidFill>
                  <a:srgbClr val="FF0000"/>
                </a:solidFill>
              </a:rPr>
              <a:t> 2020 </a:t>
            </a:r>
          </a:p>
          <a:p>
            <a:r>
              <a:rPr lang="es-ES" sz="1000" dirty="0">
                <a:solidFill>
                  <a:srgbClr val="FF0000"/>
                </a:solidFill>
              </a:rPr>
              <a:t> doi:10.1093/</a:t>
            </a:r>
            <a:r>
              <a:rPr lang="es-ES" sz="1000" dirty="0" err="1">
                <a:solidFill>
                  <a:srgbClr val="FF0000"/>
                </a:solidFill>
              </a:rPr>
              <a:t>eurjpc</a:t>
            </a:r>
            <a:r>
              <a:rPr lang="es-ES" sz="1000" dirty="0">
                <a:solidFill>
                  <a:srgbClr val="FF0000"/>
                </a:solidFill>
              </a:rPr>
              <a:t>/zwaa047</a:t>
            </a:r>
          </a:p>
          <a:p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3643229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AA79EF-5E15-A746-BF14-5838A0B8E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445" y="164637"/>
            <a:ext cx="7008779" cy="576064"/>
          </a:xfrm>
        </p:spPr>
        <p:txBody>
          <a:bodyPr anchor="ctr">
            <a:normAutofit/>
          </a:bodyPr>
          <a:lstStyle/>
          <a:p>
            <a:r>
              <a:rPr lang="es-ES" b="1" dirty="0"/>
              <a:t>DOCUMENTO CONSENSO DISLIPEMIAS</a:t>
            </a:r>
          </a:p>
        </p:txBody>
      </p:sp>
      <p:pic>
        <p:nvPicPr>
          <p:cNvPr id="5" name="Imagen 4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2730D747-E437-B944-BB28-EC9974801A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1626641"/>
            <a:ext cx="11329259" cy="4276792"/>
          </a:xfrm>
          <a:prstGeom prst="rect">
            <a:avLst/>
          </a:prstGeom>
          <a:noFill/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BFCFBFE-5E96-2646-B61A-7FD86F88B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4876" y="2610523"/>
            <a:ext cx="7715755" cy="369332"/>
          </a:xfrm>
          <a:prstGeom prst="rect">
            <a:avLst/>
          </a:prstGeom>
          <a:solidFill>
            <a:srgbClr val="660066">
              <a:alpha val="3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s-ES_tradnl" altLang="es-ES" sz="180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DC84236-D643-3C45-9ECF-76908E7AEBB7}"/>
              </a:ext>
            </a:extLst>
          </p:cNvPr>
          <p:cNvSpPr txBox="1"/>
          <p:nvPr/>
        </p:nvSpPr>
        <p:spPr>
          <a:xfrm>
            <a:off x="1583499" y="932723"/>
            <a:ext cx="652872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667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SÍ</a:t>
            </a:r>
            <a:r>
              <a:rPr lang="es-ES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EXISTE EL RIESGO EXTREMO </a:t>
            </a:r>
          </a:p>
        </p:txBody>
      </p:sp>
    </p:spTree>
    <p:extLst>
      <p:ext uri="{BB962C8B-B14F-4D97-AF65-F5344CB8AC3E}">
        <p14:creationId xmlns:p14="http://schemas.microsoft.com/office/powerpoint/2010/main" val="12855208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795" y="247970"/>
            <a:ext cx="9201151" cy="895351"/>
          </a:xfrm>
        </p:spPr>
        <p:txBody>
          <a:bodyPr/>
          <a:lstStyle/>
          <a:p>
            <a:r>
              <a:rPr lang="es-ES" b="1" dirty="0">
                <a:solidFill>
                  <a:srgbClr val="8FA83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PILARES</a:t>
            </a:r>
            <a:r>
              <a:rPr lang="es-ES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CONTROL GLOBAL DE RIESGO</a:t>
            </a:r>
            <a:br>
              <a:rPr lang="es-ES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E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05" y="1143320"/>
            <a:ext cx="10907967" cy="4351339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s-E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INGRESO</a:t>
            </a: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4-6 SEMANAS AL ALTA</a:t>
            </a: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CONTINUIDAD ASISTENCIAL</a:t>
            </a: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REHAB CARDIACA </a:t>
            </a:r>
          </a:p>
        </p:txBody>
      </p:sp>
    </p:spTree>
    <p:extLst>
      <p:ext uri="{BB962C8B-B14F-4D97-AF65-F5344CB8AC3E}">
        <p14:creationId xmlns:p14="http://schemas.microsoft.com/office/powerpoint/2010/main" val="1927766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76CE017-9142-4218-8B4D-BB3AA17D11BA}"/>
              </a:ext>
            </a:extLst>
          </p:cNvPr>
          <p:cNvSpPr txBox="1"/>
          <p:nvPr/>
        </p:nvSpPr>
        <p:spPr>
          <a:xfrm>
            <a:off x="119335" y="1268760"/>
            <a:ext cx="3551763" cy="3370863"/>
          </a:xfrm>
          <a:prstGeom prst="ellipse">
            <a:avLst/>
          </a:prstGeom>
          <a:solidFill>
            <a:srgbClr val="262626"/>
          </a:solidFill>
          <a:ln w="174625" cmpd="thinThick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LDL</a:t>
            </a: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FACTOR CAUSAL. FACTOR INVOLUCRADO EN LA PATOGENIA</a:t>
            </a:r>
          </a:p>
        </p:txBody>
      </p:sp>
      <p:grpSp>
        <p:nvGrpSpPr>
          <p:cNvPr id="8" name="25 Grupo">
            <a:extLst>
              <a:ext uri="{FF2B5EF4-FFF2-40B4-BE49-F238E27FC236}">
                <a16:creationId xmlns:a16="http://schemas.microsoft.com/office/drawing/2014/main" id="{C89DB6E1-D911-4C10-A5B4-CF6E16034819}"/>
              </a:ext>
            </a:extLst>
          </p:cNvPr>
          <p:cNvGrpSpPr>
            <a:grpSpLocks/>
          </p:cNvGrpSpPr>
          <p:nvPr/>
        </p:nvGrpSpPr>
        <p:grpSpPr bwMode="auto">
          <a:xfrm>
            <a:off x="0" y="19370"/>
            <a:ext cx="1330438" cy="769093"/>
            <a:chOff x="1954213" y="1412776"/>
            <a:chExt cx="6591319" cy="4176464"/>
          </a:xfrm>
        </p:grpSpPr>
        <p:grpSp>
          <p:nvGrpSpPr>
            <p:cNvPr id="9" name="5 Grupo">
              <a:extLst>
                <a:ext uri="{FF2B5EF4-FFF2-40B4-BE49-F238E27FC236}">
                  <a16:creationId xmlns:a16="http://schemas.microsoft.com/office/drawing/2014/main" id="{2204C4B0-02EA-4C57-B4C1-68F870A3BB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54213" y="1412776"/>
              <a:ext cx="6591319" cy="4176464"/>
              <a:chOff x="14801850" y="1257300"/>
              <a:chExt cx="10210800" cy="6019800"/>
            </a:xfrm>
          </p:grpSpPr>
          <p:sp>
            <p:nvSpPr>
              <p:cNvPr id="14" name="42 Rectángulo redondeado">
                <a:extLst>
                  <a:ext uri="{FF2B5EF4-FFF2-40B4-BE49-F238E27FC236}">
                    <a16:creationId xmlns:a16="http://schemas.microsoft.com/office/drawing/2014/main" id="{7F52913F-A1D9-4EC9-A3B3-BA61CBA5B14B}"/>
                  </a:ext>
                </a:extLst>
              </p:cNvPr>
              <p:cNvSpPr/>
              <p:nvPr/>
            </p:nvSpPr>
            <p:spPr bwMode="auto">
              <a:xfrm>
                <a:off x="14801850" y="1257300"/>
                <a:ext cx="10210800" cy="60198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88900">
                <a:bevelT w="368300" h="101600"/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3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_tradnl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endParaRPr>
              </a:p>
            </p:txBody>
          </p:sp>
          <p:grpSp>
            <p:nvGrpSpPr>
              <p:cNvPr id="15" name="45 Grupo">
                <a:extLst>
                  <a:ext uri="{FF2B5EF4-FFF2-40B4-BE49-F238E27FC236}">
                    <a16:creationId xmlns:a16="http://schemas.microsoft.com/office/drawing/2014/main" id="{47CCF75F-F33E-4256-BB3E-B7A532724410}"/>
                  </a:ext>
                </a:extLst>
              </p:cNvPr>
              <p:cNvGrpSpPr/>
              <p:nvPr/>
            </p:nvGrpSpPr>
            <p:grpSpPr>
              <a:xfrm>
                <a:off x="15682094" y="2171700"/>
                <a:ext cx="7882756" cy="3025775"/>
                <a:chOff x="269631" y="1028700"/>
                <a:chExt cx="7882756" cy="3025775"/>
              </a:xfrm>
              <a:solidFill>
                <a:schemeClr val="bg1"/>
              </a:solidFill>
            </p:grpSpPr>
            <p:pic>
              <p:nvPicPr>
                <p:cNvPr id="16" name="Picture 139" descr="Universidad de Córdoba">
                  <a:hlinkClick r:id="rId2"/>
                  <a:extLst>
                    <a:ext uri="{FF2B5EF4-FFF2-40B4-BE49-F238E27FC236}">
                      <a16:creationId xmlns:a16="http://schemas.microsoft.com/office/drawing/2014/main" id="{417C274C-F9FB-4883-946F-EB7514C1044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269631" y="1028700"/>
                  <a:ext cx="3502272" cy="1941369"/>
                </a:xfrm>
                <a:prstGeom prst="rect">
                  <a:avLst/>
                </a:prstGeom>
                <a:grpFill/>
                <a:ln>
                  <a:noFill/>
                </a:ln>
              </p:spPr>
            </p:pic>
            <p:pic>
              <p:nvPicPr>
                <p:cNvPr id="17" name="Picture 144">
                  <a:extLst>
                    <a:ext uri="{FF2B5EF4-FFF2-40B4-BE49-F238E27FC236}">
                      <a16:creationId xmlns:a16="http://schemas.microsoft.com/office/drawing/2014/main" id="{B5A0E6AC-DF76-42B9-A373-E172A8E571F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4362451" y="1028700"/>
                  <a:ext cx="3789936" cy="302577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0" name="38 Grupo">
              <a:extLst>
                <a:ext uri="{FF2B5EF4-FFF2-40B4-BE49-F238E27FC236}">
                  <a16:creationId xmlns:a16="http://schemas.microsoft.com/office/drawing/2014/main" id="{2DB123CE-595C-4CE2-9CF0-5D554E347B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4997" y="3501008"/>
              <a:ext cx="2078233" cy="1630452"/>
              <a:chOff x="944863" y="1656687"/>
              <a:chExt cx="3838368" cy="3474773"/>
            </a:xfrm>
          </p:grpSpPr>
          <p:pic>
            <p:nvPicPr>
              <p:cNvPr id="12" name="Picture 2" descr="Consejeria de Igualdad, Salud y Politicas Sociales">
                <a:extLst>
                  <a:ext uri="{FF2B5EF4-FFF2-40B4-BE49-F238E27FC236}">
                    <a16:creationId xmlns:a16="http://schemas.microsoft.com/office/drawing/2014/main" id="{11B7FCAE-0235-4F4E-92B7-618DD8E2C46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944863" y="1656687"/>
                <a:ext cx="3838368" cy="34747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4" descr="http://www.smandaluz.com/sites/default/files/images/imagearticulos/junta_andalucia.jpg">
                <a:extLst>
                  <a:ext uri="{FF2B5EF4-FFF2-40B4-BE49-F238E27FC236}">
                    <a16:creationId xmlns:a16="http://schemas.microsoft.com/office/drawing/2014/main" id="{B50C96F8-AB74-45BA-9F0F-94B182FB348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44863" y="1856645"/>
                <a:ext cx="3769411" cy="2480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" name="Picture 6" descr="http://www.qcom.es/v_portal/inc/imagen.asp?f=CIBERobn_2694x61251.jpg&amp;w=744&amp;c=6">
              <a:extLst>
                <a:ext uri="{FF2B5EF4-FFF2-40B4-BE49-F238E27FC236}">
                  <a16:creationId xmlns:a16="http://schemas.microsoft.com/office/drawing/2014/main" id="{57180804-6D1C-4A31-9AF6-F43C74DFA8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378491" y="4346610"/>
              <a:ext cx="2018405" cy="469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527BC5E7-6917-42E0-9A8B-7CF9A0AD9DCE}"/>
              </a:ext>
            </a:extLst>
          </p:cNvPr>
          <p:cNvCxnSpPr>
            <a:cxnSpLocks/>
          </p:cNvCxnSpPr>
          <p:nvPr/>
        </p:nvCxnSpPr>
        <p:spPr>
          <a:xfrm flipH="1">
            <a:off x="4295800" y="5805264"/>
            <a:ext cx="5958029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adroTexto 33">
            <a:extLst>
              <a:ext uri="{FF2B5EF4-FFF2-40B4-BE49-F238E27FC236}">
                <a16:creationId xmlns:a16="http://schemas.microsoft.com/office/drawing/2014/main" id="{F862C568-460D-41F6-AAAD-9BDE1A356B01}"/>
              </a:ext>
            </a:extLst>
          </p:cNvPr>
          <p:cNvSpPr txBox="1"/>
          <p:nvPr/>
        </p:nvSpPr>
        <p:spPr>
          <a:xfrm>
            <a:off x="3286749" y="655350"/>
            <a:ext cx="888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LDL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93B2681-1F41-4ED8-ADE3-7EA268FE2BBE}"/>
              </a:ext>
            </a:extLst>
          </p:cNvPr>
          <p:cNvSpPr txBox="1"/>
          <p:nvPr/>
        </p:nvSpPr>
        <p:spPr>
          <a:xfrm>
            <a:off x="10607758" y="5559623"/>
            <a:ext cx="888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LDL</a:t>
            </a:r>
          </a:p>
        </p:txBody>
      </p: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04AF1E76-86AA-4AF6-BB19-32803519635C}"/>
              </a:ext>
            </a:extLst>
          </p:cNvPr>
          <p:cNvCxnSpPr/>
          <p:nvPr/>
        </p:nvCxnSpPr>
        <p:spPr>
          <a:xfrm>
            <a:off x="10704512" y="5589240"/>
            <a:ext cx="0" cy="461665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8F90B5BF-67CC-490E-915F-DF03F93502C8}"/>
              </a:ext>
            </a:extLst>
          </p:cNvPr>
          <p:cNvCxnSpPr>
            <a:cxnSpLocks/>
          </p:cNvCxnSpPr>
          <p:nvPr/>
        </p:nvCxnSpPr>
        <p:spPr>
          <a:xfrm flipV="1">
            <a:off x="3431704" y="620688"/>
            <a:ext cx="0" cy="402431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6FB8B9BD-FE1F-4B87-8E9E-D09F78A25012}"/>
              </a:ext>
            </a:extLst>
          </p:cNvPr>
          <p:cNvSpPr txBox="1"/>
          <p:nvPr/>
        </p:nvSpPr>
        <p:spPr>
          <a:xfrm>
            <a:off x="2808324" y="6021288"/>
            <a:ext cx="9408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TRATAMIENTO HIPOLIPEMIANTE DE ALTA INTENSIDAD PATOGENICO DE LA ENFERMEDAD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10276C0-0B21-43F4-A83E-E2B300034643}"/>
              </a:ext>
            </a:extLst>
          </p:cNvPr>
          <p:cNvSpPr txBox="1"/>
          <p:nvPr/>
        </p:nvSpPr>
        <p:spPr>
          <a:xfrm>
            <a:off x="479376" y="5589240"/>
            <a:ext cx="2911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THE LOWER THE BETTER</a:t>
            </a:r>
          </a:p>
        </p:txBody>
      </p:sp>
      <p:pic>
        <p:nvPicPr>
          <p:cNvPr id="5" name="Imagen 4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B5E04F92-D0DE-412E-8DDD-643E66108B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626" y="1502624"/>
            <a:ext cx="8610054" cy="4129587"/>
          </a:xfrm>
          <a:prstGeom prst="rect">
            <a:avLst/>
          </a:prstGeom>
        </p:spPr>
      </p:pic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9274F89D-BF18-401C-8777-BA2C76060969}"/>
              </a:ext>
            </a:extLst>
          </p:cNvPr>
          <p:cNvCxnSpPr>
            <a:cxnSpLocks/>
          </p:cNvCxnSpPr>
          <p:nvPr/>
        </p:nvCxnSpPr>
        <p:spPr>
          <a:xfrm>
            <a:off x="4344435" y="908720"/>
            <a:ext cx="6072045" cy="0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EBC611D-E892-4693-BE4D-0C9827533748}"/>
              </a:ext>
            </a:extLst>
          </p:cNvPr>
          <p:cNvSpPr txBox="1"/>
          <p:nvPr/>
        </p:nvSpPr>
        <p:spPr>
          <a:xfrm>
            <a:off x="10011" y="6516052"/>
            <a:ext cx="61085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20202"/>
                </a:solidFill>
                <a:effectLst/>
                <a:uLnTx/>
                <a:uFillTx/>
                <a:latin typeface="MuseoSans"/>
                <a:ea typeface="+mn-ea"/>
                <a:cs typeface="+mn-cs"/>
              </a:rPr>
              <a:t>Front. Cardiovasc. Med., 12 April 2019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55065480-5D3A-4657-863A-6FA2A8395E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3792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C8F986-E6F5-FC4F-9EB2-E4D332FEF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INGRESO </a:t>
            </a:r>
            <a:r>
              <a:rPr lang="es-ES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MOMENTO CRUCIAL</a:t>
            </a:r>
            <a:r>
              <a:rPr lang="es-ES" b="1" dirty="0"/>
              <a:t> PARA CAMBIAR PRONOSTICO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266CCEFF-9F5C-B94D-9CBF-0F8D4312211E}"/>
              </a:ext>
            </a:extLst>
          </p:cNvPr>
          <p:cNvSpPr txBox="1">
            <a:spLocks/>
          </p:cNvSpPr>
          <p:nvPr/>
        </p:nvSpPr>
        <p:spPr>
          <a:xfrm>
            <a:off x="691562" y="3222129"/>
            <a:ext cx="6170717" cy="2990851"/>
          </a:xfrm>
          <a:prstGeom prst="rect">
            <a:avLst/>
          </a:prstGeom>
          <a:solidFill>
            <a:srgbClr val="7030A0">
              <a:alpha val="9000"/>
            </a:srgbClr>
          </a:solidFill>
        </p:spPr>
        <p:txBody>
          <a:bodyPr vert="horz" lIns="121920" tIns="60960" rIns="121920" bIns="6096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000" b="1" dirty="0" err="1">
                <a:solidFill>
                  <a:srgbClr val="7030A0"/>
                </a:solidFill>
              </a:rPr>
              <a:t>Tto</a:t>
            </a:r>
            <a:r>
              <a:rPr lang="es-ES" sz="2000" b="1" dirty="0">
                <a:solidFill>
                  <a:srgbClr val="7030A0"/>
                </a:solidFill>
              </a:rPr>
              <a:t> precoz </a:t>
            </a:r>
            <a:r>
              <a:rPr lang="es-ES" sz="2000" b="1" dirty="0" err="1">
                <a:solidFill>
                  <a:srgbClr val="FF0000"/>
                </a:solidFill>
              </a:rPr>
              <a:t>antiagregante</a:t>
            </a:r>
            <a:endParaRPr lang="es-E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2000" b="1" dirty="0" err="1">
                <a:solidFill>
                  <a:srgbClr val="7030A0"/>
                </a:solidFill>
              </a:rPr>
              <a:t>Tto</a:t>
            </a:r>
            <a:r>
              <a:rPr lang="es-ES" sz="2000" b="1" dirty="0">
                <a:solidFill>
                  <a:srgbClr val="7030A0"/>
                </a:solidFill>
              </a:rPr>
              <a:t> precoz y potente de </a:t>
            </a:r>
            <a:r>
              <a:rPr lang="es-ES" sz="2000" b="1" dirty="0">
                <a:solidFill>
                  <a:srgbClr val="FF0000"/>
                </a:solidFill>
              </a:rPr>
              <a:t>LDL</a:t>
            </a:r>
            <a:endParaRPr lang="es-ES" sz="20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" sz="2000" b="1" dirty="0" err="1">
                <a:solidFill>
                  <a:srgbClr val="7030A0"/>
                </a:solidFill>
              </a:rPr>
              <a:t>Tto</a:t>
            </a:r>
            <a:r>
              <a:rPr lang="es-ES" sz="2000" b="1" dirty="0">
                <a:solidFill>
                  <a:srgbClr val="7030A0"/>
                </a:solidFill>
              </a:rPr>
              <a:t> precoz de </a:t>
            </a:r>
            <a:r>
              <a:rPr lang="es-ES" sz="2000" b="1" dirty="0">
                <a:solidFill>
                  <a:srgbClr val="FF0000"/>
                </a:solidFill>
              </a:rPr>
              <a:t>tabaquismo</a:t>
            </a:r>
          </a:p>
          <a:p>
            <a:pPr marL="0" indent="0">
              <a:buNone/>
            </a:pPr>
            <a:r>
              <a:rPr lang="es-ES" sz="2000" b="1" dirty="0">
                <a:solidFill>
                  <a:srgbClr val="7030A0"/>
                </a:solidFill>
              </a:rPr>
              <a:t>Fármacos </a:t>
            </a:r>
            <a:r>
              <a:rPr lang="es-ES" sz="2000" b="1" dirty="0" err="1">
                <a:solidFill>
                  <a:srgbClr val="FF0000"/>
                </a:solidFill>
              </a:rPr>
              <a:t>antihiperglucemiantes</a:t>
            </a:r>
            <a:r>
              <a:rPr lang="es-ES" sz="2000" b="1" dirty="0">
                <a:solidFill>
                  <a:srgbClr val="FF0000"/>
                </a:solidFill>
              </a:rPr>
              <a:t> protectores</a:t>
            </a:r>
          </a:p>
          <a:p>
            <a:pPr marL="0" indent="0">
              <a:buNone/>
            </a:pPr>
            <a:r>
              <a:rPr lang="es-ES" sz="2000" b="1" dirty="0">
                <a:solidFill>
                  <a:srgbClr val="7030A0"/>
                </a:solidFill>
              </a:rPr>
              <a:t>Prescripción de </a:t>
            </a:r>
            <a:r>
              <a:rPr lang="es-ES" sz="2000" b="1" dirty="0">
                <a:solidFill>
                  <a:srgbClr val="FF0000"/>
                </a:solidFill>
              </a:rPr>
              <a:t>ejercicio</a:t>
            </a:r>
          </a:p>
          <a:p>
            <a:pPr marL="0" indent="0">
              <a:buNone/>
            </a:pPr>
            <a:r>
              <a:rPr lang="es-ES" sz="2000" b="1" dirty="0">
                <a:solidFill>
                  <a:srgbClr val="7030A0"/>
                </a:solidFill>
              </a:rPr>
              <a:t>NACOS si precisa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0871D2D-342C-CA4F-9E4E-A3873FFA2E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0062" y="1273833"/>
            <a:ext cx="2578108" cy="1773955"/>
          </a:xfrm>
          <a:prstGeom prst="rect">
            <a:avLst/>
          </a:prstGeom>
        </p:spPr>
      </p:pic>
      <p:pic>
        <p:nvPicPr>
          <p:cNvPr id="7" name="Gráfico 6" descr="Ambulancia">
            <a:extLst>
              <a:ext uri="{FF2B5EF4-FFF2-40B4-BE49-F238E27FC236}">
                <a16:creationId xmlns:a16="http://schemas.microsoft.com/office/drawing/2014/main" id="{2AF0F1AC-18E9-234B-9DC9-939A4A51D2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4233" y="1731196"/>
            <a:ext cx="1325563" cy="1325563"/>
          </a:xfrm>
          <a:prstGeom prst="rect">
            <a:avLst/>
          </a:prstGeom>
        </p:spPr>
      </p:pic>
      <p:pic>
        <p:nvPicPr>
          <p:cNvPr id="8" name="Gráfico 7" descr="Helicóptero">
            <a:extLst>
              <a:ext uri="{FF2B5EF4-FFF2-40B4-BE49-F238E27FC236}">
                <a16:creationId xmlns:a16="http://schemas.microsoft.com/office/drawing/2014/main" id="{0851C69F-2888-5940-87CD-D25849F3AD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10022" y="814080"/>
            <a:ext cx="1266125" cy="126612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CFB0FA0-04C9-FC4A-B844-7674CA8D6BC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649727" y="583553"/>
            <a:ext cx="1647827" cy="3439579"/>
          </a:xfrm>
          <a:prstGeom prst="rect">
            <a:avLst/>
          </a:prstGeom>
        </p:spPr>
      </p:pic>
      <p:pic>
        <p:nvPicPr>
          <p:cNvPr id="10" name="Picture 4" descr="salas hemodinamica">
            <a:extLst>
              <a:ext uri="{FF2B5EF4-FFF2-40B4-BE49-F238E27FC236}">
                <a16:creationId xmlns:a16="http://schemas.microsoft.com/office/drawing/2014/main" id="{810D6829-D43B-7845-833A-39720103E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6081" y="1505748"/>
            <a:ext cx="2627587" cy="14781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1" name="Gráfico 10" descr="Vías del tren">
            <a:extLst>
              <a:ext uri="{FF2B5EF4-FFF2-40B4-BE49-F238E27FC236}">
                <a16:creationId xmlns:a16="http://schemas.microsoft.com/office/drawing/2014/main" id="{D072E3C4-8E13-9746-BE55-43EEFDD78F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61839" y="2815873"/>
            <a:ext cx="3696284" cy="3696284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BC11817A-A6C8-BE49-84A2-6C6C0F29C726}"/>
              </a:ext>
            </a:extLst>
          </p:cNvPr>
          <p:cNvSpPr/>
          <p:nvPr/>
        </p:nvSpPr>
        <p:spPr>
          <a:xfrm>
            <a:off x="1476390" y="6285804"/>
            <a:ext cx="931153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C00000"/>
                </a:solidFill>
                <a:latin typeface="Merriweather"/>
              </a:rPr>
              <a:t>2019 ESC/EAS </a:t>
            </a:r>
            <a:r>
              <a:rPr lang="es-ES" sz="800" dirty="0" err="1">
                <a:solidFill>
                  <a:srgbClr val="C00000"/>
                </a:solidFill>
                <a:latin typeface="Merriweather"/>
              </a:rPr>
              <a:t>Guidelines</a:t>
            </a:r>
            <a:r>
              <a:rPr lang="es-ES" sz="800" dirty="0">
                <a:solidFill>
                  <a:srgbClr val="C00000"/>
                </a:solidFill>
                <a:latin typeface="Merriweather"/>
              </a:rPr>
              <a:t> </a:t>
            </a:r>
            <a:r>
              <a:rPr lang="es-ES" sz="800" dirty="0" err="1">
                <a:solidFill>
                  <a:srgbClr val="C00000"/>
                </a:solidFill>
                <a:latin typeface="Merriweather"/>
              </a:rPr>
              <a:t>for</a:t>
            </a:r>
            <a:r>
              <a:rPr lang="es-ES" sz="800" dirty="0">
                <a:solidFill>
                  <a:srgbClr val="C00000"/>
                </a:solidFill>
                <a:latin typeface="Merriweather"/>
              </a:rPr>
              <a:t> </a:t>
            </a:r>
            <a:r>
              <a:rPr lang="es-ES" sz="800" dirty="0" err="1">
                <a:solidFill>
                  <a:srgbClr val="C00000"/>
                </a:solidFill>
                <a:latin typeface="Merriweather"/>
              </a:rPr>
              <a:t>the</a:t>
            </a:r>
            <a:r>
              <a:rPr lang="es-ES" sz="800" dirty="0">
                <a:solidFill>
                  <a:srgbClr val="C00000"/>
                </a:solidFill>
                <a:latin typeface="Merriweather"/>
              </a:rPr>
              <a:t> </a:t>
            </a:r>
            <a:r>
              <a:rPr lang="es-ES" sz="800" dirty="0" err="1">
                <a:solidFill>
                  <a:srgbClr val="C00000"/>
                </a:solidFill>
                <a:latin typeface="Merriweather"/>
              </a:rPr>
              <a:t>management</a:t>
            </a:r>
            <a:r>
              <a:rPr lang="es-ES" sz="800" dirty="0">
                <a:solidFill>
                  <a:srgbClr val="C00000"/>
                </a:solidFill>
                <a:latin typeface="Merriweather"/>
              </a:rPr>
              <a:t> of </a:t>
            </a:r>
            <a:r>
              <a:rPr lang="es-ES" sz="800" dirty="0" err="1">
                <a:solidFill>
                  <a:srgbClr val="C00000"/>
                </a:solidFill>
                <a:latin typeface="Merriweather"/>
              </a:rPr>
              <a:t>dyslipidaemias</a:t>
            </a:r>
            <a:r>
              <a:rPr lang="es-ES" sz="800" dirty="0">
                <a:solidFill>
                  <a:srgbClr val="C00000"/>
                </a:solidFill>
                <a:latin typeface="Merriweather"/>
              </a:rPr>
              <a:t>: </a:t>
            </a:r>
            <a:r>
              <a:rPr lang="es-ES" sz="800" i="1" dirty="0" err="1">
                <a:solidFill>
                  <a:srgbClr val="C00000"/>
                </a:solidFill>
                <a:latin typeface="Merriweather"/>
              </a:rPr>
              <a:t>lipid</a:t>
            </a:r>
            <a:r>
              <a:rPr lang="es-ES" sz="800" i="1" dirty="0">
                <a:solidFill>
                  <a:srgbClr val="C00000"/>
                </a:solidFill>
                <a:latin typeface="Merriweather"/>
              </a:rPr>
              <a:t> </a:t>
            </a:r>
            <a:r>
              <a:rPr lang="es-ES" sz="800" i="1" dirty="0" err="1">
                <a:solidFill>
                  <a:srgbClr val="C00000"/>
                </a:solidFill>
                <a:latin typeface="Merriweather"/>
              </a:rPr>
              <a:t>modification</a:t>
            </a:r>
            <a:r>
              <a:rPr lang="es-ES" sz="800" i="1" dirty="0">
                <a:solidFill>
                  <a:srgbClr val="C00000"/>
                </a:solidFill>
                <a:latin typeface="Merriweather"/>
              </a:rPr>
              <a:t> to reduce cardiovascular </a:t>
            </a:r>
            <a:r>
              <a:rPr lang="es-ES" sz="800" i="1" dirty="0" err="1">
                <a:solidFill>
                  <a:srgbClr val="C00000"/>
                </a:solidFill>
                <a:latin typeface="Merriweather"/>
              </a:rPr>
              <a:t>risk</a:t>
            </a:r>
            <a:r>
              <a:rPr lang="es-ES" sz="800" dirty="0">
                <a:solidFill>
                  <a:srgbClr val="C00000"/>
                </a:solidFill>
                <a:latin typeface="Merriweather"/>
              </a:rPr>
              <a:t> [</a:t>
            </a:r>
            <a:r>
              <a:rPr lang="es-ES" sz="800" i="1" dirty="0" err="1">
                <a:solidFill>
                  <a:srgbClr val="C00000"/>
                </a:solidFill>
                <a:latin typeface="Merriweather"/>
              </a:rPr>
              <a:t>Eur</a:t>
            </a:r>
            <a:r>
              <a:rPr lang="es-ES" sz="800" i="1" dirty="0">
                <a:solidFill>
                  <a:srgbClr val="C00000"/>
                </a:solidFill>
                <a:latin typeface="Merriweather"/>
              </a:rPr>
              <a:t> </a:t>
            </a:r>
            <a:r>
              <a:rPr lang="es-ES" sz="800" i="1" dirty="0" err="1">
                <a:solidFill>
                  <a:srgbClr val="C00000"/>
                </a:solidFill>
                <a:latin typeface="Merriweather"/>
              </a:rPr>
              <a:t>Heart</a:t>
            </a:r>
            <a:r>
              <a:rPr lang="es-ES" sz="800" i="1" dirty="0">
                <a:solidFill>
                  <a:srgbClr val="C00000"/>
                </a:solidFill>
                <a:latin typeface="Merriweather"/>
              </a:rPr>
              <a:t> J</a:t>
            </a:r>
            <a:r>
              <a:rPr lang="es-ES" sz="800" dirty="0">
                <a:solidFill>
                  <a:srgbClr val="C00000"/>
                </a:solidFill>
                <a:latin typeface="Merriweather"/>
              </a:rPr>
              <a:t> (2019); doi:10.1093/</a:t>
            </a:r>
            <a:r>
              <a:rPr lang="es-ES" sz="800" dirty="0" err="1">
                <a:solidFill>
                  <a:srgbClr val="C00000"/>
                </a:solidFill>
                <a:latin typeface="Merriweather"/>
              </a:rPr>
              <a:t>eurheartj</a:t>
            </a:r>
            <a:r>
              <a:rPr lang="es-ES" sz="800" dirty="0">
                <a:solidFill>
                  <a:srgbClr val="C00000"/>
                </a:solidFill>
                <a:latin typeface="Merriweather"/>
              </a:rPr>
              <a:t>/ehz455].</a:t>
            </a:r>
            <a:endParaRPr lang="es-ES" sz="800" dirty="0">
              <a:solidFill>
                <a:srgbClr val="C00000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1D0087C6-98E8-CB4F-ADDA-FE09895F3115}"/>
              </a:ext>
            </a:extLst>
          </p:cNvPr>
          <p:cNvSpPr/>
          <p:nvPr/>
        </p:nvSpPr>
        <p:spPr>
          <a:xfrm>
            <a:off x="753850" y="6132130"/>
            <a:ext cx="90992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C00000"/>
                </a:solidFill>
              </a:rPr>
              <a:t> </a:t>
            </a:r>
            <a:r>
              <a:rPr lang="es-ES" sz="800" dirty="0" err="1">
                <a:solidFill>
                  <a:srgbClr val="C00000"/>
                </a:solidFill>
              </a:rPr>
              <a:t>Consentino</a:t>
            </a:r>
            <a:r>
              <a:rPr lang="es-ES" sz="800" dirty="0">
                <a:solidFill>
                  <a:srgbClr val="C00000"/>
                </a:solidFill>
              </a:rPr>
              <a:t> F  et al 2019 </a:t>
            </a:r>
            <a:r>
              <a:rPr lang="es-ES" sz="800" dirty="0" err="1">
                <a:solidFill>
                  <a:srgbClr val="C00000"/>
                </a:solidFill>
              </a:rPr>
              <a:t>Guidelines</a:t>
            </a:r>
            <a:r>
              <a:rPr lang="es-ES" sz="800" dirty="0">
                <a:solidFill>
                  <a:srgbClr val="C00000"/>
                </a:solidFill>
              </a:rPr>
              <a:t> </a:t>
            </a:r>
            <a:r>
              <a:rPr lang="es-ES" sz="800" dirty="0" err="1">
                <a:solidFill>
                  <a:srgbClr val="C00000"/>
                </a:solidFill>
              </a:rPr>
              <a:t>on</a:t>
            </a:r>
            <a:r>
              <a:rPr lang="es-ES" sz="800" dirty="0">
                <a:solidFill>
                  <a:srgbClr val="C00000"/>
                </a:solidFill>
              </a:rPr>
              <a:t> Diabetes, Pre-Diabetes and Cardiovascular </a:t>
            </a:r>
            <a:r>
              <a:rPr lang="es-ES" sz="800" dirty="0" err="1">
                <a:solidFill>
                  <a:srgbClr val="C00000"/>
                </a:solidFill>
              </a:rPr>
              <a:t>Diseases</a:t>
            </a:r>
            <a:r>
              <a:rPr lang="es-ES" sz="800" dirty="0">
                <a:solidFill>
                  <a:srgbClr val="C00000"/>
                </a:solidFill>
              </a:rPr>
              <a:t> </a:t>
            </a:r>
            <a:r>
              <a:rPr lang="es-ES" sz="800" dirty="0" err="1">
                <a:solidFill>
                  <a:srgbClr val="C00000"/>
                </a:solidFill>
              </a:rPr>
              <a:t>developed</a:t>
            </a:r>
            <a:r>
              <a:rPr lang="es-ES" sz="800" dirty="0">
                <a:solidFill>
                  <a:srgbClr val="C00000"/>
                </a:solidFill>
              </a:rPr>
              <a:t> in </a:t>
            </a:r>
            <a:r>
              <a:rPr lang="es-ES" sz="800" dirty="0" err="1">
                <a:solidFill>
                  <a:srgbClr val="C00000"/>
                </a:solidFill>
              </a:rPr>
              <a:t>collaboration</a:t>
            </a:r>
            <a:r>
              <a:rPr lang="es-ES" sz="800" dirty="0">
                <a:solidFill>
                  <a:srgbClr val="C00000"/>
                </a:solidFill>
              </a:rPr>
              <a:t> </a:t>
            </a:r>
            <a:r>
              <a:rPr lang="es-ES" sz="800" dirty="0" err="1">
                <a:solidFill>
                  <a:srgbClr val="C00000"/>
                </a:solidFill>
              </a:rPr>
              <a:t>with</a:t>
            </a:r>
            <a:r>
              <a:rPr lang="es-ES" sz="800" dirty="0">
                <a:solidFill>
                  <a:srgbClr val="C00000"/>
                </a:solidFill>
              </a:rPr>
              <a:t> </a:t>
            </a:r>
            <a:r>
              <a:rPr lang="es-ES" sz="800" dirty="0" err="1">
                <a:solidFill>
                  <a:srgbClr val="C00000"/>
                </a:solidFill>
              </a:rPr>
              <a:t>the</a:t>
            </a:r>
            <a:r>
              <a:rPr lang="es-ES" sz="800" dirty="0">
                <a:solidFill>
                  <a:srgbClr val="C00000"/>
                </a:solidFill>
              </a:rPr>
              <a:t> EASD </a:t>
            </a:r>
            <a:r>
              <a:rPr lang="es-ES" sz="800" dirty="0" err="1">
                <a:solidFill>
                  <a:srgbClr val="C00000"/>
                </a:solidFill>
              </a:rPr>
              <a:t>Euro</a:t>
            </a:r>
            <a:r>
              <a:rPr lang="es-ES" sz="800" i="1" dirty="0" err="1">
                <a:solidFill>
                  <a:srgbClr val="C00000"/>
                </a:solidFill>
                <a:latin typeface="Source Sans Pro" panose="020B0503030403020204" pitchFamily="34" charset="0"/>
              </a:rPr>
              <a:t>pean</a:t>
            </a:r>
            <a:r>
              <a:rPr lang="es-ES" sz="800" i="1" dirty="0">
                <a:solidFill>
                  <a:srgbClr val="C00000"/>
                </a:solidFill>
                <a:latin typeface="Source Sans Pro" panose="020B0503030403020204" pitchFamily="34" charset="0"/>
              </a:rPr>
              <a:t> </a:t>
            </a:r>
            <a:r>
              <a:rPr lang="es-ES" sz="800" i="1" dirty="0" err="1">
                <a:solidFill>
                  <a:srgbClr val="C00000"/>
                </a:solidFill>
                <a:latin typeface="Source Sans Pro" panose="020B0503030403020204" pitchFamily="34" charset="0"/>
              </a:rPr>
              <a:t>Heart</a:t>
            </a:r>
            <a:r>
              <a:rPr lang="es-ES" sz="800" i="1" dirty="0">
                <a:solidFill>
                  <a:srgbClr val="C00000"/>
                </a:solidFill>
                <a:latin typeface="Source Sans Pro" panose="020B0503030403020204" pitchFamily="34" charset="0"/>
              </a:rPr>
              <a:t> </a:t>
            </a:r>
            <a:r>
              <a:rPr lang="es-ES" sz="800" i="1" dirty="0" err="1">
                <a:solidFill>
                  <a:srgbClr val="C00000"/>
                </a:solidFill>
                <a:latin typeface="Source Sans Pro" panose="020B0503030403020204" pitchFamily="34" charset="0"/>
              </a:rPr>
              <a:t>Journal</a:t>
            </a:r>
            <a:r>
              <a:rPr lang="es-ES" sz="800" dirty="0">
                <a:solidFill>
                  <a:srgbClr val="C00000"/>
                </a:solidFill>
                <a:latin typeface="Source Sans Pro" panose="020B0503030403020204" pitchFamily="34" charset="0"/>
              </a:rPr>
              <a:t>, </a:t>
            </a:r>
            <a:r>
              <a:rPr lang="es-ES" sz="800" dirty="0" err="1">
                <a:solidFill>
                  <a:srgbClr val="C00000"/>
                </a:solidFill>
                <a:latin typeface="Source Sans Pro" panose="020B0503030403020204" pitchFamily="34" charset="0"/>
              </a:rPr>
              <a:t>Volume</a:t>
            </a:r>
            <a:r>
              <a:rPr lang="es-ES" sz="800" dirty="0">
                <a:solidFill>
                  <a:srgbClr val="C00000"/>
                </a:solidFill>
                <a:latin typeface="Source Sans Pro" panose="020B0503030403020204" pitchFamily="34" charset="0"/>
              </a:rPr>
              <a:t> 41, </a:t>
            </a:r>
            <a:r>
              <a:rPr lang="es-ES" sz="800" dirty="0" err="1">
                <a:solidFill>
                  <a:srgbClr val="C00000"/>
                </a:solidFill>
                <a:latin typeface="Source Sans Pro" panose="020B0503030403020204" pitchFamily="34" charset="0"/>
              </a:rPr>
              <a:t>Issue</a:t>
            </a:r>
            <a:r>
              <a:rPr lang="es-ES" sz="800" dirty="0">
                <a:solidFill>
                  <a:srgbClr val="C00000"/>
                </a:solidFill>
                <a:latin typeface="Source Sans Pro" panose="020B0503030403020204" pitchFamily="34" charset="0"/>
              </a:rPr>
              <a:t> 2, 7 </a:t>
            </a:r>
            <a:r>
              <a:rPr lang="es-ES" sz="800" dirty="0" err="1">
                <a:solidFill>
                  <a:srgbClr val="C00000"/>
                </a:solidFill>
                <a:latin typeface="Source Sans Pro" panose="020B0503030403020204" pitchFamily="34" charset="0"/>
              </a:rPr>
              <a:t>January</a:t>
            </a:r>
            <a:r>
              <a:rPr lang="es-ES" sz="800" dirty="0">
                <a:solidFill>
                  <a:srgbClr val="C00000"/>
                </a:solidFill>
                <a:latin typeface="Source Sans Pro" panose="020B0503030403020204" pitchFamily="34" charset="0"/>
              </a:rPr>
              <a:t> 2020, </a:t>
            </a:r>
            <a:r>
              <a:rPr lang="es-ES" sz="800" dirty="0" err="1">
                <a:solidFill>
                  <a:srgbClr val="C00000"/>
                </a:solidFill>
                <a:latin typeface="Source Sans Pro" panose="020B0503030403020204" pitchFamily="34" charset="0"/>
              </a:rPr>
              <a:t>Pages</a:t>
            </a:r>
            <a:r>
              <a:rPr lang="es-ES" sz="800" dirty="0">
                <a:solidFill>
                  <a:srgbClr val="C00000"/>
                </a:solidFill>
                <a:latin typeface="Source Sans Pro" panose="020B0503030403020204" pitchFamily="34" charset="0"/>
              </a:rPr>
              <a:t> 255–323</a:t>
            </a:r>
            <a:endParaRPr lang="es-ES" sz="800" dirty="0">
              <a:solidFill>
                <a:srgbClr val="C00000"/>
              </a:solidFill>
            </a:endParaRPr>
          </a:p>
          <a:p>
            <a:endParaRPr lang="es-ES" sz="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5788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id="{44E687D1-12AB-FE43-8F91-A86BDD7D97C6}"/>
              </a:ext>
            </a:extLst>
          </p:cNvPr>
          <p:cNvSpPr txBox="1">
            <a:spLocks/>
          </p:cNvSpPr>
          <p:nvPr/>
        </p:nvSpPr>
        <p:spPr>
          <a:xfrm>
            <a:off x="220487" y="1478219"/>
            <a:ext cx="7423151" cy="38036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US" sz="3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INFORME DE ALTA</a:t>
            </a:r>
            <a: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MAP</a:t>
            </a:r>
          </a:p>
          <a:p>
            <a: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US" sz="3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4-6 SM</a:t>
            </a:r>
          </a:p>
          <a:p>
            <a:b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-DERIVACION </a:t>
            </a:r>
            <a:r>
              <a:rPr lang="en-US" sz="3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ACTIVA RC</a:t>
            </a:r>
            <a:b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en-US" sz="37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US" sz="3700" b="1" dirty="0">
              <a:solidFill>
                <a:srgbClr val="7030A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61E2591-7336-F74F-AB53-564D041AF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>
                <a:solidFill>
                  <a:srgbClr val="FF0000"/>
                </a:solidFill>
              </a:rPr>
              <a:t> </a:t>
            </a:r>
            <a:r>
              <a:rPr lang="es-ES" sz="4800" b="1" dirty="0">
                <a:solidFill>
                  <a:srgbClr val="FF0000"/>
                </a:solidFill>
              </a:rPr>
              <a:t>ALTA </a:t>
            </a:r>
            <a:r>
              <a:rPr lang="es-ES" b="1" dirty="0"/>
              <a:t>: FUNDAMENTAL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203D716-F1D3-0346-A341-A6F1A4EEA2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1" y="1331107"/>
            <a:ext cx="5645729" cy="4466551"/>
          </a:xfrm>
          <a:prstGeom prst="rect">
            <a:avLst/>
          </a:prstGeom>
          <a:effectLst>
            <a:softEdge rad="152400"/>
          </a:effectLst>
        </p:spPr>
      </p:pic>
      <p:pic>
        <p:nvPicPr>
          <p:cNvPr id="5" name="Gráfico 4" descr="Diana">
            <a:extLst>
              <a:ext uri="{FF2B5EF4-FFF2-40B4-BE49-F238E27FC236}">
                <a16:creationId xmlns:a16="http://schemas.microsoft.com/office/drawing/2014/main" id="{074C1589-0928-9648-9343-83160605A2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58527" y="4473976"/>
            <a:ext cx="1738680" cy="1738680"/>
          </a:xfrm>
          <a:prstGeom prst="rect">
            <a:avLst/>
          </a:prstGeom>
        </p:spPr>
      </p:pic>
      <p:pic>
        <p:nvPicPr>
          <p:cNvPr id="8" name="Imagen 3">
            <a:extLst>
              <a:ext uri="{FF2B5EF4-FFF2-40B4-BE49-F238E27FC236}">
                <a16:creationId xmlns:a16="http://schemas.microsoft.com/office/drawing/2014/main" id="{1F77677A-FAC9-6947-8C83-74B2C814B05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7185" y="3071680"/>
            <a:ext cx="522684" cy="52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3">
            <a:extLst>
              <a:ext uri="{FF2B5EF4-FFF2-40B4-BE49-F238E27FC236}">
                <a16:creationId xmlns:a16="http://schemas.microsoft.com/office/drawing/2014/main" id="{AEA81948-73F4-7C49-9FB0-E6B1C88DC3DB}"/>
              </a:ext>
            </a:extLst>
          </p:cNvPr>
          <p:cNvSpPr/>
          <p:nvPr/>
        </p:nvSpPr>
        <p:spPr>
          <a:xfrm>
            <a:off x="5489836" y="5929355"/>
            <a:ext cx="6501355" cy="415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5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Collet JP, et al. ESC Scientific Document Group. 2020 </a:t>
            </a:r>
            <a:r>
              <a:rPr lang="en-US" sz="105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  <a:r>
              <a:rPr lang="en-US" sz="105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Heart J. 2020 Aug 29:ehaa575.</a:t>
            </a:r>
          </a:p>
          <a:p>
            <a:pPr algn="r"/>
            <a:r>
              <a:rPr lang="es-ES" sz="1051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es-ES" sz="105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médico de atención primaria; </a:t>
            </a:r>
            <a:r>
              <a:rPr lang="es-ES" sz="1051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</a:t>
            </a:r>
            <a:r>
              <a:rPr lang="es-ES" sz="105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semanas; </a:t>
            </a:r>
            <a:r>
              <a:rPr lang="es-ES" sz="1051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</a:t>
            </a:r>
            <a:r>
              <a:rPr lang="es-ES" sz="105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rehabilitación cardíaca</a:t>
            </a:r>
            <a:endParaRPr lang="en-US" sz="105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A7B8AA5-0C4B-FA43-BB3C-6C9109EF39D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6874" y="3071680"/>
            <a:ext cx="454215" cy="522685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043315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1 Título">
            <a:extLst>
              <a:ext uri="{FF2B5EF4-FFF2-40B4-BE49-F238E27FC236}">
                <a16:creationId xmlns:a16="http://schemas.microsoft.com/office/drawing/2014/main" id="{957BA66F-6959-614D-AB7C-0672EF55D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1706" y="-114181"/>
            <a:ext cx="9062852" cy="1143000"/>
          </a:xfrm>
        </p:spPr>
        <p:txBody>
          <a:bodyPr/>
          <a:lstStyle/>
          <a:p>
            <a:pPr eaLnBrk="1" hangingPunct="1"/>
            <a:r>
              <a:rPr lang="es-ES_tradnl" altLang="es-ES" sz="3600" b="1" dirty="0">
                <a:solidFill>
                  <a:srgbClr val="660066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 </a:t>
            </a:r>
            <a:r>
              <a:rPr lang="es-ES_tradnl" altLang="es-ES" sz="3600" b="1" dirty="0">
                <a:solidFill>
                  <a:srgbClr val="FF0000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80 % LDL &lt;70 MG/DL (2019)</a:t>
            </a:r>
            <a:endParaRPr lang="es-ES" altLang="es-ES" sz="3600" b="1" dirty="0">
              <a:solidFill>
                <a:srgbClr val="FF0000"/>
              </a:solidFill>
              <a:latin typeface="Tahom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1202" name="CuadroTexto 3">
            <a:extLst>
              <a:ext uri="{FF2B5EF4-FFF2-40B4-BE49-F238E27FC236}">
                <a16:creationId xmlns:a16="http://schemas.microsoft.com/office/drawing/2014/main" id="{4D0D1CA3-EB15-CE4B-990F-15198DA79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5791200"/>
            <a:ext cx="7010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ES" sz="1800">
              <a:latin typeface="Arial" panose="020B0604020202020204" pitchFamily="34" charset="0"/>
            </a:endParaRP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B394E894-1903-D549-86B0-46CAC6849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7" y="3048001"/>
            <a:ext cx="18473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ES" sz="4400" b="1">
              <a:solidFill>
                <a:srgbClr val="FF9900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1204" name="Marcador de contenido 6">
            <a:extLst>
              <a:ext uri="{FF2B5EF4-FFF2-40B4-BE49-F238E27FC236}">
                <a16:creationId xmlns:a16="http://schemas.microsoft.com/office/drawing/2014/main" id="{2E49584A-5725-8F49-8298-4317CF1AE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97" y="1017340"/>
            <a:ext cx="8458200" cy="4678363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s-ES_tradnl" altLang="es-ES" sz="1867" b="1" dirty="0">
                <a:solidFill>
                  <a:srgbClr val="660066"/>
                </a:solidFill>
                <a:ea typeface="ＭＳ Ｐゴシック" panose="020B0600070205080204" pitchFamily="34" charset="-128"/>
              </a:rPr>
              <a:t> Reingresos tras ACTP primer año (2007-11). </a:t>
            </a:r>
          </a:p>
          <a:p>
            <a:pPr>
              <a:buFont typeface="Arial" panose="020B0604020202020204" pitchFamily="34" charset="0"/>
              <a:buNone/>
            </a:pPr>
            <a:r>
              <a:rPr lang="es-ES_tradnl" altLang="es-ES" sz="1867" b="1" dirty="0">
                <a:solidFill>
                  <a:srgbClr val="660066"/>
                </a:solidFill>
                <a:ea typeface="ＭＳ Ｐゴシック" panose="020B0600070205080204" pitchFamily="34" charset="-128"/>
              </a:rPr>
              <a:t> Reingresos tras RC (2013-20)</a:t>
            </a:r>
          </a:p>
          <a:p>
            <a:pPr>
              <a:buFont typeface="Arial" panose="020B0604020202020204" pitchFamily="34" charset="0"/>
              <a:buNone/>
            </a:pPr>
            <a:endParaRPr lang="es-ES_tradnl" altLang="es-ES" b="1" dirty="0">
              <a:solidFill>
                <a:srgbClr val="660066"/>
              </a:solidFill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endParaRPr lang="es-ES_tradnl" altLang="es-ES" b="1" dirty="0">
              <a:solidFill>
                <a:srgbClr val="660066"/>
              </a:solidFill>
              <a:ea typeface="ＭＳ Ｐゴシック" panose="020B0600070205080204" pitchFamily="34" charset="-128"/>
            </a:endParaRPr>
          </a:p>
          <a:p>
            <a:endParaRPr lang="es-ES_tradnl" altLang="es-ES" dirty="0">
              <a:ea typeface="ＭＳ Ｐゴシック" panose="020B0600070205080204" pitchFamily="34" charset="-128"/>
            </a:endParaRPr>
          </a:p>
          <a:p>
            <a:endParaRPr lang="es-ES_tradnl" altLang="es-ES" dirty="0">
              <a:ea typeface="ＭＳ Ｐゴシック" panose="020B0600070205080204" pitchFamily="34" charset="-128"/>
            </a:endParaRPr>
          </a:p>
        </p:txBody>
      </p:sp>
      <p:graphicFrame>
        <p:nvGraphicFramePr>
          <p:cNvPr id="51205" name="4 Gráfico">
            <a:extLst>
              <a:ext uri="{FF2B5EF4-FFF2-40B4-BE49-F238E27FC236}">
                <a16:creationId xmlns:a16="http://schemas.microsoft.com/office/drawing/2014/main" id="{DCDC58BD-6548-6A4D-84F2-4C37BBDA1671}"/>
              </a:ext>
            </a:extLst>
          </p:cNvPr>
          <p:cNvGraphicFramePr>
            <a:graphicFrameLocks/>
          </p:cNvGraphicFramePr>
          <p:nvPr/>
        </p:nvGraphicFramePr>
        <p:xfrm>
          <a:off x="4230688" y="1320800"/>
          <a:ext cx="6589712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Hoja de cálculo" r:id="rId3" imgW="9728200" imgH="8407400" progId="Excel.Sheet.8">
                  <p:embed/>
                </p:oleObj>
              </mc:Choice>
              <mc:Fallback>
                <p:oleObj name="Hoja de cálculo" r:id="rId3" imgW="9728200" imgH="8407400" progId="Excel.Sheet.8">
                  <p:embed/>
                  <p:pic>
                    <p:nvPicPr>
                      <p:cNvPr id="51205" name="4 Gráfico">
                        <a:extLst>
                          <a:ext uri="{FF2B5EF4-FFF2-40B4-BE49-F238E27FC236}">
                            <a16:creationId xmlns:a16="http://schemas.microsoft.com/office/drawing/2014/main" id="{DCDC58BD-6548-6A4D-84F2-4C37BBDA1671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0688" y="1320800"/>
                        <a:ext cx="6589712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lecha abajo 6">
            <a:extLst>
              <a:ext uri="{FF2B5EF4-FFF2-40B4-BE49-F238E27FC236}">
                <a16:creationId xmlns:a16="http://schemas.microsoft.com/office/drawing/2014/main" id="{7E3753A7-72BE-6142-BC06-B7B7C2BBD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2024" y="1790343"/>
            <a:ext cx="1243013" cy="2286000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s-ES_tradnl" sz="1351" dirty="0">
              <a:solidFill>
                <a:schemeClr val="lt1"/>
              </a:solidFill>
            </a:endParaRPr>
          </a:p>
        </p:txBody>
      </p:sp>
      <p:sp>
        <p:nvSpPr>
          <p:cNvPr id="51208" name="CuadroTexto 7">
            <a:extLst>
              <a:ext uri="{FF2B5EF4-FFF2-40B4-BE49-F238E27FC236}">
                <a16:creationId xmlns:a16="http://schemas.microsoft.com/office/drawing/2014/main" id="{324B6BED-11A6-1640-ADDD-A0597380E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2971801"/>
            <a:ext cx="1752600" cy="738664"/>
          </a:xfrm>
          <a:prstGeom prst="rect">
            <a:avLst/>
          </a:pr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ES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RR 0,14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sz="1800" dirty="0">
                <a:solidFill>
                  <a:srgbClr val="CCFFCC"/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0" name="Imagen 5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6F426C31-3253-1E43-BC25-ACF74BCAD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0" y="5283200"/>
            <a:ext cx="4318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85A614B-7271-DE47-8A62-F45384AD71AE}"/>
              </a:ext>
            </a:extLst>
          </p:cNvPr>
          <p:cNvSpPr/>
          <p:nvPr/>
        </p:nvSpPr>
        <p:spPr>
          <a:xfrm>
            <a:off x="8687007" y="3399235"/>
            <a:ext cx="1606530" cy="646331"/>
          </a:xfrm>
          <a:prstGeom prst="rect">
            <a:avLst/>
          </a:prstGeom>
          <a:solidFill>
            <a:srgbClr val="7030A0">
              <a:alpha val="30000"/>
            </a:srgbClr>
          </a:solidFill>
        </p:spPr>
        <p:txBody>
          <a:bodyPr wrap="none">
            <a:spAutoFit/>
          </a:bodyPr>
          <a:lstStyle/>
          <a:p>
            <a:r>
              <a:rPr lang="es-ES_tradnl" altLang="es-ES" sz="3600" b="1" dirty="0">
                <a:solidFill>
                  <a:srgbClr val="660066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NNT 4</a:t>
            </a:r>
            <a:endParaRPr lang="es-ES" sz="36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21AC6E7-FD0B-2041-9FBA-0459A7A0A1D3}"/>
              </a:ext>
            </a:extLst>
          </p:cNvPr>
          <p:cNvSpPr txBox="1"/>
          <p:nvPr/>
        </p:nvSpPr>
        <p:spPr>
          <a:xfrm>
            <a:off x="8132783" y="5791201"/>
            <a:ext cx="39322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chemeClr val="bg2">
                    <a:lumMod val="75000"/>
                  </a:schemeClr>
                </a:solidFill>
              </a:rPr>
              <a:t>R  Campuzano datos propios </a:t>
            </a:r>
          </a:p>
        </p:txBody>
      </p:sp>
    </p:spTree>
    <p:extLst>
      <p:ext uri="{BB962C8B-B14F-4D97-AF65-F5344CB8AC3E}">
        <p14:creationId xmlns:p14="http://schemas.microsoft.com/office/powerpoint/2010/main" val="32699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795" y="247970"/>
            <a:ext cx="9201151" cy="895351"/>
          </a:xfrm>
        </p:spPr>
        <p:txBody>
          <a:bodyPr/>
          <a:lstStyle/>
          <a:p>
            <a:r>
              <a:rPr lang="es-ES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PILARES CONTROL DE RIESGO</a:t>
            </a:r>
            <a:br>
              <a:rPr lang="es-ES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E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05" y="1143320"/>
            <a:ext cx="11008371" cy="4351339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s-E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INGRESO</a:t>
            </a: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4-6 SEMANAS AL ALTA</a:t>
            </a: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CONTINUIDAD ASISTENCIAL</a:t>
            </a: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REHAB CARDIACA </a:t>
            </a:r>
          </a:p>
        </p:txBody>
      </p:sp>
    </p:spTree>
    <p:extLst>
      <p:ext uri="{BB962C8B-B14F-4D97-AF65-F5344CB8AC3E}">
        <p14:creationId xmlns:p14="http://schemas.microsoft.com/office/powerpoint/2010/main" val="13759427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5033B7-A3F3-B44B-8383-41DE512FC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" b="1" dirty="0">
                <a:solidFill>
                  <a:srgbClr val="92D050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CONTINUIDAD ASISTENCIAL</a:t>
            </a:r>
            <a:r>
              <a:rPr lang="es-ES_tradnl" altLang="es-ES" b="1" dirty="0">
                <a:solidFill>
                  <a:srgbClr val="660066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 </a:t>
            </a:r>
            <a:endParaRPr lang="es-ES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0E3929CC-1EED-EE45-A5A0-12A346CC584B}"/>
              </a:ext>
            </a:extLst>
          </p:cNvPr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245" r="-9245"/>
          <a:stretch>
            <a:fillRect/>
          </a:stretch>
        </p:blipFill>
        <p:spPr>
          <a:xfrm>
            <a:off x="810455" y="895352"/>
            <a:ext cx="10333796" cy="5432769"/>
          </a:xfrm>
          <a:prstGeom prst="rect">
            <a:avLst/>
          </a:prstGeo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F19F405C-E762-2848-B7EF-CBDC4FD7B1A0}"/>
              </a:ext>
            </a:extLst>
          </p:cNvPr>
          <p:cNvSpPr txBox="1"/>
          <p:nvPr/>
        </p:nvSpPr>
        <p:spPr>
          <a:xfrm>
            <a:off x="2425699" y="6339386"/>
            <a:ext cx="734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solidFill>
                  <a:srgbClr val="FF0000"/>
                </a:solidFill>
              </a:rPr>
              <a:t>Valle  A ,… Campuzano R et al. </a:t>
            </a:r>
            <a:r>
              <a:rPr lang="es-ES" sz="1600" dirty="0" err="1">
                <a:solidFill>
                  <a:srgbClr val="FF0000"/>
                </a:solidFill>
              </a:rPr>
              <a:t>Rev</a:t>
            </a:r>
            <a:r>
              <a:rPr lang="es-ES" sz="1600" dirty="0">
                <a:solidFill>
                  <a:srgbClr val="FF0000"/>
                </a:solidFill>
              </a:rPr>
              <a:t> </a:t>
            </a:r>
            <a:r>
              <a:rPr lang="es-ES" sz="1600" dirty="0" err="1">
                <a:solidFill>
                  <a:srgbClr val="FF0000"/>
                </a:solidFill>
              </a:rPr>
              <a:t>Esp</a:t>
            </a:r>
            <a:r>
              <a:rPr lang="es-ES" sz="1600" dirty="0">
                <a:solidFill>
                  <a:srgbClr val="FF0000"/>
                </a:solidFill>
              </a:rPr>
              <a:t> </a:t>
            </a:r>
            <a:r>
              <a:rPr lang="es-ES" sz="1600" dirty="0" err="1">
                <a:solidFill>
                  <a:srgbClr val="FF0000"/>
                </a:solidFill>
              </a:rPr>
              <a:t>Cardiol</a:t>
            </a:r>
            <a:r>
              <a:rPr lang="es-ES" sz="1600" dirty="0">
                <a:solidFill>
                  <a:srgbClr val="FF0000"/>
                </a:solidFill>
              </a:rPr>
              <a:t> </a:t>
            </a:r>
            <a:r>
              <a:rPr lang="es-ES" sz="1600" dirty="0" err="1">
                <a:solidFill>
                  <a:srgbClr val="FF0000"/>
                </a:solidFill>
              </a:rPr>
              <a:t>Supl</a:t>
            </a:r>
            <a:r>
              <a:rPr lang="es-ES" sz="1600" dirty="0">
                <a:solidFill>
                  <a:srgbClr val="FF0000"/>
                </a:solidFill>
              </a:rPr>
              <a:t>. 2020; 20(C):3-12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142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9595F0-6D94-294B-A587-01A4CD937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CONTINUIDAD DIGITAL DESDE 2016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84B8688-BC54-7B46-B190-F078616B9B2F}"/>
              </a:ext>
            </a:extLst>
          </p:cNvPr>
          <p:cNvSpPr txBox="1"/>
          <p:nvPr/>
        </p:nvSpPr>
        <p:spPr>
          <a:xfrm>
            <a:off x="9689658" y="4028813"/>
            <a:ext cx="1585913" cy="3002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 sz="1351" dirty="0"/>
          </a:p>
        </p:txBody>
      </p:sp>
      <p:pic>
        <p:nvPicPr>
          <p:cNvPr id="5" name="Imagen 2">
            <a:extLst>
              <a:ext uri="{FF2B5EF4-FFF2-40B4-BE49-F238E27FC236}">
                <a16:creationId xmlns:a16="http://schemas.microsoft.com/office/drawing/2014/main" id="{A473FFF6-D9E8-A144-BE26-C17D11B9F0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052" y="1097723"/>
            <a:ext cx="28956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8A274B3-D2CC-7C48-85E4-A9005BDB72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505" y="1797677"/>
            <a:ext cx="4449169" cy="3423871"/>
          </a:xfrm>
          <a:prstGeom prst="rect">
            <a:avLst/>
          </a:prstGeom>
          <a:solidFill>
            <a:schemeClr val="bg1"/>
          </a:solidFill>
          <a:effectLst>
            <a:softEdge rad="139700"/>
          </a:effectLst>
        </p:spPr>
      </p:pic>
      <p:pic>
        <p:nvPicPr>
          <p:cNvPr id="7" name="Gráfico 6" descr="Reunión en línea">
            <a:extLst>
              <a:ext uri="{FF2B5EF4-FFF2-40B4-BE49-F238E27FC236}">
                <a16:creationId xmlns:a16="http://schemas.microsoft.com/office/drawing/2014/main" id="{1B38BAE8-C402-6746-92B5-C13044ABE9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74435" y="2500062"/>
            <a:ext cx="1615383" cy="1615383"/>
          </a:xfrm>
          <a:prstGeom prst="rect">
            <a:avLst/>
          </a:prstGeom>
        </p:spPr>
      </p:pic>
      <p:pic>
        <p:nvPicPr>
          <p:cNvPr id="8" name="Gráfico 7" descr="Flecha circular">
            <a:extLst>
              <a:ext uri="{FF2B5EF4-FFF2-40B4-BE49-F238E27FC236}">
                <a16:creationId xmlns:a16="http://schemas.microsoft.com/office/drawing/2014/main" id="{B87CC2BF-6DD0-2044-B1C7-7FFAD8A606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83394" y="1498435"/>
            <a:ext cx="3618636" cy="3618636"/>
          </a:xfrm>
          <a:prstGeom prst="rect">
            <a:avLst/>
          </a:prstGeom>
        </p:spPr>
      </p:pic>
      <p:pic>
        <p:nvPicPr>
          <p:cNvPr id="9" name="Marcador de contenido 10">
            <a:extLst>
              <a:ext uri="{FF2B5EF4-FFF2-40B4-BE49-F238E27FC236}">
                <a16:creationId xmlns:a16="http://schemas.microsoft.com/office/drawing/2014/main" id="{E71D81F5-2D38-5A4A-9AA1-2EC657DB3B4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1722" y="1032671"/>
            <a:ext cx="1357252" cy="759763"/>
          </a:xfrm>
          <a:prstGeom prst="rect">
            <a:avLst/>
          </a:prstGeom>
        </p:spPr>
      </p:pic>
      <p:pic>
        <p:nvPicPr>
          <p:cNvPr id="10" name="Imagen 12">
            <a:extLst>
              <a:ext uri="{FF2B5EF4-FFF2-40B4-BE49-F238E27FC236}">
                <a16:creationId xmlns:a16="http://schemas.microsoft.com/office/drawing/2014/main" id="{24E60AF1-DEDE-0E4F-8E2B-05409A55A4D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0790" y="4078388"/>
            <a:ext cx="2403647" cy="1486693"/>
          </a:xfrm>
          <a:prstGeom prst="rect">
            <a:avLst/>
          </a:prstGeom>
          <a:noFill/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">
            <a:extLst>
              <a:ext uri="{FF2B5EF4-FFF2-40B4-BE49-F238E27FC236}">
                <a16:creationId xmlns:a16="http://schemas.microsoft.com/office/drawing/2014/main" id="{874FB759-E9FB-F84E-8CF9-095B7A99465F}"/>
              </a:ext>
            </a:extLst>
          </p:cNvPr>
          <p:cNvSpPr txBox="1"/>
          <p:nvPr/>
        </p:nvSpPr>
        <p:spPr>
          <a:xfrm>
            <a:off x="4927149" y="6434433"/>
            <a:ext cx="734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solidFill>
                  <a:srgbClr val="FF0000"/>
                </a:solidFill>
              </a:rPr>
              <a:t>Valle  A ,… Campuzano R et al. </a:t>
            </a:r>
            <a:r>
              <a:rPr lang="es-ES" sz="1600" dirty="0" err="1">
                <a:solidFill>
                  <a:srgbClr val="FF0000"/>
                </a:solidFill>
              </a:rPr>
              <a:t>Rev</a:t>
            </a:r>
            <a:r>
              <a:rPr lang="es-ES" sz="1600" dirty="0">
                <a:solidFill>
                  <a:srgbClr val="FF0000"/>
                </a:solidFill>
              </a:rPr>
              <a:t> </a:t>
            </a:r>
            <a:r>
              <a:rPr lang="es-ES" sz="1600" dirty="0" err="1">
                <a:solidFill>
                  <a:srgbClr val="FF0000"/>
                </a:solidFill>
              </a:rPr>
              <a:t>Esp</a:t>
            </a:r>
            <a:r>
              <a:rPr lang="es-ES" sz="1600" dirty="0">
                <a:solidFill>
                  <a:srgbClr val="FF0000"/>
                </a:solidFill>
              </a:rPr>
              <a:t> </a:t>
            </a:r>
            <a:r>
              <a:rPr lang="es-ES" sz="1600" dirty="0" err="1">
                <a:solidFill>
                  <a:srgbClr val="FF0000"/>
                </a:solidFill>
              </a:rPr>
              <a:t>Cardiol</a:t>
            </a:r>
            <a:r>
              <a:rPr lang="es-ES" sz="1600" dirty="0">
                <a:solidFill>
                  <a:srgbClr val="FF0000"/>
                </a:solidFill>
              </a:rPr>
              <a:t> </a:t>
            </a:r>
            <a:r>
              <a:rPr lang="es-ES" sz="1600" dirty="0" err="1">
                <a:solidFill>
                  <a:srgbClr val="FF0000"/>
                </a:solidFill>
              </a:rPr>
              <a:t>Supl</a:t>
            </a:r>
            <a:r>
              <a:rPr lang="es-ES" sz="1600" dirty="0">
                <a:solidFill>
                  <a:srgbClr val="FF0000"/>
                </a:solidFill>
              </a:rPr>
              <a:t>. 2020; 20(C):3-12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2" name="Imagen 3">
            <a:extLst>
              <a:ext uri="{FF2B5EF4-FFF2-40B4-BE49-F238E27FC236}">
                <a16:creationId xmlns:a16="http://schemas.microsoft.com/office/drawing/2014/main" id="{ABA4BE35-4593-7C40-9EDD-CB2438D8E33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9947" y="5005523"/>
            <a:ext cx="5900999" cy="1509509"/>
          </a:xfrm>
          <a:prstGeom prst="rect">
            <a:avLst/>
          </a:prstGeom>
          <a:noFill/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0420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A64EAD-F248-AA49-A4D1-654774B76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07DCB97-30A6-3D47-8131-F2A56E3096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289" y="978707"/>
            <a:ext cx="6288263" cy="3063875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5" name="Título 5">
            <a:extLst>
              <a:ext uri="{FF2B5EF4-FFF2-40B4-BE49-F238E27FC236}">
                <a16:creationId xmlns:a16="http://schemas.microsoft.com/office/drawing/2014/main" id="{7B565A2B-2CB3-EB4C-B9BE-9642F6660A9A}"/>
              </a:ext>
            </a:extLst>
          </p:cNvPr>
          <p:cNvSpPr txBox="1">
            <a:spLocks/>
          </p:cNvSpPr>
          <p:nvPr/>
        </p:nvSpPr>
        <p:spPr>
          <a:xfrm>
            <a:off x="614138" y="4090703"/>
            <a:ext cx="5025629" cy="13255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RECURSOS MUNICIPALES</a:t>
            </a:r>
            <a:endParaRPr lang="es-ES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Imagen 3">
            <a:extLst>
              <a:ext uri="{FF2B5EF4-FFF2-40B4-BE49-F238E27FC236}">
                <a16:creationId xmlns:a16="http://schemas.microsoft.com/office/drawing/2014/main" id="{05DCE81F-EC97-F749-A3FF-CC9631D53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4664" y="2740935"/>
            <a:ext cx="6080049" cy="3185652"/>
          </a:xfrm>
          <a:prstGeom prst="rect">
            <a:avLst/>
          </a:prstGeom>
          <a:noFill/>
          <a:ln>
            <a:noFill/>
          </a:ln>
          <a:effectLst>
            <a:softEdge rad="101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76D292B2-3DE3-E54D-B5A0-DAF334713C24}"/>
              </a:ext>
            </a:extLst>
          </p:cNvPr>
          <p:cNvSpPr txBox="1">
            <a:spLocks/>
          </p:cNvSpPr>
          <p:nvPr/>
        </p:nvSpPr>
        <p:spPr>
          <a:xfrm>
            <a:off x="7309706" y="1695009"/>
            <a:ext cx="4256617" cy="857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altLang="es-ES" b="1" dirty="0">
                <a:solidFill>
                  <a:srgbClr val="FF6600"/>
                </a:solidFill>
                <a:latin typeface="Tahoma" panose="020B0604030504040204" pitchFamily="34" charset="0"/>
              </a:rPr>
              <a:t>E-PACIENTE</a:t>
            </a:r>
            <a:endParaRPr lang="es-ES_tradnl" altLang="es-ES" sz="3200" b="1" dirty="0">
              <a:solidFill>
                <a:srgbClr val="660066"/>
              </a:solidFill>
              <a:latin typeface="Tahoma" panose="020B060403050404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1DC03EA-F69F-654F-A0C3-5DE5B4912ED6}"/>
              </a:ext>
            </a:extLst>
          </p:cNvPr>
          <p:cNvSpPr txBox="1"/>
          <p:nvPr/>
        </p:nvSpPr>
        <p:spPr>
          <a:xfrm>
            <a:off x="3650524" y="5974708"/>
            <a:ext cx="5928123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600" dirty="0" err="1">
                <a:solidFill>
                  <a:srgbClr val="FF0000"/>
                </a:solidFill>
              </a:rPr>
              <a:t>Kruger</a:t>
            </a:r>
            <a:r>
              <a:rPr lang="es-ES_tradnl" sz="1600" dirty="0">
                <a:solidFill>
                  <a:srgbClr val="FF0000"/>
                </a:solidFill>
              </a:rPr>
              <a:t> P. </a:t>
            </a:r>
            <a:r>
              <a:rPr lang="es-ES_tradnl" sz="1600" dirty="0" err="1">
                <a:solidFill>
                  <a:srgbClr val="FF0000"/>
                </a:solidFill>
              </a:rPr>
              <a:t>blogs.bmj.com</a:t>
            </a:r>
            <a:r>
              <a:rPr lang="es-ES_tradnl" sz="1600" dirty="0">
                <a:solidFill>
                  <a:srgbClr val="FF0000"/>
                </a:solidFill>
              </a:rPr>
              <a:t> AUG 2019  </a:t>
            </a: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C1BB9725-B622-6541-ADFD-3D8C46FBE17C}"/>
              </a:ext>
            </a:extLst>
          </p:cNvPr>
          <p:cNvSpPr txBox="1"/>
          <p:nvPr/>
        </p:nvSpPr>
        <p:spPr>
          <a:xfrm>
            <a:off x="2425699" y="6339386"/>
            <a:ext cx="734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solidFill>
                  <a:srgbClr val="FF0000"/>
                </a:solidFill>
              </a:rPr>
              <a:t>Valle  A ,… Campuzano R et al. </a:t>
            </a:r>
            <a:r>
              <a:rPr lang="es-ES" sz="1600" dirty="0" err="1">
                <a:solidFill>
                  <a:srgbClr val="FF0000"/>
                </a:solidFill>
              </a:rPr>
              <a:t>Rev</a:t>
            </a:r>
            <a:r>
              <a:rPr lang="es-ES" sz="1600" dirty="0">
                <a:solidFill>
                  <a:srgbClr val="FF0000"/>
                </a:solidFill>
              </a:rPr>
              <a:t> </a:t>
            </a:r>
            <a:r>
              <a:rPr lang="es-ES" sz="1600" dirty="0" err="1">
                <a:solidFill>
                  <a:srgbClr val="FF0000"/>
                </a:solidFill>
              </a:rPr>
              <a:t>Esp</a:t>
            </a:r>
            <a:r>
              <a:rPr lang="es-ES" sz="1600" dirty="0">
                <a:solidFill>
                  <a:srgbClr val="FF0000"/>
                </a:solidFill>
              </a:rPr>
              <a:t> </a:t>
            </a:r>
            <a:r>
              <a:rPr lang="es-ES" sz="1600" dirty="0" err="1">
                <a:solidFill>
                  <a:srgbClr val="FF0000"/>
                </a:solidFill>
              </a:rPr>
              <a:t>Cardiol</a:t>
            </a:r>
            <a:r>
              <a:rPr lang="es-ES" sz="1600" dirty="0">
                <a:solidFill>
                  <a:srgbClr val="FF0000"/>
                </a:solidFill>
              </a:rPr>
              <a:t> </a:t>
            </a:r>
            <a:r>
              <a:rPr lang="es-ES" sz="1600" dirty="0" err="1">
                <a:solidFill>
                  <a:srgbClr val="FF0000"/>
                </a:solidFill>
              </a:rPr>
              <a:t>Supl</a:t>
            </a:r>
            <a:r>
              <a:rPr lang="es-ES" sz="1600" dirty="0">
                <a:solidFill>
                  <a:srgbClr val="FF0000"/>
                </a:solidFill>
              </a:rPr>
              <a:t>. 2020; 20(C):3-12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66261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Imagen 2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4FF39ECA-D94C-6540-8F82-AFA7B43E0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53" y="1181101"/>
            <a:ext cx="4775200" cy="22479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Imagen 4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A6FDD2F9-646C-0F4E-B6CB-A1EA01829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0099" y="2430270"/>
            <a:ext cx="5292727" cy="200203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Imagen 7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D69145D1-6B05-7740-B62A-1D426E127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800" y="3912153"/>
            <a:ext cx="4775200" cy="176474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áfico 2" descr="Lluvia de ideas de grupo">
            <a:extLst>
              <a:ext uri="{FF2B5EF4-FFF2-40B4-BE49-F238E27FC236}">
                <a16:creationId xmlns:a16="http://schemas.microsoft.com/office/drawing/2014/main" id="{1168BD7F-47AB-6645-9C18-1E968C1167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47250" y="4280649"/>
            <a:ext cx="2247900" cy="22479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0304622E-F8AA-5542-B0E7-D9818085C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227" y="-107174"/>
            <a:ext cx="9833548" cy="132556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s-ES_tradnl" altLang="es-ES" sz="4000" b="1" dirty="0">
                <a:solidFill>
                  <a:srgbClr val="FF0000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CONSENSOS 2020 CONTINUIDAD </a:t>
            </a:r>
          </a:p>
        </p:txBody>
      </p:sp>
    </p:spTree>
    <p:extLst>
      <p:ext uri="{BB962C8B-B14F-4D97-AF65-F5344CB8AC3E}">
        <p14:creationId xmlns:p14="http://schemas.microsoft.com/office/powerpoint/2010/main" val="125948583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C4662D-B2FF-B64D-A8CB-3DA854F0A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851" y="-36301"/>
            <a:ext cx="9201151" cy="895351"/>
          </a:xfrm>
        </p:spPr>
        <p:txBody>
          <a:bodyPr/>
          <a:lstStyle/>
          <a:p>
            <a:r>
              <a:rPr lang="es-E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E-HERRAMIENTAS PARA LA CONTINUIDAD </a:t>
            </a:r>
          </a:p>
        </p:txBody>
      </p:sp>
      <p:sp>
        <p:nvSpPr>
          <p:cNvPr id="4" name="Rectangle: Rounded Corners 2">
            <a:extLst>
              <a:ext uri="{FF2B5EF4-FFF2-40B4-BE49-F238E27FC236}">
                <a16:creationId xmlns:a16="http://schemas.microsoft.com/office/drawing/2014/main" id="{B3268C6B-0E23-3442-959A-A5879120CC17}"/>
              </a:ext>
            </a:extLst>
          </p:cNvPr>
          <p:cNvSpPr/>
          <p:nvPr/>
        </p:nvSpPr>
        <p:spPr>
          <a:xfrm>
            <a:off x="1047749" y="1050735"/>
            <a:ext cx="3865283" cy="26661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E-CONSULTA CON PACIENTE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E-CONSULTA CON MAPS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400" b="1" dirty="0">
              <a:solidFill>
                <a:schemeClr val="accent2">
                  <a:lumMod val="40000"/>
                  <a:lumOff val="6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Hª Y PRESCRIPCION ELECTRONICA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5A95846-A356-B845-BFA9-82CF4FF9B2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5403011" y="1165725"/>
            <a:ext cx="5023715" cy="251728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BE87F49-D9C1-CE4D-84F6-54EEE16471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8245341" y="3874691"/>
            <a:ext cx="2561993" cy="2665663"/>
          </a:xfrm>
          <a:prstGeom prst="rect">
            <a:avLst/>
          </a:prstGeom>
        </p:spPr>
      </p:pic>
      <p:sp>
        <p:nvSpPr>
          <p:cNvPr id="7" name="Flecha abajo 6">
            <a:extLst>
              <a:ext uri="{FF2B5EF4-FFF2-40B4-BE49-F238E27FC236}">
                <a16:creationId xmlns:a16="http://schemas.microsoft.com/office/drawing/2014/main" id="{7A158F45-4FDB-9E46-AF30-CF5B901FE850}"/>
              </a:ext>
            </a:extLst>
          </p:cNvPr>
          <p:cNvSpPr/>
          <p:nvPr/>
        </p:nvSpPr>
        <p:spPr>
          <a:xfrm rot="10800000">
            <a:off x="-20003" y="1050735"/>
            <a:ext cx="851292" cy="5549317"/>
          </a:xfrm>
          <a:prstGeom prst="downArrow">
            <a:avLst/>
          </a:prstGeom>
          <a:gradFill>
            <a:gsLst>
              <a:gs pos="0">
                <a:srgbClr val="FF0000"/>
              </a:gs>
              <a:gs pos="86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F3990C6-5CB7-4D4F-872F-CCC7BCD09F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327" y="3683006"/>
            <a:ext cx="4483223" cy="3167045"/>
          </a:xfrm>
          <a:prstGeom prst="rect">
            <a:avLst/>
          </a:prstGeom>
          <a:effectLst>
            <a:softEdge rad="203200"/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E2052B9-063B-7642-B8A0-836B84606ED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5352876" y="3872236"/>
            <a:ext cx="2561993" cy="266566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17041E3-21AE-DB42-91F1-EAE024FCA84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7110" y="26022"/>
            <a:ext cx="669741" cy="770703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2476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DDB0BE-DAEC-3A47-914F-F22F97C98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750" y="-3957"/>
            <a:ext cx="9201151" cy="895351"/>
          </a:xfrm>
        </p:spPr>
        <p:txBody>
          <a:bodyPr/>
          <a:lstStyle/>
          <a:p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DOCENCIA DIGITAL CON AP </a:t>
            </a:r>
            <a:r>
              <a:rPr lang="es-E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PANDEMIA </a:t>
            </a:r>
          </a:p>
        </p:txBody>
      </p:sp>
      <p:pic>
        <p:nvPicPr>
          <p:cNvPr id="5" name="Imagen 4" descr="Interfaz de usuario gráfica, Sitio web&#10;&#10;Descripción generada automáticamente">
            <a:extLst>
              <a:ext uri="{FF2B5EF4-FFF2-40B4-BE49-F238E27FC236}">
                <a16:creationId xmlns:a16="http://schemas.microsoft.com/office/drawing/2014/main" id="{2CDF90E8-E8EF-A744-92DA-4EA740A5F9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863" y="891393"/>
            <a:ext cx="10134768" cy="570080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CE86ED2-D9E1-7844-920F-BE99B3FB47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22259" y="1020773"/>
            <a:ext cx="669741" cy="770703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07893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6641160" y="2009219"/>
            <a:ext cx="0" cy="32956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7">
            <a:extLst>
              <a:ext uri="{FF2B5EF4-FFF2-40B4-BE49-F238E27FC236}">
                <a16:creationId xmlns:a16="http://schemas.microsoft.com/office/drawing/2014/main" id="{E215DEB1-8C89-435E-A984-B41CAA9C07D6}"/>
              </a:ext>
            </a:extLst>
          </p:cNvPr>
          <p:cNvSpPr txBox="1"/>
          <p:nvPr/>
        </p:nvSpPr>
        <p:spPr>
          <a:xfrm>
            <a:off x="2783535" y="5333446"/>
            <a:ext cx="6619875" cy="830997"/>
          </a:xfrm>
          <a:prstGeom prst="rect">
            <a:avLst/>
          </a:prstGeom>
          <a:solidFill>
            <a:sysClr val="window" lastClr="FFFFFF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                           </a:t>
            </a:r>
          </a:p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LDL-C (mg/dL) 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102324-0953-4DCC-B6EB-9B3356E557D6}"/>
              </a:ext>
            </a:extLst>
          </p:cNvPr>
          <p:cNvCxnSpPr>
            <a:cxnSpLocks/>
          </p:cNvCxnSpPr>
          <p:nvPr/>
        </p:nvCxnSpPr>
        <p:spPr>
          <a:xfrm flipV="1">
            <a:off x="2831160" y="5295346"/>
            <a:ext cx="7030016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6">
            <a:extLst>
              <a:ext uri="{FF2B5EF4-FFF2-40B4-BE49-F238E27FC236}">
                <a16:creationId xmlns:a16="http://schemas.microsoft.com/office/drawing/2014/main" id="{7DFF9333-411D-4882-B454-673A3508D179}"/>
              </a:ext>
            </a:extLst>
          </p:cNvPr>
          <p:cNvSpPr txBox="1"/>
          <p:nvPr/>
        </p:nvSpPr>
        <p:spPr>
          <a:xfrm>
            <a:off x="6402349" y="5295345"/>
            <a:ext cx="527709" cy="4616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70</a:t>
            </a:r>
          </a:p>
        </p:txBody>
      </p:sp>
      <p:sp>
        <p:nvSpPr>
          <p:cNvPr id="14" name="TextBox 17">
            <a:extLst>
              <a:ext uri="{FF2B5EF4-FFF2-40B4-BE49-F238E27FC236}">
                <a16:creationId xmlns:a16="http://schemas.microsoft.com/office/drawing/2014/main" id="{7DFF9333-411D-4882-B454-673A3508D179}"/>
              </a:ext>
            </a:extLst>
          </p:cNvPr>
          <p:cNvSpPr txBox="1"/>
          <p:nvPr/>
        </p:nvSpPr>
        <p:spPr>
          <a:xfrm>
            <a:off x="5297449" y="5295345"/>
            <a:ext cx="527709" cy="4616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50</a:t>
            </a:r>
          </a:p>
        </p:txBody>
      </p:sp>
      <p:sp>
        <p:nvSpPr>
          <p:cNvPr id="15" name="TextBox 18">
            <a:extLst>
              <a:ext uri="{FF2B5EF4-FFF2-40B4-BE49-F238E27FC236}">
                <a16:creationId xmlns:a16="http://schemas.microsoft.com/office/drawing/2014/main" id="{7DFF9333-411D-4882-B454-673A3508D179}"/>
              </a:ext>
            </a:extLst>
          </p:cNvPr>
          <p:cNvSpPr txBox="1"/>
          <p:nvPr/>
        </p:nvSpPr>
        <p:spPr>
          <a:xfrm>
            <a:off x="3985059" y="5295345"/>
            <a:ext cx="527709" cy="4616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25</a:t>
            </a:r>
          </a:p>
        </p:txBody>
      </p:sp>
      <p:sp>
        <p:nvSpPr>
          <p:cNvPr id="16" name="TextBox 19">
            <a:extLst>
              <a:ext uri="{FF2B5EF4-FFF2-40B4-BE49-F238E27FC236}">
                <a16:creationId xmlns:a16="http://schemas.microsoft.com/office/drawing/2014/main" id="{7DFF9333-411D-4882-B454-673A3508D179}"/>
              </a:ext>
            </a:extLst>
          </p:cNvPr>
          <p:cNvSpPr txBox="1"/>
          <p:nvPr/>
        </p:nvSpPr>
        <p:spPr>
          <a:xfrm>
            <a:off x="3444149" y="5295345"/>
            <a:ext cx="527709" cy="4616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15</a:t>
            </a:r>
          </a:p>
        </p:txBody>
      </p:sp>
      <p:sp>
        <p:nvSpPr>
          <p:cNvPr id="17" name="TextBox 20">
            <a:extLst>
              <a:ext uri="{FF2B5EF4-FFF2-40B4-BE49-F238E27FC236}">
                <a16:creationId xmlns:a16="http://schemas.microsoft.com/office/drawing/2014/main" id="{7DFF9333-411D-4882-B454-673A3508D179}"/>
              </a:ext>
            </a:extLst>
          </p:cNvPr>
          <p:cNvSpPr txBox="1"/>
          <p:nvPr/>
        </p:nvSpPr>
        <p:spPr>
          <a:xfrm>
            <a:off x="2672499" y="5295345"/>
            <a:ext cx="356188" cy="4616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9BAAA3-EFFE-CB4D-8A70-C7AAF453A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A New Target for LDL-C</a:t>
            </a:r>
            <a:endParaRPr lang="en-US"/>
          </a:p>
        </p:txBody>
      </p:sp>
      <p:sp>
        <p:nvSpPr>
          <p:cNvPr id="26" name="Pentagon 25">
            <a:extLst>
              <a:ext uri="{FF2B5EF4-FFF2-40B4-BE49-F238E27FC236}">
                <a16:creationId xmlns:a16="http://schemas.microsoft.com/office/drawing/2014/main" id="{87C376F7-D6F9-EF4D-97E3-1E45902BE16D}"/>
              </a:ext>
            </a:extLst>
          </p:cNvPr>
          <p:cNvSpPr/>
          <p:nvPr/>
        </p:nvSpPr>
        <p:spPr>
          <a:xfrm>
            <a:off x="6666015" y="2010889"/>
            <a:ext cx="3831775" cy="3261756"/>
          </a:xfrm>
          <a:prstGeom prst="homePlate">
            <a:avLst>
              <a:gd name="adj" fmla="val 18447"/>
            </a:avLst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Undesirably high</a:t>
            </a:r>
          </a:p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baseline range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8176FCD-CFD0-4B6D-8A3C-76E20FCAD067}"/>
              </a:ext>
            </a:extLst>
          </p:cNvPr>
          <p:cNvSpPr/>
          <p:nvPr/>
        </p:nvSpPr>
        <p:spPr>
          <a:xfrm>
            <a:off x="3215686" y="2081350"/>
            <a:ext cx="2304250" cy="3075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0DD727D8-E85C-41A5-B362-450B71901BCF}"/>
              </a:ext>
            </a:extLst>
          </p:cNvPr>
          <p:cNvSpPr/>
          <p:nvPr/>
        </p:nvSpPr>
        <p:spPr>
          <a:xfrm flipH="1">
            <a:off x="5447892" y="3356992"/>
            <a:ext cx="1296180" cy="57605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4B22461-BEED-49CC-BB0A-BAA9B2C0B22B}"/>
              </a:ext>
            </a:extLst>
          </p:cNvPr>
          <p:cNvSpPr txBox="1"/>
          <p:nvPr/>
        </p:nvSpPr>
        <p:spPr>
          <a:xfrm>
            <a:off x="5519936" y="2996952"/>
            <a:ext cx="1096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9219B0F-0F66-4485-936F-4399AFC419F7}"/>
              </a:ext>
            </a:extLst>
          </p:cNvPr>
          <p:cNvSpPr txBox="1"/>
          <p:nvPr/>
        </p:nvSpPr>
        <p:spPr>
          <a:xfrm>
            <a:off x="2999656" y="2492896"/>
            <a:ext cx="2746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ODYSSEY OUTCOMES</a:t>
            </a:r>
          </a:p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HR O,85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778C839-DA71-4226-B55F-6C66006AEC3E}"/>
              </a:ext>
            </a:extLst>
          </p:cNvPr>
          <p:cNvSpPr txBox="1"/>
          <p:nvPr/>
        </p:nvSpPr>
        <p:spPr>
          <a:xfrm>
            <a:off x="3152056" y="3934797"/>
            <a:ext cx="2746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FOURIER</a:t>
            </a:r>
          </a:p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HR O,85</a:t>
            </a:r>
          </a:p>
        </p:txBody>
      </p:sp>
      <p:grpSp>
        <p:nvGrpSpPr>
          <p:cNvPr id="20" name="25 Grupo">
            <a:extLst>
              <a:ext uri="{FF2B5EF4-FFF2-40B4-BE49-F238E27FC236}">
                <a16:creationId xmlns:a16="http://schemas.microsoft.com/office/drawing/2014/main" id="{6CFBDEF9-A3CA-4305-A333-059E94D381E1}"/>
              </a:ext>
            </a:extLst>
          </p:cNvPr>
          <p:cNvGrpSpPr>
            <a:grpSpLocks/>
          </p:cNvGrpSpPr>
          <p:nvPr/>
        </p:nvGrpSpPr>
        <p:grpSpPr bwMode="auto">
          <a:xfrm>
            <a:off x="11179340" y="6147"/>
            <a:ext cx="1008112" cy="648072"/>
            <a:chOff x="1954213" y="1412776"/>
            <a:chExt cx="6591319" cy="4176464"/>
          </a:xfrm>
        </p:grpSpPr>
        <p:grpSp>
          <p:nvGrpSpPr>
            <p:cNvPr id="21" name="5 Grupo">
              <a:extLst>
                <a:ext uri="{FF2B5EF4-FFF2-40B4-BE49-F238E27FC236}">
                  <a16:creationId xmlns:a16="http://schemas.microsoft.com/office/drawing/2014/main" id="{5B2DAC03-5B04-46EC-922E-B8D3159D8F4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54213" y="1412776"/>
              <a:ext cx="6591319" cy="4176464"/>
              <a:chOff x="14801850" y="1257300"/>
              <a:chExt cx="10210800" cy="6019800"/>
            </a:xfrm>
          </p:grpSpPr>
          <p:sp>
            <p:nvSpPr>
              <p:cNvPr id="27" name="42 Rectángulo redondeado">
                <a:extLst>
                  <a:ext uri="{FF2B5EF4-FFF2-40B4-BE49-F238E27FC236}">
                    <a16:creationId xmlns:a16="http://schemas.microsoft.com/office/drawing/2014/main" id="{C54CD792-F47D-4A7F-9007-A0F5E5E6B88A}"/>
                  </a:ext>
                </a:extLst>
              </p:cNvPr>
              <p:cNvSpPr/>
              <p:nvPr/>
            </p:nvSpPr>
            <p:spPr bwMode="auto">
              <a:xfrm>
                <a:off x="14801850" y="1257300"/>
                <a:ext cx="10210800" cy="60198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88900">
                <a:bevelT w="368300" h="101600"/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3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_tradnl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grpSp>
            <p:nvGrpSpPr>
              <p:cNvPr id="28" name="45 Grupo">
                <a:extLst>
                  <a:ext uri="{FF2B5EF4-FFF2-40B4-BE49-F238E27FC236}">
                    <a16:creationId xmlns:a16="http://schemas.microsoft.com/office/drawing/2014/main" id="{A5B9F83A-D7D3-4278-8FC8-2A81E91368C1}"/>
                  </a:ext>
                </a:extLst>
              </p:cNvPr>
              <p:cNvGrpSpPr/>
              <p:nvPr/>
            </p:nvGrpSpPr>
            <p:grpSpPr>
              <a:xfrm>
                <a:off x="15682094" y="2171700"/>
                <a:ext cx="7882756" cy="3025775"/>
                <a:chOff x="269631" y="1028700"/>
                <a:chExt cx="7882756" cy="3025775"/>
              </a:xfrm>
              <a:solidFill>
                <a:schemeClr val="bg1"/>
              </a:solidFill>
            </p:grpSpPr>
            <p:pic>
              <p:nvPicPr>
                <p:cNvPr id="29" name="Picture 139" descr="Universidad de Córdoba">
                  <a:hlinkClick r:id="rId3"/>
                  <a:extLst>
                    <a:ext uri="{FF2B5EF4-FFF2-40B4-BE49-F238E27FC236}">
                      <a16:creationId xmlns:a16="http://schemas.microsoft.com/office/drawing/2014/main" id="{73715B35-5AD5-46B0-90E8-3CA020D35FE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269631" y="1028700"/>
                  <a:ext cx="3502272" cy="1941369"/>
                </a:xfrm>
                <a:prstGeom prst="rect">
                  <a:avLst/>
                </a:prstGeom>
                <a:grpFill/>
                <a:ln>
                  <a:noFill/>
                </a:ln>
              </p:spPr>
            </p:pic>
            <p:pic>
              <p:nvPicPr>
                <p:cNvPr id="30" name="Picture 144">
                  <a:extLst>
                    <a:ext uri="{FF2B5EF4-FFF2-40B4-BE49-F238E27FC236}">
                      <a16:creationId xmlns:a16="http://schemas.microsoft.com/office/drawing/2014/main" id="{E90D210E-462E-4486-9159-2E489097C60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4362451" y="1028700"/>
                  <a:ext cx="3789936" cy="302577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22" name="38 Grupo">
              <a:extLst>
                <a:ext uri="{FF2B5EF4-FFF2-40B4-BE49-F238E27FC236}">
                  <a16:creationId xmlns:a16="http://schemas.microsoft.com/office/drawing/2014/main" id="{EEF252BB-6E8B-414F-83B3-557EF50177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4997" y="3501008"/>
              <a:ext cx="2078233" cy="1630452"/>
              <a:chOff x="944863" y="1656687"/>
              <a:chExt cx="3838368" cy="3474773"/>
            </a:xfrm>
          </p:grpSpPr>
          <p:pic>
            <p:nvPicPr>
              <p:cNvPr id="24" name="Picture 2" descr="Consejeria de Igualdad, Salud y Politicas Sociales">
                <a:extLst>
                  <a:ext uri="{FF2B5EF4-FFF2-40B4-BE49-F238E27FC236}">
                    <a16:creationId xmlns:a16="http://schemas.microsoft.com/office/drawing/2014/main" id="{D555A642-6F15-463E-A14B-D7BFBFE49DE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44863" y="1656687"/>
                <a:ext cx="3838368" cy="34747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4" descr="http://www.smandaluz.com/sites/default/files/images/imagearticulos/junta_andalucia.jpg">
                <a:extLst>
                  <a:ext uri="{FF2B5EF4-FFF2-40B4-BE49-F238E27FC236}">
                    <a16:creationId xmlns:a16="http://schemas.microsoft.com/office/drawing/2014/main" id="{F62123FE-67E8-46A5-922F-198198AAF6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44863" y="1856645"/>
                <a:ext cx="3769411" cy="2480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3" name="Picture 6" descr="http://www.qcom.es/v_portal/inc/imagen.asp?f=CIBERobn_2694x61251.jpg&amp;w=744&amp;c=6">
              <a:extLst>
                <a:ext uri="{FF2B5EF4-FFF2-40B4-BE49-F238E27FC236}">
                  <a16:creationId xmlns:a16="http://schemas.microsoft.com/office/drawing/2014/main" id="{68454FA4-59DD-4017-A133-1C5DF29E48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78491" y="4346610"/>
              <a:ext cx="2018405" cy="469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0DFD759-0472-4AF4-85F5-2E17D40058CE}"/>
              </a:ext>
            </a:extLst>
          </p:cNvPr>
          <p:cNvSpPr txBox="1"/>
          <p:nvPr/>
        </p:nvSpPr>
        <p:spPr>
          <a:xfrm>
            <a:off x="13657" y="6581001"/>
            <a:ext cx="663122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0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 Engl J </a:t>
            </a:r>
            <a:r>
              <a:rPr kumimoji="0" lang="es-ES" sz="1050" b="0" i="0" u="none" strike="noStrike" kern="1200" cap="none" spc="0" normalizeH="0" baseline="0" noProof="0" err="1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Med</a:t>
            </a:r>
            <a:r>
              <a:rPr kumimoji="0" lang="es-ES" sz="1050" b="0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2018; 379:2097-2107</a:t>
            </a:r>
            <a:endParaRPr kumimoji="0" lang="es-ES" sz="10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14F13800-A761-46BF-AD36-1409D09298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50047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5317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750204-8CC0-B340-841B-035DCA1FF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795" y="247970"/>
            <a:ext cx="9201151" cy="895351"/>
          </a:xfrm>
        </p:spPr>
        <p:txBody>
          <a:bodyPr/>
          <a:lstStyle/>
          <a:p>
            <a:r>
              <a:rPr lang="es-ES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PILARES CONTROL DE RIESGO</a:t>
            </a:r>
            <a:br>
              <a:rPr lang="es-ES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E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05" y="1143320"/>
            <a:ext cx="10764531" cy="4351339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s-E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INGRESO</a:t>
            </a: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4-6 SEMANAS AL ALTA</a:t>
            </a: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CONTINUIDAD ASISTENCIAL</a:t>
            </a:r>
          </a:p>
          <a:p>
            <a:pPr marL="1447764" lvl="1" indent="-990575">
              <a:lnSpc>
                <a:spcPct val="100000"/>
              </a:lnSpc>
              <a:buFont typeface="+mj-lt"/>
              <a:buAutoNum type="arabicPeriod"/>
            </a:pPr>
            <a:r>
              <a:rPr lang="es-ES" sz="48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REHAB CARDIACA </a:t>
            </a:r>
          </a:p>
        </p:txBody>
      </p:sp>
    </p:spTree>
    <p:extLst>
      <p:ext uri="{BB962C8B-B14F-4D97-AF65-F5344CB8AC3E}">
        <p14:creationId xmlns:p14="http://schemas.microsoft.com/office/powerpoint/2010/main" val="191361899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5F205F-033E-134D-B974-21F20E11E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GIMNASIOS DE REHAB CARDIACA -&gt;COVID</a:t>
            </a:r>
          </a:p>
        </p:txBody>
      </p:sp>
      <p:pic>
        <p:nvPicPr>
          <p:cNvPr id="5" name="Imagen 1">
            <a:extLst>
              <a:ext uri="{FF2B5EF4-FFF2-40B4-BE49-F238E27FC236}">
                <a16:creationId xmlns:a16="http://schemas.microsoft.com/office/drawing/2014/main" id="{CBEC3686-DAEC-1945-940C-65C88BBD60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7177" y="895351"/>
            <a:ext cx="10384715" cy="584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357379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213528-44AA-CD47-B722-01F01A82A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rgbClr val="FF0000"/>
                </a:solidFill>
                <a:latin typeface="Tahoma"/>
              </a:rPr>
              <a:t>PREVENCION</a:t>
            </a:r>
            <a:r>
              <a:rPr lang="es-ES_tradnl" b="1" dirty="0">
                <a:solidFill>
                  <a:srgbClr val="660066"/>
                </a:solidFill>
                <a:latin typeface="Tahoma"/>
              </a:rPr>
              <a:t> </a:t>
            </a:r>
            <a:r>
              <a:rPr lang="es-ES_tradnl" b="1" dirty="0">
                <a:solidFill>
                  <a:srgbClr val="FF0000"/>
                </a:solidFill>
                <a:latin typeface="Tahoma"/>
              </a:rPr>
              <a:t>MÁS NECESARIA QUE NUNCA</a:t>
            </a:r>
            <a:endParaRPr lang="es-ES" dirty="0"/>
          </a:p>
        </p:txBody>
      </p:sp>
      <p:pic>
        <p:nvPicPr>
          <p:cNvPr id="4" name="Picture 1" descr="page38image45000240">
            <a:extLst>
              <a:ext uri="{FF2B5EF4-FFF2-40B4-BE49-F238E27FC236}">
                <a16:creationId xmlns:a16="http://schemas.microsoft.com/office/drawing/2014/main" id="{01AAB8A1-5CF4-634B-A524-1634373EA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421" y="1090110"/>
            <a:ext cx="10212608" cy="549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1DE2CDBF-49F3-E14A-A3E1-0A77DFB546ED}"/>
              </a:ext>
            </a:extLst>
          </p:cNvPr>
          <p:cNvSpPr txBox="1">
            <a:spLocks/>
          </p:cNvSpPr>
          <p:nvPr/>
        </p:nvSpPr>
        <p:spPr>
          <a:xfrm>
            <a:off x="695326" y="1361491"/>
            <a:ext cx="10634663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>
            <a:noAutofit/>
          </a:bodyPr>
          <a:lstStyle>
            <a:lvl1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hangingPunct="1"/>
            <a:br>
              <a:rPr lang="es-ES_tradnl" sz="3600" b="1" dirty="0">
                <a:solidFill>
                  <a:srgbClr val="660066"/>
                </a:solidFill>
                <a:latin typeface="Tahoma"/>
              </a:rPr>
            </a:br>
            <a:br>
              <a:rPr lang="es-ES_tradnl" sz="3600" b="1" dirty="0">
                <a:solidFill>
                  <a:srgbClr val="660066"/>
                </a:solidFill>
                <a:latin typeface="Tahoma"/>
              </a:rPr>
            </a:br>
            <a:endParaRPr lang="es-ES_tradnl" sz="3600" b="1" dirty="0">
              <a:solidFill>
                <a:srgbClr val="660066"/>
              </a:solidFill>
              <a:latin typeface="Tahoma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0CB5A495-B970-774A-BF4B-DE229B964AC0}"/>
              </a:ext>
            </a:extLst>
          </p:cNvPr>
          <p:cNvSpPr/>
          <p:nvPr/>
        </p:nvSpPr>
        <p:spPr>
          <a:xfrm>
            <a:off x="3014663" y="2395849"/>
            <a:ext cx="6672263" cy="2886181"/>
          </a:xfrm>
          <a:prstGeom prst="ellipse">
            <a:avLst/>
          </a:prstGeom>
          <a:solidFill>
            <a:srgbClr val="7030A0">
              <a:alpha val="26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defTabSz="821510" hangingPunct="0">
              <a:lnSpc>
                <a:spcPct val="80000"/>
              </a:lnSpc>
            </a:pPr>
            <a:endParaRPr lang="es-ES" sz="3100" dirty="0">
              <a:solidFill>
                <a:srgbClr val="FFFFFF"/>
              </a:solidFill>
              <a:latin typeface="Frutiger LT Std 55 Roman"/>
              <a:ea typeface="Frutiger LT Std 55 Roman"/>
              <a:cs typeface="Frutiger LT Std 55 Roman"/>
              <a:sym typeface="Frutiger LT Std 55 Roman"/>
            </a:endParaRPr>
          </a:p>
          <a:p>
            <a:pPr defTabSz="821510" hangingPunct="0">
              <a:lnSpc>
                <a:spcPct val="80000"/>
              </a:lnSpc>
            </a:pPr>
            <a:endParaRPr lang="es-ES" sz="3100" dirty="0">
              <a:solidFill>
                <a:srgbClr val="FFFFFF"/>
              </a:solidFill>
              <a:latin typeface="Frutiger LT Std 55 Roman"/>
              <a:ea typeface="Frutiger LT Std 55 Roman"/>
              <a:cs typeface="Frutiger LT Std 55 Roman"/>
              <a:sym typeface="Frutiger LT Std 55 Roman"/>
            </a:endParaRPr>
          </a:p>
          <a:p>
            <a:pPr defTabSz="821510" hangingPunct="0">
              <a:lnSpc>
                <a:spcPct val="80000"/>
              </a:lnSpc>
            </a:pPr>
            <a:endParaRPr lang="es-ES" sz="3100" dirty="0">
              <a:solidFill>
                <a:srgbClr val="FFFFFF"/>
              </a:solidFill>
              <a:latin typeface="Frutiger LT Std 55 Roman"/>
              <a:ea typeface="Frutiger LT Std 55 Roman"/>
              <a:cs typeface="Frutiger LT Std 55 Roman"/>
              <a:sym typeface="Frutiger LT Std 55 Roman"/>
            </a:endParaRPr>
          </a:p>
          <a:p>
            <a:pPr defTabSz="821510" hangingPunct="0">
              <a:lnSpc>
                <a:spcPct val="80000"/>
              </a:lnSpc>
            </a:pPr>
            <a:endParaRPr lang="es-ES" sz="3100" dirty="0">
              <a:solidFill>
                <a:srgbClr val="FFFFFF"/>
              </a:solidFill>
              <a:latin typeface="Frutiger LT Std 55 Roman"/>
              <a:ea typeface="Frutiger LT Std 55 Roman"/>
              <a:cs typeface="Frutiger LT Std 55 Roman"/>
              <a:sym typeface="Frutiger LT Std 55 Roman"/>
            </a:endParaRPr>
          </a:p>
          <a:p>
            <a:pPr defTabSz="821510" hangingPunct="0">
              <a:lnSpc>
                <a:spcPct val="80000"/>
              </a:lnSpc>
            </a:pPr>
            <a:endParaRPr lang="es-ES" sz="3100" dirty="0">
              <a:solidFill>
                <a:srgbClr val="FFFFFF"/>
              </a:solidFill>
              <a:latin typeface="Frutiger LT Std 55 Roman"/>
              <a:ea typeface="Frutiger LT Std 55 Roman"/>
              <a:cs typeface="Frutiger LT Std 55 Roman"/>
              <a:sym typeface="Frutiger LT Std 55 Roman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49A0EBD-1ACB-5049-849F-7527673F201A}"/>
              </a:ext>
            </a:extLst>
          </p:cNvPr>
          <p:cNvSpPr/>
          <p:nvPr/>
        </p:nvSpPr>
        <p:spPr>
          <a:xfrm>
            <a:off x="1685972" y="6216665"/>
            <a:ext cx="81369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Khera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A,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Baum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SJ, et al,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Continuity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of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Care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and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Outpatient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Management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for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Patients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with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and at High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Risk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for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Cardiovascular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Disease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during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the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COVID-19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Pandemic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: A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Scientific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Statement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from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the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American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Society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for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Preventive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Cardiology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, </a:t>
            </a:r>
            <a:r>
              <a:rPr lang="es-ES" sz="900" dirty="0">
                <a:solidFill>
                  <a:srgbClr val="C00000"/>
                </a:solidFill>
                <a:latin typeface="Arial,Italic"/>
              </a:rPr>
              <a:t>American </a:t>
            </a:r>
            <a:r>
              <a:rPr lang="es-ES" sz="900" dirty="0" err="1">
                <a:solidFill>
                  <a:srgbClr val="C00000"/>
                </a:solidFill>
                <a:latin typeface="Arial,Italic"/>
              </a:rPr>
              <a:t>Journal</a:t>
            </a:r>
            <a:r>
              <a:rPr lang="es-ES" sz="900" dirty="0">
                <a:solidFill>
                  <a:srgbClr val="C00000"/>
                </a:solidFill>
                <a:latin typeface="Arial,Italic"/>
              </a:rPr>
              <a:t> of </a:t>
            </a:r>
            <a:r>
              <a:rPr lang="es-ES" sz="900" dirty="0" err="1">
                <a:solidFill>
                  <a:srgbClr val="C00000"/>
                </a:solidFill>
                <a:latin typeface="Arial,Italic"/>
              </a:rPr>
              <a:t>Preventive</a:t>
            </a:r>
            <a:r>
              <a:rPr lang="es-ES" sz="900" dirty="0">
                <a:solidFill>
                  <a:srgbClr val="C00000"/>
                </a:solidFill>
                <a:latin typeface="Arial,Italic"/>
              </a:rPr>
              <a:t> </a:t>
            </a:r>
            <a:r>
              <a:rPr lang="es-ES" sz="900" dirty="0" err="1">
                <a:solidFill>
                  <a:srgbClr val="C00000"/>
                </a:solidFill>
                <a:latin typeface="Arial,Italic"/>
              </a:rPr>
              <a:t>Cardiology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, https://doi.org/10.1016/j.ajpc.2020.100009. </a:t>
            </a:r>
            <a:r>
              <a:rPr lang="es-ES" sz="900" b="1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CVD</a:t>
            </a:r>
            <a:r>
              <a:rPr lang="es-ES" sz="900" dirty="0">
                <a:solidFill>
                  <a:srgbClr val="C00000"/>
                </a:solidFill>
                <a:latin typeface="ArialUnicodeMS" panose="020B0604020202020204" pitchFamily="34" charset="-128"/>
                <a:ea typeface="ArialUnicodeMS" panose="020B0604020202020204" pitchFamily="34" charset="-128"/>
              </a:rPr>
              <a:t>,  enfermedades cardiovasculares.</a:t>
            </a:r>
            <a:endParaRPr lang="es-ES" sz="9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5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54331346-D888-9A46-A777-1230883DB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219" y="1549102"/>
            <a:ext cx="9474032" cy="3980764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88A23C86-26DC-B74B-B442-AB58DA30D90A}"/>
              </a:ext>
            </a:extLst>
          </p:cNvPr>
          <p:cNvSpPr/>
          <p:nvPr/>
        </p:nvSpPr>
        <p:spPr>
          <a:xfrm>
            <a:off x="1579611" y="5973256"/>
            <a:ext cx="81369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Khera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A,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Baum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SJ, et al,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Continuity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of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Care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and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Outpatient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Management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for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Patients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with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and at High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Risk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for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Cardiovascular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Disease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during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the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COVID-19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Pandemic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: A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Scientific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Statement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from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the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American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Society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for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Preventive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Cardiology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American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Journal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Preventive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Cardiology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, https://doi.org/10.1016/j.ajpc.2020.100009.  </a:t>
            </a:r>
            <a:r>
              <a:rPr lang="es-ES" sz="1000" b="1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CR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ea typeface="ArialUnicodeMS" panose="020B0604020202020204" pitchFamily="34" charset="-128"/>
                <a:cs typeface="Arial" panose="020B0604020202020204" pitchFamily="34" charset="0"/>
              </a:rPr>
              <a:t>, rehabilitación cardiaca. </a:t>
            </a:r>
            <a:endParaRPr lang="es-ES" sz="1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3EFCF08-94D6-344D-B929-CB74659659F7}"/>
              </a:ext>
            </a:extLst>
          </p:cNvPr>
          <p:cNvSpPr txBox="1"/>
          <p:nvPr/>
        </p:nvSpPr>
        <p:spPr>
          <a:xfrm>
            <a:off x="1265217" y="2038603"/>
            <a:ext cx="9364683" cy="2114039"/>
          </a:xfrm>
          <a:prstGeom prst="rect">
            <a:avLst/>
          </a:prstGeom>
          <a:solidFill>
            <a:srgbClr val="7030A0">
              <a:alpha val="3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algn="ctr" defTabSz="821510" hangingPunct="0"/>
            <a:endParaRPr lang="es-ES" sz="3200" b="1" u="sng" dirty="0">
              <a:solidFill>
                <a:srgbClr val="7030A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 defTabSz="821510" hangingPunct="0"/>
            <a:endParaRPr lang="es-ES" sz="3200" u="sng" dirty="0">
              <a:solidFill>
                <a:srgbClr val="7030A0"/>
              </a:solidFill>
            </a:endParaRPr>
          </a:p>
          <a:p>
            <a:pPr algn="ctr" defTabSz="821510" hangingPunct="0"/>
            <a:endParaRPr lang="es-ES" sz="3200" b="1" u="sng" dirty="0">
              <a:solidFill>
                <a:srgbClr val="7030A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 defTabSz="821510" hangingPunct="0"/>
            <a:endParaRPr lang="es-ES" sz="3200" b="1" u="sng" dirty="0">
              <a:solidFill>
                <a:srgbClr val="7030A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" name="Imagen 5" descr="woman_cycle_machine_exercising_md_wht.gif">
            <a:extLst>
              <a:ext uri="{FF2B5EF4-FFF2-40B4-BE49-F238E27FC236}">
                <a16:creationId xmlns:a16="http://schemas.microsoft.com/office/drawing/2014/main" id="{B75A2AAB-0CB6-1F41-890E-E9695105B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30909" y="4988872"/>
            <a:ext cx="1068892" cy="12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BE3724C1-828A-FC47-A196-0B6565A1E83C}"/>
              </a:ext>
            </a:extLst>
          </p:cNvPr>
          <p:cNvCxnSpPr/>
          <p:nvPr/>
        </p:nvCxnSpPr>
        <p:spPr>
          <a:xfrm>
            <a:off x="5143922" y="2711863"/>
            <a:ext cx="3114255" cy="0"/>
          </a:xfrm>
          <a:prstGeom prst="line">
            <a:avLst/>
          </a:prstGeom>
          <a:noFill/>
          <a:ln w="25400" cap="flat">
            <a:solidFill>
              <a:schemeClr val="accent6">
                <a:lumMod val="7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Título 1">
            <a:extLst>
              <a:ext uri="{FF2B5EF4-FFF2-40B4-BE49-F238E27FC236}">
                <a16:creationId xmlns:a16="http://schemas.microsoft.com/office/drawing/2014/main" id="{DDD11BA7-7145-7B4E-9874-757F47028657}"/>
              </a:ext>
            </a:extLst>
          </p:cNvPr>
          <p:cNvSpPr txBox="1">
            <a:spLocks/>
          </p:cNvSpPr>
          <p:nvPr/>
        </p:nvSpPr>
        <p:spPr>
          <a:xfrm>
            <a:off x="330731" y="507976"/>
            <a:ext cx="10634663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mv="urn:schemas-microsoft-com:mac:vml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>
            <a:noAutofit/>
          </a:bodyPr>
          <a:lstStyle>
            <a:lvl1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hangingPunct="1"/>
            <a:r>
              <a:rPr lang="es-ES_tradnl" sz="3600" b="1" dirty="0">
                <a:solidFill>
                  <a:srgbClr val="FF0000"/>
                </a:solidFill>
                <a:latin typeface="Tahoma"/>
              </a:rPr>
              <a:t>RC</a:t>
            </a:r>
            <a:r>
              <a:rPr lang="es-ES_tradnl" sz="3600" b="1" dirty="0">
                <a:solidFill>
                  <a:srgbClr val="660066"/>
                </a:solidFill>
                <a:latin typeface="Tahoma"/>
              </a:rPr>
              <a:t> </a:t>
            </a:r>
            <a:r>
              <a:rPr lang="es-ES_tradnl" sz="3600" b="1" dirty="0">
                <a:solidFill>
                  <a:srgbClr val="FF0000"/>
                </a:solidFill>
                <a:latin typeface="Tahoma"/>
              </a:rPr>
              <a:t>MÁS NECESARIA QUE NUNCA</a:t>
            </a:r>
            <a:br>
              <a:rPr lang="es-ES_tradnl" sz="3600" b="1" dirty="0">
                <a:solidFill>
                  <a:srgbClr val="660066"/>
                </a:solidFill>
                <a:latin typeface="Tahoma"/>
              </a:rPr>
            </a:br>
            <a:br>
              <a:rPr lang="es-ES_tradnl" sz="3600" b="1" dirty="0">
                <a:solidFill>
                  <a:srgbClr val="660066"/>
                </a:solidFill>
                <a:latin typeface="Tahoma"/>
              </a:rPr>
            </a:br>
            <a:endParaRPr lang="es-ES_tradnl" sz="3600" b="1" dirty="0">
              <a:solidFill>
                <a:srgbClr val="660066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59194278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4CCD14-5D93-3647-A559-11031E76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2363" y="212251"/>
            <a:ext cx="9201151" cy="895351"/>
          </a:xfrm>
        </p:spPr>
        <p:txBody>
          <a:bodyPr/>
          <a:lstStyle/>
          <a:p>
            <a:r>
              <a:rPr lang="es-ES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 DE MAYO 2020</a:t>
            </a:r>
            <a:br>
              <a:rPr lang="es-ES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ES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66382D5-D6B3-D948-B50A-AEE9B5BCEA6A}"/>
              </a:ext>
            </a:extLst>
          </p:cNvPr>
          <p:cNvSpPr txBox="1">
            <a:spLocks/>
          </p:cNvSpPr>
          <p:nvPr/>
        </p:nvSpPr>
        <p:spPr>
          <a:xfrm>
            <a:off x="1638487" y="1372055"/>
            <a:ext cx="8915027" cy="711579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hangingPunct="1"/>
            <a:r>
              <a:rPr lang="es-ES" sz="28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DOCUMENTO ASOCIACIÓN RCV Y REHAB CARDIACA SEC-SORECAR REINICIO REHAB CARDIACA  </a:t>
            </a:r>
            <a:r>
              <a:rPr lang="es-ES" sz="2800" b="1" dirty="0">
                <a:solidFill>
                  <a:srgbClr val="F905F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E-MEDICINA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82453E8-515F-5045-9524-5B97FF3DF3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272"/>
          <a:stretch/>
        </p:blipFill>
        <p:spPr>
          <a:xfrm>
            <a:off x="791381" y="2612541"/>
            <a:ext cx="10330033" cy="340231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2AA24F9-3604-B845-AF8F-A5077DA6CD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22259" y="1020773"/>
            <a:ext cx="669741" cy="770703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75C27E99-911E-B74D-A88B-EF9C85A569D3}"/>
              </a:ext>
            </a:extLst>
          </p:cNvPr>
          <p:cNvSpPr/>
          <p:nvPr/>
        </p:nvSpPr>
        <p:spPr>
          <a:xfrm>
            <a:off x="1352363" y="6174429"/>
            <a:ext cx="111540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solidFill>
                  <a:srgbClr val="FF0000"/>
                </a:solidFill>
              </a:rPr>
              <a:t>En https://</a:t>
            </a:r>
            <a:r>
              <a:rPr lang="es-ES" sz="1600" dirty="0" err="1">
                <a:solidFill>
                  <a:srgbClr val="FF0000"/>
                </a:solidFill>
              </a:rPr>
              <a:t>secardiologia.es</a:t>
            </a:r>
            <a:r>
              <a:rPr lang="es-ES" sz="1600" dirty="0">
                <a:solidFill>
                  <a:srgbClr val="FF0000"/>
                </a:solidFill>
              </a:rPr>
              <a:t>/</a:t>
            </a:r>
            <a:r>
              <a:rPr lang="es-ES" sz="1600" dirty="0" err="1">
                <a:solidFill>
                  <a:srgbClr val="FF0000"/>
                </a:solidFill>
              </a:rPr>
              <a:t>images</a:t>
            </a:r>
            <a:r>
              <a:rPr lang="es-ES" sz="1600" dirty="0">
                <a:solidFill>
                  <a:srgbClr val="FF0000"/>
                </a:solidFill>
              </a:rPr>
              <a:t>/secciones/riesgo/RecomendacionesRC-SEC2020-COVID19.pdf</a:t>
            </a:r>
          </a:p>
        </p:txBody>
      </p:sp>
    </p:spTree>
    <p:extLst>
      <p:ext uri="{BB962C8B-B14F-4D97-AF65-F5344CB8AC3E}">
        <p14:creationId xmlns:p14="http://schemas.microsoft.com/office/powerpoint/2010/main" val="24473410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32D176-09C6-B642-AE43-0FFD6C0D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C12F50-9ADD-2745-B787-02132EF2FF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1353" y="895351"/>
            <a:ext cx="8455468" cy="5776379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2CB4FD14-1225-7646-A3C9-C5EB124C79DC}"/>
              </a:ext>
            </a:extLst>
          </p:cNvPr>
          <p:cNvSpPr/>
          <p:nvPr/>
        </p:nvSpPr>
        <p:spPr>
          <a:xfrm>
            <a:off x="5648325" y="6502453"/>
            <a:ext cx="5677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  <a:latin typeface="Helvetica" pitchFamily="2" charset="0"/>
              </a:rPr>
              <a:t>  V </a:t>
            </a:r>
            <a:r>
              <a:rPr lang="es-ES" sz="1400" dirty="0" err="1">
                <a:solidFill>
                  <a:srgbClr val="FF0000"/>
                </a:solidFill>
                <a:latin typeface="Helvetica" pitchFamily="2" charset="0"/>
              </a:rPr>
              <a:t>Arrarte</a:t>
            </a:r>
            <a:r>
              <a:rPr lang="es-ES" sz="1400" dirty="0">
                <a:solidFill>
                  <a:srgbClr val="FF0000"/>
                </a:solidFill>
                <a:latin typeface="Helvetica" pitchFamily="2" charset="0"/>
              </a:rPr>
              <a:t>  y  R Campuzano </a:t>
            </a:r>
            <a:r>
              <a:rPr lang="es-ES" sz="1400" dirty="0" err="1">
                <a:solidFill>
                  <a:srgbClr val="FF0000"/>
                </a:solidFill>
                <a:latin typeface="Helvetica" pitchFamily="2" charset="0"/>
              </a:rPr>
              <a:t>Rev</a:t>
            </a:r>
            <a:r>
              <a:rPr lang="es-ES" sz="1400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s-ES" sz="1400" dirty="0" err="1">
                <a:solidFill>
                  <a:srgbClr val="FF0000"/>
                </a:solidFill>
                <a:latin typeface="Helvetica" pitchFamily="2" charset="0"/>
              </a:rPr>
              <a:t>Esp</a:t>
            </a:r>
            <a:r>
              <a:rPr lang="es-ES" sz="1400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s-ES" sz="1400" dirty="0" err="1">
                <a:solidFill>
                  <a:srgbClr val="FF0000"/>
                </a:solidFill>
                <a:latin typeface="Helvetica" pitchFamily="2" charset="0"/>
              </a:rPr>
              <a:t>Cardiol</a:t>
            </a:r>
            <a:r>
              <a:rPr lang="es-ES" sz="1400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s-ES" sz="1400" dirty="0" err="1">
                <a:solidFill>
                  <a:srgbClr val="FF0000"/>
                </a:solidFill>
                <a:latin typeface="Helvetica" pitchFamily="2" charset="0"/>
              </a:rPr>
              <a:t>Supl</a:t>
            </a:r>
            <a:r>
              <a:rPr lang="es-ES" sz="1400" dirty="0">
                <a:solidFill>
                  <a:srgbClr val="FF0000"/>
                </a:solidFill>
                <a:latin typeface="Helvetica" pitchFamily="2" charset="0"/>
              </a:rPr>
              <a:t>. 2020;20(C):22-24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FB7BBA0-C455-BD4D-81C1-B3C2AE164E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22259" y="1020773"/>
            <a:ext cx="669741" cy="770703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B4C9817-4404-3D42-BCB9-371B7F9F3EBA}"/>
              </a:ext>
            </a:extLst>
          </p:cNvPr>
          <p:cNvSpPr txBox="1"/>
          <p:nvPr/>
        </p:nvSpPr>
        <p:spPr>
          <a:xfrm>
            <a:off x="7688132" y="1979408"/>
            <a:ext cx="1936376" cy="461665"/>
          </a:xfrm>
          <a:prstGeom prst="rect">
            <a:avLst/>
          </a:prstGeom>
          <a:solidFill>
            <a:srgbClr val="7030A0">
              <a:alpha val="38000"/>
            </a:srgbClr>
          </a:solidFill>
        </p:spPr>
        <p:txBody>
          <a:bodyPr wrap="square" rtlCol="0">
            <a:spAutoFit/>
          </a:bodyPr>
          <a:lstStyle/>
          <a:p>
            <a:endParaRPr lang="es-ES" sz="24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59CFFAB-1CCC-D445-AAF7-484BA0FB1AF9}"/>
              </a:ext>
            </a:extLst>
          </p:cNvPr>
          <p:cNvSpPr txBox="1"/>
          <p:nvPr/>
        </p:nvSpPr>
        <p:spPr>
          <a:xfrm>
            <a:off x="7688132" y="3697173"/>
            <a:ext cx="1936376" cy="461665"/>
          </a:xfrm>
          <a:prstGeom prst="rect">
            <a:avLst/>
          </a:prstGeom>
          <a:solidFill>
            <a:srgbClr val="7030A0">
              <a:alpha val="38000"/>
            </a:srgbClr>
          </a:solidFill>
        </p:spPr>
        <p:txBody>
          <a:bodyPr wrap="square" rtlCol="0">
            <a:spAutoFit/>
          </a:bodyPr>
          <a:lstStyle/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91693092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738626-3FA9-DB44-901D-27BF21328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 </a:t>
            </a:r>
            <a:r>
              <a:rPr lang="es-ES" sz="5867" b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aularc.es</a:t>
            </a:r>
            <a:r>
              <a:rPr lang="es-ES" sz="5867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s-ES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29-6-2020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5877D27-7AD5-FF4B-BD9F-958BDA304964}"/>
              </a:ext>
            </a:extLst>
          </p:cNvPr>
          <p:cNvSpPr txBox="1"/>
          <p:nvPr/>
        </p:nvSpPr>
        <p:spPr>
          <a:xfrm>
            <a:off x="1070732" y="1012455"/>
            <a:ext cx="4804659" cy="3341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351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ABRIL-MAYO 2020</a:t>
            </a:r>
          </a:p>
        </p:txBody>
      </p:sp>
      <p:pic>
        <p:nvPicPr>
          <p:cNvPr id="6" name="Imagen 5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CE6A14BA-BC1D-644F-BC7C-7FE47C8F58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939" y="3107893"/>
            <a:ext cx="5740204" cy="3574337"/>
          </a:xfrm>
          <a:prstGeom prst="rect">
            <a:avLst/>
          </a:prstGeom>
        </p:spPr>
      </p:pic>
      <p:pic>
        <p:nvPicPr>
          <p:cNvPr id="7" name="Imagen 6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81E50912-D050-D545-BA1A-06A811F2D64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56" y="1374204"/>
            <a:ext cx="5740203" cy="174910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A466B11-FC4F-9E46-9D29-41B2F2D30937}"/>
              </a:ext>
            </a:extLst>
          </p:cNvPr>
          <p:cNvSpPr txBox="1"/>
          <p:nvPr/>
        </p:nvSpPr>
        <p:spPr>
          <a:xfrm>
            <a:off x="474443" y="5667309"/>
            <a:ext cx="858083" cy="92384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s-ES" sz="1351" dirty="0"/>
          </a:p>
          <a:p>
            <a:endParaRPr lang="es-ES" sz="1351" dirty="0"/>
          </a:p>
          <a:p>
            <a:endParaRPr lang="es-ES" sz="1351" dirty="0"/>
          </a:p>
          <a:p>
            <a:endParaRPr lang="es-ES" sz="1351" dirty="0"/>
          </a:p>
        </p:txBody>
      </p:sp>
      <p:pic>
        <p:nvPicPr>
          <p:cNvPr id="9" name="Imagen 8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178318D0-D09A-7B49-B8CE-5F060572929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269" y="5557545"/>
            <a:ext cx="4617827" cy="1239636"/>
          </a:xfrm>
          <a:prstGeom prst="rect">
            <a:avLst/>
          </a:prstGeom>
        </p:spPr>
      </p:pic>
      <p:pic>
        <p:nvPicPr>
          <p:cNvPr id="11" name="Imagen 10" descr="Captura de pantalla de un celular con letras&#10;&#10;Descripción generada automáticamente">
            <a:extLst>
              <a:ext uri="{FF2B5EF4-FFF2-40B4-BE49-F238E27FC236}">
                <a16:creationId xmlns:a16="http://schemas.microsoft.com/office/drawing/2014/main" id="{FF2B55E2-4815-5F41-96B2-D5F64CA1A34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270" y="1203021"/>
            <a:ext cx="4499999" cy="435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61419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6808095-C829-214D-BCC9-3FF3D48B26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16" y="1709455"/>
            <a:ext cx="4346573" cy="2347149"/>
          </a:xfrm>
          <a:prstGeom prst="rect">
            <a:avLst/>
          </a:prstGeom>
        </p:spPr>
      </p:pic>
      <p:pic>
        <p:nvPicPr>
          <p:cNvPr id="6" name="Imagen 5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5A1116F0-5453-3D4E-AE02-E2DC9EDEC4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7791" y="1147718"/>
            <a:ext cx="3723813" cy="245191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40BDC7D-F723-0E40-BC4C-9BBB439475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11" y="3380815"/>
            <a:ext cx="4060535" cy="267168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A214B39-715F-0343-8FD0-2DD6265479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7788" y="3606812"/>
            <a:ext cx="3723813" cy="2451793"/>
          </a:xfrm>
          <a:prstGeom prst="rect">
            <a:avLst/>
          </a:prstGeom>
        </p:spPr>
      </p:pic>
      <p:pic>
        <p:nvPicPr>
          <p:cNvPr id="10" name="Imagen 9" descr="Captura de pantalla de un celular con letras&#10;&#10;Descripción generada automáticamente">
            <a:extLst>
              <a:ext uri="{FF2B5EF4-FFF2-40B4-BE49-F238E27FC236}">
                <a16:creationId xmlns:a16="http://schemas.microsoft.com/office/drawing/2014/main" id="{4F8F9191-677D-BC44-9004-C37BEB54F6A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1603" y="2094152"/>
            <a:ext cx="3938925" cy="3811589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8D8F9139-7B33-3749-8596-221BB3C48C18}"/>
              </a:ext>
            </a:extLst>
          </p:cNvPr>
          <p:cNvSpPr/>
          <p:nvPr/>
        </p:nvSpPr>
        <p:spPr>
          <a:xfrm>
            <a:off x="2659804" y="6052499"/>
            <a:ext cx="68723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1300 usuarios en 4 meses</a:t>
            </a:r>
            <a:endParaRPr lang="es-ES" sz="4000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2D967CF1-1633-1242-A839-738E0FA45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750" y="1"/>
            <a:ext cx="9201151" cy="895351"/>
          </a:xfrm>
        </p:spPr>
        <p:txBody>
          <a:bodyPr>
            <a:normAutofit fontScale="90000"/>
          </a:bodyPr>
          <a:lstStyle/>
          <a:p>
            <a:r>
              <a:rPr lang="es-ES" dirty="0"/>
              <a:t> </a:t>
            </a:r>
            <a:r>
              <a:rPr lang="es-ES" sz="5867" b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aularc.es</a:t>
            </a:r>
            <a:r>
              <a:rPr lang="es-ES" sz="5867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s-ES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29-6-2020</a:t>
            </a:r>
          </a:p>
        </p:txBody>
      </p:sp>
    </p:spTree>
    <p:extLst>
      <p:ext uri="{BB962C8B-B14F-4D97-AF65-F5344CB8AC3E}">
        <p14:creationId xmlns:p14="http://schemas.microsoft.com/office/powerpoint/2010/main" val="406365080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270769-EA81-1046-B4A3-B91C6369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  </a:t>
            </a:r>
            <a:r>
              <a:rPr lang="es-ES" b="1" dirty="0"/>
              <a:t>CONCLUSIONES </a:t>
            </a:r>
          </a:p>
        </p:txBody>
      </p:sp>
      <p:sp>
        <p:nvSpPr>
          <p:cNvPr id="4" name="CuadroTexto 9">
            <a:extLst>
              <a:ext uri="{FF2B5EF4-FFF2-40B4-BE49-F238E27FC236}">
                <a16:creationId xmlns:a16="http://schemas.microsoft.com/office/drawing/2014/main" id="{D5C28E3D-74FB-F545-9010-AF33D4773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245" y="1563395"/>
            <a:ext cx="11764491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b="1" dirty="0">
                <a:solidFill>
                  <a:srgbClr val="FF0000"/>
                </a:solidFill>
                <a:latin typeface="Tahoma" panose="020B0604030504040204" pitchFamily="34" charset="0"/>
              </a:rPr>
              <a:t>APROVECHA EL INGRESO </a:t>
            </a:r>
            <a:r>
              <a:rPr lang="es-ES_tradnl" altLang="es-ES" b="1" dirty="0">
                <a:solidFill>
                  <a:srgbClr val="660066"/>
                </a:solidFill>
                <a:latin typeface="Tahoma" panose="020B0604030504040204" pitchFamily="34" charset="0"/>
              </a:rPr>
              <a:t>PARA CAMBIAR PRONOSTICO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ES" b="1" dirty="0">
              <a:solidFill>
                <a:srgbClr val="660066"/>
              </a:solidFill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b="1" dirty="0">
                <a:solidFill>
                  <a:srgbClr val="660066"/>
                </a:solidFill>
                <a:latin typeface="Tahoma" panose="020B0604030504040204" pitchFamily="34" charset="0"/>
              </a:rPr>
              <a:t>SIEMPRE EN </a:t>
            </a:r>
            <a:r>
              <a:rPr lang="es-ES_tradnl" altLang="es-ES" b="1" dirty="0">
                <a:solidFill>
                  <a:srgbClr val="FF0000"/>
                </a:solidFill>
                <a:latin typeface="Tahoma" panose="020B0604030504040204" pitchFamily="34" charset="0"/>
              </a:rPr>
              <a:t>CONTINUIDAD (TB DIGITAL)</a:t>
            </a:r>
          </a:p>
          <a:p>
            <a:pPr>
              <a:spcBef>
                <a:spcPct val="0"/>
              </a:spcBef>
              <a:buNone/>
            </a:pPr>
            <a:endParaRPr lang="es-ES_tradnl" altLang="es-ES" b="1" dirty="0">
              <a:solidFill>
                <a:srgbClr val="660066"/>
              </a:solidFill>
              <a:latin typeface="Tahoma" panose="020B060403050404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es-ES_tradnl" altLang="es-ES" b="1" dirty="0">
                <a:solidFill>
                  <a:srgbClr val="660066"/>
                </a:solidFill>
                <a:latin typeface="Tahoma" panose="020B0604030504040204" pitchFamily="34" charset="0"/>
              </a:rPr>
              <a:t>LA RC ES INDICACIÓN </a:t>
            </a:r>
            <a:r>
              <a:rPr lang="es-ES_tradnl" altLang="es-ES" b="1" dirty="0">
                <a:solidFill>
                  <a:srgbClr val="FF0000"/>
                </a:solidFill>
                <a:latin typeface="Tahoma" panose="020B0604030504040204" pitchFamily="34" charset="0"/>
              </a:rPr>
              <a:t>IA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b="1" dirty="0">
                <a:solidFill>
                  <a:srgbClr val="660066"/>
                </a:solidFill>
                <a:latin typeface="Tahoma" panose="020B0604030504040204" pitchFamily="34" charset="0"/>
              </a:rPr>
              <a:t>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b="1" dirty="0">
                <a:solidFill>
                  <a:srgbClr val="660066"/>
                </a:solidFill>
                <a:latin typeface="Tahoma" panose="020B0604030504040204" pitchFamily="34" charset="0"/>
              </a:rPr>
              <a:t>MÁS QUE NUNCA </a:t>
            </a:r>
            <a:r>
              <a:rPr lang="es-ES_tradnl" altLang="es-ES" b="1" dirty="0">
                <a:solidFill>
                  <a:srgbClr val="FF0000"/>
                </a:solidFill>
                <a:latin typeface="Tahoma" panose="020B0604030504040204" pitchFamily="34" charset="0"/>
              </a:rPr>
              <a:t>AULARC.ES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ES" b="1" dirty="0">
              <a:solidFill>
                <a:srgbClr val="660066"/>
              </a:solidFill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ES" b="1" dirty="0">
              <a:solidFill>
                <a:srgbClr val="660066"/>
              </a:solidFill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b="1" dirty="0">
                <a:solidFill>
                  <a:srgbClr val="660066"/>
                </a:solidFill>
                <a:latin typeface="Tahoma" panose="020B0604030504040204" pitchFamily="34" charset="0"/>
              </a:rPr>
              <a:t>	</a:t>
            </a:r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id="{16A07B2F-336A-5B43-99FB-D43EA302CC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8900" y="3302469"/>
            <a:ext cx="1223963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FB946F9E-B155-4D96-AC7F-DAC09F113941}"/>
              </a:ext>
            </a:extLst>
          </p:cNvPr>
          <p:cNvSpPr/>
          <p:nvPr/>
        </p:nvSpPr>
        <p:spPr>
          <a:xfrm>
            <a:off x="0" y="6558164"/>
            <a:ext cx="2929992" cy="256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67" dirty="0">
                <a:solidFill>
                  <a:srgbClr val="555555"/>
                </a:solidFill>
                <a:latin typeface="Arial" panose="020B0604020202020204" pitchFamily="34" charset="0"/>
              </a:rPr>
              <a:t>MAT-ES-2004300-V1-Noviembre 2020</a:t>
            </a:r>
            <a:endParaRPr lang="es-ES" sz="1067" dirty="0"/>
          </a:p>
        </p:txBody>
      </p:sp>
    </p:spTree>
    <p:extLst>
      <p:ext uri="{BB962C8B-B14F-4D97-AF65-F5344CB8AC3E}">
        <p14:creationId xmlns:p14="http://schemas.microsoft.com/office/powerpoint/2010/main" val="156369435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2AAF6A-C6CE-41B4-8FC6-FDD3C7B3DB29}"/>
              </a:ext>
            </a:extLst>
          </p:cNvPr>
          <p:cNvSpPr/>
          <p:nvPr/>
        </p:nvSpPr>
        <p:spPr>
          <a:xfrm>
            <a:off x="0" y="6642556"/>
            <a:ext cx="242969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55555"/>
                </a:solidFill>
                <a:latin typeface="Arial" panose="020B0604020202020204" pitchFamily="34" charset="0"/>
              </a:rPr>
              <a:t>MAT-ES-2004405-V1-Noviembre 2020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1663149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1158" y="-190157"/>
            <a:ext cx="6565190" cy="1097280"/>
          </a:xfrm>
        </p:spPr>
        <p:txBody>
          <a:bodyPr/>
          <a:lstStyle/>
          <a:p>
            <a:r>
              <a:rPr lang="en-US" sz="1800"/>
              <a:t>Primary Endpoint: Composite of CV Death, MI, Stroke, Hospitalization for UA, or Coronary Revascularization</a:t>
            </a:r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gray">
          <a:xfrm>
            <a:off x="260311" y="6583205"/>
            <a:ext cx="71681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Sabatine</a:t>
            </a: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MS, et al . </a:t>
            </a:r>
            <a:r>
              <a:rPr kumimoji="0" lang="fr-FR" sz="10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NEJM</a:t>
            </a:r>
            <a:r>
              <a:rPr kumimoji="0" lang="fr-FR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</a:t>
            </a: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2017]. </a:t>
            </a:r>
            <a:r>
              <a:rPr kumimoji="0" lang="en-US" sz="10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doi</a:t>
            </a: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10.1056/NEJMoa1615664</a:t>
            </a:r>
            <a:endParaRPr kumimoji="0" lang="it-IT" sz="1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F4000317-E1BC-4946-A352-3313A687D208}"/>
              </a:ext>
            </a:extLst>
          </p:cNvPr>
          <p:cNvGrpSpPr/>
          <p:nvPr/>
        </p:nvGrpSpPr>
        <p:grpSpPr>
          <a:xfrm>
            <a:off x="335360" y="1556792"/>
            <a:ext cx="5256584" cy="4250623"/>
            <a:chOff x="2892425" y="1201292"/>
            <a:chExt cx="5939879" cy="4829858"/>
          </a:xfrm>
        </p:grpSpPr>
        <p:grpSp>
          <p:nvGrpSpPr>
            <p:cNvPr id="374" name="Group 373"/>
            <p:cNvGrpSpPr/>
            <p:nvPr/>
          </p:nvGrpSpPr>
          <p:grpSpPr>
            <a:xfrm>
              <a:off x="5334000" y="1223963"/>
              <a:ext cx="3361626" cy="2747506"/>
              <a:chOff x="3810000" y="1223963"/>
              <a:chExt cx="3361626" cy="2747506"/>
            </a:xfrm>
          </p:grpSpPr>
          <p:sp>
            <p:nvSpPr>
              <p:cNvPr id="339" name="Rectangle 295"/>
              <p:cNvSpPr>
                <a:spLocks noChangeArrowheads="1"/>
              </p:cNvSpPr>
              <p:nvPr/>
            </p:nvSpPr>
            <p:spPr bwMode="auto">
              <a:xfrm>
                <a:off x="3810000" y="3152775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1316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6.0</a:t>
                </a:r>
              </a:p>
            </p:txBody>
          </p:sp>
          <p:sp>
            <p:nvSpPr>
              <p:cNvPr id="340" name="Rectangle 296"/>
              <p:cNvSpPr>
                <a:spLocks noChangeArrowheads="1"/>
              </p:cNvSpPr>
              <p:nvPr/>
            </p:nvSpPr>
            <p:spPr bwMode="auto">
              <a:xfrm>
                <a:off x="5300662" y="2132013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1316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10.7</a:t>
                </a:r>
              </a:p>
            </p:txBody>
          </p:sp>
          <p:sp>
            <p:nvSpPr>
              <p:cNvPr id="341" name="Rectangle 297"/>
              <p:cNvSpPr>
                <a:spLocks noChangeArrowheads="1"/>
              </p:cNvSpPr>
              <p:nvPr/>
            </p:nvSpPr>
            <p:spPr bwMode="auto">
              <a:xfrm>
                <a:off x="6829425" y="1223963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1316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14.6</a:t>
                </a:r>
              </a:p>
            </p:txBody>
          </p:sp>
          <p:sp>
            <p:nvSpPr>
              <p:cNvPr id="342" name="Rectangle 298"/>
              <p:cNvSpPr>
                <a:spLocks noChangeArrowheads="1"/>
              </p:cNvSpPr>
              <p:nvPr/>
            </p:nvSpPr>
            <p:spPr bwMode="auto">
              <a:xfrm>
                <a:off x="3815147" y="3756025"/>
                <a:ext cx="24846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FC840C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5.3</a:t>
                </a:r>
              </a:p>
            </p:txBody>
          </p:sp>
          <p:sp>
            <p:nvSpPr>
              <p:cNvPr id="343" name="Rectangle 299"/>
              <p:cNvSpPr>
                <a:spLocks noChangeArrowheads="1"/>
              </p:cNvSpPr>
              <p:nvPr/>
            </p:nvSpPr>
            <p:spPr bwMode="auto">
              <a:xfrm>
                <a:off x="5345497" y="2978150"/>
                <a:ext cx="24846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FC840C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9.1</a:t>
                </a:r>
              </a:p>
            </p:txBody>
          </p:sp>
          <p:sp>
            <p:nvSpPr>
              <p:cNvPr id="344" name="Rectangle 300"/>
              <p:cNvSpPr>
                <a:spLocks noChangeArrowheads="1"/>
              </p:cNvSpPr>
              <p:nvPr/>
            </p:nvSpPr>
            <p:spPr bwMode="auto">
              <a:xfrm>
                <a:off x="6823774" y="2308225"/>
                <a:ext cx="34785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FC840C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12.6</a:t>
                </a:r>
              </a:p>
            </p:txBody>
          </p:sp>
        </p:grpSp>
        <p:sp>
          <p:nvSpPr>
            <p:cNvPr id="338" name="Rectangle 294"/>
            <p:cNvSpPr>
              <a:spLocks noChangeArrowheads="1"/>
            </p:cNvSpPr>
            <p:nvPr/>
          </p:nvSpPr>
          <p:spPr bwMode="auto">
            <a:xfrm>
              <a:off x="3585317" y="1201292"/>
              <a:ext cx="19877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35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rPr>
                <a:t>16</a:t>
              </a:r>
              <a:endPara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/>
              </a:endParaRPr>
            </a:p>
          </p:txBody>
        </p:sp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5D5C22CB-6B40-455A-B4DC-0A7E76570D61}"/>
                </a:ext>
              </a:extLst>
            </p:cNvPr>
            <p:cNvGrpSpPr/>
            <p:nvPr/>
          </p:nvGrpSpPr>
          <p:grpSpPr>
            <a:xfrm>
              <a:off x="2892425" y="1304927"/>
              <a:ext cx="5939879" cy="4726223"/>
              <a:chOff x="2892425" y="1304927"/>
              <a:chExt cx="5939879" cy="4726223"/>
            </a:xfrm>
          </p:grpSpPr>
          <p:grpSp>
            <p:nvGrpSpPr>
              <p:cNvPr id="370" name="Group 369"/>
              <p:cNvGrpSpPr/>
              <p:nvPr/>
            </p:nvGrpSpPr>
            <p:grpSpPr>
              <a:xfrm>
                <a:off x="5395911" y="3370263"/>
                <a:ext cx="91440" cy="171450"/>
                <a:chOff x="3890962" y="3370263"/>
                <a:chExt cx="34925" cy="171450"/>
              </a:xfrm>
            </p:grpSpPr>
            <p:sp>
              <p:nvSpPr>
                <p:cNvPr id="243" name="Freeform 199"/>
                <p:cNvSpPr>
                  <a:spLocks/>
                </p:cNvSpPr>
                <p:nvPr/>
              </p:nvSpPr>
              <p:spPr bwMode="auto">
                <a:xfrm>
                  <a:off x="3908425" y="3370263"/>
                  <a:ext cx="0" cy="171450"/>
                </a:xfrm>
                <a:custGeom>
                  <a:avLst/>
                  <a:gdLst>
                    <a:gd name="T0" fmla="*/ 108 h 108"/>
                    <a:gd name="T1" fmla="*/ 57 h 108"/>
                    <a:gd name="T2" fmla="*/ 0 h 10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08">
                      <a:moveTo>
                        <a:pt x="0" y="108"/>
                      </a:moveTo>
                      <a:lnTo>
                        <a:pt x="0" y="5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244" name="Line 200"/>
                <p:cNvSpPr>
                  <a:spLocks noChangeShapeType="1"/>
                </p:cNvSpPr>
                <p:nvPr/>
              </p:nvSpPr>
              <p:spPr bwMode="auto">
                <a:xfrm>
                  <a:off x="3890962" y="3541712"/>
                  <a:ext cx="34925" cy="0"/>
                </a:xfrm>
                <a:prstGeom prst="line">
                  <a:avLst/>
                </a:prstGeom>
                <a:noFill/>
                <a:ln w="12700" cap="flat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245" name="Line 201"/>
                <p:cNvSpPr>
                  <a:spLocks noChangeShapeType="1"/>
                </p:cNvSpPr>
                <p:nvPr/>
              </p:nvSpPr>
              <p:spPr bwMode="auto">
                <a:xfrm>
                  <a:off x="3890962" y="3370263"/>
                  <a:ext cx="34925" cy="0"/>
                </a:xfrm>
                <a:prstGeom prst="line">
                  <a:avLst/>
                </a:prstGeom>
                <a:noFill/>
                <a:ln w="12700" cap="flat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</p:grpSp>
          <p:sp>
            <p:nvSpPr>
              <p:cNvPr id="109" name="Rectangle 108"/>
              <p:cNvSpPr/>
              <p:nvPr/>
            </p:nvSpPr>
            <p:spPr>
              <a:xfrm>
                <a:off x="3027035" y="5661818"/>
                <a:ext cx="5805269" cy="369332"/>
              </a:xfrm>
              <a:prstGeom prst="rect">
                <a:avLst/>
              </a:prstGeom>
              <a:solidFill>
                <a:srgbClr val="007CC2"/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353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HR 0.85 (95% CI 0.79 to 0.92); </a:t>
                </a:r>
                <a:r>
                  <a:rPr kumimoji="0" lang="en-US" sz="1800" b="0" i="1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P</a:t>
                </a:r>
                <a:r>
                  <a: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 &lt; 0.001</a:t>
                </a: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Arial"/>
                </a:endParaRPr>
              </a:p>
            </p:txBody>
          </p:sp>
          <p:grpSp>
            <p:nvGrpSpPr>
              <p:cNvPr id="371" name="Group 370"/>
              <p:cNvGrpSpPr/>
              <p:nvPr/>
            </p:nvGrpSpPr>
            <p:grpSpPr>
              <a:xfrm>
                <a:off x="5395911" y="3530600"/>
                <a:ext cx="91440" cy="158750"/>
                <a:chOff x="3890962" y="3530600"/>
                <a:chExt cx="34925" cy="158750"/>
              </a:xfrm>
            </p:grpSpPr>
            <p:sp>
              <p:nvSpPr>
                <p:cNvPr id="225" name="Freeform 181"/>
                <p:cNvSpPr>
                  <a:spLocks/>
                </p:cNvSpPr>
                <p:nvPr/>
              </p:nvSpPr>
              <p:spPr bwMode="auto">
                <a:xfrm>
                  <a:off x="3908425" y="3530600"/>
                  <a:ext cx="0" cy="158750"/>
                </a:xfrm>
                <a:custGeom>
                  <a:avLst/>
                  <a:gdLst>
                    <a:gd name="T0" fmla="*/ 100 h 100"/>
                    <a:gd name="T1" fmla="*/ 52 h 100"/>
                    <a:gd name="T2" fmla="*/ 0 h 10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00">
                      <a:moveTo>
                        <a:pt x="0" y="100"/>
                      </a:moveTo>
                      <a:lnTo>
                        <a:pt x="0" y="5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226" name="Line 182"/>
                <p:cNvSpPr>
                  <a:spLocks noChangeShapeType="1"/>
                </p:cNvSpPr>
                <p:nvPr/>
              </p:nvSpPr>
              <p:spPr bwMode="auto">
                <a:xfrm>
                  <a:off x="3890962" y="3689350"/>
                  <a:ext cx="34925" cy="0"/>
                </a:xfrm>
                <a:prstGeom prst="line">
                  <a:avLst/>
                </a:prstGeom>
                <a:noFill/>
                <a:ln w="12700" cap="flat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227" name="Line 183"/>
                <p:cNvSpPr>
                  <a:spLocks noChangeShapeType="1"/>
                </p:cNvSpPr>
                <p:nvPr/>
              </p:nvSpPr>
              <p:spPr bwMode="auto">
                <a:xfrm>
                  <a:off x="3890962" y="3530600"/>
                  <a:ext cx="34925" cy="0"/>
                </a:xfrm>
                <a:prstGeom prst="line">
                  <a:avLst/>
                </a:prstGeom>
                <a:noFill/>
                <a:ln w="12700" cap="flat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</p:grpSp>
          <p:grpSp>
            <p:nvGrpSpPr>
              <p:cNvPr id="369" name="Group 368"/>
              <p:cNvGrpSpPr/>
              <p:nvPr/>
            </p:nvGrpSpPr>
            <p:grpSpPr>
              <a:xfrm>
                <a:off x="6929436" y="2679702"/>
                <a:ext cx="91440" cy="212725"/>
                <a:chOff x="5424487" y="2679700"/>
                <a:chExt cx="33337" cy="212725"/>
              </a:xfrm>
            </p:grpSpPr>
            <p:sp>
              <p:nvSpPr>
                <p:cNvPr id="261" name="Freeform 217"/>
                <p:cNvSpPr>
                  <a:spLocks/>
                </p:cNvSpPr>
                <p:nvPr/>
              </p:nvSpPr>
              <p:spPr bwMode="auto">
                <a:xfrm>
                  <a:off x="5440362" y="2679700"/>
                  <a:ext cx="0" cy="212725"/>
                </a:xfrm>
                <a:custGeom>
                  <a:avLst/>
                  <a:gdLst>
                    <a:gd name="T0" fmla="*/ 134 h 134"/>
                    <a:gd name="T1" fmla="*/ 69 h 134"/>
                    <a:gd name="T2" fmla="*/ 0 h 13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34">
                      <a:moveTo>
                        <a:pt x="0" y="134"/>
                      </a:moveTo>
                      <a:lnTo>
                        <a:pt x="0" y="6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262" name="Line 218"/>
                <p:cNvSpPr>
                  <a:spLocks noChangeShapeType="1"/>
                </p:cNvSpPr>
                <p:nvPr/>
              </p:nvSpPr>
              <p:spPr bwMode="auto">
                <a:xfrm>
                  <a:off x="5424487" y="2892425"/>
                  <a:ext cx="33337" cy="0"/>
                </a:xfrm>
                <a:prstGeom prst="line">
                  <a:avLst/>
                </a:prstGeom>
                <a:noFill/>
                <a:ln w="12700" cap="flat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263" name="Line 219"/>
                <p:cNvSpPr>
                  <a:spLocks noChangeShapeType="1"/>
                </p:cNvSpPr>
                <p:nvPr/>
              </p:nvSpPr>
              <p:spPr bwMode="auto">
                <a:xfrm>
                  <a:off x="5424487" y="2679700"/>
                  <a:ext cx="33337" cy="0"/>
                </a:xfrm>
                <a:prstGeom prst="line">
                  <a:avLst/>
                </a:prstGeom>
                <a:noFill/>
                <a:ln w="12700" cap="flat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</p:grpSp>
          <p:grpSp>
            <p:nvGrpSpPr>
              <p:cNvPr id="368" name="Group 367"/>
              <p:cNvGrpSpPr/>
              <p:nvPr/>
            </p:nvGrpSpPr>
            <p:grpSpPr>
              <a:xfrm>
                <a:off x="6929436" y="2343150"/>
                <a:ext cx="91440" cy="230188"/>
                <a:chOff x="5424487" y="2343150"/>
                <a:chExt cx="33337" cy="230188"/>
              </a:xfrm>
            </p:grpSpPr>
            <p:sp>
              <p:nvSpPr>
                <p:cNvPr id="279" name="Freeform 235"/>
                <p:cNvSpPr>
                  <a:spLocks/>
                </p:cNvSpPr>
                <p:nvPr/>
              </p:nvSpPr>
              <p:spPr bwMode="auto">
                <a:xfrm>
                  <a:off x="5440362" y="2343150"/>
                  <a:ext cx="0" cy="230187"/>
                </a:xfrm>
                <a:custGeom>
                  <a:avLst/>
                  <a:gdLst>
                    <a:gd name="T0" fmla="*/ 145 h 145"/>
                    <a:gd name="T1" fmla="*/ 74 h 145"/>
                    <a:gd name="T2" fmla="*/ 0 h 1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45">
                      <a:moveTo>
                        <a:pt x="0" y="145"/>
                      </a:moveTo>
                      <a:lnTo>
                        <a:pt x="0" y="7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280" name="Line 236"/>
                <p:cNvSpPr>
                  <a:spLocks noChangeShapeType="1"/>
                </p:cNvSpPr>
                <p:nvPr/>
              </p:nvSpPr>
              <p:spPr bwMode="auto">
                <a:xfrm>
                  <a:off x="5424487" y="2573338"/>
                  <a:ext cx="33337" cy="0"/>
                </a:xfrm>
                <a:prstGeom prst="line">
                  <a:avLst/>
                </a:prstGeom>
                <a:noFill/>
                <a:ln w="12700" cap="flat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281" name="Line 237"/>
                <p:cNvSpPr>
                  <a:spLocks noChangeShapeType="1"/>
                </p:cNvSpPr>
                <p:nvPr/>
              </p:nvSpPr>
              <p:spPr bwMode="auto">
                <a:xfrm>
                  <a:off x="5424487" y="2343150"/>
                  <a:ext cx="33337" cy="0"/>
                </a:xfrm>
                <a:prstGeom prst="line">
                  <a:avLst/>
                </a:prstGeom>
                <a:noFill/>
                <a:ln w="12700" cap="flat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</p:grpSp>
          <p:grpSp>
            <p:nvGrpSpPr>
              <p:cNvPr id="366" name="Group 365"/>
              <p:cNvGrpSpPr/>
              <p:nvPr/>
            </p:nvGrpSpPr>
            <p:grpSpPr>
              <a:xfrm>
                <a:off x="8462962" y="1854202"/>
                <a:ext cx="91440" cy="377825"/>
                <a:chOff x="6958012" y="1854200"/>
                <a:chExt cx="31750" cy="377825"/>
              </a:xfrm>
            </p:grpSpPr>
            <p:sp>
              <p:nvSpPr>
                <p:cNvPr id="297" name="Freeform 253"/>
                <p:cNvSpPr>
                  <a:spLocks/>
                </p:cNvSpPr>
                <p:nvPr/>
              </p:nvSpPr>
              <p:spPr bwMode="auto">
                <a:xfrm>
                  <a:off x="6972300" y="1854200"/>
                  <a:ext cx="0" cy="377825"/>
                </a:xfrm>
                <a:custGeom>
                  <a:avLst/>
                  <a:gdLst>
                    <a:gd name="T0" fmla="*/ 238 h 238"/>
                    <a:gd name="T1" fmla="*/ 122 h 238"/>
                    <a:gd name="T2" fmla="*/ 0 h 23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38">
                      <a:moveTo>
                        <a:pt x="0" y="238"/>
                      </a:moveTo>
                      <a:lnTo>
                        <a:pt x="0" y="12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298" name="Line 254"/>
                <p:cNvSpPr>
                  <a:spLocks noChangeShapeType="1"/>
                </p:cNvSpPr>
                <p:nvPr/>
              </p:nvSpPr>
              <p:spPr bwMode="auto">
                <a:xfrm>
                  <a:off x="6958012" y="2232025"/>
                  <a:ext cx="31750" cy="0"/>
                </a:xfrm>
                <a:prstGeom prst="line">
                  <a:avLst/>
                </a:prstGeom>
                <a:noFill/>
                <a:ln w="12700" cap="flat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299" name="Line 255"/>
                <p:cNvSpPr>
                  <a:spLocks noChangeShapeType="1"/>
                </p:cNvSpPr>
                <p:nvPr/>
              </p:nvSpPr>
              <p:spPr bwMode="auto">
                <a:xfrm>
                  <a:off x="6958012" y="1854200"/>
                  <a:ext cx="31750" cy="0"/>
                </a:xfrm>
                <a:prstGeom prst="line">
                  <a:avLst/>
                </a:prstGeom>
                <a:noFill/>
                <a:ln w="12700" cap="flat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</p:grpSp>
          <p:grpSp>
            <p:nvGrpSpPr>
              <p:cNvPr id="367" name="Group 366"/>
              <p:cNvGrpSpPr/>
              <p:nvPr/>
            </p:nvGrpSpPr>
            <p:grpSpPr>
              <a:xfrm>
                <a:off x="8462962" y="1409702"/>
                <a:ext cx="91440" cy="371475"/>
                <a:chOff x="6958012" y="1409700"/>
                <a:chExt cx="31750" cy="371475"/>
              </a:xfrm>
            </p:grpSpPr>
            <p:sp>
              <p:nvSpPr>
                <p:cNvPr id="315" name="Freeform 271"/>
                <p:cNvSpPr>
                  <a:spLocks/>
                </p:cNvSpPr>
                <p:nvPr/>
              </p:nvSpPr>
              <p:spPr bwMode="auto">
                <a:xfrm>
                  <a:off x="6972300" y="1409700"/>
                  <a:ext cx="0" cy="371475"/>
                </a:xfrm>
                <a:custGeom>
                  <a:avLst/>
                  <a:gdLst>
                    <a:gd name="T0" fmla="*/ 234 h 234"/>
                    <a:gd name="T1" fmla="*/ 120 h 234"/>
                    <a:gd name="T2" fmla="*/ 0 h 23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34">
                      <a:moveTo>
                        <a:pt x="0" y="234"/>
                      </a:moveTo>
                      <a:lnTo>
                        <a:pt x="0" y="12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316" name="Line 272"/>
                <p:cNvSpPr>
                  <a:spLocks noChangeShapeType="1"/>
                </p:cNvSpPr>
                <p:nvPr/>
              </p:nvSpPr>
              <p:spPr bwMode="auto">
                <a:xfrm>
                  <a:off x="6958012" y="1781175"/>
                  <a:ext cx="31750" cy="0"/>
                </a:xfrm>
                <a:prstGeom prst="line">
                  <a:avLst/>
                </a:prstGeom>
                <a:noFill/>
                <a:ln w="12700" cap="flat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317" name="Line 273"/>
                <p:cNvSpPr>
                  <a:spLocks noChangeShapeType="1"/>
                </p:cNvSpPr>
                <p:nvPr/>
              </p:nvSpPr>
              <p:spPr bwMode="auto">
                <a:xfrm>
                  <a:off x="6958012" y="1409700"/>
                  <a:ext cx="31750" cy="0"/>
                </a:xfrm>
                <a:prstGeom prst="line">
                  <a:avLst/>
                </a:prstGeom>
                <a:noFill/>
                <a:ln w="12700" cap="flat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</p:grpSp>
          <p:grpSp>
            <p:nvGrpSpPr>
              <p:cNvPr id="362" name="Group 361"/>
              <p:cNvGrpSpPr/>
              <p:nvPr/>
            </p:nvGrpSpPr>
            <p:grpSpPr>
              <a:xfrm>
                <a:off x="3900489" y="1600202"/>
                <a:ext cx="4595813" cy="3151187"/>
                <a:chOff x="2376487" y="1600200"/>
                <a:chExt cx="4595813" cy="3151187"/>
              </a:xfrm>
            </p:grpSpPr>
            <p:sp>
              <p:nvSpPr>
                <p:cNvPr id="318" name="Freeform 274"/>
                <p:cNvSpPr>
                  <a:spLocks/>
                </p:cNvSpPr>
                <p:nvPr/>
              </p:nvSpPr>
              <p:spPr bwMode="auto">
                <a:xfrm>
                  <a:off x="2376487" y="3937000"/>
                  <a:ext cx="941387" cy="814387"/>
                </a:xfrm>
                <a:custGeom>
                  <a:avLst/>
                  <a:gdLst>
                    <a:gd name="T0" fmla="*/ 11 w 593"/>
                    <a:gd name="T1" fmla="*/ 509 h 513"/>
                    <a:gd name="T2" fmla="*/ 26 w 593"/>
                    <a:gd name="T3" fmla="*/ 502 h 513"/>
                    <a:gd name="T4" fmla="*/ 37 w 593"/>
                    <a:gd name="T5" fmla="*/ 494 h 513"/>
                    <a:gd name="T6" fmla="*/ 44 w 593"/>
                    <a:gd name="T7" fmla="*/ 483 h 513"/>
                    <a:gd name="T8" fmla="*/ 55 w 593"/>
                    <a:gd name="T9" fmla="*/ 476 h 513"/>
                    <a:gd name="T10" fmla="*/ 69 w 593"/>
                    <a:gd name="T11" fmla="*/ 469 h 513"/>
                    <a:gd name="T12" fmla="*/ 80 w 593"/>
                    <a:gd name="T13" fmla="*/ 454 h 513"/>
                    <a:gd name="T14" fmla="*/ 91 w 593"/>
                    <a:gd name="T15" fmla="*/ 446 h 513"/>
                    <a:gd name="T16" fmla="*/ 105 w 593"/>
                    <a:gd name="T17" fmla="*/ 435 h 513"/>
                    <a:gd name="T18" fmla="*/ 113 w 593"/>
                    <a:gd name="T19" fmla="*/ 428 h 513"/>
                    <a:gd name="T20" fmla="*/ 124 w 593"/>
                    <a:gd name="T21" fmla="*/ 413 h 513"/>
                    <a:gd name="T22" fmla="*/ 133 w 593"/>
                    <a:gd name="T23" fmla="*/ 402 h 513"/>
                    <a:gd name="T24" fmla="*/ 144 w 593"/>
                    <a:gd name="T25" fmla="*/ 391 h 513"/>
                    <a:gd name="T26" fmla="*/ 160 w 593"/>
                    <a:gd name="T27" fmla="*/ 383 h 513"/>
                    <a:gd name="T28" fmla="*/ 171 w 593"/>
                    <a:gd name="T29" fmla="*/ 376 h 513"/>
                    <a:gd name="T30" fmla="*/ 182 w 593"/>
                    <a:gd name="T31" fmla="*/ 365 h 513"/>
                    <a:gd name="T32" fmla="*/ 191 w 593"/>
                    <a:gd name="T33" fmla="*/ 358 h 513"/>
                    <a:gd name="T34" fmla="*/ 206 w 593"/>
                    <a:gd name="T35" fmla="*/ 350 h 513"/>
                    <a:gd name="T36" fmla="*/ 217 w 593"/>
                    <a:gd name="T37" fmla="*/ 339 h 513"/>
                    <a:gd name="T38" fmla="*/ 228 w 593"/>
                    <a:gd name="T39" fmla="*/ 328 h 513"/>
                    <a:gd name="T40" fmla="*/ 239 w 593"/>
                    <a:gd name="T41" fmla="*/ 317 h 513"/>
                    <a:gd name="T42" fmla="*/ 249 w 593"/>
                    <a:gd name="T43" fmla="*/ 301 h 513"/>
                    <a:gd name="T44" fmla="*/ 260 w 593"/>
                    <a:gd name="T45" fmla="*/ 290 h 513"/>
                    <a:gd name="T46" fmla="*/ 271 w 593"/>
                    <a:gd name="T47" fmla="*/ 279 h 513"/>
                    <a:gd name="T48" fmla="*/ 286 w 593"/>
                    <a:gd name="T49" fmla="*/ 268 h 513"/>
                    <a:gd name="T50" fmla="*/ 300 w 593"/>
                    <a:gd name="T51" fmla="*/ 257 h 513"/>
                    <a:gd name="T52" fmla="*/ 315 w 593"/>
                    <a:gd name="T53" fmla="*/ 249 h 513"/>
                    <a:gd name="T54" fmla="*/ 326 w 593"/>
                    <a:gd name="T55" fmla="*/ 238 h 513"/>
                    <a:gd name="T56" fmla="*/ 336 w 593"/>
                    <a:gd name="T57" fmla="*/ 231 h 513"/>
                    <a:gd name="T58" fmla="*/ 347 w 593"/>
                    <a:gd name="T59" fmla="*/ 220 h 513"/>
                    <a:gd name="T60" fmla="*/ 362 w 593"/>
                    <a:gd name="T61" fmla="*/ 209 h 513"/>
                    <a:gd name="T62" fmla="*/ 376 w 593"/>
                    <a:gd name="T63" fmla="*/ 197 h 513"/>
                    <a:gd name="T64" fmla="*/ 387 w 593"/>
                    <a:gd name="T65" fmla="*/ 190 h 513"/>
                    <a:gd name="T66" fmla="*/ 398 w 593"/>
                    <a:gd name="T67" fmla="*/ 175 h 513"/>
                    <a:gd name="T68" fmla="*/ 409 w 593"/>
                    <a:gd name="T69" fmla="*/ 160 h 513"/>
                    <a:gd name="T70" fmla="*/ 420 w 593"/>
                    <a:gd name="T71" fmla="*/ 149 h 513"/>
                    <a:gd name="T72" fmla="*/ 434 w 593"/>
                    <a:gd name="T73" fmla="*/ 142 h 513"/>
                    <a:gd name="T74" fmla="*/ 449 w 593"/>
                    <a:gd name="T75" fmla="*/ 135 h 513"/>
                    <a:gd name="T76" fmla="*/ 456 w 593"/>
                    <a:gd name="T77" fmla="*/ 120 h 513"/>
                    <a:gd name="T78" fmla="*/ 467 w 593"/>
                    <a:gd name="T79" fmla="*/ 109 h 513"/>
                    <a:gd name="T80" fmla="*/ 478 w 593"/>
                    <a:gd name="T81" fmla="*/ 94 h 513"/>
                    <a:gd name="T82" fmla="*/ 491 w 593"/>
                    <a:gd name="T83" fmla="*/ 85 h 513"/>
                    <a:gd name="T84" fmla="*/ 507 w 593"/>
                    <a:gd name="T85" fmla="*/ 78 h 513"/>
                    <a:gd name="T86" fmla="*/ 518 w 593"/>
                    <a:gd name="T87" fmla="*/ 71 h 513"/>
                    <a:gd name="T88" fmla="*/ 529 w 593"/>
                    <a:gd name="T89" fmla="*/ 59 h 513"/>
                    <a:gd name="T90" fmla="*/ 540 w 593"/>
                    <a:gd name="T91" fmla="*/ 48 h 513"/>
                    <a:gd name="T92" fmla="*/ 553 w 593"/>
                    <a:gd name="T93" fmla="*/ 34 h 513"/>
                    <a:gd name="T94" fmla="*/ 568 w 593"/>
                    <a:gd name="T95" fmla="*/ 19 h 513"/>
                    <a:gd name="T96" fmla="*/ 578 w 593"/>
                    <a:gd name="T97" fmla="*/ 8 h 513"/>
                    <a:gd name="T98" fmla="*/ 589 w 593"/>
                    <a:gd name="T99" fmla="*/ 0 h 5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93" h="513">
                      <a:moveTo>
                        <a:pt x="0" y="513"/>
                      </a:moveTo>
                      <a:lnTo>
                        <a:pt x="4" y="513"/>
                      </a:lnTo>
                      <a:lnTo>
                        <a:pt x="8" y="509"/>
                      </a:lnTo>
                      <a:lnTo>
                        <a:pt x="11" y="509"/>
                      </a:lnTo>
                      <a:lnTo>
                        <a:pt x="15" y="507"/>
                      </a:lnTo>
                      <a:lnTo>
                        <a:pt x="18" y="502"/>
                      </a:lnTo>
                      <a:lnTo>
                        <a:pt x="22" y="502"/>
                      </a:lnTo>
                      <a:lnTo>
                        <a:pt x="26" y="502"/>
                      </a:lnTo>
                      <a:lnTo>
                        <a:pt x="26" y="498"/>
                      </a:lnTo>
                      <a:lnTo>
                        <a:pt x="29" y="498"/>
                      </a:lnTo>
                      <a:lnTo>
                        <a:pt x="33" y="498"/>
                      </a:lnTo>
                      <a:lnTo>
                        <a:pt x="37" y="494"/>
                      </a:lnTo>
                      <a:lnTo>
                        <a:pt x="37" y="491"/>
                      </a:lnTo>
                      <a:lnTo>
                        <a:pt x="40" y="491"/>
                      </a:lnTo>
                      <a:lnTo>
                        <a:pt x="44" y="487"/>
                      </a:lnTo>
                      <a:lnTo>
                        <a:pt x="44" y="483"/>
                      </a:lnTo>
                      <a:lnTo>
                        <a:pt x="47" y="480"/>
                      </a:lnTo>
                      <a:lnTo>
                        <a:pt x="51" y="480"/>
                      </a:lnTo>
                      <a:lnTo>
                        <a:pt x="55" y="480"/>
                      </a:lnTo>
                      <a:lnTo>
                        <a:pt x="55" y="476"/>
                      </a:lnTo>
                      <a:lnTo>
                        <a:pt x="58" y="472"/>
                      </a:lnTo>
                      <a:lnTo>
                        <a:pt x="62" y="472"/>
                      </a:lnTo>
                      <a:lnTo>
                        <a:pt x="66" y="472"/>
                      </a:lnTo>
                      <a:lnTo>
                        <a:pt x="69" y="469"/>
                      </a:lnTo>
                      <a:lnTo>
                        <a:pt x="73" y="465"/>
                      </a:lnTo>
                      <a:lnTo>
                        <a:pt x="76" y="465"/>
                      </a:lnTo>
                      <a:lnTo>
                        <a:pt x="76" y="461"/>
                      </a:lnTo>
                      <a:lnTo>
                        <a:pt x="80" y="454"/>
                      </a:lnTo>
                      <a:lnTo>
                        <a:pt x="84" y="450"/>
                      </a:lnTo>
                      <a:lnTo>
                        <a:pt x="84" y="446"/>
                      </a:lnTo>
                      <a:lnTo>
                        <a:pt x="87" y="446"/>
                      </a:lnTo>
                      <a:lnTo>
                        <a:pt x="91" y="446"/>
                      </a:lnTo>
                      <a:lnTo>
                        <a:pt x="95" y="443"/>
                      </a:lnTo>
                      <a:lnTo>
                        <a:pt x="98" y="443"/>
                      </a:lnTo>
                      <a:lnTo>
                        <a:pt x="102" y="439"/>
                      </a:lnTo>
                      <a:lnTo>
                        <a:pt x="105" y="435"/>
                      </a:lnTo>
                      <a:lnTo>
                        <a:pt x="105" y="432"/>
                      </a:lnTo>
                      <a:lnTo>
                        <a:pt x="109" y="432"/>
                      </a:lnTo>
                      <a:lnTo>
                        <a:pt x="113" y="432"/>
                      </a:lnTo>
                      <a:lnTo>
                        <a:pt x="113" y="428"/>
                      </a:lnTo>
                      <a:lnTo>
                        <a:pt x="116" y="420"/>
                      </a:lnTo>
                      <a:lnTo>
                        <a:pt x="120" y="420"/>
                      </a:lnTo>
                      <a:lnTo>
                        <a:pt x="124" y="417"/>
                      </a:lnTo>
                      <a:lnTo>
                        <a:pt x="124" y="413"/>
                      </a:lnTo>
                      <a:lnTo>
                        <a:pt x="127" y="413"/>
                      </a:lnTo>
                      <a:lnTo>
                        <a:pt x="131" y="413"/>
                      </a:lnTo>
                      <a:lnTo>
                        <a:pt x="133" y="406"/>
                      </a:lnTo>
                      <a:lnTo>
                        <a:pt x="133" y="402"/>
                      </a:lnTo>
                      <a:lnTo>
                        <a:pt x="138" y="398"/>
                      </a:lnTo>
                      <a:lnTo>
                        <a:pt x="142" y="398"/>
                      </a:lnTo>
                      <a:lnTo>
                        <a:pt x="144" y="395"/>
                      </a:lnTo>
                      <a:lnTo>
                        <a:pt x="144" y="391"/>
                      </a:lnTo>
                      <a:lnTo>
                        <a:pt x="149" y="391"/>
                      </a:lnTo>
                      <a:lnTo>
                        <a:pt x="153" y="387"/>
                      </a:lnTo>
                      <a:lnTo>
                        <a:pt x="155" y="383"/>
                      </a:lnTo>
                      <a:lnTo>
                        <a:pt x="160" y="383"/>
                      </a:lnTo>
                      <a:lnTo>
                        <a:pt x="162" y="383"/>
                      </a:lnTo>
                      <a:lnTo>
                        <a:pt x="162" y="380"/>
                      </a:lnTo>
                      <a:lnTo>
                        <a:pt x="166" y="380"/>
                      </a:lnTo>
                      <a:lnTo>
                        <a:pt x="171" y="376"/>
                      </a:lnTo>
                      <a:lnTo>
                        <a:pt x="173" y="372"/>
                      </a:lnTo>
                      <a:lnTo>
                        <a:pt x="173" y="369"/>
                      </a:lnTo>
                      <a:lnTo>
                        <a:pt x="177" y="369"/>
                      </a:lnTo>
                      <a:lnTo>
                        <a:pt x="182" y="365"/>
                      </a:lnTo>
                      <a:lnTo>
                        <a:pt x="182" y="361"/>
                      </a:lnTo>
                      <a:lnTo>
                        <a:pt x="184" y="358"/>
                      </a:lnTo>
                      <a:lnTo>
                        <a:pt x="188" y="358"/>
                      </a:lnTo>
                      <a:lnTo>
                        <a:pt x="191" y="358"/>
                      </a:lnTo>
                      <a:lnTo>
                        <a:pt x="195" y="354"/>
                      </a:lnTo>
                      <a:lnTo>
                        <a:pt x="200" y="350"/>
                      </a:lnTo>
                      <a:lnTo>
                        <a:pt x="202" y="350"/>
                      </a:lnTo>
                      <a:lnTo>
                        <a:pt x="206" y="350"/>
                      </a:lnTo>
                      <a:lnTo>
                        <a:pt x="211" y="346"/>
                      </a:lnTo>
                      <a:lnTo>
                        <a:pt x="213" y="343"/>
                      </a:lnTo>
                      <a:lnTo>
                        <a:pt x="213" y="339"/>
                      </a:lnTo>
                      <a:lnTo>
                        <a:pt x="217" y="339"/>
                      </a:lnTo>
                      <a:lnTo>
                        <a:pt x="220" y="339"/>
                      </a:lnTo>
                      <a:lnTo>
                        <a:pt x="220" y="334"/>
                      </a:lnTo>
                      <a:lnTo>
                        <a:pt x="224" y="334"/>
                      </a:lnTo>
                      <a:lnTo>
                        <a:pt x="228" y="328"/>
                      </a:lnTo>
                      <a:lnTo>
                        <a:pt x="231" y="323"/>
                      </a:lnTo>
                      <a:lnTo>
                        <a:pt x="231" y="321"/>
                      </a:lnTo>
                      <a:lnTo>
                        <a:pt x="235" y="317"/>
                      </a:lnTo>
                      <a:lnTo>
                        <a:pt x="239" y="317"/>
                      </a:lnTo>
                      <a:lnTo>
                        <a:pt x="242" y="317"/>
                      </a:lnTo>
                      <a:lnTo>
                        <a:pt x="242" y="312"/>
                      </a:lnTo>
                      <a:lnTo>
                        <a:pt x="246" y="306"/>
                      </a:lnTo>
                      <a:lnTo>
                        <a:pt x="249" y="301"/>
                      </a:lnTo>
                      <a:lnTo>
                        <a:pt x="253" y="301"/>
                      </a:lnTo>
                      <a:lnTo>
                        <a:pt x="257" y="301"/>
                      </a:lnTo>
                      <a:lnTo>
                        <a:pt x="260" y="297"/>
                      </a:lnTo>
                      <a:lnTo>
                        <a:pt x="260" y="290"/>
                      </a:lnTo>
                      <a:lnTo>
                        <a:pt x="264" y="290"/>
                      </a:lnTo>
                      <a:lnTo>
                        <a:pt x="268" y="286"/>
                      </a:lnTo>
                      <a:lnTo>
                        <a:pt x="271" y="286"/>
                      </a:lnTo>
                      <a:lnTo>
                        <a:pt x="271" y="279"/>
                      </a:lnTo>
                      <a:lnTo>
                        <a:pt x="275" y="279"/>
                      </a:lnTo>
                      <a:lnTo>
                        <a:pt x="278" y="275"/>
                      </a:lnTo>
                      <a:lnTo>
                        <a:pt x="282" y="275"/>
                      </a:lnTo>
                      <a:lnTo>
                        <a:pt x="286" y="268"/>
                      </a:lnTo>
                      <a:lnTo>
                        <a:pt x="289" y="268"/>
                      </a:lnTo>
                      <a:lnTo>
                        <a:pt x="293" y="264"/>
                      </a:lnTo>
                      <a:lnTo>
                        <a:pt x="297" y="260"/>
                      </a:lnTo>
                      <a:lnTo>
                        <a:pt x="300" y="257"/>
                      </a:lnTo>
                      <a:lnTo>
                        <a:pt x="304" y="253"/>
                      </a:lnTo>
                      <a:lnTo>
                        <a:pt x="307" y="253"/>
                      </a:lnTo>
                      <a:lnTo>
                        <a:pt x="311" y="249"/>
                      </a:lnTo>
                      <a:lnTo>
                        <a:pt x="315" y="249"/>
                      </a:lnTo>
                      <a:lnTo>
                        <a:pt x="318" y="246"/>
                      </a:lnTo>
                      <a:lnTo>
                        <a:pt x="318" y="242"/>
                      </a:lnTo>
                      <a:lnTo>
                        <a:pt x="322" y="238"/>
                      </a:lnTo>
                      <a:lnTo>
                        <a:pt x="326" y="238"/>
                      </a:lnTo>
                      <a:lnTo>
                        <a:pt x="329" y="234"/>
                      </a:lnTo>
                      <a:lnTo>
                        <a:pt x="329" y="231"/>
                      </a:lnTo>
                      <a:lnTo>
                        <a:pt x="333" y="231"/>
                      </a:lnTo>
                      <a:lnTo>
                        <a:pt x="336" y="231"/>
                      </a:lnTo>
                      <a:lnTo>
                        <a:pt x="340" y="227"/>
                      </a:lnTo>
                      <a:lnTo>
                        <a:pt x="340" y="223"/>
                      </a:lnTo>
                      <a:lnTo>
                        <a:pt x="344" y="223"/>
                      </a:lnTo>
                      <a:lnTo>
                        <a:pt x="347" y="220"/>
                      </a:lnTo>
                      <a:lnTo>
                        <a:pt x="351" y="220"/>
                      </a:lnTo>
                      <a:lnTo>
                        <a:pt x="355" y="216"/>
                      </a:lnTo>
                      <a:lnTo>
                        <a:pt x="358" y="212"/>
                      </a:lnTo>
                      <a:lnTo>
                        <a:pt x="362" y="209"/>
                      </a:lnTo>
                      <a:lnTo>
                        <a:pt x="366" y="209"/>
                      </a:lnTo>
                      <a:lnTo>
                        <a:pt x="369" y="205"/>
                      </a:lnTo>
                      <a:lnTo>
                        <a:pt x="373" y="201"/>
                      </a:lnTo>
                      <a:lnTo>
                        <a:pt x="376" y="197"/>
                      </a:lnTo>
                      <a:lnTo>
                        <a:pt x="380" y="197"/>
                      </a:lnTo>
                      <a:lnTo>
                        <a:pt x="380" y="194"/>
                      </a:lnTo>
                      <a:lnTo>
                        <a:pt x="384" y="194"/>
                      </a:lnTo>
                      <a:lnTo>
                        <a:pt x="387" y="190"/>
                      </a:lnTo>
                      <a:lnTo>
                        <a:pt x="387" y="186"/>
                      </a:lnTo>
                      <a:lnTo>
                        <a:pt x="391" y="183"/>
                      </a:lnTo>
                      <a:lnTo>
                        <a:pt x="395" y="183"/>
                      </a:lnTo>
                      <a:lnTo>
                        <a:pt x="398" y="175"/>
                      </a:lnTo>
                      <a:lnTo>
                        <a:pt x="402" y="175"/>
                      </a:lnTo>
                      <a:lnTo>
                        <a:pt x="405" y="172"/>
                      </a:lnTo>
                      <a:lnTo>
                        <a:pt x="409" y="164"/>
                      </a:lnTo>
                      <a:lnTo>
                        <a:pt x="409" y="160"/>
                      </a:lnTo>
                      <a:lnTo>
                        <a:pt x="413" y="160"/>
                      </a:lnTo>
                      <a:lnTo>
                        <a:pt x="416" y="157"/>
                      </a:lnTo>
                      <a:lnTo>
                        <a:pt x="420" y="153"/>
                      </a:lnTo>
                      <a:lnTo>
                        <a:pt x="420" y="149"/>
                      </a:lnTo>
                      <a:lnTo>
                        <a:pt x="424" y="146"/>
                      </a:lnTo>
                      <a:lnTo>
                        <a:pt x="427" y="146"/>
                      </a:lnTo>
                      <a:lnTo>
                        <a:pt x="431" y="142"/>
                      </a:lnTo>
                      <a:lnTo>
                        <a:pt x="434" y="142"/>
                      </a:lnTo>
                      <a:lnTo>
                        <a:pt x="438" y="142"/>
                      </a:lnTo>
                      <a:lnTo>
                        <a:pt x="442" y="142"/>
                      </a:lnTo>
                      <a:lnTo>
                        <a:pt x="445" y="142"/>
                      </a:lnTo>
                      <a:lnTo>
                        <a:pt x="449" y="135"/>
                      </a:lnTo>
                      <a:lnTo>
                        <a:pt x="449" y="131"/>
                      </a:lnTo>
                      <a:lnTo>
                        <a:pt x="453" y="131"/>
                      </a:lnTo>
                      <a:lnTo>
                        <a:pt x="456" y="127"/>
                      </a:lnTo>
                      <a:lnTo>
                        <a:pt x="456" y="120"/>
                      </a:lnTo>
                      <a:lnTo>
                        <a:pt x="460" y="116"/>
                      </a:lnTo>
                      <a:lnTo>
                        <a:pt x="462" y="116"/>
                      </a:lnTo>
                      <a:lnTo>
                        <a:pt x="467" y="111"/>
                      </a:lnTo>
                      <a:lnTo>
                        <a:pt x="467" y="109"/>
                      </a:lnTo>
                      <a:lnTo>
                        <a:pt x="471" y="105"/>
                      </a:lnTo>
                      <a:lnTo>
                        <a:pt x="473" y="100"/>
                      </a:lnTo>
                      <a:lnTo>
                        <a:pt x="478" y="96"/>
                      </a:lnTo>
                      <a:lnTo>
                        <a:pt x="478" y="94"/>
                      </a:lnTo>
                      <a:lnTo>
                        <a:pt x="482" y="94"/>
                      </a:lnTo>
                      <a:lnTo>
                        <a:pt x="484" y="94"/>
                      </a:lnTo>
                      <a:lnTo>
                        <a:pt x="489" y="89"/>
                      </a:lnTo>
                      <a:lnTo>
                        <a:pt x="491" y="85"/>
                      </a:lnTo>
                      <a:lnTo>
                        <a:pt x="496" y="83"/>
                      </a:lnTo>
                      <a:lnTo>
                        <a:pt x="500" y="78"/>
                      </a:lnTo>
                      <a:lnTo>
                        <a:pt x="502" y="78"/>
                      </a:lnTo>
                      <a:lnTo>
                        <a:pt x="507" y="78"/>
                      </a:lnTo>
                      <a:lnTo>
                        <a:pt x="507" y="74"/>
                      </a:lnTo>
                      <a:lnTo>
                        <a:pt x="511" y="74"/>
                      </a:lnTo>
                      <a:lnTo>
                        <a:pt x="513" y="71"/>
                      </a:lnTo>
                      <a:lnTo>
                        <a:pt x="518" y="71"/>
                      </a:lnTo>
                      <a:lnTo>
                        <a:pt x="518" y="67"/>
                      </a:lnTo>
                      <a:lnTo>
                        <a:pt x="520" y="63"/>
                      </a:lnTo>
                      <a:lnTo>
                        <a:pt x="524" y="63"/>
                      </a:lnTo>
                      <a:lnTo>
                        <a:pt x="529" y="59"/>
                      </a:lnTo>
                      <a:lnTo>
                        <a:pt x="531" y="56"/>
                      </a:lnTo>
                      <a:lnTo>
                        <a:pt x="535" y="56"/>
                      </a:lnTo>
                      <a:lnTo>
                        <a:pt x="535" y="52"/>
                      </a:lnTo>
                      <a:lnTo>
                        <a:pt x="540" y="48"/>
                      </a:lnTo>
                      <a:lnTo>
                        <a:pt x="542" y="45"/>
                      </a:lnTo>
                      <a:lnTo>
                        <a:pt x="546" y="41"/>
                      </a:lnTo>
                      <a:lnTo>
                        <a:pt x="549" y="37"/>
                      </a:lnTo>
                      <a:lnTo>
                        <a:pt x="553" y="34"/>
                      </a:lnTo>
                      <a:lnTo>
                        <a:pt x="557" y="30"/>
                      </a:lnTo>
                      <a:lnTo>
                        <a:pt x="560" y="26"/>
                      </a:lnTo>
                      <a:lnTo>
                        <a:pt x="564" y="22"/>
                      </a:lnTo>
                      <a:lnTo>
                        <a:pt x="568" y="19"/>
                      </a:lnTo>
                      <a:lnTo>
                        <a:pt x="571" y="19"/>
                      </a:lnTo>
                      <a:lnTo>
                        <a:pt x="575" y="15"/>
                      </a:lnTo>
                      <a:lnTo>
                        <a:pt x="575" y="11"/>
                      </a:lnTo>
                      <a:lnTo>
                        <a:pt x="578" y="8"/>
                      </a:lnTo>
                      <a:lnTo>
                        <a:pt x="582" y="4"/>
                      </a:lnTo>
                      <a:lnTo>
                        <a:pt x="586" y="4"/>
                      </a:lnTo>
                      <a:lnTo>
                        <a:pt x="586" y="0"/>
                      </a:lnTo>
                      <a:lnTo>
                        <a:pt x="589" y="0"/>
                      </a:lnTo>
                      <a:lnTo>
                        <a:pt x="593" y="0"/>
                      </a:lnTo>
                    </a:path>
                  </a:pathLst>
                </a:custGeom>
                <a:noFill/>
                <a:ln w="30163" cap="rnd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319" name="Freeform 275"/>
                <p:cNvSpPr>
                  <a:spLocks/>
                </p:cNvSpPr>
                <p:nvPr/>
              </p:nvSpPr>
              <p:spPr bwMode="auto">
                <a:xfrm>
                  <a:off x="3317875" y="3182938"/>
                  <a:ext cx="954087" cy="754062"/>
                </a:xfrm>
                <a:custGeom>
                  <a:avLst/>
                  <a:gdLst>
                    <a:gd name="T0" fmla="*/ 7 w 601"/>
                    <a:gd name="T1" fmla="*/ 464 h 475"/>
                    <a:gd name="T2" fmla="*/ 18 w 601"/>
                    <a:gd name="T3" fmla="*/ 457 h 475"/>
                    <a:gd name="T4" fmla="*/ 29 w 601"/>
                    <a:gd name="T5" fmla="*/ 446 h 475"/>
                    <a:gd name="T6" fmla="*/ 40 w 601"/>
                    <a:gd name="T7" fmla="*/ 435 h 475"/>
                    <a:gd name="T8" fmla="*/ 51 w 601"/>
                    <a:gd name="T9" fmla="*/ 427 h 475"/>
                    <a:gd name="T10" fmla="*/ 65 w 601"/>
                    <a:gd name="T11" fmla="*/ 416 h 475"/>
                    <a:gd name="T12" fmla="*/ 76 w 601"/>
                    <a:gd name="T13" fmla="*/ 405 h 475"/>
                    <a:gd name="T14" fmla="*/ 87 w 601"/>
                    <a:gd name="T15" fmla="*/ 398 h 475"/>
                    <a:gd name="T16" fmla="*/ 98 w 601"/>
                    <a:gd name="T17" fmla="*/ 385 h 475"/>
                    <a:gd name="T18" fmla="*/ 112 w 601"/>
                    <a:gd name="T19" fmla="*/ 367 h 475"/>
                    <a:gd name="T20" fmla="*/ 127 w 601"/>
                    <a:gd name="T21" fmla="*/ 361 h 475"/>
                    <a:gd name="T22" fmla="*/ 138 w 601"/>
                    <a:gd name="T23" fmla="*/ 352 h 475"/>
                    <a:gd name="T24" fmla="*/ 149 w 601"/>
                    <a:gd name="T25" fmla="*/ 337 h 475"/>
                    <a:gd name="T26" fmla="*/ 163 w 601"/>
                    <a:gd name="T27" fmla="*/ 337 h 475"/>
                    <a:gd name="T28" fmla="*/ 178 w 601"/>
                    <a:gd name="T29" fmla="*/ 326 h 475"/>
                    <a:gd name="T30" fmla="*/ 187 w 601"/>
                    <a:gd name="T31" fmla="*/ 319 h 475"/>
                    <a:gd name="T32" fmla="*/ 203 w 601"/>
                    <a:gd name="T33" fmla="*/ 308 h 475"/>
                    <a:gd name="T34" fmla="*/ 214 w 601"/>
                    <a:gd name="T35" fmla="*/ 297 h 475"/>
                    <a:gd name="T36" fmla="*/ 225 w 601"/>
                    <a:gd name="T37" fmla="*/ 286 h 475"/>
                    <a:gd name="T38" fmla="*/ 238 w 601"/>
                    <a:gd name="T39" fmla="*/ 274 h 475"/>
                    <a:gd name="T40" fmla="*/ 249 w 601"/>
                    <a:gd name="T41" fmla="*/ 267 h 475"/>
                    <a:gd name="T42" fmla="*/ 265 w 601"/>
                    <a:gd name="T43" fmla="*/ 256 h 475"/>
                    <a:gd name="T44" fmla="*/ 274 w 601"/>
                    <a:gd name="T45" fmla="*/ 241 h 475"/>
                    <a:gd name="T46" fmla="*/ 285 w 601"/>
                    <a:gd name="T47" fmla="*/ 237 h 475"/>
                    <a:gd name="T48" fmla="*/ 296 w 601"/>
                    <a:gd name="T49" fmla="*/ 226 h 475"/>
                    <a:gd name="T50" fmla="*/ 307 w 601"/>
                    <a:gd name="T51" fmla="*/ 219 h 475"/>
                    <a:gd name="T52" fmla="*/ 318 w 601"/>
                    <a:gd name="T53" fmla="*/ 208 h 475"/>
                    <a:gd name="T54" fmla="*/ 332 w 601"/>
                    <a:gd name="T55" fmla="*/ 204 h 475"/>
                    <a:gd name="T56" fmla="*/ 347 w 601"/>
                    <a:gd name="T57" fmla="*/ 193 h 475"/>
                    <a:gd name="T58" fmla="*/ 358 w 601"/>
                    <a:gd name="T59" fmla="*/ 186 h 475"/>
                    <a:gd name="T60" fmla="*/ 369 w 601"/>
                    <a:gd name="T61" fmla="*/ 177 h 475"/>
                    <a:gd name="T62" fmla="*/ 383 w 601"/>
                    <a:gd name="T63" fmla="*/ 171 h 475"/>
                    <a:gd name="T64" fmla="*/ 394 w 601"/>
                    <a:gd name="T65" fmla="*/ 160 h 475"/>
                    <a:gd name="T66" fmla="*/ 405 w 601"/>
                    <a:gd name="T67" fmla="*/ 149 h 475"/>
                    <a:gd name="T68" fmla="*/ 416 w 601"/>
                    <a:gd name="T69" fmla="*/ 138 h 475"/>
                    <a:gd name="T70" fmla="*/ 430 w 601"/>
                    <a:gd name="T71" fmla="*/ 133 h 475"/>
                    <a:gd name="T72" fmla="*/ 441 w 601"/>
                    <a:gd name="T73" fmla="*/ 122 h 475"/>
                    <a:gd name="T74" fmla="*/ 456 w 601"/>
                    <a:gd name="T75" fmla="*/ 114 h 475"/>
                    <a:gd name="T76" fmla="*/ 467 w 601"/>
                    <a:gd name="T77" fmla="*/ 107 h 475"/>
                    <a:gd name="T78" fmla="*/ 481 w 601"/>
                    <a:gd name="T79" fmla="*/ 99 h 475"/>
                    <a:gd name="T80" fmla="*/ 492 w 601"/>
                    <a:gd name="T81" fmla="*/ 92 h 475"/>
                    <a:gd name="T82" fmla="*/ 503 w 601"/>
                    <a:gd name="T83" fmla="*/ 81 h 475"/>
                    <a:gd name="T84" fmla="*/ 517 w 601"/>
                    <a:gd name="T85" fmla="*/ 70 h 475"/>
                    <a:gd name="T86" fmla="*/ 528 w 601"/>
                    <a:gd name="T87" fmla="*/ 62 h 475"/>
                    <a:gd name="T88" fmla="*/ 543 w 601"/>
                    <a:gd name="T89" fmla="*/ 55 h 475"/>
                    <a:gd name="T90" fmla="*/ 550 w 601"/>
                    <a:gd name="T91" fmla="*/ 44 h 475"/>
                    <a:gd name="T92" fmla="*/ 561 w 601"/>
                    <a:gd name="T93" fmla="*/ 37 h 475"/>
                    <a:gd name="T94" fmla="*/ 574 w 601"/>
                    <a:gd name="T95" fmla="*/ 22 h 475"/>
                    <a:gd name="T96" fmla="*/ 585 w 601"/>
                    <a:gd name="T97" fmla="*/ 11 h 475"/>
                    <a:gd name="T98" fmla="*/ 601 w 601"/>
                    <a:gd name="T99" fmla="*/ 3 h 4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01" h="475">
                      <a:moveTo>
                        <a:pt x="0" y="475"/>
                      </a:moveTo>
                      <a:lnTo>
                        <a:pt x="0" y="468"/>
                      </a:lnTo>
                      <a:lnTo>
                        <a:pt x="4" y="464"/>
                      </a:lnTo>
                      <a:lnTo>
                        <a:pt x="7" y="464"/>
                      </a:lnTo>
                      <a:lnTo>
                        <a:pt x="11" y="464"/>
                      </a:lnTo>
                      <a:lnTo>
                        <a:pt x="11" y="460"/>
                      </a:lnTo>
                      <a:lnTo>
                        <a:pt x="14" y="460"/>
                      </a:lnTo>
                      <a:lnTo>
                        <a:pt x="18" y="457"/>
                      </a:lnTo>
                      <a:lnTo>
                        <a:pt x="22" y="453"/>
                      </a:lnTo>
                      <a:lnTo>
                        <a:pt x="22" y="449"/>
                      </a:lnTo>
                      <a:lnTo>
                        <a:pt x="25" y="446"/>
                      </a:lnTo>
                      <a:lnTo>
                        <a:pt x="29" y="446"/>
                      </a:lnTo>
                      <a:lnTo>
                        <a:pt x="33" y="442"/>
                      </a:lnTo>
                      <a:lnTo>
                        <a:pt x="36" y="438"/>
                      </a:lnTo>
                      <a:lnTo>
                        <a:pt x="40" y="438"/>
                      </a:lnTo>
                      <a:lnTo>
                        <a:pt x="40" y="435"/>
                      </a:lnTo>
                      <a:lnTo>
                        <a:pt x="43" y="435"/>
                      </a:lnTo>
                      <a:lnTo>
                        <a:pt x="47" y="431"/>
                      </a:lnTo>
                      <a:lnTo>
                        <a:pt x="51" y="431"/>
                      </a:lnTo>
                      <a:lnTo>
                        <a:pt x="51" y="427"/>
                      </a:lnTo>
                      <a:lnTo>
                        <a:pt x="54" y="423"/>
                      </a:lnTo>
                      <a:lnTo>
                        <a:pt x="58" y="423"/>
                      </a:lnTo>
                      <a:lnTo>
                        <a:pt x="62" y="420"/>
                      </a:lnTo>
                      <a:lnTo>
                        <a:pt x="65" y="416"/>
                      </a:lnTo>
                      <a:lnTo>
                        <a:pt x="69" y="416"/>
                      </a:lnTo>
                      <a:lnTo>
                        <a:pt x="69" y="409"/>
                      </a:lnTo>
                      <a:lnTo>
                        <a:pt x="72" y="405"/>
                      </a:lnTo>
                      <a:lnTo>
                        <a:pt x="76" y="405"/>
                      </a:lnTo>
                      <a:lnTo>
                        <a:pt x="80" y="405"/>
                      </a:lnTo>
                      <a:lnTo>
                        <a:pt x="80" y="401"/>
                      </a:lnTo>
                      <a:lnTo>
                        <a:pt x="83" y="401"/>
                      </a:lnTo>
                      <a:lnTo>
                        <a:pt x="87" y="398"/>
                      </a:lnTo>
                      <a:lnTo>
                        <a:pt x="91" y="398"/>
                      </a:lnTo>
                      <a:lnTo>
                        <a:pt x="91" y="394"/>
                      </a:lnTo>
                      <a:lnTo>
                        <a:pt x="94" y="390"/>
                      </a:lnTo>
                      <a:lnTo>
                        <a:pt x="98" y="385"/>
                      </a:lnTo>
                      <a:lnTo>
                        <a:pt x="101" y="378"/>
                      </a:lnTo>
                      <a:lnTo>
                        <a:pt x="105" y="378"/>
                      </a:lnTo>
                      <a:lnTo>
                        <a:pt x="109" y="374"/>
                      </a:lnTo>
                      <a:lnTo>
                        <a:pt x="112" y="367"/>
                      </a:lnTo>
                      <a:lnTo>
                        <a:pt x="116" y="367"/>
                      </a:lnTo>
                      <a:lnTo>
                        <a:pt x="120" y="363"/>
                      </a:lnTo>
                      <a:lnTo>
                        <a:pt x="123" y="361"/>
                      </a:lnTo>
                      <a:lnTo>
                        <a:pt x="127" y="361"/>
                      </a:lnTo>
                      <a:lnTo>
                        <a:pt x="130" y="356"/>
                      </a:lnTo>
                      <a:lnTo>
                        <a:pt x="130" y="352"/>
                      </a:lnTo>
                      <a:lnTo>
                        <a:pt x="134" y="352"/>
                      </a:lnTo>
                      <a:lnTo>
                        <a:pt x="138" y="352"/>
                      </a:lnTo>
                      <a:lnTo>
                        <a:pt x="141" y="348"/>
                      </a:lnTo>
                      <a:lnTo>
                        <a:pt x="145" y="348"/>
                      </a:lnTo>
                      <a:lnTo>
                        <a:pt x="149" y="348"/>
                      </a:lnTo>
                      <a:lnTo>
                        <a:pt x="149" y="337"/>
                      </a:lnTo>
                      <a:lnTo>
                        <a:pt x="152" y="337"/>
                      </a:lnTo>
                      <a:lnTo>
                        <a:pt x="156" y="337"/>
                      </a:lnTo>
                      <a:lnTo>
                        <a:pt x="159" y="337"/>
                      </a:lnTo>
                      <a:lnTo>
                        <a:pt x="163" y="337"/>
                      </a:lnTo>
                      <a:lnTo>
                        <a:pt x="167" y="334"/>
                      </a:lnTo>
                      <a:lnTo>
                        <a:pt x="170" y="330"/>
                      </a:lnTo>
                      <a:lnTo>
                        <a:pt x="174" y="326"/>
                      </a:lnTo>
                      <a:lnTo>
                        <a:pt x="178" y="326"/>
                      </a:lnTo>
                      <a:lnTo>
                        <a:pt x="181" y="323"/>
                      </a:lnTo>
                      <a:lnTo>
                        <a:pt x="185" y="323"/>
                      </a:lnTo>
                      <a:lnTo>
                        <a:pt x="187" y="323"/>
                      </a:lnTo>
                      <a:lnTo>
                        <a:pt x="187" y="319"/>
                      </a:lnTo>
                      <a:lnTo>
                        <a:pt x="192" y="319"/>
                      </a:lnTo>
                      <a:lnTo>
                        <a:pt x="196" y="315"/>
                      </a:lnTo>
                      <a:lnTo>
                        <a:pt x="199" y="311"/>
                      </a:lnTo>
                      <a:lnTo>
                        <a:pt x="203" y="308"/>
                      </a:lnTo>
                      <a:lnTo>
                        <a:pt x="207" y="308"/>
                      </a:lnTo>
                      <a:lnTo>
                        <a:pt x="207" y="304"/>
                      </a:lnTo>
                      <a:lnTo>
                        <a:pt x="210" y="300"/>
                      </a:lnTo>
                      <a:lnTo>
                        <a:pt x="214" y="297"/>
                      </a:lnTo>
                      <a:lnTo>
                        <a:pt x="216" y="293"/>
                      </a:lnTo>
                      <a:lnTo>
                        <a:pt x="216" y="289"/>
                      </a:lnTo>
                      <a:lnTo>
                        <a:pt x="221" y="289"/>
                      </a:lnTo>
                      <a:lnTo>
                        <a:pt x="225" y="286"/>
                      </a:lnTo>
                      <a:lnTo>
                        <a:pt x="227" y="286"/>
                      </a:lnTo>
                      <a:lnTo>
                        <a:pt x="232" y="282"/>
                      </a:lnTo>
                      <a:lnTo>
                        <a:pt x="236" y="278"/>
                      </a:lnTo>
                      <a:lnTo>
                        <a:pt x="238" y="274"/>
                      </a:lnTo>
                      <a:lnTo>
                        <a:pt x="243" y="271"/>
                      </a:lnTo>
                      <a:lnTo>
                        <a:pt x="245" y="271"/>
                      </a:lnTo>
                      <a:lnTo>
                        <a:pt x="245" y="267"/>
                      </a:lnTo>
                      <a:lnTo>
                        <a:pt x="249" y="267"/>
                      </a:lnTo>
                      <a:lnTo>
                        <a:pt x="254" y="267"/>
                      </a:lnTo>
                      <a:lnTo>
                        <a:pt x="256" y="263"/>
                      </a:lnTo>
                      <a:lnTo>
                        <a:pt x="260" y="260"/>
                      </a:lnTo>
                      <a:lnTo>
                        <a:pt x="265" y="256"/>
                      </a:lnTo>
                      <a:lnTo>
                        <a:pt x="267" y="252"/>
                      </a:lnTo>
                      <a:lnTo>
                        <a:pt x="267" y="249"/>
                      </a:lnTo>
                      <a:lnTo>
                        <a:pt x="271" y="245"/>
                      </a:lnTo>
                      <a:lnTo>
                        <a:pt x="274" y="241"/>
                      </a:lnTo>
                      <a:lnTo>
                        <a:pt x="274" y="237"/>
                      </a:lnTo>
                      <a:lnTo>
                        <a:pt x="278" y="237"/>
                      </a:lnTo>
                      <a:lnTo>
                        <a:pt x="282" y="237"/>
                      </a:lnTo>
                      <a:lnTo>
                        <a:pt x="285" y="237"/>
                      </a:lnTo>
                      <a:lnTo>
                        <a:pt x="285" y="234"/>
                      </a:lnTo>
                      <a:lnTo>
                        <a:pt x="289" y="230"/>
                      </a:lnTo>
                      <a:lnTo>
                        <a:pt x="294" y="230"/>
                      </a:lnTo>
                      <a:lnTo>
                        <a:pt x="296" y="226"/>
                      </a:lnTo>
                      <a:lnTo>
                        <a:pt x="296" y="223"/>
                      </a:lnTo>
                      <a:lnTo>
                        <a:pt x="300" y="223"/>
                      </a:lnTo>
                      <a:lnTo>
                        <a:pt x="303" y="223"/>
                      </a:lnTo>
                      <a:lnTo>
                        <a:pt x="307" y="219"/>
                      </a:lnTo>
                      <a:lnTo>
                        <a:pt x="311" y="215"/>
                      </a:lnTo>
                      <a:lnTo>
                        <a:pt x="314" y="215"/>
                      </a:lnTo>
                      <a:lnTo>
                        <a:pt x="314" y="212"/>
                      </a:lnTo>
                      <a:lnTo>
                        <a:pt x="318" y="208"/>
                      </a:lnTo>
                      <a:lnTo>
                        <a:pt x="322" y="208"/>
                      </a:lnTo>
                      <a:lnTo>
                        <a:pt x="325" y="208"/>
                      </a:lnTo>
                      <a:lnTo>
                        <a:pt x="329" y="204"/>
                      </a:lnTo>
                      <a:lnTo>
                        <a:pt x="332" y="204"/>
                      </a:lnTo>
                      <a:lnTo>
                        <a:pt x="336" y="199"/>
                      </a:lnTo>
                      <a:lnTo>
                        <a:pt x="340" y="197"/>
                      </a:lnTo>
                      <a:lnTo>
                        <a:pt x="343" y="197"/>
                      </a:lnTo>
                      <a:lnTo>
                        <a:pt x="347" y="193"/>
                      </a:lnTo>
                      <a:lnTo>
                        <a:pt x="351" y="193"/>
                      </a:lnTo>
                      <a:lnTo>
                        <a:pt x="354" y="188"/>
                      </a:lnTo>
                      <a:lnTo>
                        <a:pt x="354" y="186"/>
                      </a:lnTo>
                      <a:lnTo>
                        <a:pt x="358" y="186"/>
                      </a:lnTo>
                      <a:lnTo>
                        <a:pt x="361" y="182"/>
                      </a:lnTo>
                      <a:lnTo>
                        <a:pt x="365" y="182"/>
                      </a:lnTo>
                      <a:lnTo>
                        <a:pt x="365" y="177"/>
                      </a:lnTo>
                      <a:lnTo>
                        <a:pt x="369" y="177"/>
                      </a:lnTo>
                      <a:lnTo>
                        <a:pt x="372" y="175"/>
                      </a:lnTo>
                      <a:lnTo>
                        <a:pt x="376" y="171"/>
                      </a:lnTo>
                      <a:lnTo>
                        <a:pt x="380" y="171"/>
                      </a:lnTo>
                      <a:lnTo>
                        <a:pt x="383" y="171"/>
                      </a:lnTo>
                      <a:lnTo>
                        <a:pt x="383" y="166"/>
                      </a:lnTo>
                      <a:lnTo>
                        <a:pt x="387" y="166"/>
                      </a:lnTo>
                      <a:lnTo>
                        <a:pt x="390" y="162"/>
                      </a:lnTo>
                      <a:lnTo>
                        <a:pt x="394" y="160"/>
                      </a:lnTo>
                      <a:lnTo>
                        <a:pt x="398" y="155"/>
                      </a:lnTo>
                      <a:lnTo>
                        <a:pt x="401" y="151"/>
                      </a:lnTo>
                      <a:lnTo>
                        <a:pt x="405" y="151"/>
                      </a:lnTo>
                      <a:lnTo>
                        <a:pt x="405" y="149"/>
                      </a:lnTo>
                      <a:lnTo>
                        <a:pt x="409" y="144"/>
                      </a:lnTo>
                      <a:lnTo>
                        <a:pt x="412" y="140"/>
                      </a:lnTo>
                      <a:lnTo>
                        <a:pt x="412" y="138"/>
                      </a:lnTo>
                      <a:lnTo>
                        <a:pt x="416" y="138"/>
                      </a:lnTo>
                      <a:lnTo>
                        <a:pt x="419" y="138"/>
                      </a:lnTo>
                      <a:lnTo>
                        <a:pt x="423" y="138"/>
                      </a:lnTo>
                      <a:lnTo>
                        <a:pt x="427" y="133"/>
                      </a:lnTo>
                      <a:lnTo>
                        <a:pt x="430" y="133"/>
                      </a:lnTo>
                      <a:lnTo>
                        <a:pt x="434" y="133"/>
                      </a:lnTo>
                      <a:lnTo>
                        <a:pt x="434" y="125"/>
                      </a:lnTo>
                      <a:lnTo>
                        <a:pt x="438" y="125"/>
                      </a:lnTo>
                      <a:lnTo>
                        <a:pt x="441" y="122"/>
                      </a:lnTo>
                      <a:lnTo>
                        <a:pt x="445" y="118"/>
                      </a:lnTo>
                      <a:lnTo>
                        <a:pt x="448" y="118"/>
                      </a:lnTo>
                      <a:lnTo>
                        <a:pt x="452" y="114"/>
                      </a:lnTo>
                      <a:lnTo>
                        <a:pt x="456" y="114"/>
                      </a:lnTo>
                      <a:lnTo>
                        <a:pt x="459" y="111"/>
                      </a:lnTo>
                      <a:lnTo>
                        <a:pt x="463" y="111"/>
                      </a:lnTo>
                      <a:lnTo>
                        <a:pt x="463" y="107"/>
                      </a:lnTo>
                      <a:lnTo>
                        <a:pt x="467" y="107"/>
                      </a:lnTo>
                      <a:lnTo>
                        <a:pt x="470" y="107"/>
                      </a:lnTo>
                      <a:lnTo>
                        <a:pt x="474" y="103"/>
                      </a:lnTo>
                      <a:lnTo>
                        <a:pt x="478" y="103"/>
                      </a:lnTo>
                      <a:lnTo>
                        <a:pt x="481" y="99"/>
                      </a:lnTo>
                      <a:lnTo>
                        <a:pt x="481" y="92"/>
                      </a:lnTo>
                      <a:lnTo>
                        <a:pt x="485" y="92"/>
                      </a:lnTo>
                      <a:lnTo>
                        <a:pt x="488" y="92"/>
                      </a:lnTo>
                      <a:lnTo>
                        <a:pt x="492" y="92"/>
                      </a:lnTo>
                      <a:lnTo>
                        <a:pt x="496" y="88"/>
                      </a:lnTo>
                      <a:lnTo>
                        <a:pt x="499" y="88"/>
                      </a:lnTo>
                      <a:lnTo>
                        <a:pt x="503" y="85"/>
                      </a:lnTo>
                      <a:lnTo>
                        <a:pt x="503" y="81"/>
                      </a:lnTo>
                      <a:lnTo>
                        <a:pt x="507" y="81"/>
                      </a:lnTo>
                      <a:lnTo>
                        <a:pt x="510" y="77"/>
                      </a:lnTo>
                      <a:lnTo>
                        <a:pt x="514" y="74"/>
                      </a:lnTo>
                      <a:lnTo>
                        <a:pt x="517" y="70"/>
                      </a:lnTo>
                      <a:lnTo>
                        <a:pt x="521" y="70"/>
                      </a:lnTo>
                      <a:lnTo>
                        <a:pt x="521" y="66"/>
                      </a:lnTo>
                      <a:lnTo>
                        <a:pt x="525" y="62"/>
                      </a:lnTo>
                      <a:lnTo>
                        <a:pt x="528" y="62"/>
                      </a:lnTo>
                      <a:lnTo>
                        <a:pt x="532" y="59"/>
                      </a:lnTo>
                      <a:lnTo>
                        <a:pt x="536" y="55"/>
                      </a:lnTo>
                      <a:lnTo>
                        <a:pt x="539" y="55"/>
                      </a:lnTo>
                      <a:lnTo>
                        <a:pt x="543" y="55"/>
                      </a:lnTo>
                      <a:lnTo>
                        <a:pt x="543" y="51"/>
                      </a:lnTo>
                      <a:lnTo>
                        <a:pt x="545" y="51"/>
                      </a:lnTo>
                      <a:lnTo>
                        <a:pt x="550" y="48"/>
                      </a:lnTo>
                      <a:lnTo>
                        <a:pt x="550" y="44"/>
                      </a:lnTo>
                      <a:lnTo>
                        <a:pt x="554" y="44"/>
                      </a:lnTo>
                      <a:lnTo>
                        <a:pt x="556" y="40"/>
                      </a:lnTo>
                      <a:lnTo>
                        <a:pt x="561" y="40"/>
                      </a:lnTo>
                      <a:lnTo>
                        <a:pt x="561" y="37"/>
                      </a:lnTo>
                      <a:lnTo>
                        <a:pt x="565" y="33"/>
                      </a:lnTo>
                      <a:lnTo>
                        <a:pt x="567" y="29"/>
                      </a:lnTo>
                      <a:lnTo>
                        <a:pt x="572" y="25"/>
                      </a:lnTo>
                      <a:lnTo>
                        <a:pt x="574" y="22"/>
                      </a:lnTo>
                      <a:lnTo>
                        <a:pt x="578" y="18"/>
                      </a:lnTo>
                      <a:lnTo>
                        <a:pt x="583" y="18"/>
                      </a:lnTo>
                      <a:lnTo>
                        <a:pt x="583" y="14"/>
                      </a:lnTo>
                      <a:lnTo>
                        <a:pt x="585" y="11"/>
                      </a:lnTo>
                      <a:lnTo>
                        <a:pt x="590" y="7"/>
                      </a:lnTo>
                      <a:lnTo>
                        <a:pt x="594" y="3"/>
                      </a:lnTo>
                      <a:lnTo>
                        <a:pt x="596" y="3"/>
                      </a:lnTo>
                      <a:lnTo>
                        <a:pt x="601" y="3"/>
                      </a:lnTo>
                      <a:lnTo>
                        <a:pt x="601" y="0"/>
                      </a:lnTo>
                    </a:path>
                  </a:pathLst>
                </a:custGeom>
                <a:noFill/>
                <a:ln w="30163" cap="rnd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320" name="Freeform 276"/>
                <p:cNvSpPr>
                  <a:spLocks/>
                </p:cNvSpPr>
                <p:nvPr/>
              </p:nvSpPr>
              <p:spPr bwMode="auto">
                <a:xfrm>
                  <a:off x="4271962" y="2568575"/>
                  <a:ext cx="1009650" cy="614362"/>
                </a:xfrm>
                <a:custGeom>
                  <a:avLst/>
                  <a:gdLst>
                    <a:gd name="T0" fmla="*/ 11 w 636"/>
                    <a:gd name="T1" fmla="*/ 383 h 387"/>
                    <a:gd name="T2" fmla="*/ 22 w 636"/>
                    <a:gd name="T3" fmla="*/ 379 h 387"/>
                    <a:gd name="T4" fmla="*/ 35 w 636"/>
                    <a:gd name="T5" fmla="*/ 368 h 387"/>
                    <a:gd name="T6" fmla="*/ 46 w 636"/>
                    <a:gd name="T7" fmla="*/ 363 h 387"/>
                    <a:gd name="T8" fmla="*/ 57 w 636"/>
                    <a:gd name="T9" fmla="*/ 357 h 387"/>
                    <a:gd name="T10" fmla="*/ 68 w 636"/>
                    <a:gd name="T11" fmla="*/ 350 h 387"/>
                    <a:gd name="T12" fmla="*/ 79 w 636"/>
                    <a:gd name="T13" fmla="*/ 337 h 387"/>
                    <a:gd name="T14" fmla="*/ 89 w 636"/>
                    <a:gd name="T15" fmla="*/ 326 h 387"/>
                    <a:gd name="T16" fmla="*/ 104 w 636"/>
                    <a:gd name="T17" fmla="*/ 323 h 387"/>
                    <a:gd name="T18" fmla="*/ 115 w 636"/>
                    <a:gd name="T19" fmla="*/ 319 h 387"/>
                    <a:gd name="T20" fmla="*/ 126 w 636"/>
                    <a:gd name="T21" fmla="*/ 312 h 387"/>
                    <a:gd name="T22" fmla="*/ 140 w 636"/>
                    <a:gd name="T23" fmla="*/ 308 h 387"/>
                    <a:gd name="T24" fmla="*/ 155 w 636"/>
                    <a:gd name="T25" fmla="*/ 304 h 387"/>
                    <a:gd name="T26" fmla="*/ 166 w 636"/>
                    <a:gd name="T27" fmla="*/ 300 h 387"/>
                    <a:gd name="T28" fmla="*/ 176 w 636"/>
                    <a:gd name="T29" fmla="*/ 293 h 387"/>
                    <a:gd name="T30" fmla="*/ 191 w 636"/>
                    <a:gd name="T31" fmla="*/ 286 h 387"/>
                    <a:gd name="T32" fmla="*/ 202 w 636"/>
                    <a:gd name="T33" fmla="*/ 278 h 387"/>
                    <a:gd name="T34" fmla="*/ 216 w 636"/>
                    <a:gd name="T35" fmla="*/ 271 h 387"/>
                    <a:gd name="T36" fmla="*/ 227 w 636"/>
                    <a:gd name="T37" fmla="*/ 263 h 387"/>
                    <a:gd name="T38" fmla="*/ 242 w 636"/>
                    <a:gd name="T39" fmla="*/ 256 h 387"/>
                    <a:gd name="T40" fmla="*/ 256 w 636"/>
                    <a:gd name="T41" fmla="*/ 245 h 387"/>
                    <a:gd name="T42" fmla="*/ 267 w 636"/>
                    <a:gd name="T43" fmla="*/ 238 h 387"/>
                    <a:gd name="T44" fmla="*/ 282 w 636"/>
                    <a:gd name="T45" fmla="*/ 230 h 387"/>
                    <a:gd name="T46" fmla="*/ 296 w 636"/>
                    <a:gd name="T47" fmla="*/ 226 h 387"/>
                    <a:gd name="T48" fmla="*/ 311 w 636"/>
                    <a:gd name="T49" fmla="*/ 219 h 387"/>
                    <a:gd name="T50" fmla="*/ 324 w 636"/>
                    <a:gd name="T51" fmla="*/ 208 h 387"/>
                    <a:gd name="T52" fmla="*/ 340 w 636"/>
                    <a:gd name="T53" fmla="*/ 201 h 387"/>
                    <a:gd name="T54" fmla="*/ 349 w 636"/>
                    <a:gd name="T55" fmla="*/ 197 h 387"/>
                    <a:gd name="T56" fmla="*/ 360 w 636"/>
                    <a:gd name="T57" fmla="*/ 186 h 387"/>
                    <a:gd name="T58" fmla="*/ 375 w 636"/>
                    <a:gd name="T59" fmla="*/ 178 h 387"/>
                    <a:gd name="T60" fmla="*/ 386 w 636"/>
                    <a:gd name="T61" fmla="*/ 167 h 387"/>
                    <a:gd name="T62" fmla="*/ 400 w 636"/>
                    <a:gd name="T63" fmla="*/ 156 h 387"/>
                    <a:gd name="T64" fmla="*/ 411 w 636"/>
                    <a:gd name="T65" fmla="*/ 149 h 387"/>
                    <a:gd name="T66" fmla="*/ 422 w 636"/>
                    <a:gd name="T67" fmla="*/ 138 h 387"/>
                    <a:gd name="T68" fmla="*/ 436 w 636"/>
                    <a:gd name="T69" fmla="*/ 127 h 387"/>
                    <a:gd name="T70" fmla="*/ 451 w 636"/>
                    <a:gd name="T71" fmla="*/ 122 h 387"/>
                    <a:gd name="T72" fmla="*/ 465 w 636"/>
                    <a:gd name="T73" fmla="*/ 107 h 387"/>
                    <a:gd name="T74" fmla="*/ 476 w 636"/>
                    <a:gd name="T75" fmla="*/ 100 h 387"/>
                    <a:gd name="T76" fmla="*/ 491 w 636"/>
                    <a:gd name="T77" fmla="*/ 89 h 387"/>
                    <a:gd name="T78" fmla="*/ 502 w 636"/>
                    <a:gd name="T79" fmla="*/ 85 h 387"/>
                    <a:gd name="T80" fmla="*/ 516 w 636"/>
                    <a:gd name="T81" fmla="*/ 77 h 387"/>
                    <a:gd name="T82" fmla="*/ 527 w 636"/>
                    <a:gd name="T83" fmla="*/ 66 h 387"/>
                    <a:gd name="T84" fmla="*/ 542 w 636"/>
                    <a:gd name="T85" fmla="*/ 59 h 387"/>
                    <a:gd name="T86" fmla="*/ 556 w 636"/>
                    <a:gd name="T87" fmla="*/ 48 h 387"/>
                    <a:gd name="T88" fmla="*/ 567 w 636"/>
                    <a:gd name="T89" fmla="*/ 40 h 387"/>
                    <a:gd name="T90" fmla="*/ 578 w 636"/>
                    <a:gd name="T91" fmla="*/ 33 h 387"/>
                    <a:gd name="T92" fmla="*/ 592 w 636"/>
                    <a:gd name="T93" fmla="*/ 22 h 387"/>
                    <a:gd name="T94" fmla="*/ 607 w 636"/>
                    <a:gd name="T95" fmla="*/ 11 h 387"/>
                    <a:gd name="T96" fmla="*/ 618 w 636"/>
                    <a:gd name="T97" fmla="*/ 7 h 387"/>
                    <a:gd name="T98" fmla="*/ 631 w 636"/>
                    <a:gd name="T99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36" h="387">
                      <a:moveTo>
                        <a:pt x="0" y="387"/>
                      </a:moveTo>
                      <a:lnTo>
                        <a:pt x="2" y="387"/>
                      </a:lnTo>
                      <a:lnTo>
                        <a:pt x="6" y="383"/>
                      </a:lnTo>
                      <a:lnTo>
                        <a:pt x="11" y="383"/>
                      </a:lnTo>
                      <a:lnTo>
                        <a:pt x="13" y="383"/>
                      </a:lnTo>
                      <a:lnTo>
                        <a:pt x="17" y="383"/>
                      </a:lnTo>
                      <a:lnTo>
                        <a:pt x="17" y="379"/>
                      </a:lnTo>
                      <a:lnTo>
                        <a:pt x="22" y="379"/>
                      </a:lnTo>
                      <a:lnTo>
                        <a:pt x="24" y="374"/>
                      </a:lnTo>
                      <a:lnTo>
                        <a:pt x="28" y="372"/>
                      </a:lnTo>
                      <a:lnTo>
                        <a:pt x="31" y="372"/>
                      </a:lnTo>
                      <a:lnTo>
                        <a:pt x="35" y="368"/>
                      </a:lnTo>
                      <a:lnTo>
                        <a:pt x="39" y="368"/>
                      </a:lnTo>
                      <a:lnTo>
                        <a:pt x="39" y="363"/>
                      </a:lnTo>
                      <a:lnTo>
                        <a:pt x="42" y="363"/>
                      </a:lnTo>
                      <a:lnTo>
                        <a:pt x="46" y="363"/>
                      </a:lnTo>
                      <a:lnTo>
                        <a:pt x="50" y="361"/>
                      </a:lnTo>
                      <a:lnTo>
                        <a:pt x="50" y="357"/>
                      </a:lnTo>
                      <a:lnTo>
                        <a:pt x="53" y="357"/>
                      </a:lnTo>
                      <a:lnTo>
                        <a:pt x="57" y="357"/>
                      </a:lnTo>
                      <a:lnTo>
                        <a:pt x="60" y="352"/>
                      </a:lnTo>
                      <a:lnTo>
                        <a:pt x="64" y="352"/>
                      </a:lnTo>
                      <a:lnTo>
                        <a:pt x="68" y="352"/>
                      </a:lnTo>
                      <a:lnTo>
                        <a:pt x="68" y="350"/>
                      </a:lnTo>
                      <a:lnTo>
                        <a:pt x="71" y="350"/>
                      </a:lnTo>
                      <a:lnTo>
                        <a:pt x="75" y="341"/>
                      </a:lnTo>
                      <a:lnTo>
                        <a:pt x="79" y="341"/>
                      </a:lnTo>
                      <a:lnTo>
                        <a:pt x="79" y="337"/>
                      </a:lnTo>
                      <a:lnTo>
                        <a:pt x="82" y="335"/>
                      </a:lnTo>
                      <a:lnTo>
                        <a:pt x="86" y="335"/>
                      </a:lnTo>
                      <a:lnTo>
                        <a:pt x="86" y="330"/>
                      </a:lnTo>
                      <a:lnTo>
                        <a:pt x="89" y="326"/>
                      </a:lnTo>
                      <a:lnTo>
                        <a:pt x="93" y="326"/>
                      </a:lnTo>
                      <a:lnTo>
                        <a:pt x="97" y="326"/>
                      </a:lnTo>
                      <a:lnTo>
                        <a:pt x="100" y="323"/>
                      </a:lnTo>
                      <a:lnTo>
                        <a:pt x="104" y="323"/>
                      </a:lnTo>
                      <a:lnTo>
                        <a:pt x="108" y="323"/>
                      </a:lnTo>
                      <a:lnTo>
                        <a:pt x="108" y="319"/>
                      </a:lnTo>
                      <a:lnTo>
                        <a:pt x="111" y="319"/>
                      </a:lnTo>
                      <a:lnTo>
                        <a:pt x="115" y="319"/>
                      </a:lnTo>
                      <a:lnTo>
                        <a:pt x="118" y="315"/>
                      </a:lnTo>
                      <a:lnTo>
                        <a:pt x="118" y="312"/>
                      </a:lnTo>
                      <a:lnTo>
                        <a:pt x="122" y="312"/>
                      </a:lnTo>
                      <a:lnTo>
                        <a:pt x="126" y="312"/>
                      </a:lnTo>
                      <a:lnTo>
                        <a:pt x="129" y="312"/>
                      </a:lnTo>
                      <a:lnTo>
                        <a:pt x="133" y="308"/>
                      </a:lnTo>
                      <a:lnTo>
                        <a:pt x="137" y="308"/>
                      </a:lnTo>
                      <a:lnTo>
                        <a:pt x="140" y="308"/>
                      </a:lnTo>
                      <a:lnTo>
                        <a:pt x="144" y="308"/>
                      </a:lnTo>
                      <a:lnTo>
                        <a:pt x="147" y="308"/>
                      </a:lnTo>
                      <a:lnTo>
                        <a:pt x="151" y="308"/>
                      </a:lnTo>
                      <a:lnTo>
                        <a:pt x="155" y="304"/>
                      </a:lnTo>
                      <a:lnTo>
                        <a:pt x="155" y="300"/>
                      </a:lnTo>
                      <a:lnTo>
                        <a:pt x="158" y="300"/>
                      </a:lnTo>
                      <a:lnTo>
                        <a:pt x="162" y="300"/>
                      </a:lnTo>
                      <a:lnTo>
                        <a:pt x="166" y="300"/>
                      </a:lnTo>
                      <a:lnTo>
                        <a:pt x="166" y="297"/>
                      </a:lnTo>
                      <a:lnTo>
                        <a:pt x="169" y="297"/>
                      </a:lnTo>
                      <a:lnTo>
                        <a:pt x="173" y="293"/>
                      </a:lnTo>
                      <a:lnTo>
                        <a:pt x="176" y="293"/>
                      </a:lnTo>
                      <a:lnTo>
                        <a:pt x="180" y="293"/>
                      </a:lnTo>
                      <a:lnTo>
                        <a:pt x="184" y="293"/>
                      </a:lnTo>
                      <a:lnTo>
                        <a:pt x="187" y="289"/>
                      </a:lnTo>
                      <a:lnTo>
                        <a:pt x="191" y="286"/>
                      </a:lnTo>
                      <a:lnTo>
                        <a:pt x="195" y="286"/>
                      </a:lnTo>
                      <a:lnTo>
                        <a:pt x="195" y="282"/>
                      </a:lnTo>
                      <a:lnTo>
                        <a:pt x="198" y="278"/>
                      </a:lnTo>
                      <a:lnTo>
                        <a:pt x="202" y="278"/>
                      </a:lnTo>
                      <a:lnTo>
                        <a:pt x="205" y="278"/>
                      </a:lnTo>
                      <a:lnTo>
                        <a:pt x="209" y="271"/>
                      </a:lnTo>
                      <a:lnTo>
                        <a:pt x="213" y="271"/>
                      </a:lnTo>
                      <a:lnTo>
                        <a:pt x="216" y="271"/>
                      </a:lnTo>
                      <a:lnTo>
                        <a:pt x="216" y="267"/>
                      </a:lnTo>
                      <a:lnTo>
                        <a:pt x="220" y="267"/>
                      </a:lnTo>
                      <a:lnTo>
                        <a:pt x="224" y="267"/>
                      </a:lnTo>
                      <a:lnTo>
                        <a:pt x="227" y="263"/>
                      </a:lnTo>
                      <a:lnTo>
                        <a:pt x="231" y="263"/>
                      </a:lnTo>
                      <a:lnTo>
                        <a:pt x="234" y="263"/>
                      </a:lnTo>
                      <a:lnTo>
                        <a:pt x="238" y="263"/>
                      </a:lnTo>
                      <a:lnTo>
                        <a:pt x="242" y="256"/>
                      </a:lnTo>
                      <a:lnTo>
                        <a:pt x="245" y="252"/>
                      </a:lnTo>
                      <a:lnTo>
                        <a:pt x="249" y="252"/>
                      </a:lnTo>
                      <a:lnTo>
                        <a:pt x="253" y="249"/>
                      </a:lnTo>
                      <a:lnTo>
                        <a:pt x="256" y="245"/>
                      </a:lnTo>
                      <a:lnTo>
                        <a:pt x="260" y="245"/>
                      </a:lnTo>
                      <a:lnTo>
                        <a:pt x="262" y="241"/>
                      </a:lnTo>
                      <a:lnTo>
                        <a:pt x="262" y="238"/>
                      </a:lnTo>
                      <a:lnTo>
                        <a:pt x="267" y="238"/>
                      </a:lnTo>
                      <a:lnTo>
                        <a:pt x="271" y="234"/>
                      </a:lnTo>
                      <a:lnTo>
                        <a:pt x="274" y="230"/>
                      </a:lnTo>
                      <a:lnTo>
                        <a:pt x="278" y="230"/>
                      </a:lnTo>
                      <a:lnTo>
                        <a:pt x="282" y="230"/>
                      </a:lnTo>
                      <a:lnTo>
                        <a:pt x="285" y="230"/>
                      </a:lnTo>
                      <a:lnTo>
                        <a:pt x="289" y="230"/>
                      </a:lnTo>
                      <a:lnTo>
                        <a:pt x="291" y="230"/>
                      </a:lnTo>
                      <a:lnTo>
                        <a:pt x="296" y="226"/>
                      </a:lnTo>
                      <a:lnTo>
                        <a:pt x="300" y="226"/>
                      </a:lnTo>
                      <a:lnTo>
                        <a:pt x="302" y="223"/>
                      </a:lnTo>
                      <a:lnTo>
                        <a:pt x="307" y="219"/>
                      </a:lnTo>
                      <a:lnTo>
                        <a:pt x="311" y="219"/>
                      </a:lnTo>
                      <a:lnTo>
                        <a:pt x="313" y="215"/>
                      </a:lnTo>
                      <a:lnTo>
                        <a:pt x="318" y="212"/>
                      </a:lnTo>
                      <a:lnTo>
                        <a:pt x="320" y="212"/>
                      </a:lnTo>
                      <a:lnTo>
                        <a:pt x="324" y="208"/>
                      </a:lnTo>
                      <a:lnTo>
                        <a:pt x="329" y="204"/>
                      </a:lnTo>
                      <a:lnTo>
                        <a:pt x="331" y="204"/>
                      </a:lnTo>
                      <a:lnTo>
                        <a:pt x="335" y="201"/>
                      </a:lnTo>
                      <a:lnTo>
                        <a:pt x="340" y="201"/>
                      </a:lnTo>
                      <a:lnTo>
                        <a:pt x="342" y="201"/>
                      </a:lnTo>
                      <a:lnTo>
                        <a:pt x="342" y="197"/>
                      </a:lnTo>
                      <a:lnTo>
                        <a:pt x="346" y="197"/>
                      </a:lnTo>
                      <a:lnTo>
                        <a:pt x="349" y="197"/>
                      </a:lnTo>
                      <a:lnTo>
                        <a:pt x="353" y="193"/>
                      </a:lnTo>
                      <a:lnTo>
                        <a:pt x="357" y="189"/>
                      </a:lnTo>
                      <a:lnTo>
                        <a:pt x="360" y="189"/>
                      </a:lnTo>
                      <a:lnTo>
                        <a:pt x="360" y="186"/>
                      </a:lnTo>
                      <a:lnTo>
                        <a:pt x="364" y="186"/>
                      </a:lnTo>
                      <a:lnTo>
                        <a:pt x="368" y="182"/>
                      </a:lnTo>
                      <a:lnTo>
                        <a:pt x="371" y="178"/>
                      </a:lnTo>
                      <a:lnTo>
                        <a:pt x="375" y="178"/>
                      </a:lnTo>
                      <a:lnTo>
                        <a:pt x="378" y="175"/>
                      </a:lnTo>
                      <a:lnTo>
                        <a:pt x="382" y="171"/>
                      </a:lnTo>
                      <a:lnTo>
                        <a:pt x="382" y="167"/>
                      </a:lnTo>
                      <a:lnTo>
                        <a:pt x="386" y="167"/>
                      </a:lnTo>
                      <a:lnTo>
                        <a:pt x="389" y="164"/>
                      </a:lnTo>
                      <a:lnTo>
                        <a:pt x="393" y="164"/>
                      </a:lnTo>
                      <a:lnTo>
                        <a:pt x="397" y="156"/>
                      </a:lnTo>
                      <a:lnTo>
                        <a:pt x="400" y="156"/>
                      </a:lnTo>
                      <a:lnTo>
                        <a:pt x="400" y="151"/>
                      </a:lnTo>
                      <a:lnTo>
                        <a:pt x="404" y="151"/>
                      </a:lnTo>
                      <a:lnTo>
                        <a:pt x="407" y="151"/>
                      </a:lnTo>
                      <a:lnTo>
                        <a:pt x="411" y="149"/>
                      </a:lnTo>
                      <a:lnTo>
                        <a:pt x="411" y="144"/>
                      </a:lnTo>
                      <a:lnTo>
                        <a:pt x="415" y="140"/>
                      </a:lnTo>
                      <a:lnTo>
                        <a:pt x="418" y="140"/>
                      </a:lnTo>
                      <a:lnTo>
                        <a:pt x="422" y="138"/>
                      </a:lnTo>
                      <a:lnTo>
                        <a:pt x="426" y="138"/>
                      </a:lnTo>
                      <a:lnTo>
                        <a:pt x="429" y="133"/>
                      </a:lnTo>
                      <a:lnTo>
                        <a:pt x="433" y="129"/>
                      </a:lnTo>
                      <a:lnTo>
                        <a:pt x="436" y="127"/>
                      </a:lnTo>
                      <a:lnTo>
                        <a:pt x="440" y="127"/>
                      </a:lnTo>
                      <a:lnTo>
                        <a:pt x="444" y="127"/>
                      </a:lnTo>
                      <a:lnTo>
                        <a:pt x="447" y="127"/>
                      </a:lnTo>
                      <a:lnTo>
                        <a:pt x="451" y="122"/>
                      </a:lnTo>
                      <a:lnTo>
                        <a:pt x="455" y="118"/>
                      </a:lnTo>
                      <a:lnTo>
                        <a:pt x="458" y="114"/>
                      </a:lnTo>
                      <a:lnTo>
                        <a:pt x="462" y="111"/>
                      </a:lnTo>
                      <a:lnTo>
                        <a:pt x="465" y="107"/>
                      </a:lnTo>
                      <a:lnTo>
                        <a:pt x="469" y="107"/>
                      </a:lnTo>
                      <a:lnTo>
                        <a:pt x="469" y="103"/>
                      </a:lnTo>
                      <a:lnTo>
                        <a:pt x="473" y="100"/>
                      </a:lnTo>
                      <a:lnTo>
                        <a:pt x="476" y="100"/>
                      </a:lnTo>
                      <a:lnTo>
                        <a:pt x="480" y="96"/>
                      </a:lnTo>
                      <a:lnTo>
                        <a:pt x="484" y="92"/>
                      </a:lnTo>
                      <a:lnTo>
                        <a:pt x="487" y="92"/>
                      </a:lnTo>
                      <a:lnTo>
                        <a:pt x="491" y="89"/>
                      </a:lnTo>
                      <a:lnTo>
                        <a:pt x="491" y="85"/>
                      </a:lnTo>
                      <a:lnTo>
                        <a:pt x="494" y="85"/>
                      </a:lnTo>
                      <a:lnTo>
                        <a:pt x="498" y="85"/>
                      </a:lnTo>
                      <a:lnTo>
                        <a:pt x="502" y="85"/>
                      </a:lnTo>
                      <a:lnTo>
                        <a:pt x="505" y="81"/>
                      </a:lnTo>
                      <a:lnTo>
                        <a:pt x="509" y="81"/>
                      </a:lnTo>
                      <a:lnTo>
                        <a:pt x="513" y="77"/>
                      </a:lnTo>
                      <a:lnTo>
                        <a:pt x="516" y="77"/>
                      </a:lnTo>
                      <a:lnTo>
                        <a:pt x="520" y="74"/>
                      </a:lnTo>
                      <a:lnTo>
                        <a:pt x="520" y="70"/>
                      </a:lnTo>
                      <a:lnTo>
                        <a:pt x="523" y="70"/>
                      </a:lnTo>
                      <a:lnTo>
                        <a:pt x="527" y="66"/>
                      </a:lnTo>
                      <a:lnTo>
                        <a:pt x="531" y="63"/>
                      </a:lnTo>
                      <a:lnTo>
                        <a:pt x="534" y="59"/>
                      </a:lnTo>
                      <a:lnTo>
                        <a:pt x="538" y="59"/>
                      </a:lnTo>
                      <a:lnTo>
                        <a:pt x="542" y="59"/>
                      </a:lnTo>
                      <a:lnTo>
                        <a:pt x="545" y="52"/>
                      </a:lnTo>
                      <a:lnTo>
                        <a:pt x="549" y="52"/>
                      </a:lnTo>
                      <a:lnTo>
                        <a:pt x="553" y="52"/>
                      </a:lnTo>
                      <a:lnTo>
                        <a:pt x="556" y="48"/>
                      </a:lnTo>
                      <a:lnTo>
                        <a:pt x="560" y="44"/>
                      </a:lnTo>
                      <a:lnTo>
                        <a:pt x="563" y="44"/>
                      </a:lnTo>
                      <a:lnTo>
                        <a:pt x="567" y="44"/>
                      </a:lnTo>
                      <a:lnTo>
                        <a:pt x="567" y="40"/>
                      </a:lnTo>
                      <a:lnTo>
                        <a:pt x="571" y="40"/>
                      </a:lnTo>
                      <a:lnTo>
                        <a:pt x="574" y="40"/>
                      </a:lnTo>
                      <a:lnTo>
                        <a:pt x="578" y="37"/>
                      </a:lnTo>
                      <a:lnTo>
                        <a:pt x="578" y="33"/>
                      </a:lnTo>
                      <a:lnTo>
                        <a:pt x="582" y="29"/>
                      </a:lnTo>
                      <a:lnTo>
                        <a:pt x="585" y="29"/>
                      </a:lnTo>
                      <a:lnTo>
                        <a:pt x="589" y="26"/>
                      </a:lnTo>
                      <a:lnTo>
                        <a:pt x="592" y="22"/>
                      </a:lnTo>
                      <a:lnTo>
                        <a:pt x="596" y="22"/>
                      </a:lnTo>
                      <a:lnTo>
                        <a:pt x="600" y="22"/>
                      </a:lnTo>
                      <a:lnTo>
                        <a:pt x="603" y="14"/>
                      </a:lnTo>
                      <a:lnTo>
                        <a:pt x="607" y="11"/>
                      </a:lnTo>
                      <a:lnTo>
                        <a:pt x="611" y="11"/>
                      </a:lnTo>
                      <a:lnTo>
                        <a:pt x="614" y="11"/>
                      </a:lnTo>
                      <a:lnTo>
                        <a:pt x="618" y="11"/>
                      </a:lnTo>
                      <a:lnTo>
                        <a:pt x="618" y="7"/>
                      </a:lnTo>
                      <a:lnTo>
                        <a:pt x="620" y="7"/>
                      </a:lnTo>
                      <a:lnTo>
                        <a:pt x="625" y="7"/>
                      </a:lnTo>
                      <a:lnTo>
                        <a:pt x="629" y="3"/>
                      </a:lnTo>
                      <a:lnTo>
                        <a:pt x="631" y="0"/>
                      </a:lnTo>
                      <a:lnTo>
                        <a:pt x="636" y="0"/>
                      </a:lnTo>
                    </a:path>
                  </a:pathLst>
                </a:custGeom>
                <a:noFill/>
                <a:ln w="30163" cap="rnd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321" name="Freeform 277"/>
                <p:cNvSpPr>
                  <a:spLocks/>
                </p:cNvSpPr>
                <p:nvPr/>
              </p:nvSpPr>
              <p:spPr bwMode="auto">
                <a:xfrm>
                  <a:off x="5281612" y="1978025"/>
                  <a:ext cx="992187" cy="590550"/>
                </a:xfrm>
                <a:custGeom>
                  <a:avLst/>
                  <a:gdLst>
                    <a:gd name="T0" fmla="*/ 11 w 625"/>
                    <a:gd name="T1" fmla="*/ 364 h 372"/>
                    <a:gd name="T2" fmla="*/ 22 w 625"/>
                    <a:gd name="T3" fmla="*/ 357 h 372"/>
                    <a:gd name="T4" fmla="*/ 35 w 625"/>
                    <a:gd name="T5" fmla="*/ 346 h 372"/>
                    <a:gd name="T6" fmla="*/ 51 w 625"/>
                    <a:gd name="T7" fmla="*/ 342 h 372"/>
                    <a:gd name="T8" fmla="*/ 62 w 625"/>
                    <a:gd name="T9" fmla="*/ 331 h 372"/>
                    <a:gd name="T10" fmla="*/ 68 w 625"/>
                    <a:gd name="T11" fmla="*/ 315 h 372"/>
                    <a:gd name="T12" fmla="*/ 79 w 625"/>
                    <a:gd name="T13" fmla="*/ 311 h 372"/>
                    <a:gd name="T14" fmla="*/ 90 w 625"/>
                    <a:gd name="T15" fmla="*/ 300 h 372"/>
                    <a:gd name="T16" fmla="*/ 100 w 625"/>
                    <a:gd name="T17" fmla="*/ 298 h 372"/>
                    <a:gd name="T18" fmla="*/ 111 w 625"/>
                    <a:gd name="T19" fmla="*/ 289 h 372"/>
                    <a:gd name="T20" fmla="*/ 126 w 625"/>
                    <a:gd name="T21" fmla="*/ 282 h 372"/>
                    <a:gd name="T22" fmla="*/ 140 w 625"/>
                    <a:gd name="T23" fmla="*/ 274 h 372"/>
                    <a:gd name="T24" fmla="*/ 151 w 625"/>
                    <a:gd name="T25" fmla="*/ 267 h 372"/>
                    <a:gd name="T26" fmla="*/ 166 w 625"/>
                    <a:gd name="T27" fmla="*/ 263 h 372"/>
                    <a:gd name="T28" fmla="*/ 180 w 625"/>
                    <a:gd name="T29" fmla="*/ 249 h 372"/>
                    <a:gd name="T30" fmla="*/ 191 w 625"/>
                    <a:gd name="T31" fmla="*/ 245 h 372"/>
                    <a:gd name="T32" fmla="*/ 206 w 625"/>
                    <a:gd name="T33" fmla="*/ 241 h 372"/>
                    <a:gd name="T34" fmla="*/ 220 w 625"/>
                    <a:gd name="T35" fmla="*/ 237 h 372"/>
                    <a:gd name="T36" fmla="*/ 235 w 625"/>
                    <a:gd name="T37" fmla="*/ 234 h 372"/>
                    <a:gd name="T38" fmla="*/ 245 w 625"/>
                    <a:gd name="T39" fmla="*/ 226 h 372"/>
                    <a:gd name="T40" fmla="*/ 260 w 625"/>
                    <a:gd name="T41" fmla="*/ 223 h 372"/>
                    <a:gd name="T42" fmla="*/ 271 w 625"/>
                    <a:gd name="T43" fmla="*/ 215 h 372"/>
                    <a:gd name="T44" fmla="*/ 282 w 625"/>
                    <a:gd name="T45" fmla="*/ 208 h 372"/>
                    <a:gd name="T46" fmla="*/ 296 w 625"/>
                    <a:gd name="T47" fmla="*/ 197 h 372"/>
                    <a:gd name="T48" fmla="*/ 307 w 625"/>
                    <a:gd name="T49" fmla="*/ 189 h 372"/>
                    <a:gd name="T50" fmla="*/ 322 w 625"/>
                    <a:gd name="T51" fmla="*/ 186 h 372"/>
                    <a:gd name="T52" fmla="*/ 336 w 625"/>
                    <a:gd name="T53" fmla="*/ 175 h 372"/>
                    <a:gd name="T54" fmla="*/ 351 w 625"/>
                    <a:gd name="T55" fmla="*/ 163 h 372"/>
                    <a:gd name="T56" fmla="*/ 364 w 625"/>
                    <a:gd name="T57" fmla="*/ 156 h 372"/>
                    <a:gd name="T58" fmla="*/ 375 w 625"/>
                    <a:gd name="T59" fmla="*/ 145 h 372"/>
                    <a:gd name="T60" fmla="*/ 382 w 625"/>
                    <a:gd name="T61" fmla="*/ 130 h 372"/>
                    <a:gd name="T62" fmla="*/ 393 w 625"/>
                    <a:gd name="T63" fmla="*/ 125 h 372"/>
                    <a:gd name="T64" fmla="*/ 404 w 625"/>
                    <a:gd name="T65" fmla="*/ 114 h 372"/>
                    <a:gd name="T66" fmla="*/ 418 w 625"/>
                    <a:gd name="T67" fmla="*/ 112 h 372"/>
                    <a:gd name="T68" fmla="*/ 429 w 625"/>
                    <a:gd name="T69" fmla="*/ 108 h 372"/>
                    <a:gd name="T70" fmla="*/ 444 w 625"/>
                    <a:gd name="T71" fmla="*/ 103 h 372"/>
                    <a:gd name="T72" fmla="*/ 451 w 625"/>
                    <a:gd name="T73" fmla="*/ 92 h 372"/>
                    <a:gd name="T74" fmla="*/ 466 w 625"/>
                    <a:gd name="T75" fmla="*/ 86 h 372"/>
                    <a:gd name="T76" fmla="*/ 476 w 625"/>
                    <a:gd name="T77" fmla="*/ 70 h 372"/>
                    <a:gd name="T78" fmla="*/ 487 w 625"/>
                    <a:gd name="T79" fmla="*/ 63 h 372"/>
                    <a:gd name="T80" fmla="*/ 502 w 625"/>
                    <a:gd name="T81" fmla="*/ 59 h 372"/>
                    <a:gd name="T82" fmla="*/ 516 w 625"/>
                    <a:gd name="T83" fmla="*/ 55 h 372"/>
                    <a:gd name="T84" fmla="*/ 531 w 625"/>
                    <a:gd name="T85" fmla="*/ 55 h 372"/>
                    <a:gd name="T86" fmla="*/ 542 w 625"/>
                    <a:gd name="T87" fmla="*/ 44 h 372"/>
                    <a:gd name="T88" fmla="*/ 553 w 625"/>
                    <a:gd name="T89" fmla="*/ 29 h 372"/>
                    <a:gd name="T90" fmla="*/ 567 w 625"/>
                    <a:gd name="T91" fmla="*/ 26 h 372"/>
                    <a:gd name="T92" fmla="*/ 582 w 625"/>
                    <a:gd name="T93" fmla="*/ 22 h 372"/>
                    <a:gd name="T94" fmla="*/ 592 w 625"/>
                    <a:gd name="T95" fmla="*/ 11 h 372"/>
                    <a:gd name="T96" fmla="*/ 607 w 625"/>
                    <a:gd name="T97" fmla="*/ 3 h 372"/>
                    <a:gd name="T98" fmla="*/ 622 w 625"/>
                    <a:gd name="T99" fmla="*/ 0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25" h="372">
                      <a:moveTo>
                        <a:pt x="0" y="372"/>
                      </a:moveTo>
                      <a:lnTo>
                        <a:pt x="4" y="372"/>
                      </a:lnTo>
                      <a:lnTo>
                        <a:pt x="6" y="368"/>
                      </a:lnTo>
                      <a:lnTo>
                        <a:pt x="11" y="364"/>
                      </a:lnTo>
                      <a:lnTo>
                        <a:pt x="13" y="361"/>
                      </a:lnTo>
                      <a:lnTo>
                        <a:pt x="17" y="361"/>
                      </a:lnTo>
                      <a:lnTo>
                        <a:pt x="22" y="361"/>
                      </a:lnTo>
                      <a:lnTo>
                        <a:pt x="22" y="357"/>
                      </a:lnTo>
                      <a:lnTo>
                        <a:pt x="24" y="357"/>
                      </a:lnTo>
                      <a:lnTo>
                        <a:pt x="29" y="353"/>
                      </a:lnTo>
                      <a:lnTo>
                        <a:pt x="33" y="346"/>
                      </a:lnTo>
                      <a:lnTo>
                        <a:pt x="35" y="346"/>
                      </a:lnTo>
                      <a:lnTo>
                        <a:pt x="40" y="342"/>
                      </a:lnTo>
                      <a:lnTo>
                        <a:pt x="42" y="342"/>
                      </a:lnTo>
                      <a:lnTo>
                        <a:pt x="46" y="342"/>
                      </a:lnTo>
                      <a:lnTo>
                        <a:pt x="51" y="342"/>
                      </a:lnTo>
                      <a:lnTo>
                        <a:pt x="51" y="335"/>
                      </a:lnTo>
                      <a:lnTo>
                        <a:pt x="53" y="335"/>
                      </a:lnTo>
                      <a:lnTo>
                        <a:pt x="57" y="331"/>
                      </a:lnTo>
                      <a:lnTo>
                        <a:pt x="62" y="331"/>
                      </a:lnTo>
                      <a:lnTo>
                        <a:pt x="62" y="326"/>
                      </a:lnTo>
                      <a:lnTo>
                        <a:pt x="64" y="326"/>
                      </a:lnTo>
                      <a:lnTo>
                        <a:pt x="68" y="320"/>
                      </a:lnTo>
                      <a:lnTo>
                        <a:pt x="68" y="315"/>
                      </a:lnTo>
                      <a:lnTo>
                        <a:pt x="71" y="315"/>
                      </a:lnTo>
                      <a:lnTo>
                        <a:pt x="75" y="315"/>
                      </a:lnTo>
                      <a:lnTo>
                        <a:pt x="79" y="315"/>
                      </a:lnTo>
                      <a:lnTo>
                        <a:pt x="79" y="311"/>
                      </a:lnTo>
                      <a:lnTo>
                        <a:pt x="82" y="309"/>
                      </a:lnTo>
                      <a:lnTo>
                        <a:pt x="86" y="304"/>
                      </a:lnTo>
                      <a:lnTo>
                        <a:pt x="90" y="304"/>
                      </a:lnTo>
                      <a:lnTo>
                        <a:pt x="90" y="300"/>
                      </a:lnTo>
                      <a:lnTo>
                        <a:pt x="93" y="300"/>
                      </a:lnTo>
                      <a:lnTo>
                        <a:pt x="97" y="300"/>
                      </a:lnTo>
                      <a:lnTo>
                        <a:pt x="100" y="300"/>
                      </a:lnTo>
                      <a:lnTo>
                        <a:pt x="100" y="298"/>
                      </a:lnTo>
                      <a:lnTo>
                        <a:pt x="104" y="298"/>
                      </a:lnTo>
                      <a:lnTo>
                        <a:pt x="108" y="298"/>
                      </a:lnTo>
                      <a:lnTo>
                        <a:pt x="108" y="293"/>
                      </a:lnTo>
                      <a:lnTo>
                        <a:pt x="111" y="289"/>
                      </a:lnTo>
                      <a:lnTo>
                        <a:pt x="115" y="287"/>
                      </a:lnTo>
                      <a:lnTo>
                        <a:pt x="119" y="282"/>
                      </a:lnTo>
                      <a:lnTo>
                        <a:pt x="122" y="282"/>
                      </a:lnTo>
                      <a:lnTo>
                        <a:pt x="126" y="282"/>
                      </a:lnTo>
                      <a:lnTo>
                        <a:pt x="129" y="278"/>
                      </a:lnTo>
                      <a:lnTo>
                        <a:pt x="133" y="274"/>
                      </a:lnTo>
                      <a:lnTo>
                        <a:pt x="137" y="274"/>
                      </a:lnTo>
                      <a:lnTo>
                        <a:pt x="140" y="274"/>
                      </a:lnTo>
                      <a:lnTo>
                        <a:pt x="144" y="274"/>
                      </a:lnTo>
                      <a:lnTo>
                        <a:pt x="148" y="274"/>
                      </a:lnTo>
                      <a:lnTo>
                        <a:pt x="148" y="271"/>
                      </a:lnTo>
                      <a:lnTo>
                        <a:pt x="151" y="267"/>
                      </a:lnTo>
                      <a:lnTo>
                        <a:pt x="155" y="267"/>
                      </a:lnTo>
                      <a:lnTo>
                        <a:pt x="158" y="267"/>
                      </a:lnTo>
                      <a:lnTo>
                        <a:pt x="162" y="263"/>
                      </a:lnTo>
                      <a:lnTo>
                        <a:pt x="166" y="263"/>
                      </a:lnTo>
                      <a:lnTo>
                        <a:pt x="169" y="260"/>
                      </a:lnTo>
                      <a:lnTo>
                        <a:pt x="173" y="252"/>
                      </a:lnTo>
                      <a:lnTo>
                        <a:pt x="177" y="249"/>
                      </a:lnTo>
                      <a:lnTo>
                        <a:pt x="180" y="249"/>
                      </a:lnTo>
                      <a:lnTo>
                        <a:pt x="184" y="249"/>
                      </a:lnTo>
                      <a:lnTo>
                        <a:pt x="187" y="249"/>
                      </a:lnTo>
                      <a:lnTo>
                        <a:pt x="187" y="245"/>
                      </a:lnTo>
                      <a:lnTo>
                        <a:pt x="191" y="245"/>
                      </a:lnTo>
                      <a:lnTo>
                        <a:pt x="195" y="245"/>
                      </a:lnTo>
                      <a:lnTo>
                        <a:pt x="198" y="245"/>
                      </a:lnTo>
                      <a:lnTo>
                        <a:pt x="202" y="245"/>
                      </a:lnTo>
                      <a:lnTo>
                        <a:pt x="206" y="241"/>
                      </a:lnTo>
                      <a:lnTo>
                        <a:pt x="209" y="237"/>
                      </a:lnTo>
                      <a:lnTo>
                        <a:pt x="213" y="237"/>
                      </a:lnTo>
                      <a:lnTo>
                        <a:pt x="216" y="237"/>
                      </a:lnTo>
                      <a:lnTo>
                        <a:pt x="220" y="237"/>
                      </a:lnTo>
                      <a:lnTo>
                        <a:pt x="224" y="237"/>
                      </a:lnTo>
                      <a:lnTo>
                        <a:pt x="227" y="237"/>
                      </a:lnTo>
                      <a:lnTo>
                        <a:pt x="231" y="234"/>
                      </a:lnTo>
                      <a:lnTo>
                        <a:pt x="235" y="234"/>
                      </a:lnTo>
                      <a:lnTo>
                        <a:pt x="238" y="234"/>
                      </a:lnTo>
                      <a:lnTo>
                        <a:pt x="238" y="230"/>
                      </a:lnTo>
                      <a:lnTo>
                        <a:pt x="242" y="230"/>
                      </a:lnTo>
                      <a:lnTo>
                        <a:pt x="245" y="226"/>
                      </a:lnTo>
                      <a:lnTo>
                        <a:pt x="249" y="223"/>
                      </a:lnTo>
                      <a:lnTo>
                        <a:pt x="253" y="223"/>
                      </a:lnTo>
                      <a:lnTo>
                        <a:pt x="256" y="223"/>
                      </a:lnTo>
                      <a:lnTo>
                        <a:pt x="260" y="223"/>
                      </a:lnTo>
                      <a:lnTo>
                        <a:pt x="264" y="219"/>
                      </a:lnTo>
                      <a:lnTo>
                        <a:pt x="267" y="219"/>
                      </a:lnTo>
                      <a:lnTo>
                        <a:pt x="267" y="215"/>
                      </a:lnTo>
                      <a:lnTo>
                        <a:pt x="271" y="215"/>
                      </a:lnTo>
                      <a:lnTo>
                        <a:pt x="274" y="215"/>
                      </a:lnTo>
                      <a:lnTo>
                        <a:pt x="274" y="212"/>
                      </a:lnTo>
                      <a:lnTo>
                        <a:pt x="278" y="208"/>
                      </a:lnTo>
                      <a:lnTo>
                        <a:pt x="282" y="208"/>
                      </a:lnTo>
                      <a:lnTo>
                        <a:pt x="285" y="204"/>
                      </a:lnTo>
                      <a:lnTo>
                        <a:pt x="289" y="200"/>
                      </a:lnTo>
                      <a:lnTo>
                        <a:pt x="293" y="197"/>
                      </a:lnTo>
                      <a:lnTo>
                        <a:pt x="296" y="197"/>
                      </a:lnTo>
                      <a:lnTo>
                        <a:pt x="296" y="189"/>
                      </a:lnTo>
                      <a:lnTo>
                        <a:pt x="300" y="189"/>
                      </a:lnTo>
                      <a:lnTo>
                        <a:pt x="302" y="189"/>
                      </a:lnTo>
                      <a:lnTo>
                        <a:pt x="307" y="189"/>
                      </a:lnTo>
                      <a:lnTo>
                        <a:pt x="311" y="189"/>
                      </a:lnTo>
                      <a:lnTo>
                        <a:pt x="313" y="186"/>
                      </a:lnTo>
                      <a:lnTo>
                        <a:pt x="318" y="186"/>
                      </a:lnTo>
                      <a:lnTo>
                        <a:pt x="322" y="186"/>
                      </a:lnTo>
                      <a:lnTo>
                        <a:pt x="325" y="186"/>
                      </a:lnTo>
                      <a:lnTo>
                        <a:pt x="329" y="186"/>
                      </a:lnTo>
                      <a:lnTo>
                        <a:pt x="331" y="178"/>
                      </a:lnTo>
                      <a:lnTo>
                        <a:pt x="336" y="175"/>
                      </a:lnTo>
                      <a:lnTo>
                        <a:pt x="340" y="171"/>
                      </a:lnTo>
                      <a:lnTo>
                        <a:pt x="342" y="171"/>
                      </a:lnTo>
                      <a:lnTo>
                        <a:pt x="347" y="171"/>
                      </a:lnTo>
                      <a:lnTo>
                        <a:pt x="351" y="163"/>
                      </a:lnTo>
                      <a:lnTo>
                        <a:pt x="353" y="163"/>
                      </a:lnTo>
                      <a:lnTo>
                        <a:pt x="358" y="160"/>
                      </a:lnTo>
                      <a:lnTo>
                        <a:pt x="360" y="156"/>
                      </a:lnTo>
                      <a:lnTo>
                        <a:pt x="364" y="156"/>
                      </a:lnTo>
                      <a:lnTo>
                        <a:pt x="364" y="152"/>
                      </a:lnTo>
                      <a:lnTo>
                        <a:pt x="369" y="152"/>
                      </a:lnTo>
                      <a:lnTo>
                        <a:pt x="371" y="145"/>
                      </a:lnTo>
                      <a:lnTo>
                        <a:pt x="375" y="145"/>
                      </a:lnTo>
                      <a:lnTo>
                        <a:pt x="375" y="138"/>
                      </a:lnTo>
                      <a:lnTo>
                        <a:pt x="380" y="138"/>
                      </a:lnTo>
                      <a:lnTo>
                        <a:pt x="382" y="138"/>
                      </a:lnTo>
                      <a:lnTo>
                        <a:pt x="382" y="130"/>
                      </a:lnTo>
                      <a:lnTo>
                        <a:pt x="386" y="130"/>
                      </a:lnTo>
                      <a:lnTo>
                        <a:pt x="389" y="130"/>
                      </a:lnTo>
                      <a:lnTo>
                        <a:pt x="393" y="130"/>
                      </a:lnTo>
                      <a:lnTo>
                        <a:pt x="393" y="125"/>
                      </a:lnTo>
                      <a:lnTo>
                        <a:pt x="397" y="123"/>
                      </a:lnTo>
                      <a:lnTo>
                        <a:pt x="400" y="123"/>
                      </a:lnTo>
                      <a:lnTo>
                        <a:pt x="404" y="119"/>
                      </a:lnTo>
                      <a:lnTo>
                        <a:pt x="404" y="114"/>
                      </a:lnTo>
                      <a:lnTo>
                        <a:pt x="408" y="114"/>
                      </a:lnTo>
                      <a:lnTo>
                        <a:pt x="411" y="114"/>
                      </a:lnTo>
                      <a:lnTo>
                        <a:pt x="415" y="112"/>
                      </a:lnTo>
                      <a:lnTo>
                        <a:pt x="418" y="112"/>
                      </a:lnTo>
                      <a:lnTo>
                        <a:pt x="422" y="112"/>
                      </a:lnTo>
                      <a:lnTo>
                        <a:pt x="422" y="108"/>
                      </a:lnTo>
                      <a:lnTo>
                        <a:pt x="426" y="108"/>
                      </a:lnTo>
                      <a:lnTo>
                        <a:pt x="429" y="108"/>
                      </a:lnTo>
                      <a:lnTo>
                        <a:pt x="433" y="103"/>
                      </a:lnTo>
                      <a:lnTo>
                        <a:pt x="437" y="103"/>
                      </a:lnTo>
                      <a:lnTo>
                        <a:pt x="440" y="103"/>
                      </a:lnTo>
                      <a:lnTo>
                        <a:pt x="444" y="103"/>
                      </a:lnTo>
                      <a:lnTo>
                        <a:pt x="444" y="101"/>
                      </a:lnTo>
                      <a:lnTo>
                        <a:pt x="447" y="101"/>
                      </a:lnTo>
                      <a:lnTo>
                        <a:pt x="451" y="101"/>
                      </a:lnTo>
                      <a:lnTo>
                        <a:pt x="451" y="92"/>
                      </a:lnTo>
                      <a:lnTo>
                        <a:pt x="455" y="88"/>
                      </a:lnTo>
                      <a:lnTo>
                        <a:pt x="458" y="88"/>
                      </a:lnTo>
                      <a:lnTo>
                        <a:pt x="462" y="86"/>
                      </a:lnTo>
                      <a:lnTo>
                        <a:pt x="466" y="86"/>
                      </a:lnTo>
                      <a:lnTo>
                        <a:pt x="469" y="81"/>
                      </a:lnTo>
                      <a:lnTo>
                        <a:pt x="473" y="77"/>
                      </a:lnTo>
                      <a:lnTo>
                        <a:pt x="473" y="70"/>
                      </a:lnTo>
                      <a:lnTo>
                        <a:pt x="476" y="70"/>
                      </a:lnTo>
                      <a:lnTo>
                        <a:pt x="480" y="70"/>
                      </a:lnTo>
                      <a:lnTo>
                        <a:pt x="480" y="66"/>
                      </a:lnTo>
                      <a:lnTo>
                        <a:pt x="484" y="63"/>
                      </a:lnTo>
                      <a:lnTo>
                        <a:pt x="487" y="63"/>
                      </a:lnTo>
                      <a:lnTo>
                        <a:pt x="491" y="59"/>
                      </a:lnTo>
                      <a:lnTo>
                        <a:pt x="495" y="59"/>
                      </a:lnTo>
                      <a:lnTo>
                        <a:pt x="498" y="59"/>
                      </a:lnTo>
                      <a:lnTo>
                        <a:pt x="502" y="59"/>
                      </a:lnTo>
                      <a:lnTo>
                        <a:pt x="505" y="59"/>
                      </a:lnTo>
                      <a:lnTo>
                        <a:pt x="509" y="59"/>
                      </a:lnTo>
                      <a:lnTo>
                        <a:pt x="513" y="59"/>
                      </a:lnTo>
                      <a:lnTo>
                        <a:pt x="516" y="55"/>
                      </a:lnTo>
                      <a:lnTo>
                        <a:pt x="520" y="55"/>
                      </a:lnTo>
                      <a:lnTo>
                        <a:pt x="524" y="55"/>
                      </a:lnTo>
                      <a:lnTo>
                        <a:pt x="527" y="55"/>
                      </a:lnTo>
                      <a:lnTo>
                        <a:pt x="531" y="55"/>
                      </a:lnTo>
                      <a:lnTo>
                        <a:pt x="531" y="51"/>
                      </a:lnTo>
                      <a:lnTo>
                        <a:pt x="534" y="51"/>
                      </a:lnTo>
                      <a:lnTo>
                        <a:pt x="538" y="51"/>
                      </a:lnTo>
                      <a:lnTo>
                        <a:pt x="542" y="44"/>
                      </a:lnTo>
                      <a:lnTo>
                        <a:pt x="542" y="40"/>
                      </a:lnTo>
                      <a:lnTo>
                        <a:pt x="545" y="37"/>
                      </a:lnTo>
                      <a:lnTo>
                        <a:pt x="549" y="29"/>
                      </a:lnTo>
                      <a:lnTo>
                        <a:pt x="553" y="29"/>
                      </a:lnTo>
                      <a:lnTo>
                        <a:pt x="556" y="29"/>
                      </a:lnTo>
                      <a:lnTo>
                        <a:pt x="560" y="29"/>
                      </a:lnTo>
                      <a:lnTo>
                        <a:pt x="563" y="29"/>
                      </a:lnTo>
                      <a:lnTo>
                        <a:pt x="567" y="26"/>
                      </a:lnTo>
                      <a:lnTo>
                        <a:pt x="571" y="26"/>
                      </a:lnTo>
                      <a:lnTo>
                        <a:pt x="574" y="26"/>
                      </a:lnTo>
                      <a:lnTo>
                        <a:pt x="578" y="22"/>
                      </a:lnTo>
                      <a:lnTo>
                        <a:pt x="582" y="22"/>
                      </a:lnTo>
                      <a:lnTo>
                        <a:pt x="585" y="14"/>
                      </a:lnTo>
                      <a:lnTo>
                        <a:pt x="589" y="14"/>
                      </a:lnTo>
                      <a:lnTo>
                        <a:pt x="589" y="11"/>
                      </a:lnTo>
                      <a:lnTo>
                        <a:pt x="592" y="11"/>
                      </a:lnTo>
                      <a:lnTo>
                        <a:pt x="596" y="7"/>
                      </a:lnTo>
                      <a:lnTo>
                        <a:pt x="600" y="7"/>
                      </a:lnTo>
                      <a:lnTo>
                        <a:pt x="603" y="7"/>
                      </a:lnTo>
                      <a:lnTo>
                        <a:pt x="607" y="3"/>
                      </a:lnTo>
                      <a:lnTo>
                        <a:pt x="611" y="0"/>
                      </a:lnTo>
                      <a:lnTo>
                        <a:pt x="614" y="0"/>
                      </a:lnTo>
                      <a:lnTo>
                        <a:pt x="618" y="0"/>
                      </a:lnTo>
                      <a:lnTo>
                        <a:pt x="622" y="0"/>
                      </a:lnTo>
                      <a:lnTo>
                        <a:pt x="625" y="0"/>
                      </a:lnTo>
                    </a:path>
                  </a:pathLst>
                </a:custGeom>
                <a:noFill/>
                <a:ln w="30163" cap="rnd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322" name="Freeform 278"/>
                <p:cNvSpPr>
                  <a:spLocks/>
                </p:cNvSpPr>
                <p:nvPr/>
              </p:nvSpPr>
              <p:spPr bwMode="auto">
                <a:xfrm>
                  <a:off x="6273800" y="1600200"/>
                  <a:ext cx="698500" cy="377825"/>
                </a:xfrm>
                <a:custGeom>
                  <a:avLst/>
                  <a:gdLst>
                    <a:gd name="T0" fmla="*/ 7 w 440"/>
                    <a:gd name="T1" fmla="*/ 234 h 238"/>
                    <a:gd name="T2" fmla="*/ 18 w 440"/>
                    <a:gd name="T3" fmla="*/ 227 h 238"/>
                    <a:gd name="T4" fmla="*/ 29 w 440"/>
                    <a:gd name="T5" fmla="*/ 227 h 238"/>
                    <a:gd name="T6" fmla="*/ 40 w 440"/>
                    <a:gd name="T7" fmla="*/ 223 h 238"/>
                    <a:gd name="T8" fmla="*/ 51 w 440"/>
                    <a:gd name="T9" fmla="*/ 219 h 238"/>
                    <a:gd name="T10" fmla="*/ 62 w 440"/>
                    <a:gd name="T11" fmla="*/ 208 h 238"/>
                    <a:gd name="T12" fmla="*/ 68 w 440"/>
                    <a:gd name="T13" fmla="*/ 193 h 238"/>
                    <a:gd name="T14" fmla="*/ 79 w 440"/>
                    <a:gd name="T15" fmla="*/ 182 h 238"/>
                    <a:gd name="T16" fmla="*/ 91 w 440"/>
                    <a:gd name="T17" fmla="*/ 178 h 238"/>
                    <a:gd name="T18" fmla="*/ 102 w 440"/>
                    <a:gd name="T19" fmla="*/ 167 h 238"/>
                    <a:gd name="T20" fmla="*/ 113 w 440"/>
                    <a:gd name="T21" fmla="*/ 164 h 238"/>
                    <a:gd name="T22" fmla="*/ 119 w 440"/>
                    <a:gd name="T23" fmla="*/ 151 h 238"/>
                    <a:gd name="T24" fmla="*/ 130 w 440"/>
                    <a:gd name="T25" fmla="*/ 149 h 238"/>
                    <a:gd name="T26" fmla="*/ 141 w 440"/>
                    <a:gd name="T27" fmla="*/ 149 h 238"/>
                    <a:gd name="T28" fmla="*/ 151 w 440"/>
                    <a:gd name="T29" fmla="*/ 149 h 238"/>
                    <a:gd name="T30" fmla="*/ 159 w 440"/>
                    <a:gd name="T31" fmla="*/ 140 h 238"/>
                    <a:gd name="T32" fmla="*/ 170 w 440"/>
                    <a:gd name="T33" fmla="*/ 140 h 238"/>
                    <a:gd name="T34" fmla="*/ 180 w 440"/>
                    <a:gd name="T35" fmla="*/ 140 h 238"/>
                    <a:gd name="T36" fmla="*/ 191 w 440"/>
                    <a:gd name="T37" fmla="*/ 127 h 238"/>
                    <a:gd name="T38" fmla="*/ 202 w 440"/>
                    <a:gd name="T39" fmla="*/ 111 h 238"/>
                    <a:gd name="T40" fmla="*/ 213 w 440"/>
                    <a:gd name="T41" fmla="*/ 111 h 238"/>
                    <a:gd name="T42" fmla="*/ 224 w 440"/>
                    <a:gd name="T43" fmla="*/ 96 h 238"/>
                    <a:gd name="T44" fmla="*/ 235 w 440"/>
                    <a:gd name="T45" fmla="*/ 89 h 238"/>
                    <a:gd name="T46" fmla="*/ 246 w 440"/>
                    <a:gd name="T47" fmla="*/ 74 h 238"/>
                    <a:gd name="T48" fmla="*/ 257 w 440"/>
                    <a:gd name="T49" fmla="*/ 66 h 238"/>
                    <a:gd name="T50" fmla="*/ 267 w 440"/>
                    <a:gd name="T51" fmla="*/ 66 h 238"/>
                    <a:gd name="T52" fmla="*/ 278 w 440"/>
                    <a:gd name="T53" fmla="*/ 55 h 238"/>
                    <a:gd name="T54" fmla="*/ 289 w 440"/>
                    <a:gd name="T55" fmla="*/ 55 h 238"/>
                    <a:gd name="T56" fmla="*/ 300 w 440"/>
                    <a:gd name="T57" fmla="*/ 48 h 238"/>
                    <a:gd name="T58" fmla="*/ 311 w 440"/>
                    <a:gd name="T59" fmla="*/ 48 h 238"/>
                    <a:gd name="T60" fmla="*/ 322 w 440"/>
                    <a:gd name="T61" fmla="*/ 48 h 238"/>
                    <a:gd name="T62" fmla="*/ 333 w 440"/>
                    <a:gd name="T63" fmla="*/ 48 h 238"/>
                    <a:gd name="T64" fmla="*/ 344 w 440"/>
                    <a:gd name="T65" fmla="*/ 37 h 238"/>
                    <a:gd name="T66" fmla="*/ 351 w 440"/>
                    <a:gd name="T67" fmla="*/ 26 h 238"/>
                    <a:gd name="T68" fmla="*/ 362 w 440"/>
                    <a:gd name="T69" fmla="*/ 26 h 238"/>
                    <a:gd name="T70" fmla="*/ 373 w 440"/>
                    <a:gd name="T71" fmla="*/ 11 h 238"/>
                    <a:gd name="T72" fmla="*/ 382 w 440"/>
                    <a:gd name="T73" fmla="*/ 11 h 238"/>
                    <a:gd name="T74" fmla="*/ 393 w 440"/>
                    <a:gd name="T75" fmla="*/ 11 h 238"/>
                    <a:gd name="T76" fmla="*/ 404 w 440"/>
                    <a:gd name="T77" fmla="*/ 11 h 238"/>
                    <a:gd name="T78" fmla="*/ 411 w 440"/>
                    <a:gd name="T79" fmla="*/ 0 h 238"/>
                    <a:gd name="T80" fmla="*/ 422 w 440"/>
                    <a:gd name="T81" fmla="*/ 0 h 238"/>
                    <a:gd name="T82" fmla="*/ 433 w 440"/>
                    <a:gd name="T83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40" h="238">
                      <a:moveTo>
                        <a:pt x="0" y="238"/>
                      </a:moveTo>
                      <a:lnTo>
                        <a:pt x="4" y="238"/>
                      </a:lnTo>
                      <a:lnTo>
                        <a:pt x="7" y="234"/>
                      </a:lnTo>
                      <a:lnTo>
                        <a:pt x="11" y="227"/>
                      </a:lnTo>
                      <a:lnTo>
                        <a:pt x="15" y="227"/>
                      </a:lnTo>
                      <a:lnTo>
                        <a:pt x="18" y="227"/>
                      </a:lnTo>
                      <a:lnTo>
                        <a:pt x="22" y="227"/>
                      </a:lnTo>
                      <a:lnTo>
                        <a:pt x="26" y="227"/>
                      </a:lnTo>
                      <a:lnTo>
                        <a:pt x="29" y="227"/>
                      </a:lnTo>
                      <a:lnTo>
                        <a:pt x="33" y="227"/>
                      </a:lnTo>
                      <a:lnTo>
                        <a:pt x="35" y="227"/>
                      </a:lnTo>
                      <a:lnTo>
                        <a:pt x="40" y="223"/>
                      </a:lnTo>
                      <a:lnTo>
                        <a:pt x="44" y="223"/>
                      </a:lnTo>
                      <a:lnTo>
                        <a:pt x="46" y="223"/>
                      </a:lnTo>
                      <a:lnTo>
                        <a:pt x="51" y="219"/>
                      </a:lnTo>
                      <a:lnTo>
                        <a:pt x="55" y="215"/>
                      </a:lnTo>
                      <a:lnTo>
                        <a:pt x="57" y="212"/>
                      </a:lnTo>
                      <a:lnTo>
                        <a:pt x="62" y="208"/>
                      </a:lnTo>
                      <a:lnTo>
                        <a:pt x="62" y="197"/>
                      </a:lnTo>
                      <a:lnTo>
                        <a:pt x="64" y="193"/>
                      </a:lnTo>
                      <a:lnTo>
                        <a:pt x="68" y="193"/>
                      </a:lnTo>
                      <a:lnTo>
                        <a:pt x="73" y="193"/>
                      </a:lnTo>
                      <a:lnTo>
                        <a:pt x="75" y="190"/>
                      </a:lnTo>
                      <a:lnTo>
                        <a:pt x="79" y="182"/>
                      </a:lnTo>
                      <a:lnTo>
                        <a:pt x="84" y="182"/>
                      </a:lnTo>
                      <a:lnTo>
                        <a:pt x="86" y="182"/>
                      </a:lnTo>
                      <a:lnTo>
                        <a:pt x="91" y="178"/>
                      </a:lnTo>
                      <a:lnTo>
                        <a:pt x="93" y="178"/>
                      </a:lnTo>
                      <a:lnTo>
                        <a:pt x="97" y="175"/>
                      </a:lnTo>
                      <a:lnTo>
                        <a:pt x="102" y="167"/>
                      </a:lnTo>
                      <a:lnTo>
                        <a:pt x="104" y="164"/>
                      </a:lnTo>
                      <a:lnTo>
                        <a:pt x="108" y="164"/>
                      </a:lnTo>
                      <a:lnTo>
                        <a:pt x="113" y="164"/>
                      </a:lnTo>
                      <a:lnTo>
                        <a:pt x="113" y="160"/>
                      </a:lnTo>
                      <a:lnTo>
                        <a:pt x="115" y="151"/>
                      </a:lnTo>
                      <a:lnTo>
                        <a:pt x="119" y="151"/>
                      </a:lnTo>
                      <a:lnTo>
                        <a:pt x="122" y="151"/>
                      </a:lnTo>
                      <a:lnTo>
                        <a:pt x="126" y="151"/>
                      </a:lnTo>
                      <a:lnTo>
                        <a:pt x="130" y="149"/>
                      </a:lnTo>
                      <a:lnTo>
                        <a:pt x="133" y="149"/>
                      </a:lnTo>
                      <a:lnTo>
                        <a:pt x="137" y="149"/>
                      </a:lnTo>
                      <a:lnTo>
                        <a:pt x="141" y="149"/>
                      </a:lnTo>
                      <a:lnTo>
                        <a:pt x="144" y="149"/>
                      </a:lnTo>
                      <a:lnTo>
                        <a:pt x="148" y="149"/>
                      </a:lnTo>
                      <a:lnTo>
                        <a:pt x="151" y="149"/>
                      </a:lnTo>
                      <a:lnTo>
                        <a:pt x="151" y="140"/>
                      </a:lnTo>
                      <a:lnTo>
                        <a:pt x="155" y="140"/>
                      </a:lnTo>
                      <a:lnTo>
                        <a:pt x="159" y="140"/>
                      </a:lnTo>
                      <a:lnTo>
                        <a:pt x="162" y="140"/>
                      </a:lnTo>
                      <a:lnTo>
                        <a:pt x="166" y="140"/>
                      </a:lnTo>
                      <a:lnTo>
                        <a:pt x="170" y="140"/>
                      </a:lnTo>
                      <a:lnTo>
                        <a:pt x="173" y="140"/>
                      </a:lnTo>
                      <a:lnTo>
                        <a:pt x="177" y="140"/>
                      </a:lnTo>
                      <a:lnTo>
                        <a:pt x="180" y="140"/>
                      </a:lnTo>
                      <a:lnTo>
                        <a:pt x="184" y="140"/>
                      </a:lnTo>
                      <a:lnTo>
                        <a:pt x="188" y="138"/>
                      </a:lnTo>
                      <a:lnTo>
                        <a:pt x="191" y="127"/>
                      </a:lnTo>
                      <a:lnTo>
                        <a:pt x="195" y="118"/>
                      </a:lnTo>
                      <a:lnTo>
                        <a:pt x="199" y="111"/>
                      </a:lnTo>
                      <a:lnTo>
                        <a:pt x="202" y="111"/>
                      </a:lnTo>
                      <a:lnTo>
                        <a:pt x="206" y="111"/>
                      </a:lnTo>
                      <a:lnTo>
                        <a:pt x="209" y="111"/>
                      </a:lnTo>
                      <a:lnTo>
                        <a:pt x="213" y="111"/>
                      </a:lnTo>
                      <a:lnTo>
                        <a:pt x="217" y="103"/>
                      </a:lnTo>
                      <a:lnTo>
                        <a:pt x="220" y="96"/>
                      </a:lnTo>
                      <a:lnTo>
                        <a:pt x="224" y="96"/>
                      </a:lnTo>
                      <a:lnTo>
                        <a:pt x="228" y="96"/>
                      </a:lnTo>
                      <a:lnTo>
                        <a:pt x="231" y="89"/>
                      </a:lnTo>
                      <a:lnTo>
                        <a:pt x="235" y="89"/>
                      </a:lnTo>
                      <a:lnTo>
                        <a:pt x="238" y="81"/>
                      </a:lnTo>
                      <a:lnTo>
                        <a:pt x="242" y="74"/>
                      </a:lnTo>
                      <a:lnTo>
                        <a:pt x="246" y="74"/>
                      </a:lnTo>
                      <a:lnTo>
                        <a:pt x="249" y="66"/>
                      </a:lnTo>
                      <a:lnTo>
                        <a:pt x="253" y="66"/>
                      </a:lnTo>
                      <a:lnTo>
                        <a:pt x="257" y="66"/>
                      </a:lnTo>
                      <a:lnTo>
                        <a:pt x="260" y="66"/>
                      </a:lnTo>
                      <a:lnTo>
                        <a:pt x="264" y="66"/>
                      </a:lnTo>
                      <a:lnTo>
                        <a:pt x="267" y="66"/>
                      </a:lnTo>
                      <a:lnTo>
                        <a:pt x="271" y="66"/>
                      </a:lnTo>
                      <a:lnTo>
                        <a:pt x="275" y="66"/>
                      </a:lnTo>
                      <a:lnTo>
                        <a:pt x="278" y="55"/>
                      </a:lnTo>
                      <a:lnTo>
                        <a:pt x="282" y="55"/>
                      </a:lnTo>
                      <a:lnTo>
                        <a:pt x="286" y="55"/>
                      </a:lnTo>
                      <a:lnTo>
                        <a:pt x="289" y="55"/>
                      </a:lnTo>
                      <a:lnTo>
                        <a:pt x="293" y="55"/>
                      </a:lnTo>
                      <a:lnTo>
                        <a:pt x="296" y="48"/>
                      </a:lnTo>
                      <a:lnTo>
                        <a:pt x="300" y="48"/>
                      </a:lnTo>
                      <a:lnTo>
                        <a:pt x="304" y="48"/>
                      </a:lnTo>
                      <a:lnTo>
                        <a:pt x="307" y="48"/>
                      </a:lnTo>
                      <a:lnTo>
                        <a:pt x="311" y="48"/>
                      </a:lnTo>
                      <a:lnTo>
                        <a:pt x="315" y="48"/>
                      </a:lnTo>
                      <a:lnTo>
                        <a:pt x="318" y="48"/>
                      </a:lnTo>
                      <a:lnTo>
                        <a:pt x="322" y="48"/>
                      </a:lnTo>
                      <a:lnTo>
                        <a:pt x="325" y="48"/>
                      </a:lnTo>
                      <a:lnTo>
                        <a:pt x="329" y="48"/>
                      </a:lnTo>
                      <a:lnTo>
                        <a:pt x="333" y="48"/>
                      </a:lnTo>
                      <a:lnTo>
                        <a:pt x="336" y="48"/>
                      </a:lnTo>
                      <a:lnTo>
                        <a:pt x="340" y="48"/>
                      </a:lnTo>
                      <a:lnTo>
                        <a:pt x="344" y="37"/>
                      </a:lnTo>
                      <a:lnTo>
                        <a:pt x="347" y="37"/>
                      </a:lnTo>
                      <a:lnTo>
                        <a:pt x="347" y="26"/>
                      </a:lnTo>
                      <a:lnTo>
                        <a:pt x="351" y="26"/>
                      </a:lnTo>
                      <a:lnTo>
                        <a:pt x="353" y="26"/>
                      </a:lnTo>
                      <a:lnTo>
                        <a:pt x="358" y="26"/>
                      </a:lnTo>
                      <a:lnTo>
                        <a:pt x="362" y="26"/>
                      </a:lnTo>
                      <a:lnTo>
                        <a:pt x="364" y="26"/>
                      </a:lnTo>
                      <a:lnTo>
                        <a:pt x="369" y="11"/>
                      </a:lnTo>
                      <a:lnTo>
                        <a:pt x="373" y="11"/>
                      </a:lnTo>
                      <a:lnTo>
                        <a:pt x="376" y="11"/>
                      </a:lnTo>
                      <a:lnTo>
                        <a:pt x="380" y="11"/>
                      </a:lnTo>
                      <a:lnTo>
                        <a:pt x="382" y="11"/>
                      </a:lnTo>
                      <a:lnTo>
                        <a:pt x="387" y="11"/>
                      </a:lnTo>
                      <a:lnTo>
                        <a:pt x="391" y="11"/>
                      </a:lnTo>
                      <a:lnTo>
                        <a:pt x="393" y="11"/>
                      </a:lnTo>
                      <a:lnTo>
                        <a:pt x="398" y="11"/>
                      </a:lnTo>
                      <a:lnTo>
                        <a:pt x="402" y="11"/>
                      </a:lnTo>
                      <a:lnTo>
                        <a:pt x="404" y="11"/>
                      </a:lnTo>
                      <a:lnTo>
                        <a:pt x="404" y="0"/>
                      </a:lnTo>
                      <a:lnTo>
                        <a:pt x="409" y="0"/>
                      </a:lnTo>
                      <a:lnTo>
                        <a:pt x="411" y="0"/>
                      </a:lnTo>
                      <a:lnTo>
                        <a:pt x="415" y="0"/>
                      </a:lnTo>
                      <a:lnTo>
                        <a:pt x="420" y="0"/>
                      </a:lnTo>
                      <a:lnTo>
                        <a:pt x="422" y="0"/>
                      </a:lnTo>
                      <a:lnTo>
                        <a:pt x="426" y="0"/>
                      </a:lnTo>
                      <a:lnTo>
                        <a:pt x="431" y="0"/>
                      </a:lnTo>
                      <a:lnTo>
                        <a:pt x="433" y="0"/>
                      </a:lnTo>
                      <a:lnTo>
                        <a:pt x="437" y="0"/>
                      </a:lnTo>
                      <a:lnTo>
                        <a:pt x="440" y="0"/>
                      </a:lnTo>
                    </a:path>
                  </a:pathLst>
                </a:custGeom>
                <a:noFill/>
                <a:ln w="30163" cap="rnd">
                  <a:solidFill>
                    <a:srgbClr val="01316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</p:grpSp>
          <p:grpSp>
            <p:nvGrpSpPr>
              <p:cNvPr id="361" name="Group 360"/>
              <p:cNvGrpSpPr/>
              <p:nvPr/>
            </p:nvGrpSpPr>
            <p:grpSpPr>
              <a:xfrm>
                <a:off x="3900489" y="2041525"/>
                <a:ext cx="4595813" cy="2709862"/>
                <a:chOff x="2376487" y="2041525"/>
                <a:chExt cx="4595813" cy="2709862"/>
              </a:xfrm>
            </p:grpSpPr>
            <p:sp>
              <p:nvSpPr>
                <p:cNvPr id="323" name="Freeform 279"/>
                <p:cNvSpPr>
                  <a:spLocks/>
                </p:cNvSpPr>
                <p:nvPr/>
              </p:nvSpPr>
              <p:spPr bwMode="auto">
                <a:xfrm>
                  <a:off x="2376487" y="4008437"/>
                  <a:ext cx="963612" cy="742950"/>
                </a:xfrm>
                <a:custGeom>
                  <a:avLst/>
                  <a:gdLst>
                    <a:gd name="T0" fmla="*/ 8 w 607"/>
                    <a:gd name="T1" fmla="*/ 464 h 468"/>
                    <a:gd name="T2" fmla="*/ 18 w 607"/>
                    <a:gd name="T3" fmla="*/ 457 h 468"/>
                    <a:gd name="T4" fmla="*/ 29 w 607"/>
                    <a:gd name="T5" fmla="*/ 446 h 468"/>
                    <a:gd name="T6" fmla="*/ 44 w 607"/>
                    <a:gd name="T7" fmla="*/ 438 h 468"/>
                    <a:gd name="T8" fmla="*/ 55 w 607"/>
                    <a:gd name="T9" fmla="*/ 431 h 468"/>
                    <a:gd name="T10" fmla="*/ 69 w 607"/>
                    <a:gd name="T11" fmla="*/ 424 h 468"/>
                    <a:gd name="T12" fmla="*/ 80 w 607"/>
                    <a:gd name="T13" fmla="*/ 412 h 468"/>
                    <a:gd name="T14" fmla="*/ 95 w 607"/>
                    <a:gd name="T15" fmla="*/ 401 h 468"/>
                    <a:gd name="T16" fmla="*/ 105 w 607"/>
                    <a:gd name="T17" fmla="*/ 390 h 468"/>
                    <a:gd name="T18" fmla="*/ 113 w 607"/>
                    <a:gd name="T19" fmla="*/ 383 h 468"/>
                    <a:gd name="T20" fmla="*/ 124 w 607"/>
                    <a:gd name="T21" fmla="*/ 372 h 468"/>
                    <a:gd name="T22" fmla="*/ 133 w 607"/>
                    <a:gd name="T23" fmla="*/ 364 h 468"/>
                    <a:gd name="T24" fmla="*/ 149 w 607"/>
                    <a:gd name="T25" fmla="*/ 353 h 468"/>
                    <a:gd name="T26" fmla="*/ 160 w 607"/>
                    <a:gd name="T27" fmla="*/ 346 h 468"/>
                    <a:gd name="T28" fmla="*/ 173 w 607"/>
                    <a:gd name="T29" fmla="*/ 335 h 468"/>
                    <a:gd name="T30" fmla="*/ 184 w 607"/>
                    <a:gd name="T31" fmla="*/ 327 h 468"/>
                    <a:gd name="T32" fmla="*/ 200 w 607"/>
                    <a:gd name="T33" fmla="*/ 316 h 468"/>
                    <a:gd name="T34" fmla="*/ 213 w 607"/>
                    <a:gd name="T35" fmla="*/ 305 h 468"/>
                    <a:gd name="T36" fmla="*/ 220 w 607"/>
                    <a:gd name="T37" fmla="*/ 289 h 468"/>
                    <a:gd name="T38" fmla="*/ 231 w 607"/>
                    <a:gd name="T39" fmla="*/ 287 h 468"/>
                    <a:gd name="T40" fmla="*/ 246 w 607"/>
                    <a:gd name="T41" fmla="*/ 272 h 468"/>
                    <a:gd name="T42" fmla="*/ 260 w 607"/>
                    <a:gd name="T43" fmla="*/ 261 h 468"/>
                    <a:gd name="T44" fmla="*/ 271 w 607"/>
                    <a:gd name="T45" fmla="*/ 250 h 468"/>
                    <a:gd name="T46" fmla="*/ 286 w 607"/>
                    <a:gd name="T47" fmla="*/ 245 h 468"/>
                    <a:gd name="T48" fmla="*/ 297 w 607"/>
                    <a:gd name="T49" fmla="*/ 234 h 468"/>
                    <a:gd name="T50" fmla="*/ 311 w 607"/>
                    <a:gd name="T51" fmla="*/ 230 h 468"/>
                    <a:gd name="T52" fmla="*/ 326 w 607"/>
                    <a:gd name="T53" fmla="*/ 215 h 468"/>
                    <a:gd name="T54" fmla="*/ 340 w 607"/>
                    <a:gd name="T55" fmla="*/ 201 h 468"/>
                    <a:gd name="T56" fmla="*/ 351 w 607"/>
                    <a:gd name="T57" fmla="*/ 189 h 468"/>
                    <a:gd name="T58" fmla="*/ 362 w 607"/>
                    <a:gd name="T59" fmla="*/ 178 h 468"/>
                    <a:gd name="T60" fmla="*/ 376 w 607"/>
                    <a:gd name="T61" fmla="*/ 167 h 468"/>
                    <a:gd name="T62" fmla="*/ 387 w 607"/>
                    <a:gd name="T63" fmla="*/ 156 h 468"/>
                    <a:gd name="T64" fmla="*/ 398 w 607"/>
                    <a:gd name="T65" fmla="*/ 149 h 468"/>
                    <a:gd name="T66" fmla="*/ 413 w 607"/>
                    <a:gd name="T67" fmla="*/ 145 h 468"/>
                    <a:gd name="T68" fmla="*/ 427 w 607"/>
                    <a:gd name="T69" fmla="*/ 141 h 468"/>
                    <a:gd name="T70" fmla="*/ 442 w 607"/>
                    <a:gd name="T71" fmla="*/ 130 h 468"/>
                    <a:gd name="T72" fmla="*/ 453 w 607"/>
                    <a:gd name="T73" fmla="*/ 123 h 468"/>
                    <a:gd name="T74" fmla="*/ 467 w 607"/>
                    <a:gd name="T75" fmla="*/ 112 h 468"/>
                    <a:gd name="T76" fmla="*/ 482 w 607"/>
                    <a:gd name="T77" fmla="*/ 97 h 468"/>
                    <a:gd name="T78" fmla="*/ 491 w 607"/>
                    <a:gd name="T79" fmla="*/ 90 h 468"/>
                    <a:gd name="T80" fmla="*/ 502 w 607"/>
                    <a:gd name="T81" fmla="*/ 82 h 468"/>
                    <a:gd name="T82" fmla="*/ 513 w 607"/>
                    <a:gd name="T83" fmla="*/ 75 h 468"/>
                    <a:gd name="T84" fmla="*/ 524 w 607"/>
                    <a:gd name="T85" fmla="*/ 60 h 468"/>
                    <a:gd name="T86" fmla="*/ 535 w 607"/>
                    <a:gd name="T87" fmla="*/ 49 h 468"/>
                    <a:gd name="T88" fmla="*/ 546 w 607"/>
                    <a:gd name="T89" fmla="*/ 40 h 468"/>
                    <a:gd name="T90" fmla="*/ 557 w 607"/>
                    <a:gd name="T91" fmla="*/ 29 h 468"/>
                    <a:gd name="T92" fmla="*/ 568 w 607"/>
                    <a:gd name="T93" fmla="*/ 18 h 468"/>
                    <a:gd name="T94" fmla="*/ 578 w 607"/>
                    <a:gd name="T95" fmla="*/ 14 h 468"/>
                    <a:gd name="T96" fmla="*/ 593 w 607"/>
                    <a:gd name="T97" fmla="*/ 11 h 468"/>
                    <a:gd name="T98" fmla="*/ 604 w 607"/>
                    <a:gd name="T99" fmla="*/ 0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07" h="468">
                      <a:moveTo>
                        <a:pt x="0" y="468"/>
                      </a:moveTo>
                      <a:lnTo>
                        <a:pt x="4" y="468"/>
                      </a:lnTo>
                      <a:lnTo>
                        <a:pt x="8" y="468"/>
                      </a:lnTo>
                      <a:lnTo>
                        <a:pt x="8" y="464"/>
                      </a:lnTo>
                      <a:lnTo>
                        <a:pt x="11" y="462"/>
                      </a:lnTo>
                      <a:lnTo>
                        <a:pt x="15" y="462"/>
                      </a:lnTo>
                      <a:lnTo>
                        <a:pt x="15" y="457"/>
                      </a:lnTo>
                      <a:lnTo>
                        <a:pt x="18" y="457"/>
                      </a:lnTo>
                      <a:lnTo>
                        <a:pt x="22" y="453"/>
                      </a:lnTo>
                      <a:lnTo>
                        <a:pt x="26" y="453"/>
                      </a:lnTo>
                      <a:lnTo>
                        <a:pt x="26" y="449"/>
                      </a:lnTo>
                      <a:lnTo>
                        <a:pt x="29" y="446"/>
                      </a:lnTo>
                      <a:lnTo>
                        <a:pt x="33" y="446"/>
                      </a:lnTo>
                      <a:lnTo>
                        <a:pt x="37" y="442"/>
                      </a:lnTo>
                      <a:lnTo>
                        <a:pt x="40" y="438"/>
                      </a:lnTo>
                      <a:lnTo>
                        <a:pt x="44" y="438"/>
                      </a:lnTo>
                      <a:lnTo>
                        <a:pt x="44" y="435"/>
                      </a:lnTo>
                      <a:lnTo>
                        <a:pt x="47" y="435"/>
                      </a:lnTo>
                      <a:lnTo>
                        <a:pt x="51" y="435"/>
                      </a:lnTo>
                      <a:lnTo>
                        <a:pt x="55" y="431"/>
                      </a:lnTo>
                      <a:lnTo>
                        <a:pt x="58" y="427"/>
                      </a:lnTo>
                      <a:lnTo>
                        <a:pt x="62" y="427"/>
                      </a:lnTo>
                      <a:lnTo>
                        <a:pt x="66" y="424"/>
                      </a:lnTo>
                      <a:lnTo>
                        <a:pt x="69" y="424"/>
                      </a:lnTo>
                      <a:lnTo>
                        <a:pt x="73" y="424"/>
                      </a:lnTo>
                      <a:lnTo>
                        <a:pt x="76" y="420"/>
                      </a:lnTo>
                      <a:lnTo>
                        <a:pt x="76" y="412"/>
                      </a:lnTo>
                      <a:lnTo>
                        <a:pt x="80" y="412"/>
                      </a:lnTo>
                      <a:lnTo>
                        <a:pt x="84" y="409"/>
                      </a:lnTo>
                      <a:lnTo>
                        <a:pt x="87" y="409"/>
                      </a:lnTo>
                      <a:lnTo>
                        <a:pt x="91" y="405"/>
                      </a:lnTo>
                      <a:lnTo>
                        <a:pt x="95" y="401"/>
                      </a:lnTo>
                      <a:lnTo>
                        <a:pt x="95" y="398"/>
                      </a:lnTo>
                      <a:lnTo>
                        <a:pt x="98" y="394"/>
                      </a:lnTo>
                      <a:lnTo>
                        <a:pt x="102" y="390"/>
                      </a:lnTo>
                      <a:lnTo>
                        <a:pt x="105" y="390"/>
                      </a:lnTo>
                      <a:lnTo>
                        <a:pt x="105" y="387"/>
                      </a:lnTo>
                      <a:lnTo>
                        <a:pt x="109" y="387"/>
                      </a:lnTo>
                      <a:lnTo>
                        <a:pt x="113" y="387"/>
                      </a:lnTo>
                      <a:lnTo>
                        <a:pt x="113" y="383"/>
                      </a:lnTo>
                      <a:lnTo>
                        <a:pt x="116" y="383"/>
                      </a:lnTo>
                      <a:lnTo>
                        <a:pt x="120" y="379"/>
                      </a:lnTo>
                      <a:lnTo>
                        <a:pt x="124" y="375"/>
                      </a:lnTo>
                      <a:lnTo>
                        <a:pt x="124" y="372"/>
                      </a:lnTo>
                      <a:lnTo>
                        <a:pt x="127" y="372"/>
                      </a:lnTo>
                      <a:lnTo>
                        <a:pt x="131" y="368"/>
                      </a:lnTo>
                      <a:lnTo>
                        <a:pt x="133" y="368"/>
                      </a:lnTo>
                      <a:lnTo>
                        <a:pt x="133" y="364"/>
                      </a:lnTo>
                      <a:lnTo>
                        <a:pt x="138" y="364"/>
                      </a:lnTo>
                      <a:lnTo>
                        <a:pt x="142" y="357"/>
                      </a:lnTo>
                      <a:lnTo>
                        <a:pt x="144" y="357"/>
                      </a:lnTo>
                      <a:lnTo>
                        <a:pt x="149" y="353"/>
                      </a:lnTo>
                      <a:lnTo>
                        <a:pt x="153" y="350"/>
                      </a:lnTo>
                      <a:lnTo>
                        <a:pt x="153" y="346"/>
                      </a:lnTo>
                      <a:lnTo>
                        <a:pt x="155" y="346"/>
                      </a:lnTo>
                      <a:lnTo>
                        <a:pt x="160" y="346"/>
                      </a:lnTo>
                      <a:lnTo>
                        <a:pt x="162" y="342"/>
                      </a:lnTo>
                      <a:lnTo>
                        <a:pt x="166" y="338"/>
                      </a:lnTo>
                      <a:lnTo>
                        <a:pt x="171" y="338"/>
                      </a:lnTo>
                      <a:lnTo>
                        <a:pt x="173" y="335"/>
                      </a:lnTo>
                      <a:lnTo>
                        <a:pt x="177" y="331"/>
                      </a:lnTo>
                      <a:lnTo>
                        <a:pt x="182" y="331"/>
                      </a:lnTo>
                      <a:lnTo>
                        <a:pt x="182" y="327"/>
                      </a:lnTo>
                      <a:lnTo>
                        <a:pt x="184" y="327"/>
                      </a:lnTo>
                      <a:lnTo>
                        <a:pt x="188" y="324"/>
                      </a:lnTo>
                      <a:lnTo>
                        <a:pt x="191" y="320"/>
                      </a:lnTo>
                      <a:lnTo>
                        <a:pt x="195" y="316"/>
                      </a:lnTo>
                      <a:lnTo>
                        <a:pt x="200" y="316"/>
                      </a:lnTo>
                      <a:lnTo>
                        <a:pt x="202" y="313"/>
                      </a:lnTo>
                      <a:lnTo>
                        <a:pt x="206" y="309"/>
                      </a:lnTo>
                      <a:lnTo>
                        <a:pt x="211" y="309"/>
                      </a:lnTo>
                      <a:lnTo>
                        <a:pt x="213" y="305"/>
                      </a:lnTo>
                      <a:lnTo>
                        <a:pt x="213" y="301"/>
                      </a:lnTo>
                      <a:lnTo>
                        <a:pt x="217" y="301"/>
                      </a:lnTo>
                      <a:lnTo>
                        <a:pt x="220" y="294"/>
                      </a:lnTo>
                      <a:lnTo>
                        <a:pt x="220" y="289"/>
                      </a:lnTo>
                      <a:lnTo>
                        <a:pt x="224" y="289"/>
                      </a:lnTo>
                      <a:lnTo>
                        <a:pt x="228" y="289"/>
                      </a:lnTo>
                      <a:lnTo>
                        <a:pt x="231" y="289"/>
                      </a:lnTo>
                      <a:lnTo>
                        <a:pt x="231" y="287"/>
                      </a:lnTo>
                      <a:lnTo>
                        <a:pt x="235" y="283"/>
                      </a:lnTo>
                      <a:lnTo>
                        <a:pt x="239" y="278"/>
                      </a:lnTo>
                      <a:lnTo>
                        <a:pt x="242" y="276"/>
                      </a:lnTo>
                      <a:lnTo>
                        <a:pt x="246" y="272"/>
                      </a:lnTo>
                      <a:lnTo>
                        <a:pt x="249" y="272"/>
                      </a:lnTo>
                      <a:lnTo>
                        <a:pt x="253" y="263"/>
                      </a:lnTo>
                      <a:lnTo>
                        <a:pt x="257" y="261"/>
                      </a:lnTo>
                      <a:lnTo>
                        <a:pt x="260" y="261"/>
                      </a:lnTo>
                      <a:lnTo>
                        <a:pt x="264" y="256"/>
                      </a:lnTo>
                      <a:lnTo>
                        <a:pt x="268" y="252"/>
                      </a:lnTo>
                      <a:lnTo>
                        <a:pt x="271" y="252"/>
                      </a:lnTo>
                      <a:lnTo>
                        <a:pt x="271" y="250"/>
                      </a:lnTo>
                      <a:lnTo>
                        <a:pt x="275" y="245"/>
                      </a:lnTo>
                      <a:lnTo>
                        <a:pt x="278" y="245"/>
                      </a:lnTo>
                      <a:lnTo>
                        <a:pt x="282" y="245"/>
                      </a:lnTo>
                      <a:lnTo>
                        <a:pt x="286" y="245"/>
                      </a:lnTo>
                      <a:lnTo>
                        <a:pt x="289" y="241"/>
                      </a:lnTo>
                      <a:lnTo>
                        <a:pt x="289" y="239"/>
                      </a:lnTo>
                      <a:lnTo>
                        <a:pt x="293" y="239"/>
                      </a:lnTo>
                      <a:lnTo>
                        <a:pt x="297" y="234"/>
                      </a:lnTo>
                      <a:lnTo>
                        <a:pt x="300" y="234"/>
                      </a:lnTo>
                      <a:lnTo>
                        <a:pt x="304" y="230"/>
                      </a:lnTo>
                      <a:lnTo>
                        <a:pt x="307" y="230"/>
                      </a:lnTo>
                      <a:lnTo>
                        <a:pt x="311" y="230"/>
                      </a:lnTo>
                      <a:lnTo>
                        <a:pt x="315" y="226"/>
                      </a:lnTo>
                      <a:lnTo>
                        <a:pt x="318" y="223"/>
                      </a:lnTo>
                      <a:lnTo>
                        <a:pt x="322" y="219"/>
                      </a:lnTo>
                      <a:lnTo>
                        <a:pt x="326" y="215"/>
                      </a:lnTo>
                      <a:lnTo>
                        <a:pt x="329" y="215"/>
                      </a:lnTo>
                      <a:lnTo>
                        <a:pt x="333" y="208"/>
                      </a:lnTo>
                      <a:lnTo>
                        <a:pt x="336" y="204"/>
                      </a:lnTo>
                      <a:lnTo>
                        <a:pt x="340" y="201"/>
                      </a:lnTo>
                      <a:lnTo>
                        <a:pt x="340" y="197"/>
                      </a:lnTo>
                      <a:lnTo>
                        <a:pt x="344" y="193"/>
                      </a:lnTo>
                      <a:lnTo>
                        <a:pt x="347" y="193"/>
                      </a:lnTo>
                      <a:lnTo>
                        <a:pt x="351" y="189"/>
                      </a:lnTo>
                      <a:lnTo>
                        <a:pt x="355" y="189"/>
                      </a:lnTo>
                      <a:lnTo>
                        <a:pt x="358" y="182"/>
                      </a:lnTo>
                      <a:lnTo>
                        <a:pt x="358" y="178"/>
                      </a:lnTo>
                      <a:lnTo>
                        <a:pt x="362" y="178"/>
                      </a:lnTo>
                      <a:lnTo>
                        <a:pt x="366" y="175"/>
                      </a:lnTo>
                      <a:lnTo>
                        <a:pt x="369" y="171"/>
                      </a:lnTo>
                      <a:lnTo>
                        <a:pt x="373" y="171"/>
                      </a:lnTo>
                      <a:lnTo>
                        <a:pt x="376" y="167"/>
                      </a:lnTo>
                      <a:lnTo>
                        <a:pt x="380" y="167"/>
                      </a:lnTo>
                      <a:lnTo>
                        <a:pt x="380" y="164"/>
                      </a:lnTo>
                      <a:lnTo>
                        <a:pt x="384" y="160"/>
                      </a:lnTo>
                      <a:lnTo>
                        <a:pt x="387" y="156"/>
                      </a:lnTo>
                      <a:lnTo>
                        <a:pt x="391" y="152"/>
                      </a:lnTo>
                      <a:lnTo>
                        <a:pt x="395" y="152"/>
                      </a:lnTo>
                      <a:lnTo>
                        <a:pt x="398" y="152"/>
                      </a:lnTo>
                      <a:lnTo>
                        <a:pt x="398" y="149"/>
                      </a:lnTo>
                      <a:lnTo>
                        <a:pt x="402" y="149"/>
                      </a:lnTo>
                      <a:lnTo>
                        <a:pt x="405" y="149"/>
                      </a:lnTo>
                      <a:lnTo>
                        <a:pt x="409" y="145"/>
                      </a:lnTo>
                      <a:lnTo>
                        <a:pt x="413" y="145"/>
                      </a:lnTo>
                      <a:lnTo>
                        <a:pt x="416" y="145"/>
                      </a:lnTo>
                      <a:lnTo>
                        <a:pt x="420" y="141"/>
                      </a:lnTo>
                      <a:lnTo>
                        <a:pt x="424" y="141"/>
                      </a:lnTo>
                      <a:lnTo>
                        <a:pt x="427" y="141"/>
                      </a:lnTo>
                      <a:lnTo>
                        <a:pt x="431" y="134"/>
                      </a:lnTo>
                      <a:lnTo>
                        <a:pt x="434" y="130"/>
                      </a:lnTo>
                      <a:lnTo>
                        <a:pt x="438" y="130"/>
                      </a:lnTo>
                      <a:lnTo>
                        <a:pt x="442" y="130"/>
                      </a:lnTo>
                      <a:lnTo>
                        <a:pt x="445" y="127"/>
                      </a:lnTo>
                      <a:lnTo>
                        <a:pt x="449" y="127"/>
                      </a:lnTo>
                      <a:lnTo>
                        <a:pt x="449" y="123"/>
                      </a:lnTo>
                      <a:lnTo>
                        <a:pt x="453" y="123"/>
                      </a:lnTo>
                      <a:lnTo>
                        <a:pt x="456" y="119"/>
                      </a:lnTo>
                      <a:lnTo>
                        <a:pt x="460" y="119"/>
                      </a:lnTo>
                      <a:lnTo>
                        <a:pt x="462" y="115"/>
                      </a:lnTo>
                      <a:lnTo>
                        <a:pt x="467" y="112"/>
                      </a:lnTo>
                      <a:lnTo>
                        <a:pt x="471" y="104"/>
                      </a:lnTo>
                      <a:lnTo>
                        <a:pt x="473" y="104"/>
                      </a:lnTo>
                      <a:lnTo>
                        <a:pt x="478" y="101"/>
                      </a:lnTo>
                      <a:lnTo>
                        <a:pt x="482" y="97"/>
                      </a:lnTo>
                      <a:lnTo>
                        <a:pt x="484" y="97"/>
                      </a:lnTo>
                      <a:lnTo>
                        <a:pt x="489" y="93"/>
                      </a:lnTo>
                      <a:lnTo>
                        <a:pt x="489" y="90"/>
                      </a:lnTo>
                      <a:lnTo>
                        <a:pt x="491" y="90"/>
                      </a:lnTo>
                      <a:lnTo>
                        <a:pt x="496" y="90"/>
                      </a:lnTo>
                      <a:lnTo>
                        <a:pt x="496" y="86"/>
                      </a:lnTo>
                      <a:lnTo>
                        <a:pt x="500" y="86"/>
                      </a:lnTo>
                      <a:lnTo>
                        <a:pt x="502" y="82"/>
                      </a:lnTo>
                      <a:lnTo>
                        <a:pt x="507" y="82"/>
                      </a:lnTo>
                      <a:lnTo>
                        <a:pt x="507" y="77"/>
                      </a:lnTo>
                      <a:lnTo>
                        <a:pt x="511" y="77"/>
                      </a:lnTo>
                      <a:lnTo>
                        <a:pt x="513" y="75"/>
                      </a:lnTo>
                      <a:lnTo>
                        <a:pt x="518" y="71"/>
                      </a:lnTo>
                      <a:lnTo>
                        <a:pt x="518" y="66"/>
                      </a:lnTo>
                      <a:lnTo>
                        <a:pt x="520" y="64"/>
                      </a:lnTo>
                      <a:lnTo>
                        <a:pt x="524" y="60"/>
                      </a:lnTo>
                      <a:lnTo>
                        <a:pt x="529" y="55"/>
                      </a:lnTo>
                      <a:lnTo>
                        <a:pt x="531" y="55"/>
                      </a:lnTo>
                      <a:lnTo>
                        <a:pt x="535" y="51"/>
                      </a:lnTo>
                      <a:lnTo>
                        <a:pt x="535" y="49"/>
                      </a:lnTo>
                      <a:lnTo>
                        <a:pt x="540" y="44"/>
                      </a:lnTo>
                      <a:lnTo>
                        <a:pt x="542" y="44"/>
                      </a:lnTo>
                      <a:lnTo>
                        <a:pt x="546" y="44"/>
                      </a:lnTo>
                      <a:lnTo>
                        <a:pt x="546" y="40"/>
                      </a:lnTo>
                      <a:lnTo>
                        <a:pt x="549" y="38"/>
                      </a:lnTo>
                      <a:lnTo>
                        <a:pt x="553" y="38"/>
                      </a:lnTo>
                      <a:lnTo>
                        <a:pt x="557" y="33"/>
                      </a:lnTo>
                      <a:lnTo>
                        <a:pt x="557" y="29"/>
                      </a:lnTo>
                      <a:lnTo>
                        <a:pt x="560" y="26"/>
                      </a:lnTo>
                      <a:lnTo>
                        <a:pt x="564" y="26"/>
                      </a:lnTo>
                      <a:lnTo>
                        <a:pt x="564" y="22"/>
                      </a:lnTo>
                      <a:lnTo>
                        <a:pt x="568" y="18"/>
                      </a:lnTo>
                      <a:lnTo>
                        <a:pt x="571" y="18"/>
                      </a:lnTo>
                      <a:lnTo>
                        <a:pt x="575" y="18"/>
                      </a:lnTo>
                      <a:lnTo>
                        <a:pt x="575" y="14"/>
                      </a:lnTo>
                      <a:lnTo>
                        <a:pt x="578" y="14"/>
                      </a:lnTo>
                      <a:lnTo>
                        <a:pt x="582" y="11"/>
                      </a:lnTo>
                      <a:lnTo>
                        <a:pt x="586" y="11"/>
                      </a:lnTo>
                      <a:lnTo>
                        <a:pt x="589" y="11"/>
                      </a:lnTo>
                      <a:lnTo>
                        <a:pt x="593" y="11"/>
                      </a:lnTo>
                      <a:lnTo>
                        <a:pt x="593" y="7"/>
                      </a:lnTo>
                      <a:lnTo>
                        <a:pt x="597" y="3"/>
                      </a:lnTo>
                      <a:lnTo>
                        <a:pt x="600" y="3"/>
                      </a:lnTo>
                      <a:lnTo>
                        <a:pt x="604" y="0"/>
                      </a:lnTo>
                      <a:lnTo>
                        <a:pt x="607" y="0"/>
                      </a:lnTo>
                    </a:path>
                  </a:pathLst>
                </a:custGeom>
                <a:noFill/>
                <a:ln w="30163" cap="rnd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324" name="Freeform 280"/>
                <p:cNvSpPr>
                  <a:spLocks/>
                </p:cNvSpPr>
                <p:nvPr/>
              </p:nvSpPr>
              <p:spPr bwMode="auto">
                <a:xfrm>
                  <a:off x="3340100" y="3359150"/>
                  <a:ext cx="981075" cy="649287"/>
                </a:xfrm>
                <a:custGeom>
                  <a:avLst/>
                  <a:gdLst>
                    <a:gd name="T0" fmla="*/ 11 w 618"/>
                    <a:gd name="T1" fmla="*/ 398 h 409"/>
                    <a:gd name="T2" fmla="*/ 22 w 618"/>
                    <a:gd name="T3" fmla="*/ 386 h 409"/>
                    <a:gd name="T4" fmla="*/ 33 w 618"/>
                    <a:gd name="T5" fmla="*/ 379 h 409"/>
                    <a:gd name="T6" fmla="*/ 48 w 618"/>
                    <a:gd name="T7" fmla="*/ 368 h 409"/>
                    <a:gd name="T8" fmla="*/ 55 w 618"/>
                    <a:gd name="T9" fmla="*/ 357 h 409"/>
                    <a:gd name="T10" fmla="*/ 69 w 618"/>
                    <a:gd name="T11" fmla="*/ 357 h 409"/>
                    <a:gd name="T12" fmla="*/ 80 w 618"/>
                    <a:gd name="T13" fmla="*/ 342 h 409"/>
                    <a:gd name="T14" fmla="*/ 95 w 618"/>
                    <a:gd name="T15" fmla="*/ 338 h 409"/>
                    <a:gd name="T16" fmla="*/ 106 w 618"/>
                    <a:gd name="T17" fmla="*/ 327 h 409"/>
                    <a:gd name="T18" fmla="*/ 120 w 618"/>
                    <a:gd name="T19" fmla="*/ 316 h 409"/>
                    <a:gd name="T20" fmla="*/ 135 w 618"/>
                    <a:gd name="T21" fmla="*/ 301 h 409"/>
                    <a:gd name="T22" fmla="*/ 149 w 618"/>
                    <a:gd name="T23" fmla="*/ 294 h 409"/>
                    <a:gd name="T24" fmla="*/ 164 w 618"/>
                    <a:gd name="T25" fmla="*/ 283 h 409"/>
                    <a:gd name="T26" fmla="*/ 173 w 618"/>
                    <a:gd name="T27" fmla="*/ 279 h 409"/>
                    <a:gd name="T28" fmla="*/ 185 w 618"/>
                    <a:gd name="T29" fmla="*/ 274 h 409"/>
                    <a:gd name="T30" fmla="*/ 196 w 618"/>
                    <a:gd name="T31" fmla="*/ 261 h 409"/>
                    <a:gd name="T32" fmla="*/ 207 w 618"/>
                    <a:gd name="T33" fmla="*/ 256 h 409"/>
                    <a:gd name="T34" fmla="*/ 222 w 618"/>
                    <a:gd name="T35" fmla="*/ 250 h 409"/>
                    <a:gd name="T36" fmla="*/ 231 w 618"/>
                    <a:gd name="T37" fmla="*/ 237 h 409"/>
                    <a:gd name="T38" fmla="*/ 242 w 618"/>
                    <a:gd name="T39" fmla="*/ 234 h 409"/>
                    <a:gd name="T40" fmla="*/ 257 w 618"/>
                    <a:gd name="T41" fmla="*/ 230 h 409"/>
                    <a:gd name="T42" fmla="*/ 268 w 618"/>
                    <a:gd name="T43" fmla="*/ 223 h 409"/>
                    <a:gd name="T44" fmla="*/ 280 w 618"/>
                    <a:gd name="T45" fmla="*/ 212 h 409"/>
                    <a:gd name="T46" fmla="*/ 289 w 618"/>
                    <a:gd name="T47" fmla="*/ 204 h 409"/>
                    <a:gd name="T48" fmla="*/ 300 w 618"/>
                    <a:gd name="T49" fmla="*/ 197 h 409"/>
                    <a:gd name="T50" fmla="*/ 311 w 618"/>
                    <a:gd name="T51" fmla="*/ 186 h 409"/>
                    <a:gd name="T52" fmla="*/ 326 w 618"/>
                    <a:gd name="T53" fmla="*/ 175 h 409"/>
                    <a:gd name="T54" fmla="*/ 340 w 618"/>
                    <a:gd name="T55" fmla="*/ 171 h 409"/>
                    <a:gd name="T56" fmla="*/ 351 w 618"/>
                    <a:gd name="T57" fmla="*/ 167 h 409"/>
                    <a:gd name="T58" fmla="*/ 362 w 618"/>
                    <a:gd name="T59" fmla="*/ 152 h 409"/>
                    <a:gd name="T60" fmla="*/ 373 w 618"/>
                    <a:gd name="T61" fmla="*/ 145 h 409"/>
                    <a:gd name="T62" fmla="*/ 387 w 618"/>
                    <a:gd name="T63" fmla="*/ 138 h 409"/>
                    <a:gd name="T64" fmla="*/ 398 w 618"/>
                    <a:gd name="T65" fmla="*/ 126 h 409"/>
                    <a:gd name="T66" fmla="*/ 413 w 618"/>
                    <a:gd name="T67" fmla="*/ 123 h 409"/>
                    <a:gd name="T68" fmla="*/ 427 w 618"/>
                    <a:gd name="T69" fmla="*/ 115 h 409"/>
                    <a:gd name="T70" fmla="*/ 438 w 618"/>
                    <a:gd name="T71" fmla="*/ 104 h 409"/>
                    <a:gd name="T72" fmla="*/ 453 w 618"/>
                    <a:gd name="T73" fmla="*/ 97 h 409"/>
                    <a:gd name="T74" fmla="*/ 467 w 618"/>
                    <a:gd name="T75" fmla="*/ 93 h 409"/>
                    <a:gd name="T76" fmla="*/ 478 w 618"/>
                    <a:gd name="T77" fmla="*/ 82 h 409"/>
                    <a:gd name="T78" fmla="*/ 493 w 618"/>
                    <a:gd name="T79" fmla="*/ 77 h 409"/>
                    <a:gd name="T80" fmla="*/ 503 w 618"/>
                    <a:gd name="T81" fmla="*/ 75 h 409"/>
                    <a:gd name="T82" fmla="*/ 518 w 618"/>
                    <a:gd name="T83" fmla="*/ 66 h 409"/>
                    <a:gd name="T84" fmla="*/ 529 w 618"/>
                    <a:gd name="T85" fmla="*/ 55 h 409"/>
                    <a:gd name="T86" fmla="*/ 540 w 618"/>
                    <a:gd name="T87" fmla="*/ 44 h 409"/>
                    <a:gd name="T88" fmla="*/ 553 w 618"/>
                    <a:gd name="T89" fmla="*/ 40 h 409"/>
                    <a:gd name="T90" fmla="*/ 564 w 618"/>
                    <a:gd name="T91" fmla="*/ 38 h 409"/>
                    <a:gd name="T92" fmla="*/ 580 w 618"/>
                    <a:gd name="T93" fmla="*/ 27 h 409"/>
                    <a:gd name="T94" fmla="*/ 593 w 618"/>
                    <a:gd name="T95" fmla="*/ 18 h 409"/>
                    <a:gd name="T96" fmla="*/ 604 w 618"/>
                    <a:gd name="T97" fmla="*/ 11 h 409"/>
                    <a:gd name="T98" fmla="*/ 615 w 618"/>
                    <a:gd name="T99" fmla="*/ 3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18" h="409">
                      <a:moveTo>
                        <a:pt x="0" y="409"/>
                      </a:moveTo>
                      <a:lnTo>
                        <a:pt x="4" y="405"/>
                      </a:lnTo>
                      <a:lnTo>
                        <a:pt x="8" y="401"/>
                      </a:lnTo>
                      <a:lnTo>
                        <a:pt x="11" y="398"/>
                      </a:lnTo>
                      <a:lnTo>
                        <a:pt x="15" y="398"/>
                      </a:lnTo>
                      <a:lnTo>
                        <a:pt x="19" y="394"/>
                      </a:lnTo>
                      <a:lnTo>
                        <a:pt x="19" y="390"/>
                      </a:lnTo>
                      <a:lnTo>
                        <a:pt x="22" y="386"/>
                      </a:lnTo>
                      <a:lnTo>
                        <a:pt x="26" y="386"/>
                      </a:lnTo>
                      <a:lnTo>
                        <a:pt x="26" y="383"/>
                      </a:lnTo>
                      <a:lnTo>
                        <a:pt x="29" y="379"/>
                      </a:lnTo>
                      <a:lnTo>
                        <a:pt x="33" y="379"/>
                      </a:lnTo>
                      <a:lnTo>
                        <a:pt x="37" y="372"/>
                      </a:lnTo>
                      <a:lnTo>
                        <a:pt x="40" y="372"/>
                      </a:lnTo>
                      <a:lnTo>
                        <a:pt x="44" y="372"/>
                      </a:lnTo>
                      <a:lnTo>
                        <a:pt x="48" y="368"/>
                      </a:lnTo>
                      <a:lnTo>
                        <a:pt x="48" y="364"/>
                      </a:lnTo>
                      <a:lnTo>
                        <a:pt x="51" y="361"/>
                      </a:lnTo>
                      <a:lnTo>
                        <a:pt x="55" y="361"/>
                      </a:lnTo>
                      <a:lnTo>
                        <a:pt x="55" y="357"/>
                      </a:lnTo>
                      <a:lnTo>
                        <a:pt x="58" y="357"/>
                      </a:lnTo>
                      <a:lnTo>
                        <a:pt x="62" y="357"/>
                      </a:lnTo>
                      <a:lnTo>
                        <a:pt x="66" y="357"/>
                      </a:lnTo>
                      <a:lnTo>
                        <a:pt x="69" y="357"/>
                      </a:lnTo>
                      <a:lnTo>
                        <a:pt x="73" y="353"/>
                      </a:lnTo>
                      <a:lnTo>
                        <a:pt x="77" y="349"/>
                      </a:lnTo>
                      <a:lnTo>
                        <a:pt x="77" y="342"/>
                      </a:lnTo>
                      <a:lnTo>
                        <a:pt x="80" y="342"/>
                      </a:lnTo>
                      <a:lnTo>
                        <a:pt x="84" y="338"/>
                      </a:lnTo>
                      <a:lnTo>
                        <a:pt x="87" y="338"/>
                      </a:lnTo>
                      <a:lnTo>
                        <a:pt x="91" y="338"/>
                      </a:lnTo>
                      <a:lnTo>
                        <a:pt x="95" y="338"/>
                      </a:lnTo>
                      <a:lnTo>
                        <a:pt x="95" y="335"/>
                      </a:lnTo>
                      <a:lnTo>
                        <a:pt x="98" y="331"/>
                      </a:lnTo>
                      <a:lnTo>
                        <a:pt x="102" y="327"/>
                      </a:lnTo>
                      <a:lnTo>
                        <a:pt x="106" y="327"/>
                      </a:lnTo>
                      <a:lnTo>
                        <a:pt x="109" y="324"/>
                      </a:lnTo>
                      <a:lnTo>
                        <a:pt x="113" y="324"/>
                      </a:lnTo>
                      <a:lnTo>
                        <a:pt x="116" y="320"/>
                      </a:lnTo>
                      <a:lnTo>
                        <a:pt x="120" y="316"/>
                      </a:lnTo>
                      <a:lnTo>
                        <a:pt x="124" y="312"/>
                      </a:lnTo>
                      <a:lnTo>
                        <a:pt x="127" y="309"/>
                      </a:lnTo>
                      <a:lnTo>
                        <a:pt x="131" y="309"/>
                      </a:lnTo>
                      <a:lnTo>
                        <a:pt x="135" y="301"/>
                      </a:lnTo>
                      <a:lnTo>
                        <a:pt x="138" y="298"/>
                      </a:lnTo>
                      <a:lnTo>
                        <a:pt x="142" y="298"/>
                      </a:lnTo>
                      <a:lnTo>
                        <a:pt x="145" y="294"/>
                      </a:lnTo>
                      <a:lnTo>
                        <a:pt x="149" y="294"/>
                      </a:lnTo>
                      <a:lnTo>
                        <a:pt x="153" y="290"/>
                      </a:lnTo>
                      <a:lnTo>
                        <a:pt x="156" y="287"/>
                      </a:lnTo>
                      <a:lnTo>
                        <a:pt x="160" y="287"/>
                      </a:lnTo>
                      <a:lnTo>
                        <a:pt x="164" y="283"/>
                      </a:lnTo>
                      <a:lnTo>
                        <a:pt x="167" y="283"/>
                      </a:lnTo>
                      <a:lnTo>
                        <a:pt x="171" y="283"/>
                      </a:lnTo>
                      <a:lnTo>
                        <a:pt x="173" y="283"/>
                      </a:lnTo>
                      <a:lnTo>
                        <a:pt x="173" y="279"/>
                      </a:lnTo>
                      <a:lnTo>
                        <a:pt x="178" y="279"/>
                      </a:lnTo>
                      <a:lnTo>
                        <a:pt x="182" y="279"/>
                      </a:lnTo>
                      <a:lnTo>
                        <a:pt x="185" y="279"/>
                      </a:lnTo>
                      <a:lnTo>
                        <a:pt x="185" y="274"/>
                      </a:lnTo>
                      <a:lnTo>
                        <a:pt x="189" y="274"/>
                      </a:lnTo>
                      <a:lnTo>
                        <a:pt x="193" y="267"/>
                      </a:lnTo>
                      <a:lnTo>
                        <a:pt x="193" y="263"/>
                      </a:lnTo>
                      <a:lnTo>
                        <a:pt x="196" y="261"/>
                      </a:lnTo>
                      <a:lnTo>
                        <a:pt x="200" y="261"/>
                      </a:lnTo>
                      <a:lnTo>
                        <a:pt x="202" y="261"/>
                      </a:lnTo>
                      <a:lnTo>
                        <a:pt x="202" y="256"/>
                      </a:lnTo>
                      <a:lnTo>
                        <a:pt x="207" y="256"/>
                      </a:lnTo>
                      <a:lnTo>
                        <a:pt x="211" y="252"/>
                      </a:lnTo>
                      <a:lnTo>
                        <a:pt x="213" y="252"/>
                      </a:lnTo>
                      <a:lnTo>
                        <a:pt x="218" y="250"/>
                      </a:lnTo>
                      <a:lnTo>
                        <a:pt x="222" y="250"/>
                      </a:lnTo>
                      <a:lnTo>
                        <a:pt x="224" y="250"/>
                      </a:lnTo>
                      <a:lnTo>
                        <a:pt x="224" y="245"/>
                      </a:lnTo>
                      <a:lnTo>
                        <a:pt x="229" y="241"/>
                      </a:lnTo>
                      <a:lnTo>
                        <a:pt x="231" y="237"/>
                      </a:lnTo>
                      <a:lnTo>
                        <a:pt x="235" y="237"/>
                      </a:lnTo>
                      <a:lnTo>
                        <a:pt x="240" y="237"/>
                      </a:lnTo>
                      <a:lnTo>
                        <a:pt x="242" y="237"/>
                      </a:lnTo>
                      <a:lnTo>
                        <a:pt x="242" y="234"/>
                      </a:lnTo>
                      <a:lnTo>
                        <a:pt x="246" y="234"/>
                      </a:lnTo>
                      <a:lnTo>
                        <a:pt x="251" y="234"/>
                      </a:lnTo>
                      <a:lnTo>
                        <a:pt x="253" y="230"/>
                      </a:lnTo>
                      <a:lnTo>
                        <a:pt x="257" y="230"/>
                      </a:lnTo>
                      <a:lnTo>
                        <a:pt x="260" y="230"/>
                      </a:lnTo>
                      <a:lnTo>
                        <a:pt x="260" y="226"/>
                      </a:lnTo>
                      <a:lnTo>
                        <a:pt x="264" y="223"/>
                      </a:lnTo>
                      <a:lnTo>
                        <a:pt x="268" y="223"/>
                      </a:lnTo>
                      <a:lnTo>
                        <a:pt x="271" y="219"/>
                      </a:lnTo>
                      <a:lnTo>
                        <a:pt x="271" y="215"/>
                      </a:lnTo>
                      <a:lnTo>
                        <a:pt x="275" y="215"/>
                      </a:lnTo>
                      <a:lnTo>
                        <a:pt x="280" y="212"/>
                      </a:lnTo>
                      <a:lnTo>
                        <a:pt x="282" y="212"/>
                      </a:lnTo>
                      <a:lnTo>
                        <a:pt x="282" y="208"/>
                      </a:lnTo>
                      <a:lnTo>
                        <a:pt x="286" y="204"/>
                      </a:lnTo>
                      <a:lnTo>
                        <a:pt x="289" y="204"/>
                      </a:lnTo>
                      <a:lnTo>
                        <a:pt x="293" y="204"/>
                      </a:lnTo>
                      <a:lnTo>
                        <a:pt x="293" y="200"/>
                      </a:lnTo>
                      <a:lnTo>
                        <a:pt x="297" y="197"/>
                      </a:lnTo>
                      <a:lnTo>
                        <a:pt x="300" y="197"/>
                      </a:lnTo>
                      <a:lnTo>
                        <a:pt x="300" y="189"/>
                      </a:lnTo>
                      <a:lnTo>
                        <a:pt x="304" y="186"/>
                      </a:lnTo>
                      <a:lnTo>
                        <a:pt x="308" y="186"/>
                      </a:lnTo>
                      <a:lnTo>
                        <a:pt x="311" y="186"/>
                      </a:lnTo>
                      <a:lnTo>
                        <a:pt x="315" y="186"/>
                      </a:lnTo>
                      <a:lnTo>
                        <a:pt x="318" y="186"/>
                      </a:lnTo>
                      <a:lnTo>
                        <a:pt x="322" y="178"/>
                      </a:lnTo>
                      <a:lnTo>
                        <a:pt x="326" y="175"/>
                      </a:lnTo>
                      <a:lnTo>
                        <a:pt x="329" y="175"/>
                      </a:lnTo>
                      <a:lnTo>
                        <a:pt x="333" y="175"/>
                      </a:lnTo>
                      <a:lnTo>
                        <a:pt x="337" y="175"/>
                      </a:lnTo>
                      <a:lnTo>
                        <a:pt x="340" y="171"/>
                      </a:lnTo>
                      <a:lnTo>
                        <a:pt x="340" y="167"/>
                      </a:lnTo>
                      <a:lnTo>
                        <a:pt x="344" y="167"/>
                      </a:lnTo>
                      <a:lnTo>
                        <a:pt x="347" y="167"/>
                      </a:lnTo>
                      <a:lnTo>
                        <a:pt x="351" y="167"/>
                      </a:lnTo>
                      <a:lnTo>
                        <a:pt x="351" y="163"/>
                      </a:lnTo>
                      <a:lnTo>
                        <a:pt x="355" y="160"/>
                      </a:lnTo>
                      <a:lnTo>
                        <a:pt x="358" y="156"/>
                      </a:lnTo>
                      <a:lnTo>
                        <a:pt x="362" y="152"/>
                      </a:lnTo>
                      <a:lnTo>
                        <a:pt x="366" y="152"/>
                      </a:lnTo>
                      <a:lnTo>
                        <a:pt x="369" y="152"/>
                      </a:lnTo>
                      <a:lnTo>
                        <a:pt x="369" y="149"/>
                      </a:lnTo>
                      <a:lnTo>
                        <a:pt x="373" y="145"/>
                      </a:lnTo>
                      <a:lnTo>
                        <a:pt x="376" y="145"/>
                      </a:lnTo>
                      <a:lnTo>
                        <a:pt x="380" y="141"/>
                      </a:lnTo>
                      <a:lnTo>
                        <a:pt x="384" y="138"/>
                      </a:lnTo>
                      <a:lnTo>
                        <a:pt x="387" y="138"/>
                      </a:lnTo>
                      <a:lnTo>
                        <a:pt x="391" y="134"/>
                      </a:lnTo>
                      <a:lnTo>
                        <a:pt x="391" y="130"/>
                      </a:lnTo>
                      <a:lnTo>
                        <a:pt x="395" y="130"/>
                      </a:lnTo>
                      <a:lnTo>
                        <a:pt x="398" y="126"/>
                      </a:lnTo>
                      <a:lnTo>
                        <a:pt x="402" y="126"/>
                      </a:lnTo>
                      <a:lnTo>
                        <a:pt x="405" y="126"/>
                      </a:lnTo>
                      <a:lnTo>
                        <a:pt x="409" y="123"/>
                      </a:lnTo>
                      <a:lnTo>
                        <a:pt x="413" y="123"/>
                      </a:lnTo>
                      <a:lnTo>
                        <a:pt x="416" y="119"/>
                      </a:lnTo>
                      <a:lnTo>
                        <a:pt x="420" y="115"/>
                      </a:lnTo>
                      <a:lnTo>
                        <a:pt x="424" y="115"/>
                      </a:lnTo>
                      <a:lnTo>
                        <a:pt x="427" y="115"/>
                      </a:lnTo>
                      <a:lnTo>
                        <a:pt x="431" y="112"/>
                      </a:lnTo>
                      <a:lnTo>
                        <a:pt x="431" y="108"/>
                      </a:lnTo>
                      <a:lnTo>
                        <a:pt x="434" y="108"/>
                      </a:lnTo>
                      <a:lnTo>
                        <a:pt x="438" y="104"/>
                      </a:lnTo>
                      <a:lnTo>
                        <a:pt x="442" y="104"/>
                      </a:lnTo>
                      <a:lnTo>
                        <a:pt x="445" y="104"/>
                      </a:lnTo>
                      <a:lnTo>
                        <a:pt x="449" y="101"/>
                      </a:lnTo>
                      <a:lnTo>
                        <a:pt x="453" y="97"/>
                      </a:lnTo>
                      <a:lnTo>
                        <a:pt x="456" y="97"/>
                      </a:lnTo>
                      <a:lnTo>
                        <a:pt x="460" y="97"/>
                      </a:lnTo>
                      <a:lnTo>
                        <a:pt x="464" y="93"/>
                      </a:lnTo>
                      <a:lnTo>
                        <a:pt x="467" y="93"/>
                      </a:lnTo>
                      <a:lnTo>
                        <a:pt x="467" y="88"/>
                      </a:lnTo>
                      <a:lnTo>
                        <a:pt x="471" y="86"/>
                      </a:lnTo>
                      <a:lnTo>
                        <a:pt x="474" y="86"/>
                      </a:lnTo>
                      <a:lnTo>
                        <a:pt x="478" y="82"/>
                      </a:lnTo>
                      <a:lnTo>
                        <a:pt x="482" y="82"/>
                      </a:lnTo>
                      <a:lnTo>
                        <a:pt x="485" y="77"/>
                      </a:lnTo>
                      <a:lnTo>
                        <a:pt x="489" y="77"/>
                      </a:lnTo>
                      <a:lnTo>
                        <a:pt x="493" y="77"/>
                      </a:lnTo>
                      <a:lnTo>
                        <a:pt x="496" y="77"/>
                      </a:lnTo>
                      <a:lnTo>
                        <a:pt x="500" y="77"/>
                      </a:lnTo>
                      <a:lnTo>
                        <a:pt x="500" y="75"/>
                      </a:lnTo>
                      <a:lnTo>
                        <a:pt x="503" y="75"/>
                      </a:lnTo>
                      <a:lnTo>
                        <a:pt x="507" y="71"/>
                      </a:lnTo>
                      <a:lnTo>
                        <a:pt x="511" y="66"/>
                      </a:lnTo>
                      <a:lnTo>
                        <a:pt x="514" y="66"/>
                      </a:lnTo>
                      <a:lnTo>
                        <a:pt x="518" y="66"/>
                      </a:lnTo>
                      <a:lnTo>
                        <a:pt x="522" y="64"/>
                      </a:lnTo>
                      <a:lnTo>
                        <a:pt x="525" y="60"/>
                      </a:lnTo>
                      <a:lnTo>
                        <a:pt x="529" y="60"/>
                      </a:lnTo>
                      <a:lnTo>
                        <a:pt x="529" y="55"/>
                      </a:lnTo>
                      <a:lnTo>
                        <a:pt x="531" y="55"/>
                      </a:lnTo>
                      <a:lnTo>
                        <a:pt x="536" y="51"/>
                      </a:lnTo>
                      <a:lnTo>
                        <a:pt x="536" y="49"/>
                      </a:lnTo>
                      <a:lnTo>
                        <a:pt x="540" y="44"/>
                      </a:lnTo>
                      <a:lnTo>
                        <a:pt x="542" y="44"/>
                      </a:lnTo>
                      <a:lnTo>
                        <a:pt x="547" y="44"/>
                      </a:lnTo>
                      <a:lnTo>
                        <a:pt x="551" y="40"/>
                      </a:lnTo>
                      <a:lnTo>
                        <a:pt x="553" y="40"/>
                      </a:lnTo>
                      <a:lnTo>
                        <a:pt x="558" y="40"/>
                      </a:lnTo>
                      <a:lnTo>
                        <a:pt x="558" y="38"/>
                      </a:lnTo>
                      <a:lnTo>
                        <a:pt x="560" y="38"/>
                      </a:lnTo>
                      <a:lnTo>
                        <a:pt x="564" y="38"/>
                      </a:lnTo>
                      <a:lnTo>
                        <a:pt x="569" y="29"/>
                      </a:lnTo>
                      <a:lnTo>
                        <a:pt x="571" y="29"/>
                      </a:lnTo>
                      <a:lnTo>
                        <a:pt x="576" y="27"/>
                      </a:lnTo>
                      <a:lnTo>
                        <a:pt x="580" y="27"/>
                      </a:lnTo>
                      <a:lnTo>
                        <a:pt x="582" y="27"/>
                      </a:lnTo>
                      <a:lnTo>
                        <a:pt x="587" y="22"/>
                      </a:lnTo>
                      <a:lnTo>
                        <a:pt x="589" y="22"/>
                      </a:lnTo>
                      <a:lnTo>
                        <a:pt x="593" y="18"/>
                      </a:lnTo>
                      <a:lnTo>
                        <a:pt x="598" y="18"/>
                      </a:lnTo>
                      <a:lnTo>
                        <a:pt x="600" y="14"/>
                      </a:lnTo>
                      <a:lnTo>
                        <a:pt x="604" y="14"/>
                      </a:lnTo>
                      <a:lnTo>
                        <a:pt x="604" y="11"/>
                      </a:lnTo>
                      <a:lnTo>
                        <a:pt x="609" y="11"/>
                      </a:lnTo>
                      <a:lnTo>
                        <a:pt x="611" y="11"/>
                      </a:lnTo>
                      <a:lnTo>
                        <a:pt x="615" y="7"/>
                      </a:lnTo>
                      <a:lnTo>
                        <a:pt x="615" y="3"/>
                      </a:lnTo>
                      <a:lnTo>
                        <a:pt x="618" y="0"/>
                      </a:lnTo>
                    </a:path>
                  </a:pathLst>
                </a:custGeom>
                <a:noFill/>
                <a:ln w="30163" cap="rnd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325" name="Freeform 281"/>
                <p:cNvSpPr>
                  <a:spLocks/>
                </p:cNvSpPr>
                <p:nvPr/>
              </p:nvSpPr>
              <p:spPr bwMode="auto">
                <a:xfrm>
                  <a:off x="4321175" y="2828925"/>
                  <a:ext cx="1041400" cy="530225"/>
                </a:xfrm>
                <a:custGeom>
                  <a:avLst/>
                  <a:gdLst>
                    <a:gd name="T0" fmla="*/ 11 w 656"/>
                    <a:gd name="T1" fmla="*/ 330 h 334"/>
                    <a:gd name="T2" fmla="*/ 26 w 656"/>
                    <a:gd name="T3" fmla="*/ 322 h 334"/>
                    <a:gd name="T4" fmla="*/ 37 w 656"/>
                    <a:gd name="T5" fmla="*/ 315 h 334"/>
                    <a:gd name="T6" fmla="*/ 51 w 656"/>
                    <a:gd name="T7" fmla="*/ 304 h 334"/>
                    <a:gd name="T8" fmla="*/ 66 w 656"/>
                    <a:gd name="T9" fmla="*/ 300 h 334"/>
                    <a:gd name="T10" fmla="*/ 80 w 656"/>
                    <a:gd name="T11" fmla="*/ 289 h 334"/>
                    <a:gd name="T12" fmla="*/ 95 w 656"/>
                    <a:gd name="T13" fmla="*/ 285 h 334"/>
                    <a:gd name="T14" fmla="*/ 109 w 656"/>
                    <a:gd name="T15" fmla="*/ 278 h 334"/>
                    <a:gd name="T16" fmla="*/ 124 w 656"/>
                    <a:gd name="T17" fmla="*/ 274 h 334"/>
                    <a:gd name="T18" fmla="*/ 135 w 656"/>
                    <a:gd name="T19" fmla="*/ 267 h 334"/>
                    <a:gd name="T20" fmla="*/ 149 w 656"/>
                    <a:gd name="T21" fmla="*/ 263 h 334"/>
                    <a:gd name="T22" fmla="*/ 164 w 656"/>
                    <a:gd name="T23" fmla="*/ 260 h 334"/>
                    <a:gd name="T24" fmla="*/ 178 w 656"/>
                    <a:gd name="T25" fmla="*/ 248 h 334"/>
                    <a:gd name="T26" fmla="*/ 189 w 656"/>
                    <a:gd name="T27" fmla="*/ 245 h 334"/>
                    <a:gd name="T28" fmla="*/ 200 w 656"/>
                    <a:gd name="T29" fmla="*/ 241 h 334"/>
                    <a:gd name="T30" fmla="*/ 214 w 656"/>
                    <a:gd name="T31" fmla="*/ 234 h 334"/>
                    <a:gd name="T32" fmla="*/ 225 w 656"/>
                    <a:gd name="T33" fmla="*/ 223 h 334"/>
                    <a:gd name="T34" fmla="*/ 236 w 656"/>
                    <a:gd name="T35" fmla="*/ 219 h 334"/>
                    <a:gd name="T36" fmla="*/ 247 w 656"/>
                    <a:gd name="T37" fmla="*/ 210 h 334"/>
                    <a:gd name="T38" fmla="*/ 258 w 656"/>
                    <a:gd name="T39" fmla="*/ 204 h 334"/>
                    <a:gd name="T40" fmla="*/ 271 w 656"/>
                    <a:gd name="T41" fmla="*/ 199 h 334"/>
                    <a:gd name="T42" fmla="*/ 282 w 656"/>
                    <a:gd name="T43" fmla="*/ 188 h 334"/>
                    <a:gd name="T44" fmla="*/ 298 w 656"/>
                    <a:gd name="T45" fmla="*/ 182 h 334"/>
                    <a:gd name="T46" fmla="*/ 311 w 656"/>
                    <a:gd name="T47" fmla="*/ 173 h 334"/>
                    <a:gd name="T48" fmla="*/ 326 w 656"/>
                    <a:gd name="T49" fmla="*/ 171 h 334"/>
                    <a:gd name="T50" fmla="*/ 337 w 656"/>
                    <a:gd name="T51" fmla="*/ 162 h 334"/>
                    <a:gd name="T52" fmla="*/ 347 w 656"/>
                    <a:gd name="T53" fmla="*/ 155 h 334"/>
                    <a:gd name="T54" fmla="*/ 358 w 656"/>
                    <a:gd name="T55" fmla="*/ 144 h 334"/>
                    <a:gd name="T56" fmla="*/ 369 w 656"/>
                    <a:gd name="T57" fmla="*/ 136 h 334"/>
                    <a:gd name="T58" fmla="*/ 384 w 656"/>
                    <a:gd name="T59" fmla="*/ 133 h 334"/>
                    <a:gd name="T60" fmla="*/ 395 w 656"/>
                    <a:gd name="T61" fmla="*/ 129 h 334"/>
                    <a:gd name="T62" fmla="*/ 409 w 656"/>
                    <a:gd name="T63" fmla="*/ 118 h 334"/>
                    <a:gd name="T64" fmla="*/ 424 w 656"/>
                    <a:gd name="T65" fmla="*/ 107 h 334"/>
                    <a:gd name="T66" fmla="*/ 434 w 656"/>
                    <a:gd name="T67" fmla="*/ 103 h 334"/>
                    <a:gd name="T68" fmla="*/ 445 w 656"/>
                    <a:gd name="T69" fmla="*/ 96 h 334"/>
                    <a:gd name="T70" fmla="*/ 460 w 656"/>
                    <a:gd name="T71" fmla="*/ 92 h 334"/>
                    <a:gd name="T72" fmla="*/ 474 w 656"/>
                    <a:gd name="T73" fmla="*/ 88 h 334"/>
                    <a:gd name="T74" fmla="*/ 489 w 656"/>
                    <a:gd name="T75" fmla="*/ 81 h 334"/>
                    <a:gd name="T76" fmla="*/ 503 w 656"/>
                    <a:gd name="T77" fmla="*/ 74 h 334"/>
                    <a:gd name="T78" fmla="*/ 518 w 656"/>
                    <a:gd name="T79" fmla="*/ 62 h 334"/>
                    <a:gd name="T80" fmla="*/ 532 w 656"/>
                    <a:gd name="T81" fmla="*/ 55 h 334"/>
                    <a:gd name="T82" fmla="*/ 547 w 656"/>
                    <a:gd name="T83" fmla="*/ 48 h 334"/>
                    <a:gd name="T84" fmla="*/ 561 w 656"/>
                    <a:gd name="T85" fmla="*/ 44 h 334"/>
                    <a:gd name="T86" fmla="*/ 576 w 656"/>
                    <a:gd name="T87" fmla="*/ 44 h 334"/>
                    <a:gd name="T88" fmla="*/ 587 w 656"/>
                    <a:gd name="T89" fmla="*/ 37 h 334"/>
                    <a:gd name="T90" fmla="*/ 600 w 656"/>
                    <a:gd name="T91" fmla="*/ 25 h 334"/>
                    <a:gd name="T92" fmla="*/ 616 w 656"/>
                    <a:gd name="T93" fmla="*/ 22 h 334"/>
                    <a:gd name="T94" fmla="*/ 629 w 656"/>
                    <a:gd name="T95" fmla="*/ 18 h 334"/>
                    <a:gd name="T96" fmla="*/ 640 w 656"/>
                    <a:gd name="T97" fmla="*/ 7 h 334"/>
                    <a:gd name="T98" fmla="*/ 656 w 656"/>
                    <a:gd name="T99" fmla="*/ 3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56" h="334">
                      <a:moveTo>
                        <a:pt x="0" y="334"/>
                      </a:moveTo>
                      <a:lnTo>
                        <a:pt x="4" y="334"/>
                      </a:lnTo>
                      <a:lnTo>
                        <a:pt x="8" y="330"/>
                      </a:lnTo>
                      <a:lnTo>
                        <a:pt x="11" y="330"/>
                      </a:lnTo>
                      <a:lnTo>
                        <a:pt x="15" y="330"/>
                      </a:lnTo>
                      <a:lnTo>
                        <a:pt x="19" y="326"/>
                      </a:lnTo>
                      <a:lnTo>
                        <a:pt x="22" y="326"/>
                      </a:lnTo>
                      <a:lnTo>
                        <a:pt x="26" y="322"/>
                      </a:lnTo>
                      <a:lnTo>
                        <a:pt x="26" y="319"/>
                      </a:lnTo>
                      <a:lnTo>
                        <a:pt x="29" y="319"/>
                      </a:lnTo>
                      <a:lnTo>
                        <a:pt x="33" y="319"/>
                      </a:lnTo>
                      <a:lnTo>
                        <a:pt x="37" y="315"/>
                      </a:lnTo>
                      <a:lnTo>
                        <a:pt x="40" y="311"/>
                      </a:lnTo>
                      <a:lnTo>
                        <a:pt x="44" y="308"/>
                      </a:lnTo>
                      <a:lnTo>
                        <a:pt x="48" y="308"/>
                      </a:lnTo>
                      <a:lnTo>
                        <a:pt x="51" y="304"/>
                      </a:lnTo>
                      <a:lnTo>
                        <a:pt x="55" y="304"/>
                      </a:lnTo>
                      <a:lnTo>
                        <a:pt x="58" y="304"/>
                      </a:lnTo>
                      <a:lnTo>
                        <a:pt x="62" y="304"/>
                      </a:lnTo>
                      <a:lnTo>
                        <a:pt x="66" y="300"/>
                      </a:lnTo>
                      <a:lnTo>
                        <a:pt x="69" y="297"/>
                      </a:lnTo>
                      <a:lnTo>
                        <a:pt x="73" y="293"/>
                      </a:lnTo>
                      <a:lnTo>
                        <a:pt x="77" y="293"/>
                      </a:lnTo>
                      <a:lnTo>
                        <a:pt x="80" y="289"/>
                      </a:lnTo>
                      <a:lnTo>
                        <a:pt x="84" y="289"/>
                      </a:lnTo>
                      <a:lnTo>
                        <a:pt x="87" y="289"/>
                      </a:lnTo>
                      <a:lnTo>
                        <a:pt x="91" y="285"/>
                      </a:lnTo>
                      <a:lnTo>
                        <a:pt x="95" y="285"/>
                      </a:lnTo>
                      <a:lnTo>
                        <a:pt x="98" y="285"/>
                      </a:lnTo>
                      <a:lnTo>
                        <a:pt x="102" y="285"/>
                      </a:lnTo>
                      <a:lnTo>
                        <a:pt x="106" y="282"/>
                      </a:lnTo>
                      <a:lnTo>
                        <a:pt x="109" y="278"/>
                      </a:lnTo>
                      <a:lnTo>
                        <a:pt x="113" y="278"/>
                      </a:lnTo>
                      <a:lnTo>
                        <a:pt x="116" y="278"/>
                      </a:lnTo>
                      <a:lnTo>
                        <a:pt x="120" y="274"/>
                      </a:lnTo>
                      <a:lnTo>
                        <a:pt x="124" y="274"/>
                      </a:lnTo>
                      <a:lnTo>
                        <a:pt x="124" y="271"/>
                      </a:lnTo>
                      <a:lnTo>
                        <a:pt x="127" y="271"/>
                      </a:lnTo>
                      <a:lnTo>
                        <a:pt x="131" y="267"/>
                      </a:lnTo>
                      <a:lnTo>
                        <a:pt x="135" y="267"/>
                      </a:lnTo>
                      <a:lnTo>
                        <a:pt x="138" y="267"/>
                      </a:lnTo>
                      <a:lnTo>
                        <a:pt x="142" y="263"/>
                      </a:lnTo>
                      <a:lnTo>
                        <a:pt x="145" y="263"/>
                      </a:lnTo>
                      <a:lnTo>
                        <a:pt x="149" y="263"/>
                      </a:lnTo>
                      <a:lnTo>
                        <a:pt x="153" y="263"/>
                      </a:lnTo>
                      <a:lnTo>
                        <a:pt x="156" y="260"/>
                      </a:lnTo>
                      <a:lnTo>
                        <a:pt x="160" y="260"/>
                      </a:lnTo>
                      <a:lnTo>
                        <a:pt x="164" y="260"/>
                      </a:lnTo>
                      <a:lnTo>
                        <a:pt x="167" y="256"/>
                      </a:lnTo>
                      <a:lnTo>
                        <a:pt x="171" y="252"/>
                      </a:lnTo>
                      <a:lnTo>
                        <a:pt x="174" y="248"/>
                      </a:lnTo>
                      <a:lnTo>
                        <a:pt x="178" y="248"/>
                      </a:lnTo>
                      <a:lnTo>
                        <a:pt x="182" y="248"/>
                      </a:lnTo>
                      <a:lnTo>
                        <a:pt x="185" y="248"/>
                      </a:lnTo>
                      <a:lnTo>
                        <a:pt x="185" y="245"/>
                      </a:lnTo>
                      <a:lnTo>
                        <a:pt x="189" y="245"/>
                      </a:lnTo>
                      <a:lnTo>
                        <a:pt x="193" y="245"/>
                      </a:lnTo>
                      <a:lnTo>
                        <a:pt x="193" y="241"/>
                      </a:lnTo>
                      <a:lnTo>
                        <a:pt x="196" y="241"/>
                      </a:lnTo>
                      <a:lnTo>
                        <a:pt x="200" y="241"/>
                      </a:lnTo>
                      <a:lnTo>
                        <a:pt x="203" y="241"/>
                      </a:lnTo>
                      <a:lnTo>
                        <a:pt x="207" y="237"/>
                      </a:lnTo>
                      <a:lnTo>
                        <a:pt x="211" y="237"/>
                      </a:lnTo>
                      <a:lnTo>
                        <a:pt x="214" y="234"/>
                      </a:lnTo>
                      <a:lnTo>
                        <a:pt x="218" y="230"/>
                      </a:lnTo>
                      <a:lnTo>
                        <a:pt x="222" y="230"/>
                      </a:lnTo>
                      <a:lnTo>
                        <a:pt x="225" y="226"/>
                      </a:lnTo>
                      <a:lnTo>
                        <a:pt x="225" y="223"/>
                      </a:lnTo>
                      <a:lnTo>
                        <a:pt x="229" y="223"/>
                      </a:lnTo>
                      <a:lnTo>
                        <a:pt x="231" y="223"/>
                      </a:lnTo>
                      <a:lnTo>
                        <a:pt x="231" y="219"/>
                      </a:lnTo>
                      <a:lnTo>
                        <a:pt x="236" y="219"/>
                      </a:lnTo>
                      <a:lnTo>
                        <a:pt x="240" y="215"/>
                      </a:lnTo>
                      <a:lnTo>
                        <a:pt x="243" y="215"/>
                      </a:lnTo>
                      <a:lnTo>
                        <a:pt x="243" y="210"/>
                      </a:lnTo>
                      <a:lnTo>
                        <a:pt x="247" y="210"/>
                      </a:lnTo>
                      <a:lnTo>
                        <a:pt x="251" y="208"/>
                      </a:lnTo>
                      <a:lnTo>
                        <a:pt x="254" y="208"/>
                      </a:lnTo>
                      <a:lnTo>
                        <a:pt x="254" y="204"/>
                      </a:lnTo>
                      <a:lnTo>
                        <a:pt x="258" y="204"/>
                      </a:lnTo>
                      <a:lnTo>
                        <a:pt x="260" y="204"/>
                      </a:lnTo>
                      <a:lnTo>
                        <a:pt x="265" y="199"/>
                      </a:lnTo>
                      <a:lnTo>
                        <a:pt x="269" y="199"/>
                      </a:lnTo>
                      <a:lnTo>
                        <a:pt x="271" y="199"/>
                      </a:lnTo>
                      <a:lnTo>
                        <a:pt x="271" y="197"/>
                      </a:lnTo>
                      <a:lnTo>
                        <a:pt x="276" y="193"/>
                      </a:lnTo>
                      <a:lnTo>
                        <a:pt x="280" y="188"/>
                      </a:lnTo>
                      <a:lnTo>
                        <a:pt x="282" y="188"/>
                      </a:lnTo>
                      <a:lnTo>
                        <a:pt x="287" y="186"/>
                      </a:lnTo>
                      <a:lnTo>
                        <a:pt x="289" y="186"/>
                      </a:lnTo>
                      <a:lnTo>
                        <a:pt x="293" y="182"/>
                      </a:lnTo>
                      <a:lnTo>
                        <a:pt x="298" y="182"/>
                      </a:lnTo>
                      <a:lnTo>
                        <a:pt x="300" y="177"/>
                      </a:lnTo>
                      <a:lnTo>
                        <a:pt x="304" y="173"/>
                      </a:lnTo>
                      <a:lnTo>
                        <a:pt x="309" y="173"/>
                      </a:lnTo>
                      <a:lnTo>
                        <a:pt x="311" y="173"/>
                      </a:lnTo>
                      <a:lnTo>
                        <a:pt x="315" y="173"/>
                      </a:lnTo>
                      <a:lnTo>
                        <a:pt x="318" y="173"/>
                      </a:lnTo>
                      <a:lnTo>
                        <a:pt x="322" y="171"/>
                      </a:lnTo>
                      <a:lnTo>
                        <a:pt x="326" y="171"/>
                      </a:lnTo>
                      <a:lnTo>
                        <a:pt x="329" y="166"/>
                      </a:lnTo>
                      <a:lnTo>
                        <a:pt x="329" y="162"/>
                      </a:lnTo>
                      <a:lnTo>
                        <a:pt x="333" y="162"/>
                      </a:lnTo>
                      <a:lnTo>
                        <a:pt x="337" y="162"/>
                      </a:lnTo>
                      <a:lnTo>
                        <a:pt x="340" y="162"/>
                      </a:lnTo>
                      <a:lnTo>
                        <a:pt x="340" y="159"/>
                      </a:lnTo>
                      <a:lnTo>
                        <a:pt x="344" y="155"/>
                      </a:lnTo>
                      <a:lnTo>
                        <a:pt x="347" y="155"/>
                      </a:lnTo>
                      <a:lnTo>
                        <a:pt x="351" y="151"/>
                      </a:lnTo>
                      <a:lnTo>
                        <a:pt x="351" y="144"/>
                      </a:lnTo>
                      <a:lnTo>
                        <a:pt x="355" y="144"/>
                      </a:lnTo>
                      <a:lnTo>
                        <a:pt x="358" y="144"/>
                      </a:lnTo>
                      <a:lnTo>
                        <a:pt x="362" y="144"/>
                      </a:lnTo>
                      <a:lnTo>
                        <a:pt x="366" y="140"/>
                      </a:lnTo>
                      <a:lnTo>
                        <a:pt x="369" y="140"/>
                      </a:lnTo>
                      <a:lnTo>
                        <a:pt x="369" y="136"/>
                      </a:lnTo>
                      <a:lnTo>
                        <a:pt x="373" y="136"/>
                      </a:lnTo>
                      <a:lnTo>
                        <a:pt x="376" y="136"/>
                      </a:lnTo>
                      <a:lnTo>
                        <a:pt x="380" y="133"/>
                      </a:lnTo>
                      <a:lnTo>
                        <a:pt x="384" y="133"/>
                      </a:lnTo>
                      <a:lnTo>
                        <a:pt x="387" y="133"/>
                      </a:lnTo>
                      <a:lnTo>
                        <a:pt x="391" y="133"/>
                      </a:lnTo>
                      <a:lnTo>
                        <a:pt x="391" y="129"/>
                      </a:lnTo>
                      <a:lnTo>
                        <a:pt x="395" y="129"/>
                      </a:lnTo>
                      <a:lnTo>
                        <a:pt x="398" y="125"/>
                      </a:lnTo>
                      <a:lnTo>
                        <a:pt x="402" y="122"/>
                      </a:lnTo>
                      <a:lnTo>
                        <a:pt x="405" y="118"/>
                      </a:lnTo>
                      <a:lnTo>
                        <a:pt x="409" y="118"/>
                      </a:lnTo>
                      <a:lnTo>
                        <a:pt x="413" y="118"/>
                      </a:lnTo>
                      <a:lnTo>
                        <a:pt x="416" y="114"/>
                      </a:lnTo>
                      <a:lnTo>
                        <a:pt x="420" y="114"/>
                      </a:lnTo>
                      <a:lnTo>
                        <a:pt x="424" y="107"/>
                      </a:lnTo>
                      <a:lnTo>
                        <a:pt x="427" y="107"/>
                      </a:lnTo>
                      <a:lnTo>
                        <a:pt x="431" y="107"/>
                      </a:lnTo>
                      <a:lnTo>
                        <a:pt x="431" y="103"/>
                      </a:lnTo>
                      <a:lnTo>
                        <a:pt x="434" y="103"/>
                      </a:lnTo>
                      <a:lnTo>
                        <a:pt x="438" y="99"/>
                      </a:lnTo>
                      <a:lnTo>
                        <a:pt x="438" y="96"/>
                      </a:lnTo>
                      <a:lnTo>
                        <a:pt x="442" y="96"/>
                      </a:lnTo>
                      <a:lnTo>
                        <a:pt x="445" y="96"/>
                      </a:lnTo>
                      <a:lnTo>
                        <a:pt x="449" y="96"/>
                      </a:lnTo>
                      <a:lnTo>
                        <a:pt x="453" y="96"/>
                      </a:lnTo>
                      <a:lnTo>
                        <a:pt x="456" y="96"/>
                      </a:lnTo>
                      <a:lnTo>
                        <a:pt x="460" y="92"/>
                      </a:lnTo>
                      <a:lnTo>
                        <a:pt x="463" y="92"/>
                      </a:lnTo>
                      <a:lnTo>
                        <a:pt x="467" y="92"/>
                      </a:lnTo>
                      <a:lnTo>
                        <a:pt x="471" y="88"/>
                      </a:lnTo>
                      <a:lnTo>
                        <a:pt x="474" y="88"/>
                      </a:lnTo>
                      <a:lnTo>
                        <a:pt x="478" y="85"/>
                      </a:lnTo>
                      <a:lnTo>
                        <a:pt x="482" y="85"/>
                      </a:lnTo>
                      <a:lnTo>
                        <a:pt x="485" y="85"/>
                      </a:lnTo>
                      <a:lnTo>
                        <a:pt x="489" y="81"/>
                      </a:lnTo>
                      <a:lnTo>
                        <a:pt x="492" y="77"/>
                      </a:lnTo>
                      <a:lnTo>
                        <a:pt x="496" y="77"/>
                      </a:lnTo>
                      <a:lnTo>
                        <a:pt x="500" y="77"/>
                      </a:lnTo>
                      <a:lnTo>
                        <a:pt x="503" y="74"/>
                      </a:lnTo>
                      <a:lnTo>
                        <a:pt x="507" y="74"/>
                      </a:lnTo>
                      <a:lnTo>
                        <a:pt x="511" y="70"/>
                      </a:lnTo>
                      <a:lnTo>
                        <a:pt x="514" y="70"/>
                      </a:lnTo>
                      <a:lnTo>
                        <a:pt x="518" y="62"/>
                      </a:lnTo>
                      <a:lnTo>
                        <a:pt x="522" y="62"/>
                      </a:lnTo>
                      <a:lnTo>
                        <a:pt x="525" y="59"/>
                      </a:lnTo>
                      <a:lnTo>
                        <a:pt x="529" y="59"/>
                      </a:lnTo>
                      <a:lnTo>
                        <a:pt x="532" y="55"/>
                      </a:lnTo>
                      <a:lnTo>
                        <a:pt x="536" y="51"/>
                      </a:lnTo>
                      <a:lnTo>
                        <a:pt x="540" y="51"/>
                      </a:lnTo>
                      <a:lnTo>
                        <a:pt x="543" y="51"/>
                      </a:lnTo>
                      <a:lnTo>
                        <a:pt x="547" y="48"/>
                      </a:lnTo>
                      <a:lnTo>
                        <a:pt x="551" y="48"/>
                      </a:lnTo>
                      <a:lnTo>
                        <a:pt x="554" y="48"/>
                      </a:lnTo>
                      <a:lnTo>
                        <a:pt x="558" y="44"/>
                      </a:lnTo>
                      <a:lnTo>
                        <a:pt x="561" y="44"/>
                      </a:lnTo>
                      <a:lnTo>
                        <a:pt x="565" y="44"/>
                      </a:lnTo>
                      <a:lnTo>
                        <a:pt x="569" y="44"/>
                      </a:lnTo>
                      <a:lnTo>
                        <a:pt x="572" y="44"/>
                      </a:lnTo>
                      <a:lnTo>
                        <a:pt x="576" y="44"/>
                      </a:lnTo>
                      <a:lnTo>
                        <a:pt x="576" y="37"/>
                      </a:lnTo>
                      <a:lnTo>
                        <a:pt x="580" y="37"/>
                      </a:lnTo>
                      <a:lnTo>
                        <a:pt x="583" y="37"/>
                      </a:lnTo>
                      <a:lnTo>
                        <a:pt x="587" y="37"/>
                      </a:lnTo>
                      <a:lnTo>
                        <a:pt x="589" y="33"/>
                      </a:lnTo>
                      <a:lnTo>
                        <a:pt x="594" y="33"/>
                      </a:lnTo>
                      <a:lnTo>
                        <a:pt x="598" y="29"/>
                      </a:lnTo>
                      <a:lnTo>
                        <a:pt x="600" y="25"/>
                      </a:lnTo>
                      <a:lnTo>
                        <a:pt x="605" y="25"/>
                      </a:lnTo>
                      <a:lnTo>
                        <a:pt x="609" y="25"/>
                      </a:lnTo>
                      <a:lnTo>
                        <a:pt x="611" y="22"/>
                      </a:lnTo>
                      <a:lnTo>
                        <a:pt x="616" y="22"/>
                      </a:lnTo>
                      <a:lnTo>
                        <a:pt x="618" y="22"/>
                      </a:lnTo>
                      <a:lnTo>
                        <a:pt x="622" y="18"/>
                      </a:lnTo>
                      <a:lnTo>
                        <a:pt x="627" y="18"/>
                      </a:lnTo>
                      <a:lnTo>
                        <a:pt x="629" y="18"/>
                      </a:lnTo>
                      <a:lnTo>
                        <a:pt x="634" y="14"/>
                      </a:lnTo>
                      <a:lnTo>
                        <a:pt x="638" y="14"/>
                      </a:lnTo>
                      <a:lnTo>
                        <a:pt x="638" y="11"/>
                      </a:lnTo>
                      <a:lnTo>
                        <a:pt x="640" y="7"/>
                      </a:lnTo>
                      <a:lnTo>
                        <a:pt x="645" y="7"/>
                      </a:lnTo>
                      <a:lnTo>
                        <a:pt x="647" y="3"/>
                      </a:lnTo>
                      <a:lnTo>
                        <a:pt x="651" y="3"/>
                      </a:lnTo>
                      <a:lnTo>
                        <a:pt x="656" y="3"/>
                      </a:lnTo>
                      <a:lnTo>
                        <a:pt x="656" y="0"/>
                      </a:lnTo>
                    </a:path>
                  </a:pathLst>
                </a:custGeom>
                <a:noFill/>
                <a:ln w="30163" cap="rnd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326" name="Freeform 282"/>
                <p:cNvSpPr>
                  <a:spLocks/>
                </p:cNvSpPr>
                <p:nvPr/>
              </p:nvSpPr>
              <p:spPr bwMode="auto">
                <a:xfrm>
                  <a:off x="5362575" y="2319338"/>
                  <a:ext cx="1009650" cy="509587"/>
                </a:xfrm>
                <a:custGeom>
                  <a:avLst/>
                  <a:gdLst>
                    <a:gd name="T0" fmla="*/ 11 w 636"/>
                    <a:gd name="T1" fmla="*/ 321 h 321"/>
                    <a:gd name="T2" fmla="*/ 20 w 636"/>
                    <a:gd name="T3" fmla="*/ 317 h 321"/>
                    <a:gd name="T4" fmla="*/ 31 w 636"/>
                    <a:gd name="T5" fmla="*/ 308 h 321"/>
                    <a:gd name="T6" fmla="*/ 42 w 636"/>
                    <a:gd name="T7" fmla="*/ 297 h 321"/>
                    <a:gd name="T8" fmla="*/ 53 w 636"/>
                    <a:gd name="T9" fmla="*/ 290 h 321"/>
                    <a:gd name="T10" fmla="*/ 68 w 636"/>
                    <a:gd name="T11" fmla="*/ 286 h 321"/>
                    <a:gd name="T12" fmla="*/ 78 w 636"/>
                    <a:gd name="T13" fmla="*/ 284 h 321"/>
                    <a:gd name="T14" fmla="*/ 89 w 636"/>
                    <a:gd name="T15" fmla="*/ 279 h 321"/>
                    <a:gd name="T16" fmla="*/ 100 w 636"/>
                    <a:gd name="T17" fmla="*/ 271 h 321"/>
                    <a:gd name="T18" fmla="*/ 111 w 636"/>
                    <a:gd name="T19" fmla="*/ 264 h 321"/>
                    <a:gd name="T20" fmla="*/ 126 w 636"/>
                    <a:gd name="T21" fmla="*/ 253 h 321"/>
                    <a:gd name="T22" fmla="*/ 136 w 636"/>
                    <a:gd name="T23" fmla="*/ 246 h 321"/>
                    <a:gd name="T24" fmla="*/ 151 w 636"/>
                    <a:gd name="T25" fmla="*/ 234 h 321"/>
                    <a:gd name="T26" fmla="*/ 165 w 636"/>
                    <a:gd name="T27" fmla="*/ 234 h 321"/>
                    <a:gd name="T28" fmla="*/ 176 w 636"/>
                    <a:gd name="T29" fmla="*/ 227 h 321"/>
                    <a:gd name="T30" fmla="*/ 191 w 636"/>
                    <a:gd name="T31" fmla="*/ 223 h 321"/>
                    <a:gd name="T32" fmla="*/ 202 w 636"/>
                    <a:gd name="T33" fmla="*/ 209 h 321"/>
                    <a:gd name="T34" fmla="*/ 213 w 636"/>
                    <a:gd name="T35" fmla="*/ 205 h 321"/>
                    <a:gd name="T36" fmla="*/ 223 w 636"/>
                    <a:gd name="T37" fmla="*/ 197 h 321"/>
                    <a:gd name="T38" fmla="*/ 238 w 636"/>
                    <a:gd name="T39" fmla="*/ 190 h 321"/>
                    <a:gd name="T40" fmla="*/ 251 w 636"/>
                    <a:gd name="T41" fmla="*/ 186 h 321"/>
                    <a:gd name="T42" fmla="*/ 267 w 636"/>
                    <a:gd name="T43" fmla="*/ 183 h 321"/>
                    <a:gd name="T44" fmla="*/ 280 w 636"/>
                    <a:gd name="T45" fmla="*/ 179 h 321"/>
                    <a:gd name="T46" fmla="*/ 296 w 636"/>
                    <a:gd name="T47" fmla="*/ 164 h 321"/>
                    <a:gd name="T48" fmla="*/ 309 w 636"/>
                    <a:gd name="T49" fmla="*/ 164 h 321"/>
                    <a:gd name="T50" fmla="*/ 324 w 636"/>
                    <a:gd name="T51" fmla="*/ 157 h 321"/>
                    <a:gd name="T52" fmla="*/ 338 w 636"/>
                    <a:gd name="T53" fmla="*/ 149 h 321"/>
                    <a:gd name="T54" fmla="*/ 353 w 636"/>
                    <a:gd name="T55" fmla="*/ 149 h 321"/>
                    <a:gd name="T56" fmla="*/ 364 w 636"/>
                    <a:gd name="T57" fmla="*/ 134 h 321"/>
                    <a:gd name="T58" fmla="*/ 375 w 636"/>
                    <a:gd name="T59" fmla="*/ 122 h 321"/>
                    <a:gd name="T60" fmla="*/ 389 w 636"/>
                    <a:gd name="T61" fmla="*/ 111 h 321"/>
                    <a:gd name="T62" fmla="*/ 400 w 636"/>
                    <a:gd name="T63" fmla="*/ 105 h 321"/>
                    <a:gd name="T64" fmla="*/ 415 w 636"/>
                    <a:gd name="T65" fmla="*/ 105 h 321"/>
                    <a:gd name="T66" fmla="*/ 425 w 636"/>
                    <a:gd name="T67" fmla="*/ 96 h 321"/>
                    <a:gd name="T68" fmla="*/ 440 w 636"/>
                    <a:gd name="T69" fmla="*/ 94 h 321"/>
                    <a:gd name="T70" fmla="*/ 454 w 636"/>
                    <a:gd name="T71" fmla="*/ 89 h 321"/>
                    <a:gd name="T72" fmla="*/ 469 w 636"/>
                    <a:gd name="T73" fmla="*/ 85 h 321"/>
                    <a:gd name="T74" fmla="*/ 480 w 636"/>
                    <a:gd name="T75" fmla="*/ 78 h 321"/>
                    <a:gd name="T76" fmla="*/ 491 w 636"/>
                    <a:gd name="T77" fmla="*/ 67 h 321"/>
                    <a:gd name="T78" fmla="*/ 505 w 636"/>
                    <a:gd name="T79" fmla="*/ 67 h 321"/>
                    <a:gd name="T80" fmla="*/ 516 w 636"/>
                    <a:gd name="T81" fmla="*/ 56 h 321"/>
                    <a:gd name="T82" fmla="*/ 531 w 636"/>
                    <a:gd name="T83" fmla="*/ 52 h 321"/>
                    <a:gd name="T84" fmla="*/ 541 w 636"/>
                    <a:gd name="T85" fmla="*/ 48 h 321"/>
                    <a:gd name="T86" fmla="*/ 556 w 636"/>
                    <a:gd name="T87" fmla="*/ 45 h 321"/>
                    <a:gd name="T88" fmla="*/ 567 w 636"/>
                    <a:gd name="T89" fmla="*/ 41 h 321"/>
                    <a:gd name="T90" fmla="*/ 581 w 636"/>
                    <a:gd name="T91" fmla="*/ 37 h 321"/>
                    <a:gd name="T92" fmla="*/ 596 w 636"/>
                    <a:gd name="T93" fmla="*/ 30 h 321"/>
                    <a:gd name="T94" fmla="*/ 607 w 636"/>
                    <a:gd name="T95" fmla="*/ 15 h 321"/>
                    <a:gd name="T96" fmla="*/ 620 w 636"/>
                    <a:gd name="T97" fmla="*/ 15 h 321"/>
                    <a:gd name="T98" fmla="*/ 636 w 636"/>
                    <a:gd name="T99" fmla="*/ 4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36" h="321">
                      <a:moveTo>
                        <a:pt x="0" y="321"/>
                      </a:moveTo>
                      <a:lnTo>
                        <a:pt x="2" y="321"/>
                      </a:lnTo>
                      <a:lnTo>
                        <a:pt x="6" y="321"/>
                      </a:lnTo>
                      <a:lnTo>
                        <a:pt x="11" y="321"/>
                      </a:lnTo>
                      <a:lnTo>
                        <a:pt x="11" y="317"/>
                      </a:lnTo>
                      <a:lnTo>
                        <a:pt x="13" y="317"/>
                      </a:lnTo>
                      <a:lnTo>
                        <a:pt x="17" y="317"/>
                      </a:lnTo>
                      <a:lnTo>
                        <a:pt x="20" y="317"/>
                      </a:lnTo>
                      <a:lnTo>
                        <a:pt x="24" y="317"/>
                      </a:lnTo>
                      <a:lnTo>
                        <a:pt x="28" y="313"/>
                      </a:lnTo>
                      <a:lnTo>
                        <a:pt x="28" y="308"/>
                      </a:lnTo>
                      <a:lnTo>
                        <a:pt x="31" y="308"/>
                      </a:lnTo>
                      <a:lnTo>
                        <a:pt x="35" y="306"/>
                      </a:lnTo>
                      <a:lnTo>
                        <a:pt x="39" y="306"/>
                      </a:lnTo>
                      <a:lnTo>
                        <a:pt x="39" y="301"/>
                      </a:lnTo>
                      <a:lnTo>
                        <a:pt x="42" y="297"/>
                      </a:lnTo>
                      <a:lnTo>
                        <a:pt x="46" y="297"/>
                      </a:lnTo>
                      <a:lnTo>
                        <a:pt x="49" y="295"/>
                      </a:lnTo>
                      <a:lnTo>
                        <a:pt x="49" y="290"/>
                      </a:lnTo>
                      <a:lnTo>
                        <a:pt x="53" y="290"/>
                      </a:lnTo>
                      <a:lnTo>
                        <a:pt x="57" y="290"/>
                      </a:lnTo>
                      <a:lnTo>
                        <a:pt x="60" y="286"/>
                      </a:lnTo>
                      <a:lnTo>
                        <a:pt x="64" y="286"/>
                      </a:lnTo>
                      <a:lnTo>
                        <a:pt x="68" y="286"/>
                      </a:lnTo>
                      <a:lnTo>
                        <a:pt x="71" y="286"/>
                      </a:lnTo>
                      <a:lnTo>
                        <a:pt x="75" y="286"/>
                      </a:lnTo>
                      <a:lnTo>
                        <a:pt x="78" y="286"/>
                      </a:lnTo>
                      <a:lnTo>
                        <a:pt x="78" y="284"/>
                      </a:lnTo>
                      <a:lnTo>
                        <a:pt x="82" y="284"/>
                      </a:lnTo>
                      <a:lnTo>
                        <a:pt x="86" y="284"/>
                      </a:lnTo>
                      <a:lnTo>
                        <a:pt x="86" y="279"/>
                      </a:lnTo>
                      <a:lnTo>
                        <a:pt x="89" y="279"/>
                      </a:lnTo>
                      <a:lnTo>
                        <a:pt x="93" y="279"/>
                      </a:lnTo>
                      <a:lnTo>
                        <a:pt x="97" y="275"/>
                      </a:lnTo>
                      <a:lnTo>
                        <a:pt x="97" y="271"/>
                      </a:lnTo>
                      <a:lnTo>
                        <a:pt x="100" y="271"/>
                      </a:lnTo>
                      <a:lnTo>
                        <a:pt x="104" y="271"/>
                      </a:lnTo>
                      <a:lnTo>
                        <a:pt x="107" y="268"/>
                      </a:lnTo>
                      <a:lnTo>
                        <a:pt x="107" y="264"/>
                      </a:lnTo>
                      <a:lnTo>
                        <a:pt x="111" y="264"/>
                      </a:lnTo>
                      <a:lnTo>
                        <a:pt x="115" y="260"/>
                      </a:lnTo>
                      <a:lnTo>
                        <a:pt x="118" y="260"/>
                      </a:lnTo>
                      <a:lnTo>
                        <a:pt x="122" y="253"/>
                      </a:lnTo>
                      <a:lnTo>
                        <a:pt x="126" y="253"/>
                      </a:lnTo>
                      <a:lnTo>
                        <a:pt x="129" y="253"/>
                      </a:lnTo>
                      <a:lnTo>
                        <a:pt x="133" y="249"/>
                      </a:lnTo>
                      <a:lnTo>
                        <a:pt x="136" y="249"/>
                      </a:lnTo>
                      <a:lnTo>
                        <a:pt x="136" y="246"/>
                      </a:lnTo>
                      <a:lnTo>
                        <a:pt x="140" y="242"/>
                      </a:lnTo>
                      <a:lnTo>
                        <a:pt x="144" y="242"/>
                      </a:lnTo>
                      <a:lnTo>
                        <a:pt x="147" y="238"/>
                      </a:lnTo>
                      <a:lnTo>
                        <a:pt x="151" y="234"/>
                      </a:lnTo>
                      <a:lnTo>
                        <a:pt x="155" y="234"/>
                      </a:lnTo>
                      <a:lnTo>
                        <a:pt x="158" y="234"/>
                      </a:lnTo>
                      <a:lnTo>
                        <a:pt x="162" y="234"/>
                      </a:lnTo>
                      <a:lnTo>
                        <a:pt x="165" y="234"/>
                      </a:lnTo>
                      <a:lnTo>
                        <a:pt x="165" y="231"/>
                      </a:lnTo>
                      <a:lnTo>
                        <a:pt x="169" y="231"/>
                      </a:lnTo>
                      <a:lnTo>
                        <a:pt x="173" y="227"/>
                      </a:lnTo>
                      <a:lnTo>
                        <a:pt x="176" y="227"/>
                      </a:lnTo>
                      <a:lnTo>
                        <a:pt x="180" y="227"/>
                      </a:lnTo>
                      <a:lnTo>
                        <a:pt x="184" y="223"/>
                      </a:lnTo>
                      <a:lnTo>
                        <a:pt x="187" y="223"/>
                      </a:lnTo>
                      <a:lnTo>
                        <a:pt x="191" y="223"/>
                      </a:lnTo>
                      <a:lnTo>
                        <a:pt x="194" y="220"/>
                      </a:lnTo>
                      <a:lnTo>
                        <a:pt x="194" y="212"/>
                      </a:lnTo>
                      <a:lnTo>
                        <a:pt x="198" y="212"/>
                      </a:lnTo>
                      <a:lnTo>
                        <a:pt x="202" y="209"/>
                      </a:lnTo>
                      <a:lnTo>
                        <a:pt x="205" y="209"/>
                      </a:lnTo>
                      <a:lnTo>
                        <a:pt x="205" y="205"/>
                      </a:lnTo>
                      <a:lnTo>
                        <a:pt x="209" y="205"/>
                      </a:lnTo>
                      <a:lnTo>
                        <a:pt x="213" y="205"/>
                      </a:lnTo>
                      <a:lnTo>
                        <a:pt x="216" y="205"/>
                      </a:lnTo>
                      <a:lnTo>
                        <a:pt x="220" y="201"/>
                      </a:lnTo>
                      <a:lnTo>
                        <a:pt x="223" y="201"/>
                      </a:lnTo>
                      <a:lnTo>
                        <a:pt x="223" y="197"/>
                      </a:lnTo>
                      <a:lnTo>
                        <a:pt x="227" y="197"/>
                      </a:lnTo>
                      <a:lnTo>
                        <a:pt x="231" y="194"/>
                      </a:lnTo>
                      <a:lnTo>
                        <a:pt x="234" y="190"/>
                      </a:lnTo>
                      <a:lnTo>
                        <a:pt x="238" y="190"/>
                      </a:lnTo>
                      <a:lnTo>
                        <a:pt x="242" y="190"/>
                      </a:lnTo>
                      <a:lnTo>
                        <a:pt x="245" y="190"/>
                      </a:lnTo>
                      <a:lnTo>
                        <a:pt x="249" y="190"/>
                      </a:lnTo>
                      <a:lnTo>
                        <a:pt x="251" y="186"/>
                      </a:lnTo>
                      <a:lnTo>
                        <a:pt x="256" y="186"/>
                      </a:lnTo>
                      <a:lnTo>
                        <a:pt x="260" y="186"/>
                      </a:lnTo>
                      <a:lnTo>
                        <a:pt x="262" y="183"/>
                      </a:lnTo>
                      <a:lnTo>
                        <a:pt x="267" y="183"/>
                      </a:lnTo>
                      <a:lnTo>
                        <a:pt x="271" y="183"/>
                      </a:lnTo>
                      <a:lnTo>
                        <a:pt x="274" y="179"/>
                      </a:lnTo>
                      <a:lnTo>
                        <a:pt x="278" y="179"/>
                      </a:lnTo>
                      <a:lnTo>
                        <a:pt x="280" y="179"/>
                      </a:lnTo>
                      <a:lnTo>
                        <a:pt x="285" y="171"/>
                      </a:lnTo>
                      <a:lnTo>
                        <a:pt x="289" y="171"/>
                      </a:lnTo>
                      <a:lnTo>
                        <a:pt x="291" y="168"/>
                      </a:lnTo>
                      <a:lnTo>
                        <a:pt x="296" y="164"/>
                      </a:lnTo>
                      <a:lnTo>
                        <a:pt x="300" y="164"/>
                      </a:lnTo>
                      <a:lnTo>
                        <a:pt x="302" y="164"/>
                      </a:lnTo>
                      <a:lnTo>
                        <a:pt x="307" y="164"/>
                      </a:lnTo>
                      <a:lnTo>
                        <a:pt x="309" y="164"/>
                      </a:lnTo>
                      <a:lnTo>
                        <a:pt x="313" y="164"/>
                      </a:lnTo>
                      <a:lnTo>
                        <a:pt x="318" y="160"/>
                      </a:lnTo>
                      <a:lnTo>
                        <a:pt x="320" y="157"/>
                      </a:lnTo>
                      <a:lnTo>
                        <a:pt x="324" y="157"/>
                      </a:lnTo>
                      <a:lnTo>
                        <a:pt x="329" y="157"/>
                      </a:lnTo>
                      <a:lnTo>
                        <a:pt x="331" y="157"/>
                      </a:lnTo>
                      <a:lnTo>
                        <a:pt x="335" y="157"/>
                      </a:lnTo>
                      <a:lnTo>
                        <a:pt x="338" y="149"/>
                      </a:lnTo>
                      <a:lnTo>
                        <a:pt x="342" y="149"/>
                      </a:lnTo>
                      <a:lnTo>
                        <a:pt x="346" y="149"/>
                      </a:lnTo>
                      <a:lnTo>
                        <a:pt x="349" y="149"/>
                      </a:lnTo>
                      <a:lnTo>
                        <a:pt x="353" y="149"/>
                      </a:lnTo>
                      <a:lnTo>
                        <a:pt x="357" y="142"/>
                      </a:lnTo>
                      <a:lnTo>
                        <a:pt x="360" y="142"/>
                      </a:lnTo>
                      <a:lnTo>
                        <a:pt x="360" y="138"/>
                      </a:lnTo>
                      <a:lnTo>
                        <a:pt x="364" y="134"/>
                      </a:lnTo>
                      <a:lnTo>
                        <a:pt x="367" y="134"/>
                      </a:lnTo>
                      <a:lnTo>
                        <a:pt x="371" y="131"/>
                      </a:lnTo>
                      <a:lnTo>
                        <a:pt x="371" y="127"/>
                      </a:lnTo>
                      <a:lnTo>
                        <a:pt x="375" y="122"/>
                      </a:lnTo>
                      <a:lnTo>
                        <a:pt x="378" y="122"/>
                      </a:lnTo>
                      <a:lnTo>
                        <a:pt x="382" y="120"/>
                      </a:lnTo>
                      <a:lnTo>
                        <a:pt x="386" y="111"/>
                      </a:lnTo>
                      <a:lnTo>
                        <a:pt x="389" y="111"/>
                      </a:lnTo>
                      <a:lnTo>
                        <a:pt x="393" y="111"/>
                      </a:lnTo>
                      <a:lnTo>
                        <a:pt x="396" y="111"/>
                      </a:lnTo>
                      <a:lnTo>
                        <a:pt x="400" y="109"/>
                      </a:lnTo>
                      <a:lnTo>
                        <a:pt x="400" y="105"/>
                      </a:lnTo>
                      <a:lnTo>
                        <a:pt x="404" y="105"/>
                      </a:lnTo>
                      <a:lnTo>
                        <a:pt x="407" y="105"/>
                      </a:lnTo>
                      <a:lnTo>
                        <a:pt x="411" y="105"/>
                      </a:lnTo>
                      <a:lnTo>
                        <a:pt x="415" y="105"/>
                      </a:lnTo>
                      <a:lnTo>
                        <a:pt x="418" y="105"/>
                      </a:lnTo>
                      <a:lnTo>
                        <a:pt x="422" y="100"/>
                      </a:lnTo>
                      <a:lnTo>
                        <a:pt x="422" y="96"/>
                      </a:lnTo>
                      <a:lnTo>
                        <a:pt x="425" y="96"/>
                      </a:lnTo>
                      <a:lnTo>
                        <a:pt x="429" y="96"/>
                      </a:lnTo>
                      <a:lnTo>
                        <a:pt x="433" y="96"/>
                      </a:lnTo>
                      <a:lnTo>
                        <a:pt x="436" y="94"/>
                      </a:lnTo>
                      <a:lnTo>
                        <a:pt x="440" y="94"/>
                      </a:lnTo>
                      <a:lnTo>
                        <a:pt x="444" y="94"/>
                      </a:lnTo>
                      <a:lnTo>
                        <a:pt x="447" y="94"/>
                      </a:lnTo>
                      <a:lnTo>
                        <a:pt x="451" y="89"/>
                      </a:lnTo>
                      <a:lnTo>
                        <a:pt x="454" y="89"/>
                      </a:lnTo>
                      <a:lnTo>
                        <a:pt x="458" y="89"/>
                      </a:lnTo>
                      <a:lnTo>
                        <a:pt x="462" y="85"/>
                      </a:lnTo>
                      <a:lnTo>
                        <a:pt x="465" y="85"/>
                      </a:lnTo>
                      <a:lnTo>
                        <a:pt x="469" y="85"/>
                      </a:lnTo>
                      <a:lnTo>
                        <a:pt x="469" y="83"/>
                      </a:lnTo>
                      <a:lnTo>
                        <a:pt x="473" y="83"/>
                      </a:lnTo>
                      <a:lnTo>
                        <a:pt x="476" y="78"/>
                      </a:lnTo>
                      <a:lnTo>
                        <a:pt x="480" y="78"/>
                      </a:lnTo>
                      <a:lnTo>
                        <a:pt x="483" y="74"/>
                      </a:lnTo>
                      <a:lnTo>
                        <a:pt x="487" y="74"/>
                      </a:lnTo>
                      <a:lnTo>
                        <a:pt x="491" y="72"/>
                      </a:lnTo>
                      <a:lnTo>
                        <a:pt x="491" y="67"/>
                      </a:lnTo>
                      <a:lnTo>
                        <a:pt x="494" y="67"/>
                      </a:lnTo>
                      <a:lnTo>
                        <a:pt x="498" y="67"/>
                      </a:lnTo>
                      <a:lnTo>
                        <a:pt x="502" y="67"/>
                      </a:lnTo>
                      <a:lnTo>
                        <a:pt x="505" y="67"/>
                      </a:lnTo>
                      <a:lnTo>
                        <a:pt x="509" y="63"/>
                      </a:lnTo>
                      <a:lnTo>
                        <a:pt x="509" y="59"/>
                      </a:lnTo>
                      <a:lnTo>
                        <a:pt x="512" y="59"/>
                      </a:lnTo>
                      <a:lnTo>
                        <a:pt x="516" y="56"/>
                      </a:lnTo>
                      <a:lnTo>
                        <a:pt x="520" y="56"/>
                      </a:lnTo>
                      <a:lnTo>
                        <a:pt x="523" y="52"/>
                      </a:lnTo>
                      <a:lnTo>
                        <a:pt x="527" y="52"/>
                      </a:lnTo>
                      <a:lnTo>
                        <a:pt x="531" y="52"/>
                      </a:lnTo>
                      <a:lnTo>
                        <a:pt x="534" y="52"/>
                      </a:lnTo>
                      <a:lnTo>
                        <a:pt x="538" y="52"/>
                      </a:lnTo>
                      <a:lnTo>
                        <a:pt x="538" y="48"/>
                      </a:lnTo>
                      <a:lnTo>
                        <a:pt x="541" y="48"/>
                      </a:lnTo>
                      <a:lnTo>
                        <a:pt x="545" y="48"/>
                      </a:lnTo>
                      <a:lnTo>
                        <a:pt x="549" y="48"/>
                      </a:lnTo>
                      <a:lnTo>
                        <a:pt x="552" y="45"/>
                      </a:lnTo>
                      <a:lnTo>
                        <a:pt x="556" y="45"/>
                      </a:lnTo>
                      <a:lnTo>
                        <a:pt x="560" y="45"/>
                      </a:lnTo>
                      <a:lnTo>
                        <a:pt x="563" y="45"/>
                      </a:lnTo>
                      <a:lnTo>
                        <a:pt x="567" y="45"/>
                      </a:lnTo>
                      <a:lnTo>
                        <a:pt x="567" y="41"/>
                      </a:lnTo>
                      <a:lnTo>
                        <a:pt x="571" y="37"/>
                      </a:lnTo>
                      <a:lnTo>
                        <a:pt x="574" y="37"/>
                      </a:lnTo>
                      <a:lnTo>
                        <a:pt x="578" y="37"/>
                      </a:lnTo>
                      <a:lnTo>
                        <a:pt x="581" y="37"/>
                      </a:lnTo>
                      <a:lnTo>
                        <a:pt x="585" y="34"/>
                      </a:lnTo>
                      <a:lnTo>
                        <a:pt x="589" y="34"/>
                      </a:lnTo>
                      <a:lnTo>
                        <a:pt x="592" y="34"/>
                      </a:lnTo>
                      <a:lnTo>
                        <a:pt x="596" y="30"/>
                      </a:lnTo>
                      <a:lnTo>
                        <a:pt x="600" y="30"/>
                      </a:lnTo>
                      <a:lnTo>
                        <a:pt x="600" y="26"/>
                      </a:lnTo>
                      <a:lnTo>
                        <a:pt x="603" y="22"/>
                      </a:lnTo>
                      <a:lnTo>
                        <a:pt x="607" y="15"/>
                      </a:lnTo>
                      <a:lnTo>
                        <a:pt x="609" y="15"/>
                      </a:lnTo>
                      <a:lnTo>
                        <a:pt x="614" y="15"/>
                      </a:lnTo>
                      <a:lnTo>
                        <a:pt x="618" y="15"/>
                      </a:lnTo>
                      <a:lnTo>
                        <a:pt x="620" y="15"/>
                      </a:lnTo>
                      <a:lnTo>
                        <a:pt x="625" y="8"/>
                      </a:lnTo>
                      <a:lnTo>
                        <a:pt x="629" y="8"/>
                      </a:lnTo>
                      <a:lnTo>
                        <a:pt x="631" y="8"/>
                      </a:lnTo>
                      <a:lnTo>
                        <a:pt x="636" y="4"/>
                      </a:lnTo>
                      <a:lnTo>
                        <a:pt x="636" y="0"/>
                      </a:lnTo>
                    </a:path>
                  </a:pathLst>
                </a:custGeom>
                <a:noFill/>
                <a:ln w="30163" cap="rnd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327" name="Freeform 283"/>
                <p:cNvSpPr>
                  <a:spLocks/>
                </p:cNvSpPr>
                <p:nvPr/>
              </p:nvSpPr>
              <p:spPr bwMode="auto">
                <a:xfrm>
                  <a:off x="6372225" y="2041525"/>
                  <a:ext cx="600075" cy="277812"/>
                </a:xfrm>
                <a:custGeom>
                  <a:avLst/>
                  <a:gdLst>
                    <a:gd name="T0" fmla="*/ 2 w 378"/>
                    <a:gd name="T1" fmla="*/ 175 h 175"/>
                    <a:gd name="T2" fmla="*/ 11 w 378"/>
                    <a:gd name="T3" fmla="*/ 175 h 175"/>
                    <a:gd name="T4" fmla="*/ 13 w 378"/>
                    <a:gd name="T5" fmla="*/ 172 h 175"/>
                    <a:gd name="T6" fmla="*/ 22 w 378"/>
                    <a:gd name="T7" fmla="*/ 172 h 175"/>
                    <a:gd name="T8" fmla="*/ 24 w 378"/>
                    <a:gd name="T9" fmla="*/ 164 h 175"/>
                    <a:gd name="T10" fmla="*/ 31 w 378"/>
                    <a:gd name="T11" fmla="*/ 164 h 175"/>
                    <a:gd name="T12" fmla="*/ 40 w 378"/>
                    <a:gd name="T13" fmla="*/ 164 h 175"/>
                    <a:gd name="T14" fmla="*/ 46 w 378"/>
                    <a:gd name="T15" fmla="*/ 164 h 175"/>
                    <a:gd name="T16" fmla="*/ 51 w 378"/>
                    <a:gd name="T17" fmla="*/ 160 h 175"/>
                    <a:gd name="T18" fmla="*/ 57 w 378"/>
                    <a:gd name="T19" fmla="*/ 160 h 175"/>
                    <a:gd name="T20" fmla="*/ 64 w 378"/>
                    <a:gd name="T21" fmla="*/ 160 h 175"/>
                    <a:gd name="T22" fmla="*/ 71 w 378"/>
                    <a:gd name="T23" fmla="*/ 153 h 175"/>
                    <a:gd name="T24" fmla="*/ 79 w 378"/>
                    <a:gd name="T25" fmla="*/ 153 h 175"/>
                    <a:gd name="T26" fmla="*/ 86 w 378"/>
                    <a:gd name="T27" fmla="*/ 153 h 175"/>
                    <a:gd name="T28" fmla="*/ 89 w 378"/>
                    <a:gd name="T29" fmla="*/ 149 h 175"/>
                    <a:gd name="T30" fmla="*/ 97 w 378"/>
                    <a:gd name="T31" fmla="*/ 149 h 175"/>
                    <a:gd name="T32" fmla="*/ 104 w 378"/>
                    <a:gd name="T33" fmla="*/ 149 h 175"/>
                    <a:gd name="T34" fmla="*/ 111 w 378"/>
                    <a:gd name="T35" fmla="*/ 149 h 175"/>
                    <a:gd name="T36" fmla="*/ 118 w 378"/>
                    <a:gd name="T37" fmla="*/ 149 h 175"/>
                    <a:gd name="T38" fmla="*/ 126 w 378"/>
                    <a:gd name="T39" fmla="*/ 149 h 175"/>
                    <a:gd name="T40" fmla="*/ 133 w 378"/>
                    <a:gd name="T41" fmla="*/ 149 h 175"/>
                    <a:gd name="T42" fmla="*/ 140 w 378"/>
                    <a:gd name="T43" fmla="*/ 149 h 175"/>
                    <a:gd name="T44" fmla="*/ 147 w 378"/>
                    <a:gd name="T45" fmla="*/ 142 h 175"/>
                    <a:gd name="T46" fmla="*/ 151 w 378"/>
                    <a:gd name="T47" fmla="*/ 135 h 175"/>
                    <a:gd name="T48" fmla="*/ 158 w 378"/>
                    <a:gd name="T49" fmla="*/ 127 h 175"/>
                    <a:gd name="T50" fmla="*/ 166 w 378"/>
                    <a:gd name="T51" fmla="*/ 127 h 175"/>
                    <a:gd name="T52" fmla="*/ 173 w 378"/>
                    <a:gd name="T53" fmla="*/ 127 h 175"/>
                    <a:gd name="T54" fmla="*/ 180 w 378"/>
                    <a:gd name="T55" fmla="*/ 127 h 175"/>
                    <a:gd name="T56" fmla="*/ 187 w 378"/>
                    <a:gd name="T57" fmla="*/ 127 h 175"/>
                    <a:gd name="T58" fmla="*/ 191 w 378"/>
                    <a:gd name="T59" fmla="*/ 120 h 175"/>
                    <a:gd name="T60" fmla="*/ 198 w 378"/>
                    <a:gd name="T61" fmla="*/ 120 h 175"/>
                    <a:gd name="T62" fmla="*/ 205 w 378"/>
                    <a:gd name="T63" fmla="*/ 120 h 175"/>
                    <a:gd name="T64" fmla="*/ 213 w 378"/>
                    <a:gd name="T65" fmla="*/ 120 h 175"/>
                    <a:gd name="T66" fmla="*/ 220 w 378"/>
                    <a:gd name="T67" fmla="*/ 120 h 175"/>
                    <a:gd name="T68" fmla="*/ 227 w 378"/>
                    <a:gd name="T69" fmla="*/ 112 h 175"/>
                    <a:gd name="T70" fmla="*/ 234 w 378"/>
                    <a:gd name="T71" fmla="*/ 112 h 175"/>
                    <a:gd name="T72" fmla="*/ 242 w 378"/>
                    <a:gd name="T73" fmla="*/ 112 h 175"/>
                    <a:gd name="T74" fmla="*/ 249 w 378"/>
                    <a:gd name="T75" fmla="*/ 112 h 175"/>
                    <a:gd name="T76" fmla="*/ 256 w 378"/>
                    <a:gd name="T77" fmla="*/ 112 h 175"/>
                    <a:gd name="T78" fmla="*/ 263 w 378"/>
                    <a:gd name="T79" fmla="*/ 101 h 175"/>
                    <a:gd name="T80" fmla="*/ 271 w 378"/>
                    <a:gd name="T81" fmla="*/ 90 h 175"/>
                    <a:gd name="T82" fmla="*/ 278 w 378"/>
                    <a:gd name="T83" fmla="*/ 79 h 175"/>
                    <a:gd name="T84" fmla="*/ 285 w 378"/>
                    <a:gd name="T85" fmla="*/ 68 h 175"/>
                    <a:gd name="T86" fmla="*/ 291 w 378"/>
                    <a:gd name="T87" fmla="*/ 68 h 175"/>
                    <a:gd name="T88" fmla="*/ 300 w 378"/>
                    <a:gd name="T89" fmla="*/ 68 h 175"/>
                    <a:gd name="T90" fmla="*/ 307 w 378"/>
                    <a:gd name="T91" fmla="*/ 68 h 175"/>
                    <a:gd name="T92" fmla="*/ 314 w 378"/>
                    <a:gd name="T93" fmla="*/ 57 h 175"/>
                    <a:gd name="T94" fmla="*/ 320 w 378"/>
                    <a:gd name="T95" fmla="*/ 41 h 175"/>
                    <a:gd name="T96" fmla="*/ 325 w 378"/>
                    <a:gd name="T97" fmla="*/ 30 h 175"/>
                    <a:gd name="T98" fmla="*/ 331 w 378"/>
                    <a:gd name="T99" fmla="*/ 30 h 175"/>
                    <a:gd name="T100" fmla="*/ 340 w 378"/>
                    <a:gd name="T101" fmla="*/ 30 h 175"/>
                    <a:gd name="T102" fmla="*/ 347 w 378"/>
                    <a:gd name="T103" fmla="*/ 30 h 175"/>
                    <a:gd name="T104" fmla="*/ 353 w 378"/>
                    <a:gd name="T105" fmla="*/ 0 h 175"/>
                    <a:gd name="T106" fmla="*/ 360 w 378"/>
                    <a:gd name="T107" fmla="*/ 0 h 175"/>
                    <a:gd name="T108" fmla="*/ 369 w 378"/>
                    <a:gd name="T109" fmla="*/ 0 h 175"/>
                    <a:gd name="T110" fmla="*/ 375 w 378"/>
                    <a:gd name="T111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78" h="175">
                      <a:moveTo>
                        <a:pt x="0" y="175"/>
                      </a:moveTo>
                      <a:lnTo>
                        <a:pt x="2" y="175"/>
                      </a:lnTo>
                      <a:lnTo>
                        <a:pt x="6" y="175"/>
                      </a:lnTo>
                      <a:lnTo>
                        <a:pt x="11" y="175"/>
                      </a:lnTo>
                      <a:lnTo>
                        <a:pt x="11" y="172"/>
                      </a:lnTo>
                      <a:lnTo>
                        <a:pt x="13" y="172"/>
                      </a:lnTo>
                      <a:lnTo>
                        <a:pt x="17" y="172"/>
                      </a:lnTo>
                      <a:lnTo>
                        <a:pt x="22" y="172"/>
                      </a:lnTo>
                      <a:lnTo>
                        <a:pt x="22" y="164"/>
                      </a:lnTo>
                      <a:lnTo>
                        <a:pt x="24" y="164"/>
                      </a:lnTo>
                      <a:lnTo>
                        <a:pt x="29" y="164"/>
                      </a:lnTo>
                      <a:lnTo>
                        <a:pt x="31" y="164"/>
                      </a:lnTo>
                      <a:lnTo>
                        <a:pt x="35" y="164"/>
                      </a:lnTo>
                      <a:lnTo>
                        <a:pt x="40" y="164"/>
                      </a:lnTo>
                      <a:lnTo>
                        <a:pt x="42" y="164"/>
                      </a:lnTo>
                      <a:lnTo>
                        <a:pt x="46" y="164"/>
                      </a:lnTo>
                      <a:lnTo>
                        <a:pt x="51" y="164"/>
                      </a:lnTo>
                      <a:lnTo>
                        <a:pt x="51" y="160"/>
                      </a:lnTo>
                      <a:lnTo>
                        <a:pt x="53" y="160"/>
                      </a:lnTo>
                      <a:lnTo>
                        <a:pt x="57" y="160"/>
                      </a:lnTo>
                      <a:lnTo>
                        <a:pt x="60" y="160"/>
                      </a:lnTo>
                      <a:lnTo>
                        <a:pt x="64" y="160"/>
                      </a:lnTo>
                      <a:lnTo>
                        <a:pt x="68" y="160"/>
                      </a:lnTo>
                      <a:lnTo>
                        <a:pt x="71" y="153"/>
                      </a:lnTo>
                      <a:lnTo>
                        <a:pt x="75" y="153"/>
                      </a:lnTo>
                      <a:lnTo>
                        <a:pt x="79" y="153"/>
                      </a:lnTo>
                      <a:lnTo>
                        <a:pt x="82" y="153"/>
                      </a:lnTo>
                      <a:lnTo>
                        <a:pt x="86" y="153"/>
                      </a:lnTo>
                      <a:lnTo>
                        <a:pt x="89" y="153"/>
                      </a:lnTo>
                      <a:lnTo>
                        <a:pt x="89" y="149"/>
                      </a:lnTo>
                      <a:lnTo>
                        <a:pt x="93" y="149"/>
                      </a:lnTo>
                      <a:lnTo>
                        <a:pt x="97" y="149"/>
                      </a:lnTo>
                      <a:lnTo>
                        <a:pt x="100" y="149"/>
                      </a:lnTo>
                      <a:lnTo>
                        <a:pt x="104" y="149"/>
                      </a:lnTo>
                      <a:lnTo>
                        <a:pt x="108" y="149"/>
                      </a:lnTo>
                      <a:lnTo>
                        <a:pt x="111" y="149"/>
                      </a:lnTo>
                      <a:lnTo>
                        <a:pt x="115" y="149"/>
                      </a:lnTo>
                      <a:lnTo>
                        <a:pt x="118" y="149"/>
                      </a:lnTo>
                      <a:lnTo>
                        <a:pt x="122" y="149"/>
                      </a:lnTo>
                      <a:lnTo>
                        <a:pt x="126" y="149"/>
                      </a:lnTo>
                      <a:lnTo>
                        <a:pt x="129" y="149"/>
                      </a:lnTo>
                      <a:lnTo>
                        <a:pt x="133" y="149"/>
                      </a:lnTo>
                      <a:lnTo>
                        <a:pt x="137" y="149"/>
                      </a:lnTo>
                      <a:lnTo>
                        <a:pt x="140" y="149"/>
                      </a:lnTo>
                      <a:lnTo>
                        <a:pt x="144" y="149"/>
                      </a:lnTo>
                      <a:lnTo>
                        <a:pt x="147" y="142"/>
                      </a:lnTo>
                      <a:lnTo>
                        <a:pt x="147" y="135"/>
                      </a:lnTo>
                      <a:lnTo>
                        <a:pt x="151" y="135"/>
                      </a:lnTo>
                      <a:lnTo>
                        <a:pt x="155" y="127"/>
                      </a:lnTo>
                      <a:lnTo>
                        <a:pt x="158" y="127"/>
                      </a:lnTo>
                      <a:lnTo>
                        <a:pt x="162" y="127"/>
                      </a:lnTo>
                      <a:lnTo>
                        <a:pt x="166" y="127"/>
                      </a:lnTo>
                      <a:lnTo>
                        <a:pt x="169" y="127"/>
                      </a:lnTo>
                      <a:lnTo>
                        <a:pt x="173" y="127"/>
                      </a:lnTo>
                      <a:lnTo>
                        <a:pt x="176" y="127"/>
                      </a:lnTo>
                      <a:lnTo>
                        <a:pt x="180" y="127"/>
                      </a:lnTo>
                      <a:lnTo>
                        <a:pt x="184" y="127"/>
                      </a:lnTo>
                      <a:lnTo>
                        <a:pt x="187" y="127"/>
                      </a:lnTo>
                      <a:lnTo>
                        <a:pt x="187" y="120"/>
                      </a:lnTo>
                      <a:lnTo>
                        <a:pt x="191" y="120"/>
                      </a:lnTo>
                      <a:lnTo>
                        <a:pt x="195" y="120"/>
                      </a:lnTo>
                      <a:lnTo>
                        <a:pt x="198" y="120"/>
                      </a:lnTo>
                      <a:lnTo>
                        <a:pt x="202" y="120"/>
                      </a:lnTo>
                      <a:lnTo>
                        <a:pt x="205" y="120"/>
                      </a:lnTo>
                      <a:lnTo>
                        <a:pt x="209" y="120"/>
                      </a:lnTo>
                      <a:lnTo>
                        <a:pt x="213" y="120"/>
                      </a:lnTo>
                      <a:lnTo>
                        <a:pt x="216" y="120"/>
                      </a:lnTo>
                      <a:lnTo>
                        <a:pt x="220" y="120"/>
                      </a:lnTo>
                      <a:lnTo>
                        <a:pt x="224" y="120"/>
                      </a:lnTo>
                      <a:lnTo>
                        <a:pt x="227" y="112"/>
                      </a:lnTo>
                      <a:lnTo>
                        <a:pt x="231" y="112"/>
                      </a:lnTo>
                      <a:lnTo>
                        <a:pt x="234" y="112"/>
                      </a:lnTo>
                      <a:lnTo>
                        <a:pt x="238" y="112"/>
                      </a:lnTo>
                      <a:lnTo>
                        <a:pt x="242" y="112"/>
                      </a:lnTo>
                      <a:lnTo>
                        <a:pt x="245" y="112"/>
                      </a:lnTo>
                      <a:lnTo>
                        <a:pt x="249" y="112"/>
                      </a:lnTo>
                      <a:lnTo>
                        <a:pt x="253" y="112"/>
                      </a:lnTo>
                      <a:lnTo>
                        <a:pt x="256" y="112"/>
                      </a:lnTo>
                      <a:lnTo>
                        <a:pt x="260" y="101"/>
                      </a:lnTo>
                      <a:lnTo>
                        <a:pt x="263" y="101"/>
                      </a:lnTo>
                      <a:lnTo>
                        <a:pt x="267" y="101"/>
                      </a:lnTo>
                      <a:lnTo>
                        <a:pt x="271" y="90"/>
                      </a:lnTo>
                      <a:lnTo>
                        <a:pt x="274" y="79"/>
                      </a:lnTo>
                      <a:lnTo>
                        <a:pt x="278" y="79"/>
                      </a:lnTo>
                      <a:lnTo>
                        <a:pt x="282" y="79"/>
                      </a:lnTo>
                      <a:lnTo>
                        <a:pt x="285" y="68"/>
                      </a:lnTo>
                      <a:lnTo>
                        <a:pt x="289" y="68"/>
                      </a:lnTo>
                      <a:lnTo>
                        <a:pt x="291" y="68"/>
                      </a:lnTo>
                      <a:lnTo>
                        <a:pt x="296" y="68"/>
                      </a:lnTo>
                      <a:lnTo>
                        <a:pt x="300" y="68"/>
                      </a:lnTo>
                      <a:lnTo>
                        <a:pt x="302" y="68"/>
                      </a:lnTo>
                      <a:lnTo>
                        <a:pt x="307" y="68"/>
                      </a:lnTo>
                      <a:lnTo>
                        <a:pt x="311" y="57"/>
                      </a:lnTo>
                      <a:lnTo>
                        <a:pt x="314" y="57"/>
                      </a:lnTo>
                      <a:lnTo>
                        <a:pt x="318" y="57"/>
                      </a:lnTo>
                      <a:lnTo>
                        <a:pt x="320" y="41"/>
                      </a:lnTo>
                      <a:lnTo>
                        <a:pt x="325" y="41"/>
                      </a:lnTo>
                      <a:lnTo>
                        <a:pt x="325" y="30"/>
                      </a:lnTo>
                      <a:lnTo>
                        <a:pt x="329" y="30"/>
                      </a:lnTo>
                      <a:lnTo>
                        <a:pt x="331" y="30"/>
                      </a:lnTo>
                      <a:lnTo>
                        <a:pt x="336" y="30"/>
                      </a:lnTo>
                      <a:lnTo>
                        <a:pt x="340" y="30"/>
                      </a:lnTo>
                      <a:lnTo>
                        <a:pt x="342" y="30"/>
                      </a:lnTo>
                      <a:lnTo>
                        <a:pt x="347" y="30"/>
                      </a:lnTo>
                      <a:lnTo>
                        <a:pt x="349" y="15"/>
                      </a:lnTo>
                      <a:lnTo>
                        <a:pt x="353" y="0"/>
                      </a:lnTo>
                      <a:lnTo>
                        <a:pt x="358" y="0"/>
                      </a:lnTo>
                      <a:lnTo>
                        <a:pt x="360" y="0"/>
                      </a:lnTo>
                      <a:lnTo>
                        <a:pt x="364" y="0"/>
                      </a:lnTo>
                      <a:lnTo>
                        <a:pt x="369" y="0"/>
                      </a:lnTo>
                      <a:lnTo>
                        <a:pt x="371" y="0"/>
                      </a:lnTo>
                      <a:lnTo>
                        <a:pt x="375" y="0"/>
                      </a:lnTo>
                      <a:lnTo>
                        <a:pt x="378" y="0"/>
                      </a:lnTo>
                    </a:path>
                  </a:pathLst>
                </a:custGeom>
                <a:noFill/>
                <a:ln w="30163" cap="rnd">
                  <a:solidFill>
                    <a:srgbClr val="FC840C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35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</p:grpSp>
          <p:sp>
            <p:nvSpPr>
              <p:cNvPr id="155" name="Rectangle 111"/>
              <p:cNvSpPr>
                <a:spLocks noChangeArrowheads="1"/>
              </p:cNvSpPr>
              <p:nvPr/>
            </p:nvSpPr>
            <p:spPr bwMode="auto">
              <a:xfrm>
                <a:off x="2892427" y="5102227"/>
                <a:ext cx="689291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1010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No. at Risk</a:t>
                </a:r>
                <a:endPara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156" name="Rectangle 112"/>
              <p:cNvSpPr>
                <a:spLocks noChangeArrowheads="1"/>
              </p:cNvSpPr>
              <p:nvPr/>
            </p:nvSpPr>
            <p:spPr bwMode="auto">
              <a:xfrm>
                <a:off x="2892425" y="5241927"/>
                <a:ext cx="51135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1010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Placebo</a:t>
                </a:r>
                <a:endParaRPr kumimoji="0" lang="en-US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157" name="Rectangle 113"/>
              <p:cNvSpPr>
                <a:spLocks noChangeArrowheads="1"/>
              </p:cNvSpPr>
              <p:nvPr/>
            </p:nvSpPr>
            <p:spPr bwMode="auto">
              <a:xfrm>
                <a:off x="3697101" y="5241927"/>
                <a:ext cx="43120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13,780</a:t>
                </a:r>
              </a:p>
            </p:txBody>
          </p:sp>
          <p:sp>
            <p:nvSpPr>
              <p:cNvPr id="158" name="Rectangle 114"/>
              <p:cNvSpPr>
                <a:spLocks noChangeArrowheads="1"/>
              </p:cNvSpPr>
              <p:nvPr/>
            </p:nvSpPr>
            <p:spPr bwMode="auto">
              <a:xfrm>
                <a:off x="4516251" y="5241927"/>
                <a:ext cx="43120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13,278</a:t>
                </a:r>
              </a:p>
            </p:txBody>
          </p:sp>
          <p:sp>
            <p:nvSpPr>
              <p:cNvPr id="159" name="Rectangle 115"/>
              <p:cNvSpPr>
                <a:spLocks noChangeArrowheads="1"/>
              </p:cNvSpPr>
              <p:nvPr/>
            </p:nvSpPr>
            <p:spPr bwMode="auto">
              <a:xfrm>
                <a:off x="5260789" y="5241927"/>
                <a:ext cx="43120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12,825</a:t>
                </a:r>
              </a:p>
            </p:txBody>
          </p:sp>
          <p:sp>
            <p:nvSpPr>
              <p:cNvPr id="160" name="Rectangle 116"/>
              <p:cNvSpPr>
                <a:spLocks noChangeArrowheads="1"/>
              </p:cNvSpPr>
              <p:nvPr/>
            </p:nvSpPr>
            <p:spPr bwMode="auto">
              <a:xfrm>
                <a:off x="6076950" y="5241927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</a:t>
                </a:r>
              </a:p>
            </p:txBody>
          </p:sp>
          <p:sp>
            <p:nvSpPr>
              <p:cNvPr id="161" name="Rectangle 117"/>
              <p:cNvSpPr>
                <a:spLocks noChangeArrowheads="1"/>
              </p:cNvSpPr>
              <p:nvPr/>
            </p:nvSpPr>
            <p:spPr bwMode="auto">
              <a:xfrm>
                <a:off x="6125976" y="5241927"/>
                <a:ext cx="35266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1,871</a:t>
                </a:r>
              </a:p>
            </p:txBody>
          </p:sp>
          <p:sp>
            <p:nvSpPr>
              <p:cNvPr id="162" name="Rectangle 118"/>
              <p:cNvSpPr>
                <a:spLocks noChangeArrowheads="1"/>
              </p:cNvSpPr>
              <p:nvPr/>
            </p:nvSpPr>
            <p:spPr bwMode="auto">
              <a:xfrm>
                <a:off x="6829239" y="5241927"/>
                <a:ext cx="35266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7,610</a:t>
                </a:r>
              </a:p>
            </p:txBody>
          </p:sp>
          <p:sp>
            <p:nvSpPr>
              <p:cNvPr id="163" name="Rectangle 119"/>
              <p:cNvSpPr>
                <a:spLocks noChangeArrowheads="1"/>
              </p:cNvSpPr>
              <p:nvPr/>
            </p:nvSpPr>
            <p:spPr bwMode="auto">
              <a:xfrm>
                <a:off x="7626164" y="5241927"/>
                <a:ext cx="35266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3,690</a:t>
                </a:r>
              </a:p>
            </p:txBody>
          </p:sp>
          <p:sp>
            <p:nvSpPr>
              <p:cNvPr id="164" name="Rectangle 120"/>
              <p:cNvSpPr>
                <a:spLocks noChangeArrowheads="1"/>
              </p:cNvSpPr>
              <p:nvPr/>
            </p:nvSpPr>
            <p:spPr bwMode="auto">
              <a:xfrm>
                <a:off x="8415337" y="5241927"/>
                <a:ext cx="23564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686</a:t>
                </a:r>
              </a:p>
            </p:txBody>
          </p:sp>
          <p:sp>
            <p:nvSpPr>
              <p:cNvPr id="165" name="Rectangle 121"/>
              <p:cNvSpPr>
                <a:spLocks noChangeArrowheads="1"/>
              </p:cNvSpPr>
              <p:nvPr/>
            </p:nvSpPr>
            <p:spPr bwMode="auto">
              <a:xfrm>
                <a:off x="2892427" y="5375277"/>
                <a:ext cx="777457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 err="1">
                    <a:ln>
                      <a:noFill/>
                    </a:ln>
                    <a:solidFill>
                      <a:srgbClr val="01010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Evolocumab</a:t>
                </a:r>
                <a:endParaRPr kumimoji="0" lang="en-US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166" name="Rectangle 122"/>
              <p:cNvSpPr>
                <a:spLocks noChangeArrowheads="1"/>
              </p:cNvSpPr>
              <p:nvPr/>
            </p:nvSpPr>
            <p:spPr bwMode="auto">
              <a:xfrm>
                <a:off x="3697101" y="5375277"/>
                <a:ext cx="43120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13,784</a:t>
                </a:r>
              </a:p>
            </p:txBody>
          </p:sp>
          <p:sp>
            <p:nvSpPr>
              <p:cNvPr id="167" name="Rectangle 123"/>
              <p:cNvSpPr>
                <a:spLocks noChangeArrowheads="1"/>
              </p:cNvSpPr>
              <p:nvPr/>
            </p:nvSpPr>
            <p:spPr bwMode="auto">
              <a:xfrm>
                <a:off x="4516251" y="5375277"/>
                <a:ext cx="43120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13,351</a:t>
                </a:r>
              </a:p>
            </p:txBody>
          </p:sp>
          <p:sp>
            <p:nvSpPr>
              <p:cNvPr id="168" name="Rectangle 124"/>
              <p:cNvSpPr>
                <a:spLocks noChangeArrowheads="1"/>
              </p:cNvSpPr>
              <p:nvPr/>
            </p:nvSpPr>
            <p:spPr bwMode="auto">
              <a:xfrm>
                <a:off x="5260789" y="5375277"/>
                <a:ext cx="43120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12,939</a:t>
                </a:r>
              </a:p>
            </p:txBody>
          </p:sp>
          <p:sp>
            <p:nvSpPr>
              <p:cNvPr id="169" name="Rectangle 125"/>
              <p:cNvSpPr>
                <a:spLocks noChangeArrowheads="1"/>
              </p:cNvSpPr>
              <p:nvPr/>
            </p:nvSpPr>
            <p:spPr bwMode="auto">
              <a:xfrm>
                <a:off x="6057714" y="5375277"/>
                <a:ext cx="43120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12,070</a:t>
                </a:r>
              </a:p>
            </p:txBody>
          </p:sp>
          <p:sp>
            <p:nvSpPr>
              <p:cNvPr id="170" name="Rectangle 126"/>
              <p:cNvSpPr>
                <a:spLocks noChangeArrowheads="1"/>
              </p:cNvSpPr>
              <p:nvPr/>
            </p:nvSpPr>
            <p:spPr bwMode="auto">
              <a:xfrm>
                <a:off x="6829239" y="5375277"/>
                <a:ext cx="35266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7,771</a:t>
                </a:r>
              </a:p>
            </p:txBody>
          </p:sp>
          <p:sp>
            <p:nvSpPr>
              <p:cNvPr id="171" name="Rectangle 127"/>
              <p:cNvSpPr>
                <a:spLocks noChangeArrowheads="1"/>
              </p:cNvSpPr>
              <p:nvPr/>
            </p:nvSpPr>
            <p:spPr bwMode="auto">
              <a:xfrm>
                <a:off x="7626164" y="5375277"/>
                <a:ext cx="35266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3,746</a:t>
                </a:r>
              </a:p>
            </p:txBody>
          </p:sp>
          <p:sp>
            <p:nvSpPr>
              <p:cNvPr id="172" name="Rectangle 128"/>
              <p:cNvSpPr>
                <a:spLocks noChangeArrowheads="1"/>
              </p:cNvSpPr>
              <p:nvPr/>
            </p:nvSpPr>
            <p:spPr bwMode="auto">
              <a:xfrm>
                <a:off x="8415337" y="5375277"/>
                <a:ext cx="23564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689</a:t>
                </a:r>
              </a:p>
            </p:txBody>
          </p:sp>
          <p:sp>
            <p:nvSpPr>
              <p:cNvPr id="173" name="Rectangle 129"/>
              <p:cNvSpPr>
                <a:spLocks noChangeArrowheads="1"/>
              </p:cNvSpPr>
              <p:nvPr/>
            </p:nvSpPr>
            <p:spPr bwMode="auto">
              <a:xfrm rot="16200000">
                <a:off x="2173416" y="2855041"/>
                <a:ext cx="233717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Cumulative Incidence (%)</a:t>
                </a:r>
              </a:p>
            </p:txBody>
          </p:sp>
          <p:grpSp>
            <p:nvGrpSpPr>
              <p:cNvPr id="360" name="Group 359"/>
              <p:cNvGrpSpPr/>
              <p:nvPr/>
            </p:nvGrpSpPr>
            <p:grpSpPr>
              <a:xfrm>
                <a:off x="3829716" y="1304927"/>
                <a:ext cx="4666585" cy="3519613"/>
                <a:chOff x="2305714" y="1304925"/>
                <a:chExt cx="4666585" cy="3519613"/>
              </a:xfrm>
            </p:grpSpPr>
            <p:grpSp>
              <p:nvGrpSpPr>
                <p:cNvPr id="359" name="Group 358"/>
                <p:cNvGrpSpPr/>
                <p:nvPr/>
              </p:nvGrpSpPr>
              <p:grpSpPr>
                <a:xfrm>
                  <a:off x="2376487" y="4751386"/>
                  <a:ext cx="4595812" cy="73152"/>
                  <a:chOff x="2376487" y="4751386"/>
                  <a:chExt cx="4595812" cy="73152"/>
                </a:xfrm>
              </p:grpSpPr>
              <p:sp>
                <p:nvSpPr>
                  <p:cNvPr id="195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2376487" y="4751387"/>
                    <a:ext cx="4595812" cy="0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35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endParaRPr>
                  </a:p>
                </p:txBody>
              </p:sp>
              <p:grpSp>
                <p:nvGrpSpPr>
                  <p:cNvPr id="358" name="Group 357"/>
                  <p:cNvGrpSpPr/>
                  <p:nvPr/>
                </p:nvGrpSpPr>
                <p:grpSpPr>
                  <a:xfrm>
                    <a:off x="2376487" y="4751386"/>
                    <a:ext cx="4591050" cy="73152"/>
                    <a:chOff x="2376487" y="4751387"/>
                    <a:chExt cx="4591050" cy="28575"/>
                  </a:xfrm>
                </p:grpSpPr>
                <p:sp>
                  <p:nvSpPr>
                    <p:cNvPr id="199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41662" y="4751387"/>
                      <a:ext cx="0" cy="28575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201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8425" y="4751387"/>
                      <a:ext cx="0" cy="28575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203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73600" y="4751387"/>
                      <a:ext cx="0" cy="28575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205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440362" y="4751387"/>
                      <a:ext cx="0" cy="28575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207" name="Line 1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05537" y="4751387"/>
                      <a:ext cx="0" cy="28575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209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967537" y="4751387"/>
                      <a:ext cx="0" cy="28575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197" name="Line 1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76487" y="4751387"/>
                      <a:ext cx="0" cy="28575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</p:grpSp>
            </p:grpSp>
            <p:grpSp>
              <p:nvGrpSpPr>
                <p:cNvPr id="356" name="Group 355"/>
                <p:cNvGrpSpPr/>
                <p:nvPr/>
              </p:nvGrpSpPr>
              <p:grpSpPr>
                <a:xfrm>
                  <a:off x="2305714" y="1304925"/>
                  <a:ext cx="73152" cy="3446462"/>
                  <a:chOff x="2305714" y="1304925"/>
                  <a:chExt cx="73152" cy="3446462"/>
                </a:xfrm>
              </p:grpSpPr>
              <p:sp>
                <p:nvSpPr>
                  <p:cNvPr id="175" name="Line 1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76487" y="1304925"/>
                    <a:ext cx="0" cy="3446462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353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endParaRPr>
                  </a:p>
                </p:txBody>
              </p:sp>
              <p:grpSp>
                <p:nvGrpSpPr>
                  <p:cNvPr id="355" name="Group 354"/>
                  <p:cNvGrpSpPr/>
                  <p:nvPr/>
                </p:nvGrpSpPr>
                <p:grpSpPr>
                  <a:xfrm>
                    <a:off x="2305714" y="1304925"/>
                    <a:ext cx="73152" cy="3446462"/>
                    <a:chOff x="2343150" y="1304925"/>
                    <a:chExt cx="33337" cy="3446462"/>
                  </a:xfrm>
                </p:grpSpPr>
                <p:sp>
                  <p:nvSpPr>
                    <p:cNvPr id="177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43150" y="4751387"/>
                      <a:ext cx="33337" cy="0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179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43150" y="4321175"/>
                      <a:ext cx="33337" cy="0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181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43150" y="3890962"/>
                      <a:ext cx="33337" cy="0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183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43150" y="3460750"/>
                      <a:ext cx="33337" cy="0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185" name="Line 1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43150" y="3027363"/>
                      <a:ext cx="33337" cy="0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187" name="Line 1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43150" y="2597150"/>
                      <a:ext cx="33337" cy="0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189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43150" y="2166938"/>
                      <a:ext cx="33337" cy="0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191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43150" y="1735138"/>
                      <a:ext cx="33337" cy="0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193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43150" y="1304925"/>
                      <a:ext cx="33337" cy="0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</p:grpSp>
            </p:grpSp>
          </p:grpSp>
          <p:sp>
            <p:nvSpPr>
              <p:cNvPr id="194" name="Freeform 150"/>
              <p:cNvSpPr>
                <a:spLocks/>
              </p:cNvSpPr>
              <p:nvPr/>
            </p:nvSpPr>
            <p:spPr bwMode="auto">
              <a:xfrm>
                <a:off x="3900487" y="4751387"/>
                <a:ext cx="4595812" cy="0"/>
              </a:xfrm>
              <a:custGeom>
                <a:avLst/>
                <a:gdLst>
                  <a:gd name="T0" fmla="*/ 0 w 2895"/>
                  <a:gd name="T1" fmla="*/ 2895 w 2895"/>
                  <a:gd name="T2" fmla="*/ 0 w 289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95">
                    <a:moveTo>
                      <a:pt x="0" y="0"/>
                    </a:moveTo>
                    <a:lnTo>
                      <a:pt x="289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198" name="Freeform 154"/>
              <p:cNvSpPr>
                <a:spLocks/>
              </p:cNvSpPr>
              <p:nvPr/>
            </p:nvSpPr>
            <p:spPr bwMode="auto">
              <a:xfrm>
                <a:off x="4665662" y="4751389"/>
                <a:ext cx="0" cy="28575"/>
              </a:xfrm>
              <a:custGeom>
                <a:avLst/>
                <a:gdLst>
                  <a:gd name="T0" fmla="*/ 0 h 18"/>
                  <a:gd name="T1" fmla="*/ 18 h 18"/>
                  <a:gd name="T2" fmla="*/ 0 h 1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8">
                    <a:moveTo>
                      <a:pt x="0" y="0"/>
                    </a:moveTo>
                    <a:lnTo>
                      <a:pt x="0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00" name="Freeform 156"/>
              <p:cNvSpPr>
                <a:spLocks/>
              </p:cNvSpPr>
              <p:nvPr/>
            </p:nvSpPr>
            <p:spPr bwMode="auto">
              <a:xfrm>
                <a:off x="5432425" y="4751389"/>
                <a:ext cx="0" cy="28575"/>
              </a:xfrm>
              <a:custGeom>
                <a:avLst/>
                <a:gdLst>
                  <a:gd name="T0" fmla="*/ 0 h 18"/>
                  <a:gd name="T1" fmla="*/ 18 h 18"/>
                  <a:gd name="T2" fmla="*/ 0 h 1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8">
                    <a:moveTo>
                      <a:pt x="0" y="0"/>
                    </a:moveTo>
                    <a:lnTo>
                      <a:pt x="0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02" name="Freeform 158"/>
              <p:cNvSpPr>
                <a:spLocks/>
              </p:cNvSpPr>
              <p:nvPr/>
            </p:nvSpPr>
            <p:spPr bwMode="auto">
              <a:xfrm>
                <a:off x="6197600" y="4751389"/>
                <a:ext cx="0" cy="28575"/>
              </a:xfrm>
              <a:custGeom>
                <a:avLst/>
                <a:gdLst>
                  <a:gd name="T0" fmla="*/ 0 h 18"/>
                  <a:gd name="T1" fmla="*/ 18 h 18"/>
                  <a:gd name="T2" fmla="*/ 0 h 1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8">
                    <a:moveTo>
                      <a:pt x="0" y="0"/>
                    </a:moveTo>
                    <a:lnTo>
                      <a:pt x="0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04" name="Freeform 160"/>
              <p:cNvSpPr>
                <a:spLocks/>
              </p:cNvSpPr>
              <p:nvPr/>
            </p:nvSpPr>
            <p:spPr bwMode="auto">
              <a:xfrm>
                <a:off x="6964362" y="4751389"/>
                <a:ext cx="0" cy="28575"/>
              </a:xfrm>
              <a:custGeom>
                <a:avLst/>
                <a:gdLst>
                  <a:gd name="T0" fmla="*/ 0 h 18"/>
                  <a:gd name="T1" fmla="*/ 18 h 18"/>
                  <a:gd name="T2" fmla="*/ 0 h 1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8">
                    <a:moveTo>
                      <a:pt x="0" y="0"/>
                    </a:moveTo>
                    <a:lnTo>
                      <a:pt x="0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06" name="Freeform 162"/>
              <p:cNvSpPr>
                <a:spLocks/>
              </p:cNvSpPr>
              <p:nvPr/>
            </p:nvSpPr>
            <p:spPr bwMode="auto">
              <a:xfrm>
                <a:off x="7729537" y="4751389"/>
                <a:ext cx="0" cy="28575"/>
              </a:xfrm>
              <a:custGeom>
                <a:avLst/>
                <a:gdLst>
                  <a:gd name="T0" fmla="*/ 0 h 18"/>
                  <a:gd name="T1" fmla="*/ 18 h 18"/>
                  <a:gd name="T2" fmla="*/ 0 h 1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8">
                    <a:moveTo>
                      <a:pt x="0" y="0"/>
                    </a:moveTo>
                    <a:lnTo>
                      <a:pt x="0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08" name="Freeform 164"/>
              <p:cNvSpPr>
                <a:spLocks/>
              </p:cNvSpPr>
              <p:nvPr/>
            </p:nvSpPr>
            <p:spPr bwMode="auto">
              <a:xfrm>
                <a:off x="8491537" y="4751389"/>
                <a:ext cx="0" cy="28575"/>
              </a:xfrm>
              <a:custGeom>
                <a:avLst/>
                <a:gdLst>
                  <a:gd name="T0" fmla="*/ 0 h 18"/>
                  <a:gd name="T1" fmla="*/ 18 h 18"/>
                  <a:gd name="T2" fmla="*/ 0 h 1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8">
                    <a:moveTo>
                      <a:pt x="0" y="0"/>
                    </a:moveTo>
                    <a:lnTo>
                      <a:pt x="0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3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328" name="Rectangle 284"/>
              <p:cNvSpPr>
                <a:spLocks noChangeArrowheads="1"/>
              </p:cNvSpPr>
              <p:nvPr/>
            </p:nvSpPr>
            <p:spPr bwMode="auto">
              <a:xfrm>
                <a:off x="7276711" y="1560821"/>
                <a:ext cx="697307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500" b="0" i="0" u="none" strike="noStrike" kern="0" cap="none" spc="0" normalizeH="0" baseline="0" noProof="0">
                    <a:ln>
                      <a:noFill/>
                    </a:ln>
                    <a:solidFill>
                      <a:srgbClr val="00316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Placebo</a:t>
                </a:r>
                <a:endPara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316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29" name="Rectangle 285"/>
              <p:cNvSpPr>
                <a:spLocks noChangeArrowheads="1"/>
              </p:cNvSpPr>
              <p:nvPr/>
            </p:nvSpPr>
            <p:spPr bwMode="auto">
              <a:xfrm>
                <a:off x="7508037" y="2707373"/>
                <a:ext cx="1061188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500" b="0" i="0" u="none" strike="noStrike" kern="0" cap="none" spc="0" normalizeH="0" baseline="0" noProof="0" err="1">
                    <a:ln>
                      <a:noFill/>
                    </a:ln>
                    <a:solidFill>
                      <a:srgbClr val="FC840C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Evolocumab</a:t>
                </a:r>
                <a:endPara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C840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30" name="Rectangle 286"/>
              <p:cNvSpPr>
                <a:spLocks noChangeArrowheads="1"/>
              </p:cNvSpPr>
              <p:nvPr/>
            </p:nvSpPr>
            <p:spPr bwMode="auto">
              <a:xfrm>
                <a:off x="3684703" y="4655691"/>
                <a:ext cx="9938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0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31" name="Rectangle 287"/>
              <p:cNvSpPr>
                <a:spLocks noChangeArrowheads="1"/>
              </p:cNvSpPr>
              <p:nvPr/>
            </p:nvSpPr>
            <p:spPr bwMode="auto">
              <a:xfrm>
                <a:off x="3684703" y="4214366"/>
                <a:ext cx="9938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2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32" name="Rectangle 288"/>
              <p:cNvSpPr>
                <a:spLocks noChangeArrowheads="1"/>
              </p:cNvSpPr>
              <p:nvPr/>
            </p:nvSpPr>
            <p:spPr bwMode="auto">
              <a:xfrm>
                <a:off x="3684703" y="3785741"/>
                <a:ext cx="9938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4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33" name="Rectangle 289"/>
              <p:cNvSpPr>
                <a:spLocks noChangeArrowheads="1"/>
              </p:cNvSpPr>
              <p:nvPr/>
            </p:nvSpPr>
            <p:spPr bwMode="auto">
              <a:xfrm>
                <a:off x="3684703" y="3353942"/>
                <a:ext cx="9938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6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34" name="Rectangle 290"/>
              <p:cNvSpPr>
                <a:spLocks noChangeArrowheads="1"/>
              </p:cNvSpPr>
              <p:nvPr/>
            </p:nvSpPr>
            <p:spPr bwMode="auto">
              <a:xfrm>
                <a:off x="3684703" y="2923729"/>
                <a:ext cx="9938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8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35" name="Rectangle 291"/>
              <p:cNvSpPr>
                <a:spLocks noChangeArrowheads="1"/>
              </p:cNvSpPr>
              <p:nvPr/>
            </p:nvSpPr>
            <p:spPr bwMode="auto">
              <a:xfrm>
                <a:off x="3585317" y="2491929"/>
                <a:ext cx="19877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10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36" name="Rectangle 292"/>
              <p:cNvSpPr>
                <a:spLocks noChangeArrowheads="1"/>
              </p:cNvSpPr>
              <p:nvPr/>
            </p:nvSpPr>
            <p:spPr bwMode="auto">
              <a:xfrm>
                <a:off x="3585317" y="2063304"/>
                <a:ext cx="19877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12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37" name="Rectangle 293"/>
              <p:cNvSpPr>
                <a:spLocks noChangeArrowheads="1"/>
              </p:cNvSpPr>
              <p:nvPr/>
            </p:nvSpPr>
            <p:spPr bwMode="auto">
              <a:xfrm>
                <a:off x="3585317" y="1631504"/>
                <a:ext cx="19877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14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50" name="Rectangle 306"/>
              <p:cNvSpPr>
                <a:spLocks noChangeArrowheads="1"/>
              </p:cNvSpPr>
              <p:nvPr/>
            </p:nvSpPr>
            <p:spPr bwMode="auto">
              <a:xfrm>
                <a:off x="3848889" y="4819015"/>
                <a:ext cx="9938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0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51" name="Rectangle 307"/>
              <p:cNvSpPr>
                <a:spLocks noChangeArrowheads="1"/>
              </p:cNvSpPr>
              <p:nvPr/>
            </p:nvSpPr>
            <p:spPr bwMode="auto">
              <a:xfrm>
                <a:off x="4617239" y="4819015"/>
                <a:ext cx="9938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6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52" name="Rectangle 308"/>
              <p:cNvSpPr>
                <a:spLocks noChangeArrowheads="1"/>
              </p:cNvSpPr>
              <p:nvPr/>
            </p:nvSpPr>
            <p:spPr bwMode="auto">
              <a:xfrm>
                <a:off x="6093134" y="4819015"/>
                <a:ext cx="19877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18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53" name="Rectangle 309"/>
              <p:cNvSpPr>
                <a:spLocks noChangeArrowheads="1"/>
              </p:cNvSpPr>
              <p:nvPr/>
            </p:nvSpPr>
            <p:spPr bwMode="auto">
              <a:xfrm>
                <a:off x="5324784" y="4819015"/>
                <a:ext cx="19877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12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354" name="Rectangle 310"/>
              <p:cNvSpPr>
                <a:spLocks noChangeArrowheads="1"/>
              </p:cNvSpPr>
              <p:nvPr/>
            </p:nvSpPr>
            <p:spPr bwMode="auto">
              <a:xfrm>
                <a:off x="6859896" y="4819015"/>
                <a:ext cx="19877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24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152" name="Rectangle 312"/>
              <p:cNvSpPr>
                <a:spLocks noChangeArrowheads="1"/>
              </p:cNvSpPr>
              <p:nvPr/>
            </p:nvSpPr>
            <p:spPr bwMode="auto">
              <a:xfrm>
                <a:off x="8396597" y="4819015"/>
                <a:ext cx="19877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36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153" name="Rectangle 313"/>
              <p:cNvSpPr>
                <a:spLocks noChangeArrowheads="1"/>
              </p:cNvSpPr>
              <p:nvPr/>
            </p:nvSpPr>
            <p:spPr bwMode="auto">
              <a:xfrm>
                <a:off x="7618722" y="4819015"/>
                <a:ext cx="19877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30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  <p:sp>
            <p:nvSpPr>
              <p:cNvPr id="154" name="Rectangle 314"/>
              <p:cNvSpPr>
                <a:spLocks noChangeArrowheads="1"/>
              </p:cNvSpPr>
              <p:nvPr/>
            </p:nvSpPr>
            <p:spPr bwMode="auto">
              <a:xfrm>
                <a:off x="5904036" y="4995706"/>
                <a:ext cx="67326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35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/>
                  </a:rPr>
                  <a:t>Months</a:t>
                </a:r>
                <a:endPara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</a:endParaRPr>
              </a:p>
            </p:txBody>
          </p:sp>
        </p:grpSp>
      </p:grpSp>
      <p:sp>
        <p:nvSpPr>
          <p:cNvPr id="116" name="Action Button: Home 115">
            <a:hlinkClick r:id="" action="ppaction://noaction" highlightClick="1"/>
          </p:cNvPr>
          <p:cNvSpPr/>
          <p:nvPr/>
        </p:nvSpPr>
        <p:spPr>
          <a:xfrm>
            <a:off x="10436180" y="6549656"/>
            <a:ext cx="233622" cy="308344"/>
          </a:xfrm>
          <a:prstGeom prst="actionButtonHom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8487" y="1050585"/>
            <a:ext cx="1592117" cy="71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8" name="25 Grupo"/>
          <p:cNvGrpSpPr>
            <a:grpSpLocks/>
          </p:cNvGrpSpPr>
          <p:nvPr/>
        </p:nvGrpSpPr>
        <p:grpSpPr bwMode="auto">
          <a:xfrm>
            <a:off x="10961711" y="6173412"/>
            <a:ext cx="1110953" cy="639964"/>
            <a:chOff x="1954213" y="1412776"/>
            <a:chExt cx="6591319" cy="4176464"/>
          </a:xfrm>
        </p:grpSpPr>
        <p:grpSp>
          <p:nvGrpSpPr>
            <p:cNvPr id="119" name="5 Grupo"/>
            <p:cNvGrpSpPr>
              <a:grpSpLocks noChangeAspect="1"/>
            </p:cNvGrpSpPr>
            <p:nvPr/>
          </p:nvGrpSpPr>
          <p:grpSpPr bwMode="auto">
            <a:xfrm>
              <a:off x="1954213" y="1412776"/>
              <a:ext cx="6591319" cy="4176464"/>
              <a:chOff x="14801850" y="1257300"/>
              <a:chExt cx="10210800" cy="6019800"/>
            </a:xfrm>
          </p:grpSpPr>
          <p:sp>
            <p:nvSpPr>
              <p:cNvPr id="124" name="42 Rectángulo redondeado"/>
              <p:cNvSpPr/>
              <p:nvPr/>
            </p:nvSpPr>
            <p:spPr bwMode="auto">
              <a:xfrm>
                <a:off x="14801850" y="1257300"/>
                <a:ext cx="10210800" cy="60198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88900">
                <a:bevelT w="368300" h="101600"/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35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_tradnl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endParaRPr>
              </a:p>
            </p:txBody>
          </p:sp>
          <p:grpSp>
            <p:nvGrpSpPr>
              <p:cNvPr id="125" name="45 Grupo"/>
              <p:cNvGrpSpPr/>
              <p:nvPr/>
            </p:nvGrpSpPr>
            <p:grpSpPr>
              <a:xfrm>
                <a:off x="15682094" y="2171700"/>
                <a:ext cx="7882756" cy="3025775"/>
                <a:chOff x="269631" y="1028700"/>
                <a:chExt cx="7882756" cy="3025775"/>
              </a:xfrm>
              <a:solidFill>
                <a:schemeClr val="bg1"/>
              </a:solidFill>
            </p:grpSpPr>
            <p:pic>
              <p:nvPicPr>
                <p:cNvPr id="126" name="Picture 139" descr="Universidad de Córdoba">
                  <a:hlinkClick r:id="rId4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269631" y="1028700"/>
                  <a:ext cx="3502272" cy="1941369"/>
                </a:xfrm>
                <a:prstGeom prst="rect">
                  <a:avLst/>
                </a:prstGeom>
                <a:grpFill/>
                <a:ln>
                  <a:noFill/>
                </a:ln>
              </p:spPr>
            </p:pic>
            <p:pic>
              <p:nvPicPr>
                <p:cNvPr id="127" name="Picture 144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4362451" y="1028700"/>
                  <a:ext cx="3789936" cy="302577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20" name="38 Grupo"/>
            <p:cNvGrpSpPr>
              <a:grpSpLocks/>
            </p:cNvGrpSpPr>
            <p:nvPr/>
          </p:nvGrpSpPr>
          <p:grpSpPr bwMode="auto">
            <a:xfrm>
              <a:off x="2704997" y="3501008"/>
              <a:ext cx="2078233" cy="1630452"/>
              <a:chOff x="944863" y="1656687"/>
              <a:chExt cx="3838368" cy="3474773"/>
            </a:xfrm>
          </p:grpSpPr>
          <p:pic>
            <p:nvPicPr>
              <p:cNvPr id="122" name="Picture 2" descr="Consejeria de Igualdad, Salud y Politicas Sociales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44863" y="1656687"/>
                <a:ext cx="3838368" cy="34747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" name="Picture 4" descr="http://www.smandaluz.com/sites/default/files/images/imagearticulos/junta_andalucia.jp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944863" y="1856645"/>
                <a:ext cx="3769411" cy="2480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21" name="Picture 6" descr="http://www.qcom.es/v_portal/inc/imagen.asp?f=CIBERobn_2694x61251.jpg&amp;w=744&amp;c=6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378491" y="4346610"/>
              <a:ext cx="2018405" cy="469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320E6866-B239-437F-B860-A5B68C50C7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47388" y="1416431"/>
            <a:ext cx="6397284" cy="417280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1C35A79-8902-48B8-9ACA-24EB4EEE44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27640" y="1024533"/>
            <a:ext cx="1828800" cy="67627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084BD7A-91BD-4434-9165-CE39EFDCF0C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29534" y="216013"/>
            <a:ext cx="5671122" cy="476683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2043E83-159A-4CDD-BF12-860DF8A78E41}"/>
              </a:ext>
            </a:extLst>
          </p:cNvPr>
          <p:cNvSpPr txBox="1"/>
          <p:nvPr/>
        </p:nvSpPr>
        <p:spPr>
          <a:xfrm>
            <a:off x="7169628" y="6525344"/>
            <a:ext cx="66312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 Engl J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Med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2018; 379:2097-2107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4" name="Rectángulo 133">
            <a:extLst>
              <a:ext uri="{FF2B5EF4-FFF2-40B4-BE49-F238E27FC236}">
                <a16:creationId xmlns:a16="http://schemas.microsoft.com/office/drawing/2014/main" id="{67A2D79D-E906-4203-B20F-9922B1CD3CA6}"/>
              </a:ext>
            </a:extLst>
          </p:cNvPr>
          <p:cNvSpPr/>
          <p:nvPr/>
        </p:nvSpPr>
        <p:spPr>
          <a:xfrm>
            <a:off x="9529259" y="3300784"/>
            <a:ext cx="1730989" cy="8983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s-ES" sz="240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0533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1F63CFB-0706-413D-89BD-FD5658E0F107}"/>
              </a:ext>
            </a:extLst>
          </p:cNvPr>
          <p:cNvSpPr txBox="1"/>
          <p:nvPr/>
        </p:nvSpPr>
        <p:spPr>
          <a:xfrm>
            <a:off x="47328" y="6544605"/>
            <a:ext cx="8631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s-ES" sz="1200">
                <a:solidFill>
                  <a:srgbClr val="000000"/>
                </a:solidFill>
                <a:latin typeface="Arial"/>
              </a:rPr>
              <a:t>Giugliano RP, </a:t>
            </a:r>
            <a:r>
              <a:rPr lang="es-ES" sz="1200" i="1">
                <a:solidFill>
                  <a:srgbClr val="000000"/>
                </a:solidFill>
                <a:latin typeface="Arial"/>
              </a:rPr>
              <a:t>et al</a:t>
            </a:r>
            <a:r>
              <a:rPr lang="es-ES" sz="1200">
                <a:solidFill>
                  <a:srgbClr val="000000"/>
                </a:solidFill>
                <a:latin typeface="Arial"/>
              </a:rPr>
              <a:t>. </a:t>
            </a:r>
            <a:r>
              <a:rPr lang="es-ES" sz="1200" i="1">
                <a:solidFill>
                  <a:srgbClr val="000000"/>
                </a:solidFill>
                <a:latin typeface="Arial"/>
              </a:rPr>
              <a:t>Lancet</a:t>
            </a:r>
            <a:r>
              <a:rPr lang="es-ES" sz="1200">
                <a:solidFill>
                  <a:srgbClr val="000000"/>
                </a:solidFill>
                <a:latin typeface="Arial"/>
              </a:rPr>
              <a:t>. [published online ahead of print August 28, 2017].  </a:t>
            </a:r>
            <a:r>
              <a:rPr lang="es-ES" sz="1200" err="1">
                <a:solidFill>
                  <a:srgbClr val="000000"/>
                </a:solidFill>
                <a:latin typeface="Arial"/>
              </a:rPr>
              <a:t>doi</a:t>
            </a:r>
            <a:r>
              <a:rPr lang="es-ES" sz="1200">
                <a:solidFill>
                  <a:srgbClr val="000000"/>
                </a:solidFill>
                <a:latin typeface="Arial"/>
              </a:rPr>
              <a:t>: 10.1016/ S0140-6736(17)32290-0</a:t>
            </a:r>
          </a:p>
        </p:txBody>
      </p:sp>
      <p:pic>
        <p:nvPicPr>
          <p:cNvPr id="5" name="Imagen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5963" y="2920439"/>
            <a:ext cx="160075" cy="13838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71A030D4-CD2E-4818-9D89-A358700A68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9576" y="-27384"/>
            <a:ext cx="8172400" cy="2411283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79162F61-7075-46CE-AC2A-8CE84BC509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5520" y="2420888"/>
            <a:ext cx="8352928" cy="4176464"/>
          </a:xfrm>
          <a:prstGeom prst="rect">
            <a:avLst/>
          </a:prstGeom>
        </p:spPr>
      </p:pic>
      <p:grpSp>
        <p:nvGrpSpPr>
          <p:cNvPr id="6" name="25 Grupo">
            <a:extLst>
              <a:ext uri="{FF2B5EF4-FFF2-40B4-BE49-F238E27FC236}">
                <a16:creationId xmlns:a16="http://schemas.microsoft.com/office/drawing/2014/main" id="{81AE2609-28F9-4D5E-BB44-576B883AEA6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008112" cy="648072"/>
            <a:chOff x="1954213" y="1412776"/>
            <a:chExt cx="6591319" cy="4176464"/>
          </a:xfrm>
        </p:grpSpPr>
        <p:grpSp>
          <p:nvGrpSpPr>
            <p:cNvPr id="8" name="5 Grupo">
              <a:extLst>
                <a:ext uri="{FF2B5EF4-FFF2-40B4-BE49-F238E27FC236}">
                  <a16:creationId xmlns:a16="http://schemas.microsoft.com/office/drawing/2014/main" id="{8C0E06EA-2F72-4A2C-B068-8607CFA8B75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54213" y="1412776"/>
              <a:ext cx="6591319" cy="4176464"/>
              <a:chOff x="14801850" y="1257300"/>
              <a:chExt cx="10210800" cy="6019800"/>
            </a:xfrm>
          </p:grpSpPr>
          <p:sp>
            <p:nvSpPr>
              <p:cNvPr id="13" name="42 Rectángulo redondeado">
                <a:extLst>
                  <a:ext uri="{FF2B5EF4-FFF2-40B4-BE49-F238E27FC236}">
                    <a16:creationId xmlns:a16="http://schemas.microsoft.com/office/drawing/2014/main" id="{66B00E61-C142-4C72-8B01-0029512E0D9C}"/>
                  </a:ext>
                </a:extLst>
              </p:cNvPr>
              <p:cNvSpPr/>
              <p:nvPr/>
            </p:nvSpPr>
            <p:spPr bwMode="auto">
              <a:xfrm>
                <a:off x="14801850" y="1257300"/>
                <a:ext cx="10210800" cy="60198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 extrusionH="88900">
                <a:bevelT w="368300" h="101600"/>
                <a:extrusionClr>
                  <a:schemeClr val="bg1">
                    <a:lumMod val="85000"/>
                  </a:schemeClr>
                </a:extrusionClr>
              </a:sp3d>
            </p:spPr>
            <p:txBody>
              <a:bodyPr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ook Antiqua" pitchFamily="18" charset="0"/>
                    <a:ea typeface="+mn-ea"/>
                    <a:cs typeface="Arial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sz="1350">
                  <a:latin typeface="+mn-lt"/>
                  <a:cs typeface="+mn-cs"/>
                </a:endParaRPr>
              </a:p>
            </p:txBody>
          </p:sp>
          <p:grpSp>
            <p:nvGrpSpPr>
              <p:cNvPr id="14" name="45 Grupo">
                <a:extLst>
                  <a:ext uri="{FF2B5EF4-FFF2-40B4-BE49-F238E27FC236}">
                    <a16:creationId xmlns:a16="http://schemas.microsoft.com/office/drawing/2014/main" id="{16DBF21F-C225-4C3B-B45B-72B3F8917ABF}"/>
                  </a:ext>
                </a:extLst>
              </p:cNvPr>
              <p:cNvGrpSpPr/>
              <p:nvPr/>
            </p:nvGrpSpPr>
            <p:grpSpPr>
              <a:xfrm>
                <a:off x="15682094" y="2171700"/>
                <a:ext cx="7882756" cy="3025775"/>
                <a:chOff x="269631" y="1028700"/>
                <a:chExt cx="7882756" cy="3025775"/>
              </a:xfrm>
              <a:solidFill>
                <a:schemeClr val="bg1"/>
              </a:solidFill>
            </p:grpSpPr>
            <p:pic>
              <p:nvPicPr>
                <p:cNvPr id="15" name="Picture 139" descr="Universidad de Córdoba">
                  <a:hlinkClick r:id="rId6"/>
                  <a:extLst>
                    <a:ext uri="{FF2B5EF4-FFF2-40B4-BE49-F238E27FC236}">
                      <a16:creationId xmlns:a16="http://schemas.microsoft.com/office/drawing/2014/main" id="{D309A1D1-D343-4915-9AB1-49340BD17B7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269631" y="1028700"/>
                  <a:ext cx="3502272" cy="1941369"/>
                </a:xfrm>
                <a:prstGeom prst="rect">
                  <a:avLst/>
                </a:prstGeom>
                <a:grpFill/>
                <a:ln>
                  <a:noFill/>
                </a:ln>
              </p:spPr>
            </p:pic>
            <p:pic>
              <p:nvPicPr>
                <p:cNvPr id="16" name="Picture 144">
                  <a:extLst>
                    <a:ext uri="{FF2B5EF4-FFF2-40B4-BE49-F238E27FC236}">
                      <a16:creationId xmlns:a16="http://schemas.microsoft.com/office/drawing/2014/main" id="{28147CC6-30A2-44A6-86D9-C223873B10F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4362451" y="1028700"/>
                  <a:ext cx="3789936" cy="302577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9" name="38 Grupo">
              <a:extLst>
                <a:ext uri="{FF2B5EF4-FFF2-40B4-BE49-F238E27FC236}">
                  <a16:creationId xmlns:a16="http://schemas.microsoft.com/office/drawing/2014/main" id="{CD46206E-0012-492A-B9A6-14C9F55A08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4997" y="3501008"/>
              <a:ext cx="2078233" cy="1630452"/>
              <a:chOff x="944863" y="1656687"/>
              <a:chExt cx="3838368" cy="3474773"/>
            </a:xfrm>
          </p:grpSpPr>
          <p:pic>
            <p:nvPicPr>
              <p:cNvPr id="11" name="Picture 2" descr="Consejeria de Igualdad, Salud y Politicas Sociales">
                <a:extLst>
                  <a:ext uri="{FF2B5EF4-FFF2-40B4-BE49-F238E27FC236}">
                    <a16:creationId xmlns:a16="http://schemas.microsoft.com/office/drawing/2014/main" id="{EDF014EF-32D4-43A9-A719-F63A40F7F4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944863" y="1656687"/>
                <a:ext cx="3838368" cy="34747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4" descr="http://www.smandaluz.com/sites/default/files/images/imagearticulos/junta_andalucia.jpg">
                <a:extLst>
                  <a:ext uri="{FF2B5EF4-FFF2-40B4-BE49-F238E27FC236}">
                    <a16:creationId xmlns:a16="http://schemas.microsoft.com/office/drawing/2014/main" id="{BF7A9F22-493C-40E3-BDE1-7F570EEE17D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944863" y="1856645"/>
                <a:ext cx="3769411" cy="2480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" name="Picture 6" descr="http://www.qcom.es/v_portal/inc/imagen.asp?f=CIBERobn_2694x61251.jpg&amp;w=744&amp;c=6">
              <a:extLst>
                <a:ext uri="{FF2B5EF4-FFF2-40B4-BE49-F238E27FC236}">
                  <a16:creationId xmlns:a16="http://schemas.microsoft.com/office/drawing/2014/main" id="{A29AD0D3-9421-481B-8103-483A9002B9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378491" y="4346610"/>
              <a:ext cx="2018405" cy="469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Imagen 17">
            <a:extLst>
              <a:ext uri="{FF2B5EF4-FFF2-40B4-BE49-F238E27FC236}">
                <a16:creationId xmlns:a16="http://schemas.microsoft.com/office/drawing/2014/main" id="{B10C8600-7D90-4B8A-9F3C-9310BB17452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86996" y="25401"/>
            <a:ext cx="1906091" cy="3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3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ECB39BD-200B-234E-8EE7-E957BA2E49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943"/>
          <a:stretch/>
        </p:blipFill>
        <p:spPr>
          <a:xfrm>
            <a:off x="5071872" y="1349497"/>
            <a:ext cx="6481088" cy="5270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462728-6B63-7D4B-AF5D-55874EC5AC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833"/>
          <a:stretch/>
        </p:blipFill>
        <p:spPr>
          <a:xfrm>
            <a:off x="5059680" y="1349497"/>
            <a:ext cx="6493280" cy="5270500"/>
          </a:xfrm>
          <a:prstGeom prst="rect">
            <a:avLst/>
          </a:prstGeom>
        </p:spPr>
      </p:pic>
      <p:sp>
        <p:nvSpPr>
          <p:cNvPr id="5" name="Title 3">
            <a:extLst>
              <a:ext uri="{FF2B5EF4-FFF2-40B4-BE49-F238E27FC236}">
                <a16:creationId xmlns:a16="http://schemas.microsoft.com/office/drawing/2014/main" id="{9BEC60AB-CAB8-A84D-94C3-7C599B004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900" y="290405"/>
            <a:ext cx="10667035" cy="81512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  <a:latin typeface="+mn-lt"/>
              </a:rPr>
              <a:t>Incidence rate for MACE after Month 4 according to achieved LDL-C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75C6F3-5F94-DC4B-80C6-64EB6C3D3813}"/>
              </a:ext>
            </a:extLst>
          </p:cNvPr>
          <p:cNvSpPr txBox="1"/>
          <p:nvPr/>
        </p:nvSpPr>
        <p:spPr>
          <a:xfrm>
            <a:off x="151940" y="6347100"/>
            <a:ext cx="190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S PGothic"/>
                <a:cs typeface="+mn-cs"/>
              </a:rPr>
              <a:t>Median f/u 2.4 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S PGothic"/>
                <a:cs typeface="+mn-cs"/>
              </a:rPr>
              <a:t>yrs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MS PGothic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ABC3F8-EE27-CA4D-B7DD-C20A0C05E5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660" y="1363352"/>
            <a:ext cx="4432300" cy="50546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111952-CBBB-4968-BCD8-8B21E8E834E2}"/>
              </a:ext>
            </a:extLst>
          </p:cNvPr>
          <p:cNvSpPr/>
          <p:nvPr/>
        </p:nvSpPr>
        <p:spPr>
          <a:xfrm>
            <a:off x="5506187" y="6597440"/>
            <a:ext cx="1453933" cy="170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ALI &gt;</a:t>
            </a:r>
            <a:r>
              <a:rPr kumimoji="0" lang="fr-CA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1.3 </a:t>
            </a:r>
            <a:r>
              <a:rPr kumimoji="0" lang="fr-CA" sz="14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mmol</a:t>
            </a:r>
            <a:r>
              <a:rPr kumimoji="0" lang="fr-CA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/L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63B7B1-F775-449E-9E8C-D035756CB143}"/>
              </a:ext>
            </a:extLst>
          </p:cNvPr>
          <p:cNvSpPr/>
          <p:nvPr/>
        </p:nvSpPr>
        <p:spPr>
          <a:xfrm>
            <a:off x="7536200" y="6597440"/>
            <a:ext cx="1584220" cy="170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ALI 0.6-</a:t>
            </a:r>
            <a:r>
              <a:rPr kumimoji="0" lang="fr-CA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1.3 </a:t>
            </a:r>
            <a:r>
              <a:rPr kumimoji="0" lang="fr-CA" sz="14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mmol</a:t>
            </a:r>
            <a:r>
              <a:rPr kumimoji="0" lang="fr-CA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/L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E8DE27-6EFD-43B1-9FC6-19BD1F4240D6}"/>
              </a:ext>
            </a:extLst>
          </p:cNvPr>
          <p:cNvSpPr/>
          <p:nvPr/>
        </p:nvSpPr>
        <p:spPr>
          <a:xfrm>
            <a:off x="9696500" y="6597440"/>
            <a:ext cx="1453933" cy="170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ALI &lt; </a:t>
            </a:r>
            <a:r>
              <a:rPr kumimoji="0" lang="fr-CA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0.6 </a:t>
            </a:r>
            <a:r>
              <a:rPr kumimoji="0" lang="fr-CA" sz="14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mmol</a:t>
            </a:r>
            <a:r>
              <a:rPr kumimoji="0" lang="fr-CA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/L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9988937-6EBA-439B-8EEB-25EB94AF83A6}"/>
              </a:ext>
            </a:extLst>
          </p:cNvPr>
          <p:cNvSpPr/>
          <p:nvPr/>
        </p:nvSpPr>
        <p:spPr>
          <a:xfrm>
            <a:off x="0" y="-27695"/>
            <a:ext cx="936042" cy="31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/>
            <a:r>
              <a:rPr lang="es-ES" sz="1467">
                <a:solidFill>
                  <a:prstClr val="black"/>
                </a:solidFill>
                <a:latin typeface="Calibri"/>
              </a:rPr>
              <a:t>ESC 2020</a:t>
            </a:r>
          </a:p>
        </p:txBody>
      </p:sp>
    </p:spTree>
    <p:extLst>
      <p:ext uri="{BB962C8B-B14F-4D97-AF65-F5344CB8AC3E}">
        <p14:creationId xmlns:p14="http://schemas.microsoft.com/office/powerpoint/2010/main" val="2210935653"/>
      </p:ext>
    </p:extLst>
  </p:cSld>
  <p:clrMapOvr>
    <a:masterClrMapping/>
  </p:clrMapOvr>
</p:sld>
</file>

<file path=ppt/theme/theme1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8_REGN White template-1">
  <a:themeElements>
    <a:clrScheme name="17_REGN White template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REGN White template-1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REGN White template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REGN White template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REGN White template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REGN White template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REGN White template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REGN White template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7_Fireball">
  <a:themeElements>
    <a:clrScheme name="2_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_Fireba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Alirocumab Disease Awareness Template_7_19_13">
  <a:themeElements>
    <a:clrScheme name="Custom 1">
      <a:dk1>
        <a:sysClr val="windowText" lastClr="000000"/>
      </a:dk1>
      <a:lt1>
        <a:sysClr val="window" lastClr="FFFFFF"/>
      </a:lt1>
      <a:dk2>
        <a:srgbClr val="010D87"/>
      </a:dk2>
      <a:lt2>
        <a:srgbClr val="CF8A00"/>
      </a:lt2>
      <a:accent1>
        <a:srgbClr val="10C8D8"/>
      </a:accent1>
      <a:accent2>
        <a:srgbClr val="D8103F"/>
      </a:accent2>
      <a:accent3>
        <a:srgbClr val="D89D10"/>
      </a:accent3>
      <a:accent4>
        <a:srgbClr val="087708"/>
      </a:accent4>
      <a:accent5>
        <a:srgbClr val="BE07F3"/>
      </a:accent5>
      <a:accent6>
        <a:srgbClr val="B3B0B4"/>
      </a:accent6>
      <a:hlink>
        <a:srgbClr val="BFBFBF"/>
      </a:hlink>
      <a:folHlink>
        <a:srgbClr val="63E7F3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60000"/>
            <a:lumOff val="40000"/>
          </a:schemeClr>
        </a:solidFill>
        <a:ln w="6350">
          <a:solidFill>
            <a:schemeClr val="accent4">
              <a:lumMod val="60000"/>
              <a:lumOff val="4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3.xml><?xml version="1.0" encoding="utf-8"?>
<a:theme xmlns:a="http://schemas.openxmlformats.org/drawingml/2006/main" name="4_Tema de Office">
  <a:themeElements>
    <a:clrScheme name="Tema d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Tema de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Efficacy and Safety of Low LDL-C">
  <a:themeElements>
    <a:clrScheme name="Custom 325">
      <a:dk1>
        <a:srgbClr val="000000"/>
      </a:dk1>
      <a:lt1>
        <a:srgbClr val="FFFFFF"/>
      </a:lt1>
      <a:dk2>
        <a:srgbClr val="777777"/>
      </a:dk2>
      <a:lt2>
        <a:srgbClr val="C0C0C0"/>
      </a:lt2>
      <a:accent1>
        <a:srgbClr val="007CC2"/>
      </a:accent1>
      <a:accent2>
        <a:srgbClr val="F5BC25"/>
      </a:accent2>
      <a:accent3>
        <a:srgbClr val="32B448"/>
      </a:accent3>
      <a:accent4>
        <a:srgbClr val="C0362C"/>
      </a:accent4>
      <a:accent5>
        <a:srgbClr val="003161"/>
      </a:accent5>
      <a:accent6>
        <a:srgbClr val="81B5E2"/>
      </a:accent6>
      <a:hlink>
        <a:srgbClr val="000000"/>
      </a:hlink>
      <a:folHlink>
        <a:srgbClr val="000000"/>
      </a:folHlink>
    </a:clrScheme>
    <a:fontScheme name="Amgen Powerpoint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noFill/>
          <a:miter lim="800000"/>
          <a:headEnd/>
          <a:tailEnd/>
        </a:ln>
        <a:effectLst/>
      </a:spPr>
      <a:bodyPr wrap="none" anchor="ctr"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mgen Powerpoint Template 1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63C3"/>
        </a:accent1>
        <a:accent2>
          <a:srgbClr val="FCC30C"/>
        </a:accent2>
        <a:accent3>
          <a:srgbClr val="FFFFFF"/>
        </a:accent3>
        <a:accent4>
          <a:srgbClr val="000000"/>
        </a:accent4>
        <a:accent5>
          <a:srgbClr val="AAB7DE"/>
        </a:accent5>
        <a:accent6>
          <a:srgbClr val="E4B00A"/>
        </a:accent6>
        <a:hlink>
          <a:srgbClr val="42865C"/>
        </a:hlink>
        <a:folHlink>
          <a:srgbClr val="C0362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mgen Powerpoint Template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7CC2"/>
        </a:accent1>
        <a:accent2>
          <a:srgbClr val="FCC30C"/>
        </a:accent2>
        <a:accent3>
          <a:srgbClr val="FFFFFF"/>
        </a:accent3>
        <a:accent4>
          <a:srgbClr val="000000"/>
        </a:accent4>
        <a:accent5>
          <a:srgbClr val="AABFDD"/>
        </a:accent5>
        <a:accent6>
          <a:srgbClr val="E4B00A"/>
        </a:accent6>
        <a:hlink>
          <a:srgbClr val="42865C"/>
        </a:hlink>
        <a:folHlink>
          <a:srgbClr val="C0362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PCSK9 Inhibition and Diabetes Update">
  <a:themeElements>
    <a:clrScheme name="Custom 359">
      <a:dk1>
        <a:srgbClr val="000000"/>
      </a:dk1>
      <a:lt1>
        <a:srgbClr val="FFFFFF"/>
      </a:lt1>
      <a:dk2>
        <a:srgbClr val="777777"/>
      </a:dk2>
      <a:lt2>
        <a:srgbClr val="C0C0C0"/>
      </a:lt2>
      <a:accent1>
        <a:srgbClr val="007CC2"/>
      </a:accent1>
      <a:accent2>
        <a:srgbClr val="FCC30C"/>
      </a:accent2>
      <a:accent3>
        <a:srgbClr val="87C765"/>
      </a:accent3>
      <a:accent4>
        <a:srgbClr val="C04732"/>
      </a:accent4>
      <a:accent5>
        <a:srgbClr val="003161"/>
      </a:accent5>
      <a:accent6>
        <a:srgbClr val="81B5E2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bevel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 anchor="ctr" anchorCtr="0">
        <a:spAutoFit/>
      </a:bodyPr>
      <a:lstStyle>
        <a:defPPr algn="l">
          <a:defRPr sz="900" dirty="0" smtClean="0">
            <a:solidFill>
              <a:srgbClr val="000000"/>
            </a:solidFill>
          </a:defRPr>
        </a:defPPr>
      </a:lstStyle>
    </a:txDef>
  </a:objectDefaults>
  <a:extraClrSchemeLst/>
</a:theme>
</file>

<file path=ppt/theme/theme17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No logo - purple">
  <a:themeElements>
    <a:clrScheme name="BI-Lilly harmonisation 171117">
      <a:dk1>
        <a:srgbClr val="5A5A5A"/>
      </a:dk1>
      <a:lt1>
        <a:srgbClr val="FFFFFF"/>
      </a:lt1>
      <a:dk2>
        <a:srgbClr val="5A5A5A"/>
      </a:dk2>
      <a:lt2>
        <a:srgbClr val="FFFFFF"/>
      </a:lt2>
      <a:accent1>
        <a:srgbClr val="6482C3"/>
      </a:accent1>
      <a:accent2>
        <a:srgbClr val="F0414B"/>
      </a:accent2>
      <a:accent3>
        <a:srgbClr val="43AC99"/>
      </a:accent3>
      <a:accent4>
        <a:srgbClr val="828282"/>
      </a:accent4>
      <a:accent5>
        <a:srgbClr val="8F3089"/>
      </a:accent5>
      <a:accent6>
        <a:srgbClr val="E57200"/>
      </a:accent6>
      <a:hlink>
        <a:srgbClr val="5A5A5A"/>
      </a:hlink>
      <a:folHlink>
        <a:srgbClr val="5A5A5A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ysClr val="window" lastClr="FFFFFF"/>
        </a:solidFill>
        <a:ln w="12700" algn="ctr">
          <a:solidFill>
            <a:srgbClr val="82A5D0"/>
          </a:solidFill>
          <a:miter lim="800000"/>
          <a:headEnd/>
          <a:tailEnd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lIns="69949" tIns="34974" rIns="69949" bIns="34974" anchor="ctr"/>
      <a:lstStyle>
        <a:defPPr marL="228600" indent="-228600">
          <a:spcBef>
            <a:spcPts val="600"/>
          </a:spcBef>
          <a:buClr>
            <a:srgbClr val="F0414B"/>
          </a:buClr>
          <a:buFont typeface="Arial" panose="020B0604020202020204" pitchFamily="34" charset="0"/>
          <a:buChar char="•"/>
          <a:defRPr sz="2000" dirty="0">
            <a:solidFill>
              <a:srgbClr val="5A5A5A"/>
            </a:solidFill>
          </a:defRPr>
        </a:defPPr>
      </a:lstStyle>
    </a:spDef>
    <a:lnDef>
      <a:spPr>
        <a:ln w="19050">
          <a:solidFill>
            <a:schemeClr val="accent3"/>
          </a:solidFill>
        </a:ln>
        <a:effectLst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417 EMPEROR-HF 16x9 template_V1.0.potx" id="{D8D4B05D-815D-4943-982C-FA9D68D3BB1A}" vid="{7E8DCE7D-9944-4E06-B081-B59BD5043B04}"/>
    </a:ext>
  </a:extLst>
</a:theme>
</file>

<file path=ppt/theme/theme19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Fireball">
  <a:themeElements>
    <a:clrScheme name="2_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_Fireba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Fireball">
  <a:themeElements>
    <a:clrScheme name="2_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_Fireba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Fireball">
  <a:themeElements>
    <a:clrScheme name="2_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_Fireba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Fireball">
  <a:themeElements>
    <a:clrScheme name="2_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_Fireba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Regeneron">
  <a:themeElements>
    <a:clrScheme name="Regeneron">
      <a:dk1>
        <a:srgbClr val="112947"/>
      </a:dk1>
      <a:lt1>
        <a:srgbClr val="FFFFFF"/>
      </a:lt1>
      <a:dk2>
        <a:srgbClr val="112947"/>
      </a:dk2>
      <a:lt2>
        <a:srgbClr val="FFFF00"/>
      </a:lt2>
      <a:accent1>
        <a:srgbClr val="00B0F0"/>
      </a:accent1>
      <a:accent2>
        <a:srgbClr val="009900"/>
      </a:accent2>
      <a:accent3>
        <a:srgbClr val="91BE59"/>
      </a:accent3>
      <a:accent4>
        <a:srgbClr val="FFFF00"/>
      </a:accent4>
      <a:accent5>
        <a:srgbClr val="FFC000"/>
      </a:accent5>
      <a:accent6>
        <a:srgbClr val="BBE0E3"/>
      </a:accent6>
      <a:hlink>
        <a:srgbClr val="00B0F0"/>
      </a:hlink>
      <a:folHlink>
        <a:srgbClr val="92D050"/>
      </a:folHlink>
    </a:clrScheme>
    <a:fontScheme name="3_REGN White template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solidFill>
            <a:schemeClr val="bg2"/>
          </a:solidFill>
        </a:ln>
        <a:effectLst>
          <a:outerShdw blurRad="63500" algn="c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 dirty="0" smtClean="0">
            <a:solidFill>
              <a:schemeClr val="bg2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  <a:cs typeface="MS PGothic" pitchFamily="34" charset="-128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 algn="ctr" fontAlgn="base">
          <a:spcBef>
            <a:spcPct val="0"/>
          </a:spcBef>
          <a:spcAft>
            <a:spcPct val="0"/>
          </a:spcAft>
          <a:defRPr sz="1600" dirty="0">
            <a:solidFill>
              <a:prstClr val="white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3_REGN White template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REGN White template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REGN White template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REGN White template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REGN White template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REGN White template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7_REGN White template-1">
  <a:themeElements>
    <a:clrScheme name="17_REGN White template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REGN White template-1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REGN White template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REGN White template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REGN White template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REGN White template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REGN White template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REGN White template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REGN White template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Regeneron">
  <a:themeElements>
    <a:clrScheme name="Regeneron">
      <a:dk1>
        <a:srgbClr val="112947"/>
      </a:dk1>
      <a:lt1>
        <a:srgbClr val="FFFFFF"/>
      </a:lt1>
      <a:dk2>
        <a:srgbClr val="112947"/>
      </a:dk2>
      <a:lt2>
        <a:srgbClr val="FFFF00"/>
      </a:lt2>
      <a:accent1>
        <a:srgbClr val="00B0F0"/>
      </a:accent1>
      <a:accent2>
        <a:srgbClr val="009900"/>
      </a:accent2>
      <a:accent3>
        <a:srgbClr val="91BE59"/>
      </a:accent3>
      <a:accent4>
        <a:srgbClr val="FFFF00"/>
      </a:accent4>
      <a:accent5>
        <a:srgbClr val="FFC000"/>
      </a:accent5>
      <a:accent6>
        <a:srgbClr val="BBE0E3"/>
      </a:accent6>
      <a:hlink>
        <a:srgbClr val="00B0F0"/>
      </a:hlink>
      <a:folHlink>
        <a:srgbClr val="92D050"/>
      </a:folHlink>
    </a:clrScheme>
    <a:fontScheme name="3_REGN White template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solidFill>
            <a:schemeClr val="bg2"/>
          </a:solidFill>
        </a:ln>
        <a:effectLst>
          <a:outerShdw blurRad="63500" algn="c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 dirty="0" smtClean="0">
            <a:solidFill>
              <a:schemeClr val="bg2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  <a:cs typeface="MS PGothic" pitchFamily="34" charset="-128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 algn="ctr" fontAlgn="base">
          <a:spcBef>
            <a:spcPct val="0"/>
          </a:spcBef>
          <a:spcAft>
            <a:spcPct val="0"/>
          </a:spcAft>
          <a:defRPr sz="1600" dirty="0">
            <a:solidFill>
              <a:prstClr val="white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3_REGN White template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REGN White template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REGN White template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REGN White template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REGN White template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REGN White template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REGN White template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Fireball">
  <a:themeElements>
    <a:clrScheme name="2_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2_Fireba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Calibri">
    <a:majorFont>
      <a:latin typeface="Calibri" panose="020F050202020403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4210</TotalTime>
  <Words>5661</Words>
  <Application>Microsoft Office PowerPoint</Application>
  <PresentationFormat>Panorámica</PresentationFormat>
  <Paragraphs>703</Paragraphs>
  <Slides>69</Slides>
  <Notes>18</Notes>
  <HiddenSlides>0</HiddenSlides>
  <MMClips>0</MMClips>
  <ScaleCrop>false</ScaleCrop>
  <HeadingPairs>
    <vt:vector size="8" baseType="variant">
      <vt:variant>
        <vt:lpstr>Fuentes usadas</vt:lpstr>
      </vt:variant>
      <vt:variant>
        <vt:i4>27</vt:i4>
      </vt:variant>
      <vt:variant>
        <vt:lpstr>Tema</vt:lpstr>
      </vt:variant>
      <vt:variant>
        <vt:i4>19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69</vt:i4>
      </vt:variant>
    </vt:vector>
  </HeadingPairs>
  <TitlesOfParts>
    <vt:vector size="117" baseType="lpstr">
      <vt:lpstr>AdvOTb7819099</vt:lpstr>
      <vt:lpstr>AdvP3E7259</vt:lpstr>
      <vt:lpstr>AdvP4DF60E</vt:lpstr>
      <vt:lpstr>AdvP4DF60F</vt:lpstr>
      <vt:lpstr>Arial</vt:lpstr>
      <vt:lpstr>Arial Rounded MT Bold</vt:lpstr>
      <vt:lpstr>Arial,Italic</vt:lpstr>
      <vt:lpstr>ArialUnicodeMS</vt:lpstr>
      <vt:lpstr>BlinkMacSystemFont</vt:lpstr>
      <vt:lpstr>Calibri</vt:lpstr>
      <vt:lpstr>Calibri Light</vt:lpstr>
      <vt:lpstr>Comic Sans MS</vt:lpstr>
      <vt:lpstr>Constantia</vt:lpstr>
      <vt:lpstr>Frutiger LT Std 55 Roman</vt:lpstr>
      <vt:lpstr>Helvetica</vt:lpstr>
      <vt:lpstr>Helvetica Neue</vt:lpstr>
      <vt:lpstr>Merriweather</vt:lpstr>
      <vt:lpstr>MuseoSans</vt:lpstr>
      <vt:lpstr>Source Sans Pro</vt:lpstr>
      <vt:lpstr>Tahoma</vt:lpstr>
      <vt:lpstr>Times New Roman</vt:lpstr>
      <vt:lpstr>Times-Roman</vt:lpstr>
      <vt:lpstr>TrebuchetMS</vt:lpstr>
      <vt:lpstr>TrebuchetMS-Bold</vt:lpstr>
      <vt:lpstr>Verdana</vt:lpstr>
      <vt:lpstr>Wingdings</vt:lpstr>
      <vt:lpstr>WpthmyAdvTTc488b0e6</vt:lpstr>
      <vt:lpstr>1_Diseño predeterminado</vt:lpstr>
      <vt:lpstr>5_Fireball</vt:lpstr>
      <vt:lpstr>4_Fireball</vt:lpstr>
      <vt:lpstr>3_Fireball</vt:lpstr>
      <vt:lpstr>2_Fireball</vt:lpstr>
      <vt:lpstr>2_Regeneron</vt:lpstr>
      <vt:lpstr>17_REGN White template-1</vt:lpstr>
      <vt:lpstr>3_Regeneron</vt:lpstr>
      <vt:lpstr>6_Fireball</vt:lpstr>
      <vt:lpstr>18_REGN White template-1</vt:lpstr>
      <vt:lpstr>7_Fireball</vt:lpstr>
      <vt:lpstr>Alirocumab Disease Awareness Template_7_19_13</vt:lpstr>
      <vt:lpstr>4_Tema de Office</vt:lpstr>
      <vt:lpstr>Tema de l'Office</vt:lpstr>
      <vt:lpstr>Efficacy and Safety of Low LDL-C</vt:lpstr>
      <vt:lpstr>PCSK9 Inhibition and Diabetes Update</vt:lpstr>
      <vt:lpstr>1_Tema de Office</vt:lpstr>
      <vt:lpstr>No logo - purple</vt:lpstr>
      <vt:lpstr>2_Tema de Office</vt:lpstr>
      <vt:lpstr>Chart</vt:lpstr>
      <vt:lpstr>Hoja de cálculo</vt:lpstr>
      <vt:lpstr>Presentación de PowerPoint</vt:lpstr>
      <vt:lpstr>Implementación de las guías ESC/EAS 2019 en la vida real  </vt:lpstr>
      <vt:lpstr>Presentación de PowerPoint</vt:lpstr>
      <vt:lpstr>Concepto actual de estrategia hipolipemiante para reducir la ECV</vt:lpstr>
      <vt:lpstr>Presentación de PowerPoint</vt:lpstr>
      <vt:lpstr>A New Target for LDL-C</vt:lpstr>
      <vt:lpstr>Primary Endpoint: Composite of CV Death, MI, Stroke, Hospitalization for UA, or Coronary Revascularization</vt:lpstr>
      <vt:lpstr>Presentación de PowerPoint</vt:lpstr>
      <vt:lpstr>Incidence rate for MACE after Month 4 according to achieved LDL-C</vt:lpstr>
      <vt:lpstr>All-Cause Death ODYSSEY OUTCOMES Study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 the Primary Prevention Group, the 2016 ESC/EAS LDL-C Goal of  &lt; 3.0 mmol/L (&lt; 116 mg/dL) was Achieved in 75% of Patients Compared to 60% Attainment of the 2019 LDL-C Goal of &lt; 2.6 mmol/L (&lt; 100 mg/dL) </vt:lpstr>
      <vt:lpstr>Only 18% of Very-High Risk Patients Achieved LDL-C Goals of  &lt; 1.4 mmol/L (&lt; 55 mg/dL)</vt:lpstr>
      <vt:lpstr>Consecución de los objetivos cLDL en los pacientes de muy alto RCV con ECV establecida según las guías ESC/EAS 2016 y 2019</vt:lpstr>
      <vt:lpstr>Presentación de PowerPoint</vt:lpstr>
      <vt:lpstr>Percent of patients who achieved LDL-C &lt;1.4 mmol/L on at least 1 post-baseline measurement according to baseline LDL-C level </vt:lpstr>
      <vt:lpstr>Presentación de PowerPoint</vt:lpstr>
      <vt:lpstr>Presentación de PowerPoint</vt:lpstr>
      <vt:lpstr>LDL &amp;  Cardiovascular Events with PCSK9 Inhibitors and Statins TIME MATTERS !!!</vt:lpstr>
      <vt:lpstr>Presentación de PowerPoint</vt:lpstr>
      <vt:lpstr>Presentación de PowerPoint</vt:lpstr>
      <vt:lpstr>Presentación de PowerPoint</vt:lpstr>
      <vt:lpstr>Cambios en protocolos para alcanzar la optimización del tratamiento hipolipemiante</vt:lpstr>
      <vt:lpstr>Introducción</vt:lpstr>
      <vt:lpstr>Auditoria interna y evaluación de resultados</vt:lpstr>
      <vt:lpstr>Herramienta ACS EUROPATH-II</vt:lpstr>
      <vt:lpstr>Herramienta ACS EUROPATH-II</vt:lpstr>
      <vt:lpstr>Identificación de áreas de mejora (pain-points)</vt:lpstr>
      <vt:lpstr>Objetivos</vt:lpstr>
      <vt:lpstr>Modelo integrador</vt:lpstr>
      <vt:lpstr>Modelo integrador</vt:lpstr>
      <vt:lpstr>Agentes implicados</vt:lpstr>
      <vt:lpstr>PROYECTO SCA SANT PAU</vt:lpstr>
      <vt:lpstr>Algoritmo Proyecto SCA Sant Pau </vt:lpstr>
      <vt:lpstr>Conclusiones</vt:lpstr>
      <vt:lpstr>Presentación de PowerPoint</vt:lpstr>
      <vt:lpstr>Cambios en protocolos: Prevención global  y compartida (también si pandemia) </vt:lpstr>
      <vt:lpstr>  Conflicto de intereses   </vt:lpstr>
      <vt:lpstr>  ESQUEMA </vt:lpstr>
      <vt:lpstr>CARGA GLOBAL DE CARDIOPATIA ISQUÉMICA Y DE FRCV ATRIBUIBLES 1990–2017 195 PAISES </vt:lpstr>
      <vt:lpstr> MUCHO POR HACER EN CONTROL DEL RIESGO </vt:lpstr>
      <vt:lpstr>DA VINCI 2020</vt:lpstr>
      <vt:lpstr>DOCUMENTO CONSENSO DISLIPEMIAS</vt:lpstr>
      <vt:lpstr>4 PILARES CONTROL GLOBAL DE RIESGO </vt:lpstr>
      <vt:lpstr>INGRESO MOMENTO CRUCIAL PARA CAMBIAR PRONOSTICO</vt:lpstr>
      <vt:lpstr> ALTA : FUNDAMENTAL </vt:lpstr>
      <vt:lpstr> 80 % LDL &lt;70 MG/DL (2019)</vt:lpstr>
      <vt:lpstr>4 PILARES CONTROL DE RIESGO </vt:lpstr>
      <vt:lpstr>CONTINUIDAD ASISTENCIAL </vt:lpstr>
      <vt:lpstr>CONTINUIDAD DIGITAL DESDE 2016</vt:lpstr>
      <vt:lpstr>Presentación de PowerPoint</vt:lpstr>
      <vt:lpstr>CONSENSOS 2020 CONTINUIDAD </vt:lpstr>
      <vt:lpstr>E-HERRAMIENTAS PARA LA CONTINUIDAD </vt:lpstr>
      <vt:lpstr> DOCENCIA DIGITAL CON AP EN PANDEMIA </vt:lpstr>
      <vt:lpstr>4 PILARES CONTROL DE RIESGO </vt:lpstr>
      <vt:lpstr> GIMNASIOS DE REHAB CARDIACA -&gt;COVID</vt:lpstr>
      <vt:lpstr>PREVENCION MÁS NECESARIA QUE NUNCA</vt:lpstr>
      <vt:lpstr>Presentación de PowerPoint</vt:lpstr>
      <vt:lpstr>8 DE MAYO 2020 </vt:lpstr>
      <vt:lpstr>Presentación de PowerPoint</vt:lpstr>
      <vt:lpstr> aularc.es    29-6-2020</vt:lpstr>
      <vt:lpstr> aularc.es    29-6-2020</vt:lpstr>
      <vt:lpstr>  CONCLUSIONES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JLM</dc:creator>
  <cp:lastModifiedBy>Rosa Maria Bugella Breton</cp:lastModifiedBy>
  <cp:revision>6</cp:revision>
  <dcterms:created xsi:type="dcterms:W3CDTF">2014-11-02T17:05:59Z</dcterms:created>
  <dcterms:modified xsi:type="dcterms:W3CDTF">2021-01-11T11:13:55Z</dcterms:modified>
</cp:coreProperties>
</file>