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29.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0.xml" ContentType="application/vnd.openxmlformats-officedocument.presentationml.slide+xml"/>
  <Override PartName="/ppt/presentation.xml" ContentType="application/vnd.openxmlformats-officedocument.presentationml.presentation.main+xml"/>
  <Override PartName="/ppt/slides/slide28.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22.xml" ContentType="application/vnd.openxmlformats-officedocument.presentationml.slide+xml"/>
  <Override PartName="/ppt/slides/slide11.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Masters/slideMaster11.xml" ContentType="application/vnd.openxmlformats-officedocument.presentationml.slideMaster+xml"/>
  <Override PartName="/ppt/slideMasters/slideMaster10.xml" ContentType="application/vnd.openxmlformats-officedocument.presentationml.slideMaster+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slideMasters/slideMaster9.xml" ContentType="application/vnd.openxmlformats-officedocument.presentationml.slideMaster+xml"/>
  <Override PartName="/ppt/slideMasters/slideMaster8.xml" ContentType="application/vnd.openxmlformats-officedocument.presentationml.slideMaster+xml"/>
  <Override PartName="/ppt/slideMasters/slideMaster7.xml" ContentType="application/vnd.openxmlformats-officedocument.presentationml.slideMaster+xml"/>
  <Override PartName="/ppt/slideMasters/slideMaster6.xml" ContentType="application/vnd.openxmlformats-officedocument.presentationml.slideMaster+xml"/>
  <Override PartName="/ppt/slideMasters/slideMaster5.xml" ContentType="application/vnd.openxmlformats-officedocument.presentationml.slideMaster+xml"/>
  <Override PartName="/ppt/slideMasters/slideMaster4.xml" ContentType="application/vnd.openxmlformats-officedocument.presentationml.slideMaster+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notesSlides/notesSlide26.xml" ContentType="application/vnd.openxmlformats-officedocument.presentationml.notesSlide+xml"/>
  <Override PartName="/ppt/slideMasters/slideMaster1.xml" ContentType="application/vnd.openxmlformats-officedocument.presentationml.slideMaster+xml"/>
  <Override PartName="/ppt/notesSlides/notesSlide25.xml" ContentType="application/vnd.openxmlformats-officedocument.presentationml.notesSlide+xml"/>
  <Override PartName="/ppt/slideLayouts/slideLayout46.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98.xml" ContentType="application/vnd.openxmlformats-officedocument.presentationml.slideLayout+xml"/>
  <Override PartName="/ppt/slideLayouts/slideLayout97.xml" ContentType="application/vnd.openxmlformats-officedocument.presentationml.slideLayout+xml"/>
  <Override PartName="/ppt/slideLayouts/slideLayout96.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15.xml" ContentType="application/vnd.openxmlformats-officedocument.presentationml.slideLayout+xml"/>
  <Override PartName="/ppt/slideLayouts/slideLayout114.xml" ContentType="application/vnd.openxmlformats-officedocument.presentationml.slideLayout+xml"/>
  <Override PartName="/ppt/slideLayouts/slideLayout113.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45.xml" ContentType="application/vnd.openxmlformats-officedocument.presentationml.slideLayout+xml"/>
  <Override PartName="/ppt/slideLayouts/slideLayout44.xml" ContentType="application/vnd.openxmlformats-officedocument.presentationml.slideLayout+xml"/>
  <Override PartName="/ppt/slideLayouts/slideLayout43.xml" ContentType="application/vnd.openxmlformats-officedocument.presentationml.slideLayout+xml"/>
  <Override PartName="/ppt/slideLayouts/slideLayout88.xml" ContentType="application/vnd.openxmlformats-officedocument.presentationml.slideLayout+xml"/>
  <Override PartName="/ppt/slideLayouts/slideLayout47.xml" ContentType="application/vnd.openxmlformats-officedocument.presentationml.slideLayout+xml"/>
  <Override PartName="/ppt/slideLayouts/slideLayout87.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49.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0.xml" ContentType="application/vnd.openxmlformats-officedocument.presentationml.slideLayout+xml"/>
  <Override PartName="/ppt/slideLayouts/slideLayout59.xml" ContentType="application/vnd.openxmlformats-officedocument.presentationml.slideLayout+xml"/>
  <Override PartName="/ppt/slideLayouts/slideLayout58.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0.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79.xml" ContentType="application/vnd.openxmlformats-officedocument.presentationml.slideLayout+xml"/>
  <Override PartName="/ppt/slideLayouts/slideLayout78.xml" ContentType="application/vnd.openxmlformats-officedocument.presentationml.slideLayout+xml"/>
  <Override PartName="/ppt/slideLayouts/slideLayout77.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48.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notesSlides/notesSlide15.xml" ContentType="application/vnd.openxmlformats-officedocument.presentationml.notesSlide+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notesSlides/notesSlide16.xml" ContentType="application/vnd.openxmlformats-officedocument.presentationml.notesSlide+xml"/>
  <Override PartName="/ppt/slideLayouts/slideLayout15.xml" ContentType="application/vnd.openxmlformats-officedocument.presentationml.slideLayou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slideLayouts/slideLayout18.xml" ContentType="application/vnd.openxmlformats-officedocument.presentationml.slideLayout+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9.xml" ContentType="application/vnd.openxmlformats-officedocument.presentationml.notesSlide+xml"/>
  <Override PartName="/ppt/slideLayouts/slideLayout51.xml" ContentType="application/vnd.openxmlformats-officedocument.presentationml.slideLayout+xml"/>
  <Override PartName="/ppt/notesSlides/notesSlide11.xml" ContentType="application/vnd.openxmlformats-officedocument.presentationml.notesSlide+xml"/>
  <Override PartName="/ppt/slideLayouts/slideLayout21.xml" ContentType="application/vnd.openxmlformats-officedocument.presentationml.slideLayout+xml"/>
  <Override PartName="/ppt/notesSlides/notesSlide12.xml" ContentType="application/vnd.openxmlformats-officedocument.presentationml.notesSlide+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4.xml" ContentType="application/vnd.openxmlformats-officedocument.presentationml.slideLayou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3.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notesSlides/notesSlide24.xml" ContentType="application/vnd.openxmlformats-officedocument.presentationml.notesSlide+xml"/>
  <Override PartName="/ppt/slideLayouts/slideLayout1.xml" ContentType="application/vnd.openxmlformats-officedocument.presentationml.slideLayout+xml"/>
  <Override PartName="/ppt/notesSlides/notesSlide22.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notesSlides/notesSlide2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22.xml" ContentType="application/vnd.openxmlformats-officedocument.presentationml.slideLayout+xml"/>
  <Override PartName="/ppt/notesSlides/notesSlide10.xml" ContentType="application/vnd.openxmlformats-officedocument.presentationml.notesSlide+xml"/>
  <Override PartName="/ppt/slideLayouts/slideLayout24.xml" ContentType="application/vnd.openxmlformats-officedocument.presentationml.slideLayout+xml"/>
  <Override PartName="/ppt/notesSlides/notesSlide1.xml" ContentType="application/vnd.openxmlformats-officedocument.presentationml.notesSlide+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134.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3.xml" ContentType="application/vnd.openxmlformats-officedocument.presentationml.slideLayout+xml"/>
  <Override PartName="/ppt/slideLayouts/slideLayout27.xml" ContentType="application/vnd.openxmlformats-officedocument.presentationml.slideLayout+xml"/>
  <Override PartName="/ppt/notesSlides/notesSlide3.xml" ContentType="application/vnd.openxmlformats-officedocument.presentationml.notesSlide+xml"/>
  <Override PartName="/ppt/notesSlides/notesSlide7.xml" ContentType="application/vnd.openxmlformats-officedocument.presentationml.notesSlide+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notesSlides/notesSlide8.xml" ContentType="application/vnd.openxmlformats-officedocument.presentationml.notesSlide+xml"/>
  <Override PartName="/ppt/slideLayouts/slideLayout28.xml" ContentType="application/vnd.openxmlformats-officedocument.presentationml.slideLayout+xml"/>
  <Override PartName="/ppt/notesSlides/notesSlide6.xml" ContentType="application/vnd.openxmlformats-officedocument.presentationml.notesSlide+xml"/>
  <Override PartName="/ppt/slideLayouts/slideLayout30.xml" ContentType="application/vnd.openxmlformats-officedocument.presentationml.slideLayout+xml"/>
  <Override PartName="/ppt/slideLayouts/slideLayout32.xml" ContentType="application/vnd.openxmlformats-officedocument.presentationml.slideLayout+xml"/>
  <Override PartName="/ppt/slideLayouts/slideLayout29.xml" ContentType="application/vnd.openxmlformats-officedocument.presentationml.slideLayout+xml"/>
  <Override PartName="/ppt/slideLayouts/slideLayout31.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8.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0.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9.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6" r:id="rId1"/>
    <p:sldMasterId id="2147484087" r:id="rId2"/>
    <p:sldMasterId id="2147484099" r:id="rId3"/>
    <p:sldMasterId id="2147484111" r:id="rId4"/>
    <p:sldMasterId id="2147484123" r:id="rId5"/>
    <p:sldMasterId id="2147484135" r:id="rId6"/>
    <p:sldMasterId id="2147484148" r:id="rId7"/>
    <p:sldMasterId id="2147484160" r:id="rId8"/>
    <p:sldMasterId id="2147484172" r:id="rId9"/>
    <p:sldMasterId id="2147484187" r:id="rId10"/>
    <p:sldMasterId id="2147484199" r:id="rId11"/>
  </p:sldMasterIdLst>
  <p:notesMasterIdLst>
    <p:notesMasterId r:id="rId44"/>
  </p:notesMasterIdLst>
  <p:sldIdLst>
    <p:sldId id="434" r:id="rId12"/>
    <p:sldId id="435" r:id="rId13"/>
    <p:sldId id="436" r:id="rId14"/>
    <p:sldId id="437" r:id="rId15"/>
    <p:sldId id="438" r:id="rId16"/>
    <p:sldId id="439" r:id="rId17"/>
    <p:sldId id="440" r:id="rId18"/>
    <p:sldId id="441" r:id="rId19"/>
    <p:sldId id="442" r:id="rId20"/>
    <p:sldId id="443" r:id="rId21"/>
    <p:sldId id="444" r:id="rId22"/>
    <p:sldId id="445" r:id="rId23"/>
    <p:sldId id="446" r:id="rId24"/>
    <p:sldId id="447" r:id="rId25"/>
    <p:sldId id="448" r:id="rId26"/>
    <p:sldId id="449" r:id="rId27"/>
    <p:sldId id="450" r:id="rId28"/>
    <p:sldId id="451" r:id="rId29"/>
    <p:sldId id="452" r:id="rId30"/>
    <p:sldId id="453" r:id="rId31"/>
    <p:sldId id="454" r:id="rId32"/>
    <p:sldId id="455" r:id="rId33"/>
    <p:sldId id="456" r:id="rId34"/>
    <p:sldId id="457" r:id="rId35"/>
    <p:sldId id="458" r:id="rId36"/>
    <p:sldId id="459" r:id="rId37"/>
    <p:sldId id="460" r:id="rId38"/>
    <p:sldId id="461" r:id="rId39"/>
    <p:sldId id="462" r:id="rId40"/>
    <p:sldId id="463" r:id="rId41"/>
    <p:sldId id="464" r:id="rId42"/>
    <p:sldId id="465" r:id="rId43"/>
  </p:sldIdLst>
  <p:sldSz cx="9144000" cy="5143500" type="screen16x9"/>
  <p:notesSz cx="6858000" cy="9144000"/>
  <p:defaultTextStyle>
    <a:defPPr>
      <a:defRPr lang="es-ES"/>
    </a:defPPr>
    <a:lvl1pPr marL="0" algn="l" defTabSz="456962" rtl="0" eaLnBrk="1" latinLnBrk="0" hangingPunct="1">
      <a:defRPr sz="1800" kern="1200">
        <a:solidFill>
          <a:schemeClr val="tx1"/>
        </a:solidFill>
        <a:latin typeface="+mn-lt"/>
        <a:ea typeface="+mn-ea"/>
        <a:cs typeface="+mn-cs"/>
      </a:defRPr>
    </a:lvl1pPr>
    <a:lvl2pPr marL="456962" algn="l" defTabSz="456962" rtl="0" eaLnBrk="1" latinLnBrk="0" hangingPunct="1">
      <a:defRPr sz="1800" kern="1200">
        <a:solidFill>
          <a:schemeClr val="tx1"/>
        </a:solidFill>
        <a:latin typeface="+mn-lt"/>
        <a:ea typeface="+mn-ea"/>
        <a:cs typeface="+mn-cs"/>
      </a:defRPr>
    </a:lvl2pPr>
    <a:lvl3pPr marL="913923" algn="l" defTabSz="456962" rtl="0" eaLnBrk="1" latinLnBrk="0" hangingPunct="1">
      <a:defRPr sz="1800" kern="1200">
        <a:solidFill>
          <a:schemeClr val="tx1"/>
        </a:solidFill>
        <a:latin typeface="+mn-lt"/>
        <a:ea typeface="+mn-ea"/>
        <a:cs typeface="+mn-cs"/>
      </a:defRPr>
    </a:lvl3pPr>
    <a:lvl4pPr marL="1370885" algn="l" defTabSz="456962" rtl="0" eaLnBrk="1" latinLnBrk="0" hangingPunct="1">
      <a:defRPr sz="1800" kern="1200">
        <a:solidFill>
          <a:schemeClr val="tx1"/>
        </a:solidFill>
        <a:latin typeface="+mn-lt"/>
        <a:ea typeface="+mn-ea"/>
        <a:cs typeface="+mn-cs"/>
      </a:defRPr>
    </a:lvl4pPr>
    <a:lvl5pPr marL="1827851" algn="l" defTabSz="456962" rtl="0" eaLnBrk="1" latinLnBrk="0" hangingPunct="1">
      <a:defRPr sz="1800" kern="1200">
        <a:solidFill>
          <a:schemeClr val="tx1"/>
        </a:solidFill>
        <a:latin typeface="+mn-lt"/>
        <a:ea typeface="+mn-ea"/>
        <a:cs typeface="+mn-cs"/>
      </a:defRPr>
    </a:lvl5pPr>
    <a:lvl6pPr marL="2284814" algn="l" defTabSz="456962" rtl="0" eaLnBrk="1" latinLnBrk="0" hangingPunct="1">
      <a:defRPr sz="1800" kern="1200">
        <a:solidFill>
          <a:schemeClr val="tx1"/>
        </a:solidFill>
        <a:latin typeface="+mn-lt"/>
        <a:ea typeface="+mn-ea"/>
        <a:cs typeface="+mn-cs"/>
      </a:defRPr>
    </a:lvl6pPr>
    <a:lvl7pPr marL="2741770" algn="l" defTabSz="456962" rtl="0" eaLnBrk="1" latinLnBrk="0" hangingPunct="1">
      <a:defRPr sz="1800" kern="1200">
        <a:solidFill>
          <a:schemeClr val="tx1"/>
        </a:solidFill>
        <a:latin typeface="+mn-lt"/>
        <a:ea typeface="+mn-ea"/>
        <a:cs typeface="+mn-cs"/>
      </a:defRPr>
    </a:lvl7pPr>
    <a:lvl8pPr marL="3198736" algn="l" defTabSz="456962" rtl="0" eaLnBrk="1" latinLnBrk="0" hangingPunct="1">
      <a:defRPr sz="1800" kern="1200">
        <a:solidFill>
          <a:schemeClr val="tx1"/>
        </a:solidFill>
        <a:latin typeface="+mn-lt"/>
        <a:ea typeface="+mn-ea"/>
        <a:cs typeface="+mn-cs"/>
      </a:defRPr>
    </a:lvl8pPr>
    <a:lvl9pPr marL="3655699" algn="l" defTabSz="45696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4F"/>
    <a:srgbClr val="BFD239"/>
    <a:srgbClr val="BFD2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p:restoredTop sz="94681"/>
  </p:normalViewPr>
  <p:slideViewPr>
    <p:cSldViewPr snapToGrid="0" snapToObjects="1">
      <p:cViewPr varScale="1">
        <p:scale>
          <a:sx n="87" d="100"/>
          <a:sy n="87" d="100"/>
        </p:scale>
        <p:origin x="-786" y="-78"/>
      </p:cViewPr>
      <p:guideLst>
        <p:guide orient="horz" pos="1620"/>
        <p:guide pos="2880"/>
      </p:guideLst>
    </p:cSldViewPr>
  </p:slid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theme" Target="theme/theme1.xml"/><Relationship Id="rId50" Type="http://schemas.openxmlformats.org/officeDocument/2006/relationships/customXml" Target="../customXml/item2.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customXml" Target="../customXml/item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customXml" Target="../customXml/item3.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viewProps" Target="viewProps.xml"/><Relationship Id="rId20" Type="http://schemas.openxmlformats.org/officeDocument/2006/relationships/slide" Target="slides/slide9.xml"/><Relationship Id="rId41" Type="http://schemas.openxmlformats.org/officeDocument/2006/relationships/slide" Target="slides/slide30.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4443F2-8419-461A-84B4-1B704D3CF605}" type="datetimeFigureOut">
              <a:rPr lang="es-ES" smtClean="0"/>
              <a:t>12/06/2018</a:t>
            </a:fld>
            <a:endParaRPr lang="es-ES"/>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066580-9298-4782-91CB-D9D7DB816E93}" type="slidenum">
              <a:rPr lang="es-ES" smtClean="0"/>
              <a:t>‹Nº›</a:t>
            </a:fld>
            <a:endParaRPr lang="es-ES"/>
          </a:p>
        </p:txBody>
      </p:sp>
    </p:spTree>
    <p:extLst>
      <p:ext uri="{BB962C8B-B14F-4D97-AF65-F5344CB8AC3E}">
        <p14:creationId xmlns:p14="http://schemas.microsoft.com/office/powerpoint/2010/main" val="2748738511"/>
      </p:ext>
    </p:extLst>
  </p:cSld>
  <p:clrMap bg1="lt1" tx1="dk1" bg2="lt2" tx2="dk2" accent1="accent1" accent2="accent2" accent3="accent3" accent4="accent4" accent5="accent5" accent6="accent6" hlink="hlink" folHlink="folHlink"/>
  <p:notesStyle>
    <a:lvl1pPr marL="0" algn="l" defTabSz="913923" rtl="0" eaLnBrk="1" latinLnBrk="0" hangingPunct="1">
      <a:defRPr sz="1200" kern="1200">
        <a:solidFill>
          <a:schemeClr val="tx1"/>
        </a:solidFill>
        <a:latin typeface="+mn-lt"/>
        <a:ea typeface="+mn-ea"/>
        <a:cs typeface="+mn-cs"/>
      </a:defRPr>
    </a:lvl1pPr>
    <a:lvl2pPr marL="456962" algn="l" defTabSz="913923" rtl="0" eaLnBrk="1" latinLnBrk="0" hangingPunct="1">
      <a:defRPr sz="1200" kern="1200">
        <a:solidFill>
          <a:schemeClr val="tx1"/>
        </a:solidFill>
        <a:latin typeface="+mn-lt"/>
        <a:ea typeface="+mn-ea"/>
        <a:cs typeface="+mn-cs"/>
      </a:defRPr>
    </a:lvl2pPr>
    <a:lvl3pPr marL="913923" algn="l" defTabSz="913923" rtl="0" eaLnBrk="1" latinLnBrk="0" hangingPunct="1">
      <a:defRPr sz="1200" kern="1200">
        <a:solidFill>
          <a:schemeClr val="tx1"/>
        </a:solidFill>
        <a:latin typeface="+mn-lt"/>
        <a:ea typeface="+mn-ea"/>
        <a:cs typeface="+mn-cs"/>
      </a:defRPr>
    </a:lvl3pPr>
    <a:lvl4pPr marL="1370885" algn="l" defTabSz="913923" rtl="0" eaLnBrk="1" latinLnBrk="0" hangingPunct="1">
      <a:defRPr sz="1200" kern="1200">
        <a:solidFill>
          <a:schemeClr val="tx1"/>
        </a:solidFill>
        <a:latin typeface="+mn-lt"/>
        <a:ea typeface="+mn-ea"/>
        <a:cs typeface="+mn-cs"/>
      </a:defRPr>
    </a:lvl4pPr>
    <a:lvl5pPr marL="1827851" algn="l" defTabSz="913923" rtl="0" eaLnBrk="1" latinLnBrk="0" hangingPunct="1">
      <a:defRPr sz="1200" kern="1200">
        <a:solidFill>
          <a:schemeClr val="tx1"/>
        </a:solidFill>
        <a:latin typeface="+mn-lt"/>
        <a:ea typeface="+mn-ea"/>
        <a:cs typeface="+mn-cs"/>
      </a:defRPr>
    </a:lvl5pPr>
    <a:lvl6pPr marL="2284814" algn="l" defTabSz="913923" rtl="0" eaLnBrk="1" latinLnBrk="0" hangingPunct="1">
      <a:defRPr sz="1200" kern="1200">
        <a:solidFill>
          <a:schemeClr val="tx1"/>
        </a:solidFill>
        <a:latin typeface="+mn-lt"/>
        <a:ea typeface="+mn-ea"/>
        <a:cs typeface="+mn-cs"/>
      </a:defRPr>
    </a:lvl6pPr>
    <a:lvl7pPr marL="2741770" algn="l" defTabSz="913923" rtl="0" eaLnBrk="1" latinLnBrk="0" hangingPunct="1">
      <a:defRPr sz="1200" kern="1200">
        <a:solidFill>
          <a:schemeClr val="tx1"/>
        </a:solidFill>
        <a:latin typeface="+mn-lt"/>
        <a:ea typeface="+mn-ea"/>
        <a:cs typeface="+mn-cs"/>
      </a:defRPr>
    </a:lvl7pPr>
    <a:lvl8pPr marL="3198736" algn="l" defTabSz="913923" rtl="0" eaLnBrk="1" latinLnBrk="0" hangingPunct="1">
      <a:defRPr sz="1200" kern="1200">
        <a:solidFill>
          <a:schemeClr val="tx1"/>
        </a:solidFill>
        <a:latin typeface="+mn-lt"/>
        <a:ea typeface="+mn-ea"/>
        <a:cs typeface="+mn-cs"/>
      </a:defRPr>
    </a:lvl8pPr>
    <a:lvl9pPr marL="3655699" algn="l" defTabSz="91392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7">
            <a:extLst>
              <a:ext uri="{FF2B5EF4-FFF2-40B4-BE49-F238E27FC236}">
                <a16:creationId xmlns="" xmlns:a16="http://schemas.microsoft.com/office/drawing/2014/main" id="{756C9C7E-19F0-4B86-A990-34BAC21FCF8C}"/>
              </a:ext>
            </a:extLst>
          </p:cNvPr>
          <p:cNvSpPr txBox="1">
            <a:spLocks noGrp="1" noChangeArrowheads="1"/>
          </p:cNvSpPr>
          <p:nvPr/>
        </p:nvSpPr>
        <p:spPr bwMode="auto">
          <a:xfrm>
            <a:off x="3849688" y="943451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195" tIns="0" rIns="19195" bIns="0" anchor="b"/>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A6B988F-3617-4FD1-AC2D-405D77EF6A54}" type="slidenum">
              <a:rPr kumimoji="0" lang="es-ES" altLang="es-E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es-ES" altLang="es-E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
        <p:nvSpPr>
          <p:cNvPr id="286723" name="Rectangle 2">
            <a:extLst>
              <a:ext uri="{FF2B5EF4-FFF2-40B4-BE49-F238E27FC236}">
                <a16:creationId xmlns="" xmlns:a16="http://schemas.microsoft.com/office/drawing/2014/main" id="{E270ECF1-E16A-460A-A0F2-4C055E6CB2CC}"/>
              </a:ext>
            </a:extLst>
          </p:cNvPr>
          <p:cNvSpPr>
            <a:spLocks noGrp="1" noRot="1" noChangeAspect="1" noChangeArrowheads="1" noTextEdit="1"/>
          </p:cNvSpPr>
          <p:nvPr>
            <p:ph type="sldImg"/>
          </p:nvPr>
        </p:nvSpPr>
        <p:spPr>
          <a:xfrm>
            <a:off x="604838" y="744538"/>
            <a:ext cx="5584825" cy="3724275"/>
          </a:xfrm>
          <a:ln/>
        </p:spPr>
      </p:sp>
      <p:sp>
        <p:nvSpPr>
          <p:cNvPr id="286724" name="Rectangle 3">
            <a:extLst>
              <a:ext uri="{FF2B5EF4-FFF2-40B4-BE49-F238E27FC236}">
                <a16:creationId xmlns="" xmlns:a16="http://schemas.microsoft.com/office/drawing/2014/main" id="{EBC674A6-957C-4A1F-B9F8-0BD757895ACA}"/>
              </a:ext>
            </a:extLst>
          </p:cNvPr>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
                <a:latin typeface="Arial" panose="020B0604020202020204" pitchFamily="34" charset="0"/>
              </a:rPr>
              <a:t>Agradecimiento invitación participar Reunión</a:t>
            </a:r>
          </a:p>
          <a:p>
            <a:r>
              <a:rPr lang="es-ES_tradnl" altLang="es-ES">
                <a:latin typeface="Arial" panose="020B0604020202020204" pitchFamily="34" charset="0"/>
              </a:rPr>
              <a:t>Placer presentacion </a:t>
            </a:r>
          </a:p>
        </p:txBody>
      </p:sp>
    </p:spTree>
    <p:extLst>
      <p:ext uri="{BB962C8B-B14F-4D97-AF65-F5344CB8AC3E}">
        <p14:creationId xmlns:p14="http://schemas.microsoft.com/office/powerpoint/2010/main" val="42667202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1 Marcador de imagen de diapositiva">
            <a:extLst>
              <a:ext uri="{FF2B5EF4-FFF2-40B4-BE49-F238E27FC236}">
                <a16:creationId xmlns="" xmlns:a16="http://schemas.microsoft.com/office/drawing/2014/main" id="{DF11E394-06F5-4669-BDB2-58A1BA8DE0D8}"/>
              </a:ext>
            </a:extLst>
          </p:cNvPr>
          <p:cNvSpPr>
            <a:spLocks noGrp="1" noRot="1" noChangeAspect="1" noTextEdit="1"/>
          </p:cNvSpPr>
          <p:nvPr>
            <p:ph type="sldImg"/>
          </p:nvPr>
        </p:nvSpPr>
        <p:spPr>
          <a:ln/>
        </p:spPr>
      </p:sp>
      <p:sp>
        <p:nvSpPr>
          <p:cNvPr id="295939" name="2 Marcador de notas">
            <a:extLst>
              <a:ext uri="{FF2B5EF4-FFF2-40B4-BE49-F238E27FC236}">
                <a16:creationId xmlns="" xmlns:a16="http://schemas.microsoft.com/office/drawing/2014/main" id="{C2F50DF5-25D1-4822-BF0A-F400708793E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altLang="es-ES"/>
              <a:t>En relación a la Prevencion Secundaria el enfoque es mucho mas complejo </a:t>
            </a:r>
          </a:p>
          <a:p>
            <a:pPr eaLnBrk="1" hangingPunct="1"/>
            <a:endParaRPr lang="es-ES" altLang="es-ES"/>
          </a:p>
          <a:p>
            <a:pPr eaLnBrk="1" hangingPunct="1"/>
            <a:r>
              <a:rPr lang="es-ES" altLang="es-ES"/>
              <a:t>	a) Reducción eventos en ptes con SCA con la incorporación de fármacos antiplaquetarios mas potentes, documentados en el TRITON y en el PLATO.</a:t>
            </a:r>
          </a:p>
          <a:p>
            <a:pPr eaLnBrk="1" hangingPunct="1"/>
            <a:r>
              <a:rPr lang="es-ES" altLang="es-ES"/>
              <a:t>	b) Sin embargo ptes adecuadamente estratificados y trtados a 1 año de F/U un 10%,  1/10,  habrá fallecido o habrá presentado un IAM o un ACV.</a:t>
            </a:r>
          </a:p>
        </p:txBody>
      </p:sp>
      <p:sp>
        <p:nvSpPr>
          <p:cNvPr id="295940" name="3 Marcador de número de diapositiva">
            <a:extLst>
              <a:ext uri="{FF2B5EF4-FFF2-40B4-BE49-F238E27FC236}">
                <a16:creationId xmlns="" xmlns:a16="http://schemas.microsoft.com/office/drawing/2014/main" id="{CCD436A8-B883-4AE7-B092-E065EE1B96F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09650" eaLnBrk="0" hangingPunct="0">
              <a:defRPr sz="2400">
                <a:solidFill>
                  <a:schemeClr val="tx1"/>
                </a:solidFill>
                <a:latin typeface="Swis721 Hv BT" pitchFamily="34" charset="0"/>
              </a:defRPr>
            </a:lvl1pPr>
            <a:lvl2pPr marL="742950" indent="-285750" defTabSz="1009650" eaLnBrk="0" hangingPunct="0">
              <a:defRPr sz="2400">
                <a:solidFill>
                  <a:schemeClr val="tx1"/>
                </a:solidFill>
                <a:latin typeface="Swis721 Hv BT" pitchFamily="34" charset="0"/>
              </a:defRPr>
            </a:lvl2pPr>
            <a:lvl3pPr marL="1143000" indent="-228600" defTabSz="1009650" eaLnBrk="0" hangingPunct="0">
              <a:defRPr sz="2400">
                <a:solidFill>
                  <a:schemeClr val="tx1"/>
                </a:solidFill>
                <a:latin typeface="Swis721 Hv BT" pitchFamily="34" charset="0"/>
              </a:defRPr>
            </a:lvl3pPr>
            <a:lvl4pPr marL="1600200" indent="-228600" defTabSz="1009650" eaLnBrk="0" hangingPunct="0">
              <a:defRPr sz="2400">
                <a:solidFill>
                  <a:schemeClr val="tx1"/>
                </a:solidFill>
                <a:latin typeface="Swis721 Hv BT" pitchFamily="34" charset="0"/>
              </a:defRPr>
            </a:lvl4pPr>
            <a:lvl5pPr marL="2057400" indent="-228600" defTabSz="1009650" eaLnBrk="0" hangingPunct="0">
              <a:defRPr sz="2400">
                <a:solidFill>
                  <a:schemeClr val="tx1"/>
                </a:solidFill>
                <a:latin typeface="Swis721 Hv BT" pitchFamily="34" charset="0"/>
              </a:defRPr>
            </a:lvl5pPr>
            <a:lvl6pPr marL="2514600" indent="-228600" defTabSz="1009650" eaLnBrk="0" fontAlgn="base" hangingPunct="0">
              <a:spcBef>
                <a:spcPct val="0"/>
              </a:spcBef>
              <a:spcAft>
                <a:spcPct val="0"/>
              </a:spcAft>
              <a:defRPr sz="2400">
                <a:solidFill>
                  <a:schemeClr val="tx1"/>
                </a:solidFill>
                <a:latin typeface="Swis721 Hv BT" pitchFamily="34" charset="0"/>
              </a:defRPr>
            </a:lvl6pPr>
            <a:lvl7pPr marL="2971800" indent="-228600" defTabSz="1009650" eaLnBrk="0" fontAlgn="base" hangingPunct="0">
              <a:spcBef>
                <a:spcPct val="0"/>
              </a:spcBef>
              <a:spcAft>
                <a:spcPct val="0"/>
              </a:spcAft>
              <a:defRPr sz="2400">
                <a:solidFill>
                  <a:schemeClr val="tx1"/>
                </a:solidFill>
                <a:latin typeface="Swis721 Hv BT" pitchFamily="34" charset="0"/>
              </a:defRPr>
            </a:lvl7pPr>
            <a:lvl8pPr marL="3429000" indent="-228600" defTabSz="1009650" eaLnBrk="0" fontAlgn="base" hangingPunct="0">
              <a:spcBef>
                <a:spcPct val="0"/>
              </a:spcBef>
              <a:spcAft>
                <a:spcPct val="0"/>
              </a:spcAft>
              <a:defRPr sz="2400">
                <a:solidFill>
                  <a:schemeClr val="tx1"/>
                </a:solidFill>
                <a:latin typeface="Swis721 Hv BT" pitchFamily="34" charset="0"/>
              </a:defRPr>
            </a:lvl8pPr>
            <a:lvl9pPr marL="3886200" indent="-228600" defTabSz="1009650" eaLnBrk="0" fontAlgn="base" hangingPunct="0">
              <a:spcBef>
                <a:spcPct val="0"/>
              </a:spcBef>
              <a:spcAft>
                <a:spcPct val="0"/>
              </a:spcAft>
              <a:defRPr sz="2400">
                <a:solidFill>
                  <a:schemeClr val="tx1"/>
                </a:solidFill>
                <a:latin typeface="Swis721 Hv BT" pitchFamily="34" charset="0"/>
              </a:defRPr>
            </a:lvl9pPr>
          </a:lstStyle>
          <a:p>
            <a:pPr marL="0" marR="0" lvl="0" indent="0" algn="r" defTabSz="1009650" rtl="0" eaLnBrk="1" fontAlgn="base" latinLnBrk="0" hangingPunct="1">
              <a:lnSpc>
                <a:spcPct val="100000"/>
              </a:lnSpc>
              <a:spcBef>
                <a:spcPct val="0"/>
              </a:spcBef>
              <a:spcAft>
                <a:spcPct val="0"/>
              </a:spcAft>
              <a:buClrTx/>
              <a:buSzTx/>
              <a:buFontTx/>
              <a:buNone/>
              <a:tabLst/>
              <a:defRPr/>
            </a:pPr>
            <a:fld id="{B28486A1-8D06-4334-B65D-1701A5AA3075}" type="slidenum">
              <a:rPr kumimoji="0" lang="es-ES" altLang="es-E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1009650" rtl="0" eaLnBrk="1" fontAlgn="base" latinLnBrk="0" hangingPunct="1">
                <a:lnSpc>
                  <a:spcPct val="100000"/>
                </a:lnSpc>
                <a:spcBef>
                  <a:spcPct val="0"/>
                </a:spcBef>
                <a:spcAft>
                  <a:spcPct val="0"/>
                </a:spcAft>
                <a:buClrTx/>
                <a:buSzTx/>
                <a:buFontTx/>
                <a:buNone/>
                <a:tabLst/>
                <a:defRPr/>
              </a:pPr>
              <a:t>10</a:t>
            </a:fld>
            <a:endParaRPr kumimoji="0" lang="es-ES" altLang="es-E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674891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1 Marcador de imagen de diapositiva">
            <a:extLst>
              <a:ext uri="{FF2B5EF4-FFF2-40B4-BE49-F238E27FC236}">
                <a16:creationId xmlns="" xmlns:a16="http://schemas.microsoft.com/office/drawing/2014/main" id="{3C1FD2EF-6046-4417-A71F-AEE8E9618588}"/>
              </a:ext>
            </a:extLst>
          </p:cNvPr>
          <p:cNvSpPr>
            <a:spLocks noGrp="1" noRot="1" noChangeAspect="1" noTextEdit="1"/>
          </p:cNvSpPr>
          <p:nvPr>
            <p:ph type="sldImg"/>
          </p:nvPr>
        </p:nvSpPr>
        <p:spPr>
          <a:xfrm>
            <a:off x="609600" y="744538"/>
            <a:ext cx="5588000" cy="3725862"/>
          </a:xfrm>
          <a:ln/>
        </p:spPr>
      </p:sp>
      <p:sp>
        <p:nvSpPr>
          <p:cNvPr id="296963" name="2 Marcador de notas">
            <a:extLst>
              <a:ext uri="{FF2B5EF4-FFF2-40B4-BE49-F238E27FC236}">
                <a16:creationId xmlns="" xmlns:a16="http://schemas.microsoft.com/office/drawing/2014/main" id="{B92A1EDB-5BA7-461B-A147-A8CBB7276091}"/>
              </a:ext>
            </a:extLst>
          </p:cNvPr>
          <p:cNvSpPr>
            <a:spLocks noGrp="1"/>
          </p:cNvSpPr>
          <p:nvPr>
            <p:ph type="body" idx="1"/>
          </p:nvPr>
        </p:nvSpPr>
        <p:spPr>
          <a:xfrm>
            <a:off x="873125" y="4718050"/>
            <a:ext cx="4973638"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424" tIns="50713" rIns="101424" bIns="50713"/>
          <a:lstStyle/>
          <a:p>
            <a:pPr defTabSz="901700"/>
            <a:r>
              <a:rPr lang="es-ES" altLang="es-ES"/>
              <a:t>Este aspecto importante</a:t>
            </a:r>
          </a:p>
          <a:p>
            <a:pPr defTabSz="901700"/>
            <a:r>
              <a:rPr lang="es-ES" altLang="es-ES"/>
              <a:t>a) Todos los estudios maxima reduccion evntos primeros 2 meses: Las curvas es cuando se separan mas.</a:t>
            </a:r>
          </a:p>
          <a:p>
            <a:pPr defTabSz="901700"/>
            <a:r>
              <a:rPr lang="es-ES" altLang="es-ES"/>
              <a:t>b) A partir de lo 2 mese las curvas son paralelas. </a:t>
            </a:r>
          </a:p>
          <a:p>
            <a:pPr defTabSz="901700"/>
            <a:r>
              <a:rPr lang="es-ES" altLang="es-ES"/>
              <a:t>c) Sugiere beneficio muy limitado o practicamente existente.</a:t>
            </a:r>
          </a:p>
          <a:p>
            <a:pPr defTabSz="901700"/>
            <a:endParaRPr lang="es-ES" altLang="es-ES"/>
          </a:p>
          <a:p>
            <a:pPr defTabSz="901700"/>
            <a:r>
              <a:rPr lang="es-ES" altLang="es-ES"/>
              <a:t>¿Qué pasa si en estos pacientes administramos un tratamienro antitrombotico mas potente ??</a:t>
            </a:r>
          </a:p>
        </p:txBody>
      </p:sp>
      <p:sp>
        <p:nvSpPr>
          <p:cNvPr id="296964" name="3 Marcador de número de diapositiva">
            <a:extLst>
              <a:ext uri="{FF2B5EF4-FFF2-40B4-BE49-F238E27FC236}">
                <a16:creationId xmlns="" xmlns:a16="http://schemas.microsoft.com/office/drawing/2014/main" id="{436CA839-CCE2-4511-83EE-7FF876F6E737}"/>
              </a:ext>
            </a:extLst>
          </p:cNvPr>
          <p:cNvSpPr txBox="1">
            <a:spLocks noGrp="1"/>
          </p:cNvSpPr>
          <p:nvPr/>
        </p:nvSpPr>
        <p:spPr bwMode="auto">
          <a:xfrm>
            <a:off x="3841750" y="9434513"/>
            <a:ext cx="29670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424" tIns="50713" rIns="101424" bIns="50713" anchor="b"/>
          <a:lstStyle>
            <a:lvl1pPr defTabSz="1120775" eaLnBrk="0" hangingPunct="0">
              <a:defRPr sz="2400">
                <a:solidFill>
                  <a:schemeClr val="tx1"/>
                </a:solidFill>
                <a:latin typeface="Swis721 Hv BT" pitchFamily="34" charset="0"/>
              </a:defRPr>
            </a:lvl1pPr>
            <a:lvl2pPr marL="742950" indent="-285750" defTabSz="1120775" eaLnBrk="0" hangingPunct="0">
              <a:defRPr sz="2400">
                <a:solidFill>
                  <a:schemeClr val="tx1"/>
                </a:solidFill>
                <a:latin typeface="Swis721 Hv BT" pitchFamily="34" charset="0"/>
              </a:defRPr>
            </a:lvl2pPr>
            <a:lvl3pPr marL="1143000" indent="-228600" defTabSz="1120775" eaLnBrk="0" hangingPunct="0">
              <a:defRPr sz="2400">
                <a:solidFill>
                  <a:schemeClr val="tx1"/>
                </a:solidFill>
                <a:latin typeface="Swis721 Hv BT" pitchFamily="34" charset="0"/>
              </a:defRPr>
            </a:lvl3pPr>
            <a:lvl4pPr marL="1600200" indent="-228600" defTabSz="1120775" eaLnBrk="0" hangingPunct="0">
              <a:defRPr sz="2400">
                <a:solidFill>
                  <a:schemeClr val="tx1"/>
                </a:solidFill>
                <a:latin typeface="Swis721 Hv BT" pitchFamily="34" charset="0"/>
              </a:defRPr>
            </a:lvl4pPr>
            <a:lvl5pPr marL="2057400" indent="-228600" defTabSz="1120775" eaLnBrk="0" hangingPunct="0">
              <a:defRPr sz="2400">
                <a:solidFill>
                  <a:schemeClr val="tx1"/>
                </a:solidFill>
                <a:latin typeface="Swis721 Hv BT" pitchFamily="34" charset="0"/>
              </a:defRPr>
            </a:lvl5pPr>
            <a:lvl6pPr marL="2514600" indent="-228600" defTabSz="1120775" eaLnBrk="0" fontAlgn="base" hangingPunct="0">
              <a:spcBef>
                <a:spcPct val="0"/>
              </a:spcBef>
              <a:spcAft>
                <a:spcPct val="0"/>
              </a:spcAft>
              <a:defRPr sz="2400">
                <a:solidFill>
                  <a:schemeClr val="tx1"/>
                </a:solidFill>
                <a:latin typeface="Swis721 Hv BT" pitchFamily="34" charset="0"/>
              </a:defRPr>
            </a:lvl6pPr>
            <a:lvl7pPr marL="2971800" indent="-228600" defTabSz="1120775" eaLnBrk="0" fontAlgn="base" hangingPunct="0">
              <a:spcBef>
                <a:spcPct val="0"/>
              </a:spcBef>
              <a:spcAft>
                <a:spcPct val="0"/>
              </a:spcAft>
              <a:defRPr sz="2400">
                <a:solidFill>
                  <a:schemeClr val="tx1"/>
                </a:solidFill>
                <a:latin typeface="Swis721 Hv BT" pitchFamily="34" charset="0"/>
              </a:defRPr>
            </a:lvl7pPr>
            <a:lvl8pPr marL="3429000" indent="-228600" defTabSz="1120775" eaLnBrk="0" fontAlgn="base" hangingPunct="0">
              <a:spcBef>
                <a:spcPct val="0"/>
              </a:spcBef>
              <a:spcAft>
                <a:spcPct val="0"/>
              </a:spcAft>
              <a:defRPr sz="2400">
                <a:solidFill>
                  <a:schemeClr val="tx1"/>
                </a:solidFill>
                <a:latin typeface="Swis721 Hv BT" pitchFamily="34" charset="0"/>
              </a:defRPr>
            </a:lvl8pPr>
            <a:lvl9pPr marL="3886200" indent="-228600" defTabSz="1120775" eaLnBrk="0" fontAlgn="base" hangingPunct="0">
              <a:spcBef>
                <a:spcPct val="0"/>
              </a:spcBef>
              <a:spcAft>
                <a:spcPct val="0"/>
              </a:spcAft>
              <a:defRPr sz="2400">
                <a:solidFill>
                  <a:schemeClr val="tx1"/>
                </a:solidFill>
                <a:latin typeface="Swis721 Hv BT" pitchFamily="34" charset="0"/>
              </a:defRPr>
            </a:lvl9pPr>
          </a:lstStyle>
          <a:p>
            <a:pPr marL="0" marR="0" lvl="0" indent="0" algn="r" defTabSz="1120775" rtl="0" eaLnBrk="0" fontAlgn="base" latinLnBrk="0" hangingPunct="0">
              <a:lnSpc>
                <a:spcPct val="100000"/>
              </a:lnSpc>
              <a:spcBef>
                <a:spcPct val="0"/>
              </a:spcBef>
              <a:spcAft>
                <a:spcPct val="0"/>
              </a:spcAft>
              <a:buClrTx/>
              <a:buSzTx/>
              <a:buFontTx/>
              <a:buNone/>
              <a:tabLst/>
              <a:defRPr/>
            </a:pPr>
            <a:fld id="{A23B8861-0F8F-41C5-9768-21C353E25EEE}" type="slidenum">
              <a:rPr kumimoji="0" lang="es-ES" altLang="es-ES" sz="1300" b="0" i="0" u="none" strike="noStrike" kern="1200" cap="none" spc="0" normalizeH="0" baseline="0" noProof="0" smtClean="0">
                <a:ln>
                  <a:noFill/>
                </a:ln>
                <a:solidFill>
                  <a:srgbClr val="000000"/>
                </a:solidFill>
                <a:effectLst/>
                <a:uLnTx/>
                <a:uFillTx/>
                <a:latin typeface="Swis721 Hv BT" pitchFamily="34" charset="0"/>
                <a:ea typeface="+mn-ea"/>
                <a:cs typeface="Arial" panose="020B0604020202020204" pitchFamily="34" charset="0"/>
              </a:rPr>
              <a:pPr marL="0" marR="0" lvl="0" indent="0" algn="r" defTabSz="1120775" rtl="0" eaLnBrk="0" fontAlgn="base" latinLnBrk="0" hangingPunct="0">
                <a:lnSpc>
                  <a:spcPct val="100000"/>
                </a:lnSpc>
                <a:spcBef>
                  <a:spcPct val="0"/>
                </a:spcBef>
                <a:spcAft>
                  <a:spcPct val="0"/>
                </a:spcAft>
                <a:buClrTx/>
                <a:buSzTx/>
                <a:buFontTx/>
                <a:buNone/>
                <a:tabLst/>
                <a:defRPr/>
              </a:pPr>
              <a:t>11</a:t>
            </a:fld>
            <a:endParaRPr kumimoji="0" lang="es-ES" altLang="es-ES" sz="1300" b="0" i="0" u="none" strike="noStrike" kern="1200" cap="none" spc="0" normalizeH="0" baseline="0" noProof="0">
              <a:ln>
                <a:noFill/>
              </a:ln>
              <a:solidFill>
                <a:srgbClr val="000000"/>
              </a:solidFill>
              <a:effectLst/>
              <a:uLnTx/>
              <a:uFillTx/>
              <a:latin typeface="Swis721 Hv BT" pitchFamily="34" charset="0"/>
              <a:ea typeface="+mn-ea"/>
              <a:cs typeface="Arial" panose="020B0604020202020204" pitchFamily="34" charset="0"/>
            </a:endParaRPr>
          </a:p>
        </p:txBody>
      </p:sp>
    </p:spTree>
    <p:extLst>
      <p:ext uri="{BB962C8B-B14F-4D97-AF65-F5344CB8AC3E}">
        <p14:creationId xmlns:p14="http://schemas.microsoft.com/office/powerpoint/2010/main" val="160628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1026">
            <a:extLst>
              <a:ext uri="{FF2B5EF4-FFF2-40B4-BE49-F238E27FC236}">
                <a16:creationId xmlns="" xmlns:a16="http://schemas.microsoft.com/office/drawing/2014/main" id="{C99451D5-68F3-48B5-A7FB-968F3016B901}"/>
              </a:ext>
            </a:extLst>
          </p:cNvPr>
          <p:cNvSpPr>
            <a:spLocks noGrp="1" noRot="1" noChangeAspect="1" noChangeArrowheads="1" noTextEdit="1"/>
          </p:cNvSpPr>
          <p:nvPr>
            <p:ph type="sldImg"/>
          </p:nvPr>
        </p:nvSpPr>
        <p:spPr>
          <a:xfrm>
            <a:off x="461963" y="649288"/>
            <a:ext cx="5872162" cy="3914775"/>
          </a:xfrm>
          <a:ln/>
        </p:spPr>
      </p:sp>
      <p:sp>
        <p:nvSpPr>
          <p:cNvPr id="297987" name="Rectangle 1027">
            <a:extLst>
              <a:ext uri="{FF2B5EF4-FFF2-40B4-BE49-F238E27FC236}">
                <a16:creationId xmlns="" xmlns:a16="http://schemas.microsoft.com/office/drawing/2014/main" id="{61AE9770-1A7C-494F-85DA-C6B4D79033FD}"/>
              </a:ext>
            </a:extLst>
          </p:cNvPr>
          <p:cNvSpPr>
            <a:spLocks noGrp="1" noChangeArrowheads="1"/>
          </p:cNvSpPr>
          <p:nvPr>
            <p:ph type="body" idx="1"/>
          </p:nvPr>
        </p:nvSpPr>
        <p:spPr>
          <a:xfrm>
            <a:off x="908050" y="4718050"/>
            <a:ext cx="4978400" cy="4468813"/>
          </a:xfrm>
          <a:solidFill>
            <a:srgbClr val="FFFFFF"/>
          </a:solidFill>
          <a:ln>
            <a:solidFill>
              <a:srgbClr val="000000"/>
            </a:solidFill>
          </a:ln>
        </p:spPr>
        <p:txBody>
          <a:bodyPr lIns="86036" tIns="43017" rIns="86036" bIns="43017"/>
          <a:lstStyle/>
          <a:p>
            <a:pPr defTabSz="809625">
              <a:buFontTx/>
              <a:buChar char="-"/>
            </a:pPr>
            <a:r>
              <a:rPr lang="en-US" altLang="es-ES"/>
              <a:t>EVALUACION DEL BENEFICO DE UN TRATAMIENTO ANTITROMBOTICO MAS POTENTE</a:t>
            </a:r>
          </a:p>
          <a:p>
            <a:pPr defTabSz="809625">
              <a:buFontTx/>
              <a:buChar char="-"/>
            </a:pPr>
            <a:r>
              <a:rPr lang="en-US" altLang="es-ES"/>
              <a:t>Esta slide resume diferentes estduiso realizados en ptes con SCA en los que los NACOs se velauaron pero en ptes con SCA que estaban bajo tto con doble regimen antiplaqueterio.</a:t>
            </a:r>
          </a:p>
          <a:p>
            <a:pPr defTabSz="809625">
              <a:buFontTx/>
              <a:buChar char="-"/>
            </a:pPr>
            <a:r>
              <a:rPr lang="en-US" altLang="es-ES"/>
              <a:t> Resultados muy consistentes:</a:t>
            </a:r>
          </a:p>
          <a:p>
            <a:pPr lvl="1" defTabSz="809625">
              <a:buFontTx/>
              <a:buChar char="-"/>
            </a:pPr>
            <a:r>
              <a:rPr lang="en-US" altLang="es-ES"/>
              <a:t>. Incremento +++ snagrado</a:t>
            </a:r>
          </a:p>
          <a:p>
            <a:pPr lvl="1" defTabSz="809625">
              <a:buFontTx/>
              <a:buChar char="-"/>
            </a:pPr>
            <a:r>
              <a:rPr lang="en-US" altLang="es-ES"/>
              <a:t> . Ningun impacto sobre la mortalidad global</a:t>
            </a:r>
          </a:p>
          <a:p>
            <a:pPr lvl="1" defTabSz="809625">
              <a:buFontTx/>
              <a:buChar char="-"/>
            </a:pPr>
            <a:r>
              <a:rPr lang="en-US" altLang="es-ES"/>
              <a:t>Reduccion significativa pero discreta en las tasas de trombosis de stents.</a:t>
            </a:r>
          </a:p>
        </p:txBody>
      </p:sp>
    </p:spTree>
    <p:extLst>
      <p:ext uri="{BB962C8B-B14F-4D97-AF65-F5344CB8AC3E}">
        <p14:creationId xmlns:p14="http://schemas.microsoft.com/office/powerpoint/2010/main" val="767395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a:extLst>
              <a:ext uri="{FF2B5EF4-FFF2-40B4-BE49-F238E27FC236}">
                <a16:creationId xmlns="" xmlns:a16="http://schemas.microsoft.com/office/drawing/2014/main" id="{8E520193-BB1E-49DD-89AB-C347A9A8B98C}"/>
              </a:ext>
            </a:extLst>
          </p:cNvPr>
          <p:cNvSpPr>
            <a:spLocks noGrp="1" noRot="1" noChangeAspect="1" noChangeArrowheads="1" noTextEdit="1"/>
          </p:cNvSpPr>
          <p:nvPr>
            <p:ph type="sldImg"/>
          </p:nvPr>
        </p:nvSpPr>
        <p:spPr>
          <a:xfrm>
            <a:off x="609600" y="744538"/>
            <a:ext cx="5584825" cy="3724275"/>
          </a:xfrm>
          <a:ln/>
        </p:spPr>
      </p:sp>
      <p:sp>
        <p:nvSpPr>
          <p:cNvPr id="299011" name="Rectangle 3">
            <a:extLst>
              <a:ext uri="{FF2B5EF4-FFF2-40B4-BE49-F238E27FC236}">
                <a16:creationId xmlns="" xmlns:a16="http://schemas.microsoft.com/office/drawing/2014/main" id="{729D72C7-6136-4C37-A5F6-B84A47FCDE3D}"/>
              </a:ext>
            </a:extLst>
          </p:cNvPr>
          <p:cNvSpPr>
            <a:spLocks noGrp="1" noChangeArrowheads="1"/>
          </p:cNvSpPr>
          <p:nvPr>
            <p:ph type="body" idx="1"/>
          </p:nvPr>
        </p:nvSpPr>
        <p:spPr>
          <a:solidFill>
            <a:srgbClr val="FFFFFF"/>
          </a:solidFill>
          <a:ln>
            <a:solidFill>
              <a:srgbClr val="000000"/>
            </a:solidFill>
          </a:ln>
        </p:spPr>
        <p:txBody>
          <a:bodyPr lIns="95568" tIns="47784" rIns="95568" bIns="47784"/>
          <a:lstStyle/>
          <a:p>
            <a:pPr defTabSz="904875" eaLnBrk="1" hangingPunct="1">
              <a:spcBef>
                <a:spcPct val="0"/>
              </a:spcBef>
            </a:pPr>
            <a:r>
              <a:rPr lang="es-ES" altLang="es-ES" sz="1600"/>
              <a:t>Ademas, datos del estudio PROSPECT indican:</a:t>
            </a:r>
          </a:p>
          <a:p>
            <a:pPr defTabSz="904875" eaLnBrk="1" hangingPunct="1">
              <a:spcBef>
                <a:spcPct val="0"/>
              </a:spcBef>
            </a:pPr>
            <a:r>
              <a:rPr lang="es-ES" altLang="es-ES" sz="1600"/>
              <a:t>	- solo el 50% de los eventos isquémicos que se producen en los 3 primeros años de seguimiento se producen en las lesiones previamente tratadas </a:t>
            </a:r>
          </a:p>
          <a:p>
            <a:pPr defTabSz="904875" eaLnBrk="1" hangingPunct="1">
              <a:spcBef>
                <a:spcPct val="0"/>
              </a:spcBef>
            </a:pPr>
            <a:r>
              <a:rPr lang="es-ES" altLang="es-ES" sz="1600"/>
              <a:t>	- y el otro 50% se debe a la aparición o a la inestabilización de otras lesiones.</a:t>
            </a:r>
          </a:p>
          <a:p>
            <a:pPr defTabSz="904875" eaLnBrk="1" hangingPunct="1">
              <a:spcBef>
                <a:spcPct val="0"/>
              </a:spcBef>
            </a:pPr>
            <a:endParaRPr lang="es-ES" altLang="es-ES" sz="1600"/>
          </a:p>
          <a:p>
            <a:pPr defTabSz="904875" eaLnBrk="1" hangingPunct="1">
              <a:spcBef>
                <a:spcPct val="0"/>
              </a:spcBef>
            </a:pPr>
            <a:endParaRPr lang="es-ES" altLang="es-ES" sz="1600"/>
          </a:p>
          <a:p>
            <a:pPr defTabSz="904875" eaLnBrk="1" hangingPunct="1">
              <a:spcBef>
                <a:spcPct val="0"/>
              </a:spcBef>
            </a:pPr>
            <a:r>
              <a:rPr lang="es-ES" altLang="es-ES" sz="1600"/>
              <a:t>.</a:t>
            </a:r>
          </a:p>
        </p:txBody>
      </p:sp>
    </p:spTree>
    <p:extLst>
      <p:ext uri="{BB962C8B-B14F-4D97-AF65-F5344CB8AC3E}">
        <p14:creationId xmlns:p14="http://schemas.microsoft.com/office/powerpoint/2010/main" val="380720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5">
            <a:extLst>
              <a:ext uri="{FF2B5EF4-FFF2-40B4-BE49-F238E27FC236}">
                <a16:creationId xmlns="" xmlns:a16="http://schemas.microsoft.com/office/drawing/2014/main" id="{C1352190-D546-4776-921D-BD24E7D5A811}"/>
              </a:ext>
            </a:extLst>
          </p:cNvPr>
          <p:cNvSpPr txBox="1">
            <a:spLocks noGrp="1" noChangeArrowheads="1"/>
          </p:cNvSpPr>
          <p:nvPr/>
        </p:nvSpPr>
        <p:spPr bwMode="auto">
          <a:xfrm>
            <a:off x="3841750" y="9434513"/>
            <a:ext cx="29670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638" tIns="41318" rIns="82638" bIns="41318" anchor="b"/>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E4E46DF1-2A1F-4369-AC0B-259C3A042D53}" type="slidenum">
              <a:rPr kumimoji="0" lang="es-ES_tradnl" altLang="es-ES" sz="1100" b="0" i="0" u="none" strike="noStrike" kern="1200" cap="none" spc="0" normalizeH="0" baseline="0" noProof="0" smtClean="0">
                <a:ln>
                  <a:noFill/>
                </a:ln>
                <a:solidFill>
                  <a:srgbClr val="000000"/>
                </a:solidFill>
                <a:effectLst/>
                <a:uLnTx/>
                <a:uFillTx/>
                <a:latin typeface="Swis721 Hv BT"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s-ES_tradnl" altLang="es-ES" sz="1100" b="0" i="0" u="none" strike="noStrike" kern="1200" cap="none" spc="0" normalizeH="0" baseline="0" noProof="0">
              <a:ln>
                <a:noFill/>
              </a:ln>
              <a:solidFill>
                <a:srgbClr val="000000"/>
              </a:solidFill>
              <a:effectLst/>
              <a:uLnTx/>
              <a:uFillTx/>
              <a:latin typeface="Swis721 Hv BT" pitchFamily="34" charset="0"/>
              <a:ea typeface="+mn-ea"/>
              <a:cs typeface="Arial" panose="020B0604020202020204" pitchFamily="34" charset="0"/>
            </a:endParaRPr>
          </a:p>
        </p:txBody>
      </p:sp>
      <p:sp>
        <p:nvSpPr>
          <p:cNvPr id="300035" name="Rectangle 2">
            <a:extLst>
              <a:ext uri="{FF2B5EF4-FFF2-40B4-BE49-F238E27FC236}">
                <a16:creationId xmlns="" xmlns:a16="http://schemas.microsoft.com/office/drawing/2014/main" id="{B8EFDF31-A528-4643-A694-8DBFC946A089}"/>
              </a:ext>
            </a:extLst>
          </p:cNvPr>
          <p:cNvSpPr>
            <a:spLocks noGrp="1" noRot="1" noChangeAspect="1" noChangeArrowheads="1" noTextEdit="1"/>
          </p:cNvSpPr>
          <p:nvPr>
            <p:ph type="sldImg"/>
          </p:nvPr>
        </p:nvSpPr>
        <p:spPr>
          <a:xfrm>
            <a:off x="604838" y="744538"/>
            <a:ext cx="5584825" cy="3724275"/>
          </a:xfrm>
          <a:ln/>
        </p:spPr>
      </p:sp>
      <p:sp>
        <p:nvSpPr>
          <p:cNvPr id="300036" name="Rectangle 3">
            <a:extLst>
              <a:ext uri="{FF2B5EF4-FFF2-40B4-BE49-F238E27FC236}">
                <a16:creationId xmlns="" xmlns:a16="http://schemas.microsoft.com/office/drawing/2014/main" id="{95FBBFD9-067F-479A-AEB7-5DE0094D63A0}"/>
              </a:ext>
            </a:extLst>
          </p:cNvPr>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
                <a:solidFill>
                  <a:srgbClr val="000000"/>
                </a:solidFill>
              </a:rPr>
              <a:t>Se ahn ealuado en determinados pacientes con alto riesgo amntener el tratamiento antitrombotico mas prolongado.</a:t>
            </a:r>
          </a:p>
          <a:p>
            <a:r>
              <a:rPr lang="es-ES_tradnl" altLang="es-ES">
                <a:solidFill>
                  <a:srgbClr val="000000"/>
                </a:solidFill>
              </a:rPr>
              <a:t>Muy interesante Información ADICIONAL respecto al impacto pronóstico favorable a largo plazo de un tratamiento antitrombótico mas agresivo en determinados pacientes con elevado riesgo isquémico.</a:t>
            </a:r>
          </a:p>
          <a:p>
            <a:endParaRPr lang="es-ES_tradnl" altLang="es-ES">
              <a:solidFill>
                <a:srgbClr val="000000"/>
              </a:solidFill>
            </a:endParaRPr>
          </a:p>
          <a:p>
            <a:r>
              <a:rPr lang="es-ES_tradnl" altLang="es-ES">
                <a:solidFill>
                  <a:srgbClr val="000000"/>
                </a:solidFill>
              </a:rPr>
              <a:t>Subgrupo de pacientes en diferentes estudios todos con IM previo (4 estudios)</a:t>
            </a:r>
          </a:p>
          <a:p>
            <a:endParaRPr lang="es-ES_tradnl" altLang="es-ES">
              <a:solidFill>
                <a:srgbClr val="000000"/>
              </a:solidFill>
            </a:endParaRPr>
          </a:p>
          <a:p>
            <a:r>
              <a:rPr lang="es-ES_tradnl" altLang="es-ES">
                <a:solidFill>
                  <a:srgbClr val="000000"/>
                </a:solidFill>
              </a:rPr>
              <a:t>1.- Seguimientos entre 2-4 años</a:t>
            </a:r>
          </a:p>
          <a:p>
            <a:r>
              <a:rPr lang="es-ES_tradnl" altLang="es-ES">
                <a:solidFill>
                  <a:srgbClr val="000000"/>
                </a:solidFill>
              </a:rPr>
              <a:t>2.- Curvas divergen con un beneficio aditivo a lo largo del seguimiento. </a:t>
            </a:r>
          </a:p>
          <a:p>
            <a:r>
              <a:rPr lang="es-ES_tradnl" altLang="es-ES">
                <a:solidFill>
                  <a:srgbClr val="000000"/>
                </a:solidFill>
              </a:rPr>
              <a:t>3.- Las tasas de PCI en los pacientes incluidos fueron muy variables.</a:t>
            </a:r>
          </a:p>
          <a:p>
            <a:endParaRPr lang="es-ES_tradnl" altLang="es-ES">
              <a:solidFill>
                <a:srgbClr val="000000"/>
              </a:solidFill>
            </a:endParaRPr>
          </a:p>
          <a:p>
            <a:r>
              <a:rPr lang="es-ES_tradnl" altLang="es-ES">
                <a:solidFill>
                  <a:srgbClr val="000000"/>
                </a:solidFill>
              </a:rPr>
              <a:t>La dificultad esta en identificar los pacientes que se pueden beneficiar de un tratamiento antiplaquetario mas potente</a:t>
            </a:r>
          </a:p>
          <a:p>
            <a:endParaRPr lang="es-ES_tradnl" altLang="es-ES">
              <a:solidFill>
                <a:srgbClr val="000000"/>
              </a:solidFill>
            </a:endParaRPr>
          </a:p>
          <a:p>
            <a:endParaRPr lang="es-ES_tradnl" altLang="es-ES"/>
          </a:p>
        </p:txBody>
      </p:sp>
    </p:spTree>
    <p:extLst>
      <p:ext uri="{BB962C8B-B14F-4D97-AF65-F5344CB8AC3E}">
        <p14:creationId xmlns:p14="http://schemas.microsoft.com/office/powerpoint/2010/main" val="29136929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1026">
            <a:extLst>
              <a:ext uri="{FF2B5EF4-FFF2-40B4-BE49-F238E27FC236}">
                <a16:creationId xmlns="" xmlns:a16="http://schemas.microsoft.com/office/drawing/2014/main" id="{D8F782E8-47CA-432C-918C-E862C17BABF6}"/>
              </a:ext>
            </a:extLst>
          </p:cNvPr>
          <p:cNvSpPr>
            <a:spLocks noGrp="1" noRot="1" noChangeAspect="1" noChangeArrowheads="1" noTextEdit="1"/>
          </p:cNvSpPr>
          <p:nvPr>
            <p:ph type="sldImg"/>
          </p:nvPr>
        </p:nvSpPr>
        <p:spPr>
          <a:xfrm>
            <a:off x="461963" y="649288"/>
            <a:ext cx="5872162" cy="3914775"/>
          </a:xfrm>
          <a:ln/>
        </p:spPr>
      </p:sp>
      <p:sp>
        <p:nvSpPr>
          <p:cNvPr id="301059" name="Rectangle 1027">
            <a:extLst>
              <a:ext uri="{FF2B5EF4-FFF2-40B4-BE49-F238E27FC236}">
                <a16:creationId xmlns="" xmlns:a16="http://schemas.microsoft.com/office/drawing/2014/main" id="{33622E55-3B3E-4E8D-B264-DA1B185C5E8F}"/>
              </a:ext>
            </a:extLst>
          </p:cNvPr>
          <p:cNvSpPr>
            <a:spLocks noGrp="1" noChangeArrowheads="1"/>
          </p:cNvSpPr>
          <p:nvPr>
            <p:ph type="body" idx="1"/>
          </p:nvPr>
        </p:nvSpPr>
        <p:spPr>
          <a:xfrm>
            <a:off x="906463" y="4716463"/>
            <a:ext cx="4981575" cy="4471987"/>
          </a:xfrm>
          <a:solidFill>
            <a:srgbClr val="FFFFFF"/>
          </a:solidFill>
          <a:ln>
            <a:solidFill>
              <a:srgbClr val="000000"/>
            </a:solidFill>
          </a:ln>
        </p:spPr>
        <p:txBody>
          <a:bodyPr/>
          <a:lstStyle/>
          <a:p>
            <a:pPr marL="168275" indent="-168275">
              <a:buFontTx/>
              <a:buChar char="-"/>
            </a:pPr>
            <a:r>
              <a:rPr lang="es-ES_tradnl" altLang="es-ES"/>
              <a:t>Metanalisis de tto prolonagdo DAPT en post-ACS (Subgrupo de ptes con antecendtes de IAM)</a:t>
            </a:r>
          </a:p>
          <a:p>
            <a:pPr marL="168275" indent="-168275">
              <a:buFontTx/>
              <a:buChar char="-"/>
            </a:pPr>
            <a:r>
              <a:rPr lang="es-ES_tradnl" altLang="es-ES"/>
              <a:t>Reduccion eventos cardiovascualres mayores favorable a un DAPT prolongado</a:t>
            </a:r>
          </a:p>
          <a:p>
            <a:pPr marL="168275" indent="-168275">
              <a:buFontTx/>
              <a:buChar char="-"/>
            </a:pPr>
            <a:r>
              <a:rPr lang="es-ES_tradnl" altLang="es-ES"/>
              <a:t>Sin embargo incrmento en tasas de sangrado.</a:t>
            </a:r>
          </a:p>
        </p:txBody>
      </p:sp>
    </p:spTree>
    <p:extLst>
      <p:ext uri="{BB962C8B-B14F-4D97-AF65-F5344CB8AC3E}">
        <p14:creationId xmlns:p14="http://schemas.microsoft.com/office/powerpoint/2010/main" val="2427825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5">
            <a:extLst>
              <a:ext uri="{FF2B5EF4-FFF2-40B4-BE49-F238E27FC236}">
                <a16:creationId xmlns="" xmlns:a16="http://schemas.microsoft.com/office/drawing/2014/main" id="{9F480750-D967-4067-A15E-3DBF7EAEA88C}"/>
              </a:ext>
            </a:extLst>
          </p:cNvPr>
          <p:cNvSpPr txBox="1">
            <a:spLocks noGrp="1" noChangeArrowheads="1"/>
          </p:cNvSpPr>
          <p:nvPr/>
        </p:nvSpPr>
        <p:spPr bwMode="auto">
          <a:xfrm>
            <a:off x="3841750" y="9434513"/>
            <a:ext cx="29670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23" tIns="43861" rIns="87723" bIns="43861" anchor="b"/>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8A2A32B7-7E2A-46BE-92EA-BD2015BD49E9}" type="slidenum">
              <a:rPr kumimoji="0" lang="es-ES_tradnl" altLang="es-ES" sz="1100" b="0" i="0" u="none" strike="noStrike" kern="1200" cap="none" spc="0" normalizeH="0" baseline="0" noProof="0" smtClean="0">
                <a:ln>
                  <a:noFill/>
                </a:ln>
                <a:solidFill>
                  <a:srgbClr val="000000"/>
                </a:solidFill>
                <a:effectLst/>
                <a:uLnTx/>
                <a:uFillTx/>
                <a:latin typeface="Swis721 Hv BT"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es-ES_tradnl" altLang="es-ES" sz="1100" b="0" i="0" u="none" strike="noStrike" kern="1200" cap="none" spc="0" normalizeH="0" baseline="0" noProof="0">
              <a:ln>
                <a:noFill/>
              </a:ln>
              <a:solidFill>
                <a:srgbClr val="000000"/>
              </a:solidFill>
              <a:effectLst/>
              <a:uLnTx/>
              <a:uFillTx/>
              <a:latin typeface="Swis721 Hv BT" pitchFamily="34" charset="0"/>
              <a:ea typeface="+mn-ea"/>
              <a:cs typeface="Arial" panose="020B0604020202020204" pitchFamily="34" charset="0"/>
            </a:endParaRPr>
          </a:p>
        </p:txBody>
      </p:sp>
      <p:sp>
        <p:nvSpPr>
          <p:cNvPr id="302083" name="Rectangle 2">
            <a:extLst>
              <a:ext uri="{FF2B5EF4-FFF2-40B4-BE49-F238E27FC236}">
                <a16:creationId xmlns="" xmlns:a16="http://schemas.microsoft.com/office/drawing/2014/main" id="{661B407D-87A6-4EDC-8D3C-72607D6009B8}"/>
              </a:ext>
            </a:extLst>
          </p:cNvPr>
          <p:cNvSpPr>
            <a:spLocks noGrp="1" noRot="1" noChangeAspect="1" noChangeArrowheads="1" noTextEdit="1"/>
          </p:cNvSpPr>
          <p:nvPr>
            <p:ph type="sldImg"/>
          </p:nvPr>
        </p:nvSpPr>
        <p:spPr>
          <a:xfrm>
            <a:off x="604838" y="744538"/>
            <a:ext cx="5584825" cy="3724275"/>
          </a:xfrm>
          <a:ln/>
        </p:spPr>
      </p:sp>
      <p:sp>
        <p:nvSpPr>
          <p:cNvPr id="302084" name="Rectangle 3">
            <a:extLst>
              <a:ext uri="{FF2B5EF4-FFF2-40B4-BE49-F238E27FC236}">
                <a16:creationId xmlns="" xmlns:a16="http://schemas.microsoft.com/office/drawing/2014/main" id="{38481C20-4935-49D8-A1B3-78577AF3D745}"/>
              </a:ext>
            </a:extLst>
          </p:cNvPr>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
              <a:t>Si el equilibrio entre Riesgo de Sangrado y Riesgo Isquémico es frágil en MUCHOS PTES en le tratamiento inicial de los SCA, </a:t>
            </a:r>
          </a:p>
          <a:p>
            <a:r>
              <a:rPr lang="es-ES_tradnl" altLang="es-ES"/>
              <a:t>Alcanzar el equilibrio para someter a los pacientes a un DTAP a muy largo plazo o indefinidamente aun es mas complejo.</a:t>
            </a:r>
          </a:p>
          <a:p>
            <a:endParaRPr lang="es-ES_tradnl" altLang="es-ES"/>
          </a:p>
          <a:p>
            <a:r>
              <a:rPr lang="es-ES_tradnl" altLang="es-ES"/>
              <a:t>Por ello, en este escenario aun es mas importante un análisis mas individualizado de los pacientes en los que debemos considerar de forma integrada los:</a:t>
            </a:r>
          </a:p>
          <a:p>
            <a:r>
              <a:rPr lang="es-ES_tradnl" altLang="es-ES"/>
              <a:t>	- Antecedentes y datos clínicos</a:t>
            </a:r>
          </a:p>
          <a:p>
            <a:r>
              <a:rPr lang="es-ES_tradnl" altLang="es-ES"/>
              <a:t>	- Los datos anatómicos</a:t>
            </a:r>
          </a:p>
          <a:p>
            <a:r>
              <a:rPr lang="es-ES_tradnl" altLang="es-ES"/>
              <a:t>	- Y las características y resultados del procedimiento </a:t>
            </a:r>
          </a:p>
          <a:p>
            <a:endParaRPr lang="es-ES_tradnl" altLang="es-ES"/>
          </a:p>
        </p:txBody>
      </p:sp>
    </p:spTree>
    <p:extLst>
      <p:ext uri="{BB962C8B-B14F-4D97-AF65-F5344CB8AC3E}">
        <p14:creationId xmlns:p14="http://schemas.microsoft.com/office/powerpoint/2010/main" val="8927177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1026">
            <a:extLst>
              <a:ext uri="{FF2B5EF4-FFF2-40B4-BE49-F238E27FC236}">
                <a16:creationId xmlns="" xmlns:a16="http://schemas.microsoft.com/office/drawing/2014/main" id="{EA49465A-FAD3-4CD3-B79D-281173E52FE0}"/>
              </a:ext>
            </a:extLst>
          </p:cNvPr>
          <p:cNvSpPr>
            <a:spLocks noGrp="1" noRot="1" noChangeAspect="1" noChangeArrowheads="1" noTextEdit="1"/>
          </p:cNvSpPr>
          <p:nvPr>
            <p:ph type="sldImg"/>
          </p:nvPr>
        </p:nvSpPr>
        <p:spPr>
          <a:xfrm>
            <a:off x="461963" y="649288"/>
            <a:ext cx="5872162" cy="3914775"/>
          </a:xfrm>
          <a:ln/>
        </p:spPr>
      </p:sp>
      <p:sp>
        <p:nvSpPr>
          <p:cNvPr id="303107" name="Rectangle 1027">
            <a:extLst>
              <a:ext uri="{FF2B5EF4-FFF2-40B4-BE49-F238E27FC236}">
                <a16:creationId xmlns="" xmlns:a16="http://schemas.microsoft.com/office/drawing/2014/main" id="{BE0F255A-BCBD-44DC-93B8-1652EF0A534B}"/>
              </a:ext>
            </a:extLst>
          </p:cNvPr>
          <p:cNvSpPr>
            <a:spLocks noGrp="1" noChangeArrowheads="1"/>
          </p:cNvSpPr>
          <p:nvPr>
            <p:ph type="body" idx="1"/>
          </p:nvPr>
        </p:nvSpPr>
        <p:spPr>
          <a:xfrm>
            <a:off x="908050" y="4718050"/>
            <a:ext cx="4978400" cy="4468813"/>
          </a:xfrm>
          <a:solidFill>
            <a:srgbClr val="FFFFFF"/>
          </a:solidFill>
          <a:ln>
            <a:solidFill>
              <a:srgbClr val="000000"/>
            </a:solidFill>
          </a:ln>
        </p:spPr>
        <p:txBody>
          <a:bodyPr/>
          <a:lstStyle/>
          <a:p>
            <a:r>
              <a:rPr lang="en-US" altLang="es-ES"/>
              <a:t>Por tanto </a:t>
            </a:r>
          </a:p>
          <a:p>
            <a:r>
              <a:rPr lang="en-US" altLang="es-ES"/>
              <a:t>   ACS en fase aguda: alcanzado el limte de la reduccion de evntos isquemicos con farmacos antitromboticos.</a:t>
            </a:r>
          </a:p>
          <a:p>
            <a:r>
              <a:rPr lang="en-US" altLang="es-ES"/>
              <a:t>   Post-ACS: limtado benefio de la prolongacion de una doble tratamiento mas prolonfado por el riesgo de sangrado en una poblacion muy vulnerable.</a:t>
            </a:r>
          </a:p>
          <a:p>
            <a:r>
              <a:rPr lang="en-US" altLang="es-ES"/>
              <a:t>   Cual es el potencial benefico de los tratamientos prolongados en los ptes con SCA</a:t>
            </a:r>
          </a:p>
        </p:txBody>
      </p:sp>
    </p:spTree>
    <p:extLst>
      <p:ext uri="{BB962C8B-B14F-4D97-AF65-F5344CB8AC3E}">
        <p14:creationId xmlns:p14="http://schemas.microsoft.com/office/powerpoint/2010/main" val="7381147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1026">
            <a:extLst>
              <a:ext uri="{FF2B5EF4-FFF2-40B4-BE49-F238E27FC236}">
                <a16:creationId xmlns="" xmlns:a16="http://schemas.microsoft.com/office/drawing/2014/main" id="{DC70F695-7DE6-4784-B283-4F38B1861863}"/>
              </a:ext>
            </a:extLst>
          </p:cNvPr>
          <p:cNvSpPr>
            <a:spLocks noGrp="1" noRot="1" noChangeAspect="1" noChangeArrowheads="1" noTextEdit="1"/>
          </p:cNvSpPr>
          <p:nvPr>
            <p:ph type="sldImg"/>
          </p:nvPr>
        </p:nvSpPr>
        <p:spPr>
          <a:xfrm>
            <a:off x="461963" y="649288"/>
            <a:ext cx="5872162" cy="3914775"/>
          </a:xfrm>
          <a:ln/>
        </p:spPr>
      </p:sp>
      <p:sp>
        <p:nvSpPr>
          <p:cNvPr id="304131" name="Rectangle 1027">
            <a:extLst>
              <a:ext uri="{FF2B5EF4-FFF2-40B4-BE49-F238E27FC236}">
                <a16:creationId xmlns="" xmlns:a16="http://schemas.microsoft.com/office/drawing/2014/main" id="{AC5B9365-DCA5-4C16-B3D3-348BA6C0A76A}"/>
              </a:ext>
            </a:extLst>
          </p:cNvPr>
          <p:cNvSpPr>
            <a:spLocks noGrp="1" noChangeArrowheads="1"/>
          </p:cNvSpPr>
          <p:nvPr>
            <p:ph type="body" idx="1"/>
          </p:nvPr>
        </p:nvSpPr>
        <p:spPr>
          <a:xfrm>
            <a:off x="906463" y="4716463"/>
            <a:ext cx="4981575" cy="4471987"/>
          </a:xfrm>
          <a:solidFill>
            <a:srgbClr val="FFFFFF"/>
          </a:solidFill>
          <a:ln>
            <a:solidFill>
              <a:srgbClr val="000000"/>
            </a:solidFill>
          </a:ln>
        </p:spPr>
        <p:txBody>
          <a:bodyPr/>
          <a:lstStyle/>
          <a:p>
            <a:pPr marL="168275" indent="-168275">
              <a:buFontTx/>
              <a:buChar char="-"/>
            </a:pPr>
            <a:r>
              <a:rPr lang="es-ES_tradnl" altLang="es-ES"/>
              <a:t>Metaanalysis en fase aguda de tratamiento con Atorvastatina en ptes con SCA sometidos a ICP</a:t>
            </a:r>
          </a:p>
          <a:p>
            <a:pPr marL="168275" indent="-168275">
              <a:buFontTx/>
              <a:buChar char="-"/>
            </a:pPr>
            <a:r>
              <a:rPr lang="es-ES_tradnl" altLang="es-ES"/>
              <a:t>Reduccion significativa de MACE en ptes aleatorizados a statinas</a:t>
            </a:r>
          </a:p>
        </p:txBody>
      </p:sp>
    </p:spTree>
    <p:extLst>
      <p:ext uri="{BB962C8B-B14F-4D97-AF65-F5344CB8AC3E}">
        <p14:creationId xmlns:p14="http://schemas.microsoft.com/office/powerpoint/2010/main" val="9133210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7">
            <a:extLst>
              <a:ext uri="{FF2B5EF4-FFF2-40B4-BE49-F238E27FC236}">
                <a16:creationId xmlns="" xmlns:a16="http://schemas.microsoft.com/office/drawing/2014/main" id="{F80D9CFA-4E46-463C-9DFE-7794CEEEBEA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sz="2400">
                <a:solidFill>
                  <a:schemeClr val="tx1"/>
                </a:solidFill>
                <a:latin typeface="Swis721 Hv BT" pitchFamily="34" charset="0"/>
              </a:defRPr>
            </a:lvl1pPr>
            <a:lvl2pPr marL="742950" indent="-285750" defTabSz="933450" eaLnBrk="0" hangingPunct="0">
              <a:defRPr sz="2400">
                <a:solidFill>
                  <a:schemeClr val="tx1"/>
                </a:solidFill>
                <a:latin typeface="Swis721 Hv BT" pitchFamily="34" charset="0"/>
              </a:defRPr>
            </a:lvl2pPr>
            <a:lvl3pPr marL="1143000" indent="-228600" defTabSz="933450" eaLnBrk="0" hangingPunct="0">
              <a:defRPr sz="2400">
                <a:solidFill>
                  <a:schemeClr val="tx1"/>
                </a:solidFill>
                <a:latin typeface="Swis721 Hv BT" pitchFamily="34" charset="0"/>
              </a:defRPr>
            </a:lvl3pPr>
            <a:lvl4pPr marL="1600200" indent="-228600" defTabSz="933450" eaLnBrk="0" hangingPunct="0">
              <a:defRPr sz="2400">
                <a:solidFill>
                  <a:schemeClr val="tx1"/>
                </a:solidFill>
                <a:latin typeface="Swis721 Hv BT" pitchFamily="34" charset="0"/>
              </a:defRPr>
            </a:lvl4pPr>
            <a:lvl5pPr marL="2057400" indent="-228600" defTabSz="933450" eaLnBrk="0" hangingPunct="0">
              <a:defRPr sz="2400">
                <a:solidFill>
                  <a:schemeClr val="tx1"/>
                </a:solidFill>
                <a:latin typeface="Swis721 Hv BT" pitchFamily="34" charset="0"/>
              </a:defRPr>
            </a:lvl5pPr>
            <a:lvl6pPr marL="2514600" indent="-228600" defTabSz="933450" eaLnBrk="0" fontAlgn="base" hangingPunct="0">
              <a:spcBef>
                <a:spcPct val="0"/>
              </a:spcBef>
              <a:spcAft>
                <a:spcPct val="0"/>
              </a:spcAft>
              <a:defRPr sz="2400">
                <a:solidFill>
                  <a:schemeClr val="tx1"/>
                </a:solidFill>
                <a:latin typeface="Swis721 Hv BT" pitchFamily="34" charset="0"/>
              </a:defRPr>
            </a:lvl6pPr>
            <a:lvl7pPr marL="2971800" indent="-228600" defTabSz="933450" eaLnBrk="0" fontAlgn="base" hangingPunct="0">
              <a:spcBef>
                <a:spcPct val="0"/>
              </a:spcBef>
              <a:spcAft>
                <a:spcPct val="0"/>
              </a:spcAft>
              <a:defRPr sz="2400">
                <a:solidFill>
                  <a:schemeClr val="tx1"/>
                </a:solidFill>
                <a:latin typeface="Swis721 Hv BT" pitchFamily="34" charset="0"/>
              </a:defRPr>
            </a:lvl7pPr>
            <a:lvl8pPr marL="3429000" indent="-228600" defTabSz="933450" eaLnBrk="0" fontAlgn="base" hangingPunct="0">
              <a:spcBef>
                <a:spcPct val="0"/>
              </a:spcBef>
              <a:spcAft>
                <a:spcPct val="0"/>
              </a:spcAft>
              <a:defRPr sz="2400">
                <a:solidFill>
                  <a:schemeClr val="tx1"/>
                </a:solidFill>
                <a:latin typeface="Swis721 Hv BT" pitchFamily="34" charset="0"/>
              </a:defRPr>
            </a:lvl8pPr>
            <a:lvl9pPr marL="3886200" indent="-228600" defTabSz="933450" eaLnBrk="0" fontAlgn="base" hangingPunct="0">
              <a:spcBef>
                <a:spcPct val="0"/>
              </a:spcBef>
              <a:spcAft>
                <a:spcPct val="0"/>
              </a:spcAft>
              <a:defRPr sz="2400">
                <a:solidFill>
                  <a:schemeClr val="tx1"/>
                </a:solidFill>
                <a:latin typeface="Swis721 Hv BT" pitchFamily="34" charset="0"/>
              </a:defRPr>
            </a:lvl9pPr>
          </a:lstStyle>
          <a:p>
            <a:pPr marL="0" marR="0" lvl="0" indent="0" algn="r" defTabSz="933450" rtl="0" eaLnBrk="0" fontAlgn="base" latinLnBrk="0" hangingPunct="0">
              <a:lnSpc>
                <a:spcPct val="100000"/>
              </a:lnSpc>
              <a:spcBef>
                <a:spcPct val="0"/>
              </a:spcBef>
              <a:spcAft>
                <a:spcPct val="0"/>
              </a:spcAft>
              <a:buClrTx/>
              <a:buSzTx/>
              <a:buFontTx/>
              <a:buNone/>
              <a:tabLst/>
              <a:defRPr/>
            </a:pPr>
            <a:fld id="{C0D3B548-11C2-45EE-A116-7F87A77889D0}" type="slidenum">
              <a:rPr kumimoji="0" lang="en-US" altLang="es-E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933450" rtl="0" eaLnBrk="0" fontAlgn="base" latinLnBrk="0" hangingPunct="0">
                <a:lnSpc>
                  <a:spcPct val="100000"/>
                </a:lnSpc>
                <a:spcBef>
                  <a:spcPct val="0"/>
                </a:spcBef>
                <a:spcAft>
                  <a:spcPct val="0"/>
                </a:spcAft>
                <a:buClrTx/>
                <a:buSzTx/>
                <a:buFontTx/>
                <a:buNone/>
                <a:tabLst/>
                <a:defRPr/>
              </a:pPr>
              <a:t>19</a:t>
            </a:fld>
            <a:endParaRPr kumimoji="0" lang="en-US" altLang="es-E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05155" name="Rectangle 2">
            <a:extLst>
              <a:ext uri="{FF2B5EF4-FFF2-40B4-BE49-F238E27FC236}">
                <a16:creationId xmlns="" xmlns:a16="http://schemas.microsoft.com/office/drawing/2014/main" id="{3B264920-8361-49E9-8BE9-0E41C8D64C32}"/>
              </a:ext>
            </a:extLst>
          </p:cNvPr>
          <p:cNvSpPr>
            <a:spLocks noGrp="1" noRot="1" noChangeAspect="1" noChangeArrowheads="1" noTextEdit="1"/>
          </p:cNvSpPr>
          <p:nvPr>
            <p:ph type="sldImg"/>
          </p:nvPr>
        </p:nvSpPr>
        <p:spPr>
          <a:xfrm>
            <a:off x="604838" y="744538"/>
            <a:ext cx="5584825" cy="3724275"/>
          </a:xfrm>
          <a:ln/>
        </p:spPr>
      </p:sp>
      <p:sp>
        <p:nvSpPr>
          <p:cNvPr id="418820" name="Rectangle 3">
            <a:extLst>
              <a:ext uri="{FF2B5EF4-FFF2-40B4-BE49-F238E27FC236}">
                <a16:creationId xmlns="" xmlns:a16="http://schemas.microsoft.com/office/drawing/2014/main" id="{73469D26-8E7E-4C94-924E-41F7048BD3A3}"/>
              </a:ext>
            </a:extLst>
          </p:cNvPr>
          <p:cNvSpPr>
            <a:spLocks noGrp="1" noChangeArrowheads="1"/>
          </p:cNvSpPr>
          <p:nvPr>
            <p:ph type="body" idx="1"/>
          </p:nvPr>
        </p:nvSpPr>
        <p:spPr>
          <a:xfrm>
            <a:off x="679450" y="4718050"/>
            <a:ext cx="5435600" cy="4470400"/>
          </a:xfrm>
        </p:spPr>
        <p:txBody>
          <a:bodyPr/>
          <a:lstStyle/>
          <a:p>
            <a:pPr eaLnBrk="1" hangingPunct="1">
              <a:defRPr/>
            </a:pPr>
            <a:r>
              <a:rPr lang="es-ES" dirty="0">
                <a:latin typeface="Arial" pitchFamily="34" charset="0"/>
                <a:ea typeface="MS PGothic" pitchFamily="34" charset="-128"/>
              </a:rPr>
              <a:t>Análisis de diferentes estudios de Prevención Secundaria post-SCA en el que se muestra:</a:t>
            </a:r>
          </a:p>
          <a:p>
            <a:pPr eaLnBrk="1" hangingPunct="1">
              <a:defRPr/>
            </a:pPr>
            <a:r>
              <a:rPr lang="es-ES" dirty="0">
                <a:latin typeface="Arial" pitchFamily="34" charset="0"/>
                <a:ea typeface="MS PGothic" pitchFamily="34" charset="-128"/>
              </a:rPr>
              <a:t>-   Ordenadas % eventos CV</a:t>
            </a:r>
          </a:p>
          <a:p>
            <a:pPr marL="169877" indent="-169877" eaLnBrk="1" hangingPunct="1">
              <a:buFontTx/>
              <a:buChar char="-"/>
              <a:defRPr/>
            </a:pPr>
            <a:r>
              <a:rPr lang="es-ES" dirty="0">
                <a:latin typeface="Arial" pitchFamily="34" charset="0"/>
                <a:ea typeface="MS PGothic" pitchFamily="34" charset="-128"/>
              </a:rPr>
              <a:t>Abscisas Niveles de </a:t>
            </a:r>
            <a:r>
              <a:rPr lang="es-ES" dirty="0" err="1">
                <a:latin typeface="Arial" pitchFamily="34" charset="0"/>
                <a:ea typeface="MS PGothic" pitchFamily="34" charset="-128"/>
              </a:rPr>
              <a:t>Colesteroll</a:t>
            </a:r>
            <a:r>
              <a:rPr lang="es-ES" dirty="0">
                <a:latin typeface="Arial" pitchFamily="34" charset="0"/>
                <a:ea typeface="MS PGothic" pitchFamily="34" charset="-128"/>
              </a:rPr>
              <a:t>, en mg/dl</a:t>
            </a:r>
          </a:p>
          <a:p>
            <a:pPr marL="894997" lvl="2" indent="-169877" eaLnBrk="1" hangingPunct="1">
              <a:buFontTx/>
              <a:buChar char="-"/>
              <a:defRPr/>
            </a:pPr>
            <a:r>
              <a:rPr lang="es-ES" dirty="0">
                <a:latin typeface="Arial" pitchFamily="34" charset="0"/>
                <a:ea typeface="MS PGothic" pitchFamily="34" charset="-128"/>
              </a:rPr>
              <a:t>. A mayor niveles de LDL= Mayor tasa de Eventos CV</a:t>
            </a:r>
          </a:p>
          <a:p>
            <a:pPr marL="894997" lvl="2" indent="-169877" eaLnBrk="1" hangingPunct="1">
              <a:buFontTx/>
              <a:buChar char="-"/>
              <a:defRPr/>
            </a:pPr>
            <a:r>
              <a:rPr lang="es-ES" dirty="0">
                <a:latin typeface="Arial" pitchFamily="34" charset="0"/>
                <a:ea typeface="MS PGothic" pitchFamily="34" charset="-128"/>
              </a:rPr>
              <a:t>. A medida que los niveles son más reducidos la tasa de eventos disminuyen</a:t>
            </a:r>
          </a:p>
        </p:txBody>
      </p:sp>
    </p:spTree>
    <p:extLst>
      <p:ext uri="{BB962C8B-B14F-4D97-AF65-F5344CB8AC3E}">
        <p14:creationId xmlns:p14="http://schemas.microsoft.com/office/powerpoint/2010/main" val="37114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7746" name="Rectangle 7">
            <a:extLst>
              <a:ext uri="{FF2B5EF4-FFF2-40B4-BE49-F238E27FC236}">
                <a16:creationId xmlns="" xmlns:a16="http://schemas.microsoft.com/office/drawing/2014/main" id="{9E87E9F1-ADD2-4B85-9F1F-27FE018C05C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09650" eaLnBrk="0" hangingPunct="0">
              <a:defRPr sz="2400">
                <a:solidFill>
                  <a:schemeClr val="tx1"/>
                </a:solidFill>
                <a:latin typeface="Swis721 Hv BT" pitchFamily="34" charset="0"/>
              </a:defRPr>
            </a:lvl1pPr>
            <a:lvl2pPr marL="742950" indent="-285750" defTabSz="1009650" eaLnBrk="0" hangingPunct="0">
              <a:defRPr sz="2400">
                <a:solidFill>
                  <a:schemeClr val="tx1"/>
                </a:solidFill>
                <a:latin typeface="Swis721 Hv BT" pitchFamily="34" charset="0"/>
              </a:defRPr>
            </a:lvl2pPr>
            <a:lvl3pPr marL="1143000" indent="-228600" defTabSz="1009650" eaLnBrk="0" hangingPunct="0">
              <a:defRPr sz="2400">
                <a:solidFill>
                  <a:schemeClr val="tx1"/>
                </a:solidFill>
                <a:latin typeface="Swis721 Hv BT" pitchFamily="34" charset="0"/>
              </a:defRPr>
            </a:lvl3pPr>
            <a:lvl4pPr marL="1600200" indent="-228600" defTabSz="1009650" eaLnBrk="0" hangingPunct="0">
              <a:defRPr sz="2400">
                <a:solidFill>
                  <a:schemeClr val="tx1"/>
                </a:solidFill>
                <a:latin typeface="Swis721 Hv BT" pitchFamily="34" charset="0"/>
              </a:defRPr>
            </a:lvl4pPr>
            <a:lvl5pPr marL="2057400" indent="-228600" defTabSz="1009650" eaLnBrk="0" hangingPunct="0">
              <a:defRPr sz="2400">
                <a:solidFill>
                  <a:schemeClr val="tx1"/>
                </a:solidFill>
                <a:latin typeface="Swis721 Hv BT" pitchFamily="34" charset="0"/>
              </a:defRPr>
            </a:lvl5pPr>
            <a:lvl6pPr marL="2514600" indent="-228600" defTabSz="1009650" eaLnBrk="0" fontAlgn="base" hangingPunct="0">
              <a:spcBef>
                <a:spcPct val="0"/>
              </a:spcBef>
              <a:spcAft>
                <a:spcPct val="0"/>
              </a:spcAft>
              <a:defRPr sz="2400">
                <a:solidFill>
                  <a:schemeClr val="tx1"/>
                </a:solidFill>
                <a:latin typeface="Swis721 Hv BT" pitchFamily="34" charset="0"/>
              </a:defRPr>
            </a:lvl6pPr>
            <a:lvl7pPr marL="2971800" indent="-228600" defTabSz="1009650" eaLnBrk="0" fontAlgn="base" hangingPunct="0">
              <a:spcBef>
                <a:spcPct val="0"/>
              </a:spcBef>
              <a:spcAft>
                <a:spcPct val="0"/>
              </a:spcAft>
              <a:defRPr sz="2400">
                <a:solidFill>
                  <a:schemeClr val="tx1"/>
                </a:solidFill>
                <a:latin typeface="Swis721 Hv BT" pitchFamily="34" charset="0"/>
              </a:defRPr>
            </a:lvl7pPr>
            <a:lvl8pPr marL="3429000" indent="-228600" defTabSz="1009650" eaLnBrk="0" fontAlgn="base" hangingPunct="0">
              <a:spcBef>
                <a:spcPct val="0"/>
              </a:spcBef>
              <a:spcAft>
                <a:spcPct val="0"/>
              </a:spcAft>
              <a:defRPr sz="2400">
                <a:solidFill>
                  <a:schemeClr val="tx1"/>
                </a:solidFill>
                <a:latin typeface="Swis721 Hv BT" pitchFamily="34" charset="0"/>
              </a:defRPr>
            </a:lvl8pPr>
            <a:lvl9pPr marL="3886200" indent="-228600" defTabSz="1009650" eaLnBrk="0" fontAlgn="base" hangingPunct="0">
              <a:spcBef>
                <a:spcPct val="0"/>
              </a:spcBef>
              <a:spcAft>
                <a:spcPct val="0"/>
              </a:spcAft>
              <a:defRPr sz="2400">
                <a:solidFill>
                  <a:schemeClr val="tx1"/>
                </a:solidFill>
                <a:latin typeface="Swis721 Hv BT" pitchFamily="34" charset="0"/>
              </a:defRPr>
            </a:lvl9pPr>
          </a:lstStyle>
          <a:p>
            <a:pPr marL="0" marR="0" lvl="0" indent="0" algn="r" defTabSz="1009650" rtl="0" eaLnBrk="1" fontAlgn="base" latinLnBrk="0" hangingPunct="1">
              <a:lnSpc>
                <a:spcPct val="100000"/>
              </a:lnSpc>
              <a:spcBef>
                <a:spcPct val="0"/>
              </a:spcBef>
              <a:spcAft>
                <a:spcPct val="0"/>
              </a:spcAft>
              <a:buClrTx/>
              <a:buSzTx/>
              <a:buFontTx/>
              <a:buNone/>
              <a:tabLst/>
              <a:defRPr/>
            </a:pPr>
            <a:fld id="{5E3F2A5E-F607-4469-AD7D-D427E61F87F6}" type="slidenum">
              <a:rPr kumimoji="0" lang="es-ES" altLang="es-E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1009650" rtl="0" eaLnBrk="1" fontAlgn="base" latinLnBrk="0" hangingPunct="1">
                <a:lnSpc>
                  <a:spcPct val="100000"/>
                </a:lnSpc>
                <a:spcBef>
                  <a:spcPct val="0"/>
                </a:spcBef>
                <a:spcAft>
                  <a:spcPct val="0"/>
                </a:spcAft>
                <a:buClrTx/>
                <a:buSzTx/>
                <a:buFontTx/>
                <a:buNone/>
                <a:tabLst/>
                <a:defRPr/>
              </a:pPr>
              <a:t>2</a:t>
            </a:fld>
            <a:endParaRPr kumimoji="0" lang="es-ES" altLang="es-E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87747" name="Rectangle 2">
            <a:extLst>
              <a:ext uri="{FF2B5EF4-FFF2-40B4-BE49-F238E27FC236}">
                <a16:creationId xmlns="" xmlns:a16="http://schemas.microsoft.com/office/drawing/2014/main" id="{F433288C-A458-4E50-9771-F367899AA8D7}"/>
              </a:ext>
            </a:extLst>
          </p:cNvPr>
          <p:cNvSpPr>
            <a:spLocks noGrp="1" noRot="1" noChangeAspect="1" noChangeArrowheads="1" noTextEdit="1"/>
          </p:cNvSpPr>
          <p:nvPr>
            <p:ph type="sldImg"/>
          </p:nvPr>
        </p:nvSpPr>
        <p:spPr>
          <a:xfrm>
            <a:off x="844550" y="993775"/>
            <a:ext cx="5105400" cy="3405188"/>
          </a:xfrm>
          <a:solidFill>
            <a:srgbClr val="FFFFFF"/>
          </a:solidFill>
          <a:ln/>
        </p:spPr>
      </p:sp>
      <p:sp>
        <p:nvSpPr>
          <p:cNvPr id="287748" name="Text Box 3">
            <a:extLst>
              <a:ext uri="{FF2B5EF4-FFF2-40B4-BE49-F238E27FC236}">
                <a16:creationId xmlns="" xmlns:a16="http://schemas.microsoft.com/office/drawing/2014/main" id="{11195E57-C4E5-40F9-AEAB-59BCB471451E}"/>
              </a:ext>
            </a:extLst>
          </p:cNvPr>
          <p:cNvSpPr>
            <a:spLocks noGrp="1" noChangeArrowheads="1"/>
          </p:cNvSpPr>
          <p:nvPr>
            <p:ph type="body" idx="1"/>
          </p:nvPr>
        </p:nvSpPr>
        <p:spPr>
          <a:xfrm>
            <a:off x="1036638" y="4727575"/>
            <a:ext cx="4725987" cy="8629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Progresion tipica aterosclerosis.</a:t>
            </a: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Evolucion aspecto histologico</a:t>
            </a: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Impacto sobre la luz. Reducción progresiva.</a:t>
            </a: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Cambios en la pared.</a:t>
            </a: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Diferentes manifestaciones clinicas</a:t>
            </a: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Primera_ EC Estable.</a:t>
            </a: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EN DETERMINADOS PACIENTES se produce una INESTABILIZACION de la placa </a:t>
            </a: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DESECADENA el escenario clinico mas temible de la enfermedad coronaria: SINDROMES CORONARIOS AGUDOS </a:t>
            </a: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Embolizacion Oclusion transitoria: Clinica de SCASEST</a:t>
            </a: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Ruptura Placa Oclusion permanente. SCAEST</a:t>
            </a: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En una gran mayoria de pacientes el SCA es la forma de presentación de la enfermedad Coronaria.</a:t>
            </a: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endParaRPr lang="en-GB" altLang="es-ES" sz="1700">
              <a:cs typeface="Lucida Sans Unicode" panose="020B0602030504020204" pitchFamily="34" charset="0"/>
            </a:endParaRPr>
          </a:p>
          <a:p>
            <a:pPr marL="214313" indent="-214313" defTabSz="457200" eaLnBrk="1" hangingPunct="1">
              <a:lnSpc>
                <a:spcPct val="97000"/>
              </a:lnSpc>
              <a:spcBef>
                <a:spcPct val="0"/>
              </a:spcBef>
              <a:buSzPct val="45000"/>
              <a:tabLst>
                <a:tab pos="727075" algn="l"/>
                <a:tab pos="1455738" algn="l"/>
                <a:tab pos="2184400" algn="l"/>
                <a:tab pos="2914650" algn="l"/>
                <a:tab pos="3643313" algn="l"/>
                <a:tab pos="4373563" algn="l"/>
                <a:tab pos="5103813" algn="l"/>
              </a:tabLst>
            </a:pPr>
            <a:r>
              <a:rPr lang="en-GB" altLang="es-ES" sz="1700">
                <a:cs typeface="Lucida Sans Unicode" panose="020B0602030504020204" pitchFamily="34" charset="0"/>
              </a:rPr>
              <a:t>Figure 1. Typical Progression of Coronary Atherosclerosis. As the plaque burden increases, the atherosclerotic mass tends to stay external to the lumen, which allows the diameter of the lumen to be maintained; this is known as the Glagov effect, or positive remodeling.1 As plaque encroaches into the lumen, the coronary artery diameter decreases. Myocardial ischemia results from a discordant ratio of coronary blood supply to myocardial oxygen consumption. Luminal narrowing of more than 65 to 75 percent may result in transient ischemia and angina. In acute coronary syndromes, vulnerable plaque is a more important factor than is the degree of stenosis; acute coronary events result from ulceration or erosion of the fibrous cap, with subsequent intraluminal thrombosis.2,3 Vulnerable plaque within the vessel wall may not be obstructive and thus may remain clinically silent until it causes rupture and associated consequences. (The figure has been modified from Greenland et al.,4 with permission.)</a:t>
            </a:r>
          </a:p>
        </p:txBody>
      </p:sp>
    </p:spTree>
    <p:extLst>
      <p:ext uri="{BB962C8B-B14F-4D97-AF65-F5344CB8AC3E}">
        <p14:creationId xmlns:p14="http://schemas.microsoft.com/office/powerpoint/2010/main" val="37315346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5">
            <a:extLst>
              <a:ext uri="{FF2B5EF4-FFF2-40B4-BE49-F238E27FC236}">
                <a16:creationId xmlns="" xmlns:a16="http://schemas.microsoft.com/office/drawing/2014/main" id="{BCF3D25A-BA2E-4773-ABBF-804B81279AA6}"/>
              </a:ext>
            </a:extLst>
          </p:cNvPr>
          <p:cNvSpPr txBox="1">
            <a:spLocks noGrp="1" noChangeArrowheads="1"/>
          </p:cNvSpPr>
          <p:nvPr/>
        </p:nvSpPr>
        <p:spPr bwMode="auto">
          <a:xfrm>
            <a:off x="3841750" y="9434513"/>
            <a:ext cx="29670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39" tIns="46069" rIns="92139" bIns="46069" anchor="b"/>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14E949C1-C915-41FD-990C-E88164483D06}" type="slidenum">
              <a:rPr kumimoji="0" lang="es-ES_tradnl" altLang="es-ES" sz="1200" b="0" i="0" u="none" strike="noStrike" kern="1200" cap="none" spc="0" normalizeH="0" baseline="0" noProof="0" smtClean="0">
                <a:ln>
                  <a:noFill/>
                </a:ln>
                <a:solidFill>
                  <a:srgbClr val="000000"/>
                </a:solidFill>
                <a:effectLst/>
                <a:uLnTx/>
                <a:uFillTx/>
                <a:latin typeface="Swis721 Hv BT"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20</a:t>
            </a:fld>
            <a:endParaRPr kumimoji="0" lang="es-ES_tradnl" altLang="es-ES" sz="1200" b="0" i="0" u="none" strike="noStrike" kern="1200" cap="none" spc="0" normalizeH="0" baseline="0" noProof="0">
              <a:ln>
                <a:noFill/>
              </a:ln>
              <a:solidFill>
                <a:srgbClr val="000000"/>
              </a:solidFill>
              <a:effectLst/>
              <a:uLnTx/>
              <a:uFillTx/>
              <a:latin typeface="Swis721 Hv BT" pitchFamily="34" charset="0"/>
              <a:ea typeface="+mn-ea"/>
              <a:cs typeface="Arial" panose="020B0604020202020204" pitchFamily="34" charset="0"/>
            </a:endParaRPr>
          </a:p>
        </p:txBody>
      </p:sp>
      <p:sp>
        <p:nvSpPr>
          <p:cNvPr id="306179" name="Rectangle 2">
            <a:extLst>
              <a:ext uri="{FF2B5EF4-FFF2-40B4-BE49-F238E27FC236}">
                <a16:creationId xmlns="" xmlns:a16="http://schemas.microsoft.com/office/drawing/2014/main" id="{2C97C2EA-7032-4E0D-A74B-BC9AE15E95EC}"/>
              </a:ext>
            </a:extLst>
          </p:cNvPr>
          <p:cNvSpPr>
            <a:spLocks noGrp="1" noRot="1" noChangeAspect="1" noChangeArrowheads="1" noTextEdit="1"/>
          </p:cNvSpPr>
          <p:nvPr>
            <p:ph type="sldImg"/>
          </p:nvPr>
        </p:nvSpPr>
        <p:spPr>
          <a:ln/>
        </p:spPr>
      </p:sp>
      <p:sp>
        <p:nvSpPr>
          <p:cNvPr id="306180" name="Rectangle 3">
            <a:extLst>
              <a:ext uri="{FF2B5EF4-FFF2-40B4-BE49-F238E27FC236}">
                <a16:creationId xmlns="" xmlns:a16="http://schemas.microsoft.com/office/drawing/2014/main" id="{79688418-18F6-4ABC-8EC0-76D8DC0674D0}"/>
              </a:ext>
            </a:extLst>
          </p:cNvPr>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
              <a:t>Ultimo estudio realizado en prevencion secundaria en ptes con SCAs:</a:t>
            </a:r>
          </a:p>
          <a:p>
            <a:r>
              <a:rPr lang="es-ES_tradnl" altLang="es-ES"/>
              <a:t>5 dias post-SCA, 70% sometidos a ICP (estrategia muy actual)</a:t>
            </a:r>
          </a:p>
          <a:p>
            <a:r>
              <a:rPr lang="es-ES_tradnl" altLang="es-ES"/>
              <a:t>Necesidad de 5-6 años de seguimiento</a:t>
            </a:r>
          </a:p>
          <a:p>
            <a:r>
              <a:rPr lang="es-ES_tradnl" altLang="es-ES"/>
              <a:t>Reduccion de eventos  solo de un 6 %</a:t>
            </a:r>
          </a:p>
        </p:txBody>
      </p:sp>
    </p:spTree>
    <p:extLst>
      <p:ext uri="{BB962C8B-B14F-4D97-AF65-F5344CB8AC3E}">
        <p14:creationId xmlns:p14="http://schemas.microsoft.com/office/powerpoint/2010/main" val="27829196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1026">
            <a:extLst>
              <a:ext uri="{FF2B5EF4-FFF2-40B4-BE49-F238E27FC236}">
                <a16:creationId xmlns="" xmlns:a16="http://schemas.microsoft.com/office/drawing/2014/main" id="{855F3ECF-2ECC-4012-933B-917BFF464B6F}"/>
              </a:ext>
            </a:extLst>
          </p:cNvPr>
          <p:cNvSpPr>
            <a:spLocks noGrp="1" noRot="1" noChangeAspect="1" noChangeArrowheads="1" noTextEdit="1"/>
          </p:cNvSpPr>
          <p:nvPr>
            <p:ph type="sldImg"/>
          </p:nvPr>
        </p:nvSpPr>
        <p:spPr>
          <a:xfrm>
            <a:off x="461963" y="649288"/>
            <a:ext cx="5872162" cy="3914775"/>
          </a:xfrm>
          <a:ln/>
        </p:spPr>
      </p:sp>
      <p:sp>
        <p:nvSpPr>
          <p:cNvPr id="307203" name="Rectangle 1027">
            <a:extLst>
              <a:ext uri="{FF2B5EF4-FFF2-40B4-BE49-F238E27FC236}">
                <a16:creationId xmlns="" xmlns:a16="http://schemas.microsoft.com/office/drawing/2014/main" id="{B3C378BB-64E8-4780-BC69-CCEA829D09CC}"/>
              </a:ext>
            </a:extLst>
          </p:cNvPr>
          <p:cNvSpPr>
            <a:spLocks noGrp="1" noChangeArrowheads="1"/>
          </p:cNvSpPr>
          <p:nvPr>
            <p:ph type="body" idx="1"/>
          </p:nvPr>
        </p:nvSpPr>
        <p:spPr>
          <a:xfrm>
            <a:off x="906463" y="4716463"/>
            <a:ext cx="4981575" cy="4471987"/>
          </a:xfrm>
          <a:solidFill>
            <a:srgbClr val="FFFFFF"/>
          </a:solidFill>
          <a:ln>
            <a:solidFill>
              <a:srgbClr val="000000"/>
            </a:solidFill>
          </a:ln>
        </p:spPr>
        <p:txBody>
          <a:bodyPr/>
          <a:lstStyle/>
          <a:p>
            <a:pPr marL="168275" indent="-168275">
              <a:buFontTx/>
              <a:buChar char="-"/>
            </a:pPr>
            <a:r>
              <a:rPr lang="es-ES_tradnl" altLang="es-ES"/>
              <a:t>Impacto….</a:t>
            </a:r>
          </a:p>
          <a:p>
            <a:pPr marL="168275" indent="-168275">
              <a:buFontTx/>
              <a:buChar char="-"/>
            </a:pPr>
            <a:r>
              <a:rPr lang="es-ES_tradnl" altLang="es-ES"/>
              <a:t>Introduccion innovacio y sostenibilidad. Eficiencia como eina, mediante…..</a:t>
            </a:r>
          </a:p>
        </p:txBody>
      </p:sp>
    </p:spTree>
    <p:extLst>
      <p:ext uri="{BB962C8B-B14F-4D97-AF65-F5344CB8AC3E}">
        <p14:creationId xmlns:p14="http://schemas.microsoft.com/office/powerpoint/2010/main" val="1431277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1026">
            <a:extLst>
              <a:ext uri="{FF2B5EF4-FFF2-40B4-BE49-F238E27FC236}">
                <a16:creationId xmlns="" xmlns:a16="http://schemas.microsoft.com/office/drawing/2014/main" id="{169A047C-3801-4B5D-8C1C-C669F9520967}"/>
              </a:ext>
            </a:extLst>
          </p:cNvPr>
          <p:cNvSpPr>
            <a:spLocks noGrp="1" noRot="1" noChangeAspect="1" noChangeArrowheads="1" noTextEdit="1"/>
          </p:cNvSpPr>
          <p:nvPr>
            <p:ph type="sldImg"/>
          </p:nvPr>
        </p:nvSpPr>
        <p:spPr>
          <a:xfrm>
            <a:off x="461963" y="649288"/>
            <a:ext cx="5872162" cy="3914775"/>
          </a:xfrm>
          <a:ln/>
        </p:spPr>
      </p:sp>
      <p:sp>
        <p:nvSpPr>
          <p:cNvPr id="308227" name="Rectangle 1027">
            <a:extLst>
              <a:ext uri="{FF2B5EF4-FFF2-40B4-BE49-F238E27FC236}">
                <a16:creationId xmlns="" xmlns:a16="http://schemas.microsoft.com/office/drawing/2014/main" id="{D4678DA0-109F-4468-9A95-56F847F8505B}"/>
              </a:ext>
            </a:extLst>
          </p:cNvPr>
          <p:cNvSpPr>
            <a:spLocks noGrp="1" noChangeArrowheads="1"/>
          </p:cNvSpPr>
          <p:nvPr>
            <p:ph type="body" idx="1"/>
          </p:nvPr>
        </p:nvSpPr>
        <p:spPr>
          <a:xfrm>
            <a:off x="908050" y="4718050"/>
            <a:ext cx="4978400" cy="4468813"/>
          </a:xfrm>
          <a:solidFill>
            <a:srgbClr val="FFFFFF"/>
          </a:solidFill>
          <a:ln>
            <a:solidFill>
              <a:srgbClr val="000000"/>
            </a:solidFill>
          </a:ln>
        </p:spPr>
        <p:txBody>
          <a:bodyPr/>
          <a:lstStyle/>
          <a:p>
            <a:r>
              <a:rPr lang="en-US" altLang="es-ES"/>
              <a:t>Puntos 18 m</a:t>
            </a:r>
          </a:p>
          <a:p>
            <a:r>
              <a:rPr lang="en-US" altLang="es-ES"/>
              <a:t>1.- Introduccion</a:t>
            </a:r>
          </a:p>
          <a:p>
            <a:r>
              <a:rPr lang="en-US" altLang="es-ES"/>
              <a:t>2.- Importancia redes tto</a:t>
            </a:r>
          </a:p>
          <a:p>
            <a:r>
              <a:rPr lang="en-US" altLang="es-ES"/>
              <a:t>3.- Reg. RECALCAR Impaco tipo de hsopital y tipo tto en el IAM</a:t>
            </a:r>
          </a:p>
          <a:p>
            <a:r>
              <a:rPr lang="en-US" altLang="es-ES"/>
              <a:t>4.- Impacto asistencia en red y `pronsotico</a:t>
            </a:r>
          </a:p>
          <a:p>
            <a:r>
              <a:rPr lang="en-US" altLang="es-ES"/>
              <a:t>5.- Objetivos pendeintes.</a:t>
            </a:r>
          </a:p>
        </p:txBody>
      </p:sp>
    </p:spTree>
    <p:extLst>
      <p:ext uri="{BB962C8B-B14F-4D97-AF65-F5344CB8AC3E}">
        <p14:creationId xmlns:p14="http://schemas.microsoft.com/office/powerpoint/2010/main" val="14162522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5">
            <a:extLst>
              <a:ext uri="{FF2B5EF4-FFF2-40B4-BE49-F238E27FC236}">
                <a16:creationId xmlns="" xmlns:a16="http://schemas.microsoft.com/office/drawing/2014/main" id="{2AEBA8B7-205F-4DD3-8D50-D6ADB10463AA}"/>
              </a:ext>
            </a:extLst>
          </p:cNvPr>
          <p:cNvSpPr txBox="1">
            <a:spLocks noGrp="1" noChangeArrowheads="1"/>
          </p:cNvSpPr>
          <p:nvPr/>
        </p:nvSpPr>
        <p:spPr bwMode="auto">
          <a:xfrm>
            <a:off x="3841750" y="9434513"/>
            <a:ext cx="29670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39" tIns="46069" rIns="92139" bIns="46069" anchor="b"/>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04D9BA1-C269-433D-950B-E2464E5F46C8}" type="slidenum">
              <a:rPr kumimoji="0" lang="es-ES_tradnl" altLang="es-ES" sz="1200" b="0" i="0" u="none" strike="noStrike" kern="1200" cap="none" spc="0" normalizeH="0" baseline="0" noProof="0" smtClean="0">
                <a:ln>
                  <a:noFill/>
                </a:ln>
                <a:solidFill>
                  <a:srgbClr val="000000"/>
                </a:solidFill>
                <a:effectLst/>
                <a:uLnTx/>
                <a:uFillTx/>
                <a:latin typeface="Swis721 Hv BT"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23</a:t>
            </a:fld>
            <a:endParaRPr kumimoji="0" lang="es-ES_tradnl" altLang="es-ES" sz="1200" b="0" i="0" u="none" strike="noStrike" kern="1200" cap="none" spc="0" normalizeH="0" baseline="0" noProof="0">
              <a:ln>
                <a:noFill/>
              </a:ln>
              <a:solidFill>
                <a:srgbClr val="000000"/>
              </a:solidFill>
              <a:effectLst/>
              <a:uLnTx/>
              <a:uFillTx/>
              <a:latin typeface="Swis721 Hv BT" pitchFamily="34" charset="0"/>
              <a:ea typeface="+mn-ea"/>
              <a:cs typeface="Arial" panose="020B0604020202020204" pitchFamily="34" charset="0"/>
            </a:endParaRPr>
          </a:p>
        </p:txBody>
      </p:sp>
      <p:sp>
        <p:nvSpPr>
          <p:cNvPr id="309251" name="Rectangle 2">
            <a:extLst>
              <a:ext uri="{FF2B5EF4-FFF2-40B4-BE49-F238E27FC236}">
                <a16:creationId xmlns="" xmlns:a16="http://schemas.microsoft.com/office/drawing/2014/main" id="{52968EE8-8661-432D-A432-F66BA05ABBFD}"/>
              </a:ext>
            </a:extLst>
          </p:cNvPr>
          <p:cNvSpPr>
            <a:spLocks noGrp="1" noRot="1" noChangeAspect="1" noChangeArrowheads="1" noTextEdit="1"/>
          </p:cNvSpPr>
          <p:nvPr>
            <p:ph type="sldImg"/>
          </p:nvPr>
        </p:nvSpPr>
        <p:spPr>
          <a:ln/>
        </p:spPr>
      </p:sp>
      <p:sp>
        <p:nvSpPr>
          <p:cNvPr id="309252" name="Rectangle 3">
            <a:extLst>
              <a:ext uri="{FF2B5EF4-FFF2-40B4-BE49-F238E27FC236}">
                <a16:creationId xmlns="" xmlns:a16="http://schemas.microsoft.com/office/drawing/2014/main" id="{AF0E0013-153F-4A99-AA6B-D874527C8A4D}"/>
              </a:ext>
            </a:extLst>
          </p:cNvPr>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
              <a:t>End poib nt P:</a:t>
            </a:r>
          </a:p>
          <a:p>
            <a:r>
              <a:rPr lang="es-ES_tradnl" altLang="es-ES"/>
              <a:t>Muerte CV, IAM, ACV, Angina mas Hospi y revasc , reduccion 2%, 15%</a:t>
            </a:r>
          </a:p>
        </p:txBody>
      </p:sp>
    </p:spTree>
    <p:extLst>
      <p:ext uri="{BB962C8B-B14F-4D97-AF65-F5344CB8AC3E}">
        <p14:creationId xmlns:p14="http://schemas.microsoft.com/office/powerpoint/2010/main" val="18010333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1026">
            <a:extLst>
              <a:ext uri="{FF2B5EF4-FFF2-40B4-BE49-F238E27FC236}">
                <a16:creationId xmlns="" xmlns:a16="http://schemas.microsoft.com/office/drawing/2014/main" id="{61B0A661-1758-4BE9-8C1A-E27FC31D879E}"/>
              </a:ext>
            </a:extLst>
          </p:cNvPr>
          <p:cNvSpPr>
            <a:spLocks noGrp="1" noRot="1" noChangeAspect="1" noChangeArrowheads="1" noTextEdit="1"/>
          </p:cNvSpPr>
          <p:nvPr>
            <p:ph type="sldImg"/>
          </p:nvPr>
        </p:nvSpPr>
        <p:spPr>
          <a:xfrm>
            <a:off x="461963" y="649288"/>
            <a:ext cx="5872162" cy="3914775"/>
          </a:xfrm>
          <a:ln/>
        </p:spPr>
      </p:sp>
      <p:sp>
        <p:nvSpPr>
          <p:cNvPr id="310275" name="Rectangle 1027">
            <a:extLst>
              <a:ext uri="{FF2B5EF4-FFF2-40B4-BE49-F238E27FC236}">
                <a16:creationId xmlns="" xmlns:a16="http://schemas.microsoft.com/office/drawing/2014/main" id="{8DDD259D-B80F-4B47-AF0A-73E53734385F}"/>
              </a:ext>
            </a:extLst>
          </p:cNvPr>
          <p:cNvSpPr>
            <a:spLocks noGrp="1" noChangeArrowheads="1"/>
          </p:cNvSpPr>
          <p:nvPr>
            <p:ph type="body" idx="1"/>
          </p:nvPr>
        </p:nvSpPr>
        <p:spPr>
          <a:xfrm>
            <a:off x="906463" y="4716463"/>
            <a:ext cx="4981575" cy="4471987"/>
          </a:xfrm>
          <a:solidFill>
            <a:srgbClr val="FFFFFF"/>
          </a:solidFill>
          <a:ln>
            <a:solidFill>
              <a:srgbClr val="000000"/>
            </a:solidFill>
          </a:ln>
        </p:spPr>
        <p:txBody>
          <a:bodyPr/>
          <a:lstStyle/>
          <a:p>
            <a:pPr marL="168275" indent="-168275">
              <a:buFontTx/>
              <a:buChar char="-"/>
            </a:pPr>
            <a:r>
              <a:rPr lang="es-ES_tradnl" altLang="es-ES"/>
              <a:t>Impacto….</a:t>
            </a:r>
          </a:p>
          <a:p>
            <a:pPr marL="168275" indent="-168275">
              <a:buFontTx/>
              <a:buChar char="-"/>
            </a:pPr>
            <a:r>
              <a:rPr lang="es-ES_tradnl" altLang="es-ES"/>
              <a:t>Introduccion innovacio y sostenibilidad. Eficiencia como eina, mediante…..</a:t>
            </a:r>
          </a:p>
        </p:txBody>
      </p:sp>
    </p:spTree>
    <p:extLst>
      <p:ext uri="{BB962C8B-B14F-4D97-AF65-F5344CB8AC3E}">
        <p14:creationId xmlns:p14="http://schemas.microsoft.com/office/powerpoint/2010/main" val="18275228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5">
            <a:extLst>
              <a:ext uri="{FF2B5EF4-FFF2-40B4-BE49-F238E27FC236}">
                <a16:creationId xmlns="" xmlns:a16="http://schemas.microsoft.com/office/drawing/2014/main" id="{76716172-F942-477B-81E2-2226A7168542}"/>
              </a:ext>
            </a:extLst>
          </p:cNvPr>
          <p:cNvSpPr txBox="1">
            <a:spLocks noGrp="1" noChangeArrowheads="1"/>
          </p:cNvSpPr>
          <p:nvPr/>
        </p:nvSpPr>
        <p:spPr bwMode="auto">
          <a:xfrm>
            <a:off x="3841750" y="9434513"/>
            <a:ext cx="29670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40" tIns="46069" rIns="92140" bIns="46069" anchor="b"/>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49EEE913-344D-45DB-9C78-9504522E95BD}" type="slidenum">
              <a:rPr kumimoji="0" lang="es-ES_tradnl" altLang="es-ES" sz="1200" b="0" i="0" u="none" strike="noStrike" kern="1200" cap="none" spc="0" normalizeH="0" baseline="0" noProof="0" smtClean="0">
                <a:ln>
                  <a:noFill/>
                </a:ln>
                <a:solidFill>
                  <a:srgbClr val="000000"/>
                </a:solidFill>
                <a:effectLst/>
                <a:uLnTx/>
                <a:uFillTx/>
                <a:latin typeface="Swis721 Hv BT"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25</a:t>
            </a:fld>
            <a:endParaRPr kumimoji="0" lang="es-ES_tradnl" altLang="es-ES" sz="1200" b="0" i="0" u="none" strike="noStrike" kern="1200" cap="none" spc="0" normalizeH="0" baseline="0" noProof="0">
              <a:ln>
                <a:noFill/>
              </a:ln>
              <a:solidFill>
                <a:srgbClr val="000000"/>
              </a:solidFill>
              <a:effectLst/>
              <a:uLnTx/>
              <a:uFillTx/>
              <a:latin typeface="Swis721 Hv BT" pitchFamily="34" charset="0"/>
              <a:ea typeface="+mn-ea"/>
              <a:cs typeface="Arial" panose="020B0604020202020204" pitchFamily="34" charset="0"/>
            </a:endParaRPr>
          </a:p>
        </p:txBody>
      </p:sp>
      <p:sp>
        <p:nvSpPr>
          <p:cNvPr id="311299" name="Rectangle 2">
            <a:extLst>
              <a:ext uri="{FF2B5EF4-FFF2-40B4-BE49-F238E27FC236}">
                <a16:creationId xmlns="" xmlns:a16="http://schemas.microsoft.com/office/drawing/2014/main" id="{5F716D2A-9633-4198-8BB2-ED38BE675BC6}"/>
              </a:ext>
            </a:extLst>
          </p:cNvPr>
          <p:cNvSpPr>
            <a:spLocks noGrp="1" noRot="1" noChangeAspect="1" noChangeArrowheads="1" noTextEdit="1"/>
          </p:cNvSpPr>
          <p:nvPr>
            <p:ph type="sldImg"/>
          </p:nvPr>
        </p:nvSpPr>
        <p:spPr>
          <a:ln/>
        </p:spPr>
      </p:sp>
      <p:sp>
        <p:nvSpPr>
          <p:cNvPr id="311300" name="Rectangle 3">
            <a:extLst>
              <a:ext uri="{FF2B5EF4-FFF2-40B4-BE49-F238E27FC236}">
                <a16:creationId xmlns="" xmlns:a16="http://schemas.microsoft.com/office/drawing/2014/main" id="{5D63945D-1140-4A14-A879-F61F9006BD99}"/>
              </a:ext>
            </a:extLst>
          </p:cNvPr>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
              <a:t>Estudio PEGASUS </a:t>
            </a:r>
          </a:p>
          <a:p>
            <a:r>
              <a:rPr lang="es-ES_tradnl" altLang="es-ES"/>
              <a:t>Pacientes estables 1-3 años post_IAM + factor de riesgo isquemico adicional.</a:t>
            </a:r>
          </a:p>
          <a:p>
            <a:r>
              <a:rPr lang="es-ES_tradnl" altLang="es-ES"/>
              <a:t>Randomizado a ASA sola vs ASA + Ticagrelor. 60 o 90</a:t>
            </a:r>
          </a:p>
          <a:p>
            <a:endParaRPr lang="es-ES_tradnl" altLang="es-ES"/>
          </a:p>
          <a:p>
            <a:r>
              <a:rPr lang="es-ES_tradnl" altLang="es-ES"/>
              <a:t>Resultados:</a:t>
            </a:r>
          </a:p>
          <a:p>
            <a:r>
              <a:rPr lang="es-ES_tradnl" altLang="es-ES"/>
              <a:t>Dosis antotrombotica mas potente (ASA + Tica) reduiccion significativa ebe ventos isquemicos Curvas divergentes progreisvas </a:t>
            </a:r>
          </a:p>
          <a:p>
            <a:r>
              <a:rPr lang="es-ES_tradnl" altLang="es-ES"/>
              <a:t>De nuevo incrmento riesgo de sjangrado mayor y menor  ptes </a:t>
            </a:r>
          </a:p>
        </p:txBody>
      </p:sp>
    </p:spTree>
    <p:extLst>
      <p:ext uri="{BB962C8B-B14F-4D97-AF65-F5344CB8AC3E}">
        <p14:creationId xmlns:p14="http://schemas.microsoft.com/office/powerpoint/2010/main" val="28586077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1026">
            <a:extLst>
              <a:ext uri="{FF2B5EF4-FFF2-40B4-BE49-F238E27FC236}">
                <a16:creationId xmlns="" xmlns:a16="http://schemas.microsoft.com/office/drawing/2014/main" id="{D34C14D9-B00D-49AC-A9B4-8B5CA31EF4B7}"/>
              </a:ext>
            </a:extLst>
          </p:cNvPr>
          <p:cNvSpPr>
            <a:spLocks noGrp="1" noRot="1" noChangeAspect="1" noChangeArrowheads="1" noTextEdit="1"/>
          </p:cNvSpPr>
          <p:nvPr>
            <p:ph type="sldImg"/>
          </p:nvPr>
        </p:nvSpPr>
        <p:spPr>
          <a:xfrm>
            <a:off x="461963" y="649288"/>
            <a:ext cx="5872162" cy="3914775"/>
          </a:xfrm>
          <a:ln/>
        </p:spPr>
      </p:sp>
      <p:sp>
        <p:nvSpPr>
          <p:cNvPr id="312323" name="Rectangle 1027">
            <a:extLst>
              <a:ext uri="{FF2B5EF4-FFF2-40B4-BE49-F238E27FC236}">
                <a16:creationId xmlns="" xmlns:a16="http://schemas.microsoft.com/office/drawing/2014/main" id="{593B6607-C51C-44E0-9CEE-0D5B2BCC01AC}"/>
              </a:ext>
            </a:extLst>
          </p:cNvPr>
          <p:cNvSpPr>
            <a:spLocks noGrp="1" noChangeArrowheads="1"/>
          </p:cNvSpPr>
          <p:nvPr>
            <p:ph type="body" idx="1"/>
          </p:nvPr>
        </p:nvSpPr>
        <p:spPr>
          <a:xfrm>
            <a:off x="906463" y="4716463"/>
            <a:ext cx="4981575" cy="4471987"/>
          </a:xfrm>
          <a:solidFill>
            <a:srgbClr val="FFFFFF"/>
          </a:solidFill>
          <a:ln>
            <a:solidFill>
              <a:srgbClr val="000000"/>
            </a:solidFill>
          </a:ln>
        </p:spPr>
        <p:txBody>
          <a:bodyPr/>
          <a:lstStyle/>
          <a:p>
            <a:pPr marL="166688" indent="-166688">
              <a:buFontTx/>
              <a:buChar char="-"/>
            </a:pPr>
            <a:r>
              <a:rPr lang="es-ES_tradnl" altLang="es-ES"/>
              <a:t>Existe una relación entre la regresion detectada angiograficamente en la aterosclerosis coronaria y el pronsotico a largo plazo</a:t>
            </a:r>
          </a:p>
          <a:p>
            <a:pPr marL="166688" indent="-166688">
              <a:buFontTx/>
              <a:buChar char="-"/>
            </a:pPr>
            <a:r>
              <a:rPr lang="es-ES_tradnl" altLang="es-ES"/>
              <a:t>Estuido Ptes soemtidos a una angiografia basal y a 2 años.</a:t>
            </a:r>
          </a:p>
          <a:p>
            <a:pPr marL="166688" indent="-166688">
              <a:buFontTx/>
              <a:buChar char="-"/>
            </a:pPr>
            <a:r>
              <a:rPr lang="es-ES_tradnl" altLang="es-ES"/>
              <a:t>Los pacientes a los 2 a: progresion, increento en la mortalidad cardica  5 veces en comparacion a ptes con regresion. Moratlidad del 4 % </a:t>
            </a:r>
          </a:p>
        </p:txBody>
      </p:sp>
    </p:spTree>
    <p:extLst>
      <p:ext uri="{BB962C8B-B14F-4D97-AF65-F5344CB8AC3E}">
        <p14:creationId xmlns:p14="http://schemas.microsoft.com/office/powerpoint/2010/main" val="38635055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5">
            <a:extLst>
              <a:ext uri="{FF2B5EF4-FFF2-40B4-BE49-F238E27FC236}">
                <a16:creationId xmlns="" xmlns:a16="http://schemas.microsoft.com/office/drawing/2014/main" id="{B0E51D72-A8CA-4B5E-AF83-F48F3D53BC7B}"/>
              </a:ext>
            </a:extLst>
          </p:cNvPr>
          <p:cNvSpPr txBox="1">
            <a:spLocks noGrp="1" noChangeArrowheads="1"/>
          </p:cNvSpPr>
          <p:nvPr/>
        </p:nvSpPr>
        <p:spPr bwMode="auto">
          <a:xfrm>
            <a:off x="3849688" y="943451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129" tIns="0" rIns="21129" bIns="0" anchor="b"/>
          <a:lstStyle>
            <a:lvl1pPr defTabSz="828675" eaLnBrk="0" hangingPunct="0">
              <a:defRPr sz="2400">
                <a:solidFill>
                  <a:schemeClr val="tx1"/>
                </a:solidFill>
                <a:latin typeface="Swis721 Hv BT" pitchFamily="34" charset="0"/>
              </a:defRPr>
            </a:lvl1pPr>
            <a:lvl2pPr marL="742950" indent="-285750" defTabSz="828675" eaLnBrk="0" hangingPunct="0">
              <a:defRPr sz="2400">
                <a:solidFill>
                  <a:schemeClr val="tx1"/>
                </a:solidFill>
                <a:latin typeface="Swis721 Hv BT" pitchFamily="34" charset="0"/>
              </a:defRPr>
            </a:lvl2pPr>
            <a:lvl3pPr marL="1143000" indent="-228600" defTabSz="828675" eaLnBrk="0" hangingPunct="0">
              <a:defRPr sz="2400">
                <a:solidFill>
                  <a:schemeClr val="tx1"/>
                </a:solidFill>
                <a:latin typeface="Swis721 Hv BT" pitchFamily="34" charset="0"/>
              </a:defRPr>
            </a:lvl3pPr>
            <a:lvl4pPr marL="1600200" indent="-228600" defTabSz="828675" eaLnBrk="0" hangingPunct="0">
              <a:defRPr sz="2400">
                <a:solidFill>
                  <a:schemeClr val="tx1"/>
                </a:solidFill>
                <a:latin typeface="Swis721 Hv BT" pitchFamily="34" charset="0"/>
              </a:defRPr>
            </a:lvl4pPr>
            <a:lvl5pPr marL="2057400" indent="-228600" defTabSz="828675" eaLnBrk="0" hangingPunct="0">
              <a:defRPr sz="2400">
                <a:solidFill>
                  <a:schemeClr val="tx1"/>
                </a:solidFill>
                <a:latin typeface="Swis721 Hv BT" pitchFamily="34" charset="0"/>
              </a:defRPr>
            </a:lvl5pPr>
            <a:lvl6pPr marL="2514600" indent="-228600" defTabSz="828675" eaLnBrk="0" fontAlgn="base" hangingPunct="0">
              <a:spcBef>
                <a:spcPct val="0"/>
              </a:spcBef>
              <a:spcAft>
                <a:spcPct val="0"/>
              </a:spcAft>
              <a:defRPr sz="2400">
                <a:solidFill>
                  <a:schemeClr val="tx1"/>
                </a:solidFill>
                <a:latin typeface="Swis721 Hv BT" pitchFamily="34" charset="0"/>
              </a:defRPr>
            </a:lvl6pPr>
            <a:lvl7pPr marL="2971800" indent="-228600" defTabSz="828675" eaLnBrk="0" fontAlgn="base" hangingPunct="0">
              <a:spcBef>
                <a:spcPct val="0"/>
              </a:spcBef>
              <a:spcAft>
                <a:spcPct val="0"/>
              </a:spcAft>
              <a:defRPr sz="2400">
                <a:solidFill>
                  <a:schemeClr val="tx1"/>
                </a:solidFill>
                <a:latin typeface="Swis721 Hv BT" pitchFamily="34" charset="0"/>
              </a:defRPr>
            </a:lvl7pPr>
            <a:lvl8pPr marL="3429000" indent="-228600" defTabSz="828675" eaLnBrk="0" fontAlgn="base" hangingPunct="0">
              <a:spcBef>
                <a:spcPct val="0"/>
              </a:spcBef>
              <a:spcAft>
                <a:spcPct val="0"/>
              </a:spcAft>
              <a:defRPr sz="2400">
                <a:solidFill>
                  <a:schemeClr val="tx1"/>
                </a:solidFill>
                <a:latin typeface="Swis721 Hv BT" pitchFamily="34" charset="0"/>
              </a:defRPr>
            </a:lvl8pPr>
            <a:lvl9pPr marL="3886200" indent="-228600" defTabSz="828675" eaLnBrk="0" fontAlgn="base" hangingPunct="0">
              <a:spcBef>
                <a:spcPct val="0"/>
              </a:spcBef>
              <a:spcAft>
                <a:spcPct val="0"/>
              </a:spcAft>
              <a:defRPr sz="2400">
                <a:solidFill>
                  <a:schemeClr val="tx1"/>
                </a:solidFill>
                <a:latin typeface="Swis721 Hv BT" pitchFamily="34" charset="0"/>
              </a:defRPr>
            </a:lvl9pPr>
          </a:lstStyle>
          <a:p>
            <a:pPr marL="0" marR="0" lvl="0" indent="0" algn="r" defTabSz="828675" rtl="0" eaLnBrk="0" fontAlgn="base" latinLnBrk="0" hangingPunct="0">
              <a:lnSpc>
                <a:spcPct val="100000"/>
              </a:lnSpc>
              <a:spcBef>
                <a:spcPct val="0"/>
              </a:spcBef>
              <a:spcAft>
                <a:spcPct val="0"/>
              </a:spcAft>
              <a:buClrTx/>
              <a:buSzTx/>
              <a:buFontTx/>
              <a:buNone/>
              <a:tabLst/>
              <a:defRPr/>
            </a:pPr>
            <a:fld id="{5D8976F2-3B69-429D-9744-A4049F8A0BDC}" type="slidenum">
              <a:rPr kumimoji="0" lang="es-ES" altLang="es-ES" sz="11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828675" rtl="0" eaLnBrk="0" fontAlgn="base" latinLnBrk="0" hangingPunct="0">
                <a:lnSpc>
                  <a:spcPct val="100000"/>
                </a:lnSpc>
                <a:spcBef>
                  <a:spcPct val="0"/>
                </a:spcBef>
                <a:spcAft>
                  <a:spcPct val="0"/>
                </a:spcAft>
                <a:buClrTx/>
                <a:buSzTx/>
                <a:buFontTx/>
                <a:buNone/>
                <a:tabLst/>
                <a:defRPr/>
              </a:pPr>
              <a:t>27</a:t>
            </a:fld>
            <a:endParaRPr kumimoji="0" lang="es-ES" altLang="es-ES" sz="1100" b="0" i="1"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
        <p:nvSpPr>
          <p:cNvPr id="313347" name="Rectangle 2">
            <a:extLst>
              <a:ext uri="{FF2B5EF4-FFF2-40B4-BE49-F238E27FC236}">
                <a16:creationId xmlns="" xmlns:a16="http://schemas.microsoft.com/office/drawing/2014/main" id="{D1695529-1BE5-4F02-9636-3CC9333F081A}"/>
              </a:ext>
            </a:extLst>
          </p:cNvPr>
          <p:cNvSpPr>
            <a:spLocks noGrp="1" noRot="1" noChangeAspect="1" noChangeArrowheads="1" noTextEdit="1"/>
          </p:cNvSpPr>
          <p:nvPr>
            <p:ph type="sldImg"/>
          </p:nvPr>
        </p:nvSpPr>
        <p:spPr>
          <a:ln/>
        </p:spPr>
      </p:sp>
      <p:sp>
        <p:nvSpPr>
          <p:cNvPr id="313348" name="Rectangle 3">
            <a:extLst>
              <a:ext uri="{FF2B5EF4-FFF2-40B4-BE49-F238E27FC236}">
                <a16:creationId xmlns="" xmlns:a16="http://schemas.microsoft.com/office/drawing/2014/main" id="{4E565808-6B91-42A8-B28B-DB6ACB8EFE70}"/>
              </a:ext>
            </a:extLst>
          </p:cNvPr>
          <p:cNvSpPr>
            <a:spLocks noGrp="1" noChangeArrowheads="1"/>
          </p:cNvSpPr>
          <p:nvPr>
            <p:ph type="body" idx="1"/>
          </p:nvPr>
        </p:nvSpPr>
        <p:spPr>
          <a:solidFill>
            <a:srgbClr val="FFFFFF"/>
          </a:solidFill>
          <a:ln>
            <a:solidFill>
              <a:srgbClr val="000000"/>
            </a:solidFill>
          </a:ln>
        </p:spPr>
        <p:txBody>
          <a:bodyPr/>
          <a:lstStyle/>
          <a:p>
            <a:pPr defTabSz="901700"/>
            <a:r>
              <a:rPr lang="es-ES" altLang="es-ES"/>
              <a:t>Destacar grados de reducción del riesgo de los diferentes fármacos.</a:t>
            </a:r>
          </a:p>
        </p:txBody>
      </p:sp>
    </p:spTree>
    <p:extLst>
      <p:ext uri="{BB962C8B-B14F-4D97-AF65-F5344CB8AC3E}">
        <p14:creationId xmlns:p14="http://schemas.microsoft.com/office/powerpoint/2010/main" val="28841150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5">
            <a:extLst>
              <a:ext uri="{FF2B5EF4-FFF2-40B4-BE49-F238E27FC236}">
                <a16:creationId xmlns="" xmlns:a16="http://schemas.microsoft.com/office/drawing/2014/main" id="{2A588F04-2942-4872-B272-FE7FDA48E086}"/>
              </a:ext>
            </a:extLst>
          </p:cNvPr>
          <p:cNvSpPr txBox="1">
            <a:spLocks noGrp="1" noChangeArrowheads="1"/>
          </p:cNvSpPr>
          <p:nvPr/>
        </p:nvSpPr>
        <p:spPr bwMode="auto">
          <a:xfrm>
            <a:off x="3841750" y="9434513"/>
            <a:ext cx="29670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140" tIns="46069" rIns="92140" bIns="46069" anchor="b"/>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D849F99A-3122-4CF9-81B8-2C9725507657}" type="slidenum">
              <a:rPr kumimoji="0" lang="es-ES_tradnl" altLang="es-ES" sz="1200" b="0" i="0" u="none" strike="noStrike" kern="1200" cap="none" spc="0" normalizeH="0" baseline="0" noProof="0" smtClean="0">
                <a:ln>
                  <a:noFill/>
                </a:ln>
                <a:solidFill>
                  <a:srgbClr val="000000"/>
                </a:solidFill>
                <a:effectLst/>
                <a:uLnTx/>
                <a:uFillTx/>
                <a:latin typeface="Swis721 Hv BT"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28</a:t>
            </a:fld>
            <a:endParaRPr kumimoji="0" lang="es-ES_tradnl" altLang="es-ES" sz="1200" b="0" i="0" u="none" strike="noStrike" kern="1200" cap="none" spc="0" normalizeH="0" baseline="0" noProof="0">
              <a:ln>
                <a:noFill/>
              </a:ln>
              <a:solidFill>
                <a:srgbClr val="000000"/>
              </a:solidFill>
              <a:effectLst/>
              <a:uLnTx/>
              <a:uFillTx/>
              <a:latin typeface="Swis721 Hv BT" pitchFamily="34" charset="0"/>
              <a:ea typeface="+mn-ea"/>
              <a:cs typeface="Arial" panose="020B0604020202020204" pitchFamily="34" charset="0"/>
            </a:endParaRPr>
          </a:p>
        </p:txBody>
      </p:sp>
      <p:sp>
        <p:nvSpPr>
          <p:cNvPr id="314371" name="Rectangle 2">
            <a:extLst>
              <a:ext uri="{FF2B5EF4-FFF2-40B4-BE49-F238E27FC236}">
                <a16:creationId xmlns="" xmlns:a16="http://schemas.microsoft.com/office/drawing/2014/main" id="{4C0F144A-8BBD-46ED-811B-F938A7179604}"/>
              </a:ext>
            </a:extLst>
          </p:cNvPr>
          <p:cNvSpPr>
            <a:spLocks noGrp="1" noRot="1" noChangeAspect="1" noChangeArrowheads="1" noTextEdit="1"/>
          </p:cNvSpPr>
          <p:nvPr>
            <p:ph type="sldImg"/>
          </p:nvPr>
        </p:nvSpPr>
        <p:spPr>
          <a:ln/>
        </p:spPr>
      </p:sp>
      <p:sp>
        <p:nvSpPr>
          <p:cNvPr id="314372" name="Rectangle 3">
            <a:extLst>
              <a:ext uri="{FF2B5EF4-FFF2-40B4-BE49-F238E27FC236}">
                <a16:creationId xmlns="" xmlns:a16="http://schemas.microsoft.com/office/drawing/2014/main" id="{6467F6FA-DA45-488D-9813-F23F50FB62EA}"/>
              </a:ext>
            </a:extLst>
          </p:cNvPr>
          <p:cNvSpPr>
            <a:spLocks noGrp="1" noChangeArrowheads="1"/>
          </p:cNvSpPr>
          <p:nvPr>
            <p:ph type="body" idx="1"/>
          </p:nvPr>
        </p:nvSpPr>
        <p:spPr>
          <a:xfrm>
            <a:off x="679450" y="4718050"/>
            <a:ext cx="5435600"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s-ES"/>
              <a:t>Estudio PEGASUS </a:t>
            </a:r>
          </a:p>
          <a:p>
            <a:r>
              <a:rPr lang="es-ES_tradnl" altLang="es-ES"/>
              <a:t>Pacientes estables 1-3 años post_IAM + factor de riesgo isquemico adicional.</a:t>
            </a:r>
          </a:p>
          <a:p>
            <a:r>
              <a:rPr lang="es-ES_tradnl" altLang="es-ES"/>
              <a:t>Randomizado a ASA sola vs ASA + Ticagrelor. 60 o 90</a:t>
            </a:r>
          </a:p>
          <a:p>
            <a:endParaRPr lang="es-ES_tradnl" altLang="es-ES"/>
          </a:p>
          <a:p>
            <a:r>
              <a:rPr lang="es-ES_tradnl" altLang="es-ES"/>
              <a:t>Resultados:</a:t>
            </a:r>
          </a:p>
          <a:p>
            <a:r>
              <a:rPr lang="es-ES_tradnl" altLang="es-ES"/>
              <a:t>Dosis antotrombotica mas potente (ASA + Tica) reduiccion significativa ebe ventos isquemicos Curvas divergentes progreisvas </a:t>
            </a:r>
          </a:p>
          <a:p>
            <a:r>
              <a:rPr lang="es-ES_tradnl" altLang="es-ES"/>
              <a:t>De nuevo incrmento riesgo de sjangrado mayor y menor  ptes </a:t>
            </a:r>
          </a:p>
        </p:txBody>
      </p:sp>
    </p:spTree>
    <p:extLst>
      <p:ext uri="{BB962C8B-B14F-4D97-AF65-F5344CB8AC3E}">
        <p14:creationId xmlns:p14="http://schemas.microsoft.com/office/powerpoint/2010/main" val="35871935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1026">
            <a:extLst>
              <a:ext uri="{FF2B5EF4-FFF2-40B4-BE49-F238E27FC236}">
                <a16:creationId xmlns="" xmlns:a16="http://schemas.microsoft.com/office/drawing/2014/main" id="{EB966292-768A-4CE4-9705-91BC570D068A}"/>
              </a:ext>
            </a:extLst>
          </p:cNvPr>
          <p:cNvSpPr>
            <a:spLocks noGrp="1" noRot="1" noChangeAspect="1" noChangeArrowheads="1" noTextEdit="1"/>
          </p:cNvSpPr>
          <p:nvPr>
            <p:ph type="sldImg"/>
          </p:nvPr>
        </p:nvSpPr>
        <p:spPr>
          <a:xfrm>
            <a:off x="461963" y="649288"/>
            <a:ext cx="5872162" cy="3914775"/>
          </a:xfrm>
          <a:ln/>
        </p:spPr>
      </p:sp>
      <p:sp>
        <p:nvSpPr>
          <p:cNvPr id="315395" name="Rectangle 1027">
            <a:extLst>
              <a:ext uri="{FF2B5EF4-FFF2-40B4-BE49-F238E27FC236}">
                <a16:creationId xmlns="" xmlns:a16="http://schemas.microsoft.com/office/drawing/2014/main" id="{E36E7B58-7BFA-47F3-BD97-478A0FC6143B}"/>
              </a:ext>
            </a:extLst>
          </p:cNvPr>
          <p:cNvSpPr>
            <a:spLocks noGrp="1" noChangeArrowheads="1"/>
          </p:cNvSpPr>
          <p:nvPr>
            <p:ph type="body" idx="1"/>
          </p:nvPr>
        </p:nvSpPr>
        <p:spPr>
          <a:xfrm>
            <a:off x="906463" y="4716463"/>
            <a:ext cx="4981575" cy="4471987"/>
          </a:xfrm>
          <a:solidFill>
            <a:srgbClr val="FFFFFF"/>
          </a:solidFill>
          <a:ln>
            <a:solidFill>
              <a:srgbClr val="000000"/>
            </a:solidFill>
          </a:ln>
        </p:spPr>
        <p:txBody>
          <a:bodyPr/>
          <a:lstStyle/>
          <a:p>
            <a:pPr marL="168275" indent="-168275">
              <a:buFontTx/>
              <a:buChar char="-"/>
            </a:pPr>
            <a:r>
              <a:rPr lang="es-ES_tradnl" altLang="es-ES"/>
              <a:t>Impacto….</a:t>
            </a:r>
          </a:p>
          <a:p>
            <a:pPr marL="168275" indent="-168275">
              <a:buFontTx/>
              <a:buChar char="-"/>
            </a:pPr>
            <a:r>
              <a:rPr lang="es-ES_tradnl" altLang="es-ES"/>
              <a:t>Introduccion innovacio y sostenibilidad. Eficiencia como eina, mediante…..</a:t>
            </a:r>
          </a:p>
        </p:txBody>
      </p:sp>
    </p:spTree>
    <p:extLst>
      <p:ext uri="{BB962C8B-B14F-4D97-AF65-F5344CB8AC3E}">
        <p14:creationId xmlns:p14="http://schemas.microsoft.com/office/powerpoint/2010/main" val="2051308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1026">
            <a:extLst>
              <a:ext uri="{FF2B5EF4-FFF2-40B4-BE49-F238E27FC236}">
                <a16:creationId xmlns="" xmlns:a16="http://schemas.microsoft.com/office/drawing/2014/main" id="{BFF92297-83D0-475B-9A38-08B6BB941CC2}"/>
              </a:ext>
            </a:extLst>
          </p:cNvPr>
          <p:cNvSpPr>
            <a:spLocks noGrp="1" noRot="1" noChangeAspect="1" noChangeArrowheads="1" noTextEdit="1"/>
          </p:cNvSpPr>
          <p:nvPr>
            <p:ph type="sldImg"/>
          </p:nvPr>
        </p:nvSpPr>
        <p:spPr>
          <a:xfrm>
            <a:off x="461963" y="649288"/>
            <a:ext cx="5872162" cy="3914775"/>
          </a:xfrm>
          <a:ln/>
        </p:spPr>
      </p:sp>
      <p:sp>
        <p:nvSpPr>
          <p:cNvPr id="288771" name="Rectangle 1027">
            <a:extLst>
              <a:ext uri="{FF2B5EF4-FFF2-40B4-BE49-F238E27FC236}">
                <a16:creationId xmlns="" xmlns:a16="http://schemas.microsoft.com/office/drawing/2014/main" id="{9F03A9CE-C062-4807-A2FE-4DBBDDC091C0}"/>
              </a:ext>
            </a:extLst>
          </p:cNvPr>
          <p:cNvSpPr>
            <a:spLocks noGrp="1" noChangeArrowheads="1"/>
          </p:cNvSpPr>
          <p:nvPr>
            <p:ph type="body" idx="1"/>
          </p:nvPr>
        </p:nvSpPr>
        <p:spPr>
          <a:xfrm>
            <a:off x="908050" y="4718050"/>
            <a:ext cx="4978400" cy="4468813"/>
          </a:xfrm>
          <a:solidFill>
            <a:srgbClr val="FFFFFF"/>
          </a:solidFill>
          <a:ln>
            <a:solidFill>
              <a:srgbClr val="000000"/>
            </a:solidFill>
          </a:ln>
        </p:spPr>
        <p:txBody>
          <a:bodyPr lIns="86047" tIns="43022" rIns="86047" bIns="43022"/>
          <a:lstStyle/>
          <a:p>
            <a:pPr defTabSz="811213"/>
            <a:r>
              <a:rPr lang="en-US" altLang="es-ES"/>
              <a:t>Resumen puntos analizaremos en los proximos 20 minutos.</a:t>
            </a:r>
          </a:p>
          <a:p>
            <a:pPr defTabSz="811213"/>
            <a:r>
              <a:rPr lang="en-US" altLang="es-ES"/>
              <a:t>Referidos especificamente a a Antiagregación post-implantacion de stentens en pacientes con SCAseST:</a:t>
            </a:r>
          </a:p>
          <a:p>
            <a:pPr defTabSz="811213"/>
            <a:r>
              <a:rPr lang="en-US" altLang="es-ES"/>
              <a:t>Primer lugar Justificación Estrategia invasiva en el SCAseST</a:t>
            </a:r>
          </a:p>
          <a:p>
            <a:pPr defTabSz="811213"/>
            <a:r>
              <a:rPr lang="en-US" altLang="es-ES"/>
              <a:t>Posteriormente coemnatr el papel del tto antiagregante en los ptes a los que se implantan stents.  </a:t>
            </a:r>
          </a:p>
          <a:p>
            <a:pPr defTabSz="811213"/>
            <a:r>
              <a:rPr lang="en-US" altLang="es-ES"/>
              <a:t>Una serie de analisis y comenatrios sobre los stents farmacoactivos y el riesgo de trombosis</a:t>
            </a:r>
          </a:p>
          <a:p>
            <a:pPr defTabSz="811213"/>
            <a:r>
              <a:rPr lang="en-US" altLang="es-ES"/>
              <a:t>Finalmente evaluaremos los aspectos que deben considerarse en el tto prolongado con clopidogrel para fianlizar con una serie de consclusiones y recoemndaciones.</a:t>
            </a:r>
          </a:p>
          <a:p>
            <a:pPr defTabSz="811213"/>
            <a:endParaRPr lang="en-US" altLang="es-ES"/>
          </a:p>
        </p:txBody>
      </p:sp>
    </p:spTree>
    <p:extLst>
      <p:ext uri="{BB962C8B-B14F-4D97-AF65-F5344CB8AC3E}">
        <p14:creationId xmlns:p14="http://schemas.microsoft.com/office/powerpoint/2010/main" val="8198168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1026">
            <a:extLst>
              <a:ext uri="{FF2B5EF4-FFF2-40B4-BE49-F238E27FC236}">
                <a16:creationId xmlns="" xmlns:a16="http://schemas.microsoft.com/office/drawing/2014/main" id="{E3A40039-97F2-479C-B12B-4708F1F9BBE1}"/>
              </a:ext>
            </a:extLst>
          </p:cNvPr>
          <p:cNvSpPr>
            <a:spLocks noGrp="1" noRot="1" noChangeAspect="1" noChangeArrowheads="1" noTextEdit="1"/>
          </p:cNvSpPr>
          <p:nvPr>
            <p:ph type="sldImg"/>
          </p:nvPr>
        </p:nvSpPr>
        <p:spPr>
          <a:xfrm>
            <a:off x="461963" y="649288"/>
            <a:ext cx="5872162" cy="3914775"/>
          </a:xfrm>
          <a:ln/>
        </p:spPr>
      </p:sp>
      <p:sp>
        <p:nvSpPr>
          <p:cNvPr id="316419" name="Rectangle 1027">
            <a:extLst>
              <a:ext uri="{FF2B5EF4-FFF2-40B4-BE49-F238E27FC236}">
                <a16:creationId xmlns="" xmlns:a16="http://schemas.microsoft.com/office/drawing/2014/main" id="{869E5792-D05E-4716-AB61-8006B85B0008}"/>
              </a:ext>
            </a:extLst>
          </p:cNvPr>
          <p:cNvSpPr>
            <a:spLocks noGrp="1" noChangeArrowheads="1"/>
          </p:cNvSpPr>
          <p:nvPr>
            <p:ph type="body" idx="1"/>
          </p:nvPr>
        </p:nvSpPr>
        <p:spPr>
          <a:xfrm>
            <a:off x="908050" y="4718050"/>
            <a:ext cx="4978400" cy="4468813"/>
          </a:xfrm>
          <a:solidFill>
            <a:srgbClr val="FFFFFF"/>
          </a:solidFill>
          <a:ln>
            <a:solidFill>
              <a:srgbClr val="000000"/>
            </a:solidFill>
          </a:ln>
        </p:spPr>
        <p:txBody>
          <a:bodyPr/>
          <a:lstStyle/>
          <a:p>
            <a:r>
              <a:rPr lang="en-US" altLang="es-ES"/>
              <a:t>Puntos 18 m</a:t>
            </a:r>
          </a:p>
          <a:p>
            <a:r>
              <a:rPr lang="en-US" altLang="es-ES"/>
              <a:t>1.- Introduccion</a:t>
            </a:r>
          </a:p>
          <a:p>
            <a:r>
              <a:rPr lang="en-US" altLang="es-ES"/>
              <a:t>2.- Importancia redes tto</a:t>
            </a:r>
          </a:p>
          <a:p>
            <a:r>
              <a:rPr lang="en-US" altLang="es-ES"/>
              <a:t>3.- Reg. RECALCAR Impaco tipo de hsopital y tipo tto en el IAM</a:t>
            </a:r>
          </a:p>
          <a:p>
            <a:r>
              <a:rPr lang="en-US" altLang="es-ES"/>
              <a:t>4.- Impacto asistencia en red y `pronsotico</a:t>
            </a:r>
          </a:p>
          <a:p>
            <a:r>
              <a:rPr lang="en-US" altLang="es-ES"/>
              <a:t>5.- Objetivos pendeintes.</a:t>
            </a:r>
          </a:p>
        </p:txBody>
      </p:sp>
    </p:spTree>
    <p:extLst>
      <p:ext uri="{BB962C8B-B14F-4D97-AF65-F5344CB8AC3E}">
        <p14:creationId xmlns:p14="http://schemas.microsoft.com/office/powerpoint/2010/main" val="1546985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42" name="Rectangle 7">
            <a:extLst>
              <a:ext uri="{FF2B5EF4-FFF2-40B4-BE49-F238E27FC236}">
                <a16:creationId xmlns="" xmlns:a16="http://schemas.microsoft.com/office/drawing/2014/main" id="{00E8A0F1-5C2A-423E-BD60-6EF35127678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08063" eaLnBrk="0" hangingPunct="0">
              <a:defRPr sz="2400">
                <a:solidFill>
                  <a:schemeClr val="tx1"/>
                </a:solidFill>
                <a:latin typeface="Swis721 Hv BT" pitchFamily="34" charset="0"/>
              </a:defRPr>
            </a:lvl1pPr>
            <a:lvl2pPr marL="742950" indent="-285750" defTabSz="1008063" eaLnBrk="0" hangingPunct="0">
              <a:defRPr sz="2400">
                <a:solidFill>
                  <a:schemeClr val="tx1"/>
                </a:solidFill>
                <a:latin typeface="Swis721 Hv BT" pitchFamily="34" charset="0"/>
              </a:defRPr>
            </a:lvl2pPr>
            <a:lvl3pPr marL="1143000" indent="-228600" defTabSz="1008063" eaLnBrk="0" hangingPunct="0">
              <a:defRPr sz="2400">
                <a:solidFill>
                  <a:schemeClr val="tx1"/>
                </a:solidFill>
                <a:latin typeface="Swis721 Hv BT" pitchFamily="34" charset="0"/>
              </a:defRPr>
            </a:lvl3pPr>
            <a:lvl4pPr marL="1600200" indent="-228600" defTabSz="1008063" eaLnBrk="0" hangingPunct="0">
              <a:defRPr sz="2400">
                <a:solidFill>
                  <a:schemeClr val="tx1"/>
                </a:solidFill>
                <a:latin typeface="Swis721 Hv BT" pitchFamily="34" charset="0"/>
              </a:defRPr>
            </a:lvl4pPr>
            <a:lvl5pPr marL="2057400" indent="-228600" defTabSz="1008063" eaLnBrk="0" hangingPunct="0">
              <a:defRPr sz="2400">
                <a:solidFill>
                  <a:schemeClr val="tx1"/>
                </a:solidFill>
                <a:latin typeface="Swis721 Hv BT" pitchFamily="34" charset="0"/>
              </a:defRPr>
            </a:lvl5pPr>
            <a:lvl6pPr marL="2514600" indent="-228600" defTabSz="1008063" eaLnBrk="0" fontAlgn="base" hangingPunct="0">
              <a:spcBef>
                <a:spcPct val="0"/>
              </a:spcBef>
              <a:spcAft>
                <a:spcPct val="0"/>
              </a:spcAft>
              <a:defRPr sz="2400">
                <a:solidFill>
                  <a:schemeClr val="tx1"/>
                </a:solidFill>
                <a:latin typeface="Swis721 Hv BT" pitchFamily="34" charset="0"/>
              </a:defRPr>
            </a:lvl6pPr>
            <a:lvl7pPr marL="2971800" indent="-228600" defTabSz="1008063" eaLnBrk="0" fontAlgn="base" hangingPunct="0">
              <a:spcBef>
                <a:spcPct val="0"/>
              </a:spcBef>
              <a:spcAft>
                <a:spcPct val="0"/>
              </a:spcAft>
              <a:defRPr sz="2400">
                <a:solidFill>
                  <a:schemeClr val="tx1"/>
                </a:solidFill>
                <a:latin typeface="Swis721 Hv BT" pitchFamily="34" charset="0"/>
              </a:defRPr>
            </a:lvl7pPr>
            <a:lvl8pPr marL="3429000" indent="-228600" defTabSz="1008063" eaLnBrk="0" fontAlgn="base" hangingPunct="0">
              <a:spcBef>
                <a:spcPct val="0"/>
              </a:spcBef>
              <a:spcAft>
                <a:spcPct val="0"/>
              </a:spcAft>
              <a:defRPr sz="2400">
                <a:solidFill>
                  <a:schemeClr val="tx1"/>
                </a:solidFill>
                <a:latin typeface="Swis721 Hv BT" pitchFamily="34" charset="0"/>
              </a:defRPr>
            </a:lvl8pPr>
            <a:lvl9pPr marL="3886200" indent="-228600" defTabSz="1008063" eaLnBrk="0" fontAlgn="base" hangingPunct="0">
              <a:spcBef>
                <a:spcPct val="0"/>
              </a:spcBef>
              <a:spcAft>
                <a:spcPct val="0"/>
              </a:spcAft>
              <a:defRPr sz="2400">
                <a:solidFill>
                  <a:schemeClr val="tx1"/>
                </a:solidFill>
                <a:latin typeface="Swis721 Hv BT" pitchFamily="34" charset="0"/>
              </a:defRPr>
            </a:lvl9pPr>
          </a:lstStyle>
          <a:p>
            <a:pPr marL="0" marR="0" lvl="0" indent="0" algn="r" defTabSz="1008063" rtl="0" eaLnBrk="1" fontAlgn="base" latinLnBrk="0" hangingPunct="1">
              <a:lnSpc>
                <a:spcPct val="100000"/>
              </a:lnSpc>
              <a:spcBef>
                <a:spcPct val="0"/>
              </a:spcBef>
              <a:spcAft>
                <a:spcPct val="0"/>
              </a:spcAft>
              <a:buClrTx/>
              <a:buSzTx/>
              <a:buFontTx/>
              <a:buNone/>
              <a:tabLst/>
              <a:defRPr/>
            </a:pPr>
            <a:fld id="{9097C8A6-BEEB-4046-83B5-3D832B337DD0}" type="slidenum">
              <a:rPr kumimoji="0" lang="es-ES" altLang="es-E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1008063" rtl="0" eaLnBrk="1" fontAlgn="base" latinLnBrk="0" hangingPunct="1">
                <a:lnSpc>
                  <a:spcPct val="100000"/>
                </a:lnSpc>
                <a:spcBef>
                  <a:spcPct val="0"/>
                </a:spcBef>
                <a:spcAft>
                  <a:spcPct val="0"/>
                </a:spcAft>
                <a:buClrTx/>
                <a:buSzTx/>
                <a:buFontTx/>
                <a:buNone/>
                <a:tabLst/>
                <a:defRPr/>
              </a:pPr>
              <a:t>31</a:t>
            </a:fld>
            <a:endParaRPr kumimoji="0" lang="es-ES" altLang="es-E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17443" name="Rectangle 2">
            <a:extLst>
              <a:ext uri="{FF2B5EF4-FFF2-40B4-BE49-F238E27FC236}">
                <a16:creationId xmlns="" xmlns:a16="http://schemas.microsoft.com/office/drawing/2014/main" id="{70A0F1CB-834B-4F08-9E3E-59155244AC7C}"/>
              </a:ext>
            </a:extLst>
          </p:cNvPr>
          <p:cNvSpPr>
            <a:spLocks noGrp="1" noRot="1" noChangeAspect="1" noChangeArrowheads="1" noTextEdit="1"/>
          </p:cNvSpPr>
          <p:nvPr>
            <p:ph type="sldImg"/>
          </p:nvPr>
        </p:nvSpPr>
        <p:spPr>
          <a:xfrm>
            <a:off x="844550" y="993775"/>
            <a:ext cx="5105400" cy="3405188"/>
          </a:xfrm>
          <a:solidFill>
            <a:srgbClr val="FFFFFF"/>
          </a:solidFill>
          <a:ln/>
        </p:spPr>
      </p:sp>
      <p:sp>
        <p:nvSpPr>
          <p:cNvPr id="317444" name="Text Box 3">
            <a:extLst>
              <a:ext uri="{FF2B5EF4-FFF2-40B4-BE49-F238E27FC236}">
                <a16:creationId xmlns="" xmlns:a16="http://schemas.microsoft.com/office/drawing/2014/main" id="{FB9F085A-C897-47A7-AE05-BF59ACF3690D}"/>
              </a:ext>
            </a:extLst>
          </p:cNvPr>
          <p:cNvSpPr>
            <a:spLocks noGrp="1" noChangeArrowheads="1"/>
          </p:cNvSpPr>
          <p:nvPr>
            <p:ph type="body" idx="1"/>
          </p:nvPr>
        </p:nvSpPr>
        <p:spPr>
          <a:xfrm>
            <a:off x="1036638" y="4729163"/>
            <a:ext cx="4725987" cy="7867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212725" indent="-212725" defTabSz="455613" eaLnBrk="1" hangingPunct="1">
              <a:lnSpc>
                <a:spcPct val="97000"/>
              </a:lnSpc>
              <a:spcBef>
                <a:spcPct val="0"/>
              </a:spcBef>
              <a:buSzPct val="45000"/>
              <a:tabLst>
                <a:tab pos="723900" algn="l"/>
                <a:tab pos="1454150" algn="l"/>
                <a:tab pos="2182813" algn="l"/>
                <a:tab pos="2911475" algn="l"/>
                <a:tab pos="3638550" algn="l"/>
                <a:tab pos="4371975" algn="l"/>
                <a:tab pos="5100638" algn="l"/>
              </a:tabLst>
            </a:pPr>
            <a:r>
              <a:rPr lang="es-ES" altLang="es-ES" sz="1700">
                <a:cs typeface="Lucida Sans Unicode" panose="020B0602030504020204" pitchFamily="34" charset="0"/>
              </a:rPr>
              <a:t>Progresión típica aterosclerosis.</a:t>
            </a:r>
          </a:p>
          <a:p>
            <a:pPr marL="212725" indent="-212725" defTabSz="455613" eaLnBrk="1" hangingPunct="1">
              <a:lnSpc>
                <a:spcPct val="97000"/>
              </a:lnSpc>
              <a:spcBef>
                <a:spcPct val="0"/>
              </a:spcBef>
              <a:buSzPct val="45000"/>
              <a:tabLst>
                <a:tab pos="723900" algn="l"/>
                <a:tab pos="1454150" algn="l"/>
                <a:tab pos="2182813" algn="l"/>
                <a:tab pos="2911475" algn="l"/>
                <a:tab pos="3638550" algn="l"/>
                <a:tab pos="4371975" algn="l"/>
                <a:tab pos="5100638" algn="l"/>
              </a:tabLst>
            </a:pPr>
            <a:r>
              <a:rPr lang="es-ES" altLang="es-ES" sz="1700">
                <a:cs typeface="Lucida Sans Unicode" panose="020B0602030504020204" pitchFamily="34" charset="0"/>
              </a:rPr>
              <a:t>Evolución aspecto histológico</a:t>
            </a:r>
          </a:p>
          <a:p>
            <a:pPr marL="212725" indent="-212725" defTabSz="455613" eaLnBrk="1" hangingPunct="1">
              <a:lnSpc>
                <a:spcPct val="97000"/>
              </a:lnSpc>
              <a:spcBef>
                <a:spcPct val="0"/>
              </a:spcBef>
              <a:buSzPct val="45000"/>
              <a:tabLst>
                <a:tab pos="723900" algn="l"/>
                <a:tab pos="1454150" algn="l"/>
                <a:tab pos="2182813" algn="l"/>
                <a:tab pos="2911475" algn="l"/>
                <a:tab pos="3638550" algn="l"/>
                <a:tab pos="4371975" algn="l"/>
                <a:tab pos="5100638" algn="l"/>
              </a:tabLst>
            </a:pPr>
            <a:r>
              <a:rPr lang="es-ES" altLang="es-ES" sz="1700">
                <a:cs typeface="Lucida Sans Unicode" panose="020B0602030504020204" pitchFamily="34" charset="0"/>
              </a:rPr>
              <a:t>Impacto sobre l luz</a:t>
            </a:r>
          </a:p>
          <a:p>
            <a:pPr marL="212725" indent="-212725" defTabSz="455613" eaLnBrk="1" hangingPunct="1">
              <a:lnSpc>
                <a:spcPct val="97000"/>
              </a:lnSpc>
              <a:spcBef>
                <a:spcPct val="0"/>
              </a:spcBef>
              <a:buSzPct val="45000"/>
              <a:tabLst>
                <a:tab pos="723900" algn="l"/>
                <a:tab pos="1454150" algn="l"/>
                <a:tab pos="2182813" algn="l"/>
                <a:tab pos="2911475" algn="l"/>
                <a:tab pos="3638550" algn="l"/>
                <a:tab pos="4371975" algn="l"/>
                <a:tab pos="5100638" algn="l"/>
              </a:tabLst>
            </a:pPr>
            <a:r>
              <a:rPr lang="es-ES" altLang="es-ES" sz="1700">
                <a:cs typeface="Lucida Sans Unicode" panose="020B0602030504020204" pitchFamily="34" charset="0"/>
              </a:rPr>
              <a:t>Cambios en la pared.-Manifestación clínica Final SCA</a:t>
            </a:r>
          </a:p>
          <a:p>
            <a:pPr marL="212725" indent="-212725" defTabSz="455613" eaLnBrk="1" hangingPunct="1">
              <a:lnSpc>
                <a:spcPct val="97000"/>
              </a:lnSpc>
              <a:spcBef>
                <a:spcPct val="0"/>
              </a:spcBef>
              <a:buSzPct val="45000"/>
              <a:tabLst>
                <a:tab pos="723900" algn="l"/>
                <a:tab pos="1454150" algn="l"/>
                <a:tab pos="2182813" algn="l"/>
                <a:tab pos="2911475" algn="l"/>
                <a:tab pos="3638550" algn="l"/>
                <a:tab pos="4371975" algn="l"/>
                <a:tab pos="5100638" algn="l"/>
              </a:tabLst>
            </a:pPr>
            <a:r>
              <a:rPr lang="es-ES" altLang="es-ES" sz="1700">
                <a:cs typeface="Lucida Sans Unicode" panose="020B0602030504020204" pitchFamily="34" charset="0"/>
              </a:rPr>
              <a:t>ObjetivoRegresion Coronaria:</a:t>
            </a:r>
          </a:p>
          <a:p>
            <a:pPr marL="212725" indent="-212725" defTabSz="455613" eaLnBrk="1" hangingPunct="1">
              <a:lnSpc>
                <a:spcPct val="97000"/>
              </a:lnSpc>
              <a:spcBef>
                <a:spcPct val="0"/>
              </a:spcBef>
              <a:buSzPct val="45000"/>
              <a:tabLst>
                <a:tab pos="723900" algn="l"/>
                <a:tab pos="1454150" algn="l"/>
                <a:tab pos="2182813" algn="l"/>
                <a:tab pos="2911475" algn="l"/>
                <a:tab pos="3638550" algn="l"/>
                <a:tab pos="4371975" algn="l"/>
                <a:tab pos="5100638" algn="l"/>
              </a:tabLst>
            </a:pPr>
            <a:r>
              <a:rPr lang="es-ES" altLang="es-ES" sz="1700">
                <a:cs typeface="Lucida Sans Unicode" panose="020B0602030504020204" pitchFamily="34" charset="0"/>
              </a:rPr>
              <a:t>	a) Reducir la severidad de las estenosis</a:t>
            </a:r>
          </a:p>
          <a:p>
            <a:pPr marL="212725" indent="-212725" defTabSz="455613" eaLnBrk="1" hangingPunct="1">
              <a:lnSpc>
                <a:spcPct val="97000"/>
              </a:lnSpc>
              <a:spcBef>
                <a:spcPct val="0"/>
              </a:spcBef>
              <a:buSzPct val="45000"/>
              <a:tabLst>
                <a:tab pos="723900" algn="l"/>
                <a:tab pos="1454150" algn="l"/>
                <a:tab pos="2182813" algn="l"/>
                <a:tab pos="2911475" algn="l"/>
                <a:tab pos="3638550" algn="l"/>
                <a:tab pos="4371975" algn="l"/>
                <a:tab pos="5100638" algn="l"/>
              </a:tabLst>
            </a:pPr>
            <a:r>
              <a:rPr lang="es-ES" altLang="es-ES" sz="1700">
                <a:cs typeface="Lucida Sans Unicode" panose="020B0602030504020204" pitchFamily="34" charset="0"/>
              </a:rPr>
              <a:t>	b) Estabilizar las placas ateroscleróticas</a:t>
            </a:r>
          </a:p>
          <a:p>
            <a:pPr marL="212725" indent="-212725" defTabSz="455613" eaLnBrk="1" hangingPunct="1">
              <a:lnSpc>
                <a:spcPct val="97000"/>
              </a:lnSpc>
              <a:spcBef>
                <a:spcPct val="0"/>
              </a:spcBef>
              <a:buSzPct val="45000"/>
              <a:tabLst>
                <a:tab pos="723900" algn="l"/>
                <a:tab pos="1454150" algn="l"/>
                <a:tab pos="2182813" algn="l"/>
                <a:tab pos="2911475" algn="l"/>
                <a:tab pos="3638550" algn="l"/>
                <a:tab pos="4371975" algn="l"/>
                <a:tab pos="5100638" algn="l"/>
              </a:tabLst>
            </a:pPr>
            <a:endParaRPr lang="es-ES" altLang="es-ES" sz="1700">
              <a:cs typeface="Lucida Sans Unicode" panose="020B0602030504020204" pitchFamily="34" charset="0"/>
            </a:endParaRPr>
          </a:p>
          <a:p>
            <a:pPr marL="212725" indent="-212725" defTabSz="455613" eaLnBrk="1" hangingPunct="1">
              <a:lnSpc>
                <a:spcPct val="97000"/>
              </a:lnSpc>
              <a:spcBef>
                <a:spcPct val="0"/>
              </a:spcBef>
              <a:buSzPct val="45000"/>
              <a:tabLst>
                <a:tab pos="723900" algn="l"/>
                <a:tab pos="1454150" algn="l"/>
                <a:tab pos="2182813" algn="l"/>
                <a:tab pos="2911475" algn="l"/>
                <a:tab pos="3638550" algn="l"/>
                <a:tab pos="4371975" algn="l"/>
                <a:tab pos="5100638" algn="l"/>
              </a:tabLst>
            </a:pPr>
            <a:endParaRPr lang="en-GB" altLang="es-ES" sz="1700">
              <a:cs typeface="Lucida Sans Unicode" panose="020B0602030504020204" pitchFamily="34" charset="0"/>
            </a:endParaRPr>
          </a:p>
          <a:p>
            <a:pPr marL="212725" indent="-212725" defTabSz="455613" eaLnBrk="1" hangingPunct="1">
              <a:lnSpc>
                <a:spcPct val="97000"/>
              </a:lnSpc>
              <a:spcBef>
                <a:spcPct val="0"/>
              </a:spcBef>
              <a:buSzPct val="45000"/>
              <a:tabLst>
                <a:tab pos="723900" algn="l"/>
                <a:tab pos="1454150" algn="l"/>
                <a:tab pos="2182813" algn="l"/>
                <a:tab pos="2911475" algn="l"/>
                <a:tab pos="3638550" algn="l"/>
                <a:tab pos="4371975" algn="l"/>
                <a:tab pos="5100638" algn="l"/>
              </a:tabLst>
            </a:pPr>
            <a:r>
              <a:rPr lang="en-GB" altLang="es-ES" sz="1700">
                <a:cs typeface="Lucida Sans Unicode" panose="020B0602030504020204" pitchFamily="34" charset="0"/>
              </a:rPr>
              <a:t>Figure 1. Typical Progression of Coronary Atherosclerosis. As the plaque burden increases, the atherosclerotic mass tends to stay external to the lumen, which allows the diameter of the lumen to be maintained; this is known as the Glagov effect, or positive remodeling.1 As plaque encroaches into the lumen, the coronary artery diameter decreases. Myocardial ischemia results from a discordant ratio of coronary blood supply to myocardial oxygen consumption. Luminal narrowing of more than 65 to 75 percent may result in transient ischemia and angina. In acute coronary syndromes, vulnerable plaque is a more important factor than is the degree of stenosis; acute coronary events result from ulceration or erosion of the fibrous cap, with subsequent intraluminal thrombosis.2,3 Vulnerable plaque within the vessel wall may not be obstructive and thus may remain clinically silent until it causes rupture and associated consequences. (The figure has been modified from Greenland et al.,4 with permission.)</a:t>
            </a:r>
          </a:p>
        </p:txBody>
      </p:sp>
    </p:spTree>
    <p:extLst>
      <p:ext uri="{BB962C8B-B14F-4D97-AF65-F5344CB8AC3E}">
        <p14:creationId xmlns:p14="http://schemas.microsoft.com/office/powerpoint/2010/main" val="24362224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1 Marcador de imagen de diapositiva">
            <a:extLst>
              <a:ext uri="{FF2B5EF4-FFF2-40B4-BE49-F238E27FC236}">
                <a16:creationId xmlns="" xmlns:a16="http://schemas.microsoft.com/office/drawing/2014/main" id="{366188CC-DDE8-4789-813A-75B2C8C9BBCB}"/>
              </a:ext>
            </a:extLst>
          </p:cNvPr>
          <p:cNvSpPr>
            <a:spLocks noGrp="1" noRot="1" noChangeAspect="1" noTextEdit="1"/>
          </p:cNvSpPr>
          <p:nvPr>
            <p:ph type="sldImg"/>
          </p:nvPr>
        </p:nvSpPr>
        <p:spPr>
          <a:xfrm>
            <a:off x="604838" y="744538"/>
            <a:ext cx="5584825" cy="3724275"/>
          </a:xfrm>
          <a:ln/>
        </p:spPr>
      </p:sp>
      <p:sp>
        <p:nvSpPr>
          <p:cNvPr id="318467" name="2 Marcador de notas">
            <a:extLst>
              <a:ext uri="{FF2B5EF4-FFF2-40B4-BE49-F238E27FC236}">
                <a16:creationId xmlns="" xmlns:a16="http://schemas.microsoft.com/office/drawing/2014/main" id="{0E3C1BAC-5E46-42A1-AB54-FB0738072269}"/>
              </a:ext>
            </a:extLst>
          </p:cNvPr>
          <p:cNvSpPr>
            <a:spLocks noGrp="1"/>
          </p:cNvSpPr>
          <p:nvPr>
            <p:ph type="body" idx="1"/>
          </p:nvPr>
        </p:nvSpPr>
        <p:spPr>
          <a:xfrm>
            <a:off x="908050" y="4716463"/>
            <a:ext cx="4978400" cy="4470400"/>
          </a:xfrm>
          <a:noFill/>
          <a:ln>
            <a:solidFill>
              <a:srgbClr val="000000"/>
            </a:solidFill>
          </a:ln>
          <a:extLst>
            <a:ext uri="{909E8E84-426E-40DD-AFC4-6F175D3DCCD1}">
              <a14:hiddenFill xmlns:a14="http://schemas.microsoft.com/office/drawing/2010/main">
                <a:solidFill>
                  <a:srgbClr val="FFFFFF"/>
                </a:solidFill>
              </a14:hiddenFill>
            </a:ext>
          </a:extLst>
        </p:spPr>
        <p:txBody>
          <a:bodyPr lIns="78160" tIns="39080" rIns="78160" bIns="39080"/>
          <a:lstStyle/>
          <a:p>
            <a:pPr defTabSz="735013"/>
            <a:endParaRPr lang="es-ES" altLang="es-ES">
              <a:latin typeface="Arial" panose="020B0604020202020204" pitchFamily="34" charset="0"/>
            </a:endParaRPr>
          </a:p>
        </p:txBody>
      </p:sp>
      <p:sp>
        <p:nvSpPr>
          <p:cNvPr id="318468" name="3 Marcador de número de diapositiva">
            <a:extLst>
              <a:ext uri="{FF2B5EF4-FFF2-40B4-BE49-F238E27FC236}">
                <a16:creationId xmlns="" xmlns:a16="http://schemas.microsoft.com/office/drawing/2014/main" id="{C780051C-5137-41DB-8BDC-0CDBF226EE14}"/>
              </a:ext>
            </a:extLst>
          </p:cNvPr>
          <p:cNvSpPr txBox="1">
            <a:spLocks noGrp="1"/>
          </p:cNvSpPr>
          <p:nvPr/>
        </p:nvSpPr>
        <p:spPr bwMode="auto">
          <a:xfrm>
            <a:off x="3867150" y="9404350"/>
            <a:ext cx="29225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390" tIns="0" rIns="20390" bIns="0" anchor="b"/>
          <a:lstStyle>
            <a:lvl1pPr defTabSz="809625" eaLnBrk="0" hangingPunct="0">
              <a:defRPr sz="2400">
                <a:solidFill>
                  <a:schemeClr val="tx1"/>
                </a:solidFill>
                <a:latin typeface="Swis721 Hv BT" pitchFamily="34" charset="0"/>
              </a:defRPr>
            </a:lvl1pPr>
            <a:lvl2pPr marL="742950" indent="-285750" defTabSz="809625" eaLnBrk="0" hangingPunct="0">
              <a:defRPr sz="2400">
                <a:solidFill>
                  <a:schemeClr val="tx1"/>
                </a:solidFill>
                <a:latin typeface="Swis721 Hv BT" pitchFamily="34" charset="0"/>
              </a:defRPr>
            </a:lvl2pPr>
            <a:lvl3pPr marL="1143000" indent="-228600" defTabSz="809625" eaLnBrk="0" hangingPunct="0">
              <a:defRPr sz="2400">
                <a:solidFill>
                  <a:schemeClr val="tx1"/>
                </a:solidFill>
                <a:latin typeface="Swis721 Hv BT" pitchFamily="34" charset="0"/>
              </a:defRPr>
            </a:lvl3pPr>
            <a:lvl4pPr marL="1600200" indent="-228600" defTabSz="809625" eaLnBrk="0" hangingPunct="0">
              <a:defRPr sz="2400">
                <a:solidFill>
                  <a:schemeClr val="tx1"/>
                </a:solidFill>
                <a:latin typeface="Swis721 Hv BT" pitchFamily="34" charset="0"/>
              </a:defRPr>
            </a:lvl4pPr>
            <a:lvl5pPr marL="2057400" indent="-228600" defTabSz="809625" eaLnBrk="0" hangingPunct="0">
              <a:defRPr sz="2400">
                <a:solidFill>
                  <a:schemeClr val="tx1"/>
                </a:solidFill>
                <a:latin typeface="Swis721 Hv BT" pitchFamily="34" charset="0"/>
              </a:defRPr>
            </a:lvl5pPr>
            <a:lvl6pPr marL="2514600" indent="-228600" defTabSz="809625" eaLnBrk="0" fontAlgn="base" hangingPunct="0">
              <a:spcBef>
                <a:spcPct val="0"/>
              </a:spcBef>
              <a:spcAft>
                <a:spcPct val="0"/>
              </a:spcAft>
              <a:defRPr sz="2400">
                <a:solidFill>
                  <a:schemeClr val="tx1"/>
                </a:solidFill>
                <a:latin typeface="Swis721 Hv BT" pitchFamily="34" charset="0"/>
              </a:defRPr>
            </a:lvl6pPr>
            <a:lvl7pPr marL="2971800" indent="-228600" defTabSz="809625" eaLnBrk="0" fontAlgn="base" hangingPunct="0">
              <a:spcBef>
                <a:spcPct val="0"/>
              </a:spcBef>
              <a:spcAft>
                <a:spcPct val="0"/>
              </a:spcAft>
              <a:defRPr sz="2400">
                <a:solidFill>
                  <a:schemeClr val="tx1"/>
                </a:solidFill>
                <a:latin typeface="Swis721 Hv BT" pitchFamily="34" charset="0"/>
              </a:defRPr>
            </a:lvl7pPr>
            <a:lvl8pPr marL="3429000" indent="-228600" defTabSz="809625" eaLnBrk="0" fontAlgn="base" hangingPunct="0">
              <a:spcBef>
                <a:spcPct val="0"/>
              </a:spcBef>
              <a:spcAft>
                <a:spcPct val="0"/>
              </a:spcAft>
              <a:defRPr sz="2400">
                <a:solidFill>
                  <a:schemeClr val="tx1"/>
                </a:solidFill>
                <a:latin typeface="Swis721 Hv BT" pitchFamily="34" charset="0"/>
              </a:defRPr>
            </a:lvl8pPr>
            <a:lvl9pPr marL="3886200" indent="-228600" defTabSz="809625" eaLnBrk="0" fontAlgn="base" hangingPunct="0">
              <a:spcBef>
                <a:spcPct val="0"/>
              </a:spcBef>
              <a:spcAft>
                <a:spcPct val="0"/>
              </a:spcAft>
              <a:defRPr sz="2400">
                <a:solidFill>
                  <a:schemeClr val="tx1"/>
                </a:solidFill>
                <a:latin typeface="Swis721 Hv BT" pitchFamily="34" charset="0"/>
              </a:defRPr>
            </a:lvl9pPr>
          </a:lstStyle>
          <a:p>
            <a:pPr marL="0" marR="0" lvl="0" indent="0" algn="r" defTabSz="809625" rtl="0" eaLnBrk="0" fontAlgn="base" latinLnBrk="0" hangingPunct="0">
              <a:lnSpc>
                <a:spcPct val="100000"/>
              </a:lnSpc>
              <a:spcBef>
                <a:spcPct val="0"/>
              </a:spcBef>
              <a:spcAft>
                <a:spcPct val="0"/>
              </a:spcAft>
              <a:buClrTx/>
              <a:buSzTx/>
              <a:buFontTx/>
              <a:buNone/>
              <a:tabLst/>
              <a:defRPr/>
            </a:pPr>
            <a:fld id="{1B8D732D-B621-4CA0-B299-3901F683479C}" type="slidenum">
              <a:rPr kumimoji="0" lang="en-US" altLang="es-ES" sz="11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809625" rtl="0" eaLnBrk="0" fontAlgn="base" latinLnBrk="0" hangingPunct="0">
                <a:lnSpc>
                  <a:spcPct val="100000"/>
                </a:lnSpc>
                <a:spcBef>
                  <a:spcPct val="0"/>
                </a:spcBef>
                <a:spcAft>
                  <a:spcPct val="0"/>
                </a:spcAft>
                <a:buClrTx/>
                <a:buSzTx/>
                <a:buFontTx/>
                <a:buNone/>
                <a:tabLst/>
                <a:defRPr/>
              </a:pPr>
              <a:t>32</a:t>
            </a:fld>
            <a:endParaRPr kumimoji="0" lang="en-US" altLang="es-ES" sz="1100" b="0" i="1"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Tree>
    <p:extLst>
      <p:ext uri="{BB962C8B-B14F-4D97-AF65-F5344CB8AC3E}">
        <p14:creationId xmlns:p14="http://schemas.microsoft.com/office/powerpoint/2010/main" val="2772797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1026">
            <a:extLst>
              <a:ext uri="{FF2B5EF4-FFF2-40B4-BE49-F238E27FC236}">
                <a16:creationId xmlns="" xmlns:a16="http://schemas.microsoft.com/office/drawing/2014/main" id="{05A84578-BFD7-4C69-A53E-5ECE4E22304A}"/>
              </a:ext>
            </a:extLst>
          </p:cNvPr>
          <p:cNvSpPr>
            <a:spLocks noGrp="1" noRot="1" noChangeAspect="1" noChangeArrowheads="1" noTextEdit="1"/>
          </p:cNvSpPr>
          <p:nvPr>
            <p:ph type="sldImg"/>
          </p:nvPr>
        </p:nvSpPr>
        <p:spPr>
          <a:xfrm>
            <a:off x="461963" y="649288"/>
            <a:ext cx="5872162" cy="3914775"/>
          </a:xfrm>
          <a:ln/>
        </p:spPr>
      </p:sp>
      <p:sp>
        <p:nvSpPr>
          <p:cNvPr id="289795" name="Rectangle 1027">
            <a:extLst>
              <a:ext uri="{FF2B5EF4-FFF2-40B4-BE49-F238E27FC236}">
                <a16:creationId xmlns="" xmlns:a16="http://schemas.microsoft.com/office/drawing/2014/main" id="{656178B4-9376-412F-878B-CC9233B9E119}"/>
              </a:ext>
            </a:extLst>
          </p:cNvPr>
          <p:cNvSpPr>
            <a:spLocks noGrp="1" noChangeArrowheads="1"/>
          </p:cNvSpPr>
          <p:nvPr>
            <p:ph type="body" idx="1"/>
          </p:nvPr>
        </p:nvSpPr>
        <p:spPr>
          <a:xfrm>
            <a:off x="908050" y="4718050"/>
            <a:ext cx="4978400" cy="4468813"/>
          </a:xfrm>
          <a:solidFill>
            <a:srgbClr val="FFFFFF"/>
          </a:solidFill>
          <a:ln>
            <a:solidFill>
              <a:srgbClr val="000000"/>
            </a:solidFill>
          </a:ln>
        </p:spPr>
        <p:txBody>
          <a:bodyPr/>
          <a:lstStyle/>
          <a:p>
            <a:r>
              <a:rPr lang="en-US" altLang="es-ES"/>
              <a:t>Puntos 14 m</a:t>
            </a:r>
          </a:p>
          <a:p>
            <a:r>
              <a:rPr lang="en-US" altLang="es-ES"/>
              <a:t>Referido: SCA y Paceintes de Riesgo ISQUEMICO similar.</a:t>
            </a:r>
          </a:p>
          <a:p>
            <a:r>
              <a:rPr lang="en-US" altLang="es-ES"/>
              <a:t>1.- </a:t>
            </a:r>
          </a:p>
          <a:p>
            <a:r>
              <a:rPr lang="en-US" altLang="es-ES"/>
              <a:t>2.- </a:t>
            </a:r>
          </a:p>
          <a:p>
            <a:r>
              <a:rPr lang="en-US" altLang="es-ES"/>
              <a:t>3.- Evidencia hasta el momento actual de tto hipolipemiantes en los SCA</a:t>
            </a:r>
          </a:p>
          <a:p>
            <a:r>
              <a:rPr lang="en-US" altLang="es-ES"/>
              <a:t>4.- Analizar otros subgrupos de pacientes con riesgo isquemico similar</a:t>
            </a:r>
          </a:p>
          <a:p>
            <a:r>
              <a:rPr lang="en-US" altLang="es-ES"/>
              <a:t>5.- Potenciales candidatos a </a:t>
            </a:r>
          </a:p>
        </p:txBody>
      </p:sp>
    </p:spTree>
    <p:extLst>
      <p:ext uri="{BB962C8B-B14F-4D97-AF65-F5344CB8AC3E}">
        <p14:creationId xmlns:p14="http://schemas.microsoft.com/office/powerpoint/2010/main" val="3598575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1026">
            <a:extLst>
              <a:ext uri="{FF2B5EF4-FFF2-40B4-BE49-F238E27FC236}">
                <a16:creationId xmlns="" xmlns:a16="http://schemas.microsoft.com/office/drawing/2014/main" id="{A54CB703-45C7-4DD0-B94A-DCC6FB481B58}"/>
              </a:ext>
            </a:extLst>
          </p:cNvPr>
          <p:cNvSpPr>
            <a:spLocks noGrp="1" noRot="1" noChangeAspect="1" noChangeArrowheads="1" noTextEdit="1"/>
          </p:cNvSpPr>
          <p:nvPr>
            <p:ph type="sldImg"/>
          </p:nvPr>
        </p:nvSpPr>
        <p:spPr>
          <a:xfrm>
            <a:off x="461963" y="649288"/>
            <a:ext cx="5872162" cy="3914775"/>
          </a:xfrm>
          <a:ln/>
        </p:spPr>
      </p:sp>
      <p:sp>
        <p:nvSpPr>
          <p:cNvPr id="290819" name="Rectangle 1027">
            <a:extLst>
              <a:ext uri="{FF2B5EF4-FFF2-40B4-BE49-F238E27FC236}">
                <a16:creationId xmlns="" xmlns:a16="http://schemas.microsoft.com/office/drawing/2014/main" id="{8B17EA59-8AF0-4E1E-9678-F392C297AFF1}"/>
              </a:ext>
            </a:extLst>
          </p:cNvPr>
          <p:cNvSpPr>
            <a:spLocks noGrp="1" noChangeArrowheads="1"/>
          </p:cNvSpPr>
          <p:nvPr>
            <p:ph type="body" idx="1"/>
          </p:nvPr>
        </p:nvSpPr>
        <p:spPr>
          <a:xfrm>
            <a:off x="908050" y="4718050"/>
            <a:ext cx="4978400" cy="4468813"/>
          </a:xfrm>
          <a:solidFill>
            <a:srgbClr val="FFFFFF"/>
          </a:solidFill>
          <a:ln>
            <a:solidFill>
              <a:srgbClr val="000000"/>
            </a:solidFill>
          </a:ln>
        </p:spPr>
        <p:txBody>
          <a:bodyPr lIns="86047" tIns="43022" rIns="86047" bIns="43022"/>
          <a:lstStyle/>
          <a:p>
            <a:pPr defTabSz="811213"/>
            <a:r>
              <a:rPr lang="en-US" altLang="es-ES"/>
              <a:t>Diferentes escalas de riesgo </a:t>
            </a:r>
          </a:p>
          <a:p>
            <a:pPr defTabSz="811213"/>
            <a:r>
              <a:rPr lang="en-US" altLang="es-ES"/>
              <a:t>Predicción mortalidad u otros eventos isquemicos graves:</a:t>
            </a:r>
          </a:p>
          <a:p>
            <a:pPr defTabSz="811213"/>
            <a:r>
              <a:rPr lang="en-US" altLang="es-ES"/>
              <a:t>GRACE: Prediccion mortalidad hospitalaria y mortalidad durante el seguimiento posyerior.</a:t>
            </a:r>
          </a:p>
          <a:p>
            <a:pPr defTabSz="811213"/>
            <a:r>
              <a:rPr lang="en-US" altLang="es-ES"/>
              <a:t>Escala TIMI: Prediccion eventos a las 2 semanas del episodio inicial en relacion al numero de factores de riesgo de dicha escala.</a:t>
            </a:r>
          </a:p>
          <a:p>
            <a:pPr defTabSz="811213"/>
            <a:endParaRPr lang="en-US" altLang="es-ES"/>
          </a:p>
        </p:txBody>
      </p:sp>
    </p:spTree>
    <p:extLst>
      <p:ext uri="{BB962C8B-B14F-4D97-AF65-F5344CB8AC3E}">
        <p14:creationId xmlns:p14="http://schemas.microsoft.com/office/powerpoint/2010/main" val="1051489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1 Marcador de imagen de diapositiva">
            <a:extLst>
              <a:ext uri="{FF2B5EF4-FFF2-40B4-BE49-F238E27FC236}">
                <a16:creationId xmlns="" xmlns:a16="http://schemas.microsoft.com/office/drawing/2014/main" id="{5B2DBFB6-0B07-46A4-9198-8695B6CDFA6E}"/>
              </a:ext>
            </a:extLst>
          </p:cNvPr>
          <p:cNvSpPr>
            <a:spLocks noGrp="1" noRot="1" noChangeAspect="1" noTextEdit="1"/>
          </p:cNvSpPr>
          <p:nvPr>
            <p:ph type="sldImg"/>
          </p:nvPr>
        </p:nvSpPr>
        <p:spPr>
          <a:ln/>
        </p:spPr>
      </p:sp>
      <p:sp>
        <p:nvSpPr>
          <p:cNvPr id="291843" name="2 Marcador de notas">
            <a:extLst>
              <a:ext uri="{FF2B5EF4-FFF2-40B4-BE49-F238E27FC236}">
                <a16:creationId xmlns="" xmlns:a16="http://schemas.microsoft.com/office/drawing/2014/main" id="{2723EEEE-C21D-46CD-9201-1F8ACEEA95A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 altLang="es-ES"/>
              <a:t>Componente trombotico tiene un papel determinante en la génesis de los SCAs, la terapia ANTITROMBITOCA es la base principal sobre la que se apoya en tratamiento medico de los SCA.</a:t>
            </a:r>
          </a:p>
          <a:p>
            <a:pPr eaLnBrk="1" hangingPunct="1"/>
            <a:r>
              <a:rPr lang="es-ES" altLang="es-ES"/>
              <a:t>Esta terapia actuar 2 VIAS:</a:t>
            </a:r>
          </a:p>
          <a:p>
            <a:pPr eaLnBrk="1" hangingPunct="1"/>
            <a:r>
              <a:rPr lang="es-ES" altLang="es-ES"/>
              <a:t>	- Sobre CASCADA de coagulación. (anticoagulantes parenterales) </a:t>
            </a:r>
          </a:p>
          <a:p>
            <a:pPr eaLnBrk="1" hangingPunct="1"/>
            <a:r>
              <a:rPr lang="es-ES" altLang="es-ES"/>
              <a:t>	- Sobre la ACTIVACION y AGREGACION plaquetaria (antiplaquetarios)</a:t>
            </a:r>
          </a:p>
        </p:txBody>
      </p:sp>
      <p:sp>
        <p:nvSpPr>
          <p:cNvPr id="291844" name="3 Marcador de número de diapositiva">
            <a:extLst>
              <a:ext uri="{FF2B5EF4-FFF2-40B4-BE49-F238E27FC236}">
                <a16:creationId xmlns="" xmlns:a16="http://schemas.microsoft.com/office/drawing/2014/main" id="{2B588BEB-4AE5-48E3-8E21-EB2970037F5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09650" eaLnBrk="0" hangingPunct="0">
              <a:defRPr sz="2400">
                <a:solidFill>
                  <a:schemeClr val="tx1"/>
                </a:solidFill>
                <a:latin typeface="Swis721 Hv BT" pitchFamily="34" charset="0"/>
              </a:defRPr>
            </a:lvl1pPr>
            <a:lvl2pPr marL="742950" indent="-285750" defTabSz="1009650" eaLnBrk="0" hangingPunct="0">
              <a:defRPr sz="2400">
                <a:solidFill>
                  <a:schemeClr val="tx1"/>
                </a:solidFill>
                <a:latin typeface="Swis721 Hv BT" pitchFamily="34" charset="0"/>
              </a:defRPr>
            </a:lvl2pPr>
            <a:lvl3pPr marL="1143000" indent="-228600" defTabSz="1009650" eaLnBrk="0" hangingPunct="0">
              <a:defRPr sz="2400">
                <a:solidFill>
                  <a:schemeClr val="tx1"/>
                </a:solidFill>
                <a:latin typeface="Swis721 Hv BT" pitchFamily="34" charset="0"/>
              </a:defRPr>
            </a:lvl3pPr>
            <a:lvl4pPr marL="1600200" indent="-228600" defTabSz="1009650" eaLnBrk="0" hangingPunct="0">
              <a:defRPr sz="2400">
                <a:solidFill>
                  <a:schemeClr val="tx1"/>
                </a:solidFill>
                <a:latin typeface="Swis721 Hv BT" pitchFamily="34" charset="0"/>
              </a:defRPr>
            </a:lvl4pPr>
            <a:lvl5pPr marL="2057400" indent="-228600" defTabSz="1009650" eaLnBrk="0" hangingPunct="0">
              <a:defRPr sz="2400">
                <a:solidFill>
                  <a:schemeClr val="tx1"/>
                </a:solidFill>
                <a:latin typeface="Swis721 Hv BT" pitchFamily="34" charset="0"/>
              </a:defRPr>
            </a:lvl5pPr>
            <a:lvl6pPr marL="2514600" indent="-228600" defTabSz="1009650" eaLnBrk="0" fontAlgn="base" hangingPunct="0">
              <a:spcBef>
                <a:spcPct val="0"/>
              </a:spcBef>
              <a:spcAft>
                <a:spcPct val="0"/>
              </a:spcAft>
              <a:defRPr sz="2400">
                <a:solidFill>
                  <a:schemeClr val="tx1"/>
                </a:solidFill>
                <a:latin typeface="Swis721 Hv BT" pitchFamily="34" charset="0"/>
              </a:defRPr>
            </a:lvl6pPr>
            <a:lvl7pPr marL="2971800" indent="-228600" defTabSz="1009650" eaLnBrk="0" fontAlgn="base" hangingPunct="0">
              <a:spcBef>
                <a:spcPct val="0"/>
              </a:spcBef>
              <a:spcAft>
                <a:spcPct val="0"/>
              </a:spcAft>
              <a:defRPr sz="2400">
                <a:solidFill>
                  <a:schemeClr val="tx1"/>
                </a:solidFill>
                <a:latin typeface="Swis721 Hv BT" pitchFamily="34" charset="0"/>
              </a:defRPr>
            </a:lvl7pPr>
            <a:lvl8pPr marL="3429000" indent="-228600" defTabSz="1009650" eaLnBrk="0" fontAlgn="base" hangingPunct="0">
              <a:spcBef>
                <a:spcPct val="0"/>
              </a:spcBef>
              <a:spcAft>
                <a:spcPct val="0"/>
              </a:spcAft>
              <a:defRPr sz="2400">
                <a:solidFill>
                  <a:schemeClr val="tx1"/>
                </a:solidFill>
                <a:latin typeface="Swis721 Hv BT" pitchFamily="34" charset="0"/>
              </a:defRPr>
            </a:lvl8pPr>
            <a:lvl9pPr marL="3886200" indent="-228600" defTabSz="1009650" eaLnBrk="0" fontAlgn="base" hangingPunct="0">
              <a:spcBef>
                <a:spcPct val="0"/>
              </a:spcBef>
              <a:spcAft>
                <a:spcPct val="0"/>
              </a:spcAft>
              <a:defRPr sz="2400">
                <a:solidFill>
                  <a:schemeClr val="tx1"/>
                </a:solidFill>
                <a:latin typeface="Swis721 Hv BT" pitchFamily="34" charset="0"/>
              </a:defRPr>
            </a:lvl9pPr>
          </a:lstStyle>
          <a:p>
            <a:pPr marL="0" marR="0" lvl="0" indent="0" algn="r" defTabSz="1009650" rtl="0" eaLnBrk="1" fontAlgn="base" latinLnBrk="0" hangingPunct="1">
              <a:lnSpc>
                <a:spcPct val="100000"/>
              </a:lnSpc>
              <a:spcBef>
                <a:spcPct val="0"/>
              </a:spcBef>
              <a:spcAft>
                <a:spcPct val="0"/>
              </a:spcAft>
              <a:buClrTx/>
              <a:buSzTx/>
              <a:buFontTx/>
              <a:buNone/>
              <a:tabLst/>
              <a:defRPr/>
            </a:pPr>
            <a:fld id="{ECA36340-D6AC-4B85-BE86-A9107F60746B}" type="slidenum">
              <a:rPr kumimoji="0" lang="es-ES" altLang="es-E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1009650" rtl="0" eaLnBrk="1" fontAlgn="base" latinLnBrk="0" hangingPunct="1">
                <a:lnSpc>
                  <a:spcPct val="100000"/>
                </a:lnSpc>
                <a:spcBef>
                  <a:spcPct val="0"/>
                </a:spcBef>
                <a:spcAft>
                  <a:spcPct val="0"/>
                </a:spcAft>
                <a:buClrTx/>
                <a:buSzTx/>
                <a:buFontTx/>
                <a:buNone/>
                <a:tabLst/>
                <a:defRPr/>
              </a:pPr>
              <a:t>6</a:t>
            </a:fld>
            <a:endParaRPr kumimoji="0" lang="es-ES" altLang="es-E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31301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5">
            <a:extLst>
              <a:ext uri="{FF2B5EF4-FFF2-40B4-BE49-F238E27FC236}">
                <a16:creationId xmlns="" xmlns:a16="http://schemas.microsoft.com/office/drawing/2014/main" id="{EE8C6BE9-43EA-4612-B8AC-32C5F26CED97}"/>
              </a:ext>
            </a:extLst>
          </p:cNvPr>
          <p:cNvSpPr txBox="1">
            <a:spLocks noGrp="1" noChangeArrowheads="1"/>
          </p:cNvSpPr>
          <p:nvPr/>
        </p:nvSpPr>
        <p:spPr bwMode="auto">
          <a:xfrm>
            <a:off x="3849688" y="943451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131" tIns="0" rIns="21131" bIns="0" anchor="b"/>
          <a:lstStyle>
            <a:lvl1pPr defTabSz="912813" eaLnBrk="0" hangingPunct="0">
              <a:defRPr sz="2400">
                <a:solidFill>
                  <a:schemeClr val="tx1"/>
                </a:solidFill>
                <a:latin typeface="Swis721 Hv BT" pitchFamily="34" charset="0"/>
              </a:defRPr>
            </a:lvl1pPr>
            <a:lvl2pPr marL="742950" indent="-285750" defTabSz="912813" eaLnBrk="0" hangingPunct="0">
              <a:defRPr sz="2400">
                <a:solidFill>
                  <a:schemeClr val="tx1"/>
                </a:solidFill>
                <a:latin typeface="Swis721 Hv BT" pitchFamily="34" charset="0"/>
              </a:defRPr>
            </a:lvl2pPr>
            <a:lvl3pPr marL="1143000" indent="-228600" defTabSz="912813" eaLnBrk="0" hangingPunct="0">
              <a:defRPr sz="2400">
                <a:solidFill>
                  <a:schemeClr val="tx1"/>
                </a:solidFill>
                <a:latin typeface="Swis721 Hv BT" pitchFamily="34" charset="0"/>
              </a:defRPr>
            </a:lvl3pPr>
            <a:lvl4pPr marL="1600200" indent="-228600" defTabSz="912813" eaLnBrk="0" hangingPunct="0">
              <a:defRPr sz="2400">
                <a:solidFill>
                  <a:schemeClr val="tx1"/>
                </a:solidFill>
                <a:latin typeface="Swis721 Hv BT" pitchFamily="34" charset="0"/>
              </a:defRPr>
            </a:lvl4pPr>
            <a:lvl5pPr marL="2057400" indent="-228600" defTabSz="912813" eaLnBrk="0" hangingPunct="0">
              <a:defRPr sz="2400">
                <a:solidFill>
                  <a:schemeClr val="tx1"/>
                </a:solidFill>
                <a:latin typeface="Swis721 Hv BT" pitchFamily="34" charset="0"/>
              </a:defRPr>
            </a:lvl5pPr>
            <a:lvl6pPr marL="2514600" indent="-228600" defTabSz="912813" eaLnBrk="0" fontAlgn="base" hangingPunct="0">
              <a:spcBef>
                <a:spcPct val="0"/>
              </a:spcBef>
              <a:spcAft>
                <a:spcPct val="0"/>
              </a:spcAft>
              <a:defRPr sz="2400">
                <a:solidFill>
                  <a:schemeClr val="tx1"/>
                </a:solidFill>
                <a:latin typeface="Swis721 Hv BT" pitchFamily="34" charset="0"/>
              </a:defRPr>
            </a:lvl6pPr>
            <a:lvl7pPr marL="2971800" indent="-228600" defTabSz="912813" eaLnBrk="0" fontAlgn="base" hangingPunct="0">
              <a:spcBef>
                <a:spcPct val="0"/>
              </a:spcBef>
              <a:spcAft>
                <a:spcPct val="0"/>
              </a:spcAft>
              <a:defRPr sz="2400">
                <a:solidFill>
                  <a:schemeClr val="tx1"/>
                </a:solidFill>
                <a:latin typeface="Swis721 Hv BT" pitchFamily="34" charset="0"/>
              </a:defRPr>
            </a:lvl7pPr>
            <a:lvl8pPr marL="3429000" indent="-228600" defTabSz="912813" eaLnBrk="0" fontAlgn="base" hangingPunct="0">
              <a:spcBef>
                <a:spcPct val="0"/>
              </a:spcBef>
              <a:spcAft>
                <a:spcPct val="0"/>
              </a:spcAft>
              <a:defRPr sz="2400">
                <a:solidFill>
                  <a:schemeClr val="tx1"/>
                </a:solidFill>
                <a:latin typeface="Swis721 Hv BT" pitchFamily="34" charset="0"/>
              </a:defRPr>
            </a:lvl8pPr>
            <a:lvl9pPr marL="3886200" indent="-228600" defTabSz="912813" eaLnBrk="0" fontAlgn="base" hangingPunct="0">
              <a:spcBef>
                <a:spcPct val="0"/>
              </a:spcBef>
              <a:spcAft>
                <a:spcPct val="0"/>
              </a:spcAft>
              <a:defRPr sz="2400">
                <a:solidFill>
                  <a:schemeClr val="tx1"/>
                </a:solidFill>
                <a:latin typeface="Swis721 Hv BT" pitchFamily="34" charset="0"/>
              </a:defRPr>
            </a:lvl9pPr>
          </a:lstStyle>
          <a:p>
            <a:pPr marL="0" marR="0" lvl="0" indent="0" algn="r" defTabSz="912813" rtl="0" eaLnBrk="0" fontAlgn="base" latinLnBrk="0" hangingPunct="0">
              <a:lnSpc>
                <a:spcPct val="100000"/>
              </a:lnSpc>
              <a:spcBef>
                <a:spcPct val="0"/>
              </a:spcBef>
              <a:spcAft>
                <a:spcPct val="0"/>
              </a:spcAft>
              <a:buClrTx/>
              <a:buSzTx/>
              <a:buFontTx/>
              <a:buNone/>
              <a:tabLst/>
              <a:defRPr/>
            </a:pPr>
            <a:fld id="{51954999-4C32-4EB9-81A8-D31C13924E43}" type="slidenum">
              <a:rPr kumimoji="0" lang="es-ES" altLang="es-ES" sz="11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Arial" panose="020B0604020202020204" pitchFamily="34" charset="0"/>
              </a:rPr>
              <a:pPr marL="0" marR="0" lvl="0" indent="0" algn="r" defTabSz="912813" rtl="0" eaLnBrk="0" fontAlgn="base" latinLnBrk="0" hangingPunct="0">
                <a:lnSpc>
                  <a:spcPct val="100000"/>
                </a:lnSpc>
                <a:spcBef>
                  <a:spcPct val="0"/>
                </a:spcBef>
                <a:spcAft>
                  <a:spcPct val="0"/>
                </a:spcAft>
                <a:buClrTx/>
                <a:buSzTx/>
                <a:buFontTx/>
                <a:buNone/>
                <a:tabLst/>
                <a:defRPr/>
              </a:pPr>
              <a:t>7</a:t>
            </a:fld>
            <a:endParaRPr kumimoji="0" lang="es-ES" altLang="es-ES" sz="1100" b="0" i="1" u="none" strike="noStrike" kern="1200" cap="none" spc="0" normalizeH="0" baseline="0" noProof="0">
              <a:ln>
                <a:noFill/>
              </a:ln>
              <a:solidFill>
                <a:srgbClr val="000000"/>
              </a:solidFill>
              <a:effectLst/>
              <a:uLnTx/>
              <a:uFillTx/>
              <a:latin typeface="Times New Roman" panose="02020603050405020304" pitchFamily="18" charset="0"/>
              <a:ea typeface="+mn-ea"/>
              <a:cs typeface="Arial" panose="020B0604020202020204" pitchFamily="34" charset="0"/>
            </a:endParaRPr>
          </a:p>
        </p:txBody>
      </p:sp>
      <p:sp>
        <p:nvSpPr>
          <p:cNvPr id="292867" name="Rectangle 2">
            <a:extLst>
              <a:ext uri="{FF2B5EF4-FFF2-40B4-BE49-F238E27FC236}">
                <a16:creationId xmlns="" xmlns:a16="http://schemas.microsoft.com/office/drawing/2014/main" id="{FDA4A618-3305-405A-A511-0754430166F6}"/>
              </a:ext>
            </a:extLst>
          </p:cNvPr>
          <p:cNvSpPr>
            <a:spLocks noGrp="1" noRot="1" noChangeAspect="1" noChangeArrowheads="1" noTextEdit="1"/>
          </p:cNvSpPr>
          <p:nvPr>
            <p:ph type="sldImg"/>
          </p:nvPr>
        </p:nvSpPr>
        <p:spPr>
          <a:ln/>
        </p:spPr>
      </p:sp>
      <p:sp>
        <p:nvSpPr>
          <p:cNvPr id="292868" name="Rectangle 3">
            <a:extLst>
              <a:ext uri="{FF2B5EF4-FFF2-40B4-BE49-F238E27FC236}">
                <a16:creationId xmlns="" xmlns:a16="http://schemas.microsoft.com/office/drawing/2014/main" id="{A8AECD9D-CF91-41CC-8EB0-4C89176B4F3F}"/>
              </a:ext>
            </a:extLst>
          </p:cNvPr>
          <p:cNvSpPr>
            <a:spLocks noGrp="1" noChangeArrowheads="1"/>
          </p:cNvSpPr>
          <p:nvPr>
            <p:ph type="body" idx="1"/>
          </p:nvPr>
        </p:nvSpPr>
        <p:spPr>
          <a:solidFill>
            <a:srgbClr val="FFFFFF"/>
          </a:solidFill>
          <a:ln>
            <a:solidFill>
              <a:srgbClr val="000000"/>
            </a:solidFill>
          </a:ln>
        </p:spPr>
        <p:txBody>
          <a:bodyPr/>
          <a:lstStyle/>
          <a:p>
            <a:pPr defTabSz="901700"/>
            <a:r>
              <a:rPr lang="es-ES" altLang="es-ES"/>
              <a:t>Ptes con SCASEST:</a:t>
            </a:r>
          </a:p>
          <a:p>
            <a:pPr defTabSz="901700"/>
            <a:r>
              <a:rPr lang="es-ES" altLang="es-ES"/>
              <a:t>Diferentes estudios, Metaanalysis Favorece una estrategia invasiva precoz. Mortalidad a los 2 años.</a:t>
            </a:r>
          </a:p>
          <a:p>
            <a:pPr defTabSz="901700"/>
            <a:r>
              <a:rPr lang="es-ES" altLang="es-ES"/>
              <a:t>Derecha: Datos a los 15 años seguimiento estudio FRISC- II reduccion significativa mantenida en las tasas de muerte e IM</a:t>
            </a:r>
          </a:p>
        </p:txBody>
      </p:sp>
    </p:spTree>
    <p:extLst>
      <p:ext uri="{BB962C8B-B14F-4D97-AF65-F5344CB8AC3E}">
        <p14:creationId xmlns:p14="http://schemas.microsoft.com/office/powerpoint/2010/main" val="941644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1026">
            <a:extLst>
              <a:ext uri="{FF2B5EF4-FFF2-40B4-BE49-F238E27FC236}">
                <a16:creationId xmlns="" xmlns:a16="http://schemas.microsoft.com/office/drawing/2014/main" id="{25E6F769-9741-47A9-8D27-5EF773394435}"/>
              </a:ext>
            </a:extLst>
          </p:cNvPr>
          <p:cNvSpPr>
            <a:spLocks noGrp="1" noRot="1" noChangeAspect="1" noChangeArrowheads="1" noTextEdit="1"/>
          </p:cNvSpPr>
          <p:nvPr>
            <p:ph type="sldImg"/>
          </p:nvPr>
        </p:nvSpPr>
        <p:spPr>
          <a:xfrm>
            <a:off x="461963" y="649288"/>
            <a:ext cx="5872162" cy="3914775"/>
          </a:xfrm>
          <a:ln/>
        </p:spPr>
      </p:sp>
      <p:sp>
        <p:nvSpPr>
          <p:cNvPr id="283651" name="Rectangle 1027">
            <a:extLst>
              <a:ext uri="{FF2B5EF4-FFF2-40B4-BE49-F238E27FC236}">
                <a16:creationId xmlns="" xmlns:a16="http://schemas.microsoft.com/office/drawing/2014/main" id="{1CBE6C61-9CC0-4D87-9EB7-6294F1ABD916}"/>
              </a:ext>
            </a:extLst>
          </p:cNvPr>
          <p:cNvSpPr>
            <a:spLocks noGrp="1" noChangeArrowheads="1"/>
          </p:cNvSpPr>
          <p:nvPr>
            <p:ph type="body" idx="1"/>
          </p:nvPr>
        </p:nvSpPr>
        <p:spPr>
          <a:xfrm>
            <a:off x="906463" y="4716463"/>
            <a:ext cx="4981575" cy="4471987"/>
          </a:xfrm>
          <a:solidFill>
            <a:srgbClr val="FFFFFF"/>
          </a:solidFill>
          <a:ln>
            <a:solidFill>
              <a:srgbClr val="000000"/>
            </a:solidFill>
          </a:ln>
        </p:spPr>
        <p:txBody>
          <a:bodyPr/>
          <a:lstStyle/>
          <a:p>
            <a:pPr>
              <a:defRPr/>
            </a:pPr>
            <a:r>
              <a:rPr lang="es-ES_tradnl" altLang="es-ES" dirty="0"/>
              <a:t>Junto al tratamiento </a:t>
            </a:r>
            <a:r>
              <a:rPr lang="es-ES_tradnl" altLang="es-ES" dirty="0" err="1"/>
              <a:t>antitrombotico</a:t>
            </a:r>
            <a:r>
              <a:rPr lang="es-ES_tradnl" altLang="es-ES" dirty="0"/>
              <a:t> la </a:t>
            </a:r>
            <a:r>
              <a:rPr lang="es-ES_tradnl" altLang="es-ES" dirty="0" err="1"/>
              <a:t>revascularizacion</a:t>
            </a:r>
            <a:r>
              <a:rPr lang="es-ES_tradnl" altLang="es-ES" dirty="0"/>
              <a:t> </a:t>
            </a:r>
            <a:r>
              <a:rPr lang="es-ES_tradnl" altLang="es-ES" dirty="0" err="1"/>
              <a:t>percutanea</a:t>
            </a:r>
            <a:r>
              <a:rPr lang="es-ES_tradnl" altLang="es-ES" dirty="0"/>
              <a:t> </a:t>
            </a:r>
            <a:r>
              <a:rPr lang="es-ES_tradnl" altLang="es-ES" dirty="0" err="1"/>
              <a:t>jueva</a:t>
            </a:r>
            <a:r>
              <a:rPr lang="es-ES_tradnl" altLang="es-ES" dirty="0"/>
              <a:t> un </a:t>
            </a:r>
            <a:r>
              <a:rPr lang="es-ES_tradnl" altLang="es-ES" dirty="0" err="1"/>
              <a:t>papael</a:t>
            </a:r>
            <a:r>
              <a:rPr lang="es-ES_tradnl" altLang="es-ES" dirty="0"/>
              <a:t> </a:t>
            </a:r>
            <a:r>
              <a:rPr lang="es-ES_tradnl" altLang="es-ES" dirty="0" err="1"/>
              <a:t>tmabien</a:t>
            </a:r>
            <a:r>
              <a:rPr lang="es-ES_tradnl" altLang="es-ES" dirty="0"/>
              <a:t> determinante.</a:t>
            </a:r>
          </a:p>
          <a:p>
            <a:pPr>
              <a:defRPr/>
            </a:pPr>
            <a:r>
              <a:rPr lang="es-ES_tradnl" altLang="es-ES" dirty="0"/>
              <a:t>SCAEST_ </a:t>
            </a:r>
            <a:r>
              <a:rPr lang="es-ES_tradnl" altLang="es-ES" dirty="0" err="1"/>
              <a:t>ICPprimario</a:t>
            </a:r>
            <a:endParaRPr lang="es-ES_tradnl" altLang="es-ES" dirty="0"/>
          </a:p>
          <a:p>
            <a:pPr>
              <a:defRPr/>
            </a:pPr>
            <a:r>
              <a:rPr lang="es-ES_tradnl" altLang="es-ES" dirty="0"/>
              <a:t>Las </a:t>
            </a:r>
            <a:r>
              <a:rPr lang="es-ES_tradnl" altLang="es-ES" dirty="0" err="1"/>
              <a:t>guias</a:t>
            </a:r>
            <a:r>
              <a:rPr lang="es-ES_tradnl" altLang="es-ES" dirty="0"/>
              <a:t> ESC 2017 una vez efectuado el diagnostico de IAMCEST la estrategia de reperfusión estará determinada por 2 aspectos:</a:t>
            </a:r>
          </a:p>
          <a:p>
            <a:pPr>
              <a:defRPr/>
            </a:pPr>
            <a:r>
              <a:rPr lang="es-ES_tradnl" altLang="es-ES" dirty="0"/>
              <a:t>Si el paciente es atendido </a:t>
            </a:r>
            <a:r>
              <a:rPr lang="es-ES_tradnl" altLang="es-ES" dirty="0" err="1"/>
              <a:t>incialmente</a:t>
            </a:r>
            <a:r>
              <a:rPr lang="es-ES_tradnl" altLang="es-ES" dirty="0"/>
              <a:t> en </a:t>
            </a:r>
            <a:r>
              <a:rPr lang="es-ES_tradnl" altLang="es-ES" dirty="0" err="1"/>
              <a:t>eun</a:t>
            </a:r>
            <a:r>
              <a:rPr lang="es-ES_tradnl" altLang="es-ES" dirty="0"/>
              <a:t> Centro que no dispone de ICP</a:t>
            </a:r>
          </a:p>
          <a:p>
            <a:pPr marL="171450" indent="-171450">
              <a:buFontTx/>
              <a:buChar char="-"/>
              <a:defRPr/>
            </a:pPr>
            <a:r>
              <a:rPr lang="es-ES_tradnl" altLang="es-ES" dirty="0"/>
              <a:t>Menos o igual a 120 m= </a:t>
            </a:r>
            <a:r>
              <a:rPr lang="es-ES_tradnl" altLang="es-ES" dirty="0" err="1"/>
              <a:t>ICPp</a:t>
            </a:r>
            <a:endParaRPr lang="es-ES_tradnl" altLang="es-ES" dirty="0"/>
          </a:p>
          <a:p>
            <a:pPr marL="171450" indent="-171450">
              <a:buFontTx/>
              <a:buChar char="-"/>
              <a:defRPr/>
            </a:pPr>
            <a:r>
              <a:rPr lang="es-ES_tradnl" altLang="es-ES" dirty="0"/>
              <a:t>Mas de 120m= Fibrinolisis</a:t>
            </a:r>
          </a:p>
          <a:p>
            <a:pPr>
              <a:defRPr/>
            </a:pPr>
            <a:r>
              <a:rPr lang="es-ES_tradnl" altLang="es-ES" dirty="0"/>
              <a:t>Si el </a:t>
            </a:r>
            <a:r>
              <a:rPr lang="es-ES_tradnl" altLang="es-ES" dirty="0" err="1"/>
              <a:t>paceinte</a:t>
            </a:r>
            <a:r>
              <a:rPr lang="es-ES_tradnl" altLang="es-ES" dirty="0"/>
              <a:t> llega a un </a:t>
            </a:r>
            <a:r>
              <a:rPr lang="es-ES_tradnl" altLang="es-ES" dirty="0" err="1"/>
              <a:t>Cnetro</a:t>
            </a:r>
            <a:r>
              <a:rPr lang="es-ES_tradnl" altLang="es-ES" dirty="0"/>
              <a:t> con ICP, ICP en menos de 60 m</a:t>
            </a:r>
          </a:p>
        </p:txBody>
      </p:sp>
    </p:spTree>
    <p:extLst>
      <p:ext uri="{BB962C8B-B14F-4D97-AF65-F5344CB8AC3E}">
        <p14:creationId xmlns:p14="http://schemas.microsoft.com/office/powerpoint/2010/main" val="49949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1026">
            <a:extLst>
              <a:ext uri="{FF2B5EF4-FFF2-40B4-BE49-F238E27FC236}">
                <a16:creationId xmlns="" xmlns:a16="http://schemas.microsoft.com/office/drawing/2014/main" id="{41D9E192-0E8B-4BEB-87AE-3C7836B0F8F0}"/>
              </a:ext>
            </a:extLst>
          </p:cNvPr>
          <p:cNvSpPr>
            <a:spLocks noGrp="1" noRot="1" noChangeAspect="1" noChangeArrowheads="1" noTextEdit="1"/>
          </p:cNvSpPr>
          <p:nvPr>
            <p:ph type="sldImg"/>
          </p:nvPr>
        </p:nvSpPr>
        <p:spPr>
          <a:xfrm>
            <a:off x="461963" y="649288"/>
            <a:ext cx="5872162" cy="3914775"/>
          </a:xfrm>
          <a:ln/>
        </p:spPr>
      </p:sp>
      <p:sp>
        <p:nvSpPr>
          <p:cNvPr id="294915" name="Rectangle 1027">
            <a:extLst>
              <a:ext uri="{FF2B5EF4-FFF2-40B4-BE49-F238E27FC236}">
                <a16:creationId xmlns="" xmlns:a16="http://schemas.microsoft.com/office/drawing/2014/main" id="{085CD97C-AE98-40B5-9A47-72BB1BF8EAC6}"/>
              </a:ext>
            </a:extLst>
          </p:cNvPr>
          <p:cNvSpPr>
            <a:spLocks noGrp="1" noChangeArrowheads="1"/>
          </p:cNvSpPr>
          <p:nvPr>
            <p:ph type="body" idx="1"/>
          </p:nvPr>
        </p:nvSpPr>
        <p:spPr>
          <a:xfrm>
            <a:off x="908050" y="4718050"/>
            <a:ext cx="4978400" cy="4468813"/>
          </a:xfrm>
          <a:solidFill>
            <a:srgbClr val="FFFFFF"/>
          </a:solidFill>
          <a:ln>
            <a:solidFill>
              <a:srgbClr val="000000"/>
            </a:solidFill>
          </a:ln>
        </p:spPr>
        <p:txBody>
          <a:bodyPr/>
          <a:lstStyle/>
          <a:p>
            <a:r>
              <a:rPr lang="en-US" altLang="es-ES"/>
              <a:t>Pronostico y sobre todo el tramiento a largo plazo no esta tan bien definido.</a:t>
            </a:r>
          </a:p>
        </p:txBody>
      </p:sp>
    </p:spTree>
    <p:extLst>
      <p:ext uri="{BB962C8B-B14F-4D97-AF65-F5344CB8AC3E}">
        <p14:creationId xmlns:p14="http://schemas.microsoft.com/office/powerpoint/2010/main" val="3619666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72866" name="Rectangle 2"/>
          <p:cNvSpPr>
            <a:spLocks noGrp="1" noChangeArrowheads="1"/>
          </p:cNvSpPr>
          <p:nvPr>
            <p:ph type="ctrTitle" sz="quarter"/>
          </p:nvPr>
        </p:nvSpPr>
        <p:spPr>
          <a:xfrm>
            <a:off x="685800" y="1085850"/>
            <a:ext cx="7772400" cy="857250"/>
          </a:xfrm>
        </p:spPr>
        <p:txBody>
          <a:bodyPr/>
          <a:lstStyle>
            <a:lvl1pPr>
              <a:defRPr/>
            </a:lvl1pPr>
          </a:lstStyle>
          <a:p>
            <a:r>
              <a:rPr lang="en-US"/>
              <a:t>Click to edit Master title style</a:t>
            </a:r>
          </a:p>
        </p:txBody>
      </p:sp>
      <p:sp>
        <p:nvSpPr>
          <p:cNvPr id="1572867" name="Rectangle 3"/>
          <p:cNvSpPr>
            <a:spLocks noGrp="1" noChangeArrowheads="1"/>
          </p:cNvSpPr>
          <p:nvPr>
            <p:ph type="subTitle" sz="quarter" idx="1"/>
          </p:nvPr>
        </p:nvSpPr>
        <p:spPr>
          <a:xfrm>
            <a:off x="1373188" y="2800351"/>
            <a:ext cx="6400800" cy="1315641"/>
          </a:xfrm>
        </p:spPr>
        <p:txBody>
          <a:bodyPr/>
          <a:lstStyle>
            <a:lvl1pPr marL="0" indent="0" algn="ctr">
              <a:buFont typeface="Wingdings" pitchFamily="2" charset="2"/>
              <a:buNone/>
              <a:defRPr/>
            </a:lvl1pPr>
          </a:lstStyle>
          <a:p>
            <a:r>
              <a:rPr lang="en-US"/>
              <a:t>Click to edit Master subtitle style</a:t>
            </a:r>
          </a:p>
        </p:txBody>
      </p:sp>
      <p:sp>
        <p:nvSpPr>
          <p:cNvPr id="4" name="Rectangle 4">
            <a:extLst>
              <a:ext uri="{FF2B5EF4-FFF2-40B4-BE49-F238E27FC236}">
                <a16:creationId xmlns="" xmlns:a16="http://schemas.microsoft.com/office/drawing/2014/main" id="{D9DE22DF-DF39-A241-BD16-5DDCAD468ADE}"/>
              </a:ext>
            </a:extLst>
          </p:cNvPr>
          <p:cNvSpPr>
            <a:spLocks noGrp="1" noChangeArrowheads="1"/>
          </p:cNvSpPr>
          <p:nvPr>
            <p:ph type="ftr" sz="quarter" idx="10"/>
          </p:nvPr>
        </p:nvSpPr>
        <p:spPr bwMode="auto">
          <a:xfrm>
            <a:off x="3124200" y="4744643"/>
            <a:ext cx="2895600" cy="341709"/>
          </a:xfrm>
          <a:prstGeom prst="rect">
            <a:avLst/>
          </a:prstGeom>
          <a:ln>
            <a:miter lim="800000"/>
            <a:headEnd/>
            <a:tailEnd/>
          </a:ln>
        </p:spPr>
        <p:txBody>
          <a:bodyPr vert="horz" wrap="none" lIns="76675" tIns="38335" rIns="76675" bIns="38335" numCol="1" anchor="ctr" anchorCtr="0" compatLnSpc="1">
            <a:prstTxWarp prst="textNoShape">
              <a:avLst/>
            </a:prstTxWarp>
          </a:bodyPr>
          <a:lstStyle>
            <a:lvl1pPr algn="ctr" eaLnBrk="1" hangingPunct="1">
              <a:defRPr sz="1200">
                <a:solidFill>
                  <a:srgbClr val="FFFFCC"/>
                </a:solidFill>
                <a:latin typeface="Arial"/>
                <a:ea typeface="ＭＳ Ｐゴシック" pitchFamily="34" charset="-128"/>
                <a:cs typeface="+mn-cs"/>
              </a:defRPr>
            </a:lvl1pPr>
          </a:lstStyle>
          <a:p>
            <a:pPr defTabSz="913960" fontAlgn="base">
              <a:spcBef>
                <a:spcPct val="0"/>
              </a:spcBef>
              <a:spcAft>
                <a:spcPct val="0"/>
              </a:spcAft>
              <a:defRPr/>
            </a:pPr>
            <a:endParaRPr lang="fr-FR"/>
          </a:p>
        </p:txBody>
      </p:sp>
      <p:sp>
        <p:nvSpPr>
          <p:cNvPr id="5" name="Rectangle 5">
            <a:extLst>
              <a:ext uri="{FF2B5EF4-FFF2-40B4-BE49-F238E27FC236}">
                <a16:creationId xmlns="" xmlns:a16="http://schemas.microsoft.com/office/drawing/2014/main" id="{F1D19CAD-8EC5-2B4C-9480-8C938BA39ED6}"/>
              </a:ext>
            </a:extLst>
          </p:cNvPr>
          <p:cNvSpPr>
            <a:spLocks noGrp="1" noChangeArrowheads="1"/>
          </p:cNvSpPr>
          <p:nvPr>
            <p:ph type="sldNum" sz="quarter" idx="11"/>
          </p:nvPr>
        </p:nvSpPr>
        <p:spPr>
          <a:xfrm>
            <a:off x="6553200" y="4744643"/>
            <a:ext cx="1905000" cy="341709"/>
          </a:xfrm>
        </p:spPr>
        <p:txBody>
          <a:bodyPr/>
          <a:lstStyle>
            <a:lvl1pPr>
              <a:defRPr sz="1200"/>
            </a:lvl1pPr>
          </a:lstStyle>
          <a:p>
            <a:fld id="{5E42A5E3-59C9-458A-B3ED-DBF80A9BD5D8}" type="slidenum">
              <a:rPr lang="en-US" altLang="es-ES"/>
              <a:pPr/>
              <a:t>‹Nº›</a:t>
            </a:fld>
            <a:endParaRPr lang="en-US" altLang="es-ES"/>
          </a:p>
        </p:txBody>
      </p:sp>
    </p:spTree>
    <p:extLst>
      <p:ext uri="{BB962C8B-B14F-4D97-AF65-F5344CB8AC3E}">
        <p14:creationId xmlns:p14="http://schemas.microsoft.com/office/powerpoint/2010/main" val="293976657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89A1CFE6-1C45-9945-AAF5-1CEEF7A1B7A9}"/>
              </a:ext>
            </a:extLst>
          </p:cNvPr>
          <p:cNvSpPr>
            <a:spLocks noGrp="1" noChangeArrowheads="1"/>
          </p:cNvSpPr>
          <p:nvPr>
            <p:ph type="sldNum" sz="quarter" idx="10"/>
          </p:nvPr>
        </p:nvSpPr>
        <p:spPr/>
        <p:txBody>
          <a:bodyPr/>
          <a:lstStyle>
            <a:lvl1pPr>
              <a:defRPr/>
            </a:lvl1pPr>
          </a:lstStyle>
          <a:p>
            <a:fld id="{EA2648E7-5E1E-4C3C-BB07-6CC3B28288A6}" type="slidenum">
              <a:rPr lang="en-US" altLang="es-ES"/>
              <a:pPr/>
              <a:t>‹Nº›</a:t>
            </a:fld>
            <a:endParaRPr lang="en-US" altLang="es-ES"/>
          </a:p>
        </p:txBody>
      </p:sp>
    </p:spTree>
    <p:extLst>
      <p:ext uri="{BB962C8B-B14F-4D97-AF65-F5344CB8AC3E}">
        <p14:creationId xmlns:p14="http://schemas.microsoft.com/office/powerpoint/2010/main" val="95572898"/>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7604604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305640"/>
            <a:ext cx="7772400" cy="1021556"/>
          </a:xfrm>
        </p:spPr>
        <p:txBody>
          <a:bodyPr/>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a:t>Haga clic para modificar el estilo de texto del patrón</a:t>
            </a:r>
          </a:p>
        </p:txBody>
      </p:sp>
    </p:spTree>
    <p:extLst>
      <p:ext uri="{BB962C8B-B14F-4D97-AF65-F5344CB8AC3E}">
        <p14:creationId xmlns:p14="http://schemas.microsoft.com/office/powerpoint/2010/main" val="313583177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74664" y="1450278"/>
            <a:ext cx="3886200" cy="3499247"/>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513264" y="1450278"/>
            <a:ext cx="3886200" cy="3499247"/>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05365907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184"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184"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50607721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Tree>
    <p:extLst>
      <p:ext uri="{BB962C8B-B14F-4D97-AF65-F5344CB8AC3E}">
        <p14:creationId xmlns:p14="http://schemas.microsoft.com/office/powerpoint/2010/main" val="183946543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135223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4" y="204787"/>
            <a:ext cx="3008313"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050" y="204877"/>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4" y="1076328"/>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Tree>
    <p:extLst>
      <p:ext uri="{BB962C8B-B14F-4D97-AF65-F5344CB8AC3E}">
        <p14:creationId xmlns:p14="http://schemas.microsoft.com/office/powerpoint/2010/main" val="299870441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Tree>
    <p:extLst>
      <p:ext uri="{BB962C8B-B14F-4D97-AF65-F5344CB8AC3E}">
        <p14:creationId xmlns:p14="http://schemas.microsoft.com/office/powerpoint/2010/main" val="252792150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83294693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02440" y="183448"/>
            <a:ext cx="2108200" cy="4766072"/>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74738" y="183448"/>
            <a:ext cx="6175375" cy="476607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611574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92" y="171450"/>
            <a:ext cx="2057400" cy="4457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8792" y="171450"/>
            <a:ext cx="6019800" cy="4457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EE5B302B-D5C7-0140-9AD0-093068C4930C}"/>
              </a:ext>
            </a:extLst>
          </p:cNvPr>
          <p:cNvSpPr>
            <a:spLocks noGrp="1" noChangeArrowheads="1"/>
          </p:cNvSpPr>
          <p:nvPr>
            <p:ph type="sldNum" sz="quarter" idx="10"/>
          </p:nvPr>
        </p:nvSpPr>
        <p:spPr/>
        <p:txBody>
          <a:bodyPr/>
          <a:lstStyle>
            <a:lvl1pPr>
              <a:defRPr/>
            </a:lvl1pPr>
          </a:lstStyle>
          <a:p>
            <a:fld id="{513379B0-5E30-4CE0-BA11-6A960BC8837C}" type="slidenum">
              <a:rPr lang="en-US" altLang="es-ES"/>
              <a:pPr/>
              <a:t>‹Nº›</a:t>
            </a:fld>
            <a:endParaRPr lang="en-US" altLang="es-ES"/>
          </a:p>
        </p:txBody>
      </p:sp>
    </p:spTree>
    <p:extLst>
      <p:ext uri="{BB962C8B-B14F-4D97-AF65-F5344CB8AC3E}">
        <p14:creationId xmlns:p14="http://schemas.microsoft.com/office/powerpoint/2010/main" val="2585363347"/>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74663" y="183448"/>
            <a:ext cx="8435975" cy="47660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85053423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chart" preserve="1">
  <p:cSld name="Títul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1509819" y="183452"/>
            <a:ext cx="7400925" cy="716756"/>
          </a:xfrm>
        </p:spPr>
        <p:txBody>
          <a:bodyPr/>
          <a:lstStyle/>
          <a:p>
            <a:r>
              <a:rPr lang="es-ES"/>
              <a:t>Haga clic para modificar el estilo de título del patrón</a:t>
            </a:r>
          </a:p>
        </p:txBody>
      </p:sp>
      <p:sp>
        <p:nvSpPr>
          <p:cNvPr id="3" name="2 Marcador de gráfico"/>
          <p:cNvSpPr>
            <a:spLocks noGrp="1"/>
          </p:cNvSpPr>
          <p:nvPr>
            <p:ph type="chart" idx="1"/>
          </p:nvPr>
        </p:nvSpPr>
        <p:spPr>
          <a:xfrm>
            <a:off x="474663" y="1450278"/>
            <a:ext cx="7924800" cy="3499247"/>
          </a:xfrm>
        </p:spPr>
        <p:txBody>
          <a:bodyPr/>
          <a:lstStyle/>
          <a:p>
            <a:pPr lvl="0"/>
            <a:endParaRPr lang="es-ES" noProof="0"/>
          </a:p>
        </p:txBody>
      </p:sp>
    </p:spTree>
    <p:extLst>
      <p:ext uri="{BB962C8B-B14F-4D97-AF65-F5344CB8AC3E}">
        <p14:creationId xmlns:p14="http://schemas.microsoft.com/office/powerpoint/2010/main" val="121786849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509819" y="183452"/>
            <a:ext cx="7400925" cy="716756"/>
          </a:xfrm>
        </p:spPr>
        <p:txBody>
          <a:bodyPr/>
          <a:lstStyle/>
          <a:p>
            <a:r>
              <a:rPr lang="es-ES"/>
              <a:t>Haga clic para modificar el estilo de título del patrón</a:t>
            </a:r>
          </a:p>
        </p:txBody>
      </p:sp>
      <p:sp>
        <p:nvSpPr>
          <p:cNvPr id="3" name="2 Marcador de tabla"/>
          <p:cNvSpPr>
            <a:spLocks noGrp="1"/>
          </p:cNvSpPr>
          <p:nvPr>
            <p:ph type="tbl" idx="1"/>
          </p:nvPr>
        </p:nvSpPr>
        <p:spPr>
          <a:xfrm>
            <a:off x="474663" y="1450278"/>
            <a:ext cx="7924800" cy="3499247"/>
          </a:xfrm>
        </p:spPr>
        <p:txBody>
          <a:bodyPr/>
          <a:lstStyle/>
          <a:p>
            <a:pPr lvl="0"/>
            <a:endParaRPr lang="es-ES" noProof="0"/>
          </a:p>
        </p:txBody>
      </p:sp>
    </p:spTree>
    <p:extLst>
      <p:ext uri="{BB962C8B-B14F-4D97-AF65-F5344CB8AC3E}">
        <p14:creationId xmlns:p14="http://schemas.microsoft.com/office/powerpoint/2010/main" val="94045869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42"/>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a:t>Haga clic para modificar el estilo de subtítulo del patrón</a:t>
            </a:r>
          </a:p>
        </p:txBody>
      </p:sp>
      <p:sp>
        <p:nvSpPr>
          <p:cNvPr id="4" name="Rectangle 2">
            <a:extLst>
              <a:ext uri="{FF2B5EF4-FFF2-40B4-BE49-F238E27FC236}">
                <a16:creationId xmlns="" xmlns:a16="http://schemas.microsoft.com/office/drawing/2014/main" id="{4DADB4D4-9FB7-4718-8212-F35C7FD817F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 xmlns:a16="http://schemas.microsoft.com/office/drawing/2014/main" id="{F22F8A1A-588E-42EB-BE33-2C93223388E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 xmlns:a16="http://schemas.microsoft.com/office/drawing/2014/main" id="{6A31409B-FD24-488A-98F4-9F0CB560DDD7}"/>
              </a:ext>
            </a:extLst>
          </p:cNvPr>
          <p:cNvSpPr>
            <a:spLocks noGrp="1" noChangeArrowheads="1"/>
          </p:cNvSpPr>
          <p:nvPr>
            <p:ph type="sldNum" sz="quarter" idx="12"/>
          </p:nvPr>
        </p:nvSpPr>
        <p:spPr>
          <a:ln/>
        </p:spPr>
        <p:txBody>
          <a:bodyPr/>
          <a:lstStyle>
            <a:lvl1pPr>
              <a:defRPr/>
            </a:lvl1pPr>
          </a:lstStyle>
          <a:p>
            <a:fld id="{18EAE868-B4C2-4597-9961-60AD9D6EF7C6}" type="slidenum">
              <a:rPr lang="es-ES_tradnl" altLang="es-ES"/>
              <a:pPr/>
              <a:t>‹Nº›</a:t>
            </a:fld>
            <a:endParaRPr lang="es-ES_tradnl" altLang="es-ES"/>
          </a:p>
        </p:txBody>
      </p:sp>
    </p:spTree>
    <p:extLst>
      <p:ext uri="{BB962C8B-B14F-4D97-AF65-F5344CB8AC3E}">
        <p14:creationId xmlns:p14="http://schemas.microsoft.com/office/powerpoint/2010/main" val="329293597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B39509A9-6495-4131-B478-4C042D8945D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 xmlns:a16="http://schemas.microsoft.com/office/drawing/2014/main" id="{D33EE84B-C748-4CA3-8015-8F987BBEEA8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 xmlns:a16="http://schemas.microsoft.com/office/drawing/2014/main" id="{78B3918C-22B4-4C70-A0D9-7992B7A684B4}"/>
              </a:ext>
            </a:extLst>
          </p:cNvPr>
          <p:cNvSpPr>
            <a:spLocks noGrp="1" noChangeArrowheads="1"/>
          </p:cNvSpPr>
          <p:nvPr>
            <p:ph type="sldNum" sz="quarter" idx="12"/>
          </p:nvPr>
        </p:nvSpPr>
        <p:spPr>
          <a:ln/>
        </p:spPr>
        <p:txBody>
          <a:bodyPr/>
          <a:lstStyle>
            <a:lvl1pPr>
              <a:defRPr/>
            </a:lvl1pPr>
          </a:lstStyle>
          <a:p>
            <a:fld id="{5A15BA6A-7FDC-4353-946B-98B37E24CE7A}" type="slidenum">
              <a:rPr lang="es-ES_tradnl" altLang="es-ES"/>
              <a:pPr/>
              <a:t>‹Nº›</a:t>
            </a:fld>
            <a:endParaRPr lang="es-ES_tradnl" altLang="es-ES"/>
          </a:p>
        </p:txBody>
      </p:sp>
    </p:spTree>
    <p:extLst>
      <p:ext uri="{BB962C8B-B14F-4D97-AF65-F5344CB8AC3E}">
        <p14:creationId xmlns:p14="http://schemas.microsoft.com/office/powerpoint/2010/main" val="374009752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489" y="3305198"/>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489"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a:t>Haga clic para modificar el estilo de texto del patrón</a:t>
            </a:r>
          </a:p>
        </p:txBody>
      </p:sp>
      <p:sp>
        <p:nvSpPr>
          <p:cNvPr id="4" name="Rectangle 2">
            <a:extLst>
              <a:ext uri="{FF2B5EF4-FFF2-40B4-BE49-F238E27FC236}">
                <a16:creationId xmlns="" xmlns:a16="http://schemas.microsoft.com/office/drawing/2014/main" id="{D0D336DC-C9B5-4717-9686-4EEEEE7786F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 xmlns:a16="http://schemas.microsoft.com/office/drawing/2014/main" id="{A3E5E352-4D28-4544-BFAD-02877AEB050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 xmlns:a16="http://schemas.microsoft.com/office/drawing/2014/main" id="{40AA36F4-3D98-4B99-B33A-D4414C55DFE4}"/>
              </a:ext>
            </a:extLst>
          </p:cNvPr>
          <p:cNvSpPr>
            <a:spLocks noGrp="1" noChangeArrowheads="1"/>
          </p:cNvSpPr>
          <p:nvPr>
            <p:ph type="sldNum" sz="quarter" idx="12"/>
          </p:nvPr>
        </p:nvSpPr>
        <p:spPr>
          <a:ln/>
        </p:spPr>
        <p:txBody>
          <a:bodyPr/>
          <a:lstStyle>
            <a:lvl1pPr>
              <a:defRPr/>
            </a:lvl1pPr>
          </a:lstStyle>
          <a:p>
            <a:fld id="{6154B5E5-A356-4DCF-8739-E3B76A3DCE62}" type="slidenum">
              <a:rPr lang="es-ES_tradnl" altLang="es-ES"/>
              <a:pPr/>
              <a:t>‹Nº›</a:t>
            </a:fld>
            <a:endParaRPr lang="es-ES_tradnl" altLang="es-ES"/>
          </a:p>
        </p:txBody>
      </p:sp>
    </p:spTree>
    <p:extLst>
      <p:ext uri="{BB962C8B-B14F-4D97-AF65-F5344CB8AC3E}">
        <p14:creationId xmlns:p14="http://schemas.microsoft.com/office/powerpoint/2010/main" val="221043493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1117603" y="1485900"/>
            <a:ext cx="33866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39733" y="1485900"/>
            <a:ext cx="33866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2">
            <a:extLst>
              <a:ext uri="{FF2B5EF4-FFF2-40B4-BE49-F238E27FC236}">
                <a16:creationId xmlns="" xmlns:a16="http://schemas.microsoft.com/office/drawing/2014/main" id="{5FAC25A0-D929-469F-8303-7AFC17418017}"/>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
            <a:extLst>
              <a:ext uri="{FF2B5EF4-FFF2-40B4-BE49-F238E27FC236}">
                <a16:creationId xmlns="" xmlns:a16="http://schemas.microsoft.com/office/drawing/2014/main" id="{7121ACFA-ADF3-400F-94F2-43656B73284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4">
            <a:extLst>
              <a:ext uri="{FF2B5EF4-FFF2-40B4-BE49-F238E27FC236}">
                <a16:creationId xmlns="" xmlns:a16="http://schemas.microsoft.com/office/drawing/2014/main" id="{61361F55-A7C7-4ACB-AA11-E29B8A31B37E}"/>
              </a:ext>
            </a:extLst>
          </p:cNvPr>
          <p:cNvSpPr>
            <a:spLocks noGrp="1" noChangeArrowheads="1"/>
          </p:cNvSpPr>
          <p:nvPr>
            <p:ph type="sldNum" sz="quarter" idx="12"/>
          </p:nvPr>
        </p:nvSpPr>
        <p:spPr>
          <a:ln/>
        </p:spPr>
        <p:txBody>
          <a:bodyPr/>
          <a:lstStyle>
            <a:lvl1pPr>
              <a:defRPr/>
            </a:lvl1pPr>
          </a:lstStyle>
          <a:p>
            <a:fld id="{D5117B16-55B8-49AE-9288-72C3FD0A7587}" type="slidenum">
              <a:rPr lang="es-ES_tradnl" altLang="es-ES"/>
              <a:pPr/>
              <a:t>‹Nº›</a:t>
            </a:fld>
            <a:endParaRPr lang="es-ES_tradnl" altLang="es-ES"/>
          </a:p>
        </p:txBody>
      </p:sp>
    </p:spTree>
    <p:extLst>
      <p:ext uri="{BB962C8B-B14F-4D97-AF65-F5344CB8AC3E}">
        <p14:creationId xmlns:p14="http://schemas.microsoft.com/office/powerpoint/2010/main" val="143699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01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01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378" y="1151335"/>
            <a:ext cx="404142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378" y="1631156"/>
            <a:ext cx="404142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2">
            <a:extLst>
              <a:ext uri="{FF2B5EF4-FFF2-40B4-BE49-F238E27FC236}">
                <a16:creationId xmlns="" xmlns:a16="http://schemas.microsoft.com/office/drawing/2014/main" id="{C04B6CF5-5D05-41A4-B02B-6B06F9462F1E}"/>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3">
            <a:extLst>
              <a:ext uri="{FF2B5EF4-FFF2-40B4-BE49-F238E27FC236}">
                <a16:creationId xmlns="" xmlns:a16="http://schemas.microsoft.com/office/drawing/2014/main" id="{3C964873-5040-427E-80C0-7D5255180FB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4">
            <a:extLst>
              <a:ext uri="{FF2B5EF4-FFF2-40B4-BE49-F238E27FC236}">
                <a16:creationId xmlns="" xmlns:a16="http://schemas.microsoft.com/office/drawing/2014/main" id="{6349C3D7-9217-47FA-B2E3-86D6367B2E36}"/>
              </a:ext>
            </a:extLst>
          </p:cNvPr>
          <p:cNvSpPr>
            <a:spLocks noGrp="1" noChangeArrowheads="1"/>
          </p:cNvSpPr>
          <p:nvPr>
            <p:ph type="sldNum" sz="quarter" idx="12"/>
          </p:nvPr>
        </p:nvSpPr>
        <p:spPr>
          <a:ln/>
        </p:spPr>
        <p:txBody>
          <a:bodyPr/>
          <a:lstStyle>
            <a:lvl1pPr>
              <a:defRPr/>
            </a:lvl1pPr>
          </a:lstStyle>
          <a:p>
            <a:fld id="{20A86B1A-6C76-46B5-82D5-75076CB3AD5B}" type="slidenum">
              <a:rPr lang="es-ES_tradnl" altLang="es-ES"/>
              <a:pPr/>
              <a:t>‹Nº›</a:t>
            </a:fld>
            <a:endParaRPr lang="es-ES_tradnl" altLang="es-ES"/>
          </a:p>
        </p:txBody>
      </p:sp>
    </p:spTree>
    <p:extLst>
      <p:ext uri="{BB962C8B-B14F-4D97-AF65-F5344CB8AC3E}">
        <p14:creationId xmlns:p14="http://schemas.microsoft.com/office/powerpoint/2010/main" val="128832717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2">
            <a:extLst>
              <a:ext uri="{FF2B5EF4-FFF2-40B4-BE49-F238E27FC236}">
                <a16:creationId xmlns="" xmlns:a16="http://schemas.microsoft.com/office/drawing/2014/main" id="{56827196-812D-49A9-90B6-14024C595DDC}"/>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3">
            <a:extLst>
              <a:ext uri="{FF2B5EF4-FFF2-40B4-BE49-F238E27FC236}">
                <a16:creationId xmlns="" xmlns:a16="http://schemas.microsoft.com/office/drawing/2014/main" id="{5307D00A-9017-4E8A-98B2-EEA4533BD94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4">
            <a:extLst>
              <a:ext uri="{FF2B5EF4-FFF2-40B4-BE49-F238E27FC236}">
                <a16:creationId xmlns="" xmlns:a16="http://schemas.microsoft.com/office/drawing/2014/main" id="{7F08E116-E159-4BB0-A580-2FFDAEC055C0}"/>
              </a:ext>
            </a:extLst>
          </p:cNvPr>
          <p:cNvSpPr>
            <a:spLocks noGrp="1" noChangeArrowheads="1"/>
          </p:cNvSpPr>
          <p:nvPr>
            <p:ph type="sldNum" sz="quarter" idx="12"/>
          </p:nvPr>
        </p:nvSpPr>
        <p:spPr>
          <a:ln/>
        </p:spPr>
        <p:txBody>
          <a:bodyPr/>
          <a:lstStyle>
            <a:lvl1pPr>
              <a:defRPr/>
            </a:lvl1pPr>
          </a:lstStyle>
          <a:p>
            <a:fld id="{0B533023-EA93-4827-ABE9-03EC24DF180C}" type="slidenum">
              <a:rPr lang="es-ES_tradnl" altLang="es-ES"/>
              <a:pPr/>
              <a:t>‹Nº›</a:t>
            </a:fld>
            <a:endParaRPr lang="es-ES_tradnl" altLang="es-ES"/>
          </a:p>
        </p:txBody>
      </p:sp>
    </p:spTree>
    <p:extLst>
      <p:ext uri="{BB962C8B-B14F-4D97-AF65-F5344CB8AC3E}">
        <p14:creationId xmlns:p14="http://schemas.microsoft.com/office/powerpoint/2010/main" val="63583006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a:extLst>
              <a:ext uri="{FF2B5EF4-FFF2-40B4-BE49-F238E27FC236}">
                <a16:creationId xmlns="" xmlns:a16="http://schemas.microsoft.com/office/drawing/2014/main" id="{40EFD0F5-B036-4233-BD61-DAD85B431B33}"/>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3">
            <a:extLst>
              <a:ext uri="{FF2B5EF4-FFF2-40B4-BE49-F238E27FC236}">
                <a16:creationId xmlns="" xmlns:a16="http://schemas.microsoft.com/office/drawing/2014/main" id="{CC4326FF-927C-4BC4-B293-318481778D0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4">
            <a:extLst>
              <a:ext uri="{FF2B5EF4-FFF2-40B4-BE49-F238E27FC236}">
                <a16:creationId xmlns="" xmlns:a16="http://schemas.microsoft.com/office/drawing/2014/main" id="{55DDA5E1-FD64-410A-9638-41D4D5861330}"/>
              </a:ext>
            </a:extLst>
          </p:cNvPr>
          <p:cNvSpPr>
            <a:spLocks noGrp="1" noChangeArrowheads="1"/>
          </p:cNvSpPr>
          <p:nvPr>
            <p:ph type="sldNum" sz="quarter" idx="12"/>
          </p:nvPr>
        </p:nvSpPr>
        <p:spPr>
          <a:ln/>
        </p:spPr>
        <p:txBody>
          <a:bodyPr/>
          <a:lstStyle>
            <a:lvl1pPr>
              <a:defRPr/>
            </a:lvl1pPr>
          </a:lstStyle>
          <a:p>
            <a:fld id="{6AB6C334-A7BC-4C18-B43D-3D00FDB57BFA}" type="slidenum">
              <a:rPr lang="es-ES_tradnl" altLang="es-ES"/>
              <a:pPr/>
              <a:t>‹Nº›</a:t>
            </a:fld>
            <a:endParaRPr lang="es-ES_tradnl" altLang="es-ES"/>
          </a:p>
        </p:txBody>
      </p:sp>
    </p:spTree>
    <p:extLst>
      <p:ext uri="{BB962C8B-B14F-4D97-AF65-F5344CB8AC3E}">
        <p14:creationId xmlns:p14="http://schemas.microsoft.com/office/powerpoint/2010/main" val="2387564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8788" y="171450"/>
            <a:ext cx="8229600" cy="685800"/>
          </a:xfrm>
        </p:spPr>
        <p:txBody>
          <a:bodyPr/>
          <a:lstStyle/>
          <a:p>
            <a:r>
              <a:rPr lang="en-US"/>
              <a:t>Click to edit Master title style</a:t>
            </a:r>
          </a:p>
        </p:txBody>
      </p:sp>
      <p:sp>
        <p:nvSpPr>
          <p:cNvPr id="3" name="Chart Placeholder 2"/>
          <p:cNvSpPr>
            <a:spLocks noGrp="1"/>
          </p:cNvSpPr>
          <p:nvPr>
            <p:ph type="chart" idx="1"/>
          </p:nvPr>
        </p:nvSpPr>
        <p:spPr>
          <a:xfrm>
            <a:off x="458788" y="1315642"/>
            <a:ext cx="8229600" cy="3313509"/>
          </a:xfrm>
        </p:spPr>
        <p:txBody>
          <a:bodyPr/>
          <a:lstStyle/>
          <a:p>
            <a:pPr lvl="0"/>
            <a:r>
              <a:rPr lang="en-US" noProof="0" dirty="0"/>
              <a:t>Click icon to add chart</a:t>
            </a:r>
          </a:p>
        </p:txBody>
      </p:sp>
      <p:sp>
        <p:nvSpPr>
          <p:cNvPr id="4" name="Rectangle 4">
            <a:extLst>
              <a:ext uri="{FF2B5EF4-FFF2-40B4-BE49-F238E27FC236}">
                <a16:creationId xmlns="" xmlns:a16="http://schemas.microsoft.com/office/drawing/2014/main" id="{4DACC2CC-318F-E346-8BEA-7C9AEAA34C8F}"/>
              </a:ext>
            </a:extLst>
          </p:cNvPr>
          <p:cNvSpPr>
            <a:spLocks noGrp="1" noChangeArrowheads="1"/>
          </p:cNvSpPr>
          <p:nvPr>
            <p:ph type="sldNum" sz="quarter" idx="10"/>
          </p:nvPr>
        </p:nvSpPr>
        <p:spPr/>
        <p:txBody>
          <a:bodyPr/>
          <a:lstStyle>
            <a:lvl1pPr>
              <a:defRPr/>
            </a:lvl1pPr>
          </a:lstStyle>
          <a:p>
            <a:fld id="{6745C54F-3C11-4366-8852-DC21140887DC}" type="slidenum">
              <a:rPr lang="en-US" altLang="es-ES"/>
              <a:pPr/>
              <a:t>‹Nº›</a:t>
            </a:fld>
            <a:endParaRPr lang="en-US" altLang="es-ES"/>
          </a:p>
        </p:txBody>
      </p:sp>
    </p:spTree>
    <p:extLst>
      <p:ext uri="{BB962C8B-B14F-4D97-AF65-F5344CB8AC3E}">
        <p14:creationId xmlns:p14="http://schemas.microsoft.com/office/powerpoint/2010/main" val="1506621445"/>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4" y="204787"/>
            <a:ext cx="3008489"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756" y="204802"/>
            <a:ext cx="5111044"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4" y="1076328"/>
            <a:ext cx="3008489"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2">
            <a:extLst>
              <a:ext uri="{FF2B5EF4-FFF2-40B4-BE49-F238E27FC236}">
                <a16:creationId xmlns="" xmlns:a16="http://schemas.microsoft.com/office/drawing/2014/main" id="{1CC63DD8-0ACE-49E7-BB99-014C51172B11}"/>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
            <a:extLst>
              <a:ext uri="{FF2B5EF4-FFF2-40B4-BE49-F238E27FC236}">
                <a16:creationId xmlns="" xmlns:a16="http://schemas.microsoft.com/office/drawing/2014/main" id="{DCA01D9C-E941-425B-A0C7-958C46058DA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4">
            <a:extLst>
              <a:ext uri="{FF2B5EF4-FFF2-40B4-BE49-F238E27FC236}">
                <a16:creationId xmlns="" xmlns:a16="http://schemas.microsoft.com/office/drawing/2014/main" id="{3707D288-690C-45ED-B6C2-F73091B2B079}"/>
              </a:ext>
            </a:extLst>
          </p:cNvPr>
          <p:cNvSpPr>
            <a:spLocks noGrp="1" noChangeArrowheads="1"/>
          </p:cNvSpPr>
          <p:nvPr>
            <p:ph type="sldNum" sz="quarter" idx="12"/>
          </p:nvPr>
        </p:nvSpPr>
        <p:spPr>
          <a:ln/>
        </p:spPr>
        <p:txBody>
          <a:bodyPr/>
          <a:lstStyle>
            <a:lvl1pPr>
              <a:defRPr/>
            </a:lvl1pPr>
          </a:lstStyle>
          <a:p>
            <a:fld id="{899EB46B-B564-4FAE-A59C-548A712DD5B4}" type="slidenum">
              <a:rPr lang="es-ES_tradnl" altLang="es-ES"/>
              <a:pPr/>
              <a:t>‹Nº›</a:t>
            </a:fld>
            <a:endParaRPr lang="es-ES_tradnl" altLang="es-ES"/>
          </a:p>
        </p:txBody>
      </p:sp>
    </p:spTree>
    <p:extLst>
      <p:ext uri="{BB962C8B-B14F-4D97-AF65-F5344CB8AC3E}">
        <p14:creationId xmlns:p14="http://schemas.microsoft.com/office/powerpoint/2010/main" val="402537828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111"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11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111"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2">
            <a:extLst>
              <a:ext uri="{FF2B5EF4-FFF2-40B4-BE49-F238E27FC236}">
                <a16:creationId xmlns="" xmlns:a16="http://schemas.microsoft.com/office/drawing/2014/main" id="{B64C39E1-CBD6-4AB9-91FA-3E83D54522D6}"/>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
            <a:extLst>
              <a:ext uri="{FF2B5EF4-FFF2-40B4-BE49-F238E27FC236}">
                <a16:creationId xmlns="" xmlns:a16="http://schemas.microsoft.com/office/drawing/2014/main" id="{D312EF20-5EF9-49A2-96CF-84845360EAE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4">
            <a:extLst>
              <a:ext uri="{FF2B5EF4-FFF2-40B4-BE49-F238E27FC236}">
                <a16:creationId xmlns="" xmlns:a16="http://schemas.microsoft.com/office/drawing/2014/main" id="{F980960F-16D5-4A56-9900-796C98DC4EA2}"/>
              </a:ext>
            </a:extLst>
          </p:cNvPr>
          <p:cNvSpPr>
            <a:spLocks noGrp="1" noChangeArrowheads="1"/>
          </p:cNvSpPr>
          <p:nvPr>
            <p:ph type="sldNum" sz="quarter" idx="12"/>
          </p:nvPr>
        </p:nvSpPr>
        <p:spPr>
          <a:ln/>
        </p:spPr>
        <p:txBody>
          <a:bodyPr/>
          <a:lstStyle>
            <a:lvl1pPr>
              <a:defRPr/>
            </a:lvl1pPr>
          </a:lstStyle>
          <a:p>
            <a:fld id="{EE59D94F-AB5F-4570-AFF1-80FE7D537D74}" type="slidenum">
              <a:rPr lang="es-ES_tradnl" altLang="es-ES"/>
              <a:pPr/>
              <a:t>‹Nº›</a:t>
            </a:fld>
            <a:endParaRPr lang="es-ES_tradnl" altLang="es-ES"/>
          </a:p>
        </p:txBody>
      </p:sp>
    </p:spTree>
    <p:extLst>
      <p:ext uri="{BB962C8B-B14F-4D97-AF65-F5344CB8AC3E}">
        <p14:creationId xmlns:p14="http://schemas.microsoft.com/office/powerpoint/2010/main" val="240001209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FF88C9CF-3D6C-4996-857A-D3736772AA9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 xmlns:a16="http://schemas.microsoft.com/office/drawing/2014/main" id="{137DF588-E5C4-40B1-93B0-291907945C6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 xmlns:a16="http://schemas.microsoft.com/office/drawing/2014/main" id="{ECE945B0-5DE6-47DE-8AD2-0B8FFFBC116E}"/>
              </a:ext>
            </a:extLst>
          </p:cNvPr>
          <p:cNvSpPr>
            <a:spLocks noGrp="1" noChangeArrowheads="1"/>
          </p:cNvSpPr>
          <p:nvPr>
            <p:ph type="sldNum" sz="quarter" idx="12"/>
          </p:nvPr>
        </p:nvSpPr>
        <p:spPr>
          <a:ln/>
        </p:spPr>
        <p:txBody>
          <a:bodyPr/>
          <a:lstStyle>
            <a:lvl1pPr>
              <a:defRPr/>
            </a:lvl1pPr>
          </a:lstStyle>
          <a:p>
            <a:fld id="{946273F7-C347-4504-857A-EEEED9E2660C}" type="slidenum">
              <a:rPr lang="es-ES_tradnl" altLang="es-ES"/>
              <a:pPr/>
              <a:t>‹Nº›</a:t>
            </a:fld>
            <a:endParaRPr lang="es-ES_tradnl" altLang="es-ES"/>
          </a:p>
        </p:txBody>
      </p:sp>
    </p:spTree>
    <p:extLst>
      <p:ext uri="{BB962C8B-B14F-4D97-AF65-F5344CB8AC3E}">
        <p14:creationId xmlns:p14="http://schemas.microsoft.com/office/powerpoint/2010/main" val="361916673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299200" y="457200"/>
            <a:ext cx="1727200" cy="4114800"/>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1117600" y="457200"/>
            <a:ext cx="5046133" cy="41148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6252F5B0-DC92-4C04-BE5C-C8CCA31EEF7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 xmlns:a16="http://schemas.microsoft.com/office/drawing/2014/main" id="{12311699-5500-48B2-A645-903F59C0EEA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 xmlns:a16="http://schemas.microsoft.com/office/drawing/2014/main" id="{8BDA80DB-44E2-47F4-B6AD-B7DA6FF36316}"/>
              </a:ext>
            </a:extLst>
          </p:cNvPr>
          <p:cNvSpPr>
            <a:spLocks noGrp="1" noChangeArrowheads="1"/>
          </p:cNvSpPr>
          <p:nvPr>
            <p:ph type="sldNum" sz="quarter" idx="12"/>
          </p:nvPr>
        </p:nvSpPr>
        <p:spPr>
          <a:ln/>
        </p:spPr>
        <p:txBody>
          <a:bodyPr/>
          <a:lstStyle>
            <a:lvl1pPr>
              <a:defRPr/>
            </a:lvl1pPr>
          </a:lstStyle>
          <a:p>
            <a:fld id="{110FE06C-2B4E-4FEE-B11F-E4F7F81C6F1C}" type="slidenum">
              <a:rPr lang="es-ES_tradnl" altLang="es-ES"/>
              <a:pPr/>
              <a:t>‹Nº›</a:t>
            </a:fld>
            <a:endParaRPr lang="es-ES_tradnl" altLang="es-ES"/>
          </a:p>
        </p:txBody>
      </p:sp>
    </p:spTree>
    <p:extLst>
      <p:ext uri="{BB962C8B-B14F-4D97-AF65-F5344CB8AC3E}">
        <p14:creationId xmlns:p14="http://schemas.microsoft.com/office/powerpoint/2010/main" val="318308866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19"/>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a:t>Haga clic para modificar el estilo de subtítulo del patrón</a:t>
            </a:r>
          </a:p>
        </p:txBody>
      </p:sp>
      <p:sp>
        <p:nvSpPr>
          <p:cNvPr id="4" name="Rectangle 4">
            <a:extLst>
              <a:ext uri="{FF2B5EF4-FFF2-40B4-BE49-F238E27FC236}">
                <a16:creationId xmlns="" xmlns:a16="http://schemas.microsoft.com/office/drawing/2014/main" id="{2CE3D708-CA5E-491D-AC5B-F17FEDD1587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 xmlns:a16="http://schemas.microsoft.com/office/drawing/2014/main" id="{6E8422B1-79FA-4D0C-84BE-8B5288F1FC6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 xmlns:a16="http://schemas.microsoft.com/office/drawing/2014/main" id="{8C5C463F-B91E-4906-A251-1C17DB27E7E9}"/>
              </a:ext>
            </a:extLst>
          </p:cNvPr>
          <p:cNvSpPr>
            <a:spLocks noGrp="1" noChangeArrowheads="1"/>
          </p:cNvSpPr>
          <p:nvPr>
            <p:ph type="sldNum" sz="quarter" idx="12"/>
          </p:nvPr>
        </p:nvSpPr>
        <p:spPr>
          <a:ln/>
        </p:spPr>
        <p:txBody>
          <a:bodyPr/>
          <a:lstStyle>
            <a:lvl1pPr>
              <a:defRPr/>
            </a:lvl1pPr>
          </a:lstStyle>
          <a:p>
            <a:fld id="{B32A5A32-4E78-42DB-8E5B-030FE476421F}" type="slidenum">
              <a:rPr lang="en-US" altLang="es-ES"/>
              <a:pPr/>
              <a:t>‹Nº›</a:t>
            </a:fld>
            <a:endParaRPr lang="en-US" altLang="es-ES"/>
          </a:p>
        </p:txBody>
      </p:sp>
    </p:spTree>
    <p:extLst>
      <p:ext uri="{BB962C8B-B14F-4D97-AF65-F5344CB8AC3E}">
        <p14:creationId xmlns:p14="http://schemas.microsoft.com/office/powerpoint/2010/main" val="20721330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29E50F4A-A583-4131-816C-43A88C690F8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 xmlns:a16="http://schemas.microsoft.com/office/drawing/2014/main" id="{6381C58B-371C-4535-BF62-0BE18B616C9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 xmlns:a16="http://schemas.microsoft.com/office/drawing/2014/main" id="{23392107-9BAC-4D48-B64D-5A757DCA41BB}"/>
              </a:ext>
            </a:extLst>
          </p:cNvPr>
          <p:cNvSpPr>
            <a:spLocks noGrp="1" noChangeArrowheads="1"/>
          </p:cNvSpPr>
          <p:nvPr>
            <p:ph type="sldNum" sz="quarter" idx="12"/>
          </p:nvPr>
        </p:nvSpPr>
        <p:spPr>
          <a:ln/>
        </p:spPr>
        <p:txBody>
          <a:bodyPr/>
          <a:lstStyle>
            <a:lvl1pPr>
              <a:defRPr/>
            </a:lvl1pPr>
          </a:lstStyle>
          <a:p>
            <a:fld id="{45DD3E18-2E9D-40D1-A2F9-ECAB790876FE}" type="slidenum">
              <a:rPr lang="en-US" altLang="es-ES"/>
              <a:pPr/>
              <a:t>‹Nº›</a:t>
            </a:fld>
            <a:endParaRPr lang="en-US" altLang="es-ES"/>
          </a:p>
        </p:txBody>
      </p:sp>
    </p:spTree>
    <p:extLst>
      <p:ext uri="{BB962C8B-B14F-4D97-AF65-F5344CB8AC3E}">
        <p14:creationId xmlns:p14="http://schemas.microsoft.com/office/powerpoint/2010/main" val="183010690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489" y="3305176"/>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489"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a:t>Haga clic para modificar el estilo de texto del patrón</a:t>
            </a:r>
          </a:p>
        </p:txBody>
      </p:sp>
      <p:sp>
        <p:nvSpPr>
          <p:cNvPr id="4" name="Rectangle 4">
            <a:extLst>
              <a:ext uri="{FF2B5EF4-FFF2-40B4-BE49-F238E27FC236}">
                <a16:creationId xmlns="" xmlns:a16="http://schemas.microsoft.com/office/drawing/2014/main" id="{09C9C7DE-B9BF-4B70-8E12-147B5614D87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 xmlns:a16="http://schemas.microsoft.com/office/drawing/2014/main" id="{58A9866F-FF0F-4E76-86A1-E04885646EE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 xmlns:a16="http://schemas.microsoft.com/office/drawing/2014/main" id="{B0E8EC46-2F3D-472A-9074-0D30153D9F86}"/>
              </a:ext>
            </a:extLst>
          </p:cNvPr>
          <p:cNvSpPr>
            <a:spLocks noGrp="1" noChangeArrowheads="1"/>
          </p:cNvSpPr>
          <p:nvPr>
            <p:ph type="sldNum" sz="quarter" idx="12"/>
          </p:nvPr>
        </p:nvSpPr>
        <p:spPr>
          <a:ln/>
        </p:spPr>
        <p:txBody>
          <a:bodyPr/>
          <a:lstStyle>
            <a:lvl1pPr>
              <a:defRPr/>
            </a:lvl1pPr>
          </a:lstStyle>
          <a:p>
            <a:fld id="{1EEFDCA1-C851-4B90-9CED-315219BACF2D}" type="slidenum">
              <a:rPr lang="en-US" altLang="es-ES"/>
              <a:pPr/>
              <a:t>‹Nº›</a:t>
            </a:fld>
            <a:endParaRPr lang="en-US" altLang="es-ES"/>
          </a:p>
        </p:txBody>
      </p:sp>
    </p:spTree>
    <p:extLst>
      <p:ext uri="{BB962C8B-B14F-4D97-AF65-F5344CB8AC3E}">
        <p14:creationId xmlns:p14="http://schemas.microsoft.com/office/powerpoint/2010/main" val="388711210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685800" y="1485900"/>
            <a:ext cx="38184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39734" y="1485900"/>
            <a:ext cx="38184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
            <a:extLst>
              <a:ext uri="{FF2B5EF4-FFF2-40B4-BE49-F238E27FC236}">
                <a16:creationId xmlns="" xmlns:a16="http://schemas.microsoft.com/office/drawing/2014/main" id="{BA199512-53EF-4762-BCC2-7E317DA0AC3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 xmlns:a16="http://schemas.microsoft.com/office/drawing/2014/main" id="{DE4308DD-CD0C-493E-9EBC-E7F88815752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 xmlns:a16="http://schemas.microsoft.com/office/drawing/2014/main" id="{3B913410-EED0-44C9-925D-6F5C25E9F5BB}"/>
              </a:ext>
            </a:extLst>
          </p:cNvPr>
          <p:cNvSpPr>
            <a:spLocks noGrp="1" noChangeArrowheads="1"/>
          </p:cNvSpPr>
          <p:nvPr>
            <p:ph type="sldNum" sz="quarter" idx="12"/>
          </p:nvPr>
        </p:nvSpPr>
        <p:spPr>
          <a:ln/>
        </p:spPr>
        <p:txBody>
          <a:bodyPr/>
          <a:lstStyle>
            <a:lvl1pPr>
              <a:defRPr/>
            </a:lvl1pPr>
          </a:lstStyle>
          <a:p>
            <a:fld id="{1489EE34-0397-414D-AF08-0DABC8007CD7}" type="slidenum">
              <a:rPr lang="en-US" altLang="es-ES"/>
              <a:pPr/>
              <a:t>‹Nº›</a:t>
            </a:fld>
            <a:endParaRPr lang="en-US" altLang="es-ES"/>
          </a:p>
        </p:txBody>
      </p:sp>
    </p:spTree>
    <p:extLst>
      <p:ext uri="{BB962C8B-B14F-4D97-AF65-F5344CB8AC3E}">
        <p14:creationId xmlns:p14="http://schemas.microsoft.com/office/powerpoint/2010/main" val="34022414"/>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01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01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378" y="1151335"/>
            <a:ext cx="404142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378" y="1631156"/>
            <a:ext cx="404142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4">
            <a:extLst>
              <a:ext uri="{FF2B5EF4-FFF2-40B4-BE49-F238E27FC236}">
                <a16:creationId xmlns="" xmlns:a16="http://schemas.microsoft.com/office/drawing/2014/main" id="{D73A6FBB-6F15-495D-97DA-49CE4328F703}"/>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 xmlns:a16="http://schemas.microsoft.com/office/drawing/2014/main" id="{AAA0F26B-4648-4CFD-B833-884064A0551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 xmlns:a16="http://schemas.microsoft.com/office/drawing/2014/main" id="{BC2ADA8A-EB9D-4DB3-B4FD-925774D827A6}"/>
              </a:ext>
            </a:extLst>
          </p:cNvPr>
          <p:cNvSpPr>
            <a:spLocks noGrp="1" noChangeArrowheads="1"/>
          </p:cNvSpPr>
          <p:nvPr>
            <p:ph type="sldNum" sz="quarter" idx="12"/>
          </p:nvPr>
        </p:nvSpPr>
        <p:spPr>
          <a:ln/>
        </p:spPr>
        <p:txBody>
          <a:bodyPr/>
          <a:lstStyle>
            <a:lvl1pPr>
              <a:defRPr/>
            </a:lvl1pPr>
          </a:lstStyle>
          <a:p>
            <a:fld id="{9E2295DC-50D5-407E-B6EB-2ADCC3B386D4}" type="slidenum">
              <a:rPr lang="en-US" altLang="es-ES"/>
              <a:pPr/>
              <a:t>‹Nº›</a:t>
            </a:fld>
            <a:endParaRPr lang="en-US" altLang="es-ES"/>
          </a:p>
        </p:txBody>
      </p:sp>
    </p:spTree>
    <p:extLst>
      <p:ext uri="{BB962C8B-B14F-4D97-AF65-F5344CB8AC3E}">
        <p14:creationId xmlns:p14="http://schemas.microsoft.com/office/powerpoint/2010/main" val="152179531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4">
            <a:extLst>
              <a:ext uri="{FF2B5EF4-FFF2-40B4-BE49-F238E27FC236}">
                <a16:creationId xmlns="" xmlns:a16="http://schemas.microsoft.com/office/drawing/2014/main" id="{16D3A9A5-C3A2-4019-BBDA-606E1979298B}"/>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 xmlns:a16="http://schemas.microsoft.com/office/drawing/2014/main" id="{854D20C2-D751-4A20-99EB-4D357605DD2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 xmlns:a16="http://schemas.microsoft.com/office/drawing/2014/main" id="{7F038823-8BD5-404D-914E-9F9243BABC31}"/>
              </a:ext>
            </a:extLst>
          </p:cNvPr>
          <p:cNvSpPr>
            <a:spLocks noGrp="1" noChangeArrowheads="1"/>
          </p:cNvSpPr>
          <p:nvPr>
            <p:ph type="sldNum" sz="quarter" idx="12"/>
          </p:nvPr>
        </p:nvSpPr>
        <p:spPr>
          <a:ln/>
        </p:spPr>
        <p:txBody>
          <a:bodyPr/>
          <a:lstStyle>
            <a:lvl1pPr>
              <a:defRPr/>
            </a:lvl1pPr>
          </a:lstStyle>
          <a:p>
            <a:fld id="{31BFD496-5373-4F9C-A853-3330240150C8}" type="slidenum">
              <a:rPr lang="en-US" altLang="es-ES"/>
              <a:pPr/>
              <a:t>‹Nº›</a:t>
            </a:fld>
            <a:endParaRPr lang="en-US" altLang="es-ES"/>
          </a:p>
        </p:txBody>
      </p:sp>
    </p:spTree>
    <p:extLst>
      <p:ext uri="{BB962C8B-B14F-4D97-AF65-F5344CB8AC3E}">
        <p14:creationId xmlns:p14="http://schemas.microsoft.com/office/powerpoint/2010/main" val="4793476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8788" y="171450"/>
            <a:ext cx="8229600" cy="685800"/>
          </a:xfrm>
        </p:spPr>
        <p:txBody>
          <a:bodyPr/>
          <a:lstStyle/>
          <a:p>
            <a:r>
              <a:rPr lang="en-US"/>
              <a:t>Click to edit Master title style</a:t>
            </a:r>
          </a:p>
        </p:txBody>
      </p:sp>
      <p:sp>
        <p:nvSpPr>
          <p:cNvPr id="3" name="Content Placeholder 2"/>
          <p:cNvSpPr>
            <a:spLocks noGrp="1"/>
          </p:cNvSpPr>
          <p:nvPr>
            <p:ph sz="quarter" idx="1"/>
          </p:nvPr>
        </p:nvSpPr>
        <p:spPr>
          <a:xfrm>
            <a:off x="458788" y="1315643"/>
            <a:ext cx="4038600" cy="15990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9792" y="1315643"/>
            <a:ext cx="4038600" cy="15990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8788" y="3028950"/>
            <a:ext cx="4038600" cy="160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9792" y="3028950"/>
            <a:ext cx="4038600" cy="160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D27D87A3-A434-ED44-B8E6-480C02F493DC}"/>
              </a:ext>
            </a:extLst>
          </p:cNvPr>
          <p:cNvSpPr>
            <a:spLocks noGrp="1" noChangeArrowheads="1"/>
          </p:cNvSpPr>
          <p:nvPr>
            <p:ph type="sldNum" sz="quarter" idx="10"/>
          </p:nvPr>
        </p:nvSpPr>
        <p:spPr/>
        <p:txBody>
          <a:bodyPr/>
          <a:lstStyle>
            <a:lvl1pPr>
              <a:defRPr/>
            </a:lvl1pPr>
          </a:lstStyle>
          <a:p>
            <a:fld id="{E0B35495-099F-4E1E-980A-FCF421BB8F64}" type="slidenum">
              <a:rPr lang="en-US" altLang="es-ES"/>
              <a:pPr/>
              <a:t>‹Nº›</a:t>
            </a:fld>
            <a:endParaRPr lang="en-US" altLang="es-ES"/>
          </a:p>
        </p:txBody>
      </p:sp>
    </p:spTree>
    <p:extLst>
      <p:ext uri="{BB962C8B-B14F-4D97-AF65-F5344CB8AC3E}">
        <p14:creationId xmlns:p14="http://schemas.microsoft.com/office/powerpoint/2010/main" val="1682501782"/>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9870AB76-1020-47B1-AA4E-DA6E01A9BF0A}"/>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 xmlns:a16="http://schemas.microsoft.com/office/drawing/2014/main" id="{FD1F50DA-AB55-4CE9-8596-44F477BFEE2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 xmlns:a16="http://schemas.microsoft.com/office/drawing/2014/main" id="{A3087EC0-75A2-41AB-B88D-DD94C02DC238}"/>
              </a:ext>
            </a:extLst>
          </p:cNvPr>
          <p:cNvSpPr>
            <a:spLocks noGrp="1" noChangeArrowheads="1"/>
          </p:cNvSpPr>
          <p:nvPr>
            <p:ph type="sldNum" sz="quarter" idx="12"/>
          </p:nvPr>
        </p:nvSpPr>
        <p:spPr>
          <a:ln/>
        </p:spPr>
        <p:txBody>
          <a:bodyPr/>
          <a:lstStyle>
            <a:lvl1pPr>
              <a:defRPr/>
            </a:lvl1pPr>
          </a:lstStyle>
          <a:p>
            <a:fld id="{6FE4BBF4-4788-4C2A-B333-413774F37999}" type="slidenum">
              <a:rPr lang="en-US" altLang="es-ES"/>
              <a:pPr/>
              <a:t>‹Nº›</a:t>
            </a:fld>
            <a:endParaRPr lang="en-US" altLang="es-ES"/>
          </a:p>
        </p:txBody>
      </p:sp>
    </p:spTree>
    <p:extLst>
      <p:ext uri="{BB962C8B-B14F-4D97-AF65-F5344CB8AC3E}">
        <p14:creationId xmlns:p14="http://schemas.microsoft.com/office/powerpoint/2010/main" val="185087969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4787"/>
            <a:ext cx="3008489"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756" y="204788"/>
            <a:ext cx="5111044"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076326"/>
            <a:ext cx="3008489"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4">
            <a:extLst>
              <a:ext uri="{FF2B5EF4-FFF2-40B4-BE49-F238E27FC236}">
                <a16:creationId xmlns="" xmlns:a16="http://schemas.microsoft.com/office/drawing/2014/main" id="{DDA49C22-282C-4567-B2AB-AC0B6B6DD4E6}"/>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 xmlns:a16="http://schemas.microsoft.com/office/drawing/2014/main" id="{C221C698-1179-4FFC-8381-B6BB06D0725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 xmlns:a16="http://schemas.microsoft.com/office/drawing/2014/main" id="{90311876-6D9C-4872-9198-9E81A3E85520}"/>
              </a:ext>
            </a:extLst>
          </p:cNvPr>
          <p:cNvSpPr>
            <a:spLocks noGrp="1" noChangeArrowheads="1"/>
          </p:cNvSpPr>
          <p:nvPr>
            <p:ph type="sldNum" sz="quarter" idx="12"/>
          </p:nvPr>
        </p:nvSpPr>
        <p:spPr>
          <a:ln/>
        </p:spPr>
        <p:txBody>
          <a:bodyPr/>
          <a:lstStyle>
            <a:lvl1pPr>
              <a:defRPr/>
            </a:lvl1pPr>
          </a:lstStyle>
          <a:p>
            <a:fld id="{49BD3BE6-25F2-48B3-B940-0AB97E876960}" type="slidenum">
              <a:rPr lang="en-US" altLang="es-ES"/>
              <a:pPr/>
              <a:t>‹Nº›</a:t>
            </a:fld>
            <a:endParaRPr lang="en-US" altLang="es-ES"/>
          </a:p>
        </p:txBody>
      </p:sp>
    </p:spTree>
    <p:extLst>
      <p:ext uri="{BB962C8B-B14F-4D97-AF65-F5344CB8AC3E}">
        <p14:creationId xmlns:p14="http://schemas.microsoft.com/office/powerpoint/2010/main" val="104174157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111"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11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111"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4">
            <a:extLst>
              <a:ext uri="{FF2B5EF4-FFF2-40B4-BE49-F238E27FC236}">
                <a16:creationId xmlns="" xmlns:a16="http://schemas.microsoft.com/office/drawing/2014/main" id="{98F9E67E-8B7A-4178-8774-127489FDFD4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 xmlns:a16="http://schemas.microsoft.com/office/drawing/2014/main" id="{5FED9BA0-341F-4315-B9AF-82F2D5A57E4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 xmlns:a16="http://schemas.microsoft.com/office/drawing/2014/main" id="{65D01076-36DD-4AE2-9193-1FC0F3F4D6BD}"/>
              </a:ext>
            </a:extLst>
          </p:cNvPr>
          <p:cNvSpPr>
            <a:spLocks noGrp="1" noChangeArrowheads="1"/>
          </p:cNvSpPr>
          <p:nvPr>
            <p:ph type="sldNum" sz="quarter" idx="12"/>
          </p:nvPr>
        </p:nvSpPr>
        <p:spPr>
          <a:ln/>
        </p:spPr>
        <p:txBody>
          <a:bodyPr/>
          <a:lstStyle>
            <a:lvl1pPr>
              <a:defRPr/>
            </a:lvl1pPr>
          </a:lstStyle>
          <a:p>
            <a:fld id="{5C4B13FA-4939-492B-9261-1ECD4DE38BB4}" type="slidenum">
              <a:rPr lang="en-US" altLang="es-ES"/>
              <a:pPr/>
              <a:t>‹Nº›</a:t>
            </a:fld>
            <a:endParaRPr lang="en-US" altLang="es-ES"/>
          </a:p>
        </p:txBody>
      </p:sp>
    </p:spTree>
    <p:extLst>
      <p:ext uri="{BB962C8B-B14F-4D97-AF65-F5344CB8AC3E}">
        <p14:creationId xmlns:p14="http://schemas.microsoft.com/office/powerpoint/2010/main" val="258786814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B4AFFF09-659D-493B-9E2C-5757E17E5A3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 xmlns:a16="http://schemas.microsoft.com/office/drawing/2014/main" id="{04E925A2-31B5-4940-985C-67D0B8039F4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 xmlns:a16="http://schemas.microsoft.com/office/drawing/2014/main" id="{44FD16EA-010D-43EB-844B-D04A04202442}"/>
              </a:ext>
            </a:extLst>
          </p:cNvPr>
          <p:cNvSpPr>
            <a:spLocks noGrp="1" noChangeArrowheads="1"/>
          </p:cNvSpPr>
          <p:nvPr>
            <p:ph type="sldNum" sz="quarter" idx="12"/>
          </p:nvPr>
        </p:nvSpPr>
        <p:spPr>
          <a:ln/>
        </p:spPr>
        <p:txBody>
          <a:bodyPr/>
          <a:lstStyle>
            <a:lvl1pPr>
              <a:defRPr/>
            </a:lvl1pPr>
          </a:lstStyle>
          <a:p>
            <a:fld id="{E30632CB-28FF-4538-8CE6-1F85E4D79E19}" type="slidenum">
              <a:rPr lang="en-US" altLang="es-ES"/>
              <a:pPr/>
              <a:t>‹Nº›</a:t>
            </a:fld>
            <a:endParaRPr lang="en-US" altLang="es-ES"/>
          </a:p>
        </p:txBody>
      </p:sp>
    </p:spTree>
    <p:extLst>
      <p:ext uri="{BB962C8B-B14F-4D97-AF65-F5344CB8AC3E}">
        <p14:creationId xmlns:p14="http://schemas.microsoft.com/office/powerpoint/2010/main" val="236630754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1" y="457200"/>
            <a:ext cx="1943100" cy="4114800"/>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685800" y="457200"/>
            <a:ext cx="5693834" cy="41148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B40FB1BE-2C73-4617-8E71-FD89A880CB5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 xmlns:a16="http://schemas.microsoft.com/office/drawing/2014/main" id="{108C886A-2DE3-4DA8-B330-523A5421525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 xmlns:a16="http://schemas.microsoft.com/office/drawing/2014/main" id="{4618C042-C776-45AF-BE7E-83A4DB9D6910}"/>
              </a:ext>
            </a:extLst>
          </p:cNvPr>
          <p:cNvSpPr>
            <a:spLocks noGrp="1" noChangeArrowheads="1"/>
          </p:cNvSpPr>
          <p:nvPr>
            <p:ph type="sldNum" sz="quarter" idx="12"/>
          </p:nvPr>
        </p:nvSpPr>
        <p:spPr>
          <a:ln/>
        </p:spPr>
        <p:txBody>
          <a:bodyPr/>
          <a:lstStyle>
            <a:lvl1pPr>
              <a:defRPr/>
            </a:lvl1pPr>
          </a:lstStyle>
          <a:p>
            <a:fld id="{05730353-AA75-4FA2-B3FC-BDEAC2E1F38A}" type="slidenum">
              <a:rPr lang="en-US" altLang="es-ES"/>
              <a:pPr/>
              <a:t>‹Nº›</a:t>
            </a:fld>
            <a:endParaRPr lang="en-US" altLang="es-ES"/>
          </a:p>
        </p:txBody>
      </p:sp>
    </p:spTree>
    <p:extLst>
      <p:ext uri="{BB962C8B-B14F-4D97-AF65-F5344CB8AC3E}">
        <p14:creationId xmlns:p14="http://schemas.microsoft.com/office/powerpoint/2010/main" val="3504154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8788" y="171450"/>
            <a:ext cx="8229600" cy="685800"/>
          </a:xfrm>
        </p:spPr>
        <p:txBody>
          <a:bodyPr/>
          <a:lstStyle/>
          <a:p>
            <a:r>
              <a:rPr lang="en-US"/>
              <a:t>Click to edit Master title style</a:t>
            </a:r>
          </a:p>
        </p:txBody>
      </p:sp>
      <p:sp>
        <p:nvSpPr>
          <p:cNvPr id="3" name="Table Placeholder 2"/>
          <p:cNvSpPr>
            <a:spLocks noGrp="1"/>
          </p:cNvSpPr>
          <p:nvPr>
            <p:ph type="tbl" idx="1"/>
          </p:nvPr>
        </p:nvSpPr>
        <p:spPr>
          <a:xfrm>
            <a:off x="458788" y="1315642"/>
            <a:ext cx="8229600" cy="3313509"/>
          </a:xfrm>
        </p:spPr>
        <p:txBody>
          <a:bodyPr/>
          <a:lstStyle/>
          <a:p>
            <a:pPr lvl="0"/>
            <a:r>
              <a:rPr lang="en-US" noProof="0" dirty="0"/>
              <a:t>Click icon to add table</a:t>
            </a:r>
          </a:p>
        </p:txBody>
      </p:sp>
      <p:sp>
        <p:nvSpPr>
          <p:cNvPr id="4" name="Rectangle 4">
            <a:extLst>
              <a:ext uri="{FF2B5EF4-FFF2-40B4-BE49-F238E27FC236}">
                <a16:creationId xmlns="" xmlns:a16="http://schemas.microsoft.com/office/drawing/2014/main" id="{C8C9B00B-B6B6-DF4D-8BB1-50ED20C9D9B6}"/>
              </a:ext>
            </a:extLst>
          </p:cNvPr>
          <p:cNvSpPr>
            <a:spLocks noGrp="1" noChangeArrowheads="1"/>
          </p:cNvSpPr>
          <p:nvPr>
            <p:ph type="sldNum" sz="quarter" idx="10"/>
          </p:nvPr>
        </p:nvSpPr>
        <p:spPr/>
        <p:txBody>
          <a:bodyPr/>
          <a:lstStyle>
            <a:lvl1pPr>
              <a:defRPr/>
            </a:lvl1pPr>
          </a:lstStyle>
          <a:p>
            <a:fld id="{5CDF755C-5B6E-4BA1-89D2-0581F2124C48}" type="slidenum">
              <a:rPr lang="en-US" altLang="es-ES"/>
              <a:pPr/>
              <a:t>‹Nº›</a:t>
            </a:fld>
            <a:endParaRPr lang="en-US" altLang="es-ES"/>
          </a:p>
        </p:txBody>
      </p:sp>
    </p:spTree>
    <p:extLst>
      <p:ext uri="{BB962C8B-B14F-4D97-AF65-F5344CB8AC3E}">
        <p14:creationId xmlns:p14="http://schemas.microsoft.com/office/powerpoint/2010/main" val="381945536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788" y="171450"/>
            <a:ext cx="8229600" cy="685800"/>
          </a:xfrm>
        </p:spPr>
        <p:txBody>
          <a:bodyPr/>
          <a:lstStyle/>
          <a:p>
            <a:r>
              <a:rPr lang="en-US"/>
              <a:t>Click to edit Master title style</a:t>
            </a:r>
          </a:p>
        </p:txBody>
      </p:sp>
      <p:sp>
        <p:nvSpPr>
          <p:cNvPr id="3" name="Text Placeholder 2"/>
          <p:cNvSpPr>
            <a:spLocks noGrp="1"/>
          </p:cNvSpPr>
          <p:nvPr>
            <p:ph type="body" sz="half" idx="1"/>
          </p:nvPr>
        </p:nvSpPr>
        <p:spPr>
          <a:xfrm>
            <a:off x="458788" y="1315642"/>
            <a:ext cx="4038600" cy="33135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9792" y="1315642"/>
            <a:ext cx="4038600" cy="33135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 xmlns:a16="http://schemas.microsoft.com/office/drawing/2014/main" id="{6BFD8B36-220C-F14D-B31A-1A2E281A7774}"/>
              </a:ext>
            </a:extLst>
          </p:cNvPr>
          <p:cNvSpPr>
            <a:spLocks noGrp="1" noChangeArrowheads="1"/>
          </p:cNvSpPr>
          <p:nvPr>
            <p:ph type="sldNum" sz="quarter" idx="10"/>
          </p:nvPr>
        </p:nvSpPr>
        <p:spPr/>
        <p:txBody>
          <a:bodyPr/>
          <a:lstStyle>
            <a:lvl1pPr>
              <a:defRPr/>
            </a:lvl1pPr>
          </a:lstStyle>
          <a:p>
            <a:fld id="{A3D2C4D8-8AD3-411F-AC6F-15F39C4F0F38}" type="slidenum">
              <a:rPr lang="en-US" altLang="es-ES"/>
              <a:pPr/>
              <a:t>‹Nº›</a:t>
            </a:fld>
            <a:endParaRPr lang="en-US" altLang="es-ES"/>
          </a:p>
        </p:txBody>
      </p:sp>
    </p:spTree>
    <p:extLst>
      <p:ext uri="{BB962C8B-B14F-4D97-AF65-F5344CB8AC3E}">
        <p14:creationId xmlns:p14="http://schemas.microsoft.com/office/powerpoint/2010/main" val="76580334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p>
        </p:txBody>
      </p:sp>
      <p:sp>
        <p:nvSpPr>
          <p:cNvPr id="4" name="Table Placeholder 3"/>
          <p:cNvSpPr>
            <a:spLocks noGrp="1"/>
          </p:cNvSpPr>
          <p:nvPr>
            <p:ph type="tbl" sz="quarter" idx="10"/>
          </p:nvPr>
        </p:nvSpPr>
        <p:spPr>
          <a:xfrm>
            <a:off x="512064" y="1337084"/>
            <a:ext cx="8119872" cy="2893219"/>
          </a:xfrm>
        </p:spPr>
        <p:txBody>
          <a:bodyPr/>
          <a:lstStyle/>
          <a:p>
            <a:pPr lvl="0"/>
            <a:r>
              <a:rPr lang="en-US" noProof="0" dirty="0"/>
              <a:t>Click icon to add table</a:t>
            </a:r>
          </a:p>
        </p:txBody>
      </p:sp>
      <p:sp>
        <p:nvSpPr>
          <p:cNvPr id="6" name="Text Placeholder 6"/>
          <p:cNvSpPr>
            <a:spLocks noGrp="1"/>
          </p:cNvSpPr>
          <p:nvPr>
            <p:ph type="body" sz="quarter" idx="11"/>
          </p:nvPr>
        </p:nvSpPr>
        <p:spPr>
          <a:xfrm>
            <a:off x="512763" y="960130"/>
            <a:ext cx="8120062" cy="369332"/>
          </a:xfrm>
        </p:spPr>
        <p:txBody>
          <a:bodyPr>
            <a:noAutofit/>
          </a:bodyPr>
          <a:lstStyle>
            <a:lvl1pPr>
              <a:buFontTx/>
              <a:buNone/>
              <a:defRPr sz="20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a:t>Click to edit Master text styles</a:t>
            </a:r>
          </a:p>
        </p:txBody>
      </p:sp>
      <p:sp>
        <p:nvSpPr>
          <p:cNvPr id="5" name="Rectangle 4">
            <a:extLst>
              <a:ext uri="{FF2B5EF4-FFF2-40B4-BE49-F238E27FC236}">
                <a16:creationId xmlns="" xmlns:a16="http://schemas.microsoft.com/office/drawing/2014/main" id="{93EEB98E-A9FA-F342-ADDC-86A57A291590}"/>
              </a:ext>
            </a:extLst>
          </p:cNvPr>
          <p:cNvSpPr>
            <a:spLocks noGrp="1" noChangeArrowheads="1"/>
          </p:cNvSpPr>
          <p:nvPr>
            <p:ph type="sldNum" sz="quarter" idx="12"/>
          </p:nvPr>
        </p:nvSpPr>
        <p:spPr>
          <a:ln/>
        </p:spPr>
        <p:txBody>
          <a:bodyPr/>
          <a:lstStyle>
            <a:lvl1pPr>
              <a:defRPr/>
            </a:lvl1pPr>
          </a:lstStyle>
          <a:p>
            <a:fld id="{5D5557D6-14F7-41A6-8950-62D8AE101AEF}" type="slidenum">
              <a:rPr lang="en-US" altLang="es-ES"/>
              <a:pPr/>
              <a:t>‹Nº›</a:t>
            </a:fld>
            <a:endParaRPr lang="en-US" altLang="es-ES"/>
          </a:p>
        </p:txBody>
      </p:sp>
    </p:spTree>
    <p:extLst>
      <p:ext uri="{BB962C8B-B14F-4D97-AF65-F5344CB8AC3E}">
        <p14:creationId xmlns:p14="http://schemas.microsoft.com/office/powerpoint/2010/main" val="238592746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Rectangle 13">
            <a:extLst>
              <a:ext uri="{FF2B5EF4-FFF2-40B4-BE49-F238E27FC236}">
                <a16:creationId xmlns="" xmlns:a16="http://schemas.microsoft.com/office/drawing/2014/main" id="{DDDA4908-0347-B24B-9A50-2DDB85DBAE83}"/>
              </a:ext>
            </a:extLst>
          </p:cNvPr>
          <p:cNvSpPr>
            <a:spLocks noChangeArrowheads="1"/>
          </p:cNvSpPr>
          <p:nvPr/>
        </p:nvSpPr>
        <p:spPr bwMode="auto">
          <a:xfrm flipV="1">
            <a:off x="0" y="0"/>
            <a:ext cx="9144000" cy="2158604"/>
          </a:xfrm>
          <a:prstGeom prst="rect">
            <a:avLst/>
          </a:prstGeom>
          <a:gradFill rotWithShape="1">
            <a:gsLst>
              <a:gs pos="0">
                <a:srgbClr val="111D2D"/>
              </a:gs>
              <a:gs pos="100000">
                <a:srgbClr val="144481"/>
              </a:gs>
            </a:gsLst>
            <a:lin ang="16200000"/>
          </a:gradFill>
          <a:ln>
            <a:noFill/>
          </a:ln>
          <a:effectLst>
            <a:outerShdw dist="38100" algn="ctr" rotWithShape="0">
              <a:srgbClr val="000000">
                <a:alpha val="50000"/>
              </a:srgbClr>
            </a:outerShdw>
          </a:effectLst>
          <a:extLst/>
        </p:spPr>
        <p:txBody>
          <a:bodyPr rot="10800000" wrap="none" lIns="76146" tIns="38070" rIns="76146" bIns="38070" anchor="ct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defTabSz="913960" fontAlgn="base">
              <a:spcBef>
                <a:spcPct val="0"/>
              </a:spcBef>
              <a:spcAft>
                <a:spcPct val="0"/>
              </a:spcAft>
              <a:defRPr/>
            </a:pPr>
            <a:endParaRPr lang="en-US" altLang="es-ES">
              <a:solidFill>
                <a:srgbClr val="000000"/>
              </a:solidFill>
              <a:latin typeface="Constantia" panose="02030602050306030303" pitchFamily="18" charset="0"/>
            </a:endParaRPr>
          </a:p>
        </p:txBody>
      </p:sp>
      <p:pic>
        <p:nvPicPr>
          <p:cNvPr id="5" name="Picture 8" descr="bar.png"/>
          <p:cNvPicPr>
            <a:picLocks noChangeAspect="1"/>
          </p:cNvPicPr>
          <p:nvPr/>
        </p:nvPicPr>
        <p:blipFill>
          <a:blip r:embed="rId2">
            <a:extLst>
              <a:ext uri="{28A0092B-C50C-407E-A947-70E740481C1C}">
                <a14:useLocalDpi xmlns:a14="http://schemas.microsoft.com/office/drawing/2010/main" val="0"/>
              </a:ext>
            </a:extLst>
          </a:blip>
          <a:srcRect l="1587" t="20961" r="3174" b="8331"/>
          <a:stretch>
            <a:fillRect/>
          </a:stretch>
        </p:blipFill>
        <p:spPr bwMode="auto">
          <a:xfrm>
            <a:off x="0" y="2141936"/>
            <a:ext cx="914400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23189" y="4556651"/>
            <a:ext cx="26797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1371600" y="2591377"/>
            <a:ext cx="6400800" cy="520124"/>
          </a:xfrm>
        </p:spPr>
        <p:txBody>
          <a:bodyPr/>
          <a:lstStyle>
            <a:lvl1pPr marL="0" indent="0" algn="ctr">
              <a:buNone/>
              <a:defRPr/>
            </a:lvl1pPr>
            <a:lvl2pPr marL="380730" indent="0" algn="ctr">
              <a:buNone/>
              <a:defRPr/>
            </a:lvl2pPr>
            <a:lvl3pPr marL="761460" indent="0" algn="ctr">
              <a:buNone/>
              <a:defRPr/>
            </a:lvl3pPr>
            <a:lvl4pPr marL="1142188" indent="0" algn="ctr">
              <a:buNone/>
              <a:defRPr/>
            </a:lvl4pPr>
            <a:lvl5pPr marL="1522902" indent="0" algn="ctr">
              <a:buNone/>
              <a:defRPr/>
            </a:lvl5pPr>
            <a:lvl6pPr marL="1903630" indent="0" algn="ctr">
              <a:buNone/>
              <a:defRPr/>
            </a:lvl6pPr>
            <a:lvl7pPr marL="2284358" indent="0" algn="ctr">
              <a:buNone/>
              <a:defRPr/>
            </a:lvl7pPr>
            <a:lvl8pPr marL="2665080" indent="0" algn="ctr">
              <a:buNone/>
              <a:defRPr/>
            </a:lvl8pPr>
            <a:lvl9pPr marL="3045804" indent="0" algn="ctr">
              <a:buNone/>
              <a:defRPr/>
            </a:lvl9pPr>
          </a:lstStyle>
          <a:p>
            <a:endParaRPr lang="en-US" dirty="0"/>
          </a:p>
        </p:txBody>
      </p:sp>
      <p:sp>
        <p:nvSpPr>
          <p:cNvPr id="8" name="Title 7"/>
          <p:cNvSpPr>
            <a:spLocks noGrp="1"/>
          </p:cNvSpPr>
          <p:nvPr>
            <p:ph type="title"/>
          </p:nvPr>
        </p:nvSpPr>
        <p:spPr>
          <a:xfrm>
            <a:off x="457200" y="205978"/>
            <a:ext cx="8229600" cy="857250"/>
          </a:xfrm>
          <a:prstGeom prst="rect">
            <a:avLst/>
          </a:prstGeom>
        </p:spPr>
        <p:txBody>
          <a:bodyPr anchor="b"/>
          <a:lstStyle/>
          <a:p>
            <a:endParaRPr lang="en-US" dirty="0"/>
          </a:p>
        </p:txBody>
      </p:sp>
      <p:sp>
        <p:nvSpPr>
          <p:cNvPr id="7" name="Rectangle 8">
            <a:extLst>
              <a:ext uri="{FF2B5EF4-FFF2-40B4-BE49-F238E27FC236}">
                <a16:creationId xmlns="" xmlns:a16="http://schemas.microsoft.com/office/drawing/2014/main" id="{4D32B220-08D5-E946-94E5-00A292B92A81}"/>
              </a:ext>
            </a:extLst>
          </p:cNvPr>
          <p:cNvSpPr>
            <a:spLocks noGrp="1" noChangeArrowheads="1"/>
          </p:cNvSpPr>
          <p:nvPr>
            <p:ph type="sldNum" sz="quarter" idx="10"/>
          </p:nvPr>
        </p:nvSpPr>
        <p:spPr>
          <a:xfrm>
            <a:off x="0" y="4981577"/>
            <a:ext cx="304800" cy="161925"/>
          </a:xfrm>
        </p:spPr>
        <p:txBody>
          <a:bodyPr/>
          <a:lstStyle>
            <a:lvl1pPr>
              <a:defRPr>
                <a:latin typeface="Arial" pitchFamily="34" charset="0"/>
              </a:defRPr>
            </a:lvl1pPr>
          </a:lstStyle>
          <a:p>
            <a:fld id="{B62596B8-CCD3-4C08-B982-9B1C988C07C3}" type="slidenum">
              <a:rPr lang="en-US" altLang="es-ES"/>
              <a:pPr/>
              <a:t>‹Nº›</a:t>
            </a:fld>
            <a:endParaRPr lang="en-US" altLang="es-ES"/>
          </a:p>
        </p:txBody>
      </p:sp>
    </p:spTree>
    <p:extLst>
      <p:ext uri="{BB962C8B-B14F-4D97-AF65-F5344CB8AC3E}">
        <p14:creationId xmlns:p14="http://schemas.microsoft.com/office/powerpoint/2010/main" val="1878632490"/>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4" name="Picture 1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01000" y="4911458"/>
            <a:ext cx="1071034" cy="20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lstStyle>
            <a:lvl1pPr>
              <a:buClr>
                <a:srgbClr val="FFFF00"/>
              </a:buClr>
              <a:defRPr b="1"/>
            </a:lvl1pPr>
            <a:lvl2pPr>
              <a:buClr>
                <a:srgbClr val="FFFF00"/>
              </a:buClr>
              <a:defRPr b="1"/>
            </a:lvl2pPr>
            <a:lvl3pPr>
              <a:buClr>
                <a:srgbClr val="FFFF00"/>
              </a:buClr>
              <a:defRPr sz="1500" b="1"/>
            </a:lvl3pPr>
            <a:lvl4pPr>
              <a:buClr>
                <a:srgbClr val="FFFF00"/>
              </a:buClr>
              <a:defRPr sz="1300" b="1"/>
            </a:lvl4pPr>
            <a:lvl5pPr>
              <a:buClr>
                <a:srgbClr val="FFFF00"/>
              </a:buClr>
              <a:defRPr sz="1200" b="1"/>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p:cNvSpPr>
            <a:spLocks noGrp="1"/>
          </p:cNvSpPr>
          <p:nvPr>
            <p:ph type="title"/>
          </p:nvPr>
        </p:nvSpPr>
        <p:spPr>
          <a:xfrm>
            <a:off x="457200" y="166456"/>
            <a:ext cx="8229600" cy="602204"/>
          </a:xfrm>
          <a:prstGeom prst="rect">
            <a:avLst/>
          </a:prstGeom>
        </p:spPr>
        <p:txBody>
          <a:bodyPr anchor="b"/>
          <a:lstStyle>
            <a:lvl1pPr algn="l">
              <a:defRPr sz="2700">
                <a:latin typeface="Calibri" panose="020F0502020204030204" pitchFamily="34" charset="0"/>
              </a:defRPr>
            </a:lvl1pPr>
          </a:lstStyle>
          <a:p>
            <a:endParaRPr lang="en-US" dirty="0"/>
          </a:p>
        </p:txBody>
      </p:sp>
      <p:sp>
        <p:nvSpPr>
          <p:cNvPr id="5" name="Rectangle 8">
            <a:extLst>
              <a:ext uri="{FF2B5EF4-FFF2-40B4-BE49-F238E27FC236}">
                <a16:creationId xmlns="" xmlns:a16="http://schemas.microsoft.com/office/drawing/2014/main" id="{7534FB6B-87C1-3A48-BD09-A5162497B17E}"/>
              </a:ext>
            </a:extLst>
          </p:cNvPr>
          <p:cNvSpPr>
            <a:spLocks noGrp="1" noChangeArrowheads="1"/>
          </p:cNvSpPr>
          <p:nvPr>
            <p:ph type="sldNum" sz="quarter" idx="10"/>
          </p:nvPr>
        </p:nvSpPr>
        <p:spPr>
          <a:xfrm>
            <a:off x="0" y="4975623"/>
            <a:ext cx="352778" cy="167878"/>
          </a:xfrm>
        </p:spPr>
        <p:txBody>
          <a:bodyPr/>
          <a:lstStyle>
            <a:lvl1pPr>
              <a:defRPr>
                <a:latin typeface="Arial" pitchFamily="34" charset="0"/>
              </a:defRPr>
            </a:lvl1pPr>
          </a:lstStyle>
          <a:p>
            <a:fld id="{5E9CFDED-9FB8-4429-BB63-1CB73A06DC6B}" type="slidenum">
              <a:rPr lang="en-US" altLang="es-ES"/>
              <a:pPr/>
              <a:t>‹Nº›</a:t>
            </a:fld>
            <a:endParaRPr lang="en-US" altLang="es-ES"/>
          </a:p>
        </p:txBody>
      </p:sp>
    </p:spTree>
    <p:extLst>
      <p:ext uri="{BB962C8B-B14F-4D97-AF65-F5344CB8AC3E}">
        <p14:creationId xmlns:p14="http://schemas.microsoft.com/office/powerpoint/2010/main" val="40526276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000"/>
            </a:lvl1pPr>
          </a:lstStyle>
          <a:p>
            <a:r>
              <a:rPr lang="en-US" dirty="0"/>
              <a:t>Click to edit Master title style</a:t>
            </a:r>
            <a:endParaRPr lang="en-GB" dirty="0"/>
          </a:p>
        </p:txBody>
      </p:sp>
      <p:sp>
        <p:nvSpPr>
          <p:cNvPr id="3" name="Slide Number Placeholder 5">
            <a:extLst>
              <a:ext uri="{FF2B5EF4-FFF2-40B4-BE49-F238E27FC236}">
                <a16:creationId xmlns="" xmlns:a16="http://schemas.microsoft.com/office/drawing/2014/main" id="{E9CB6404-8A7E-A647-93A5-3A5A0EBE367E}"/>
              </a:ext>
            </a:extLst>
          </p:cNvPr>
          <p:cNvSpPr>
            <a:spLocks noGrp="1"/>
          </p:cNvSpPr>
          <p:nvPr>
            <p:ph type="sldNum" sz="quarter" idx="10"/>
          </p:nvPr>
        </p:nvSpPr>
        <p:spPr/>
        <p:txBody>
          <a:bodyPr/>
          <a:lstStyle>
            <a:lvl1pPr>
              <a:defRPr sz="1000">
                <a:solidFill>
                  <a:srgbClr val="FFFFFF"/>
                </a:solidFill>
                <a:latin typeface="Arial" pitchFamily="34" charset="0"/>
              </a:defRPr>
            </a:lvl1pPr>
          </a:lstStyle>
          <a:p>
            <a:fld id="{927F5C24-96DE-4886-871C-F3A7ACD8C69E}" type="slidenum">
              <a:rPr lang="en-GB" altLang="en-US"/>
              <a:pPr/>
              <a:t>‹Nº›</a:t>
            </a:fld>
            <a:endParaRPr lang="en-GB" altLang="en-US"/>
          </a:p>
        </p:txBody>
      </p:sp>
      <p:sp>
        <p:nvSpPr>
          <p:cNvPr id="4" name="Footer Placeholder 3">
            <a:extLst>
              <a:ext uri="{FF2B5EF4-FFF2-40B4-BE49-F238E27FC236}">
                <a16:creationId xmlns="" xmlns:a16="http://schemas.microsoft.com/office/drawing/2014/main" id="{20E9475E-6775-B247-971F-64B5A2ED4FF0}"/>
              </a:ext>
            </a:extLst>
          </p:cNvPr>
          <p:cNvSpPr>
            <a:spLocks noGrp="1"/>
          </p:cNvSpPr>
          <p:nvPr>
            <p:ph type="ftr" sz="quarter" idx="11"/>
          </p:nvPr>
        </p:nvSpPr>
        <p:spPr>
          <a:xfrm>
            <a:off x="3124200" y="4767264"/>
            <a:ext cx="2895600" cy="273844"/>
          </a:xfrm>
          <a:prstGeom prst="rect">
            <a:avLst/>
          </a:prstGeom>
        </p:spPr>
        <p:txBody>
          <a:bodyPr lIns="76146" tIns="38070" rIns="76146" bIns="38070"/>
          <a:lstStyle>
            <a:lvl1pPr eaLnBrk="1" hangingPunct="1">
              <a:defRPr>
                <a:solidFill>
                  <a:prstClr val="white">
                    <a:tint val="75000"/>
                  </a:prstClr>
                </a:solidFill>
                <a:latin typeface="Arial"/>
                <a:ea typeface="+mn-ea"/>
                <a:cs typeface="+mn-cs"/>
              </a:defRPr>
            </a:lvl1pPr>
          </a:lstStyle>
          <a:p>
            <a:pPr defTabSz="913960" fontAlgn="base">
              <a:spcBef>
                <a:spcPct val="0"/>
              </a:spcBef>
              <a:spcAft>
                <a:spcPct val="0"/>
              </a:spcAft>
              <a:defRPr/>
            </a:pPr>
            <a:endParaRPr lang="en-GB"/>
          </a:p>
        </p:txBody>
      </p:sp>
    </p:spTree>
    <p:extLst>
      <p:ext uri="{BB962C8B-B14F-4D97-AF65-F5344CB8AC3E}">
        <p14:creationId xmlns:p14="http://schemas.microsoft.com/office/powerpoint/2010/main" val="101465580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788" y="149328"/>
            <a:ext cx="8229600" cy="685800"/>
          </a:xfrm>
        </p:spPr>
        <p:txBody>
          <a:bodyPr/>
          <a:lstStyle>
            <a:lvl1pPr algn="l">
              <a:defRPr sz="2700"/>
            </a:lvl1pPr>
          </a:lstStyle>
          <a:p>
            <a:r>
              <a:rPr lang="en-US" dirty="0"/>
              <a:t>Click to edit Master title style</a:t>
            </a:r>
          </a:p>
        </p:txBody>
      </p:sp>
      <p:sp>
        <p:nvSpPr>
          <p:cNvPr id="3" name="Content Placeholder 2"/>
          <p:cNvSpPr>
            <a:spLocks noGrp="1"/>
          </p:cNvSpPr>
          <p:nvPr>
            <p:ph idx="1"/>
          </p:nvPr>
        </p:nvSpPr>
        <p:spPr>
          <a:xfrm>
            <a:off x="458788" y="1073946"/>
            <a:ext cx="8229600" cy="355520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a:extLst>
              <a:ext uri="{FF2B5EF4-FFF2-40B4-BE49-F238E27FC236}">
                <a16:creationId xmlns="" xmlns:a16="http://schemas.microsoft.com/office/drawing/2014/main" id="{864B8550-4110-044F-834E-CBAF9ED103DA}"/>
              </a:ext>
            </a:extLst>
          </p:cNvPr>
          <p:cNvSpPr>
            <a:spLocks noGrp="1" noChangeArrowheads="1"/>
          </p:cNvSpPr>
          <p:nvPr>
            <p:ph type="sldNum" sz="quarter" idx="10"/>
          </p:nvPr>
        </p:nvSpPr>
        <p:spPr/>
        <p:txBody>
          <a:bodyPr/>
          <a:lstStyle>
            <a:lvl1pPr>
              <a:defRPr/>
            </a:lvl1pPr>
          </a:lstStyle>
          <a:p>
            <a:fld id="{63EE6FA5-CE31-4690-BAAF-0DE97034A5FA}" type="slidenum">
              <a:rPr lang="en-US" altLang="es-ES"/>
              <a:pPr/>
              <a:t>‹Nº›</a:t>
            </a:fld>
            <a:endParaRPr lang="en-US" altLang="es-ES"/>
          </a:p>
        </p:txBody>
      </p:sp>
    </p:spTree>
    <p:extLst>
      <p:ext uri="{BB962C8B-B14F-4D97-AF65-F5344CB8AC3E}">
        <p14:creationId xmlns:p14="http://schemas.microsoft.com/office/powerpoint/2010/main" val="417534896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000"/>
            </a:lvl1pPr>
          </a:lstStyle>
          <a:p>
            <a:r>
              <a:rPr lang="en-US" dirty="0"/>
              <a:t>Click to edit Master title style</a:t>
            </a:r>
            <a:endParaRPr lang="en-GB" dirty="0"/>
          </a:p>
        </p:txBody>
      </p:sp>
      <p:sp>
        <p:nvSpPr>
          <p:cNvPr id="3" name="Slide Number Placeholder 5">
            <a:extLst>
              <a:ext uri="{FF2B5EF4-FFF2-40B4-BE49-F238E27FC236}">
                <a16:creationId xmlns="" xmlns:a16="http://schemas.microsoft.com/office/drawing/2014/main" id="{8DEE7B46-927B-5C4B-9883-F6E74507594E}"/>
              </a:ext>
            </a:extLst>
          </p:cNvPr>
          <p:cNvSpPr>
            <a:spLocks noGrp="1"/>
          </p:cNvSpPr>
          <p:nvPr>
            <p:ph type="sldNum" sz="quarter" idx="10"/>
          </p:nvPr>
        </p:nvSpPr>
        <p:spPr/>
        <p:txBody>
          <a:bodyPr/>
          <a:lstStyle>
            <a:lvl1pPr>
              <a:defRPr sz="1000">
                <a:solidFill>
                  <a:srgbClr val="FFFFFF"/>
                </a:solidFill>
                <a:latin typeface="Arial" pitchFamily="34" charset="0"/>
              </a:defRPr>
            </a:lvl1pPr>
          </a:lstStyle>
          <a:p>
            <a:fld id="{DDE86104-1B63-4BAF-BF66-35ED40C64495}" type="slidenum">
              <a:rPr lang="en-GB" altLang="en-US"/>
              <a:pPr/>
              <a:t>‹Nº›</a:t>
            </a:fld>
            <a:endParaRPr lang="en-GB" altLang="en-US"/>
          </a:p>
        </p:txBody>
      </p:sp>
      <p:sp>
        <p:nvSpPr>
          <p:cNvPr id="4" name="Footer Placeholder 3">
            <a:extLst>
              <a:ext uri="{FF2B5EF4-FFF2-40B4-BE49-F238E27FC236}">
                <a16:creationId xmlns="" xmlns:a16="http://schemas.microsoft.com/office/drawing/2014/main" id="{B2E1B6FE-D104-1942-BAB4-559FE5ECC139}"/>
              </a:ext>
            </a:extLst>
          </p:cNvPr>
          <p:cNvSpPr>
            <a:spLocks noGrp="1"/>
          </p:cNvSpPr>
          <p:nvPr>
            <p:ph type="ftr" sz="quarter" idx="11"/>
          </p:nvPr>
        </p:nvSpPr>
        <p:spPr>
          <a:xfrm>
            <a:off x="3124200" y="4767264"/>
            <a:ext cx="2895600" cy="273844"/>
          </a:xfrm>
          <a:prstGeom prst="rect">
            <a:avLst/>
          </a:prstGeom>
        </p:spPr>
        <p:txBody>
          <a:bodyPr lIns="76146" tIns="38070" rIns="76146" bIns="38070"/>
          <a:lstStyle>
            <a:lvl1pPr eaLnBrk="1" hangingPunct="1">
              <a:defRPr>
                <a:solidFill>
                  <a:prstClr val="white">
                    <a:tint val="75000"/>
                  </a:prstClr>
                </a:solidFill>
                <a:latin typeface="Arial"/>
                <a:ea typeface="+mn-ea"/>
                <a:cs typeface="+mn-cs"/>
              </a:defRPr>
            </a:lvl1pPr>
          </a:lstStyle>
          <a:p>
            <a:pPr defTabSz="913960" fontAlgn="base">
              <a:spcBef>
                <a:spcPct val="0"/>
              </a:spcBef>
              <a:spcAft>
                <a:spcPct val="0"/>
              </a:spcAft>
              <a:defRPr/>
            </a:pPr>
            <a:endParaRPr lang="en-GB"/>
          </a:p>
        </p:txBody>
      </p:sp>
    </p:spTree>
    <p:extLst>
      <p:ext uri="{BB962C8B-B14F-4D97-AF65-F5344CB8AC3E}">
        <p14:creationId xmlns:p14="http://schemas.microsoft.com/office/powerpoint/2010/main" val="276474725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921"/>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a:t>Haga clic para modificar el estilo de subtítulo del patrón</a:t>
            </a:r>
          </a:p>
        </p:txBody>
      </p:sp>
      <p:sp>
        <p:nvSpPr>
          <p:cNvPr id="4" name="3 Marcador de fecha">
            <a:extLst>
              <a:ext uri="{FF2B5EF4-FFF2-40B4-BE49-F238E27FC236}">
                <a16:creationId xmlns="" xmlns:a16="http://schemas.microsoft.com/office/drawing/2014/main" id="{4D2407B0-F6B7-46BB-BFC3-1EFFDCE37009}"/>
              </a:ext>
            </a:extLst>
          </p:cNvPr>
          <p:cNvSpPr>
            <a:spLocks noGrp="1"/>
          </p:cNvSpPr>
          <p:nvPr>
            <p:ph type="dt" sz="half" idx="10"/>
          </p:nvPr>
        </p:nvSpPr>
        <p:spPr/>
        <p:txBody>
          <a:bodyPr/>
          <a:lstStyle>
            <a:lvl1pPr eaLnBrk="0" hangingPunct="0">
              <a:defRPr>
                <a:effectLst/>
              </a:defRPr>
            </a:lvl1pPr>
          </a:lstStyle>
          <a:p>
            <a:pPr>
              <a:defRPr/>
            </a:pPr>
            <a:endParaRPr lang="en-US"/>
          </a:p>
        </p:txBody>
      </p:sp>
      <p:sp>
        <p:nvSpPr>
          <p:cNvPr id="5" name="4 Marcador de pie de página">
            <a:extLst>
              <a:ext uri="{FF2B5EF4-FFF2-40B4-BE49-F238E27FC236}">
                <a16:creationId xmlns="" xmlns:a16="http://schemas.microsoft.com/office/drawing/2014/main" id="{8EEA6AEE-8A64-4AB6-9742-E13A2AED70AD}"/>
              </a:ext>
            </a:extLst>
          </p:cNvPr>
          <p:cNvSpPr>
            <a:spLocks noGrp="1"/>
          </p:cNvSpPr>
          <p:nvPr>
            <p:ph type="ftr" sz="quarter" idx="11"/>
          </p:nvPr>
        </p:nvSpPr>
        <p:spPr/>
        <p:txBody>
          <a:bodyPr/>
          <a:lstStyle>
            <a:lvl1pPr eaLnBrk="0" hangingPunct="0">
              <a:defRPr>
                <a:effectLst/>
              </a:defRPr>
            </a:lvl1pPr>
          </a:lstStyle>
          <a:p>
            <a:pPr>
              <a:defRPr/>
            </a:pPr>
            <a:endParaRPr lang="en-US"/>
          </a:p>
        </p:txBody>
      </p:sp>
      <p:sp>
        <p:nvSpPr>
          <p:cNvPr id="6" name="5 Marcador de número de diapositiva">
            <a:extLst>
              <a:ext uri="{FF2B5EF4-FFF2-40B4-BE49-F238E27FC236}">
                <a16:creationId xmlns="" xmlns:a16="http://schemas.microsoft.com/office/drawing/2014/main" id="{9ED73140-5672-4A10-ACAF-51501CD145D1}"/>
              </a:ext>
            </a:extLst>
          </p:cNvPr>
          <p:cNvSpPr>
            <a:spLocks noGrp="1"/>
          </p:cNvSpPr>
          <p:nvPr>
            <p:ph type="sldNum" sz="quarter" idx="12"/>
          </p:nvPr>
        </p:nvSpPr>
        <p:spPr/>
        <p:txBody>
          <a:bodyPr/>
          <a:lstStyle>
            <a:lvl1pPr eaLnBrk="0" hangingPunct="0">
              <a:defRPr>
                <a:effectLst/>
              </a:defRPr>
            </a:lvl1pPr>
          </a:lstStyle>
          <a:p>
            <a:fld id="{DD68BA5A-EC4F-40D9-B597-95E47AEB65C5}" type="slidenum">
              <a:rPr lang="en-US" altLang="es-ES"/>
              <a:pPr/>
              <a:t>‹Nº›</a:t>
            </a:fld>
            <a:endParaRPr lang="en-US" altLang="es-ES"/>
          </a:p>
        </p:txBody>
      </p:sp>
    </p:spTree>
    <p:extLst>
      <p:ext uri="{BB962C8B-B14F-4D97-AF65-F5344CB8AC3E}">
        <p14:creationId xmlns:p14="http://schemas.microsoft.com/office/powerpoint/2010/main" val="41198653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D78C1AF2-B798-4D30-B76B-A66EEE963653}"/>
              </a:ext>
            </a:extLst>
          </p:cNvPr>
          <p:cNvSpPr>
            <a:spLocks noGrp="1"/>
          </p:cNvSpPr>
          <p:nvPr>
            <p:ph type="dt" sz="half" idx="10"/>
          </p:nvPr>
        </p:nvSpPr>
        <p:spPr/>
        <p:txBody>
          <a:bodyPr/>
          <a:lstStyle>
            <a:lvl1pPr eaLnBrk="0" hangingPunct="0">
              <a:defRPr>
                <a:effectLst/>
              </a:defRPr>
            </a:lvl1pPr>
          </a:lstStyle>
          <a:p>
            <a:pPr>
              <a:defRPr/>
            </a:pPr>
            <a:endParaRPr lang="en-US"/>
          </a:p>
        </p:txBody>
      </p:sp>
      <p:sp>
        <p:nvSpPr>
          <p:cNvPr id="5" name="4 Marcador de pie de página">
            <a:extLst>
              <a:ext uri="{FF2B5EF4-FFF2-40B4-BE49-F238E27FC236}">
                <a16:creationId xmlns="" xmlns:a16="http://schemas.microsoft.com/office/drawing/2014/main" id="{FDAC286C-421B-4F33-8289-07F0B5C51066}"/>
              </a:ext>
            </a:extLst>
          </p:cNvPr>
          <p:cNvSpPr>
            <a:spLocks noGrp="1"/>
          </p:cNvSpPr>
          <p:nvPr>
            <p:ph type="ftr" sz="quarter" idx="11"/>
          </p:nvPr>
        </p:nvSpPr>
        <p:spPr/>
        <p:txBody>
          <a:bodyPr/>
          <a:lstStyle>
            <a:lvl1pPr eaLnBrk="0" hangingPunct="0">
              <a:defRPr>
                <a:effectLst/>
              </a:defRPr>
            </a:lvl1pPr>
          </a:lstStyle>
          <a:p>
            <a:pPr>
              <a:defRPr/>
            </a:pPr>
            <a:endParaRPr lang="en-US"/>
          </a:p>
        </p:txBody>
      </p:sp>
      <p:sp>
        <p:nvSpPr>
          <p:cNvPr id="6" name="5 Marcador de número de diapositiva">
            <a:extLst>
              <a:ext uri="{FF2B5EF4-FFF2-40B4-BE49-F238E27FC236}">
                <a16:creationId xmlns="" xmlns:a16="http://schemas.microsoft.com/office/drawing/2014/main" id="{50EA4A75-7386-4EAE-82B8-B6D8E9D335BD}"/>
              </a:ext>
            </a:extLst>
          </p:cNvPr>
          <p:cNvSpPr>
            <a:spLocks noGrp="1"/>
          </p:cNvSpPr>
          <p:nvPr>
            <p:ph type="sldNum" sz="quarter" idx="12"/>
          </p:nvPr>
        </p:nvSpPr>
        <p:spPr/>
        <p:txBody>
          <a:bodyPr/>
          <a:lstStyle>
            <a:lvl1pPr eaLnBrk="0" hangingPunct="0">
              <a:defRPr>
                <a:effectLst/>
              </a:defRPr>
            </a:lvl1pPr>
          </a:lstStyle>
          <a:p>
            <a:fld id="{7ACC635B-A800-45D9-B9B9-46B563E08E4D}" type="slidenum">
              <a:rPr lang="en-US" altLang="es-ES"/>
              <a:pPr/>
              <a:t>‹Nº›</a:t>
            </a:fld>
            <a:endParaRPr lang="en-US" altLang="es-ES"/>
          </a:p>
        </p:txBody>
      </p:sp>
    </p:spTree>
    <p:extLst>
      <p:ext uri="{BB962C8B-B14F-4D97-AF65-F5344CB8AC3E}">
        <p14:creationId xmlns:p14="http://schemas.microsoft.com/office/powerpoint/2010/main" val="39364984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489" y="3305278"/>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489"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a:t>Haga clic para modificar el estilo de texto del patrón</a:t>
            </a:r>
          </a:p>
        </p:txBody>
      </p:sp>
      <p:sp>
        <p:nvSpPr>
          <p:cNvPr id="4" name="3 Marcador de fecha">
            <a:extLst>
              <a:ext uri="{FF2B5EF4-FFF2-40B4-BE49-F238E27FC236}">
                <a16:creationId xmlns="" xmlns:a16="http://schemas.microsoft.com/office/drawing/2014/main" id="{FFB934F1-4B66-4B9F-A5C1-5B2F416A4475}"/>
              </a:ext>
            </a:extLst>
          </p:cNvPr>
          <p:cNvSpPr>
            <a:spLocks noGrp="1"/>
          </p:cNvSpPr>
          <p:nvPr>
            <p:ph type="dt" sz="half" idx="10"/>
          </p:nvPr>
        </p:nvSpPr>
        <p:spPr/>
        <p:txBody>
          <a:bodyPr/>
          <a:lstStyle>
            <a:lvl1pPr eaLnBrk="0" hangingPunct="0">
              <a:defRPr>
                <a:effectLst/>
              </a:defRPr>
            </a:lvl1pPr>
          </a:lstStyle>
          <a:p>
            <a:pPr>
              <a:defRPr/>
            </a:pPr>
            <a:endParaRPr lang="en-US"/>
          </a:p>
        </p:txBody>
      </p:sp>
      <p:sp>
        <p:nvSpPr>
          <p:cNvPr id="5" name="4 Marcador de pie de página">
            <a:extLst>
              <a:ext uri="{FF2B5EF4-FFF2-40B4-BE49-F238E27FC236}">
                <a16:creationId xmlns="" xmlns:a16="http://schemas.microsoft.com/office/drawing/2014/main" id="{344B5212-02E7-4126-B478-C5B8C5FF01A2}"/>
              </a:ext>
            </a:extLst>
          </p:cNvPr>
          <p:cNvSpPr>
            <a:spLocks noGrp="1"/>
          </p:cNvSpPr>
          <p:nvPr>
            <p:ph type="ftr" sz="quarter" idx="11"/>
          </p:nvPr>
        </p:nvSpPr>
        <p:spPr/>
        <p:txBody>
          <a:bodyPr/>
          <a:lstStyle>
            <a:lvl1pPr eaLnBrk="0" hangingPunct="0">
              <a:defRPr>
                <a:effectLst/>
              </a:defRPr>
            </a:lvl1pPr>
          </a:lstStyle>
          <a:p>
            <a:pPr>
              <a:defRPr/>
            </a:pPr>
            <a:endParaRPr lang="en-US"/>
          </a:p>
        </p:txBody>
      </p:sp>
      <p:sp>
        <p:nvSpPr>
          <p:cNvPr id="6" name="5 Marcador de número de diapositiva">
            <a:extLst>
              <a:ext uri="{FF2B5EF4-FFF2-40B4-BE49-F238E27FC236}">
                <a16:creationId xmlns="" xmlns:a16="http://schemas.microsoft.com/office/drawing/2014/main" id="{E27842DE-B997-4C8A-A385-73563B971635}"/>
              </a:ext>
            </a:extLst>
          </p:cNvPr>
          <p:cNvSpPr>
            <a:spLocks noGrp="1"/>
          </p:cNvSpPr>
          <p:nvPr>
            <p:ph type="sldNum" sz="quarter" idx="12"/>
          </p:nvPr>
        </p:nvSpPr>
        <p:spPr/>
        <p:txBody>
          <a:bodyPr/>
          <a:lstStyle>
            <a:lvl1pPr eaLnBrk="0" hangingPunct="0">
              <a:defRPr>
                <a:effectLst/>
              </a:defRPr>
            </a:lvl1pPr>
          </a:lstStyle>
          <a:p>
            <a:fld id="{85F18CF8-3956-464B-B719-089A3EA1D9D1}" type="slidenum">
              <a:rPr lang="en-US" altLang="es-ES"/>
              <a:pPr/>
              <a:t>‹Nº›</a:t>
            </a:fld>
            <a:endParaRPr lang="en-US" altLang="es-ES"/>
          </a:p>
        </p:txBody>
      </p:sp>
    </p:spTree>
    <p:extLst>
      <p:ext uri="{BB962C8B-B14F-4D97-AF65-F5344CB8AC3E}">
        <p14:creationId xmlns:p14="http://schemas.microsoft.com/office/powerpoint/2010/main" val="2324795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685868" y="1485900"/>
            <a:ext cx="38184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39802" y="1485900"/>
            <a:ext cx="38184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a:extLst>
              <a:ext uri="{FF2B5EF4-FFF2-40B4-BE49-F238E27FC236}">
                <a16:creationId xmlns="" xmlns:a16="http://schemas.microsoft.com/office/drawing/2014/main" id="{CD00A3CF-1337-43B0-99BC-2FA66A663951}"/>
              </a:ext>
            </a:extLst>
          </p:cNvPr>
          <p:cNvSpPr>
            <a:spLocks noGrp="1"/>
          </p:cNvSpPr>
          <p:nvPr>
            <p:ph type="dt" sz="half" idx="10"/>
          </p:nvPr>
        </p:nvSpPr>
        <p:spPr/>
        <p:txBody>
          <a:bodyPr/>
          <a:lstStyle>
            <a:lvl1pPr eaLnBrk="0" hangingPunct="0">
              <a:defRPr>
                <a:effectLst/>
              </a:defRPr>
            </a:lvl1pPr>
          </a:lstStyle>
          <a:p>
            <a:pPr>
              <a:defRPr/>
            </a:pPr>
            <a:endParaRPr lang="en-US"/>
          </a:p>
        </p:txBody>
      </p:sp>
      <p:sp>
        <p:nvSpPr>
          <p:cNvPr id="6" name="5 Marcador de pie de página">
            <a:extLst>
              <a:ext uri="{FF2B5EF4-FFF2-40B4-BE49-F238E27FC236}">
                <a16:creationId xmlns="" xmlns:a16="http://schemas.microsoft.com/office/drawing/2014/main" id="{BF1378A3-7FC2-456E-BB85-9402D38EC9DF}"/>
              </a:ext>
            </a:extLst>
          </p:cNvPr>
          <p:cNvSpPr>
            <a:spLocks noGrp="1"/>
          </p:cNvSpPr>
          <p:nvPr>
            <p:ph type="ftr" sz="quarter" idx="11"/>
          </p:nvPr>
        </p:nvSpPr>
        <p:spPr/>
        <p:txBody>
          <a:bodyPr/>
          <a:lstStyle>
            <a:lvl1pPr eaLnBrk="0" hangingPunct="0">
              <a:defRPr>
                <a:effectLst/>
              </a:defRPr>
            </a:lvl1pPr>
          </a:lstStyle>
          <a:p>
            <a:pPr>
              <a:defRPr/>
            </a:pPr>
            <a:endParaRPr lang="en-US"/>
          </a:p>
        </p:txBody>
      </p:sp>
      <p:sp>
        <p:nvSpPr>
          <p:cNvPr id="7" name="6 Marcador de número de diapositiva">
            <a:extLst>
              <a:ext uri="{FF2B5EF4-FFF2-40B4-BE49-F238E27FC236}">
                <a16:creationId xmlns="" xmlns:a16="http://schemas.microsoft.com/office/drawing/2014/main" id="{8E6294E5-1E66-4950-8A4F-3205333B963A}"/>
              </a:ext>
            </a:extLst>
          </p:cNvPr>
          <p:cNvSpPr>
            <a:spLocks noGrp="1"/>
          </p:cNvSpPr>
          <p:nvPr>
            <p:ph type="sldNum" sz="quarter" idx="12"/>
          </p:nvPr>
        </p:nvSpPr>
        <p:spPr/>
        <p:txBody>
          <a:bodyPr/>
          <a:lstStyle>
            <a:lvl1pPr eaLnBrk="0" hangingPunct="0">
              <a:defRPr>
                <a:effectLst/>
              </a:defRPr>
            </a:lvl1pPr>
          </a:lstStyle>
          <a:p>
            <a:fld id="{FC60237C-EBCB-416E-A46D-D53EC4EAD267}" type="slidenum">
              <a:rPr lang="en-US" altLang="es-ES"/>
              <a:pPr/>
              <a:t>‹Nº›</a:t>
            </a:fld>
            <a:endParaRPr lang="en-US" altLang="es-ES"/>
          </a:p>
        </p:txBody>
      </p:sp>
    </p:spTree>
    <p:extLst>
      <p:ext uri="{BB962C8B-B14F-4D97-AF65-F5344CB8AC3E}">
        <p14:creationId xmlns:p14="http://schemas.microsoft.com/office/powerpoint/2010/main" val="4014116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01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01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378" y="1151335"/>
            <a:ext cx="404142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378" y="1631156"/>
            <a:ext cx="404142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a:extLst>
              <a:ext uri="{FF2B5EF4-FFF2-40B4-BE49-F238E27FC236}">
                <a16:creationId xmlns="" xmlns:a16="http://schemas.microsoft.com/office/drawing/2014/main" id="{723339A5-1477-43AD-B3B8-50B2C983F087}"/>
              </a:ext>
            </a:extLst>
          </p:cNvPr>
          <p:cNvSpPr>
            <a:spLocks noGrp="1"/>
          </p:cNvSpPr>
          <p:nvPr>
            <p:ph type="dt" sz="half" idx="10"/>
          </p:nvPr>
        </p:nvSpPr>
        <p:spPr/>
        <p:txBody>
          <a:bodyPr/>
          <a:lstStyle>
            <a:lvl1pPr eaLnBrk="0" hangingPunct="0">
              <a:defRPr>
                <a:effectLst/>
              </a:defRPr>
            </a:lvl1pPr>
          </a:lstStyle>
          <a:p>
            <a:pPr>
              <a:defRPr/>
            </a:pPr>
            <a:endParaRPr lang="en-US"/>
          </a:p>
        </p:txBody>
      </p:sp>
      <p:sp>
        <p:nvSpPr>
          <p:cNvPr id="8" name="7 Marcador de pie de página">
            <a:extLst>
              <a:ext uri="{FF2B5EF4-FFF2-40B4-BE49-F238E27FC236}">
                <a16:creationId xmlns="" xmlns:a16="http://schemas.microsoft.com/office/drawing/2014/main" id="{6CB45491-440A-41C6-8CB6-64251F3DFB2C}"/>
              </a:ext>
            </a:extLst>
          </p:cNvPr>
          <p:cNvSpPr>
            <a:spLocks noGrp="1"/>
          </p:cNvSpPr>
          <p:nvPr>
            <p:ph type="ftr" sz="quarter" idx="11"/>
          </p:nvPr>
        </p:nvSpPr>
        <p:spPr/>
        <p:txBody>
          <a:bodyPr/>
          <a:lstStyle>
            <a:lvl1pPr eaLnBrk="0" hangingPunct="0">
              <a:defRPr>
                <a:effectLst/>
              </a:defRPr>
            </a:lvl1pPr>
          </a:lstStyle>
          <a:p>
            <a:pPr>
              <a:defRPr/>
            </a:pPr>
            <a:endParaRPr lang="en-US"/>
          </a:p>
        </p:txBody>
      </p:sp>
      <p:sp>
        <p:nvSpPr>
          <p:cNvPr id="9" name="8 Marcador de número de diapositiva">
            <a:extLst>
              <a:ext uri="{FF2B5EF4-FFF2-40B4-BE49-F238E27FC236}">
                <a16:creationId xmlns="" xmlns:a16="http://schemas.microsoft.com/office/drawing/2014/main" id="{74FC38A7-0E9A-4C91-B4B6-5DDA8626DADD}"/>
              </a:ext>
            </a:extLst>
          </p:cNvPr>
          <p:cNvSpPr>
            <a:spLocks noGrp="1"/>
          </p:cNvSpPr>
          <p:nvPr>
            <p:ph type="sldNum" sz="quarter" idx="12"/>
          </p:nvPr>
        </p:nvSpPr>
        <p:spPr/>
        <p:txBody>
          <a:bodyPr/>
          <a:lstStyle>
            <a:lvl1pPr eaLnBrk="0" hangingPunct="0">
              <a:defRPr>
                <a:effectLst/>
              </a:defRPr>
            </a:lvl1pPr>
          </a:lstStyle>
          <a:p>
            <a:fld id="{E2BDAAA3-6D14-4E58-84FA-BB5FEB716C67}" type="slidenum">
              <a:rPr lang="en-US" altLang="es-ES"/>
              <a:pPr/>
              <a:t>‹Nº›</a:t>
            </a:fld>
            <a:endParaRPr lang="en-US" altLang="es-ES"/>
          </a:p>
        </p:txBody>
      </p:sp>
    </p:spTree>
    <p:extLst>
      <p:ext uri="{BB962C8B-B14F-4D97-AF65-F5344CB8AC3E}">
        <p14:creationId xmlns:p14="http://schemas.microsoft.com/office/powerpoint/2010/main" val="1420975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a:extLst>
              <a:ext uri="{FF2B5EF4-FFF2-40B4-BE49-F238E27FC236}">
                <a16:creationId xmlns="" xmlns:a16="http://schemas.microsoft.com/office/drawing/2014/main" id="{CA4DD1EF-4ACE-4C5A-8134-AE043985121D}"/>
              </a:ext>
            </a:extLst>
          </p:cNvPr>
          <p:cNvSpPr>
            <a:spLocks noGrp="1"/>
          </p:cNvSpPr>
          <p:nvPr>
            <p:ph type="dt" sz="half" idx="10"/>
          </p:nvPr>
        </p:nvSpPr>
        <p:spPr/>
        <p:txBody>
          <a:bodyPr/>
          <a:lstStyle>
            <a:lvl1pPr eaLnBrk="0" hangingPunct="0">
              <a:defRPr>
                <a:effectLst/>
              </a:defRPr>
            </a:lvl1pPr>
          </a:lstStyle>
          <a:p>
            <a:pPr>
              <a:defRPr/>
            </a:pPr>
            <a:endParaRPr lang="en-US"/>
          </a:p>
        </p:txBody>
      </p:sp>
      <p:sp>
        <p:nvSpPr>
          <p:cNvPr id="4" name="3 Marcador de pie de página">
            <a:extLst>
              <a:ext uri="{FF2B5EF4-FFF2-40B4-BE49-F238E27FC236}">
                <a16:creationId xmlns="" xmlns:a16="http://schemas.microsoft.com/office/drawing/2014/main" id="{DB7F8441-4961-455C-BAE9-2262773189C1}"/>
              </a:ext>
            </a:extLst>
          </p:cNvPr>
          <p:cNvSpPr>
            <a:spLocks noGrp="1"/>
          </p:cNvSpPr>
          <p:nvPr>
            <p:ph type="ftr" sz="quarter" idx="11"/>
          </p:nvPr>
        </p:nvSpPr>
        <p:spPr/>
        <p:txBody>
          <a:bodyPr/>
          <a:lstStyle>
            <a:lvl1pPr eaLnBrk="0" hangingPunct="0">
              <a:defRPr>
                <a:effectLst/>
              </a:defRPr>
            </a:lvl1pPr>
          </a:lstStyle>
          <a:p>
            <a:pPr>
              <a:defRPr/>
            </a:pPr>
            <a:endParaRPr lang="en-US"/>
          </a:p>
        </p:txBody>
      </p:sp>
      <p:sp>
        <p:nvSpPr>
          <p:cNvPr id="5" name="4 Marcador de número de diapositiva">
            <a:extLst>
              <a:ext uri="{FF2B5EF4-FFF2-40B4-BE49-F238E27FC236}">
                <a16:creationId xmlns="" xmlns:a16="http://schemas.microsoft.com/office/drawing/2014/main" id="{A6B4EC6E-D313-41F6-AC3D-E68839E34152}"/>
              </a:ext>
            </a:extLst>
          </p:cNvPr>
          <p:cNvSpPr>
            <a:spLocks noGrp="1"/>
          </p:cNvSpPr>
          <p:nvPr>
            <p:ph type="sldNum" sz="quarter" idx="12"/>
          </p:nvPr>
        </p:nvSpPr>
        <p:spPr/>
        <p:txBody>
          <a:bodyPr/>
          <a:lstStyle>
            <a:lvl1pPr eaLnBrk="0" hangingPunct="0">
              <a:defRPr>
                <a:effectLst/>
              </a:defRPr>
            </a:lvl1pPr>
          </a:lstStyle>
          <a:p>
            <a:fld id="{C1F201C9-AB50-4E30-AEAE-7CA181A06C19}" type="slidenum">
              <a:rPr lang="en-US" altLang="es-ES"/>
              <a:pPr/>
              <a:t>‹Nº›</a:t>
            </a:fld>
            <a:endParaRPr lang="en-US" altLang="es-ES"/>
          </a:p>
        </p:txBody>
      </p:sp>
    </p:spTree>
    <p:extLst>
      <p:ext uri="{BB962C8B-B14F-4D97-AF65-F5344CB8AC3E}">
        <p14:creationId xmlns:p14="http://schemas.microsoft.com/office/powerpoint/2010/main" val="2192243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a:extLst>
              <a:ext uri="{FF2B5EF4-FFF2-40B4-BE49-F238E27FC236}">
                <a16:creationId xmlns="" xmlns:a16="http://schemas.microsoft.com/office/drawing/2014/main" id="{1FC93131-14A0-41F3-A82C-898FACCC1ADA}"/>
              </a:ext>
            </a:extLst>
          </p:cNvPr>
          <p:cNvSpPr>
            <a:spLocks noGrp="1"/>
          </p:cNvSpPr>
          <p:nvPr>
            <p:ph type="dt" sz="half" idx="10"/>
          </p:nvPr>
        </p:nvSpPr>
        <p:spPr/>
        <p:txBody>
          <a:bodyPr/>
          <a:lstStyle>
            <a:lvl1pPr eaLnBrk="0" hangingPunct="0">
              <a:defRPr>
                <a:effectLst/>
              </a:defRPr>
            </a:lvl1pPr>
          </a:lstStyle>
          <a:p>
            <a:pPr>
              <a:defRPr/>
            </a:pPr>
            <a:endParaRPr lang="en-US"/>
          </a:p>
        </p:txBody>
      </p:sp>
      <p:sp>
        <p:nvSpPr>
          <p:cNvPr id="3" name="2 Marcador de pie de página">
            <a:extLst>
              <a:ext uri="{FF2B5EF4-FFF2-40B4-BE49-F238E27FC236}">
                <a16:creationId xmlns="" xmlns:a16="http://schemas.microsoft.com/office/drawing/2014/main" id="{BED42A5D-A3FC-4B18-A56C-B29E27A6F3F9}"/>
              </a:ext>
            </a:extLst>
          </p:cNvPr>
          <p:cNvSpPr>
            <a:spLocks noGrp="1"/>
          </p:cNvSpPr>
          <p:nvPr>
            <p:ph type="ftr" sz="quarter" idx="11"/>
          </p:nvPr>
        </p:nvSpPr>
        <p:spPr/>
        <p:txBody>
          <a:bodyPr/>
          <a:lstStyle>
            <a:lvl1pPr eaLnBrk="0" hangingPunct="0">
              <a:defRPr>
                <a:effectLst/>
              </a:defRPr>
            </a:lvl1pPr>
          </a:lstStyle>
          <a:p>
            <a:pPr>
              <a:defRPr/>
            </a:pPr>
            <a:endParaRPr lang="en-US"/>
          </a:p>
        </p:txBody>
      </p:sp>
      <p:sp>
        <p:nvSpPr>
          <p:cNvPr id="4" name="3 Marcador de número de diapositiva">
            <a:extLst>
              <a:ext uri="{FF2B5EF4-FFF2-40B4-BE49-F238E27FC236}">
                <a16:creationId xmlns="" xmlns:a16="http://schemas.microsoft.com/office/drawing/2014/main" id="{5660CD45-02BE-46AE-8CDC-D3E4B2FBA3C5}"/>
              </a:ext>
            </a:extLst>
          </p:cNvPr>
          <p:cNvSpPr>
            <a:spLocks noGrp="1"/>
          </p:cNvSpPr>
          <p:nvPr>
            <p:ph type="sldNum" sz="quarter" idx="12"/>
          </p:nvPr>
        </p:nvSpPr>
        <p:spPr/>
        <p:txBody>
          <a:bodyPr/>
          <a:lstStyle>
            <a:lvl1pPr eaLnBrk="0" hangingPunct="0">
              <a:defRPr>
                <a:effectLst/>
              </a:defRPr>
            </a:lvl1pPr>
          </a:lstStyle>
          <a:p>
            <a:fld id="{1CDF6372-7252-4156-88C7-0B996896E444}" type="slidenum">
              <a:rPr lang="en-US" altLang="es-ES"/>
              <a:pPr/>
              <a:t>‹Nº›</a:t>
            </a:fld>
            <a:endParaRPr lang="en-US" altLang="es-ES"/>
          </a:p>
        </p:txBody>
      </p:sp>
    </p:spTree>
    <p:extLst>
      <p:ext uri="{BB962C8B-B14F-4D97-AF65-F5344CB8AC3E}">
        <p14:creationId xmlns:p14="http://schemas.microsoft.com/office/powerpoint/2010/main" val="19812204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4" y="204787"/>
            <a:ext cx="3008489"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756" y="204869"/>
            <a:ext cx="5111044"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4" y="1076328"/>
            <a:ext cx="3008489"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4 Marcador de fecha">
            <a:extLst>
              <a:ext uri="{FF2B5EF4-FFF2-40B4-BE49-F238E27FC236}">
                <a16:creationId xmlns="" xmlns:a16="http://schemas.microsoft.com/office/drawing/2014/main" id="{4AD77884-4040-46CA-9500-2137630DCBB8}"/>
              </a:ext>
            </a:extLst>
          </p:cNvPr>
          <p:cNvSpPr>
            <a:spLocks noGrp="1"/>
          </p:cNvSpPr>
          <p:nvPr>
            <p:ph type="dt" sz="half" idx="10"/>
          </p:nvPr>
        </p:nvSpPr>
        <p:spPr/>
        <p:txBody>
          <a:bodyPr/>
          <a:lstStyle>
            <a:lvl1pPr eaLnBrk="0" hangingPunct="0">
              <a:defRPr>
                <a:effectLst/>
              </a:defRPr>
            </a:lvl1pPr>
          </a:lstStyle>
          <a:p>
            <a:pPr>
              <a:defRPr/>
            </a:pPr>
            <a:endParaRPr lang="en-US"/>
          </a:p>
        </p:txBody>
      </p:sp>
      <p:sp>
        <p:nvSpPr>
          <p:cNvPr id="6" name="5 Marcador de pie de página">
            <a:extLst>
              <a:ext uri="{FF2B5EF4-FFF2-40B4-BE49-F238E27FC236}">
                <a16:creationId xmlns="" xmlns:a16="http://schemas.microsoft.com/office/drawing/2014/main" id="{FE927BB3-D0D8-46B1-8033-1DBD53E20BEE}"/>
              </a:ext>
            </a:extLst>
          </p:cNvPr>
          <p:cNvSpPr>
            <a:spLocks noGrp="1"/>
          </p:cNvSpPr>
          <p:nvPr>
            <p:ph type="ftr" sz="quarter" idx="11"/>
          </p:nvPr>
        </p:nvSpPr>
        <p:spPr/>
        <p:txBody>
          <a:bodyPr/>
          <a:lstStyle>
            <a:lvl1pPr eaLnBrk="0" hangingPunct="0">
              <a:defRPr>
                <a:effectLst/>
              </a:defRPr>
            </a:lvl1pPr>
          </a:lstStyle>
          <a:p>
            <a:pPr>
              <a:defRPr/>
            </a:pPr>
            <a:endParaRPr lang="en-US"/>
          </a:p>
        </p:txBody>
      </p:sp>
      <p:sp>
        <p:nvSpPr>
          <p:cNvPr id="7" name="6 Marcador de número de diapositiva">
            <a:extLst>
              <a:ext uri="{FF2B5EF4-FFF2-40B4-BE49-F238E27FC236}">
                <a16:creationId xmlns="" xmlns:a16="http://schemas.microsoft.com/office/drawing/2014/main" id="{7FFC4CA5-D336-481B-8072-05E3E1D50089}"/>
              </a:ext>
            </a:extLst>
          </p:cNvPr>
          <p:cNvSpPr>
            <a:spLocks noGrp="1"/>
          </p:cNvSpPr>
          <p:nvPr>
            <p:ph type="sldNum" sz="quarter" idx="12"/>
          </p:nvPr>
        </p:nvSpPr>
        <p:spPr/>
        <p:txBody>
          <a:bodyPr/>
          <a:lstStyle>
            <a:lvl1pPr eaLnBrk="0" hangingPunct="0">
              <a:defRPr>
                <a:effectLst/>
              </a:defRPr>
            </a:lvl1pPr>
          </a:lstStyle>
          <a:p>
            <a:fld id="{15694E77-256E-4601-9816-2DC384DE3784}" type="slidenum">
              <a:rPr lang="en-US" altLang="es-ES"/>
              <a:pPr/>
              <a:t>‹Nº›</a:t>
            </a:fld>
            <a:endParaRPr lang="en-US" altLang="es-ES"/>
          </a:p>
        </p:txBody>
      </p:sp>
    </p:spTree>
    <p:extLst>
      <p:ext uri="{BB962C8B-B14F-4D97-AF65-F5344CB8AC3E}">
        <p14:creationId xmlns:p14="http://schemas.microsoft.com/office/powerpoint/2010/main" val="16086051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111"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11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111"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4 Marcador de fecha">
            <a:extLst>
              <a:ext uri="{FF2B5EF4-FFF2-40B4-BE49-F238E27FC236}">
                <a16:creationId xmlns="" xmlns:a16="http://schemas.microsoft.com/office/drawing/2014/main" id="{AAAEC244-52E4-4BDC-8A24-B5CC0058A71D}"/>
              </a:ext>
            </a:extLst>
          </p:cNvPr>
          <p:cNvSpPr>
            <a:spLocks noGrp="1"/>
          </p:cNvSpPr>
          <p:nvPr>
            <p:ph type="dt" sz="half" idx="10"/>
          </p:nvPr>
        </p:nvSpPr>
        <p:spPr/>
        <p:txBody>
          <a:bodyPr/>
          <a:lstStyle>
            <a:lvl1pPr eaLnBrk="0" hangingPunct="0">
              <a:defRPr>
                <a:effectLst/>
              </a:defRPr>
            </a:lvl1pPr>
          </a:lstStyle>
          <a:p>
            <a:pPr>
              <a:defRPr/>
            </a:pPr>
            <a:endParaRPr lang="en-US"/>
          </a:p>
        </p:txBody>
      </p:sp>
      <p:sp>
        <p:nvSpPr>
          <p:cNvPr id="6" name="5 Marcador de pie de página">
            <a:extLst>
              <a:ext uri="{FF2B5EF4-FFF2-40B4-BE49-F238E27FC236}">
                <a16:creationId xmlns="" xmlns:a16="http://schemas.microsoft.com/office/drawing/2014/main" id="{F4C5F73C-240B-408B-9637-CB94DDC59AB3}"/>
              </a:ext>
            </a:extLst>
          </p:cNvPr>
          <p:cNvSpPr>
            <a:spLocks noGrp="1"/>
          </p:cNvSpPr>
          <p:nvPr>
            <p:ph type="ftr" sz="quarter" idx="11"/>
          </p:nvPr>
        </p:nvSpPr>
        <p:spPr/>
        <p:txBody>
          <a:bodyPr/>
          <a:lstStyle>
            <a:lvl1pPr eaLnBrk="0" hangingPunct="0">
              <a:defRPr>
                <a:effectLst/>
              </a:defRPr>
            </a:lvl1pPr>
          </a:lstStyle>
          <a:p>
            <a:pPr>
              <a:defRPr/>
            </a:pPr>
            <a:endParaRPr lang="en-US"/>
          </a:p>
        </p:txBody>
      </p:sp>
      <p:sp>
        <p:nvSpPr>
          <p:cNvPr id="7" name="6 Marcador de número de diapositiva">
            <a:extLst>
              <a:ext uri="{FF2B5EF4-FFF2-40B4-BE49-F238E27FC236}">
                <a16:creationId xmlns="" xmlns:a16="http://schemas.microsoft.com/office/drawing/2014/main" id="{4AFD2F04-E7C8-44CB-B59E-F3F91EBDDC62}"/>
              </a:ext>
            </a:extLst>
          </p:cNvPr>
          <p:cNvSpPr>
            <a:spLocks noGrp="1"/>
          </p:cNvSpPr>
          <p:nvPr>
            <p:ph type="sldNum" sz="quarter" idx="12"/>
          </p:nvPr>
        </p:nvSpPr>
        <p:spPr/>
        <p:txBody>
          <a:bodyPr/>
          <a:lstStyle>
            <a:lvl1pPr eaLnBrk="0" hangingPunct="0">
              <a:defRPr>
                <a:effectLst/>
              </a:defRPr>
            </a:lvl1pPr>
          </a:lstStyle>
          <a:p>
            <a:fld id="{8111F206-8F05-4EB7-97B7-8F3E62ABA74C}" type="slidenum">
              <a:rPr lang="en-US" altLang="es-ES"/>
              <a:pPr/>
              <a:t>‹Nº›</a:t>
            </a:fld>
            <a:endParaRPr lang="en-US" altLang="es-ES"/>
          </a:p>
        </p:txBody>
      </p:sp>
    </p:spTree>
    <p:extLst>
      <p:ext uri="{BB962C8B-B14F-4D97-AF65-F5344CB8AC3E}">
        <p14:creationId xmlns:p14="http://schemas.microsoft.com/office/powerpoint/2010/main" val="2834034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85"/>
            <a:ext cx="7772400" cy="1021556"/>
          </a:xfrm>
        </p:spPr>
        <p:txBody>
          <a:bodyPr anchor="t"/>
          <a:lstStyle>
            <a:lvl1pPr algn="l">
              <a:defRPr sz="33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700"/>
            </a:lvl1pPr>
            <a:lvl2pPr marL="380730" indent="0">
              <a:buNone/>
              <a:defRPr sz="1500"/>
            </a:lvl2pPr>
            <a:lvl3pPr marL="761460" indent="0">
              <a:buNone/>
              <a:defRPr sz="1300"/>
            </a:lvl3pPr>
            <a:lvl4pPr marL="1142188" indent="0">
              <a:buNone/>
              <a:defRPr sz="1200"/>
            </a:lvl4pPr>
            <a:lvl5pPr marL="1522902" indent="0">
              <a:buNone/>
              <a:defRPr sz="1200"/>
            </a:lvl5pPr>
            <a:lvl6pPr marL="1903630" indent="0">
              <a:buNone/>
              <a:defRPr sz="1200"/>
            </a:lvl6pPr>
            <a:lvl7pPr marL="2284358" indent="0">
              <a:buNone/>
              <a:defRPr sz="1200"/>
            </a:lvl7pPr>
            <a:lvl8pPr marL="2665080" indent="0">
              <a:buNone/>
              <a:defRPr sz="1200"/>
            </a:lvl8pPr>
            <a:lvl9pPr marL="3045804" indent="0">
              <a:buNone/>
              <a:defRPr sz="1200"/>
            </a:lvl9pPr>
          </a:lstStyle>
          <a:p>
            <a:pPr lvl="0"/>
            <a:r>
              <a:rPr lang="en-US"/>
              <a:t>Click to edit Master text styles</a:t>
            </a:r>
          </a:p>
        </p:txBody>
      </p:sp>
      <p:sp>
        <p:nvSpPr>
          <p:cNvPr id="4" name="Rectangle 4">
            <a:extLst>
              <a:ext uri="{FF2B5EF4-FFF2-40B4-BE49-F238E27FC236}">
                <a16:creationId xmlns="" xmlns:a16="http://schemas.microsoft.com/office/drawing/2014/main" id="{BE155B30-D533-1347-9E50-5056B6E86313}"/>
              </a:ext>
            </a:extLst>
          </p:cNvPr>
          <p:cNvSpPr>
            <a:spLocks noGrp="1" noChangeArrowheads="1"/>
          </p:cNvSpPr>
          <p:nvPr>
            <p:ph type="sldNum" sz="quarter" idx="10"/>
          </p:nvPr>
        </p:nvSpPr>
        <p:spPr/>
        <p:txBody>
          <a:bodyPr/>
          <a:lstStyle>
            <a:lvl1pPr>
              <a:defRPr/>
            </a:lvl1pPr>
          </a:lstStyle>
          <a:p>
            <a:fld id="{95A55DF4-8BBD-4A1B-A6DB-65069EB62952}" type="slidenum">
              <a:rPr lang="en-US" altLang="es-ES"/>
              <a:pPr/>
              <a:t>‹Nº›</a:t>
            </a:fld>
            <a:endParaRPr lang="en-US" altLang="es-ES"/>
          </a:p>
        </p:txBody>
      </p:sp>
    </p:spTree>
    <p:extLst>
      <p:ext uri="{BB962C8B-B14F-4D97-AF65-F5344CB8AC3E}">
        <p14:creationId xmlns:p14="http://schemas.microsoft.com/office/powerpoint/2010/main" val="310418329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B1DD8C88-8DC3-4203-9299-DB49C848DED4}"/>
              </a:ext>
            </a:extLst>
          </p:cNvPr>
          <p:cNvSpPr>
            <a:spLocks noGrp="1"/>
          </p:cNvSpPr>
          <p:nvPr>
            <p:ph type="dt" sz="half" idx="10"/>
          </p:nvPr>
        </p:nvSpPr>
        <p:spPr/>
        <p:txBody>
          <a:bodyPr/>
          <a:lstStyle>
            <a:lvl1pPr eaLnBrk="0" hangingPunct="0">
              <a:defRPr>
                <a:effectLst/>
              </a:defRPr>
            </a:lvl1pPr>
          </a:lstStyle>
          <a:p>
            <a:pPr>
              <a:defRPr/>
            </a:pPr>
            <a:endParaRPr lang="en-US"/>
          </a:p>
        </p:txBody>
      </p:sp>
      <p:sp>
        <p:nvSpPr>
          <p:cNvPr id="5" name="4 Marcador de pie de página">
            <a:extLst>
              <a:ext uri="{FF2B5EF4-FFF2-40B4-BE49-F238E27FC236}">
                <a16:creationId xmlns="" xmlns:a16="http://schemas.microsoft.com/office/drawing/2014/main" id="{0CF0C7A0-5B71-4F79-98CF-1865C9E4D047}"/>
              </a:ext>
            </a:extLst>
          </p:cNvPr>
          <p:cNvSpPr>
            <a:spLocks noGrp="1"/>
          </p:cNvSpPr>
          <p:nvPr>
            <p:ph type="ftr" sz="quarter" idx="11"/>
          </p:nvPr>
        </p:nvSpPr>
        <p:spPr/>
        <p:txBody>
          <a:bodyPr/>
          <a:lstStyle>
            <a:lvl1pPr eaLnBrk="0" hangingPunct="0">
              <a:defRPr>
                <a:effectLst/>
              </a:defRPr>
            </a:lvl1pPr>
          </a:lstStyle>
          <a:p>
            <a:pPr>
              <a:defRPr/>
            </a:pPr>
            <a:endParaRPr lang="en-US"/>
          </a:p>
        </p:txBody>
      </p:sp>
      <p:sp>
        <p:nvSpPr>
          <p:cNvPr id="6" name="5 Marcador de número de diapositiva">
            <a:extLst>
              <a:ext uri="{FF2B5EF4-FFF2-40B4-BE49-F238E27FC236}">
                <a16:creationId xmlns="" xmlns:a16="http://schemas.microsoft.com/office/drawing/2014/main" id="{DB6B74AB-FF77-48D8-B64B-BA05408BE97F}"/>
              </a:ext>
            </a:extLst>
          </p:cNvPr>
          <p:cNvSpPr>
            <a:spLocks noGrp="1"/>
          </p:cNvSpPr>
          <p:nvPr>
            <p:ph type="sldNum" sz="quarter" idx="12"/>
          </p:nvPr>
        </p:nvSpPr>
        <p:spPr/>
        <p:txBody>
          <a:bodyPr/>
          <a:lstStyle>
            <a:lvl1pPr eaLnBrk="0" hangingPunct="0">
              <a:defRPr>
                <a:effectLst/>
              </a:defRPr>
            </a:lvl1pPr>
          </a:lstStyle>
          <a:p>
            <a:fld id="{15EF800D-6ED1-4714-BB82-3642AC126E88}" type="slidenum">
              <a:rPr lang="en-US" altLang="es-ES"/>
              <a:pPr/>
              <a:t>‹Nº›</a:t>
            </a:fld>
            <a:endParaRPr lang="en-US" altLang="es-ES"/>
          </a:p>
        </p:txBody>
      </p:sp>
    </p:spTree>
    <p:extLst>
      <p:ext uri="{BB962C8B-B14F-4D97-AF65-F5344CB8AC3E}">
        <p14:creationId xmlns:p14="http://schemas.microsoft.com/office/powerpoint/2010/main" val="4965396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1" y="457200"/>
            <a:ext cx="1943100" cy="4114800"/>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685800" y="457200"/>
            <a:ext cx="5693834" cy="41148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a:extLst>
              <a:ext uri="{FF2B5EF4-FFF2-40B4-BE49-F238E27FC236}">
                <a16:creationId xmlns="" xmlns:a16="http://schemas.microsoft.com/office/drawing/2014/main" id="{AA353C00-EE9B-45D8-8C97-3DF8982E0E72}"/>
              </a:ext>
            </a:extLst>
          </p:cNvPr>
          <p:cNvSpPr>
            <a:spLocks noGrp="1"/>
          </p:cNvSpPr>
          <p:nvPr>
            <p:ph type="dt" sz="half" idx="10"/>
          </p:nvPr>
        </p:nvSpPr>
        <p:spPr/>
        <p:txBody>
          <a:bodyPr/>
          <a:lstStyle>
            <a:lvl1pPr eaLnBrk="0" hangingPunct="0">
              <a:defRPr>
                <a:effectLst/>
              </a:defRPr>
            </a:lvl1pPr>
          </a:lstStyle>
          <a:p>
            <a:pPr>
              <a:defRPr/>
            </a:pPr>
            <a:endParaRPr lang="en-US"/>
          </a:p>
        </p:txBody>
      </p:sp>
      <p:sp>
        <p:nvSpPr>
          <p:cNvPr id="5" name="4 Marcador de pie de página">
            <a:extLst>
              <a:ext uri="{FF2B5EF4-FFF2-40B4-BE49-F238E27FC236}">
                <a16:creationId xmlns="" xmlns:a16="http://schemas.microsoft.com/office/drawing/2014/main" id="{1A8CE132-B354-4A26-A2A2-696D53822903}"/>
              </a:ext>
            </a:extLst>
          </p:cNvPr>
          <p:cNvSpPr>
            <a:spLocks noGrp="1"/>
          </p:cNvSpPr>
          <p:nvPr>
            <p:ph type="ftr" sz="quarter" idx="11"/>
          </p:nvPr>
        </p:nvSpPr>
        <p:spPr/>
        <p:txBody>
          <a:bodyPr/>
          <a:lstStyle>
            <a:lvl1pPr eaLnBrk="0" hangingPunct="0">
              <a:defRPr>
                <a:effectLst/>
              </a:defRPr>
            </a:lvl1pPr>
          </a:lstStyle>
          <a:p>
            <a:pPr>
              <a:defRPr/>
            </a:pPr>
            <a:endParaRPr lang="en-US"/>
          </a:p>
        </p:txBody>
      </p:sp>
      <p:sp>
        <p:nvSpPr>
          <p:cNvPr id="6" name="5 Marcador de número de diapositiva">
            <a:extLst>
              <a:ext uri="{FF2B5EF4-FFF2-40B4-BE49-F238E27FC236}">
                <a16:creationId xmlns="" xmlns:a16="http://schemas.microsoft.com/office/drawing/2014/main" id="{C874FF02-F18F-4965-8C9A-7C6535368EEF}"/>
              </a:ext>
            </a:extLst>
          </p:cNvPr>
          <p:cNvSpPr>
            <a:spLocks noGrp="1"/>
          </p:cNvSpPr>
          <p:nvPr>
            <p:ph type="sldNum" sz="quarter" idx="12"/>
          </p:nvPr>
        </p:nvSpPr>
        <p:spPr/>
        <p:txBody>
          <a:bodyPr/>
          <a:lstStyle>
            <a:lvl1pPr eaLnBrk="0" hangingPunct="0">
              <a:defRPr>
                <a:effectLst/>
              </a:defRPr>
            </a:lvl1pPr>
          </a:lstStyle>
          <a:p>
            <a:fld id="{3216F101-41DB-4609-B978-CCF3C3E0DF8B}" type="slidenum">
              <a:rPr lang="en-US" altLang="es-ES"/>
              <a:pPr/>
              <a:t>‹Nº›</a:t>
            </a:fld>
            <a:endParaRPr lang="en-US" altLang="es-ES"/>
          </a:p>
        </p:txBody>
      </p:sp>
    </p:spTree>
    <p:extLst>
      <p:ext uri="{BB962C8B-B14F-4D97-AF65-F5344CB8AC3E}">
        <p14:creationId xmlns:p14="http://schemas.microsoft.com/office/powerpoint/2010/main" val="12055907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2" y="1597858"/>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15" y="2914651"/>
            <a:ext cx="6400801"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a:t>Haga clic para modificar el estilo de subtítulo del patrón</a:t>
            </a:r>
          </a:p>
        </p:txBody>
      </p:sp>
      <p:sp>
        <p:nvSpPr>
          <p:cNvPr id="4" name="Rectangle 2">
            <a:extLst>
              <a:ext uri="{FF2B5EF4-FFF2-40B4-BE49-F238E27FC236}">
                <a16:creationId xmlns="" xmlns:a16="http://schemas.microsoft.com/office/drawing/2014/main" id="{FC9837C7-35DF-46F0-BF5A-76F3A960145C}"/>
              </a:ext>
            </a:extLst>
          </p:cNvPr>
          <p:cNvSpPr>
            <a:spLocks noGrp="1" noChangeArrowheads="1"/>
          </p:cNvSpPr>
          <p:nvPr>
            <p:ph type="dt" sz="half" idx="10"/>
          </p:nvPr>
        </p:nvSpPr>
        <p:spPr/>
        <p:txBody>
          <a:bodyPr/>
          <a:lstStyle>
            <a:lvl1pPr>
              <a:defRPr b="1"/>
            </a:lvl1pPr>
          </a:lstStyle>
          <a:p>
            <a:pPr>
              <a:defRPr/>
            </a:pPr>
            <a:fld id="{5FE40D8F-EE9E-460D-ADE7-F34F6A7D600B}" type="datetimeFigureOut">
              <a:rPr lang="es-ES_tradnl"/>
              <a:pPr>
                <a:defRPr/>
              </a:pPr>
              <a:t>12/06/2018</a:t>
            </a:fld>
            <a:endParaRPr lang="es-ES_tradnl"/>
          </a:p>
        </p:txBody>
      </p:sp>
      <p:sp>
        <p:nvSpPr>
          <p:cNvPr id="5" name="Rectangle 3">
            <a:extLst>
              <a:ext uri="{FF2B5EF4-FFF2-40B4-BE49-F238E27FC236}">
                <a16:creationId xmlns="" xmlns:a16="http://schemas.microsoft.com/office/drawing/2014/main" id="{9487663B-A04F-4F8C-84AA-6705FFCBBA57}"/>
              </a:ext>
            </a:extLst>
          </p:cNvPr>
          <p:cNvSpPr>
            <a:spLocks noGrp="1" noChangeArrowheads="1"/>
          </p:cNvSpPr>
          <p:nvPr>
            <p:ph type="ftr" sz="quarter" idx="11"/>
          </p:nvPr>
        </p:nvSpPr>
        <p:spPr/>
        <p:txBody>
          <a:bodyPr/>
          <a:lstStyle>
            <a:lvl1pPr>
              <a:defRPr b="1"/>
            </a:lvl1pPr>
          </a:lstStyle>
          <a:p>
            <a:pPr>
              <a:defRPr/>
            </a:pPr>
            <a:endParaRPr lang="es-ES_tradnl"/>
          </a:p>
        </p:txBody>
      </p:sp>
      <p:sp>
        <p:nvSpPr>
          <p:cNvPr id="6" name="Rectangle 4">
            <a:extLst>
              <a:ext uri="{FF2B5EF4-FFF2-40B4-BE49-F238E27FC236}">
                <a16:creationId xmlns="" xmlns:a16="http://schemas.microsoft.com/office/drawing/2014/main" id="{28EF5684-770B-4425-B4E6-436C258C3B04}"/>
              </a:ext>
            </a:extLst>
          </p:cNvPr>
          <p:cNvSpPr>
            <a:spLocks noGrp="1" noChangeArrowheads="1"/>
          </p:cNvSpPr>
          <p:nvPr>
            <p:ph type="sldNum" sz="quarter" idx="12"/>
          </p:nvPr>
        </p:nvSpPr>
        <p:spPr/>
        <p:txBody>
          <a:bodyPr/>
          <a:lstStyle>
            <a:lvl1pPr>
              <a:defRPr b="1"/>
            </a:lvl1pPr>
          </a:lstStyle>
          <a:p>
            <a:fld id="{8BED1A86-D299-41FA-A36C-25274E6F4F8D}" type="slidenum">
              <a:rPr lang="es-ES_tradnl" altLang="es-ES"/>
              <a:pPr/>
              <a:t>‹Nº›</a:t>
            </a:fld>
            <a:endParaRPr lang="es-ES_tradnl" altLang="es-ES"/>
          </a:p>
        </p:txBody>
      </p:sp>
    </p:spTree>
    <p:extLst>
      <p:ext uri="{BB962C8B-B14F-4D97-AF65-F5344CB8AC3E}">
        <p14:creationId xmlns:p14="http://schemas.microsoft.com/office/powerpoint/2010/main" val="16374324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98AF0E1F-A336-4C60-A19B-0D23909784A2}"/>
              </a:ext>
            </a:extLst>
          </p:cNvPr>
          <p:cNvSpPr>
            <a:spLocks noGrp="1" noChangeArrowheads="1"/>
          </p:cNvSpPr>
          <p:nvPr>
            <p:ph type="dt" sz="half" idx="10"/>
          </p:nvPr>
        </p:nvSpPr>
        <p:spPr/>
        <p:txBody>
          <a:bodyPr/>
          <a:lstStyle>
            <a:lvl1pPr>
              <a:defRPr b="1"/>
            </a:lvl1pPr>
          </a:lstStyle>
          <a:p>
            <a:pPr>
              <a:defRPr/>
            </a:pPr>
            <a:fld id="{8C685C0D-0132-4D83-9296-8F04D2A43496}" type="datetimeFigureOut">
              <a:rPr lang="es-ES_tradnl"/>
              <a:pPr>
                <a:defRPr/>
              </a:pPr>
              <a:t>12/06/2018</a:t>
            </a:fld>
            <a:endParaRPr lang="es-ES_tradnl"/>
          </a:p>
        </p:txBody>
      </p:sp>
      <p:sp>
        <p:nvSpPr>
          <p:cNvPr id="5" name="Rectangle 3">
            <a:extLst>
              <a:ext uri="{FF2B5EF4-FFF2-40B4-BE49-F238E27FC236}">
                <a16:creationId xmlns="" xmlns:a16="http://schemas.microsoft.com/office/drawing/2014/main" id="{95852CFC-8FB1-4A3A-939B-381AE6CCD741}"/>
              </a:ext>
            </a:extLst>
          </p:cNvPr>
          <p:cNvSpPr>
            <a:spLocks noGrp="1" noChangeArrowheads="1"/>
          </p:cNvSpPr>
          <p:nvPr>
            <p:ph type="ftr" sz="quarter" idx="11"/>
          </p:nvPr>
        </p:nvSpPr>
        <p:spPr/>
        <p:txBody>
          <a:bodyPr/>
          <a:lstStyle>
            <a:lvl1pPr>
              <a:defRPr b="1"/>
            </a:lvl1pPr>
          </a:lstStyle>
          <a:p>
            <a:pPr>
              <a:defRPr/>
            </a:pPr>
            <a:endParaRPr lang="es-ES_tradnl"/>
          </a:p>
        </p:txBody>
      </p:sp>
      <p:sp>
        <p:nvSpPr>
          <p:cNvPr id="6" name="Rectangle 4">
            <a:extLst>
              <a:ext uri="{FF2B5EF4-FFF2-40B4-BE49-F238E27FC236}">
                <a16:creationId xmlns="" xmlns:a16="http://schemas.microsoft.com/office/drawing/2014/main" id="{D95F0657-5AE2-4F1C-A36A-78D1F3867AAA}"/>
              </a:ext>
            </a:extLst>
          </p:cNvPr>
          <p:cNvSpPr>
            <a:spLocks noGrp="1" noChangeArrowheads="1"/>
          </p:cNvSpPr>
          <p:nvPr>
            <p:ph type="sldNum" sz="quarter" idx="12"/>
          </p:nvPr>
        </p:nvSpPr>
        <p:spPr/>
        <p:txBody>
          <a:bodyPr/>
          <a:lstStyle>
            <a:lvl1pPr>
              <a:defRPr b="1"/>
            </a:lvl1pPr>
          </a:lstStyle>
          <a:p>
            <a:fld id="{BDD0EFF1-28A6-4919-9A00-EAB03BDA807B}" type="slidenum">
              <a:rPr lang="es-ES_tradnl" altLang="es-ES"/>
              <a:pPr/>
              <a:t>‹Nº›</a:t>
            </a:fld>
            <a:endParaRPr lang="es-ES_tradnl" altLang="es-ES"/>
          </a:p>
        </p:txBody>
      </p:sp>
    </p:spTree>
    <p:extLst>
      <p:ext uri="{BB962C8B-B14F-4D97-AF65-F5344CB8AC3E}">
        <p14:creationId xmlns:p14="http://schemas.microsoft.com/office/powerpoint/2010/main" val="168326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491" y="3305216"/>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491" y="2180042"/>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a:t>Haga clic para modificar el estilo de texto del patrón</a:t>
            </a:r>
          </a:p>
        </p:txBody>
      </p:sp>
      <p:sp>
        <p:nvSpPr>
          <p:cNvPr id="4" name="Rectangle 2">
            <a:extLst>
              <a:ext uri="{FF2B5EF4-FFF2-40B4-BE49-F238E27FC236}">
                <a16:creationId xmlns="" xmlns:a16="http://schemas.microsoft.com/office/drawing/2014/main" id="{A1344D74-1EBD-42B1-A4CC-99C2E736973E}"/>
              </a:ext>
            </a:extLst>
          </p:cNvPr>
          <p:cNvSpPr>
            <a:spLocks noGrp="1" noChangeArrowheads="1"/>
          </p:cNvSpPr>
          <p:nvPr>
            <p:ph type="dt" sz="half" idx="10"/>
          </p:nvPr>
        </p:nvSpPr>
        <p:spPr/>
        <p:txBody>
          <a:bodyPr/>
          <a:lstStyle>
            <a:lvl1pPr>
              <a:defRPr b="1"/>
            </a:lvl1pPr>
          </a:lstStyle>
          <a:p>
            <a:pPr>
              <a:defRPr/>
            </a:pPr>
            <a:fld id="{5D31A6D6-31AD-47A5-919E-EB686B3CB173}" type="datetimeFigureOut">
              <a:rPr lang="es-ES_tradnl"/>
              <a:pPr>
                <a:defRPr/>
              </a:pPr>
              <a:t>12/06/2018</a:t>
            </a:fld>
            <a:endParaRPr lang="es-ES_tradnl"/>
          </a:p>
        </p:txBody>
      </p:sp>
      <p:sp>
        <p:nvSpPr>
          <p:cNvPr id="5" name="Rectangle 3">
            <a:extLst>
              <a:ext uri="{FF2B5EF4-FFF2-40B4-BE49-F238E27FC236}">
                <a16:creationId xmlns="" xmlns:a16="http://schemas.microsoft.com/office/drawing/2014/main" id="{FF31DF38-804A-499F-8A24-283C6C6CB805}"/>
              </a:ext>
            </a:extLst>
          </p:cNvPr>
          <p:cNvSpPr>
            <a:spLocks noGrp="1" noChangeArrowheads="1"/>
          </p:cNvSpPr>
          <p:nvPr>
            <p:ph type="ftr" sz="quarter" idx="11"/>
          </p:nvPr>
        </p:nvSpPr>
        <p:spPr/>
        <p:txBody>
          <a:bodyPr/>
          <a:lstStyle>
            <a:lvl1pPr>
              <a:defRPr b="1"/>
            </a:lvl1pPr>
          </a:lstStyle>
          <a:p>
            <a:pPr>
              <a:defRPr/>
            </a:pPr>
            <a:endParaRPr lang="es-ES_tradnl"/>
          </a:p>
        </p:txBody>
      </p:sp>
      <p:sp>
        <p:nvSpPr>
          <p:cNvPr id="6" name="Rectangle 4">
            <a:extLst>
              <a:ext uri="{FF2B5EF4-FFF2-40B4-BE49-F238E27FC236}">
                <a16:creationId xmlns="" xmlns:a16="http://schemas.microsoft.com/office/drawing/2014/main" id="{504E2DBD-F173-4A34-A73A-F19615C672C3}"/>
              </a:ext>
            </a:extLst>
          </p:cNvPr>
          <p:cNvSpPr>
            <a:spLocks noGrp="1" noChangeArrowheads="1"/>
          </p:cNvSpPr>
          <p:nvPr>
            <p:ph type="sldNum" sz="quarter" idx="12"/>
          </p:nvPr>
        </p:nvSpPr>
        <p:spPr/>
        <p:txBody>
          <a:bodyPr/>
          <a:lstStyle>
            <a:lvl1pPr>
              <a:defRPr b="1"/>
            </a:lvl1pPr>
          </a:lstStyle>
          <a:p>
            <a:fld id="{85C18730-A988-41F9-A088-D93BA2373BB2}" type="slidenum">
              <a:rPr lang="es-ES_tradnl" altLang="es-ES"/>
              <a:pPr/>
              <a:t>‹Nº›</a:t>
            </a:fld>
            <a:endParaRPr lang="es-ES_tradnl" altLang="es-ES"/>
          </a:p>
        </p:txBody>
      </p:sp>
    </p:spTree>
    <p:extLst>
      <p:ext uri="{BB962C8B-B14F-4D97-AF65-F5344CB8AC3E}">
        <p14:creationId xmlns:p14="http://schemas.microsoft.com/office/powerpoint/2010/main" val="6946965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1117603" y="1485900"/>
            <a:ext cx="33866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39739" y="1485900"/>
            <a:ext cx="33866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2">
            <a:extLst>
              <a:ext uri="{FF2B5EF4-FFF2-40B4-BE49-F238E27FC236}">
                <a16:creationId xmlns="" xmlns:a16="http://schemas.microsoft.com/office/drawing/2014/main" id="{05D7A4AA-A56E-49ED-91A7-399520E965B3}"/>
              </a:ext>
            </a:extLst>
          </p:cNvPr>
          <p:cNvSpPr>
            <a:spLocks noGrp="1" noChangeArrowheads="1"/>
          </p:cNvSpPr>
          <p:nvPr>
            <p:ph type="dt" sz="half" idx="10"/>
          </p:nvPr>
        </p:nvSpPr>
        <p:spPr/>
        <p:txBody>
          <a:bodyPr/>
          <a:lstStyle>
            <a:lvl1pPr>
              <a:defRPr b="1"/>
            </a:lvl1pPr>
          </a:lstStyle>
          <a:p>
            <a:pPr>
              <a:defRPr/>
            </a:pPr>
            <a:fld id="{600D96CF-FD63-46FC-8D7D-E5092A5B38AB}" type="datetimeFigureOut">
              <a:rPr lang="es-ES_tradnl"/>
              <a:pPr>
                <a:defRPr/>
              </a:pPr>
              <a:t>12/06/2018</a:t>
            </a:fld>
            <a:endParaRPr lang="es-ES_tradnl"/>
          </a:p>
        </p:txBody>
      </p:sp>
      <p:sp>
        <p:nvSpPr>
          <p:cNvPr id="6" name="Rectangle 3">
            <a:extLst>
              <a:ext uri="{FF2B5EF4-FFF2-40B4-BE49-F238E27FC236}">
                <a16:creationId xmlns="" xmlns:a16="http://schemas.microsoft.com/office/drawing/2014/main" id="{E12C19E8-EAC7-4ECB-8574-68F5FE1ED35F}"/>
              </a:ext>
            </a:extLst>
          </p:cNvPr>
          <p:cNvSpPr>
            <a:spLocks noGrp="1" noChangeArrowheads="1"/>
          </p:cNvSpPr>
          <p:nvPr>
            <p:ph type="ftr" sz="quarter" idx="11"/>
          </p:nvPr>
        </p:nvSpPr>
        <p:spPr/>
        <p:txBody>
          <a:bodyPr/>
          <a:lstStyle>
            <a:lvl1pPr>
              <a:defRPr b="1"/>
            </a:lvl1pPr>
          </a:lstStyle>
          <a:p>
            <a:pPr>
              <a:defRPr/>
            </a:pPr>
            <a:endParaRPr lang="es-ES_tradnl"/>
          </a:p>
        </p:txBody>
      </p:sp>
      <p:sp>
        <p:nvSpPr>
          <p:cNvPr id="7" name="Rectangle 4">
            <a:extLst>
              <a:ext uri="{FF2B5EF4-FFF2-40B4-BE49-F238E27FC236}">
                <a16:creationId xmlns="" xmlns:a16="http://schemas.microsoft.com/office/drawing/2014/main" id="{07D3B85D-111B-434A-AEE8-ECC0EF49496D}"/>
              </a:ext>
            </a:extLst>
          </p:cNvPr>
          <p:cNvSpPr>
            <a:spLocks noGrp="1" noChangeArrowheads="1"/>
          </p:cNvSpPr>
          <p:nvPr>
            <p:ph type="sldNum" sz="quarter" idx="12"/>
          </p:nvPr>
        </p:nvSpPr>
        <p:spPr/>
        <p:txBody>
          <a:bodyPr/>
          <a:lstStyle>
            <a:lvl1pPr>
              <a:defRPr b="1"/>
            </a:lvl1pPr>
          </a:lstStyle>
          <a:p>
            <a:fld id="{894D8BBD-88EB-428B-BE91-D191DE6D3335}" type="slidenum">
              <a:rPr lang="es-ES_tradnl" altLang="es-ES"/>
              <a:pPr/>
              <a:t>‹Nº›</a:t>
            </a:fld>
            <a:endParaRPr lang="es-ES_tradnl" altLang="es-ES"/>
          </a:p>
        </p:txBody>
      </p:sp>
    </p:spTree>
    <p:extLst>
      <p:ext uri="{BB962C8B-B14F-4D97-AF65-F5344CB8AC3E}">
        <p14:creationId xmlns:p14="http://schemas.microsoft.com/office/powerpoint/2010/main" val="33990989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16" y="205979"/>
            <a:ext cx="8229601" cy="85725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01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01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380" y="1151335"/>
            <a:ext cx="404142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380" y="1631156"/>
            <a:ext cx="404142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2">
            <a:extLst>
              <a:ext uri="{FF2B5EF4-FFF2-40B4-BE49-F238E27FC236}">
                <a16:creationId xmlns="" xmlns:a16="http://schemas.microsoft.com/office/drawing/2014/main" id="{4759437E-66F3-4A33-BCDF-60291E4F2185}"/>
              </a:ext>
            </a:extLst>
          </p:cNvPr>
          <p:cNvSpPr>
            <a:spLocks noGrp="1" noChangeArrowheads="1"/>
          </p:cNvSpPr>
          <p:nvPr>
            <p:ph type="dt" sz="half" idx="10"/>
          </p:nvPr>
        </p:nvSpPr>
        <p:spPr/>
        <p:txBody>
          <a:bodyPr/>
          <a:lstStyle>
            <a:lvl1pPr>
              <a:defRPr b="1"/>
            </a:lvl1pPr>
          </a:lstStyle>
          <a:p>
            <a:pPr>
              <a:defRPr/>
            </a:pPr>
            <a:fld id="{CDD614CC-D745-49A3-AFC3-8BEB26D63376}" type="datetimeFigureOut">
              <a:rPr lang="es-ES_tradnl"/>
              <a:pPr>
                <a:defRPr/>
              </a:pPr>
              <a:t>12/06/2018</a:t>
            </a:fld>
            <a:endParaRPr lang="es-ES_tradnl"/>
          </a:p>
        </p:txBody>
      </p:sp>
      <p:sp>
        <p:nvSpPr>
          <p:cNvPr id="8" name="Rectangle 3">
            <a:extLst>
              <a:ext uri="{FF2B5EF4-FFF2-40B4-BE49-F238E27FC236}">
                <a16:creationId xmlns="" xmlns:a16="http://schemas.microsoft.com/office/drawing/2014/main" id="{D1852179-E839-4F0E-9B2A-A1CEF8E7C0E1}"/>
              </a:ext>
            </a:extLst>
          </p:cNvPr>
          <p:cNvSpPr>
            <a:spLocks noGrp="1" noChangeArrowheads="1"/>
          </p:cNvSpPr>
          <p:nvPr>
            <p:ph type="ftr" sz="quarter" idx="11"/>
          </p:nvPr>
        </p:nvSpPr>
        <p:spPr/>
        <p:txBody>
          <a:bodyPr/>
          <a:lstStyle>
            <a:lvl1pPr>
              <a:defRPr b="1"/>
            </a:lvl1pPr>
          </a:lstStyle>
          <a:p>
            <a:pPr>
              <a:defRPr/>
            </a:pPr>
            <a:endParaRPr lang="es-ES_tradnl"/>
          </a:p>
        </p:txBody>
      </p:sp>
      <p:sp>
        <p:nvSpPr>
          <p:cNvPr id="9" name="Rectangle 4">
            <a:extLst>
              <a:ext uri="{FF2B5EF4-FFF2-40B4-BE49-F238E27FC236}">
                <a16:creationId xmlns="" xmlns:a16="http://schemas.microsoft.com/office/drawing/2014/main" id="{DD611967-C346-4F61-947C-5AE74EE340CC}"/>
              </a:ext>
            </a:extLst>
          </p:cNvPr>
          <p:cNvSpPr>
            <a:spLocks noGrp="1" noChangeArrowheads="1"/>
          </p:cNvSpPr>
          <p:nvPr>
            <p:ph type="sldNum" sz="quarter" idx="12"/>
          </p:nvPr>
        </p:nvSpPr>
        <p:spPr/>
        <p:txBody>
          <a:bodyPr/>
          <a:lstStyle>
            <a:lvl1pPr>
              <a:defRPr b="1"/>
            </a:lvl1pPr>
          </a:lstStyle>
          <a:p>
            <a:fld id="{822F6F1C-223A-457F-9083-026C69B01C91}" type="slidenum">
              <a:rPr lang="es-ES_tradnl" altLang="es-ES"/>
              <a:pPr/>
              <a:t>‹Nº›</a:t>
            </a:fld>
            <a:endParaRPr lang="es-ES_tradnl" altLang="es-ES"/>
          </a:p>
        </p:txBody>
      </p:sp>
    </p:spTree>
    <p:extLst>
      <p:ext uri="{BB962C8B-B14F-4D97-AF65-F5344CB8AC3E}">
        <p14:creationId xmlns:p14="http://schemas.microsoft.com/office/powerpoint/2010/main" val="23920329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2">
            <a:extLst>
              <a:ext uri="{FF2B5EF4-FFF2-40B4-BE49-F238E27FC236}">
                <a16:creationId xmlns="" xmlns:a16="http://schemas.microsoft.com/office/drawing/2014/main" id="{AA2C00F5-253B-4CF0-8B96-2B028F1177C3}"/>
              </a:ext>
            </a:extLst>
          </p:cNvPr>
          <p:cNvSpPr>
            <a:spLocks noGrp="1" noChangeArrowheads="1"/>
          </p:cNvSpPr>
          <p:nvPr>
            <p:ph type="dt" sz="half" idx="10"/>
          </p:nvPr>
        </p:nvSpPr>
        <p:spPr/>
        <p:txBody>
          <a:bodyPr/>
          <a:lstStyle>
            <a:lvl1pPr>
              <a:defRPr b="1"/>
            </a:lvl1pPr>
          </a:lstStyle>
          <a:p>
            <a:pPr>
              <a:defRPr/>
            </a:pPr>
            <a:fld id="{8F3622C2-C208-43E4-B446-28D962B965F6}" type="datetimeFigureOut">
              <a:rPr lang="es-ES_tradnl"/>
              <a:pPr>
                <a:defRPr/>
              </a:pPr>
              <a:t>12/06/2018</a:t>
            </a:fld>
            <a:endParaRPr lang="es-ES_tradnl"/>
          </a:p>
        </p:txBody>
      </p:sp>
      <p:sp>
        <p:nvSpPr>
          <p:cNvPr id="4" name="Rectangle 3">
            <a:extLst>
              <a:ext uri="{FF2B5EF4-FFF2-40B4-BE49-F238E27FC236}">
                <a16:creationId xmlns="" xmlns:a16="http://schemas.microsoft.com/office/drawing/2014/main" id="{51345643-7E70-4C33-BDC3-1ADA9A932575}"/>
              </a:ext>
            </a:extLst>
          </p:cNvPr>
          <p:cNvSpPr>
            <a:spLocks noGrp="1" noChangeArrowheads="1"/>
          </p:cNvSpPr>
          <p:nvPr>
            <p:ph type="ftr" sz="quarter" idx="11"/>
          </p:nvPr>
        </p:nvSpPr>
        <p:spPr/>
        <p:txBody>
          <a:bodyPr/>
          <a:lstStyle>
            <a:lvl1pPr>
              <a:defRPr b="1"/>
            </a:lvl1pPr>
          </a:lstStyle>
          <a:p>
            <a:pPr>
              <a:defRPr/>
            </a:pPr>
            <a:endParaRPr lang="es-ES_tradnl"/>
          </a:p>
        </p:txBody>
      </p:sp>
      <p:sp>
        <p:nvSpPr>
          <p:cNvPr id="5" name="Rectangle 4">
            <a:extLst>
              <a:ext uri="{FF2B5EF4-FFF2-40B4-BE49-F238E27FC236}">
                <a16:creationId xmlns="" xmlns:a16="http://schemas.microsoft.com/office/drawing/2014/main" id="{EE5E5401-2037-4965-8E60-63B67331E00E}"/>
              </a:ext>
            </a:extLst>
          </p:cNvPr>
          <p:cNvSpPr>
            <a:spLocks noGrp="1" noChangeArrowheads="1"/>
          </p:cNvSpPr>
          <p:nvPr>
            <p:ph type="sldNum" sz="quarter" idx="12"/>
          </p:nvPr>
        </p:nvSpPr>
        <p:spPr/>
        <p:txBody>
          <a:bodyPr/>
          <a:lstStyle>
            <a:lvl1pPr>
              <a:defRPr b="1"/>
            </a:lvl1pPr>
          </a:lstStyle>
          <a:p>
            <a:fld id="{23EB9E1C-4233-4A56-AF80-EDAEE34ED0C8}" type="slidenum">
              <a:rPr lang="es-ES_tradnl" altLang="es-ES"/>
              <a:pPr/>
              <a:t>‹Nº›</a:t>
            </a:fld>
            <a:endParaRPr lang="es-ES_tradnl" altLang="es-ES"/>
          </a:p>
        </p:txBody>
      </p:sp>
    </p:spTree>
    <p:extLst>
      <p:ext uri="{BB962C8B-B14F-4D97-AF65-F5344CB8AC3E}">
        <p14:creationId xmlns:p14="http://schemas.microsoft.com/office/powerpoint/2010/main" val="8030475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a:extLst>
              <a:ext uri="{FF2B5EF4-FFF2-40B4-BE49-F238E27FC236}">
                <a16:creationId xmlns="" xmlns:a16="http://schemas.microsoft.com/office/drawing/2014/main" id="{1A507FFD-8F80-4B2A-A0D7-6F6FEA77467F}"/>
              </a:ext>
            </a:extLst>
          </p:cNvPr>
          <p:cNvSpPr>
            <a:spLocks noGrp="1" noChangeArrowheads="1"/>
          </p:cNvSpPr>
          <p:nvPr>
            <p:ph type="dt" sz="half" idx="10"/>
          </p:nvPr>
        </p:nvSpPr>
        <p:spPr/>
        <p:txBody>
          <a:bodyPr/>
          <a:lstStyle>
            <a:lvl1pPr>
              <a:defRPr b="1"/>
            </a:lvl1pPr>
          </a:lstStyle>
          <a:p>
            <a:pPr>
              <a:defRPr/>
            </a:pPr>
            <a:fld id="{46C6DDFA-6DA4-4C55-88A5-560AA14300E5}" type="datetimeFigureOut">
              <a:rPr lang="es-ES_tradnl"/>
              <a:pPr>
                <a:defRPr/>
              </a:pPr>
              <a:t>12/06/2018</a:t>
            </a:fld>
            <a:endParaRPr lang="es-ES_tradnl"/>
          </a:p>
        </p:txBody>
      </p:sp>
      <p:sp>
        <p:nvSpPr>
          <p:cNvPr id="3" name="Rectangle 3">
            <a:extLst>
              <a:ext uri="{FF2B5EF4-FFF2-40B4-BE49-F238E27FC236}">
                <a16:creationId xmlns="" xmlns:a16="http://schemas.microsoft.com/office/drawing/2014/main" id="{100B7B09-CBEC-4E03-92F1-ED7E0AFD11F2}"/>
              </a:ext>
            </a:extLst>
          </p:cNvPr>
          <p:cNvSpPr>
            <a:spLocks noGrp="1" noChangeArrowheads="1"/>
          </p:cNvSpPr>
          <p:nvPr>
            <p:ph type="ftr" sz="quarter" idx="11"/>
          </p:nvPr>
        </p:nvSpPr>
        <p:spPr/>
        <p:txBody>
          <a:bodyPr/>
          <a:lstStyle>
            <a:lvl1pPr>
              <a:defRPr b="1"/>
            </a:lvl1pPr>
          </a:lstStyle>
          <a:p>
            <a:pPr>
              <a:defRPr/>
            </a:pPr>
            <a:endParaRPr lang="es-ES_tradnl"/>
          </a:p>
        </p:txBody>
      </p:sp>
      <p:sp>
        <p:nvSpPr>
          <p:cNvPr id="4" name="Rectangle 4">
            <a:extLst>
              <a:ext uri="{FF2B5EF4-FFF2-40B4-BE49-F238E27FC236}">
                <a16:creationId xmlns="" xmlns:a16="http://schemas.microsoft.com/office/drawing/2014/main" id="{6505F7E4-E26B-4648-80C3-DDC37DEC8AEE}"/>
              </a:ext>
            </a:extLst>
          </p:cNvPr>
          <p:cNvSpPr>
            <a:spLocks noGrp="1" noChangeArrowheads="1"/>
          </p:cNvSpPr>
          <p:nvPr>
            <p:ph type="sldNum" sz="quarter" idx="12"/>
          </p:nvPr>
        </p:nvSpPr>
        <p:spPr/>
        <p:txBody>
          <a:bodyPr/>
          <a:lstStyle>
            <a:lvl1pPr>
              <a:defRPr b="1"/>
            </a:lvl1pPr>
          </a:lstStyle>
          <a:p>
            <a:fld id="{0A3BE22B-7359-44D0-B6B8-2DA397F6DD6D}" type="slidenum">
              <a:rPr lang="es-ES_tradnl" altLang="es-ES"/>
              <a:pPr/>
              <a:t>‹Nº›</a:t>
            </a:fld>
            <a:endParaRPr lang="es-ES_tradnl" altLang="es-ES"/>
          </a:p>
        </p:txBody>
      </p:sp>
    </p:spTree>
    <p:extLst>
      <p:ext uri="{BB962C8B-B14F-4D97-AF65-F5344CB8AC3E}">
        <p14:creationId xmlns:p14="http://schemas.microsoft.com/office/powerpoint/2010/main" val="16943902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4" y="204787"/>
            <a:ext cx="3008489"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756" y="204813"/>
            <a:ext cx="5111044"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4" y="1076328"/>
            <a:ext cx="3008489"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2">
            <a:extLst>
              <a:ext uri="{FF2B5EF4-FFF2-40B4-BE49-F238E27FC236}">
                <a16:creationId xmlns="" xmlns:a16="http://schemas.microsoft.com/office/drawing/2014/main" id="{174E5153-92D0-44CA-B719-6F39B50CE711}"/>
              </a:ext>
            </a:extLst>
          </p:cNvPr>
          <p:cNvSpPr>
            <a:spLocks noGrp="1" noChangeArrowheads="1"/>
          </p:cNvSpPr>
          <p:nvPr>
            <p:ph type="dt" sz="half" idx="10"/>
          </p:nvPr>
        </p:nvSpPr>
        <p:spPr/>
        <p:txBody>
          <a:bodyPr/>
          <a:lstStyle>
            <a:lvl1pPr>
              <a:defRPr b="1"/>
            </a:lvl1pPr>
          </a:lstStyle>
          <a:p>
            <a:pPr>
              <a:defRPr/>
            </a:pPr>
            <a:fld id="{6CDC295D-CB17-478E-9BD0-F8F6081668C4}" type="datetimeFigureOut">
              <a:rPr lang="es-ES_tradnl"/>
              <a:pPr>
                <a:defRPr/>
              </a:pPr>
              <a:t>12/06/2018</a:t>
            </a:fld>
            <a:endParaRPr lang="es-ES_tradnl"/>
          </a:p>
        </p:txBody>
      </p:sp>
      <p:sp>
        <p:nvSpPr>
          <p:cNvPr id="6" name="Rectangle 3">
            <a:extLst>
              <a:ext uri="{FF2B5EF4-FFF2-40B4-BE49-F238E27FC236}">
                <a16:creationId xmlns="" xmlns:a16="http://schemas.microsoft.com/office/drawing/2014/main" id="{D16D10F4-1C6C-4C1A-A2B6-677F0D958926}"/>
              </a:ext>
            </a:extLst>
          </p:cNvPr>
          <p:cNvSpPr>
            <a:spLocks noGrp="1" noChangeArrowheads="1"/>
          </p:cNvSpPr>
          <p:nvPr>
            <p:ph type="ftr" sz="quarter" idx="11"/>
          </p:nvPr>
        </p:nvSpPr>
        <p:spPr/>
        <p:txBody>
          <a:bodyPr/>
          <a:lstStyle>
            <a:lvl1pPr>
              <a:defRPr b="1"/>
            </a:lvl1pPr>
          </a:lstStyle>
          <a:p>
            <a:pPr>
              <a:defRPr/>
            </a:pPr>
            <a:endParaRPr lang="es-ES_tradnl"/>
          </a:p>
        </p:txBody>
      </p:sp>
      <p:sp>
        <p:nvSpPr>
          <p:cNvPr id="7" name="Rectangle 4">
            <a:extLst>
              <a:ext uri="{FF2B5EF4-FFF2-40B4-BE49-F238E27FC236}">
                <a16:creationId xmlns="" xmlns:a16="http://schemas.microsoft.com/office/drawing/2014/main" id="{CFD1933E-FC3E-421F-82D4-4EDF3402ACDA}"/>
              </a:ext>
            </a:extLst>
          </p:cNvPr>
          <p:cNvSpPr>
            <a:spLocks noGrp="1" noChangeArrowheads="1"/>
          </p:cNvSpPr>
          <p:nvPr>
            <p:ph type="sldNum" sz="quarter" idx="12"/>
          </p:nvPr>
        </p:nvSpPr>
        <p:spPr/>
        <p:txBody>
          <a:bodyPr/>
          <a:lstStyle>
            <a:lvl1pPr>
              <a:defRPr b="1"/>
            </a:lvl1pPr>
          </a:lstStyle>
          <a:p>
            <a:fld id="{5FA94288-FBE8-4921-A7D1-506DC60282D2}" type="slidenum">
              <a:rPr lang="es-ES_tradnl" altLang="es-ES"/>
              <a:pPr/>
              <a:t>‹Nº›</a:t>
            </a:fld>
            <a:endParaRPr lang="es-ES_tradnl" altLang="es-ES"/>
          </a:p>
        </p:txBody>
      </p:sp>
    </p:spTree>
    <p:extLst>
      <p:ext uri="{BB962C8B-B14F-4D97-AF65-F5344CB8AC3E}">
        <p14:creationId xmlns:p14="http://schemas.microsoft.com/office/powerpoint/2010/main" val="1110602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8788" y="1315642"/>
            <a:ext cx="4038600" cy="3313509"/>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9792" y="1315642"/>
            <a:ext cx="4038600" cy="3313509"/>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a:extLst>
              <a:ext uri="{FF2B5EF4-FFF2-40B4-BE49-F238E27FC236}">
                <a16:creationId xmlns="" xmlns:a16="http://schemas.microsoft.com/office/drawing/2014/main" id="{7F8DF953-EACD-4842-A7E6-8DCF10E67EE5}"/>
              </a:ext>
            </a:extLst>
          </p:cNvPr>
          <p:cNvSpPr>
            <a:spLocks noGrp="1" noChangeArrowheads="1"/>
          </p:cNvSpPr>
          <p:nvPr>
            <p:ph type="sldNum" sz="quarter" idx="10"/>
          </p:nvPr>
        </p:nvSpPr>
        <p:spPr/>
        <p:txBody>
          <a:bodyPr/>
          <a:lstStyle>
            <a:lvl1pPr>
              <a:defRPr/>
            </a:lvl1pPr>
          </a:lstStyle>
          <a:p>
            <a:fld id="{0E9031B6-F2CE-425B-BC2D-C40B84148FD9}" type="slidenum">
              <a:rPr lang="en-US" altLang="es-ES"/>
              <a:pPr/>
              <a:t>‹Nº›</a:t>
            </a:fld>
            <a:endParaRPr lang="en-US" altLang="es-ES"/>
          </a:p>
        </p:txBody>
      </p:sp>
    </p:spTree>
    <p:extLst>
      <p:ext uri="{BB962C8B-B14F-4D97-AF65-F5344CB8AC3E}">
        <p14:creationId xmlns:p14="http://schemas.microsoft.com/office/powerpoint/2010/main" val="1945434652"/>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111"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11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111"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2">
            <a:extLst>
              <a:ext uri="{FF2B5EF4-FFF2-40B4-BE49-F238E27FC236}">
                <a16:creationId xmlns="" xmlns:a16="http://schemas.microsoft.com/office/drawing/2014/main" id="{B6688A72-FC4D-492C-823B-BB6699F71F27}"/>
              </a:ext>
            </a:extLst>
          </p:cNvPr>
          <p:cNvSpPr>
            <a:spLocks noGrp="1" noChangeArrowheads="1"/>
          </p:cNvSpPr>
          <p:nvPr>
            <p:ph type="dt" sz="half" idx="10"/>
          </p:nvPr>
        </p:nvSpPr>
        <p:spPr/>
        <p:txBody>
          <a:bodyPr/>
          <a:lstStyle>
            <a:lvl1pPr>
              <a:defRPr b="1"/>
            </a:lvl1pPr>
          </a:lstStyle>
          <a:p>
            <a:pPr>
              <a:defRPr/>
            </a:pPr>
            <a:fld id="{30890230-4C25-4191-9A12-04943A88D9F2}" type="datetimeFigureOut">
              <a:rPr lang="es-ES_tradnl"/>
              <a:pPr>
                <a:defRPr/>
              </a:pPr>
              <a:t>12/06/2018</a:t>
            </a:fld>
            <a:endParaRPr lang="es-ES_tradnl"/>
          </a:p>
        </p:txBody>
      </p:sp>
      <p:sp>
        <p:nvSpPr>
          <p:cNvPr id="6" name="Rectangle 3">
            <a:extLst>
              <a:ext uri="{FF2B5EF4-FFF2-40B4-BE49-F238E27FC236}">
                <a16:creationId xmlns="" xmlns:a16="http://schemas.microsoft.com/office/drawing/2014/main" id="{0D5EE302-09FC-4912-A914-B6B0D21773B4}"/>
              </a:ext>
            </a:extLst>
          </p:cNvPr>
          <p:cNvSpPr>
            <a:spLocks noGrp="1" noChangeArrowheads="1"/>
          </p:cNvSpPr>
          <p:nvPr>
            <p:ph type="ftr" sz="quarter" idx="11"/>
          </p:nvPr>
        </p:nvSpPr>
        <p:spPr/>
        <p:txBody>
          <a:bodyPr/>
          <a:lstStyle>
            <a:lvl1pPr>
              <a:defRPr b="1"/>
            </a:lvl1pPr>
          </a:lstStyle>
          <a:p>
            <a:pPr>
              <a:defRPr/>
            </a:pPr>
            <a:endParaRPr lang="es-ES_tradnl"/>
          </a:p>
        </p:txBody>
      </p:sp>
      <p:sp>
        <p:nvSpPr>
          <p:cNvPr id="7" name="Rectangle 4">
            <a:extLst>
              <a:ext uri="{FF2B5EF4-FFF2-40B4-BE49-F238E27FC236}">
                <a16:creationId xmlns="" xmlns:a16="http://schemas.microsoft.com/office/drawing/2014/main" id="{072611E0-4B23-4794-8F45-000A6D642DA5}"/>
              </a:ext>
            </a:extLst>
          </p:cNvPr>
          <p:cNvSpPr>
            <a:spLocks noGrp="1" noChangeArrowheads="1"/>
          </p:cNvSpPr>
          <p:nvPr>
            <p:ph type="sldNum" sz="quarter" idx="12"/>
          </p:nvPr>
        </p:nvSpPr>
        <p:spPr/>
        <p:txBody>
          <a:bodyPr/>
          <a:lstStyle>
            <a:lvl1pPr>
              <a:defRPr b="1"/>
            </a:lvl1pPr>
          </a:lstStyle>
          <a:p>
            <a:fld id="{3A8446A4-0E7D-4F74-8016-3D58C58AB04A}" type="slidenum">
              <a:rPr lang="es-ES_tradnl" altLang="es-ES"/>
              <a:pPr/>
              <a:t>‹Nº›</a:t>
            </a:fld>
            <a:endParaRPr lang="es-ES_tradnl" altLang="es-ES"/>
          </a:p>
        </p:txBody>
      </p:sp>
    </p:spTree>
    <p:extLst>
      <p:ext uri="{BB962C8B-B14F-4D97-AF65-F5344CB8AC3E}">
        <p14:creationId xmlns:p14="http://schemas.microsoft.com/office/powerpoint/2010/main" val="31958119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FC20176F-B315-4AAD-9B0E-A7B9CD3913A9}"/>
              </a:ext>
            </a:extLst>
          </p:cNvPr>
          <p:cNvSpPr>
            <a:spLocks noGrp="1" noChangeArrowheads="1"/>
          </p:cNvSpPr>
          <p:nvPr>
            <p:ph type="dt" sz="half" idx="10"/>
          </p:nvPr>
        </p:nvSpPr>
        <p:spPr/>
        <p:txBody>
          <a:bodyPr/>
          <a:lstStyle>
            <a:lvl1pPr>
              <a:defRPr b="1"/>
            </a:lvl1pPr>
          </a:lstStyle>
          <a:p>
            <a:pPr>
              <a:defRPr/>
            </a:pPr>
            <a:fld id="{5F1AD8C4-8BDC-4761-81E3-A2AC4030959C}" type="datetimeFigureOut">
              <a:rPr lang="es-ES_tradnl"/>
              <a:pPr>
                <a:defRPr/>
              </a:pPr>
              <a:t>12/06/2018</a:t>
            </a:fld>
            <a:endParaRPr lang="es-ES_tradnl"/>
          </a:p>
        </p:txBody>
      </p:sp>
      <p:sp>
        <p:nvSpPr>
          <p:cNvPr id="5" name="Rectangle 3">
            <a:extLst>
              <a:ext uri="{FF2B5EF4-FFF2-40B4-BE49-F238E27FC236}">
                <a16:creationId xmlns="" xmlns:a16="http://schemas.microsoft.com/office/drawing/2014/main" id="{7204B558-919A-49B5-A657-9A7C9BE1FD39}"/>
              </a:ext>
            </a:extLst>
          </p:cNvPr>
          <p:cNvSpPr>
            <a:spLocks noGrp="1" noChangeArrowheads="1"/>
          </p:cNvSpPr>
          <p:nvPr>
            <p:ph type="ftr" sz="quarter" idx="11"/>
          </p:nvPr>
        </p:nvSpPr>
        <p:spPr/>
        <p:txBody>
          <a:bodyPr/>
          <a:lstStyle>
            <a:lvl1pPr>
              <a:defRPr b="1"/>
            </a:lvl1pPr>
          </a:lstStyle>
          <a:p>
            <a:pPr>
              <a:defRPr/>
            </a:pPr>
            <a:endParaRPr lang="es-ES_tradnl"/>
          </a:p>
        </p:txBody>
      </p:sp>
      <p:sp>
        <p:nvSpPr>
          <p:cNvPr id="6" name="Rectangle 4">
            <a:extLst>
              <a:ext uri="{FF2B5EF4-FFF2-40B4-BE49-F238E27FC236}">
                <a16:creationId xmlns="" xmlns:a16="http://schemas.microsoft.com/office/drawing/2014/main" id="{63821AE7-C9A2-4F2E-9D49-C5C6B673855B}"/>
              </a:ext>
            </a:extLst>
          </p:cNvPr>
          <p:cNvSpPr>
            <a:spLocks noGrp="1" noChangeArrowheads="1"/>
          </p:cNvSpPr>
          <p:nvPr>
            <p:ph type="sldNum" sz="quarter" idx="12"/>
          </p:nvPr>
        </p:nvSpPr>
        <p:spPr/>
        <p:txBody>
          <a:bodyPr/>
          <a:lstStyle>
            <a:lvl1pPr>
              <a:defRPr b="1"/>
            </a:lvl1pPr>
          </a:lstStyle>
          <a:p>
            <a:fld id="{2DE820E4-D35F-409B-ACAB-BCBAB14964C4}" type="slidenum">
              <a:rPr lang="es-ES_tradnl" altLang="es-ES"/>
              <a:pPr/>
              <a:t>‹Nº›</a:t>
            </a:fld>
            <a:endParaRPr lang="es-ES_tradnl" altLang="es-ES"/>
          </a:p>
        </p:txBody>
      </p:sp>
    </p:spTree>
    <p:extLst>
      <p:ext uri="{BB962C8B-B14F-4D97-AF65-F5344CB8AC3E}">
        <p14:creationId xmlns:p14="http://schemas.microsoft.com/office/powerpoint/2010/main" val="32116599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299200" y="457200"/>
            <a:ext cx="1727200" cy="4114800"/>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1117600" y="457200"/>
            <a:ext cx="5046133" cy="41148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85D06290-DED4-4A59-86EB-501CA97CEF9F}"/>
              </a:ext>
            </a:extLst>
          </p:cNvPr>
          <p:cNvSpPr>
            <a:spLocks noGrp="1" noChangeArrowheads="1"/>
          </p:cNvSpPr>
          <p:nvPr>
            <p:ph type="dt" sz="half" idx="10"/>
          </p:nvPr>
        </p:nvSpPr>
        <p:spPr/>
        <p:txBody>
          <a:bodyPr/>
          <a:lstStyle>
            <a:lvl1pPr>
              <a:defRPr b="1"/>
            </a:lvl1pPr>
          </a:lstStyle>
          <a:p>
            <a:pPr>
              <a:defRPr/>
            </a:pPr>
            <a:fld id="{F1588266-303F-4129-97CD-586F4B10EFF2}" type="datetimeFigureOut">
              <a:rPr lang="es-ES_tradnl"/>
              <a:pPr>
                <a:defRPr/>
              </a:pPr>
              <a:t>12/06/2018</a:t>
            </a:fld>
            <a:endParaRPr lang="es-ES_tradnl"/>
          </a:p>
        </p:txBody>
      </p:sp>
      <p:sp>
        <p:nvSpPr>
          <p:cNvPr id="5" name="Rectangle 3">
            <a:extLst>
              <a:ext uri="{FF2B5EF4-FFF2-40B4-BE49-F238E27FC236}">
                <a16:creationId xmlns="" xmlns:a16="http://schemas.microsoft.com/office/drawing/2014/main" id="{B31D3109-F295-4E99-AF89-FC7560C5E8D4}"/>
              </a:ext>
            </a:extLst>
          </p:cNvPr>
          <p:cNvSpPr>
            <a:spLocks noGrp="1" noChangeArrowheads="1"/>
          </p:cNvSpPr>
          <p:nvPr>
            <p:ph type="ftr" sz="quarter" idx="11"/>
          </p:nvPr>
        </p:nvSpPr>
        <p:spPr/>
        <p:txBody>
          <a:bodyPr/>
          <a:lstStyle>
            <a:lvl1pPr>
              <a:defRPr b="1"/>
            </a:lvl1pPr>
          </a:lstStyle>
          <a:p>
            <a:pPr>
              <a:defRPr/>
            </a:pPr>
            <a:endParaRPr lang="es-ES_tradnl"/>
          </a:p>
        </p:txBody>
      </p:sp>
      <p:sp>
        <p:nvSpPr>
          <p:cNvPr id="6" name="Rectangle 4">
            <a:extLst>
              <a:ext uri="{FF2B5EF4-FFF2-40B4-BE49-F238E27FC236}">
                <a16:creationId xmlns="" xmlns:a16="http://schemas.microsoft.com/office/drawing/2014/main" id="{756AE9CE-7B6E-42C9-9D2D-03BD86C7C950}"/>
              </a:ext>
            </a:extLst>
          </p:cNvPr>
          <p:cNvSpPr>
            <a:spLocks noGrp="1" noChangeArrowheads="1"/>
          </p:cNvSpPr>
          <p:nvPr>
            <p:ph type="sldNum" sz="quarter" idx="12"/>
          </p:nvPr>
        </p:nvSpPr>
        <p:spPr/>
        <p:txBody>
          <a:bodyPr/>
          <a:lstStyle>
            <a:lvl1pPr>
              <a:defRPr b="1"/>
            </a:lvl1pPr>
          </a:lstStyle>
          <a:p>
            <a:fld id="{0ED8128C-D7A1-4D96-AC8F-3A8133853D3D}" type="slidenum">
              <a:rPr lang="es-ES_tradnl" altLang="es-ES"/>
              <a:pPr/>
              <a:t>‹Nº›</a:t>
            </a:fld>
            <a:endParaRPr lang="es-ES_tradnl" altLang="es-ES"/>
          </a:p>
        </p:txBody>
      </p:sp>
    </p:spTree>
    <p:extLst>
      <p:ext uri="{BB962C8B-B14F-4D97-AF65-F5344CB8AC3E}">
        <p14:creationId xmlns:p14="http://schemas.microsoft.com/office/powerpoint/2010/main" val="36991528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2" y="1597939"/>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57" y="2914651"/>
            <a:ext cx="6400801"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a:t>Haga clic para modificar el estilo de subtítulo del patrón</a:t>
            </a:r>
          </a:p>
        </p:txBody>
      </p:sp>
      <p:sp>
        <p:nvSpPr>
          <p:cNvPr id="4" name="Rectangle 2">
            <a:extLst>
              <a:ext uri="{FF2B5EF4-FFF2-40B4-BE49-F238E27FC236}">
                <a16:creationId xmlns="" xmlns:a16="http://schemas.microsoft.com/office/drawing/2014/main" id="{7391E9E0-6CE7-42E1-8E59-13A294854C7F}"/>
              </a:ext>
            </a:extLst>
          </p:cNvPr>
          <p:cNvSpPr>
            <a:spLocks noGrp="1" noChangeArrowheads="1"/>
          </p:cNvSpPr>
          <p:nvPr>
            <p:ph type="dt" sz="half" idx="10"/>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5" name="Rectangle 3">
            <a:extLst>
              <a:ext uri="{FF2B5EF4-FFF2-40B4-BE49-F238E27FC236}">
                <a16:creationId xmlns="" xmlns:a16="http://schemas.microsoft.com/office/drawing/2014/main" id="{4D4678F1-0ED7-405C-80F3-3A98A5F24D5E}"/>
              </a:ext>
            </a:extLst>
          </p:cNvPr>
          <p:cNvSpPr>
            <a:spLocks noGrp="1" noChangeArrowheads="1"/>
          </p:cNvSpPr>
          <p:nvPr>
            <p:ph type="ftr" sz="quarter" idx="11"/>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6" name="Rectangle 4">
            <a:extLst>
              <a:ext uri="{FF2B5EF4-FFF2-40B4-BE49-F238E27FC236}">
                <a16:creationId xmlns="" xmlns:a16="http://schemas.microsoft.com/office/drawing/2014/main" id="{FF963745-EB57-4B97-A820-A0E215FE09BE}"/>
              </a:ext>
            </a:extLst>
          </p:cNvPr>
          <p:cNvSpPr>
            <a:spLocks noGrp="1" noChangeArrowheads="1"/>
          </p:cNvSpPr>
          <p:nvPr>
            <p:ph type="sldNum" sz="quarter" idx="12"/>
          </p:nvPr>
        </p:nvSpPr>
        <p:spPr/>
        <p:txBody>
          <a:bodyPr/>
          <a:lstStyle>
            <a:lvl1pPr eaLnBrk="1" hangingPunct="1">
              <a:defRPr>
                <a:effectLst>
                  <a:outerShdw blurRad="38100" dist="38100" dir="2700000" algn="tl">
                    <a:srgbClr val="FFFFFF"/>
                  </a:outerShdw>
                </a:effectLst>
              </a:defRPr>
            </a:lvl1pPr>
          </a:lstStyle>
          <a:p>
            <a:fld id="{BDF2DC61-91E9-41B5-A0F6-1D4D9CC610F3}" type="slidenum">
              <a:rPr lang="es-ES_tradnl" altLang="es-ES"/>
              <a:pPr/>
              <a:t>‹Nº›</a:t>
            </a:fld>
            <a:endParaRPr lang="es-ES_tradnl" altLang="es-ES"/>
          </a:p>
        </p:txBody>
      </p:sp>
    </p:spTree>
    <p:extLst>
      <p:ext uri="{BB962C8B-B14F-4D97-AF65-F5344CB8AC3E}">
        <p14:creationId xmlns:p14="http://schemas.microsoft.com/office/powerpoint/2010/main" val="39113167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E364DD1C-4B2A-4AE5-944F-4C48D252BD8A}"/>
              </a:ext>
            </a:extLst>
          </p:cNvPr>
          <p:cNvSpPr>
            <a:spLocks noGrp="1" noChangeArrowheads="1"/>
          </p:cNvSpPr>
          <p:nvPr>
            <p:ph type="dt" sz="half" idx="10"/>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5" name="Rectangle 3">
            <a:extLst>
              <a:ext uri="{FF2B5EF4-FFF2-40B4-BE49-F238E27FC236}">
                <a16:creationId xmlns="" xmlns:a16="http://schemas.microsoft.com/office/drawing/2014/main" id="{4DD15314-5DB2-4DBA-99FF-4A1CFC9D102A}"/>
              </a:ext>
            </a:extLst>
          </p:cNvPr>
          <p:cNvSpPr>
            <a:spLocks noGrp="1" noChangeArrowheads="1"/>
          </p:cNvSpPr>
          <p:nvPr>
            <p:ph type="ftr" sz="quarter" idx="11"/>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6" name="Rectangle 4">
            <a:extLst>
              <a:ext uri="{FF2B5EF4-FFF2-40B4-BE49-F238E27FC236}">
                <a16:creationId xmlns="" xmlns:a16="http://schemas.microsoft.com/office/drawing/2014/main" id="{C73A562D-9E13-4724-AD2D-91885D79A8FE}"/>
              </a:ext>
            </a:extLst>
          </p:cNvPr>
          <p:cNvSpPr>
            <a:spLocks noGrp="1" noChangeArrowheads="1"/>
          </p:cNvSpPr>
          <p:nvPr>
            <p:ph type="sldNum" sz="quarter" idx="12"/>
          </p:nvPr>
        </p:nvSpPr>
        <p:spPr/>
        <p:txBody>
          <a:bodyPr/>
          <a:lstStyle>
            <a:lvl1pPr eaLnBrk="1" hangingPunct="1">
              <a:defRPr>
                <a:effectLst>
                  <a:outerShdw blurRad="38100" dist="38100" dir="2700000" algn="tl">
                    <a:srgbClr val="FFFFFF"/>
                  </a:outerShdw>
                </a:effectLst>
              </a:defRPr>
            </a:lvl1pPr>
          </a:lstStyle>
          <a:p>
            <a:fld id="{9A853C64-82FC-415B-969E-5B43C7DF0188}" type="slidenum">
              <a:rPr lang="es-ES_tradnl" altLang="es-ES"/>
              <a:pPr/>
              <a:t>‹Nº›</a:t>
            </a:fld>
            <a:endParaRPr lang="es-ES_tradnl" altLang="es-ES"/>
          </a:p>
        </p:txBody>
      </p:sp>
    </p:spTree>
    <p:extLst>
      <p:ext uri="{BB962C8B-B14F-4D97-AF65-F5344CB8AC3E}">
        <p14:creationId xmlns:p14="http://schemas.microsoft.com/office/powerpoint/2010/main" val="36084265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491" y="3305297"/>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491" y="2180042"/>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a:t>Haga clic para modificar el estilo de texto del patrón</a:t>
            </a:r>
          </a:p>
        </p:txBody>
      </p:sp>
      <p:sp>
        <p:nvSpPr>
          <p:cNvPr id="4" name="Rectangle 2">
            <a:extLst>
              <a:ext uri="{FF2B5EF4-FFF2-40B4-BE49-F238E27FC236}">
                <a16:creationId xmlns="" xmlns:a16="http://schemas.microsoft.com/office/drawing/2014/main" id="{6377D922-7D05-4324-82B7-79159ABD4961}"/>
              </a:ext>
            </a:extLst>
          </p:cNvPr>
          <p:cNvSpPr>
            <a:spLocks noGrp="1" noChangeArrowheads="1"/>
          </p:cNvSpPr>
          <p:nvPr>
            <p:ph type="dt" sz="half" idx="10"/>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5" name="Rectangle 3">
            <a:extLst>
              <a:ext uri="{FF2B5EF4-FFF2-40B4-BE49-F238E27FC236}">
                <a16:creationId xmlns="" xmlns:a16="http://schemas.microsoft.com/office/drawing/2014/main" id="{481DBEFA-9C10-4C3D-B53E-1FA850DC97BA}"/>
              </a:ext>
            </a:extLst>
          </p:cNvPr>
          <p:cNvSpPr>
            <a:spLocks noGrp="1" noChangeArrowheads="1"/>
          </p:cNvSpPr>
          <p:nvPr>
            <p:ph type="ftr" sz="quarter" idx="11"/>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6" name="Rectangle 4">
            <a:extLst>
              <a:ext uri="{FF2B5EF4-FFF2-40B4-BE49-F238E27FC236}">
                <a16:creationId xmlns="" xmlns:a16="http://schemas.microsoft.com/office/drawing/2014/main" id="{769320AF-2D8D-48A9-9AB4-B078F69E0648}"/>
              </a:ext>
            </a:extLst>
          </p:cNvPr>
          <p:cNvSpPr>
            <a:spLocks noGrp="1" noChangeArrowheads="1"/>
          </p:cNvSpPr>
          <p:nvPr>
            <p:ph type="sldNum" sz="quarter" idx="12"/>
          </p:nvPr>
        </p:nvSpPr>
        <p:spPr/>
        <p:txBody>
          <a:bodyPr/>
          <a:lstStyle>
            <a:lvl1pPr eaLnBrk="1" hangingPunct="1">
              <a:defRPr>
                <a:effectLst>
                  <a:outerShdw blurRad="38100" dist="38100" dir="2700000" algn="tl">
                    <a:srgbClr val="FFFFFF"/>
                  </a:outerShdw>
                </a:effectLst>
              </a:defRPr>
            </a:lvl1pPr>
          </a:lstStyle>
          <a:p>
            <a:fld id="{AE7AD15B-5646-4968-A2CD-4A51153BD772}" type="slidenum">
              <a:rPr lang="es-ES_tradnl" altLang="es-ES"/>
              <a:pPr/>
              <a:t>‹Nº›</a:t>
            </a:fld>
            <a:endParaRPr lang="es-ES_tradnl" altLang="es-ES"/>
          </a:p>
        </p:txBody>
      </p:sp>
    </p:spTree>
    <p:extLst>
      <p:ext uri="{BB962C8B-B14F-4D97-AF65-F5344CB8AC3E}">
        <p14:creationId xmlns:p14="http://schemas.microsoft.com/office/powerpoint/2010/main" val="32720770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1117603" y="1485900"/>
            <a:ext cx="33866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39739" y="1485900"/>
            <a:ext cx="33866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2">
            <a:extLst>
              <a:ext uri="{FF2B5EF4-FFF2-40B4-BE49-F238E27FC236}">
                <a16:creationId xmlns="" xmlns:a16="http://schemas.microsoft.com/office/drawing/2014/main" id="{40758B44-2D14-41E0-8688-426351D1D32D}"/>
              </a:ext>
            </a:extLst>
          </p:cNvPr>
          <p:cNvSpPr>
            <a:spLocks noGrp="1" noChangeArrowheads="1"/>
          </p:cNvSpPr>
          <p:nvPr>
            <p:ph type="dt" sz="half" idx="10"/>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6" name="Rectangle 3">
            <a:extLst>
              <a:ext uri="{FF2B5EF4-FFF2-40B4-BE49-F238E27FC236}">
                <a16:creationId xmlns="" xmlns:a16="http://schemas.microsoft.com/office/drawing/2014/main" id="{9F3A82D7-6086-437F-9342-DB44CF11A473}"/>
              </a:ext>
            </a:extLst>
          </p:cNvPr>
          <p:cNvSpPr>
            <a:spLocks noGrp="1" noChangeArrowheads="1"/>
          </p:cNvSpPr>
          <p:nvPr>
            <p:ph type="ftr" sz="quarter" idx="11"/>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7" name="Rectangle 4">
            <a:extLst>
              <a:ext uri="{FF2B5EF4-FFF2-40B4-BE49-F238E27FC236}">
                <a16:creationId xmlns="" xmlns:a16="http://schemas.microsoft.com/office/drawing/2014/main" id="{79FEB75B-0358-4AB3-B55C-6E654EB79276}"/>
              </a:ext>
            </a:extLst>
          </p:cNvPr>
          <p:cNvSpPr>
            <a:spLocks noGrp="1" noChangeArrowheads="1"/>
          </p:cNvSpPr>
          <p:nvPr>
            <p:ph type="sldNum" sz="quarter" idx="12"/>
          </p:nvPr>
        </p:nvSpPr>
        <p:spPr/>
        <p:txBody>
          <a:bodyPr/>
          <a:lstStyle>
            <a:lvl1pPr eaLnBrk="1" hangingPunct="1">
              <a:defRPr>
                <a:effectLst>
                  <a:outerShdw blurRad="38100" dist="38100" dir="2700000" algn="tl">
                    <a:srgbClr val="FFFFFF"/>
                  </a:outerShdw>
                </a:effectLst>
              </a:defRPr>
            </a:lvl1pPr>
          </a:lstStyle>
          <a:p>
            <a:fld id="{6A5B48D4-E5BC-4B58-A890-281BB8EEFEB1}" type="slidenum">
              <a:rPr lang="es-ES_tradnl" altLang="es-ES"/>
              <a:pPr/>
              <a:t>‹Nº›</a:t>
            </a:fld>
            <a:endParaRPr lang="es-ES_tradnl" altLang="es-ES"/>
          </a:p>
        </p:txBody>
      </p:sp>
    </p:spTree>
    <p:extLst>
      <p:ext uri="{BB962C8B-B14F-4D97-AF65-F5344CB8AC3E}">
        <p14:creationId xmlns:p14="http://schemas.microsoft.com/office/powerpoint/2010/main" val="23795652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57" y="205979"/>
            <a:ext cx="8229601" cy="85725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01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01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380" y="1151335"/>
            <a:ext cx="404142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380" y="1631156"/>
            <a:ext cx="404142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2">
            <a:extLst>
              <a:ext uri="{FF2B5EF4-FFF2-40B4-BE49-F238E27FC236}">
                <a16:creationId xmlns="" xmlns:a16="http://schemas.microsoft.com/office/drawing/2014/main" id="{D41B86A4-C95F-4D39-AE06-B9F000986102}"/>
              </a:ext>
            </a:extLst>
          </p:cNvPr>
          <p:cNvSpPr>
            <a:spLocks noGrp="1" noChangeArrowheads="1"/>
          </p:cNvSpPr>
          <p:nvPr>
            <p:ph type="dt" sz="half" idx="10"/>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8" name="Rectangle 3">
            <a:extLst>
              <a:ext uri="{FF2B5EF4-FFF2-40B4-BE49-F238E27FC236}">
                <a16:creationId xmlns="" xmlns:a16="http://schemas.microsoft.com/office/drawing/2014/main" id="{EAFCF18A-4A6D-4673-9738-90793ACC6523}"/>
              </a:ext>
            </a:extLst>
          </p:cNvPr>
          <p:cNvSpPr>
            <a:spLocks noGrp="1" noChangeArrowheads="1"/>
          </p:cNvSpPr>
          <p:nvPr>
            <p:ph type="ftr" sz="quarter" idx="11"/>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9" name="Rectangle 4">
            <a:extLst>
              <a:ext uri="{FF2B5EF4-FFF2-40B4-BE49-F238E27FC236}">
                <a16:creationId xmlns="" xmlns:a16="http://schemas.microsoft.com/office/drawing/2014/main" id="{5AC2A751-FE84-44A7-A755-416C11194212}"/>
              </a:ext>
            </a:extLst>
          </p:cNvPr>
          <p:cNvSpPr>
            <a:spLocks noGrp="1" noChangeArrowheads="1"/>
          </p:cNvSpPr>
          <p:nvPr>
            <p:ph type="sldNum" sz="quarter" idx="12"/>
          </p:nvPr>
        </p:nvSpPr>
        <p:spPr/>
        <p:txBody>
          <a:bodyPr/>
          <a:lstStyle>
            <a:lvl1pPr eaLnBrk="1" hangingPunct="1">
              <a:defRPr>
                <a:effectLst>
                  <a:outerShdw blurRad="38100" dist="38100" dir="2700000" algn="tl">
                    <a:srgbClr val="FFFFFF"/>
                  </a:outerShdw>
                </a:effectLst>
              </a:defRPr>
            </a:lvl1pPr>
          </a:lstStyle>
          <a:p>
            <a:fld id="{D2F565DA-1DB8-4CDB-8EB5-55EFFAC6EE22}" type="slidenum">
              <a:rPr lang="es-ES_tradnl" altLang="es-ES"/>
              <a:pPr/>
              <a:t>‹Nº›</a:t>
            </a:fld>
            <a:endParaRPr lang="es-ES_tradnl" altLang="es-ES"/>
          </a:p>
        </p:txBody>
      </p:sp>
    </p:spTree>
    <p:extLst>
      <p:ext uri="{BB962C8B-B14F-4D97-AF65-F5344CB8AC3E}">
        <p14:creationId xmlns:p14="http://schemas.microsoft.com/office/powerpoint/2010/main" val="185656521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2">
            <a:extLst>
              <a:ext uri="{FF2B5EF4-FFF2-40B4-BE49-F238E27FC236}">
                <a16:creationId xmlns="" xmlns:a16="http://schemas.microsoft.com/office/drawing/2014/main" id="{80AADDA6-5336-4DE6-B05B-C76E029FAC4E}"/>
              </a:ext>
            </a:extLst>
          </p:cNvPr>
          <p:cNvSpPr>
            <a:spLocks noGrp="1" noChangeArrowheads="1"/>
          </p:cNvSpPr>
          <p:nvPr>
            <p:ph type="dt" sz="half" idx="10"/>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4" name="Rectangle 3">
            <a:extLst>
              <a:ext uri="{FF2B5EF4-FFF2-40B4-BE49-F238E27FC236}">
                <a16:creationId xmlns="" xmlns:a16="http://schemas.microsoft.com/office/drawing/2014/main" id="{B0AB5F21-B016-4FE7-86BB-64C1A9E17FAA}"/>
              </a:ext>
            </a:extLst>
          </p:cNvPr>
          <p:cNvSpPr>
            <a:spLocks noGrp="1" noChangeArrowheads="1"/>
          </p:cNvSpPr>
          <p:nvPr>
            <p:ph type="ftr" sz="quarter" idx="11"/>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5" name="Rectangle 4">
            <a:extLst>
              <a:ext uri="{FF2B5EF4-FFF2-40B4-BE49-F238E27FC236}">
                <a16:creationId xmlns="" xmlns:a16="http://schemas.microsoft.com/office/drawing/2014/main" id="{1F1A4907-50C8-4A77-80BA-E73770B54AAA}"/>
              </a:ext>
            </a:extLst>
          </p:cNvPr>
          <p:cNvSpPr>
            <a:spLocks noGrp="1" noChangeArrowheads="1"/>
          </p:cNvSpPr>
          <p:nvPr>
            <p:ph type="sldNum" sz="quarter" idx="12"/>
          </p:nvPr>
        </p:nvSpPr>
        <p:spPr/>
        <p:txBody>
          <a:bodyPr/>
          <a:lstStyle>
            <a:lvl1pPr eaLnBrk="1" hangingPunct="1">
              <a:defRPr>
                <a:effectLst>
                  <a:outerShdw blurRad="38100" dist="38100" dir="2700000" algn="tl">
                    <a:srgbClr val="FFFFFF"/>
                  </a:outerShdw>
                </a:effectLst>
              </a:defRPr>
            </a:lvl1pPr>
          </a:lstStyle>
          <a:p>
            <a:fld id="{486E3E71-665F-4BA8-A004-CD740EA9E2E1}" type="slidenum">
              <a:rPr lang="es-ES_tradnl" altLang="es-ES"/>
              <a:pPr/>
              <a:t>‹Nº›</a:t>
            </a:fld>
            <a:endParaRPr lang="es-ES_tradnl" altLang="es-ES"/>
          </a:p>
        </p:txBody>
      </p:sp>
    </p:spTree>
    <p:extLst>
      <p:ext uri="{BB962C8B-B14F-4D97-AF65-F5344CB8AC3E}">
        <p14:creationId xmlns:p14="http://schemas.microsoft.com/office/powerpoint/2010/main" val="2961778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a:extLst>
              <a:ext uri="{FF2B5EF4-FFF2-40B4-BE49-F238E27FC236}">
                <a16:creationId xmlns="" xmlns:a16="http://schemas.microsoft.com/office/drawing/2014/main" id="{F957AFCB-A660-40FA-8D3D-C3EC03FB2404}"/>
              </a:ext>
            </a:extLst>
          </p:cNvPr>
          <p:cNvSpPr>
            <a:spLocks noGrp="1" noChangeArrowheads="1"/>
          </p:cNvSpPr>
          <p:nvPr>
            <p:ph type="dt" sz="half" idx="10"/>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3" name="Rectangle 3">
            <a:extLst>
              <a:ext uri="{FF2B5EF4-FFF2-40B4-BE49-F238E27FC236}">
                <a16:creationId xmlns="" xmlns:a16="http://schemas.microsoft.com/office/drawing/2014/main" id="{2D22C817-0FFB-4D82-B49A-EEF59B033418}"/>
              </a:ext>
            </a:extLst>
          </p:cNvPr>
          <p:cNvSpPr>
            <a:spLocks noGrp="1" noChangeArrowheads="1"/>
          </p:cNvSpPr>
          <p:nvPr>
            <p:ph type="ftr" sz="quarter" idx="11"/>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4" name="Rectangle 4">
            <a:extLst>
              <a:ext uri="{FF2B5EF4-FFF2-40B4-BE49-F238E27FC236}">
                <a16:creationId xmlns="" xmlns:a16="http://schemas.microsoft.com/office/drawing/2014/main" id="{5EB3FBD6-E54A-426F-8D38-0A26F860E7AB}"/>
              </a:ext>
            </a:extLst>
          </p:cNvPr>
          <p:cNvSpPr>
            <a:spLocks noGrp="1" noChangeArrowheads="1"/>
          </p:cNvSpPr>
          <p:nvPr>
            <p:ph type="sldNum" sz="quarter" idx="12"/>
          </p:nvPr>
        </p:nvSpPr>
        <p:spPr/>
        <p:txBody>
          <a:bodyPr/>
          <a:lstStyle>
            <a:lvl1pPr eaLnBrk="1" hangingPunct="1">
              <a:defRPr>
                <a:effectLst>
                  <a:outerShdw blurRad="38100" dist="38100" dir="2700000" algn="tl">
                    <a:srgbClr val="FFFFFF"/>
                  </a:outerShdw>
                </a:effectLst>
              </a:defRPr>
            </a:lvl1pPr>
          </a:lstStyle>
          <a:p>
            <a:fld id="{D1C5F934-778E-40DC-8EBA-064B64B8A2B5}" type="slidenum">
              <a:rPr lang="es-ES_tradnl" altLang="es-ES"/>
              <a:pPr/>
              <a:t>‹Nº›</a:t>
            </a:fld>
            <a:endParaRPr lang="es-ES_tradnl" altLang="es-ES"/>
          </a:p>
        </p:txBody>
      </p:sp>
    </p:spTree>
    <p:extLst>
      <p:ext uri="{BB962C8B-B14F-4D97-AF65-F5344CB8AC3E}">
        <p14:creationId xmlns:p14="http://schemas.microsoft.com/office/powerpoint/2010/main" val="3928917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000" b="1"/>
            </a:lvl1pPr>
            <a:lvl2pPr marL="380730" indent="0">
              <a:buNone/>
              <a:defRPr sz="1700" b="1"/>
            </a:lvl2pPr>
            <a:lvl3pPr marL="761460" indent="0">
              <a:buNone/>
              <a:defRPr sz="1500" b="1"/>
            </a:lvl3pPr>
            <a:lvl4pPr marL="1142188" indent="0">
              <a:buNone/>
              <a:defRPr sz="1300" b="1"/>
            </a:lvl4pPr>
            <a:lvl5pPr marL="1522902" indent="0">
              <a:buNone/>
              <a:defRPr sz="1300" b="1"/>
            </a:lvl5pPr>
            <a:lvl6pPr marL="1903630" indent="0">
              <a:buNone/>
              <a:defRPr sz="1300" b="1"/>
            </a:lvl6pPr>
            <a:lvl7pPr marL="2284358" indent="0">
              <a:buNone/>
              <a:defRPr sz="1300" b="1"/>
            </a:lvl7pPr>
            <a:lvl8pPr marL="2665080" indent="0">
              <a:buNone/>
              <a:defRPr sz="1300" b="1"/>
            </a:lvl8pPr>
            <a:lvl9pPr marL="3045804" indent="0">
              <a:buNone/>
              <a:defRPr sz="13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66" y="1151335"/>
            <a:ext cx="4041775" cy="479822"/>
          </a:xfrm>
        </p:spPr>
        <p:txBody>
          <a:bodyPr anchor="b"/>
          <a:lstStyle>
            <a:lvl1pPr marL="0" indent="0">
              <a:buNone/>
              <a:defRPr sz="2000" b="1"/>
            </a:lvl1pPr>
            <a:lvl2pPr marL="380730" indent="0">
              <a:buNone/>
              <a:defRPr sz="1700" b="1"/>
            </a:lvl2pPr>
            <a:lvl3pPr marL="761460" indent="0">
              <a:buNone/>
              <a:defRPr sz="1500" b="1"/>
            </a:lvl3pPr>
            <a:lvl4pPr marL="1142188" indent="0">
              <a:buNone/>
              <a:defRPr sz="1300" b="1"/>
            </a:lvl4pPr>
            <a:lvl5pPr marL="1522902" indent="0">
              <a:buNone/>
              <a:defRPr sz="1300" b="1"/>
            </a:lvl5pPr>
            <a:lvl6pPr marL="1903630" indent="0">
              <a:buNone/>
              <a:defRPr sz="1300" b="1"/>
            </a:lvl6pPr>
            <a:lvl7pPr marL="2284358" indent="0">
              <a:buNone/>
              <a:defRPr sz="1300" b="1"/>
            </a:lvl7pPr>
            <a:lvl8pPr marL="2665080" indent="0">
              <a:buNone/>
              <a:defRPr sz="1300" b="1"/>
            </a:lvl8pPr>
            <a:lvl9pPr marL="3045804" indent="0">
              <a:buNone/>
              <a:defRPr sz="1300" b="1"/>
            </a:lvl9pPr>
          </a:lstStyle>
          <a:p>
            <a:pPr lvl="0"/>
            <a:r>
              <a:rPr lang="en-US"/>
              <a:t>Click to edit Master text styles</a:t>
            </a:r>
          </a:p>
        </p:txBody>
      </p:sp>
      <p:sp>
        <p:nvSpPr>
          <p:cNvPr id="6" name="Content Placeholder 5"/>
          <p:cNvSpPr>
            <a:spLocks noGrp="1"/>
          </p:cNvSpPr>
          <p:nvPr>
            <p:ph sz="quarter" idx="4"/>
          </p:nvPr>
        </p:nvSpPr>
        <p:spPr>
          <a:xfrm>
            <a:off x="4645066" y="1631156"/>
            <a:ext cx="4041775" cy="2963466"/>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ABE286A9-97D2-E241-9B21-33C1B8805CE1}"/>
              </a:ext>
            </a:extLst>
          </p:cNvPr>
          <p:cNvSpPr>
            <a:spLocks noGrp="1" noChangeArrowheads="1"/>
          </p:cNvSpPr>
          <p:nvPr>
            <p:ph type="sldNum" sz="quarter" idx="10"/>
          </p:nvPr>
        </p:nvSpPr>
        <p:spPr/>
        <p:txBody>
          <a:bodyPr/>
          <a:lstStyle>
            <a:lvl1pPr>
              <a:defRPr/>
            </a:lvl1pPr>
          </a:lstStyle>
          <a:p>
            <a:fld id="{F3055DC1-5D3D-492E-AF57-272D954E02D6}" type="slidenum">
              <a:rPr lang="en-US" altLang="es-ES"/>
              <a:pPr/>
              <a:t>‹Nº›</a:t>
            </a:fld>
            <a:endParaRPr lang="en-US" altLang="es-ES"/>
          </a:p>
        </p:txBody>
      </p:sp>
    </p:spTree>
    <p:extLst>
      <p:ext uri="{BB962C8B-B14F-4D97-AF65-F5344CB8AC3E}">
        <p14:creationId xmlns:p14="http://schemas.microsoft.com/office/powerpoint/2010/main" val="2703701058"/>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4" y="204787"/>
            <a:ext cx="3008489"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756" y="204898"/>
            <a:ext cx="5111044"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4" y="1076328"/>
            <a:ext cx="3008489"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2">
            <a:extLst>
              <a:ext uri="{FF2B5EF4-FFF2-40B4-BE49-F238E27FC236}">
                <a16:creationId xmlns="" xmlns:a16="http://schemas.microsoft.com/office/drawing/2014/main" id="{11733BC8-43CD-47EA-9A3E-00CDB1667AF4}"/>
              </a:ext>
            </a:extLst>
          </p:cNvPr>
          <p:cNvSpPr>
            <a:spLocks noGrp="1" noChangeArrowheads="1"/>
          </p:cNvSpPr>
          <p:nvPr>
            <p:ph type="dt" sz="half" idx="10"/>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6" name="Rectangle 3">
            <a:extLst>
              <a:ext uri="{FF2B5EF4-FFF2-40B4-BE49-F238E27FC236}">
                <a16:creationId xmlns="" xmlns:a16="http://schemas.microsoft.com/office/drawing/2014/main" id="{D2477AE4-AF94-42D8-8519-394BB4844D8C}"/>
              </a:ext>
            </a:extLst>
          </p:cNvPr>
          <p:cNvSpPr>
            <a:spLocks noGrp="1" noChangeArrowheads="1"/>
          </p:cNvSpPr>
          <p:nvPr>
            <p:ph type="ftr" sz="quarter" idx="11"/>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7" name="Rectangle 4">
            <a:extLst>
              <a:ext uri="{FF2B5EF4-FFF2-40B4-BE49-F238E27FC236}">
                <a16:creationId xmlns="" xmlns:a16="http://schemas.microsoft.com/office/drawing/2014/main" id="{BE724F06-B4A4-4B74-B8F4-86A6C499C497}"/>
              </a:ext>
            </a:extLst>
          </p:cNvPr>
          <p:cNvSpPr>
            <a:spLocks noGrp="1" noChangeArrowheads="1"/>
          </p:cNvSpPr>
          <p:nvPr>
            <p:ph type="sldNum" sz="quarter" idx="12"/>
          </p:nvPr>
        </p:nvSpPr>
        <p:spPr/>
        <p:txBody>
          <a:bodyPr/>
          <a:lstStyle>
            <a:lvl1pPr eaLnBrk="1" hangingPunct="1">
              <a:defRPr>
                <a:effectLst>
                  <a:outerShdw blurRad="38100" dist="38100" dir="2700000" algn="tl">
                    <a:srgbClr val="FFFFFF"/>
                  </a:outerShdw>
                </a:effectLst>
              </a:defRPr>
            </a:lvl1pPr>
          </a:lstStyle>
          <a:p>
            <a:fld id="{19DE1BD5-648E-44C3-97EE-1C63E4CF80D6}" type="slidenum">
              <a:rPr lang="es-ES_tradnl" altLang="es-ES"/>
              <a:pPr/>
              <a:t>‹Nº›</a:t>
            </a:fld>
            <a:endParaRPr lang="es-ES_tradnl" altLang="es-ES"/>
          </a:p>
        </p:txBody>
      </p:sp>
    </p:spTree>
    <p:extLst>
      <p:ext uri="{BB962C8B-B14F-4D97-AF65-F5344CB8AC3E}">
        <p14:creationId xmlns:p14="http://schemas.microsoft.com/office/powerpoint/2010/main" val="29566846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111"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11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111"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2">
            <a:extLst>
              <a:ext uri="{FF2B5EF4-FFF2-40B4-BE49-F238E27FC236}">
                <a16:creationId xmlns="" xmlns:a16="http://schemas.microsoft.com/office/drawing/2014/main" id="{EB9DC9A7-FCBC-4A77-B347-F06823012FDD}"/>
              </a:ext>
            </a:extLst>
          </p:cNvPr>
          <p:cNvSpPr>
            <a:spLocks noGrp="1" noChangeArrowheads="1"/>
          </p:cNvSpPr>
          <p:nvPr>
            <p:ph type="dt" sz="half" idx="10"/>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6" name="Rectangle 3">
            <a:extLst>
              <a:ext uri="{FF2B5EF4-FFF2-40B4-BE49-F238E27FC236}">
                <a16:creationId xmlns="" xmlns:a16="http://schemas.microsoft.com/office/drawing/2014/main" id="{1B9B992D-EE91-49E1-BA7E-B915BF57E414}"/>
              </a:ext>
            </a:extLst>
          </p:cNvPr>
          <p:cNvSpPr>
            <a:spLocks noGrp="1" noChangeArrowheads="1"/>
          </p:cNvSpPr>
          <p:nvPr>
            <p:ph type="ftr" sz="quarter" idx="11"/>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7" name="Rectangle 4">
            <a:extLst>
              <a:ext uri="{FF2B5EF4-FFF2-40B4-BE49-F238E27FC236}">
                <a16:creationId xmlns="" xmlns:a16="http://schemas.microsoft.com/office/drawing/2014/main" id="{C3E9A453-B854-47CF-8E36-8570D8F9FCB3}"/>
              </a:ext>
            </a:extLst>
          </p:cNvPr>
          <p:cNvSpPr>
            <a:spLocks noGrp="1" noChangeArrowheads="1"/>
          </p:cNvSpPr>
          <p:nvPr>
            <p:ph type="sldNum" sz="quarter" idx="12"/>
          </p:nvPr>
        </p:nvSpPr>
        <p:spPr/>
        <p:txBody>
          <a:bodyPr/>
          <a:lstStyle>
            <a:lvl1pPr eaLnBrk="1" hangingPunct="1">
              <a:defRPr>
                <a:effectLst>
                  <a:outerShdw blurRad="38100" dist="38100" dir="2700000" algn="tl">
                    <a:srgbClr val="FFFFFF"/>
                  </a:outerShdw>
                </a:effectLst>
              </a:defRPr>
            </a:lvl1pPr>
          </a:lstStyle>
          <a:p>
            <a:fld id="{2E81DBE5-99D6-428A-8CD1-F4EC0D08DEFB}" type="slidenum">
              <a:rPr lang="es-ES_tradnl" altLang="es-ES"/>
              <a:pPr/>
              <a:t>‹Nº›</a:t>
            </a:fld>
            <a:endParaRPr lang="es-ES_tradnl" altLang="es-ES"/>
          </a:p>
        </p:txBody>
      </p:sp>
    </p:spTree>
    <p:extLst>
      <p:ext uri="{BB962C8B-B14F-4D97-AF65-F5344CB8AC3E}">
        <p14:creationId xmlns:p14="http://schemas.microsoft.com/office/powerpoint/2010/main" val="21255924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E935F8F1-945F-4EC0-87B7-0DD9E863AD56}"/>
              </a:ext>
            </a:extLst>
          </p:cNvPr>
          <p:cNvSpPr>
            <a:spLocks noGrp="1" noChangeArrowheads="1"/>
          </p:cNvSpPr>
          <p:nvPr>
            <p:ph type="dt" sz="half" idx="10"/>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5" name="Rectangle 3">
            <a:extLst>
              <a:ext uri="{FF2B5EF4-FFF2-40B4-BE49-F238E27FC236}">
                <a16:creationId xmlns="" xmlns:a16="http://schemas.microsoft.com/office/drawing/2014/main" id="{9D2965EC-173C-4744-8B61-02CD5DF525AD}"/>
              </a:ext>
            </a:extLst>
          </p:cNvPr>
          <p:cNvSpPr>
            <a:spLocks noGrp="1" noChangeArrowheads="1"/>
          </p:cNvSpPr>
          <p:nvPr>
            <p:ph type="ftr" sz="quarter" idx="11"/>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6" name="Rectangle 4">
            <a:extLst>
              <a:ext uri="{FF2B5EF4-FFF2-40B4-BE49-F238E27FC236}">
                <a16:creationId xmlns="" xmlns:a16="http://schemas.microsoft.com/office/drawing/2014/main" id="{DFEBD62F-1192-46C5-BAF2-75359E15BBF2}"/>
              </a:ext>
            </a:extLst>
          </p:cNvPr>
          <p:cNvSpPr>
            <a:spLocks noGrp="1" noChangeArrowheads="1"/>
          </p:cNvSpPr>
          <p:nvPr>
            <p:ph type="sldNum" sz="quarter" idx="12"/>
          </p:nvPr>
        </p:nvSpPr>
        <p:spPr/>
        <p:txBody>
          <a:bodyPr/>
          <a:lstStyle>
            <a:lvl1pPr eaLnBrk="1" hangingPunct="1">
              <a:defRPr>
                <a:effectLst>
                  <a:outerShdw blurRad="38100" dist="38100" dir="2700000" algn="tl">
                    <a:srgbClr val="FFFFFF"/>
                  </a:outerShdw>
                </a:effectLst>
              </a:defRPr>
            </a:lvl1pPr>
          </a:lstStyle>
          <a:p>
            <a:fld id="{03B2FCF3-21A0-40A4-85D3-E4F375131DF1}" type="slidenum">
              <a:rPr lang="es-ES_tradnl" altLang="es-ES"/>
              <a:pPr/>
              <a:t>‹Nº›</a:t>
            </a:fld>
            <a:endParaRPr lang="es-ES_tradnl" altLang="es-ES"/>
          </a:p>
        </p:txBody>
      </p:sp>
    </p:spTree>
    <p:extLst>
      <p:ext uri="{BB962C8B-B14F-4D97-AF65-F5344CB8AC3E}">
        <p14:creationId xmlns:p14="http://schemas.microsoft.com/office/powerpoint/2010/main" val="15753887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299200" y="457200"/>
            <a:ext cx="1727200" cy="4114800"/>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1117600" y="457200"/>
            <a:ext cx="5046133" cy="41148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C4CAE901-7444-44DF-BC5E-3BFEA320BA53}"/>
              </a:ext>
            </a:extLst>
          </p:cNvPr>
          <p:cNvSpPr>
            <a:spLocks noGrp="1" noChangeArrowheads="1"/>
          </p:cNvSpPr>
          <p:nvPr>
            <p:ph type="dt" sz="half" idx="10"/>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5" name="Rectangle 3">
            <a:extLst>
              <a:ext uri="{FF2B5EF4-FFF2-40B4-BE49-F238E27FC236}">
                <a16:creationId xmlns="" xmlns:a16="http://schemas.microsoft.com/office/drawing/2014/main" id="{94CC47E8-9C8E-4EF9-8707-466FBBD3D296}"/>
              </a:ext>
            </a:extLst>
          </p:cNvPr>
          <p:cNvSpPr>
            <a:spLocks noGrp="1" noChangeArrowheads="1"/>
          </p:cNvSpPr>
          <p:nvPr>
            <p:ph type="ftr" sz="quarter" idx="11"/>
          </p:nvPr>
        </p:nvSpPr>
        <p:spPr/>
        <p:txBody>
          <a:bodyPr/>
          <a:lstStyle>
            <a:lvl1pPr eaLnBrk="1" hangingPunct="1">
              <a:defRPr>
                <a:effectLst>
                  <a:outerShdw blurRad="38100" dist="38100" dir="2700000" algn="tl">
                    <a:srgbClr val="000000">
                      <a:alpha val="43137"/>
                    </a:srgbClr>
                  </a:outerShdw>
                </a:effectLst>
              </a:defRPr>
            </a:lvl1pPr>
          </a:lstStyle>
          <a:p>
            <a:pPr>
              <a:defRPr/>
            </a:pPr>
            <a:endParaRPr lang="en-US"/>
          </a:p>
        </p:txBody>
      </p:sp>
      <p:sp>
        <p:nvSpPr>
          <p:cNvPr id="6" name="Rectangle 4">
            <a:extLst>
              <a:ext uri="{FF2B5EF4-FFF2-40B4-BE49-F238E27FC236}">
                <a16:creationId xmlns="" xmlns:a16="http://schemas.microsoft.com/office/drawing/2014/main" id="{6F224C92-C17F-44F7-9461-50C9520CF2CE}"/>
              </a:ext>
            </a:extLst>
          </p:cNvPr>
          <p:cNvSpPr>
            <a:spLocks noGrp="1" noChangeArrowheads="1"/>
          </p:cNvSpPr>
          <p:nvPr>
            <p:ph type="sldNum" sz="quarter" idx="12"/>
          </p:nvPr>
        </p:nvSpPr>
        <p:spPr/>
        <p:txBody>
          <a:bodyPr/>
          <a:lstStyle>
            <a:lvl1pPr eaLnBrk="1" hangingPunct="1">
              <a:defRPr>
                <a:effectLst>
                  <a:outerShdw blurRad="38100" dist="38100" dir="2700000" algn="tl">
                    <a:srgbClr val="FFFFFF"/>
                  </a:outerShdw>
                </a:effectLst>
              </a:defRPr>
            </a:lvl1pPr>
          </a:lstStyle>
          <a:p>
            <a:fld id="{4ECB96FE-1A52-4C15-9474-B3DA17A2A914}" type="slidenum">
              <a:rPr lang="es-ES_tradnl" altLang="es-ES"/>
              <a:pPr/>
              <a:t>‹Nº›</a:t>
            </a:fld>
            <a:endParaRPr lang="es-ES_tradnl" altLang="es-ES"/>
          </a:p>
        </p:txBody>
      </p:sp>
    </p:spTree>
    <p:extLst>
      <p:ext uri="{BB962C8B-B14F-4D97-AF65-F5344CB8AC3E}">
        <p14:creationId xmlns:p14="http://schemas.microsoft.com/office/powerpoint/2010/main" val="345572239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7"/>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a:t>Haga clic para modificar el estilo de subtítulo del patrón</a:t>
            </a:r>
          </a:p>
        </p:txBody>
      </p:sp>
      <p:sp>
        <p:nvSpPr>
          <p:cNvPr id="4" name="Rectangle 4">
            <a:extLst>
              <a:ext uri="{FF2B5EF4-FFF2-40B4-BE49-F238E27FC236}">
                <a16:creationId xmlns="" xmlns:a16="http://schemas.microsoft.com/office/drawing/2014/main" id="{4C5FFEEA-A70A-49BB-AFEB-00F58FE5FA20}"/>
              </a:ext>
            </a:extLst>
          </p:cNvPr>
          <p:cNvSpPr>
            <a:spLocks noGrp="1" noChangeArrowheads="1"/>
          </p:cNvSpPr>
          <p:nvPr>
            <p:ph type="dt" sz="half" idx="10"/>
          </p:nvPr>
        </p:nvSpPr>
        <p:spPr/>
        <p:txBody>
          <a:bodyPr/>
          <a:lstStyle>
            <a:lvl1pPr eaLnBrk="0" hangingPunct="0">
              <a:defRPr>
                <a:latin typeface="Swis721 Hv BT" pitchFamily="34" charset="0"/>
              </a:defRPr>
            </a:lvl1pPr>
          </a:lstStyle>
          <a:p>
            <a:pPr>
              <a:defRPr/>
            </a:pPr>
            <a:endParaRPr lang="es-ES"/>
          </a:p>
        </p:txBody>
      </p:sp>
      <p:sp>
        <p:nvSpPr>
          <p:cNvPr id="5" name="Rectangle 5">
            <a:extLst>
              <a:ext uri="{FF2B5EF4-FFF2-40B4-BE49-F238E27FC236}">
                <a16:creationId xmlns="" xmlns:a16="http://schemas.microsoft.com/office/drawing/2014/main" id="{B8DF10DD-B355-43F8-AB37-B9027B906C08}"/>
              </a:ext>
            </a:extLst>
          </p:cNvPr>
          <p:cNvSpPr>
            <a:spLocks noGrp="1" noChangeArrowheads="1"/>
          </p:cNvSpPr>
          <p:nvPr>
            <p:ph type="ftr" sz="quarter" idx="11"/>
          </p:nvPr>
        </p:nvSpPr>
        <p:spPr/>
        <p:txBody>
          <a:bodyPr/>
          <a:lstStyle>
            <a:lvl1pPr eaLnBrk="0" hangingPunct="0">
              <a:defRPr>
                <a:latin typeface="Swis721 Hv BT" pitchFamily="34" charset="0"/>
              </a:defRPr>
            </a:lvl1pPr>
          </a:lstStyle>
          <a:p>
            <a:pPr>
              <a:defRPr/>
            </a:pPr>
            <a:endParaRPr lang="es-ES"/>
          </a:p>
        </p:txBody>
      </p:sp>
      <p:sp>
        <p:nvSpPr>
          <p:cNvPr id="6" name="Rectangle 6">
            <a:extLst>
              <a:ext uri="{FF2B5EF4-FFF2-40B4-BE49-F238E27FC236}">
                <a16:creationId xmlns="" xmlns:a16="http://schemas.microsoft.com/office/drawing/2014/main" id="{005C2AAE-6CA3-4F32-9D59-528B2FEB717C}"/>
              </a:ext>
            </a:extLst>
          </p:cNvPr>
          <p:cNvSpPr>
            <a:spLocks noGrp="1" noChangeArrowheads="1"/>
          </p:cNvSpPr>
          <p:nvPr>
            <p:ph type="sldNum" sz="quarter" idx="12"/>
          </p:nvPr>
        </p:nvSpPr>
        <p:spPr/>
        <p:txBody>
          <a:bodyPr/>
          <a:lstStyle>
            <a:lvl1pPr eaLnBrk="0" hangingPunct="0">
              <a:defRPr>
                <a:latin typeface="Swis721 Hv BT" pitchFamily="34" charset="0"/>
              </a:defRPr>
            </a:lvl1pPr>
          </a:lstStyle>
          <a:p>
            <a:fld id="{684CA32E-3148-4B4C-BE08-9276B6B091F7}" type="slidenum">
              <a:rPr lang="es-ES" altLang="es-ES"/>
              <a:pPr/>
              <a:t>‹Nº›</a:t>
            </a:fld>
            <a:endParaRPr lang="es-ES" altLang="es-ES"/>
          </a:p>
        </p:txBody>
      </p:sp>
    </p:spTree>
    <p:extLst>
      <p:ext uri="{BB962C8B-B14F-4D97-AF65-F5344CB8AC3E}">
        <p14:creationId xmlns:p14="http://schemas.microsoft.com/office/powerpoint/2010/main" val="109944222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C44FB1D6-CB62-4254-82F6-7DBD308B1EA7}"/>
              </a:ext>
            </a:extLst>
          </p:cNvPr>
          <p:cNvSpPr>
            <a:spLocks noGrp="1" noChangeArrowheads="1"/>
          </p:cNvSpPr>
          <p:nvPr>
            <p:ph type="dt" sz="half" idx="10"/>
          </p:nvPr>
        </p:nvSpPr>
        <p:spPr/>
        <p:txBody>
          <a:bodyPr/>
          <a:lstStyle>
            <a:lvl1pPr eaLnBrk="0" hangingPunct="0">
              <a:defRPr>
                <a:latin typeface="Swis721 Hv BT" pitchFamily="34" charset="0"/>
              </a:defRPr>
            </a:lvl1pPr>
          </a:lstStyle>
          <a:p>
            <a:pPr>
              <a:defRPr/>
            </a:pPr>
            <a:endParaRPr lang="es-ES"/>
          </a:p>
        </p:txBody>
      </p:sp>
      <p:sp>
        <p:nvSpPr>
          <p:cNvPr id="5" name="Rectangle 5">
            <a:extLst>
              <a:ext uri="{FF2B5EF4-FFF2-40B4-BE49-F238E27FC236}">
                <a16:creationId xmlns="" xmlns:a16="http://schemas.microsoft.com/office/drawing/2014/main" id="{27186EBB-ABC4-48D5-8524-15BEE8C8FF77}"/>
              </a:ext>
            </a:extLst>
          </p:cNvPr>
          <p:cNvSpPr>
            <a:spLocks noGrp="1" noChangeArrowheads="1"/>
          </p:cNvSpPr>
          <p:nvPr>
            <p:ph type="ftr" sz="quarter" idx="11"/>
          </p:nvPr>
        </p:nvSpPr>
        <p:spPr/>
        <p:txBody>
          <a:bodyPr/>
          <a:lstStyle>
            <a:lvl1pPr eaLnBrk="0" hangingPunct="0">
              <a:defRPr>
                <a:latin typeface="Swis721 Hv BT" pitchFamily="34" charset="0"/>
              </a:defRPr>
            </a:lvl1pPr>
          </a:lstStyle>
          <a:p>
            <a:pPr>
              <a:defRPr/>
            </a:pPr>
            <a:endParaRPr lang="es-ES"/>
          </a:p>
        </p:txBody>
      </p:sp>
      <p:sp>
        <p:nvSpPr>
          <p:cNvPr id="6" name="Rectangle 6">
            <a:extLst>
              <a:ext uri="{FF2B5EF4-FFF2-40B4-BE49-F238E27FC236}">
                <a16:creationId xmlns="" xmlns:a16="http://schemas.microsoft.com/office/drawing/2014/main" id="{890D4CCB-ABA8-43B0-A523-1C0441CC35A0}"/>
              </a:ext>
            </a:extLst>
          </p:cNvPr>
          <p:cNvSpPr>
            <a:spLocks noGrp="1" noChangeArrowheads="1"/>
          </p:cNvSpPr>
          <p:nvPr>
            <p:ph type="sldNum" sz="quarter" idx="12"/>
          </p:nvPr>
        </p:nvSpPr>
        <p:spPr/>
        <p:txBody>
          <a:bodyPr/>
          <a:lstStyle>
            <a:lvl1pPr eaLnBrk="0" hangingPunct="0">
              <a:defRPr>
                <a:latin typeface="Swis721 Hv BT" pitchFamily="34" charset="0"/>
              </a:defRPr>
            </a:lvl1pPr>
          </a:lstStyle>
          <a:p>
            <a:fld id="{98034D06-06E5-4A50-9032-F175BB63D110}" type="slidenum">
              <a:rPr lang="es-ES" altLang="es-ES"/>
              <a:pPr/>
              <a:t>‹Nº›</a:t>
            </a:fld>
            <a:endParaRPr lang="es-ES" altLang="es-ES"/>
          </a:p>
        </p:txBody>
      </p:sp>
    </p:spTree>
    <p:extLst>
      <p:ext uri="{BB962C8B-B14F-4D97-AF65-F5344CB8AC3E}">
        <p14:creationId xmlns:p14="http://schemas.microsoft.com/office/powerpoint/2010/main" val="300635226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489" y="3305183"/>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489"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a:t>Haga clic para modificar el estilo de texto del patrón</a:t>
            </a:r>
          </a:p>
        </p:txBody>
      </p:sp>
      <p:sp>
        <p:nvSpPr>
          <p:cNvPr id="4" name="Rectangle 4">
            <a:extLst>
              <a:ext uri="{FF2B5EF4-FFF2-40B4-BE49-F238E27FC236}">
                <a16:creationId xmlns="" xmlns:a16="http://schemas.microsoft.com/office/drawing/2014/main" id="{8C67FB3F-172F-440F-803A-D4A6C00A4E95}"/>
              </a:ext>
            </a:extLst>
          </p:cNvPr>
          <p:cNvSpPr>
            <a:spLocks noGrp="1" noChangeArrowheads="1"/>
          </p:cNvSpPr>
          <p:nvPr>
            <p:ph type="dt" sz="half" idx="10"/>
          </p:nvPr>
        </p:nvSpPr>
        <p:spPr/>
        <p:txBody>
          <a:bodyPr/>
          <a:lstStyle>
            <a:lvl1pPr eaLnBrk="0" hangingPunct="0">
              <a:defRPr>
                <a:latin typeface="Swis721 Hv BT" pitchFamily="34" charset="0"/>
              </a:defRPr>
            </a:lvl1pPr>
          </a:lstStyle>
          <a:p>
            <a:pPr>
              <a:defRPr/>
            </a:pPr>
            <a:endParaRPr lang="es-ES"/>
          </a:p>
        </p:txBody>
      </p:sp>
      <p:sp>
        <p:nvSpPr>
          <p:cNvPr id="5" name="Rectangle 5">
            <a:extLst>
              <a:ext uri="{FF2B5EF4-FFF2-40B4-BE49-F238E27FC236}">
                <a16:creationId xmlns="" xmlns:a16="http://schemas.microsoft.com/office/drawing/2014/main" id="{EBE6A626-B81F-4CB1-ACF6-575927F15E32}"/>
              </a:ext>
            </a:extLst>
          </p:cNvPr>
          <p:cNvSpPr>
            <a:spLocks noGrp="1" noChangeArrowheads="1"/>
          </p:cNvSpPr>
          <p:nvPr>
            <p:ph type="ftr" sz="quarter" idx="11"/>
          </p:nvPr>
        </p:nvSpPr>
        <p:spPr/>
        <p:txBody>
          <a:bodyPr/>
          <a:lstStyle>
            <a:lvl1pPr eaLnBrk="0" hangingPunct="0">
              <a:defRPr>
                <a:latin typeface="Swis721 Hv BT" pitchFamily="34" charset="0"/>
              </a:defRPr>
            </a:lvl1pPr>
          </a:lstStyle>
          <a:p>
            <a:pPr>
              <a:defRPr/>
            </a:pPr>
            <a:endParaRPr lang="es-ES"/>
          </a:p>
        </p:txBody>
      </p:sp>
      <p:sp>
        <p:nvSpPr>
          <p:cNvPr id="6" name="Rectangle 6">
            <a:extLst>
              <a:ext uri="{FF2B5EF4-FFF2-40B4-BE49-F238E27FC236}">
                <a16:creationId xmlns="" xmlns:a16="http://schemas.microsoft.com/office/drawing/2014/main" id="{8901C974-255C-446A-A794-6DC2EF804F39}"/>
              </a:ext>
            </a:extLst>
          </p:cNvPr>
          <p:cNvSpPr>
            <a:spLocks noGrp="1" noChangeArrowheads="1"/>
          </p:cNvSpPr>
          <p:nvPr>
            <p:ph type="sldNum" sz="quarter" idx="12"/>
          </p:nvPr>
        </p:nvSpPr>
        <p:spPr/>
        <p:txBody>
          <a:bodyPr/>
          <a:lstStyle>
            <a:lvl1pPr eaLnBrk="0" hangingPunct="0">
              <a:defRPr>
                <a:latin typeface="Swis721 Hv BT" pitchFamily="34" charset="0"/>
              </a:defRPr>
            </a:lvl1pPr>
          </a:lstStyle>
          <a:p>
            <a:fld id="{6C607A2E-FA95-4EC6-936B-441E74DBB579}" type="slidenum">
              <a:rPr lang="es-ES" altLang="es-ES"/>
              <a:pPr/>
              <a:t>‹Nº›</a:t>
            </a:fld>
            <a:endParaRPr lang="es-ES" altLang="es-ES"/>
          </a:p>
        </p:txBody>
      </p:sp>
    </p:spTree>
    <p:extLst>
      <p:ext uri="{BB962C8B-B14F-4D97-AF65-F5344CB8AC3E}">
        <p14:creationId xmlns:p14="http://schemas.microsoft.com/office/powerpoint/2010/main" val="282681739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3" y="1200155"/>
            <a:ext cx="4047067"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39733" y="1200155"/>
            <a:ext cx="4047067"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
            <a:extLst>
              <a:ext uri="{FF2B5EF4-FFF2-40B4-BE49-F238E27FC236}">
                <a16:creationId xmlns="" xmlns:a16="http://schemas.microsoft.com/office/drawing/2014/main" id="{62633A36-BE2E-4299-AF69-94AF790CC9BA}"/>
              </a:ext>
            </a:extLst>
          </p:cNvPr>
          <p:cNvSpPr>
            <a:spLocks noGrp="1" noChangeArrowheads="1"/>
          </p:cNvSpPr>
          <p:nvPr>
            <p:ph type="dt" sz="half" idx="10"/>
          </p:nvPr>
        </p:nvSpPr>
        <p:spPr/>
        <p:txBody>
          <a:bodyPr/>
          <a:lstStyle>
            <a:lvl1pPr eaLnBrk="0" hangingPunct="0">
              <a:defRPr>
                <a:latin typeface="Swis721 Hv BT" pitchFamily="34" charset="0"/>
              </a:defRPr>
            </a:lvl1pPr>
          </a:lstStyle>
          <a:p>
            <a:pPr>
              <a:defRPr/>
            </a:pPr>
            <a:endParaRPr lang="es-ES"/>
          </a:p>
        </p:txBody>
      </p:sp>
      <p:sp>
        <p:nvSpPr>
          <p:cNvPr id="6" name="Rectangle 5">
            <a:extLst>
              <a:ext uri="{FF2B5EF4-FFF2-40B4-BE49-F238E27FC236}">
                <a16:creationId xmlns="" xmlns:a16="http://schemas.microsoft.com/office/drawing/2014/main" id="{6E306F74-191B-4351-B291-2CEF609CB3FB}"/>
              </a:ext>
            </a:extLst>
          </p:cNvPr>
          <p:cNvSpPr>
            <a:spLocks noGrp="1" noChangeArrowheads="1"/>
          </p:cNvSpPr>
          <p:nvPr>
            <p:ph type="ftr" sz="quarter" idx="11"/>
          </p:nvPr>
        </p:nvSpPr>
        <p:spPr/>
        <p:txBody>
          <a:bodyPr/>
          <a:lstStyle>
            <a:lvl1pPr eaLnBrk="0" hangingPunct="0">
              <a:defRPr>
                <a:latin typeface="Swis721 Hv BT" pitchFamily="34" charset="0"/>
              </a:defRPr>
            </a:lvl1pPr>
          </a:lstStyle>
          <a:p>
            <a:pPr>
              <a:defRPr/>
            </a:pPr>
            <a:endParaRPr lang="es-ES"/>
          </a:p>
        </p:txBody>
      </p:sp>
      <p:sp>
        <p:nvSpPr>
          <p:cNvPr id="7" name="Rectangle 6">
            <a:extLst>
              <a:ext uri="{FF2B5EF4-FFF2-40B4-BE49-F238E27FC236}">
                <a16:creationId xmlns="" xmlns:a16="http://schemas.microsoft.com/office/drawing/2014/main" id="{B1351672-3B72-4357-88C8-56A3A747F069}"/>
              </a:ext>
            </a:extLst>
          </p:cNvPr>
          <p:cNvSpPr>
            <a:spLocks noGrp="1" noChangeArrowheads="1"/>
          </p:cNvSpPr>
          <p:nvPr>
            <p:ph type="sldNum" sz="quarter" idx="12"/>
          </p:nvPr>
        </p:nvSpPr>
        <p:spPr/>
        <p:txBody>
          <a:bodyPr/>
          <a:lstStyle>
            <a:lvl1pPr eaLnBrk="0" hangingPunct="0">
              <a:defRPr>
                <a:latin typeface="Swis721 Hv BT" pitchFamily="34" charset="0"/>
              </a:defRPr>
            </a:lvl1pPr>
          </a:lstStyle>
          <a:p>
            <a:fld id="{05FABAA5-F9DC-4F52-BDFD-4C0C51F11B5F}" type="slidenum">
              <a:rPr lang="es-ES" altLang="es-ES"/>
              <a:pPr/>
              <a:t>‹Nº›</a:t>
            </a:fld>
            <a:endParaRPr lang="es-ES" altLang="es-ES"/>
          </a:p>
        </p:txBody>
      </p:sp>
    </p:spTree>
    <p:extLst>
      <p:ext uri="{BB962C8B-B14F-4D97-AF65-F5344CB8AC3E}">
        <p14:creationId xmlns:p14="http://schemas.microsoft.com/office/powerpoint/2010/main" val="374585872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01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01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378" y="1151335"/>
            <a:ext cx="404142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378" y="1631156"/>
            <a:ext cx="404142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4">
            <a:extLst>
              <a:ext uri="{FF2B5EF4-FFF2-40B4-BE49-F238E27FC236}">
                <a16:creationId xmlns="" xmlns:a16="http://schemas.microsoft.com/office/drawing/2014/main" id="{2E1CB668-C9DC-4B78-AF53-1E6D687B18AD}"/>
              </a:ext>
            </a:extLst>
          </p:cNvPr>
          <p:cNvSpPr>
            <a:spLocks noGrp="1" noChangeArrowheads="1"/>
          </p:cNvSpPr>
          <p:nvPr>
            <p:ph type="dt" sz="half" idx="10"/>
          </p:nvPr>
        </p:nvSpPr>
        <p:spPr/>
        <p:txBody>
          <a:bodyPr/>
          <a:lstStyle>
            <a:lvl1pPr eaLnBrk="0" hangingPunct="0">
              <a:defRPr>
                <a:latin typeface="Swis721 Hv BT" pitchFamily="34" charset="0"/>
              </a:defRPr>
            </a:lvl1pPr>
          </a:lstStyle>
          <a:p>
            <a:pPr>
              <a:defRPr/>
            </a:pPr>
            <a:endParaRPr lang="es-ES"/>
          </a:p>
        </p:txBody>
      </p:sp>
      <p:sp>
        <p:nvSpPr>
          <p:cNvPr id="8" name="Rectangle 5">
            <a:extLst>
              <a:ext uri="{FF2B5EF4-FFF2-40B4-BE49-F238E27FC236}">
                <a16:creationId xmlns="" xmlns:a16="http://schemas.microsoft.com/office/drawing/2014/main" id="{8F6ACF09-24AC-4749-AB68-AC4CF9D01E86}"/>
              </a:ext>
            </a:extLst>
          </p:cNvPr>
          <p:cNvSpPr>
            <a:spLocks noGrp="1" noChangeArrowheads="1"/>
          </p:cNvSpPr>
          <p:nvPr>
            <p:ph type="ftr" sz="quarter" idx="11"/>
          </p:nvPr>
        </p:nvSpPr>
        <p:spPr/>
        <p:txBody>
          <a:bodyPr/>
          <a:lstStyle>
            <a:lvl1pPr eaLnBrk="0" hangingPunct="0">
              <a:defRPr>
                <a:latin typeface="Swis721 Hv BT" pitchFamily="34" charset="0"/>
              </a:defRPr>
            </a:lvl1pPr>
          </a:lstStyle>
          <a:p>
            <a:pPr>
              <a:defRPr/>
            </a:pPr>
            <a:endParaRPr lang="es-ES"/>
          </a:p>
        </p:txBody>
      </p:sp>
      <p:sp>
        <p:nvSpPr>
          <p:cNvPr id="9" name="Rectangle 6">
            <a:extLst>
              <a:ext uri="{FF2B5EF4-FFF2-40B4-BE49-F238E27FC236}">
                <a16:creationId xmlns="" xmlns:a16="http://schemas.microsoft.com/office/drawing/2014/main" id="{11AFDD65-5E54-4C85-9F09-1785BB93613D}"/>
              </a:ext>
            </a:extLst>
          </p:cNvPr>
          <p:cNvSpPr>
            <a:spLocks noGrp="1" noChangeArrowheads="1"/>
          </p:cNvSpPr>
          <p:nvPr>
            <p:ph type="sldNum" sz="quarter" idx="12"/>
          </p:nvPr>
        </p:nvSpPr>
        <p:spPr/>
        <p:txBody>
          <a:bodyPr/>
          <a:lstStyle>
            <a:lvl1pPr eaLnBrk="0" hangingPunct="0">
              <a:defRPr>
                <a:latin typeface="Swis721 Hv BT" pitchFamily="34" charset="0"/>
              </a:defRPr>
            </a:lvl1pPr>
          </a:lstStyle>
          <a:p>
            <a:fld id="{922DB687-7689-427E-97DD-6596DB2C51FC}" type="slidenum">
              <a:rPr lang="es-ES" altLang="es-ES"/>
              <a:pPr/>
              <a:t>‹Nº›</a:t>
            </a:fld>
            <a:endParaRPr lang="es-ES" altLang="es-ES"/>
          </a:p>
        </p:txBody>
      </p:sp>
    </p:spTree>
    <p:extLst>
      <p:ext uri="{BB962C8B-B14F-4D97-AF65-F5344CB8AC3E}">
        <p14:creationId xmlns:p14="http://schemas.microsoft.com/office/powerpoint/2010/main" val="298384544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4">
            <a:extLst>
              <a:ext uri="{FF2B5EF4-FFF2-40B4-BE49-F238E27FC236}">
                <a16:creationId xmlns="" xmlns:a16="http://schemas.microsoft.com/office/drawing/2014/main" id="{CD524FFB-0871-403E-AA14-F6433CCCF774}"/>
              </a:ext>
            </a:extLst>
          </p:cNvPr>
          <p:cNvSpPr>
            <a:spLocks noGrp="1" noChangeArrowheads="1"/>
          </p:cNvSpPr>
          <p:nvPr>
            <p:ph type="dt" sz="half" idx="10"/>
          </p:nvPr>
        </p:nvSpPr>
        <p:spPr/>
        <p:txBody>
          <a:bodyPr/>
          <a:lstStyle>
            <a:lvl1pPr eaLnBrk="0" hangingPunct="0">
              <a:defRPr>
                <a:latin typeface="Swis721 Hv BT" pitchFamily="34" charset="0"/>
              </a:defRPr>
            </a:lvl1pPr>
          </a:lstStyle>
          <a:p>
            <a:pPr>
              <a:defRPr/>
            </a:pPr>
            <a:endParaRPr lang="es-ES"/>
          </a:p>
        </p:txBody>
      </p:sp>
      <p:sp>
        <p:nvSpPr>
          <p:cNvPr id="4" name="Rectangle 5">
            <a:extLst>
              <a:ext uri="{FF2B5EF4-FFF2-40B4-BE49-F238E27FC236}">
                <a16:creationId xmlns="" xmlns:a16="http://schemas.microsoft.com/office/drawing/2014/main" id="{71525F0B-A1E5-4CDC-BF8B-8E517935FF12}"/>
              </a:ext>
            </a:extLst>
          </p:cNvPr>
          <p:cNvSpPr>
            <a:spLocks noGrp="1" noChangeArrowheads="1"/>
          </p:cNvSpPr>
          <p:nvPr>
            <p:ph type="ftr" sz="quarter" idx="11"/>
          </p:nvPr>
        </p:nvSpPr>
        <p:spPr/>
        <p:txBody>
          <a:bodyPr/>
          <a:lstStyle>
            <a:lvl1pPr eaLnBrk="0" hangingPunct="0">
              <a:defRPr>
                <a:latin typeface="Swis721 Hv BT" pitchFamily="34" charset="0"/>
              </a:defRPr>
            </a:lvl1pPr>
          </a:lstStyle>
          <a:p>
            <a:pPr>
              <a:defRPr/>
            </a:pPr>
            <a:endParaRPr lang="es-ES"/>
          </a:p>
        </p:txBody>
      </p:sp>
      <p:sp>
        <p:nvSpPr>
          <p:cNvPr id="5" name="Rectangle 6">
            <a:extLst>
              <a:ext uri="{FF2B5EF4-FFF2-40B4-BE49-F238E27FC236}">
                <a16:creationId xmlns="" xmlns:a16="http://schemas.microsoft.com/office/drawing/2014/main" id="{B017322F-074B-4D31-92FD-BFCF7189905D}"/>
              </a:ext>
            </a:extLst>
          </p:cNvPr>
          <p:cNvSpPr>
            <a:spLocks noGrp="1" noChangeArrowheads="1"/>
          </p:cNvSpPr>
          <p:nvPr>
            <p:ph type="sldNum" sz="quarter" idx="12"/>
          </p:nvPr>
        </p:nvSpPr>
        <p:spPr/>
        <p:txBody>
          <a:bodyPr/>
          <a:lstStyle>
            <a:lvl1pPr eaLnBrk="0" hangingPunct="0">
              <a:defRPr>
                <a:latin typeface="Swis721 Hv BT" pitchFamily="34" charset="0"/>
              </a:defRPr>
            </a:lvl1pPr>
          </a:lstStyle>
          <a:p>
            <a:fld id="{72688188-0889-4827-B01F-251150FFED52}" type="slidenum">
              <a:rPr lang="es-ES" altLang="es-ES"/>
              <a:pPr/>
              <a:t>‹Nº›</a:t>
            </a:fld>
            <a:endParaRPr lang="es-ES" altLang="es-ES"/>
          </a:p>
        </p:txBody>
      </p:sp>
    </p:spTree>
    <p:extLst>
      <p:ext uri="{BB962C8B-B14F-4D97-AF65-F5344CB8AC3E}">
        <p14:creationId xmlns:p14="http://schemas.microsoft.com/office/powerpoint/2010/main" val="3908419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8788" y="149328"/>
            <a:ext cx="8229600" cy="685800"/>
          </a:xfrm>
        </p:spPr>
        <p:txBody>
          <a:bodyPr/>
          <a:lstStyle>
            <a:lvl1pPr algn="l">
              <a:defRPr/>
            </a:lvl1pPr>
          </a:lstStyle>
          <a:p>
            <a:r>
              <a:rPr lang="en-US"/>
              <a:t>Click to edit Master title style</a:t>
            </a:r>
          </a:p>
        </p:txBody>
      </p:sp>
      <p:sp>
        <p:nvSpPr>
          <p:cNvPr id="3" name="Rectangle 4">
            <a:extLst>
              <a:ext uri="{FF2B5EF4-FFF2-40B4-BE49-F238E27FC236}">
                <a16:creationId xmlns="" xmlns:a16="http://schemas.microsoft.com/office/drawing/2014/main" id="{4D8154FA-37BB-A045-ACEF-CAE7658E8ECB}"/>
              </a:ext>
            </a:extLst>
          </p:cNvPr>
          <p:cNvSpPr>
            <a:spLocks noGrp="1" noChangeArrowheads="1"/>
          </p:cNvSpPr>
          <p:nvPr>
            <p:ph type="sldNum" sz="quarter" idx="10"/>
          </p:nvPr>
        </p:nvSpPr>
        <p:spPr/>
        <p:txBody>
          <a:bodyPr/>
          <a:lstStyle>
            <a:lvl1pPr>
              <a:defRPr/>
            </a:lvl1pPr>
          </a:lstStyle>
          <a:p>
            <a:fld id="{82AD4472-3CF8-429D-924C-EA4B8FEF7DE8}" type="slidenum">
              <a:rPr lang="en-US" altLang="es-ES"/>
              <a:pPr/>
              <a:t>‹Nº›</a:t>
            </a:fld>
            <a:endParaRPr lang="en-US" altLang="es-ES"/>
          </a:p>
        </p:txBody>
      </p:sp>
    </p:spTree>
    <p:extLst>
      <p:ext uri="{BB962C8B-B14F-4D97-AF65-F5344CB8AC3E}">
        <p14:creationId xmlns:p14="http://schemas.microsoft.com/office/powerpoint/2010/main" val="1030763738"/>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4361CB00-F79D-49BC-B339-7868129F7FB2}"/>
              </a:ext>
            </a:extLst>
          </p:cNvPr>
          <p:cNvSpPr>
            <a:spLocks noGrp="1" noChangeArrowheads="1"/>
          </p:cNvSpPr>
          <p:nvPr>
            <p:ph type="dt" sz="half" idx="10"/>
          </p:nvPr>
        </p:nvSpPr>
        <p:spPr/>
        <p:txBody>
          <a:bodyPr/>
          <a:lstStyle>
            <a:lvl1pPr eaLnBrk="0" hangingPunct="0">
              <a:defRPr>
                <a:latin typeface="Swis721 Hv BT" pitchFamily="34" charset="0"/>
              </a:defRPr>
            </a:lvl1pPr>
          </a:lstStyle>
          <a:p>
            <a:pPr>
              <a:defRPr/>
            </a:pPr>
            <a:endParaRPr lang="es-ES"/>
          </a:p>
        </p:txBody>
      </p:sp>
      <p:sp>
        <p:nvSpPr>
          <p:cNvPr id="3" name="Rectangle 5">
            <a:extLst>
              <a:ext uri="{FF2B5EF4-FFF2-40B4-BE49-F238E27FC236}">
                <a16:creationId xmlns="" xmlns:a16="http://schemas.microsoft.com/office/drawing/2014/main" id="{83726EE6-F9CB-4524-8957-DE9E27A824D8}"/>
              </a:ext>
            </a:extLst>
          </p:cNvPr>
          <p:cNvSpPr>
            <a:spLocks noGrp="1" noChangeArrowheads="1"/>
          </p:cNvSpPr>
          <p:nvPr>
            <p:ph type="ftr" sz="quarter" idx="11"/>
          </p:nvPr>
        </p:nvSpPr>
        <p:spPr/>
        <p:txBody>
          <a:bodyPr/>
          <a:lstStyle>
            <a:lvl1pPr eaLnBrk="0" hangingPunct="0">
              <a:defRPr>
                <a:latin typeface="Swis721 Hv BT" pitchFamily="34" charset="0"/>
              </a:defRPr>
            </a:lvl1pPr>
          </a:lstStyle>
          <a:p>
            <a:pPr>
              <a:defRPr/>
            </a:pPr>
            <a:endParaRPr lang="es-ES"/>
          </a:p>
        </p:txBody>
      </p:sp>
      <p:sp>
        <p:nvSpPr>
          <p:cNvPr id="4" name="Rectangle 6">
            <a:extLst>
              <a:ext uri="{FF2B5EF4-FFF2-40B4-BE49-F238E27FC236}">
                <a16:creationId xmlns="" xmlns:a16="http://schemas.microsoft.com/office/drawing/2014/main" id="{EE0A66A8-7F5E-458F-9C28-97A038F6060B}"/>
              </a:ext>
            </a:extLst>
          </p:cNvPr>
          <p:cNvSpPr>
            <a:spLocks noGrp="1" noChangeArrowheads="1"/>
          </p:cNvSpPr>
          <p:nvPr>
            <p:ph type="sldNum" sz="quarter" idx="12"/>
          </p:nvPr>
        </p:nvSpPr>
        <p:spPr/>
        <p:txBody>
          <a:bodyPr/>
          <a:lstStyle>
            <a:lvl1pPr eaLnBrk="0" hangingPunct="0">
              <a:defRPr>
                <a:latin typeface="Swis721 Hv BT" pitchFamily="34" charset="0"/>
              </a:defRPr>
            </a:lvl1pPr>
          </a:lstStyle>
          <a:p>
            <a:fld id="{ED4F4C91-6D16-47A3-BBD1-6561A1CEE76A}" type="slidenum">
              <a:rPr lang="es-ES" altLang="es-ES"/>
              <a:pPr/>
              <a:t>‹Nº›</a:t>
            </a:fld>
            <a:endParaRPr lang="es-ES" altLang="es-ES"/>
          </a:p>
        </p:txBody>
      </p:sp>
    </p:spTree>
    <p:extLst>
      <p:ext uri="{BB962C8B-B14F-4D97-AF65-F5344CB8AC3E}">
        <p14:creationId xmlns:p14="http://schemas.microsoft.com/office/powerpoint/2010/main" val="2099629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4" y="204787"/>
            <a:ext cx="3008489"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756" y="204794"/>
            <a:ext cx="5111044"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4" y="1076328"/>
            <a:ext cx="3008489"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4">
            <a:extLst>
              <a:ext uri="{FF2B5EF4-FFF2-40B4-BE49-F238E27FC236}">
                <a16:creationId xmlns="" xmlns:a16="http://schemas.microsoft.com/office/drawing/2014/main" id="{9298E264-DE73-4F0A-90D5-B73C0698F833}"/>
              </a:ext>
            </a:extLst>
          </p:cNvPr>
          <p:cNvSpPr>
            <a:spLocks noGrp="1" noChangeArrowheads="1"/>
          </p:cNvSpPr>
          <p:nvPr>
            <p:ph type="dt" sz="half" idx="10"/>
          </p:nvPr>
        </p:nvSpPr>
        <p:spPr/>
        <p:txBody>
          <a:bodyPr/>
          <a:lstStyle>
            <a:lvl1pPr eaLnBrk="0" hangingPunct="0">
              <a:defRPr>
                <a:latin typeface="Swis721 Hv BT" pitchFamily="34" charset="0"/>
              </a:defRPr>
            </a:lvl1pPr>
          </a:lstStyle>
          <a:p>
            <a:pPr>
              <a:defRPr/>
            </a:pPr>
            <a:endParaRPr lang="es-ES"/>
          </a:p>
        </p:txBody>
      </p:sp>
      <p:sp>
        <p:nvSpPr>
          <p:cNvPr id="6" name="Rectangle 5">
            <a:extLst>
              <a:ext uri="{FF2B5EF4-FFF2-40B4-BE49-F238E27FC236}">
                <a16:creationId xmlns="" xmlns:a16="http://schemas.microsoft.com/office/drawing/2014/main" id="{1F81FF49-0131-4C31-A05B-1BCD8EBC63D7}"/>
              </a:ext>
            </a:extLst>
          </p:cNvPr>
          <p:cNvSpPr>
            <a:spLocks noGrp="1" noChangeArrowheads="1"/>
          </p:cNvSpPr>
          <p:nvPr>
            <p:ph type="ftr" sz="quarter" idx="11"/>
          </p:nvPr>
        </p:nvSpPr>
        <p:spPr/>
        <p:txBody>
          <a:bodyPr/>
          <a:lstStyle>
            <a:lvl1pPr eaLnBrk="0" hangingPunct="0">
              <a:defRPr>
                <a:latin typeface="Swis721 Hv BT" pitchFamily="34" charset="0"/>
              </a:defRPr>
            </a:lvl1pPr>
          </a:lstStyle>
          <a:p>
            <a:pPr>
              <a:defRPr/>
            </a:pPr>
            <a:endParaRPr lang="es-ES"/>
          </a:p>
        </p:txBody>
      </p:sp>
      <p:sp>
        <p:nvSpPr>
          <p:cNvPr id="7" name="Rectangle 6">
            <a:extLst>
              <a:ext uri="{FF2B5EF4-FFF2-40B4-BE49-F238E27FC236}">
                <a16:creationId xmlns="" xmlns:a16="http://schemas.microsoft.com/office/drawing/2014/main" id="{5607964D-A87E-4DB6-81FB-F0309C06BFBF}"/>
              </a:ext>
            </a:extLst>
          </p:cNvPr>
          <p:cNvSpPr>
            <a:spLocks noGrp="1" noChangeArrowheads="1"/>
          </p:cNvSpPr>
          <p:nvPr>
            <p:ph type="sldNum" sz="quarter" idx="12"/>
          </p:nvPr>
        </p:nvSpPr>
        <p:spPr/>
        <p:txBody>
          <a:bodyPr/>
          <a:lstStyle>
            <a:lvl1pPr eaLnBrk="0" hangingPunct="0">
              <a:defRPr>
                <a:latin typeface="Swis721 Hv BT" pitchFamily="34" charset="0"/>
              </a:defRPr>
            </a:lvl1pPr>
          </a:lstStyle>
          <a:p>
            <a:fld id="{521A9498-E0B9-4F5A-A4E0-CA188343985A}" type="slidenum">
              <a:rPr lang="es-ES" altLang="es-ES"/>
              <a:pPr/>
              <a:t>‹Nº›</a:t>
            </a:fld>
            <a:endParaRPr lang="es-ES" altLang="es-ES"/>
          </a:p>
        </p:txBody>
      </p:sp>
    </p:spTree>
    <p:extLst>
      <p:ext uri="{BB962C8B-B14F-4D97-AF65-F5344CB8AC3E}">
        <p14:creationId xmlns:p14="http://schemas.microsoft.com/office/powerpoint/2010/main" val="60201099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111"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11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111"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4">
            <a:extLst>
              <a:ext uri="{FF2B5EF4-FFF2-40B4-BE49-F238E27FC236}">
                <a16:creationId xmlns="" xmlns:a16="http://schemas.microsoft.com/office/drawing/2014/main" id="{0477BF44-9AE0-4E9F-A284-3A5C097BB77E}"/>
              </a:ext>
            </a:extLst>
          </p:cNvPr>
          <p:cNvSpPr>
            <a:spLocks noGrp="1" noChangeArrowheads="1"/>
          </p:cNvSpPr>
          <p:nvPr>
            <p:ph type="dt" sz="half" idx="10"/>
          </p:nvPr>
        </p:nvSpPr>
        <p:spPr/>
        <p:txBody>
          <a:bodyPr/>
          <a:lstStyle>
            <a:lvl1pPr eaLnBrk="0" hangingPunct="0">
              <a:defRPr>
                <a:latin typeface="Swis721 Hv BT" pitchFamily="34" charset="0"/>
              </a:defRPr>
            </a:lvl1pPr>
          </a:lstStyle>
          <a:p>
            <a:pPr>
              <a:defRPr/>
            </a:pPr>
            <a:endParaRPr lang="es-ES"/>
          </a:p>
        </p:txBody>
      </p:sp>
      <p:sp>
        <p:nvSpPr>
          <p:cNvPr id="6" name="Rectangle 5">
            <a:extLst>
              <a:ext uri="{FF2B5EF4-FFF2-40B4-BE49-F238E27FC236}">
                <a16:creationId xmlns="" xmlns:a16="http://schemas.microsoft.com/office/drawing/2014/main" id="{8D0359E7-EF9F-4243-9946-91AE6F324338}"/>
              </a:ext>
            </a:extLst>
          </p:cNvPr>
          <p:cNvSpPr>
            <a:spLocks noGrp="1" noChangeArrowheads="1"/>
          </p:cNvSpPr>
          <p:nvPr>
            <p:ph type="ftr" sz="quarter" idx="11"/>
          </p:nvPr>
        </p:nvSpPr>
        <p:spPr/>
        <p:txBody>
          <a:bodyPr/>
          <a:lstStyle>
            <a:lvl1pPr eaLnBrk="0" hangingPunct="0">
              <a:defRPr>
                <a:latin typeface="Swis721 Hv BT" pitchFamily="34" charset="0"/>
              </a:defRPr>
            </a:lvl1pPr>
          </a:lstStyle>
          <a:p>
            <a:pPr>
              <a:defRPr/>
            </a:pPr>
            <a:endParaRPr lang="es-ES"/>
          </a:p>
        </p:txBody>
      </p:sp>
      <p:sp>
        <p:nvSpPr>
          <p:cNvPr id="7" name="Rectangle 6">
            <a:extLst>
              <a:ext uri="{FF2B5EF4-FFF2-40B4-BE49-F238E27FC236}">
                <a16:creationId xmlns="" xmlns:a16="http://schemas.microsoft.com/office/drawing/2014/main" id="{AC212560-8217-445B-9081-20EB3E54A665}"/>
              </a:ext>
            </a:extLst>
          </p:cNvPr>
          <p:cNvSpPr>
            <a:spLocks noGrp="1" noChangeArrowheads="1"/>
          </p:cNvSpPr>
          <p:nvPr>
            <p:ph type="sldNum" sz="quarter" idx="12"/>
          </p:nvPr>
        </p:nvSpPr>
        <p:spPr/>
        <p:txBody>
          <a:bodyPr/>
          <a:lstStyle>
            <a:lvl1pPr eaLnBrk="0" hangingPunct="0">
              <a:defRPr>
                <a:latin typeface="Swis721 Hv BT" pitchFamily="34" charset="0"/>
              </a:defRPr>
            </a:lvl1pPr>
          </a:lstStyle>
          <a:p>
            <a:fld id="{F39C03B0-792A-4AB7-86F9-4C43D25FD551}" type="slidenum">
              <a:rPr lang="es-ES" altLang="es-ES"/>
              <a:pPr/>
              <a:t>‹Nº›</a:t>
            </a:fld>
            <a:endParaRPr lang="es-ES" altLang="es-ES"/>
          </a:p>
        </p:txBody>
      </p:sp>
    </p:spTree>
    <p:extLst>
      <p:ext uri="{BB962C8B-B14F-4D97-AF65-F5344CB8AC3E}">
        <p14:creationId xmlns:p14="http://schemas.microsoft.com/office/powerpoint/2010/main" val="21832305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400B398B-14DF-4FCD-88C2-778958D89634}"/>
              </a:ext>
            </a:extLst>
          </p:cNvPr>
          <p:cNvSpPr>
            <a:spLocks noGrp="1" noChangeArrowheads="1"/>
          </p:cNvSpPr>
          <p:nvPr>
            <p:ph type="dt" sz="half" idx="10"/>
          </p:nvPr>
        </p:nvSpPr>
        <p:spPr/>
        <p:txBody>
          <a:bodyPr/>
          <a:lstStyle>
            <a:lvl1pPr eaLnBrk="0" hangingPunct="0">
              <a:defRPr>
                <a:latin typeface="Swis721 Hv BT" pitchFamily="34" charset="0"/>
              </a:defRPr>
            </a:lvl1pPr>
          </a:lstStyle>
          <a:p>
            <a:pPr>
              <a:defRPr/>
            </a:pPr>
            <a:endParaRPr lang="es-ES"/>
          </a:p>
        </p:txBody>
      </p:sp>
      <p:sp>
        <p:nvSpPr>
          <p:cNvPr id="5" name="Rectangle 5">
            <a:extLst>
              <a:ext uri="{FF2B5EF4-FFF2-40B4-BE49-F238E27FC236}">
                <a16:creationId xmlns="" xmlns:a16="http://schemas.microsoft.com/office/drawing/2014/main" id="{D4603C07-BFDE-40F7-B7AB-F82AA2F0F5DF}"/>
              </a:ext>
            </a:extLst>
          </p:cNvPr>
          <p:cNvSpPr>
            <a:spLocks noGrp="1" noChangeArrowheads="1"/>
          </p:cNvSpPr>
          <p:nvPr>
            <p:ph type="ftr" sz="quarter" idx="11"/>
          </p:nvPr>
        </p:nvSpPr>
        <p:spPr/>
        <p:txBody>
          <a:bodyPr/>
          <a:lstStyle>
            <a:lvl1pPr eaLnBrk="0" hangingPunct="0">
              <a:defRPr>
                <a:latin typeface="Swis721 Hv BT" pitchFamily="34" charset="0"/>
              </a:defRPr>
            </a:lvl1pPr>
          </a:lstStyle>
          <a:p>
            <a:pPr>
              <a:defRPr/>
            </a:pPr>
            <a:endParaRPr lang="es-ES"/>
          </a:p>
        </p:txBody>
      </p:sp>
      <p:sp>
        <p:nvSpPr>
          <p:cNvPr id="6" name="Rectangle 6">
            <a:extLst>
              <a:ext uri="{FF2B5EF4-FFF2-40B4-BE49-F238E27FC236}">
                <a16:creationId xmlns="" xmlns:a16="http://schemas.microsoft.com/office/drawing/2014/main" id="{8EEBF9F0-49A8-41EF-BD3B-04771EB5744B}"/>
              </a:ext>
            </a:extLst>
          </p:cNvPr>
          <p:cNvSpPr>
            <a:spLocks noGrp="1" noChangeArrowheads="1"/>
          </p:cNvSpPr>
          <p:nvPr>
            <p:ph type="sldNum" sz="quarter" idx="12"/>
          </p:nvPr>
        </p:nvSpPr>
        <p:spPr/>
        <p:txBody>
          <a:bodyPr/>
          <a:lstStyle>
            <a:lvl1pPr eaLnBrk="0" hangingPunct="0">
              <a:defRPr>
                <a:latin typeface="Swis721 Hv BT" pitchFamily="34" charset="0"/>
              </a:defRPr>
            </a:lvl1pPr>
          </a:lstStyle>
          <a:p>
            <a:fld id="{30B95DC0-BE24-4089-BB48-2F56A772F8C6}" type="slidenum">
              <a:rPr lang="es-ES" altLang="es-ES"/>
              <a:pPr/>
              <a:t>‹Nº›</a:t>
            </a:fld>
            <a:endParaRPr lang="es-ES" altLang="es-ES"/>
          </a:p>
        </p:txBody>
      </p:sp>
    </p:spTree>
    <p:extLst>
      <p:ext uri="{BB962C8B-B14F-4D97-AF65-F5344CB8AC3E}">
        <p14:creationId xmlns:p14="http://schemas.microsoft.com/office/powerpoint/2010/main" val="38177820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5984"/>
            <a:ext cx="2057400" cy="4388644"/>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5" y="205984"/>
            <a:ext cx="6036733" cy="43886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AFDA2EDD-7EFA-4901-B8C1-6C41B217CEDE}"/>
              </a:ext>
            </a:extLst>
          </p:cNvPr>
          <p:cNvSpPr>
            <a:spLocks noGrp="1" noChangeArrowheads="1"/>
          </p:cNvSpPr>
          <p:nvPr>
            <p:ph type="dt" sz="half" idx="10"/>
          </p:nvPr>
        </p:nvSpPr>
        <p:spPr/>
        <p:txBody>
          <a:bodyPr/>
          <a:lstStyle>
            <a:lvl1pPr eaLnBrk="0" hangingPunct="0">
              <a:defRPr>
                <a:latin typeface="Swis721 Hv BT" pitchFamily="34" charset="0"/>
              </a:defRPr>
            </a:lvl1pPr>
          </a:lstStyle>
          <a:p>
            <a:pPr>
              <a:defRPr/>
            </a:pPr>
            <a:endParaRPr lang="es-ES"/>
          </a:p>
        </p:txBody>
      </p:sp>
      <p:sp>
        <p:nvSpPr>
          <p:cNvPr id="5" name="Rectangle 5">
            <a:extLst>
              <a:ext uri="{FF2B5EF4-FFF2-40B4-BE49-F238E27FC236}">
                <a16:creationId xmlns="" xmlns:a16="http://schemas.microsoft.com/office/drawing/2014/main" id="{947E5B22-6910-457F-9E1B-0191F26300D9}"/>
              </a:ext>
            </a:extLst>
          </p:cNvPr>
          <p:cNvSpPr>
            <a:spLocks noGrp="1" noChangeArrowheads="1"/>
          </p:cNvSpPr>
          <p:nvPr>
            <p:ph type="ftr" sz="quarter" idx="11"/>
          </p:nvPr>
        </p:nvSpPr>
        <p:spPr/>
        <p:txBody>
          <a:bodyPr/>
          <a:lstStyle>
            <a:lvl1pPr eaLnBrk="0" hangingPunct="0">
              <a:defRPr>
                <a:latin typeface="Swis721 Hv BT" pitchFamily="34" charset="0"/>
              </a:defRPr>
            </a:lvl1pPr>
          </a:lstStyle>
          <a:p>
            <a:pPr>
              <a:defRPr/>
            </a:pPr>
            <a:endParaRPr lang="es-ES"/>
          </a:p>
        </p:txBody>
      </p:sp>
      <p:sp>
        <p:nvSpPr>
          <p:cNvPr id="6" name="Rectangle 6">
            <a:extLst>
              <a:ext uri="{FF2B5EF4-FFF2-40B4-BE49-F238E27FC236}">
                <a16:creationId xmlns="" xmlns:a16="http://schemas.microsoft.com/office/drawing/2014/main" id="{07089714-F2BC-45C4-8EA5-30F172B9571A}"/>
              </a:ext>
            </a:extLst>
          </p:cNvPr>
          <p:cNvSpPr>
            <a:spLocks noGrp="1" noChangeArrowheads="1"/>
          </p:cNvSpPr>
          <p:nvPr>
            <p:ph type="sldNum" sz="quarter" idx="12"/>
          </p:nvPr>
        </p:nvSpPr>
        <p:spPr/>
        <p:txBody>
          <a:bodyPr/>
          <a:lstStyle>
            <a:lvl1pPr eaLnBrk="0" hangingPunct="0">
              <a:defRPr>
                <a:latin typeface="Swis721 Hv BT" pitchFamily="34" charset="0"/>
              </a:defRPr>
            </a:lvl1pPr>
          </a:lstStyle>
          <a:p>
            <a:fld id="{ED75C38C-7E15-43A6-8FDF-8DC6488171B4}" type="slidenum">
              <a:rPr lang="es-ES" altLang="es-ES"/>
              <a:pPr/>
              <a:t>‹Nº›</a:t>
            </a:fld>
            <a:endParaRPr lang="es-ES" altLang="es-ES"/>
          </a:p>
        </p:txBody>
      </p:sp>
    </p:spTree>
    <p:extLst>
      <p:ext uri="{BB962C8B-B14F-4D97-AF65-F5344CB8AC3E}">
        <p14:creationId xmlns:p14="http://schemas.microsoft.com/office/powerpoint/2010/main" val="212561116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5" y="1598423"/>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71" y="2914651"/>
            <a:ext cx="6400801"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a:t>Haga clic para modificar el estilo de subtítulo del patrón</a:t>
            </a:r>
          </a:p>
        </p:txBody>
      </p:sp>
      <p:sp>
        <p:nvSpPr>
          <p:cNvPr id="4" name="Rectangle 2">
            <a:extLst>
              <a:ext uri="{FF2B5EF4-FFF2-40B4-BE49-F238E27FC236}">
                <a16:creationId xmlns="" xmlns:a16="http://schemas.microsoft.com/office/drawing/2014/main" id="{D8B693CA-62AD-488C-BEB5-8669229FD5EA}"/>
              </a:ext>
            </a:extLst>
          </p:cNvPr>
          <p:cNvSpPr>
            <a:spLocks noGrp="1" noChangeArrowheads="1"/>
          </p:cNvSpPr>
          <p:nvPr>
            <p:ph type="dt" sz="half" idx="10"/>
          </p:nvPr>
        </p:nvSpPr>
        <p:spPr/>
        <p:txBody>
          <a:bodyPr/>
          <a:lstStyle>
            <a:lvl1pPr>
              <a:defRPr>
                <a:cs typeface="Arial" pitchFamily="34" charset="0"/>
              </a:defRPr>
            </a:lvl1pPr>
          </a:lstStyle>
          <a:p>
            <a:pPr>
              <a:defRPr/>
            </a:pPr>
            <a:fld id="{260D35F2-AAA5-4C64-AB37-BE80C0599FFA}" type="datetimeFigureOut">
              <a:rPr lang="es-ES_tradnl"/>
              <a:pPr>
                <a:defRPr/>
              </a:pPr>
              <a:t>12/06/2018</a:t>
            </a:fld>
            <a:endParaRPr lang="es-ES_tradnl"/>
          </a:p>
        </p:txBody>
      </p:sp>
      <p:sp>
        <p:nvSpPr>
          <p:cNvPr id="5" name="Rectangle 3">
            <a:extLst>
              <a:ext uri="{FF2B5EF4-FFF2-40B4-BE49-F238E27FC236}">
                <a16:creationId xmlns="" xmlns:a16="http://schemas.microsoft.com/office/drawing/2014/main" id="{5F3951AE-1596-48C3-A418-EFE0A7EE8780}"/>
              </a:ext>
            </a:extLst>
          </p:cNvPr>
          <p:cNvSpPr>
            <a:spLocks noGrp="1" noChangeArrowheads="1"/>
          </p:cNvSpPr>
          <p:nvPr>
            <p:ph type="ftr" sz="quarter" idx="11"/>
          </p:nvPr>
        </p:nvSpPr>
        <p:spPr/>
        <p:txBody>
          <a:bodyPr/>
          <a:lstStyle>
            <a:lvl1pPr>
              <a:defRPr>
                <a:cs typeface="Arial" pitchFamily="34" charset="0"/>
              </a:defRPr>
            </a:lvl1pPr>
          </a:lstStyle>
          <a:p>
            <a:pPr>
              <a:defRPr/>
            </a:pPr>
            <a:endParaRPr lang="es-ES_tradnl"/>
          </a:p>
        </p:txBody>
      </p:sp>
      <p:sp>
        <p:nvSpPr>
          <p:cNvPr id="6" name="Rectangle 4">
            <a:extLst>
              <a:ext uri="{FF2B5EF4-FFF2-40B4-BE49-F238E27FC236}">
                <a16:creationId xmlns="" xmlns:a16="http://schemas.microsoft.com/office/drawing/2014/main" id="{235B18B0-004F-40F1-80BB-51E3A5F671C4}"/>
              </a:ext>
            </a:extLst>
          </p:cNvPr>
          <p:cNvSpPr>
            <a:spLocks noGrp="1" noChangeArrowheads="1"/>
          </p:cNvSpPr>
          <p:nvPr>
            <p:ph type="sldNum" sz="quarter" idx="12"/>
          </p:nvPr>
        </p:nvSpPr>
        <p:spPr/>
        <p:txBody>
          <a:bodyPr/>
          <a:lstStyle>
            <a:lvl1pPr>
              <a:defRPr/>
            </a:lvl1pPr>
          </a:lstStyle>
          <a:p>
            <a:fld id="{B91AB669-74BC-47D6-95BA-D7F73D826932}" type="slidenum">
              <a:rPr lang="es-ES_tradnl" altLang="es-ES"/>
              <a:pPr/>
              <a:t>‹Nº›</a:t>
            </a:fld>
            <a:endParaRPr lang="es-ES_tradnl" altLang="es-ES"/>
          </a:p>
        </p:txBody>
      </p:sp>
    </p:spTree>
    <p:extLst>
      <p:ext uri="{BB962C8B-B14F-4D97-AF65-F5344CB8AC3E}">
        <p14:creationId xmlns:p14="http://schemas.microsoft.com/office/powerpoint/2010/main" val="14367725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AB1DB65D-2B80-4673-A744-FB25860B627A}"/>
              </a:ext>
            </a:extLst>
          </p:cNvPr>
          <p:cNvSpPr>
            <a:spLocks noGrp="1" noChangeArrowheads="1"/>
          </p:cNvSpPr>
          <p:nvPr>
            <p:ph type="dt" sz="half" idx="10"/>
          </p:nvPr>
        </p:nvSpPr>
        <p:spPr/>
        <p:txBody>
          <a:bodyPr/>
          <a:lstStyle>
            <a:lvl1pPr>
              <a:defRPr>
                <a:cs typeface="Arial" pitchFamily="34" charset="0"/>
              </a:defRPr>
            </a:lvl1pPr>
          </a:lstStyle>
          <a:p>
            <a:pPr>
              <a:defRPr/>
            </a:pPr>
            <a:fld id="{ABEB2BDB-7386-4CAF-A0B7-836304397060}" type="datetimeFigureOut">
              <a:rPr lang="es-ES_tradnl"/>
              <a:pPr>
                <a:defRPr/>
              </a:pPr>
              <a:t>12/06/2018</a:t>
            </a:fld>
            <a:endParaRPr lang="es-ES_tradnl"/>
          </a:p>
        </p:txBody>
      </p:sp>
      <p:sp>
        <p:nvSpPr>
          <p:cNvPr id="5" name="Rectangle 3">
            <a:extLst>
              <a:ext uri="{FF2B5EF4-FFF2-40B4-BE49-F238E27FC236}">
                <a16:creationId xmlns="" xmlns:a16="http://schemas.microsoft.com/office/drawing/2014/main" id="{BC3F0007-14BD-4172-BEF0-8BF1D50145A1}"/>
              </a:ext>
            </a:extLst>
          </p:cNvPr>
          <p:cNvSpPr>
            <a:spLocks noGrp="1" noChangeArrowheads="1"/>
          </p:cNvSpPr>
          <p:nvPr>
            <p:ph type="ftr" sz="quarter" idx="11"/>
          </p:nvPr>
        </p:nvSpPr>
        <p:spPr/>
        <p:txBody>
          <a:bodyPr/>
          <a:lstStyle>
            <a:lvl1pPr>
              <a:defRPr>
                <a:cs typeface="Arial" pitchFamily="34" charset="0"/>
              </a:defRPr>
            </a:lvl1pPr>
          </a:lstStyle>
          <a:p>
            <a:pPr>
              <a:defRPr/>
            </a:pPr>
            <a:endParaRPr lang="es-ES_tradnl"/>
          </a:p>
        </p:txBody>
      </p:sp>
      <p:sp>
        <p:nvSpPr>
          <p:cNvPr id="6" name="Rectangle 4">
            <a:extLst>
              <a:ext uri="{FF2B5EF4-FFF2-40B4-BE49-F238E27FC236}">
                <a16:creationId xmlns="" xmlns:a16="http://schemas.microsoft.com/office/drawing/2014/main" id="{44DFABAA-0483-40AC-AFC5-14B16AE880ED}"/>
              </a:ext>
            </a:extLst>
          </p:cNvPr>
          <p:cNvSpPr>
            <a:spLocks noGrp="1" noChangeArrowheads="1"/>
          </p:cNvSpPr>
          <p:nvPr>
            <p:ph type="sldNum" sz="quarter" idx="12"/>
          </p:nvPr>
        </p:nvSpPr>
        <p:spPr/>
        <p:txBody>
          <a:bodyPr/>
          <a:lstStyle>
            <a:lvl1pPr>
              <a:defRPr/>
            </a:lvl1pPr>
          </a:lstStyle>
          <a:p>
            <a:fld id="{4ABA5B94-D996-4277-BA56-D01DC993E810}" type="slidenum">
              <a:rPr lang="es-ES_tradnl" altLang="es-ES"/>
              <a:pPr/>
              <a:t>‹Nº›</a:t>
            </a:fld>
            <a:endParaRPr lang="es-ES_tradnl" altLang="es-ES"/>
          </a:p>
        </p:txBody>
      </p:sp>
    </p:spTree>
    <p:extLst>
      <p:ext uri="{BB962C8B-B14F-4D97-AF65-F5344CB8AC3E}">
        <p14:creationId xmlns:p14="http://schemas.microsoft.com/office/powerpoint/2010/main" val="310401675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494" y="3305780"/>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494" y="2180042"/>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a:t>Haga clic para modificar el estilo de texto del patrón</a:t>
            </a:r>
          </a:p>
        </p:txBody>
      </p:sp>
      <p:sp>
        <p:nvSpPr>
          <p:cNvPr id="4" name="Rectangle 2">
            <a:extLst>
              <a:ext uri="{FF2B5EF4-FFF2-40B4-BE49-F238E27FC236}">
                <a16:creationId xmlns="" xmlns:a16="http://schemas.microsoft.com/office/drawing/2014/main" id="{2518B20D-5A81-4020-83FC-7E856F6B7BB3}"/>
              </a:ext>
            </a:extLst>
          </p:cNvPr>
          <p:cNvSpPr>
            <a:spLocks noGrp="1" noChangeArrowheads="1"/>
          </p:cNvSpPr>
          <p:nvPr>
            <p:ph type="dt" sz="half" idx="10"/>
          </p:nvPr>
        </p:nvSpPr>
        <p:spPr/>
        <p:txBody>
          <a:bodyPr/>
          <a:lstStyle>
            <a:lvl1pPr>
              <a:defRPr>
                <a:cs typeface="Arial" pitchFamily="34" charset="0"/>
              </a:defRPr>
            </a:lvl1pPr>
          </a:lstStyle>
          <a:p>
            <a:pPr>
              <a:defRPr/>
            </a:pPr>
            <a:fld id="{07286914-9182-4388-B838-51672C9D8FAA}" type="datetimeFigureOut">
              <a:rPr lang="es-ES_tradnl"/>
              <a:pPr>
                <a:defRPr/>
              </a:pPr>
              <a:t>12/06/2018</a:t>
            </a:fld>
            <a:endParaRPr lang="es-ES_tradnl"/>
          </a:p>
        </p:txBody>
      </p:sp>
      <p:sp>
        <p:nvSpPr>
          <p:cNvPr id="5" name="Rectangle 3">
            <a:extLst>
              <a:ext uri="{FF2B5EF4-FFF2-40B4-BE49-F238E27FC236}">
                <a16:creationId xmlns="" xmlns:a16="http://schemas.microsoft.com/office/drawing/2014/main" id="{731688AA-2894-4C78-A16A-27CAFF5008B7}"/>
              </a:ext>
            </a:extLst>
          </p:cNvPr>
          <p:cNvSpPr>
            <a:spLocks noGrp="1" noChangeArrowheads="1"/>
          </p:cNvSpPr>
          <p:nvPr>
            <p:ph type="ftr" sz="quarter" idx="11"/>
          </p:nvPr>
        </p:nvSpPr>
        <p:spPr/>
        <p:txBody>
          <a:bodyPr/>
          <a:lstStyle>
            <a:lvl1pPr>
              <a:defRPr>
                <a:cs typeface="Arial" pitchFamily="34" charset="0"/>
              </a:defRPr>
            </a:lvl1pPr>
          </a:lstStyle>
          <a:p>
            <a:pPr>
              <a:defRPr/>
            </a:pPr>
            <a:endParaRPr lang="es-ES_tradnl"/>
          </a:p>
        </p:txBody>
      </p:sp>
      <p:sp>
        <p:nvSpPr>
          <p:cNvPr id="6" name="Rectangle 4">
            <a:extLst>
              <a:ext uri="{FF2B5EF4-FFF2-40B4-BE49-F238E27FC236}">
                <a16:creationId xmlns="" xmlns:a16="http://schemas.microsoft.com/office/drawing/2014/main" id="{FC691D78-74FE-4400-A64A-E5D04D0BA7CD}"/>
              </a:ext>
            </a:extLst>
          </p:cNvPr>
          <p:cNvSpPr>
            <a:spLocks noGrp="1" noChangeArrowheads="1"/>
          </p:cNvSpPr>
          <p:nvPr>
            <p:ph type="sldNum" sz="quarter" idx="12"/>
          </p:nvPr>
        </p:nvSpPr>
        <p:spPr/>
        <p:txBody>
          <a:bodyPr/>
          <a:lstStyle>
            <a:lvl1pPr>
              <a:defRPr/>
            </a:lvl1pPr>
          </a:lstStyle>
          <a:p>
            <a:fld id="{2CF057E7-1FE5-4F9B-8C9F-7E233BD95F0B}" type="slidenum">
              <a:rPr lang="es-ES_tradnl" altLang="es-ES"/>
              <a:pPr/>
              <a:t>‹Nº›</a:t>
            </a:fld>
            <a:endParaRPr lang="es-ES_tradnl" altLang="es-ES"/>
          </a:p>
        </p:txBody>
      </p:sp>
    </p:spTree>
    <p:extLst>
      <p:ext uri="{BB962C8B-B14F-4D97-AF65-F5344CB8AC3E}">
        <p14:creationId xmlns:p14="http://schemas.microsoft.com/office/powerpoint/2010/main" val="239055761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1117603" y="1485900"/>
            <a:ext cx="33866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39739" y="1485900"/>
            <a:ext cx="33866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2">
            <a:extLst>
              <a:ext uri="{FF2B5EF4-FFF2-40B4-BE49-F238E27FC236}">
                <a16:creationId xmlns="" xmlns:a16="http://schemas.microsoft.com/office/drawing/2014/main" id="{D1E4C42E-0D91-45E7-9BFD-808795FDD5EF}"/>
              </a:ext>
            </a:extLst>
          </p:cNvPr>
          <p:cNvSpPr>
            <a:spLocks noGrp="1" noChangeArrowheads="1"/>
          </p:cNvSpPr>
          <p:nvPr>
            <p:ph type="dt" sz="half" idx="10"/>
          </p:nvPr>
        </p:nvSpPr>
        <p:spPr/>
        <p:txBody>
          <a:bodyPr/>
          <a:lstStyle>
            <a:lvl1pPr>
              <a:defRPr>
                <a:cs typeface="Arial" pitchFamily="34" charset="0"/>
              </a:defRPr>
            </a:lvl1pPr>
          </a:lstStyle>
          <a:p>
            <a:pPr>
              <a:defRPr/>
            </a:pPr>
            <a:fld id="{1BE537EB-5611-4381-96E7-038392776F3F}" type="datetimeFigureOut">
              <a:rPr lang="es-ES_tradnl"/>
              <a:pPr>
                <a:defRPr/>
              </a:pPr>
              <a:t>12/06/2018</a:t>
            </a:fld>
            <a:endParaRPr lang="es-ES_tradnl"/>
          </a:p>
        </p:txBody>
      </p:sp>
      <p:sp>
        <p:nvSpPr>
          <p:cNvPr id="6" name="Rectangle 3">
            <a:extLst>
              <a:ext uri="{FF2B5EF4-FFF2-40B4-BE49-F238E27FC236}">
                <a16:creationId xmlns="" xmlns:a16="http://schemas.microsoft.com/office/drawing/2014/main" id="{02F1CB06-0AB7-4B5E-A5CC-B14BD9634634}"/>
              </a:ext>
            </a:extLst>
          </p:cNvPr>
          <p:cNvSpPr>
            <a:spLocks noGrp="1" noChangeArrowheads="1"/>
          </p:cNvSpPr>
          <p:nvPr>
            <p:ph type="ftr" sz="quarter" idx="11"/>
          </p:nvPr>
        </p:nvSpPr>
        <p:spPr/>
        <p:txBody>
          <a:bodyPr/>
          <a:lstStyle>
            <a:lvl1pPr>
              <a:defRPr>
                <a:cs typeface="Arial" pitchFamily="34" charset="0"/>
              </a:defRPr>
            </a:lvl1pPr>
          </a:lstStyle>
          <a:p>
            <a:pPr>
              <a:defRPr/>
            </a:pPr>
            <a:endParaRPr lang="es-ES_tradnl"/>
          </a:p>
        </p:txBody>
      </p:sp>
      <p:sp>
        <p:nvSpPr>
          <p:cNvPr id="7" name="Rectangle 4">
            <a:extLst>
              <a:ext uri="{FF2B5EF4-FFF2-40B4-BE49-F238E27FC236}">
                <a16:creationId xmlns="" xmlns:a16="http://schemas.microsoft.com/office/drawing/2014/main" id="{E3C44687-65C0-4D91-A841-05E7A214F6B8}"/>
              </a:ext>
            </a:extLst>
          </p:cNvPr>
          <p:cNvSpPr>
            <a:spLocks noGrp="1" noChangeArrowheads="1"/>
          </p:cNvSpPr>
          <p:nvPr>
            <p:ph type="sldNum" sz="quarter" idx="12"/>
          </p:nvPr>
        </p:nvSpPr>
        <p:spPr/>
        <p:txBody>
          <a:bodyPr/>
          <a:lstStyle>
            <a:lvl1pPr>
              <a:defRPr/>
            </a:lvl1pPr>
          </a:lstStyle>
          <a:p>
            <a:fld id="{CD1EF544-D1D8-4DF6-BB97-28738E714B66}" type="slidenum">
              <a:rPr lang="es-ES_tradnl" altLang="es-ES"/>
              <a:pPr/>
              <a:t>‹Nº›</a:t>
            </a:fld>
            <a:endParaRPr lang="es-ES_tradnl" altLang="es-ES"/>
          </a:p>
        </p:txBody>
      </p:sp>
    </p:spTree>
    <p:extLst>
      <p:ext uri="{BB962C8B-B14F-4D97-AF65-F5344CB8AC3E}">
        <p14:creationId xmlns:p14="http://schemas.microsoft.com/office/powerpoint/2010/main" val="367593192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71" y="205979"/>
            <a:ext cx="8229601" cy="85725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01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01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381" y="1151335"/>
            <a:ext cx="404142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381" y="1631156"/>
            <a:ext cx="404142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2">
            <a:extLst>
              <a:ext uri="{FF2B5EF4-FFF2-40B4-BE49-F238E27FC236}">
                <a16:creationId xmlns="" xmlns:a16="http://schemas.microsoft.com/office/drawing/2014/main" id="{A863F6AC-5312-43D7-A5FE-DB2E3768F7D8}"/>
              </a:ext>
            </a:extLst>
          </p:cNvPr>
          <p:cNvSpPr>
            <a:spLocks noGrp="1" noChangeArrowheads="1"/>
          </p:cNvSpPr>
          <p:nvPr>
            <p:ph type="dt" sz="half" idx="10"/>
          </p:nvPr>
        </p:nvSpPr>
        <p:spPr/>
        <p:txBody>
          <a:bodyPr/>
          <a:lstStyle>
            <a:lvl1pPr>
              <a:defRPr>
                <a:cs typeface="Arial" pitchFamily="34" charset="0"/>
              </a:defRPr>
            </a:lvl1pPr>
          </a:lstStyle>
          <a:p>
            <a:pPr>
              <a:defRPr/>
            </a:pPr>
            <a:fld id="{7523DF2E-9572-4771-B630-FE88E6A91224}" type="datetimeFigureOut">
              <a:rPr lang="es-ES_tradnl"/>
              <a:pPr>
                <a:defRPr/>
              </a:pPr>
              <a:t>12/06/2018</a:t>
            </a:fld>
            <a:endParaRPr lang="es-ES_tradnl"/>
          </a:p>
        </p:txBody>
      </p:sp>
      <p:sp>
        <p:nvSpPr>
          <p:cNvPr id="8" name="Rectangle 3">
            <a:extLst>
              <a:ext uri="{FF2B5EF4-FFF2-40B4-BE49-F238E27FC236}">
                <a16:creationId xmlns="" xmlns:a16="http://schemas.microsoft.com/office/drawing/2014/main" id="{C0E3ABFC-F2A3-4517-9817-8279678A3F06}"/>
              </a:ext>
            </a:extLst>
          </p:cNvPr>
          <p:cNvSpPr>
            <a:spLocks noGrp="1" noChangeArrowheads="1"/>
          </p:cNvSpPr>
          <p:nvPr>
            <p:ph type="ftr" sz="quarter" idx="11"/>
          </p:nvPr>
        </p:nvSpPr>
        <p:spPr/>
        <p:txBody>
          <a:bodyPr/>
          <a:lstStyle>
            <a:lvl1pPr>
              <a:defRPr>
                <a:cs typeface="Arial" pitchFamily="34" charset="0"/>
              </a:defRPr>
            </a:lvl1pPr>
          </a:lstStyle>
          <a:p>
            <a:pPr>
              <a:defRPr/>
            </a:pPr>
            <a:endParaRPr lang="es-ES_tradnl"/>
          </a:p>
        </p:txBody>
      </p:sp>
      <p:sp>
        <p:nvSpPr>
          <p:cNvPr id="9" name="Rectangle 4">
            <a:extLst>
              <a:ext uri="{FF2B5EF4-FFF2-40B4-BE49-F238E27FC236}">
                <a16:creationId xmlns="" xmlns:a16="http://schemas.microsoft.com/office/drawing/2014/main" id="{9227EFD3-05BB-4AA4-99AE-C4EB7B538B87}"/>
              </a:ext>
            </a:extLst>
          </p:cNvPr>
          <p:cNvSpPr>
            <a:spLocks noGrp="1" noChangeArrowheads="1"/>
          </p:cNvSpPr>
          <p:nvPr>
            <p:ph type="sldNum" sz="quarter" idx="12"/>
          </p:nvPr>
        </p:nvSpPr>
        <p:spPr/>
        <p:txBody>
          <a:bodyPr/>
          <a:lstStyle>
            <a:lvl1pPr>
              <a:defRPr/>
            </a:lvl1pPr>
          </a:lstStyle>
          <a:p>
            <a:fld id="{9214AE65-A960-4321-BE38-14CD79BD0A61}" type="slidenum">
              <a:rPr lang="es-ES_tradnl" altLang="es-ES"/>
              <a:pPr/>
              <a:t>‹Nº›</a:t>
            </a:fld>
            <a:endParaRPr lang="es-ES_tradnl" altLang="es-ES"/>
          </a:p>
        </p:txBody>
      </p:sp>
    </p:spTree>
    <p:extLst>
      <p:ext uri="{BB962C8B-B14F-4D97-AF65-F5344CB8AC3E}">
        <p14:creationId xmlns:p14="http://schemas.microsoft.com/office/powerpoint/2010/main" val="76985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9A56E908-AD60-E940-ADCE-0765B15C0800}"/>
              </a:ext>
            </a:extLst>
          </p:cNvPr>
          <p:cNvSpPr>
            <a:spLocks noGrp="1" noChangeArrowheads="1"/>
          </p:cNvSpPr>
          <p:nvPr>
            <p:ph type="sldNum" sz="quarter" idx="10"/>
          </p:nvPr>
        </p:nvSpPr>
        <p:spPr/>
        <p:txBody>
          <a:bodyPr/>
          <a:lstStyle>
            <a:lvl1pPr>
              <a:defRPr/>
            </a:lvl1pPr>
          </a:lstStyle>
          <a:p>
            <a:fld id="{60FB45FF-84DB-4BB1-BD09-5EB74056C635}" type="slidenum">
              <a:rPr lang="en-US" altLang="es-ES"/>
              <a:pPr/>
              <a:t>‹Nº›</a:t>
            </a:fld>
            <a:endParaRPr lang="en-US" altLang="es-ES"/>
          </a:p>
        </p:txBody>
      </p:sp>
    </p:spTree>
    <p:extLst>
      <p:ext uri="{BB962C8B-B14F-4D97-AF65-F5344CB8AC3E}">
        <p14:creationId xmlns:p14="http://schemas.microsoft.com/office/powerpoint/2010/main" val="3186442047"/>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2">
            <a:extLst>
              <a:ext uri="{FF2B5EF4-FFF2-40B4-BE49-F238E27FC236}">
                <a16:creationId xmlns="" xmlns:a16="http://schemas.microsoft.com/office/drawing/2014/main" id="{6E930BCA-0A98-405E-9CBD-48579A239B26}"/>
              </a:ext>
            </a:extLst>
          </p:cNvPr>
          <p:cNvSpPr>
            <a:spLocks noGrp="1" noChangeArrowheads="1"/>
          </p:cNvSpPr>
          <p:nvPr>
            <p:ph type="dt" sz="half" idx="10"/>
          </p:nvPr>
        </p:nvSpPr>
        <p:spPr/>
        <p:txBody>
          <a:bodyPr/>
          <a:lstStyle>
            <a:lvl1pPr>
              <a:defRPr>
                <a:cs typeface="Arial" pitchFamily="34" charset="0"/>
              </a:defRPr>
            </a:lvl1pPr>
          </a:lstStyle>
          <a:p>
            <a:pPr>
              <a:defRPr/>
            </a:pPr>
            <a:fld id="{068674A6-81CA-4D0D-946E-981B1C851405}" type="datetimeFigureOut">
              <a:rPr lang="es-ES_tradnl"/>
              <a:pPr>
                <a:defRPr/>
              </a:pPr>
              <a:t>12/06/2018</a:t>
            </a:fld>
            <a:endParaRPr lang="es-ES_tradnl"/>
          </a:p>
        </p:txBody>
      </p:sp>
      <p:sp>
        <p:nvSpPr>
          <p:cNvPr id="4" name="Rectangle 3">
            <a:extLst>
              <a:ext uri="{FF2B5EF4-FFF2-40B4-BE49-F238E27FC236}">
                <a16:creationId xmlns="" xmlns:a16="http://schemas.microsoft.com/office/drawing/2014/main" id="{F1D4144B-827F-4C8C-9C96-8CEC8CB59A35}"/>
              </a:ext>
            </a:extLst>
          </p:cNvPr>
          <p:cNvSpPr>
            <a:spLocks noGrp="1" noChangeArrowheads="1"/>
          </p:cNvSpPr>
          <p:nvPr>
            <p:ph type="ftr" sz="quarter" idx="11"/>
          </p:nvPr>
        </p:nvSpPr>
        <p:spPr/>
        <p:txBody>
          <a:bodyPr/>
          <a:lstStyle>
            <a:lvl1pPr>
              <a:defRPr>
                <a:cs typeface="Arial" pitchFamily="34" charset="0"/>
              </a:defRPr>
            </a:lvl1pPr>
          </a:lstStyle>
          <a:p>
            <a:pPr>
              <a:defRPr/>
            </a:pPr>
            <a:endParaRPr lang="es-ES_tradnl"/>
          </a:p>
        </p:txBody>
      </p:sp>
      <p:sp>
        <p:nvSpPr>
          <p:cNvPr id="5" name="Rectangle 4">
            <a:extLst>
              <a:ext uri="{FF2B5EF4-FFF2-40B4-BE49-F238E27FC236}">
                <a16:creationId xmlns="" xmlns:a16="http://schemas.microsoft.com/office/drawing/2014/main" id="{E92AA85D-C096-477E-8459-34931BFC7461}"/>
              </a:ext>
            </a:extLst>
          </p:cNvPr>
          <p:cNvSpPr>
            <a:spLocks noGrp="1" noChangeArrowheads="1"/>
          </p:cNvSpPr>
          <p:nvPr>
            <p:ph type="sldNum" sz="quarter" idx="12"/>
          </p:nvPr>
        </p:nvSpPr>
        <p:spPr/>
        <p:txBody>
          <a:bodyPr/>
          <a:lstStyle>
            <a:lvl1pPr>
              <a:defRPr/>
            </a:lvl1pPr>
          </a:lstStyle>
          <a:p>
            <a:fld id="{548AB034-09E4-4B06-A6B5-0C6BF97D0A99}" type="slidenum">
              <a:rPr lang="es-ES_tradnl" altLang="es-ES"/>
              <a:pPr/>
              <a:t>‹Nº›</a:t>
            </a:fld>
            <a:endParaRPr lang="es-ES_tradnl" altLang="es-ES"/>
          </a:p>
        </p:txBody>
      </p:sp>
    </p:spTree>
    <p:extLst>
      <p:ext uri="{BB962C8B-B14F-4D97-AF65-F5344CB8AC3E}">
        <p14:creationId xmlns:p14="http://schemas.microsoft.com/office/powerpoint/2010/main" val="48986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a:extLst>
              <a:ext uri="{FF2B5EF4-FFF2-40B4-BE49-F238E27FC236}">
                <a16:creationId xmlns="" xmlns:a16="http://schemas.microsoft.com/office/drawing/2014/main" id="{E0705AFA-CB38-4C44-AA15-79975F1E222D}"/>
              </a:ext>
            </a:extLst>
          </p:cNvPr>
          <p:cNvSpPr>
            <a:spLocks noGrp="1" noChangeArrowheads="1"/>
          </p:cNvSpPr>
          <p:nvPr>
            <p:ph type="dt" sz="half" idx="10"/>
          </p:nvPr>
        </p:nvSpPr>
        <p:spPr/>
        <p:txBody>
          <a:bodyPr/>
          <a:lstStyle>
            <a:lvl1pPr>
              <a:defRPr>
                <a:cs typeface="Arial" pitchFamily="34" charset="0"/>
              </a:defRPr>
            </a:lvl1pPr>
          </a:lstStyle>
          <a:p>
            <a:pPr>
              <a:defRPr/>
            </a:pPr>
            <a:fld id="{8BC6D708-DB9B-455F-8DAF-319196F700B2}" type="datetimeFigureOut">
              <a:rPr lang="es-ES_tradnl"/>
              <a:pPr>
                <a:defRPr/>
              </a:pPr>
              <a:t>12/06/2018</a:t>
            </a:fld>
            <a:endParaRPr lang="es-ES_tradnl"/>
          </a:p>
        </p:txBody>
      </p:sp>
      <p:sp>
        <p:nvSpPr>
          <p:cNvPr id="3" name="Rectangle 3">
            <a:extLst>
              <a:ext uri="{FF2B5EF4-FFF2-40B4-BE49-F238E27FC236}">
                <a16:creationId xmlns="" xmlns:a16="http://schemas.microsoft.com/office/drawing/2014/main" id="{C9062E07-C2C6-477D-AC1F-534D311C4913}"/>
              </a:ext>
            </a:extLst>
          </p:cNvPr>
          <p:cNvSpPr>
            <a:spLocks noGrp="1" noChangeArrowheads="1"/>
          </p:cNvSpPr>
          <p:nvPr>
            <p:ph type="ftr" sz="quarter" idx="11"/>
          </p:nvPr>
        </p:nvSpPr>
        <p:spPr/>
        <p:txBody>
          <a:bodyPr/>
          <a:lstStyle>
            <a:lvl1pPr>
              <a:defRPr>
                <a:cs typeface="Arial" pitchFamily="34" charset="0"/>
              </a:defRPr>
            </a:lvl1pPr>
          </a:lstStyle>
          <a:p>
            <a:pPr>
              <a:defRPr/>
            </a:pPr>
            <a:endParaRPr lang="es-ES_tradnl"/>
          </a:p>
        </p:txBody>
      </p:sp>
      <p:sp>
        <p:nvSpPr>
          <p:cNvPr id="4" name="Rectangle 4">
            <a:extLst>
              <a:ext uri="{FF2B5EF4-FFF2-40B4-BE49-F238E27FC236}">
                <a16:creationId xmlns="" xmlns:a16="http://schemas.microsoft.com/office/drawing/2014/main" id="{28486BA4-2D39-4B5E-8379-2304304FAA52}"/>
              </a:ext>
            </a:extLst>
          </p:cNvPr>
          <p:cNvSpPr>
            <a:spLocks noGrp="1" noChangeArrowheads="1"/>
          </p:cNvSpPr>
          <p:nvPr>
            <p:ph type="sldNum" sz="quarter" idx="12"/>
          </p:nvPr>
        </p:nvSpPr>
        <p:spPr/>
        <p:txBody>
          <a:bodyPr/>
          <a:lstStyle>
            <a:lvl1pPr>
              <a:defRPr/>
            </a:lvl1pPr>
          </a:lstStyle>
          <a:p>
            <a:fld id="{879B4136-B959-4BE0-93ED-BA52DCD79186}" type="slidenum">
              <a:rPr lang="es-ES_tradnl" altLang="es-ES"/>
              <a:pPr/>
              <a:t>‹Nº›</a:t>
            </a:fld>
            <a:endParaRPr lang="es-ES_tradnl" altLang="es-ES"/>
          </a:p>
        </p:txBody>
      </p:sp>
    </p:spTree>
    <p:extLst>
      <p:ext uri="{BB962C8B-B14F-4D97-AF65-F5344CB8AC3E}">
        <p14:creationId xmlns:p14="http://schemas.microsoft.com/office/powerpoint/2010/main" val="47213726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4" y="204787"/>
            <a:ext cx="3008489"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756" y="204969"/>
            <a:ext cx="5111044"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4" y="1076328"/>
            <a:ext cx="3008489"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2">
            <a:extLst>
              <a:ext uri="{FF2B5EF4-FFF2-40B4-BE49-F238E27FC236}">
                <a16:creationId xmlns="" xmlns:a16="http://schemas.microsoft.com/office/drawing/2014/main" id="{BBE99427-0228-4AEB-82B6-026587443118}"/>
              </a:ext>
            </a:extLst>
          </p:cNvPr>
          <p:cNvSpPr>
            <a:spLocks noGrp="1" noChangeArrowheads="1"/>
          </p:cNvSpPr>
          <p:nvPr>
            <p:ph type="dt" sz="half" idx="10"/>
          </p:nvPr>
        </p:nvSpPr>
        <p:spPr/>
        <p:txBody>
          <a:bodyPr/>
          <a:lstStyle>
            <a:lvl1pPr>
              <a:defRPr>
                <a:cs typeface="Arial" pitchFamily="34" charset="0"/>
              </a:defRPr>
            </a:lvl1pPr>
          </a:lstStyle>
          <a:p>
            <a:pPr>
              <a:defRPr/>
            </a:pPr>
            <a:fld id="{7DB86790-284C-413A-97D5-B3E5766E9EC8}" type="datetimeFigureOut">
              <a:rPr lang="es-ES_tradnl"/>
              <a:pPr>
                <a:defRPr/>
              </a:pPr>
              <a:t>12/06/2018</a:t>
            </a:fld>
            <a:endParaRPr lang="es-ES_tradnl"/>
          </a:p>
        </p:txBody>
      </p:sp>
      <p:sp>
        <p:nvSpPr>
          <p:cNvPr id="6" name="Rectangle 3">
            <a:extLst>
              <a:ext uri="{FF2B5EF4-FFF2-40B4-BE49-F238E27FC236}">
                <a16:creationId xmlns="" xmlns:a16="http://schemas.microsoft.com/office/drawing/2014/main" id="{6DBFA673-835E-4E51-8868-91094C1B4BB0}"/>
              </a:ext>
            </a:extLst>
          </p:cNvPr>
          <p:cNvSpPr>
            <a:spLocks noGrp="1" noChangeArrowheads="1"/>
          </p:cNvSpPr>
          <p:nvPr>
            <p:ph type="ftr" sz="quarter" idx="11"/>
          </p:nvPr>
        </p:nvSpPr>
        <p:spPr/>
        <p:txBody>
          <a:bodyPr/>
          <a:lstStyle>
            <a:lvl1pPr>
              <a:defRPr>
                <a:cs typeface="Arial" pitchFamily="34" charset="0"/>
              </a:defRPr>
            </a:lvl1pPr>
          </a:lstStyle>
          <a:p>
            <a:pPr>
              <a:defRPr/>
            </a:pPr>
            <a:endParaRPr lang="es-ES_tradnl"/>
          </a:p>
        </p:txBody>
      </p:sp>
      <p:sp>
        <p:nvSpPr>
          <p:cNvPr id="7" name="Rectangle 4">
            <a:extLst>
              <a:ext uri="{FF2B5EF4-FFF2-40B4-BE49-F238E27FC236}">
                <a16:creationId xmlns="" xmlns:a16="http://schemas.microsoft.com/office/drawing/2014/main" id="{722549A8-762D-438B-AFC2-B4DDD86DC9F8}"/>
              </a:ext>
            </a:extLst>
          </p:cNvPr>
          <p:cNvSpPr>
            <a:spLocks noGrp="1" noChangeArrowheads="1"/>
          </p:cNvSpPr>
          <p:nvPr>
            <p:ph type="sldNum" sz="quarter" idx="12"/>
          </p:nvPr>
        </p:nvSpPr>
        <p:spPr/>
        <p:txBody>
          <a:bodyPr/>
          <a:lstStyle>
            <a:lvl1pPr>
              <a:defRPr/>
            </a:lvl1pPr>
          </a:lstStyle>
          <a:p>
            <a:fld id="{C774991E-A3A0-4258-AFCF-8EFC8CE54E13}" type="slidenum">
              <a:rPr lang="es-ES_tradnl" altLang="es-ES"/>
              <a:pPr/>
              <a:t>‹Nº›</a:t>
            </a:fld>
            <a:endParaRPr lang="es-ES_tradnl" altLang="es-ES"/>
          </a:p>
        </p:txBody>
      </p:sp>
    </p:spTree>
    <p:extLst>
      <p:ext uri="{BB962C8B-B14F-4D97-AF65-F5344CB8AC3E}">
        <p14:creationId xmlns:p14="http://schemas.microsoft.com/office/powerpoint/2010/main" val="396368354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111"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11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111"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2">
            <a:extLst>
              <a:ext uri="{FF2B5EF4-FFF2-40B4-BE49-F238E27FC236}">
                <a16:creationId xmlns="" xmlns:a16="http://schemas.microsoft.com/office/drawing/2014/main" id="{3E4713ED-EE5A-4E14-BBE2-A0216F043428}"/>
              </a:ext>
            </a:extLst>
          </p:cNvPr>
          <p:cNvSpPr>
            <a:spLocks noGrp="1" noChangeArrowheads="1"/>
          </p:cNvSpPr>
          <p:nvPr>
            <p:ph type="dt" sz="half" idx="10"/>
          </p:nvPr>
        </p:nvSpPr>
        <p:spPr/>
        <p:txBody>
          <a:bodyPr/>
          <a:lstStyle>
            <a:lvl1pPr>
              <a:defRPr>
                <a:cs typeface="Arial" pitchFamily="34" charset="0"/>
              </a:defRPr>
            </a:lvl1pPr>
          </a:lstStyle>
          <a:p>
            <a:pPr>
              <a:defRPr/>
            </a:pPr>
            <a:fld id="{4478E3E8-495B-4650-8529-399615C35401}" type="datetimeFigureOut">
              <a:rPr lang="es-ES_tradnl"/>
              <a:pPr>
                <a:defRPr/>
              </a:pPr>
              <a:t>12/06/2018</a:t>
            </a:fld>
            <a:endParaRPr lang="es-ES_tradnl"/>
          </a:p>
        </p:txBody>
      </p:sp>
      <p:sp>
        <p:nvSpPr>
          <p:cNvPr id="6" name="Rectangle 3">
            <a:extLst>
              <a:ext uri="{FF2B5EF4-FFF2-40B4-BE49-F238E27FC236}">
                <a16:creationId xmlns="" xmlns:a16="http://schemas.microsoft.com/office/drawing/2014/main" id="{1F552B29-6685-4430-ABAE-0B7FC5F5896D}"/>
              </a:ext>
            </a:extLst>
          </p:cNvPr>
          <p:cNvSpPr>
            <a:spLocks noGrp="1" noChangeArrowheads="1"/>
          </p:cNvSpPr>
          <p:nvPr>
            <p:ph type="ftr" sz="quarter" idx="11"/>
          </p:nvPr>
        </p:nvSpPr>
        <p:spPr/>
        <p:txBody>
          <a:bodyPr/>
          <a:lstStyle>
            <a:lvl1pPr>
              <a:defRPr>
                <a:cs typeface="Arial" pitchFamily="34" charset="0"/>
              </a:defRPr>
            </a:lvl1pPr>
          </a:lstStyle>
          <a:p>
            <a:pPr>
              <a:defRPr/>
            </a:pPr>
            <a:endParaRPr lang="es-ES_tradnl"/>
          </a:p>
        </p:txBody>
      </p:sp>
      <p:sp>
        <p:nvSpPr>
          <p:cNvPr id="7" name="Rectangle 4">
            <a:extLst>
              <a:ext uri="{FF2B5EF4-FFF2-40B4-BE49-F238E27FC236}">
                <a16:creationId xmlns="" xmlns:a16="http://schemas.microsoft.com/office/drawing/2014/main" id="{1F853594-0AB0-47C2-A27E-4E2AFEC05114}"/>
              </a:ext>
            </a:extLst>
          </p:cNvPr>
          <p:cNvSpPr>
            <a:spLocks noGrp="1" noChangeArrowheads="1"/>
          </p:cNvSpPr>
          <p:nvPr>
            <p:ph type="sldNum" sz="quarter" idx="12"/>
          </p:nvPr>
        </p:nvSpPr>
        <p:spPr/>
        <p:txBody>
          <a:bodyPr/>
          <a:lstStyle>
            <a:lvl1pPr>
              <a:defRPr/>
            </a:lvl1pPr>
          </a:lstStyle>
          <a:p>
            <a:fld id="{9FD8DA24-50A5-4941-8BCC-1D930FB9CAEC}" type="slidenum">
              <a:rPr lang="es-ES_tradnl" altLang="es-ES"/>
              <a:pPr/>
              <a:t>‹Nº›</a:t>
            </a:fld>
            <a:endParaRPr lang="es-ES_tradnl" altLang="es-ES"/>
          </a:p>
        </p:txBody>
      </p:sp>
    </p:spTree>
    <p:extLst>
      <p:ext uri="{BB962C8B-B14F-4D97-AF65-F5344CB8AC3E}">
        <p14:creationId xmlns:p14="http://schemas.microsoft.com/office/powerpoint/2010/main" val="208874265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87971C48-E4E7-4571-ADB7-2890873C7B00}"/>
              </a:ext>
            </a:extLst>
          </p:cNvPr>
          <p:cNvSpPr>
            <a:spLocks noGrp="1" noChangeArrowheads="1"/>
          </p:cNvSpPr>
          <p:nvPr>
            <p:ph type="dt" sz="half" idx="10"/>
          </p:nvPr>
        </p:nvSpPr>
        <p:spPr/>
        <p:txBody>
          <a:bodyPr/>
          <a:lstStyle>
            <a:lvl1pPr>
              <a:defRPr>
                <a:cs typeface="Arial" pitchFamily="34" charset="0"/>
              </a:defRPr>
            </a:lvl1pPr>
          </a:lstStyle>
          <a:p>
            <a:pPr>
              <a:defRPr/>
            </a:pPr>
            <a:fld id="{0E942A14-99DE-4C80-9DC5-C06E0B053F29}" type="datetimeFigureOut">
              <a:rPr lang="es-ES_tradnl"/>
              <a:pPr>
                <a:defRPr/>
              </a:pPr>
              <a:t>12/06/2018</a:t>
            </a:fld>
            <a:endParaRPr lang="es-ES_tradnl"/>
          </a:p>
        </p:txBody>
      </p:sp>
      <p:sp>
        <p:nvSpPr>
          <p:cNvPr id="5" name="Rectangle 3">
            <a:extLst>
              <a:ext uri="{FF2B5EF4-FFF2-40B4-BE49-F238E27FC236}">
                <a16:creationId xmlns="" xmlns:a16="http://schemas.microsoft.com/office/drawing/2014/main" id="{0FD9D83D-BF59-4610-8E11-19BA6EB2033E}"/>
              </a:ext>
            </a:extLst>
          </p:cNvPr>
          <p:cNvSpPr>
            <a:spLocks noGrp="1" noChangeArrowheads="1"/>
          </p:cNvSpPr>
          <p:nvPr>
            <p:ph type="ftr" sz="quarter" idx="11"/>
          </p:nvPr>
        </p:nvSpPr>
        <p:spPr/>
        <p:txBody>
          <a:bodyPr/>
          <a:lstStyle>
            <a:lvl1pPr>
              <a:defRPr>
                <a:cs typeface="Arial" pitchFamily="34" charset="0"/>
              </a:defRPr>
            </a:lvl1pPr>
          </a:lstStyle>
          <a:p>
            <a:pPr>
              <a:defRPr/>
            </a:pPr>
            <a:endParaRPr lang="es-ES_tradnl"/>
          </a:p>
        </p:txBody>
      </p:sp>
      <p:sp>
        <p:nvSpPr>
          <p:cNvPr id="6" name="Rectangle 4">
            <a:extLst>
              <a:ext uri="{FF2B5EF4-FFF2-40B4-BE49-F238E27FC236}">
                <a16:creationId xmlns="" xmlns:a16="http://schemas.microsoft.com/office/drawing/2014/main" id="{380458FF-9525-441A-BD0C-1BCE701819F9}"/>
              </a:ext>
            </a:extLst>
          </p:cNvPr>
          <p:cNvSpPr>
            <a:spLocks noGrp="1" noChangeArrowheads="1"/>
          </p:cNvSpPr>
          <p:nvPr>
            <p:ph type="sldNum" sz="quarter" idx="12"/>
          </p:nvPr>
        </p:nvSpPr>
        <p:spPr/>
        <p:txBody>
          <a:bodyPr/>
          <a:lstStyle>
            <a:lvl1pPr>
              <a:defRPr/>
            </a:lvl1pPr>
          </a:lstStyle>
          <a:p>
            <a:fld id="{C10EE33F-E8E8-42FE-9FCA-D5EC85864577}" type="slidenum">
              <a:rPr lang="es-ES_tradnl" altLang="es-ES"/>
              <a:pPr/>
              <a:t>‹Nº›</a:t>
            </a:fld>
            <a:endParaRPr lang="es-ES_tradnl" altLang="es-ES"/>
          </a:p>
        </p:txBody>
      </p:sp>
    </p:spTree>
    <p:extLst>
      <p:ext uri="{BB962C8B-B14F-4D97-AF65-F5344CB8AC3E}">
        <p14:creationId xmlns:p14="http://schemas.microsoft.com/office/powerpoint/2010/main" val="149026028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299200" y="457200"/>
            <a:ext cx="1727200" cy="4114800"/>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1117600" y="457200"/>
            <a:ext cx="5046133" cy="41148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C91999F4-ED84-42F9-83BD-854EFC7C56A5}"/>
              </a:ext>
            </a:extLst>
          </p:cNvPr>
          <p:cNvSpPr>
            <a:spLocks noGrp="1" noChangeArrowheads="1"/>
          </p:cNvSpPr>
          <p:nvPr>
            <p:ph type="dt" sz="half" idx="10"/>
          </p:nvPr>
        </p:nvSpPr>
        <p:spPr/>
        <p:txBody>
          <a:bodyPr/>
          <a:lstStyle>
            <a:lvl1pPr>
              <a:defRPr>
                <a:cs typeface="Arial" pitchFamily="34" charset="0"/>
              </a:defRPr>
            </a:lvl1pPr>
          </a:lstStyle>
          <a:p>
            <a:pPr>
              <a:defRPr/>
            </a:pPr>
            <a:fld id="{21908993-D0F2-4D9D-A0D0-4B86DFE22DE4}" type="datetimeFigureOut">
              <a:rPr lang="es-ES_tradnl"/>
              <a:pPr>
                <a:defRPr/>
              </a:pPr>
              <a:t>12/06/2018</a:t>
            </a:fld>
            <a:endParaRPr lang="es-ES_tradnl"/>
          </a:p>
        </p:txBody>
      </p:sp>
      <p:sp>
        <p:nvSpPr>
          <p:cNvPr id="5" name="Rectangle 3">
            <a:extLst>
              <a:ext uri="{FF2B5EF4-FFF2-40B4-BE49-F238E27FC236}">
                <a16:creationId xmlns="" xmlns:a16="http://schemas.microsoft.com/office/drawing/2014/main" id="{FCDA51A4-D7B2-49D3-89E3-0C317052E464}"/>
              </a:ext>
            </a:extLst>
          </p:cNvPr>
          <p:cNvSpPr>
            <a:spLocks noGrp="1" noChangeArrowheads="1"/>
          </p:cNvSpPr>
          <p:nvPr>
            <p:ph type="ftr" sz="quarter" idx="11"/>
          </p:nvPr>
        </p:nvSpPr>
        <p:spPr/>
        <p:txBody>
          <a:bodyPr/>
          <a:lstStyle>
            <a:lvl1pPr>
              <a:defRPr>
                <a:cs typeface="Arial" pitchFamily="34" charset="0"/>
              </a:defRPr>
            </a:lvl1pPr>
          </a:lstStyle>
          <a:p>
            <a:pPr>
              <a:defRPr/>
            </a:pPr>
            <a:endParaRPr lang="es-ES_tradnl"/>
          </a:p>
        </p:txBody>
      </p:sp>
      <p:sp>
        <p:nvSpPr>
          <p:cNvPr id="6" name="Rectangle 4">
            <a:extLst>
              <a:ext uri="{FF2B5EF4-FFF2-40B4-BE49-F238E27FC236}">
                <a16:creationId xmlns="" xmlns:a16="http://schemas.microsoft.com/office/drawing/2014/main" id="{37156A66-4DF0-4E95-87D5-386031ECE553}"/>
              </a:ext>
            </a:extLst>
          </p:cNvPr>
          <p:cNvSpPr>
            <a:spLocks noGrp="1" noChangeArrowheads="1"/>
          </p:cNvSpPr>
          <p:nvPr>
            <p:ph type="sldNum" sz="quarter" idx="12"/>
          </p:nvPr>
        </p:nvSpPr>
        <p:spPr/>
        <p:txBody>
          <a:bodyPr/>
          <a:lstStyle>
            <a:lvl1pPr>
              <a:defRPr/>
            </a:lvl1pPr>
          </a:lstStyle>
          <a:p>
            <a:fld id="{A8B4DCB0-99F9-4B05-95AF-4B4BB7DBE9CC}" type="slidenum">
              <a:rPr lang="es-ES_tradnl" altLang="es-ES"/>
              <a:pPr/>
              <a:t>‹Nº›</a:t>
            </a:fld>
            <a:endParaRPr lang="es-ES_tradnl" altLang="es-ES"/>
          </a:p>
        </p:txBody>
      </p:sp>
    </p:spTree>
    <p:extLst>
      <p:ext uri="{BB962C8B-B14F-4D97-AF65-F5344CB8AC3E}">
        <p14:creationId xmlns:p14="http://schemas.microsoft.com/office/powerpoint/2010/main" val="2100418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71" y="206092"/>
            <a:ext cx="8229601" cy="438864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3" name="Rectangle 4">
            <a:extLst>
              <a:ext uri="{FF2B5EF4-FFF2-40B4-BE49-F238E27FC236}">
                <a16:creationId xmlns="" xmlns:a16="http://schemas.microsoft.com/office/drawing/2014/main" id="{90012C2D-DC47-47E6-83C8-F31520CA3EDB}"/>
              </a:ext>
            </a:extLst>
          </p:cNvPr>
          <p:cNvSpPr>
            <a:spLocks noGrp="1" noChangeArrowheads="1"/>
          </p:cNvSpPr>
          <p:nvPr>
            <p:ph type="dt" sz="half" idx="10"/>
          </p:nvPr>
        </p:nvSpPr>
        <p:spPr/>
        <p:txBody>
          <a:bodyPr/>
          <a:lstStyle>
            <a:lvl1pPr>
              <a:defRPr>
                <a:cs typeface="Arial" pitchFamily="34" charset="0"/>
              </a:defRPr>
            </a:lvl1pPr>
          </a:lstStyle>
          <a:p>
            <a:pPr>
              <a:defRPr/>
            </a:pPr>
            <a:endParaRPr lang="en-US"/>
          </a:p>
        </p:txBody>
      </p:sp>
      <p:sp>
        <p:nvSpPr>
          <p:cNvPr id="4" name="Rectangle 5">
            <a:extLst>
              <a:ext uri="{FF2B5EF4-FFF2-40B4-BE49-F238E27FC236}">
                <a16:creationId xmlns="" xmlns:a16="http://schemas.microsoft.com/office/drawing/2014/main" id="{DAAF054B-E71F-44D3-87FB-0633C4F7E127}"/>
              </a:ext>
            </a:extLst>
          </p:cNvPr>
          <p:cNvSpPr>
            <a:spLocks noGrp="1" noChangeArrowheads="1"/>
          </p:cNvSpPr>
          <p:nvPr>
            <p:ph type="ftr" sz="quarter" idx="11"/>
          </p:nvPr>
        </p:nvSpPr>
        <p:spPr/>
        <p:txBody>
          <a:bodyPr/>
          <a:lstStyle>
            <a:lvl1pPr>
              <a:defRPr>
                <a:cs typeface="Arial" pitchFamily="34" charset="0"/>
              </a:defRPr>
            </a:lvl1pPr>
          </a:lstStyle>
          <a:p>
            <a:pPr>
              <a:defRPr/>
            </a:pPr>
            <a:endParaRPr lang="en-US"/>
          </a:p>
        </p:txBody>
      </p:sp>
      <p:sp>
        <p:nvSpPr>
          <p:cNvPr id="5" name="Rectangle 6">
            <a:extLst>
              <a:ext uri="{FF2B5EF4-FFF2-40B4-BE49-F238E27FC236}">
                <a16:creationId xmlns="" xmlns:a16="http://schemas.microsoft.com/office/drawing/2014/main" id="{80B44166-A5E5-4205-94A0-CAE3EC50CE0E}"/>
              </a:ext>
            </a:extLst>
          </p:cNvPr>
          <p:cNvSpPr>
            <a:spLocks noGrp="1" noChangeArrowheads="1"/>
          </p:cNvSpPr>
          <p:nvPr>
            <p:ph type="sldNum" sz="quarter" idx="12"/>
          </p:nvPr>
        </p:nvSpPr>
        <p:spPr/>
        <p:txBody>
          <a:bodyPr/>
          <a:lstStyle>
            <a:lvl1pPr>
              <a:defRPr/>
            </a:lvl1pPr>
          </a:lstStyle>
          <a:p>
            <a:fld id="{BF16FB27-D250-4821-A1AB-0839E5BC11AC}" type="slidenum">
              <a:rPr lang="en-US" altLang="es-ES"/>
              <a:pPr/>
              <a:t>‹Nº›</a:t>
            </a:fld>
            <a:endParaRPr lang="en-US" altLang="es-ES"/>
          </a:p>
        </p:txBody>
      </p:sp>
    </p:spTree>
    <p:extLst>
      <p:ext uri="{BB962C8B-B14F-4D97-AF65-F5344CB8AC3E}">
        <p14:creationId xmlns:p14="http://schemas.microsoft.com/office/powerpoint/2010/main" val="357020963"/>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2" y="1597827"/>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03" y="2914651"/>
            <a:ext cx="6400801"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a:t>Haga clic para modificar el estilo de subtítulo del patrón</a:t>
            </a:r>
          </a:p>
        </p:txBody>
      </p:sp>
      <p:sp>
        <p:nvSpPr>
          <p:cNvPr id="4" name="Rectangle 4">
            <a:extLst>
              <a:ext uri="{FF2B5EF4-FFF2-40B4-BE49-F238E27FC236}">
                <a16:creationId xmlns="" xmlns:a16="http://schemas.microsoft.com/office/drawing/2014/main" id="{702E957C-1816-48FD-A5FB-C21B929EE85C}"/>
              </a:ext>
            </a:extLst>
          </p:cNvPr>
          <p:cNvSpPr>
            <a:spLocks noGrp="1" noChangeArrowheads="1"/>
          </p:cNvSpPr>
          <p:nvPr>
            <p:ph type="dt" sz="half" idx="10"/>
          </p:nvPr>
        </p:nvSpPr>
        <p:spPr/>
        <p:txBody>
          <a:bodyPr/>
          <a:lstStyle>
            <a:lvl1pPr eaLnBrk="0" hangingPunct="0">
              <a:defRPr b="1">
                <a:latin typeface="Swis721 Hv BT" pitchFamily="34" charset="0"/>
              </a:defRPr>
            </a:lvl1pPr>
          </a:lstStyle>
          <a:p>
            <a:pPr>
              <a:defRPr/>
            </a:pPr>
            <a:endParaRPr lang="es-ES"/>
          </a:p>
        </p:txBody>
      </p:sp>
      <p:sp>
        <p:nvSpPr>
          <p:cNvPr id="5" name="Rectangle 5">
            <a:extLst>
              <a:ext uri="{FF2B5EF4-FFF2-40B4-BE49-F238E27FC236}">
                <a16:creationId xmlns="" xmlns:a16="http://schemas.microsoft.com/office/drawing/2014/main" id="{4493CF80-DAB4-49C7-B7DF-F04956955558}"/>
              </a:ext>
            </a:extLst>
          </p:cNvPr>
          <p:cNvSpPr>
            <a:spLocks noGrp="1" noChangeArrowheads="1"/>
          </p:cNvSpPr>
          <p:nvPr>
            <p:ph type="ftr" sz="quarter" idx="11"/>
          </p:nvPr>
        </p:nvSpPr>
        <p:spPr/>
        <p:txBody>
          <a:bodyPr/>
          <a:lstStyle>
            <a:lvl1pPr eaLnBrk="0" hangingPunct="0">
              <a:defRPr b="1">
                <a:latin typeface="Swis721 Hv BT" pitchFamily="34" charset="0"/>
              </a:defRPr>
            </a:lvl1pPr>
          </a:lstStyle>
          <a:p>
            <a:pPr>
              <a:defRPr/>
            </a:pPr>
            <a:endParaRPr lang="es-ES"/>
          </a:p>
        </p:txBody>
      </p:sp>
      <p:sp>
        <p:nvSpPr>
          <p:cNvPr id="6" name="Rectangle 6">
            <a:extLst>
              <a:ext uri="{FF2B5EF4-FFF2-40B4-BE49-F238E27FC236}">
                <a16:creationId xmlns="" xmlns:a16="http://schemas.microsoft.com/office/drawing/2014/main" id="{12D4FACC-34A7-4986-A64E-B8CAD2350CD3}"/>
              </a:ext>
            </a:extLst>
          </p:cNvPr>
          <p:cNvSpPr>
            <a:spLocks noGrp="1" noChangeArrowheads="1"/>
          </p:cNvSpPr>
          <p:nvPr>
            <p:ph type="sldNum" sz="quarter" idx="12"/>
          </p:nvPr>
        </p:nvSpPr>
        <p:spPr/>
        <p:txBody>
          <a:bodyPr/>
          <a:lstStyle>
            <a:lvl1pPr eaLnBrk="0" hangingPunct="0">
              <a:defRPr b="1">
                <a:latin typeface="Swis721 Hv BT" pitchFamily="34" charset="0"/>
              </a:defRPr>
            </a:lvl1pPr>
          </a:lstStyle>
          <a:p>
            <a:fld id="{77C49F8A-7654-4788-B873-A1DE3F970F86}" type="slidenum">
              <a:rPr lang="es-ES" altLang="es-ES"/>
              <a:pPr/>
              <a:t>‹Nº›</a:t>
            </a:fld>
            <a:endParaRPr lang="es-ES" altLang="es-ES"/>
          </a:p>
        </p:txBody>
      </p:sp>
    </p:spTree>
    <p:extLst>
      <p:ext uri="{BB962C8B-B14F-4D97-AF65-F5344CB8AC3E}">
        <p14:creationId xmlns:p14="http://schemas.microsoft.com/office/powerpoint/2010/main" val="315963425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6B4F3528-E160-460B-A096-2988F4145863}"/>
              </a:ext>
            </a:extLst>
          </p:cNvPr>
          <p:cNvSpPr>
            <a:spLocks noGrp="1" noChangeArrowheads="1"/>
          </p:cNvSpPr>
          <p:nvPr>
            <p:ph type="dt" sz="half" idx="10"/>
          </p:nvPr>
        </p:nvSpPr>
        <p:spPr/>
        <p:txBody>
          <a:bodyPr/>
          <a:lstStyle>
            <a:lvl1pPr eaLnBrk="0" hangingPunct="0">
              <a:defRPr b="1">
                <a:latin typeface="Swis721 Hv BT" pitchFamily="34" charset="0"/>
              </a:defRPr>
            </a:lvl1pPr>
          </a:lstStyle>
          <a:p>
            <a:pPr>
              <a:defRPr/>
            </a:pPr>
            <a:endParaRPr lang="es-ES"/>
          </a:p>
        </p:txBody>
      </p:sp>
      <p:sp>
        <p:nvSpPr>
          <p:cNvPr id="5" name="Rectangle 5">
            <a:extLst>
              <a:ext uri="{FF2B5EF4-FFF2-40B4-BE49-F238E27FC236}">
                <a16:creationId xmlns="" xmlns:a16="http://schemas.microsoft.com/office/drawing/2014/main" id="{0D53796A-4540-42B3-B0D4-3D2A6EBA6EDC}"/>
              </a:ext>
            </a:extLst>
          </p:cNvPr>
          <p:cNvSpPr>
            <a:spLocks noGrp="1" noChangeArrowheads="1"/>
          </p:cNvSpPr>
          <p:nvPr>
            <p:ph type="ftr" sz="quarter" idx="11"/>
          </p:nvPr>
        </p:nvSpPr>
        <p:spPr/>
        <p:txBody>
          <a:bodyPr/>
          <a:lstStyle>
            <a:lvl1pPr eaLnBrk="0" hangingPunct="0">
              <a:defRPr b="1">
                <a:latin typeface="Swis721 Hv BT" pitchFamily="34" charset="0"/>
              </a:defRPr>
            </a:lvl1pPr>
          </a:lstStyle>
          <a:p>
            <a:pPr>
              <a:defRPr/>
            </a:pPr>
            <a:endParaRPr lang="es-ES"/>
          </a:p>
        </p:txBody>
      </p:sp>
      <p:sp>
        <p:nvSpPr>
          <p:cNvPr id="6" name="Rectangle 6">
            <a:extLst>
              <a:ext uri="{FF2B5EF4-FFF2-40B4-BE49-F238E27FC236}">
                <a16:creationId xmlns="" xmlns:a16="http://schemas.microsoft.com/office/drawing/2014/main" id="{F16FDBB6-5AC6-449A-B421-289CE03A28BE}"/>
              </a:ext>
            </a:extLst>
          </p:cNvPr>
          <p:cNvSpPr>
            <a:spLocks noGrp="1" noChangeArrowheads="1"/>
          </p:cNvSpPr>
          <p:nvPr>
            <p:ph type="sldNum" sz="quarter" idx="12"/>
          </p:nvPr>
        </p:nvSpPr>
        <p:spPr/>
        <p:txBody>
          <a:bodyPr/>
          <a:lstStyle>
            <a:lvl1pPr eaLnBrk="0" hangingPunct="0">
              <a:defRPr b="1">
                <a:latin typeface="Swis721 Hv BT" pitchFamily="34" charset="0"/>
              </a:defRPr>
            </a:lvl1pPr>
          </a:lstStyle>
          <a:p>
            <a:fld id="{CEAFB29F-6FA9-491A-A6B0-1811F3107A22}" type="slidenum">
              <a:rPr lang="es-ES" altLang="es-ES"/>
              <a:pPr/>
              <a:t>‹Nº›</a:t>
            </a:fld>
            <a:endParaRPr lang="es-ES" altLang="es-ES"/>
          </a:p>
        </p:txBody>
      </p:sp>
    </p:spTree>
    <p:extLst>
      <p:ext uri="{BB962C8B-B14F-4D97-AF65-F5344CB8AC3E}">
        <p14:creationId xmlns:p14="http://schemas.microsoft.com/office/powerpoint/2010/main" val="10814532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491" y="3305185"/>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491" y="2180041"/>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a:t>Haga clic para modificar el estilo de texto del patrón</a:t>
            </a:r>
          </a:p>
        </p:txBody>
      </p:sp>
      <p:sp>
        <p:nvSpPr>
          <p:cNvPr id="4" name="Rectangle 4">
            <a:extLst>
              <a:ext uri="{FF2B5EF4-FFF2-40B4-BE49-F238E27FC236}">
                <a16:creationId xmlns="" xmlns:a16="http://schemas.microsoft.com/office/drawing/2014/main" id="{AD73AE4A-B401-412B-9CFD-7BD466ECBFF1}"/>
              </a:ext>
            </a:extLst>
          </p:cNvPr>
          <p:cNvSpPr>
            <a:spLocks noGrp="1" noChangeArrowheads="1"/>
          </p:cNvSpPr>
          <p:nvPr>
            <p:ph type="dt" sz="half" idx="10"/>
          </p:nvPr>
        </p:nvSpPr>
        <p:spPr/>
        <p:txBody>
          <a:bodyPr/>
          <a:lstStyle>
            <a:lvl1pPr eaLnBrk="0" hangingPunct="0">
              <a:defRPr b="1">
                <a:latin typeface="Swis721 Hv BT" pitchFamily="34" charset="0"/>
              </a:defRPr>
            </a:lvl1pPr>
          </a:lstStyle>
          <a:p>
            <a:pPr>
              <a:defRPr/>
            </a:pPr>
            <a:endParaRPr lang="es-ES"/>
          </a:p>
        </p:txBody>
      </p:sp>
      <p:sp>
        <p:nvSpPr>
          <p:cNvPr id="5" name="Rectangle 5">
            <a:extLst>
              <a:ext uri="{FF2B5EF4-FFF2-40B4-BE49-F238E27FC236}">
                <a16:creationId xmlns="" xmlns:a16="http://schemas.microsoft.com/office/drawing/2014/main" id="{3A211807-23EA-4A41-9AEB-19C17F4175EA}"/>
              </a:ext>
            </a:extLst>
          </p:cNvPr>
          <p:cNvSpPr>
            <a:spLocks noGrp="1" noChangeArrowheads="1"/>
          </p:cNvSpPr>
          <p:nvPr>
            <p:ph type="ftr" sz="quarter" idx="11"/>
          </p:nvPr>
        </p:nvSpPr>
        <p:spPr/>
        <p:txBody>
          <a:bodyPr/>
          <a:lstStyle>
            <a:lvl1pPr eaLnBrk="0" hangingPunct="0">
              <a:defRPr b="1">
                <a:latin typeface="Swis721 Hv BT" pitchFamily="34" charset="0"/>
              </a:defRPr>
            </a:lvl1pPr>
          </a:lstStyle>
          <a:p>
            <a:pPr>
              <a:defRPr/>
            </a:pPr>
            <a:endParaRPr lang="es-ES"/>
          </a:p>
        </p:txBody>
      </p:sp>
      <p:sp>
        <p:nvSpPr>
          <p:cNvPr id="6" name="Rectangle 6">
            <a:extLst>
              <a:ext uri="{FF2B5EF4-FFF2-40B4-BE49-F238E27FC236}">
                <a16:creationId xmlns="" xmlns:a16="http://schemas.microsoft.com/office/drawing/2014/main" id="{BD14B124-0A58-4991-B2F8-DFB65AAA9133}"/>
              </a:ext>
            </a:extLst>
          </p:cNvPr>
          <p:cNvSpPr>
            <a:spLocks noGrp="1" noChangeArrowheads="1"/>
          </p:cNvSpPr>
          <p:nvPr>
            <p:ph type="sldNum" sz="quarter" idx="12"/>
          </p:nvPr>
        </p:nvSpPr>
        <p:spPr/>
        <p:txBody>
          <a:bodyPr/>
          <a:lstStyle>
            <a:lvl1pPr eaLnBrk="0" hangingPunct="0">
              <a:defRPr b="1">
                <a:latin typeface="Swis721 Hv BT" pitchFamily="34" charset="0"/>
              </a:defRPr>
            </a:lvl1pPr>
          </a:lstStyle>
          <a:p>
            <a:fld id="{61FFF9F3-317F-41B3-A3FA-BA8FDC0ABF04}" type="slidenum">
              <a:rPr lang="es-ES" altLang="es-ES"/>
              <a:pPr/>
              <a:t>‹Nº›</a:t>
            </a:fld>
            <a:endParaRPr lang="es-ES" altLang="es-ES"/>
          </a:p>
        </p:txBody>
      </p:sp>
    </p:spTree>
    <p:extLst>
      <p:ext uri="{BB962C8B-B14F-4D97-AF65-F5344CB8AC3E}">
        <p14:creationId xmlns:p14="http://schemas.microsoft.com/office/powerpoint/2010/main" val="2849323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04787"/>
            <a:ext cx="3008313" cy="871538"/>
          </a:xfrm>
        </p:spPr>
        <p:txBody>
          <a:bodyPr/>
          <a:lstStyle>
            <a:lvl1pPr algn="l">
              <a:defRPr sz="1700" b="1"/>
            </a:lvl1pPr>
          </a:lstStyle>
          <a:p>
            <a:r>
              <a:rPr lang="en-US"/>
              <a:t>Click to edit Master title style</a:t>
            </a:r>
          </a:p>
        </p:txBody>
      </p:sp>
      <p:sp>
        <p:nvSpPr>
          <p:cNvPr id="3" name="Content Placeholder 2"/>
          <p:cNvSpPr>
            <a:spLocks noGrp="1"/>
          </p:cNvSpPr>
          <p:nvPr>
            <p:ph idx="1"/>
          </p:nvPr>
        </p:nvSpPr>
        <p:spPr>
          <a:xfrm>
            <a:off x="3575050" y="204797"/>
            <a:ext cx="5111750" cy="4389835"/>
          </a:xfrm>
        </p:spPr>
        <p:txBody>
          <a:bodyPr/>
          <a:lstStyle>
            <a:lvl1pPr>
              <a:defRPr sz="2700"/>
            </a:lvl1pPr>
            <a:lvl2pPr>
              <a:defRPr sz="23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5" y="1076328"/>
            <a:ext cx="3008313" cy="3518297"/>
          </a:xfrm>
        </p:spPr>
        <p:txBody>
          <a:bodyPr/>
          <a:lstStyle>
            <a:lvl1pPr marL="0" indent="0">
              <a:buNone/>
              <a:defRPr sz="1200"/>
            </a:lvl1pPr>
            <a:lvl2pPr marL="380730" indent="0">
              <a:buNone/>
              <a:defRPr sz="1000"/>
            </a:lvl2pPr>
            <a:lvl3pPr marL="761460" indent="0">
              <a:buNone/>
              <a:defRPr sz="800"/>
            </a:lvl3pPr>
            <a:lvl4pPr marL="1142188" indent="0">
              <a:buNone/>
              <a:defRPr sz="700"/>
            </a:lvl4pPr>
            <a:lvl5pPr marL="1522902" indent="0">
              <a:buNone/>
              <a:defRPr sz="700"/>
            </a:lvl5pPr>
            <a:lvl6pPr marL="1903630" indent="0">
              <a:buNone/>
              <a:defRPr sz="700"/>
            </a:lvl6pPr>
            <a:lvl7pPr marL="2284358" indent="0">
              <a:buNone/>
              <a:defRPr sz="700"/>
            </a:lvl7pPr>
            <a:lvl8pPr marL="2665080" indent="0">
              <a:buNone/>
              <a:defRPr sz="700"/>
            </a:lvl8pPr>
            <a:lvl9pPr marL="3045804" indent="0">
              <a:buNone/>
              <a:defRPr sz="700"/>
            </a:lvl9pPr>
          </a:lstStyle>
          <a:p>
            <a:pPr lvl="0"/>
            <a:r>
              <a:rPr lang="en-US"/>
              <a:t>Click to edit Master text styles</a:t>
            </a:r>
          </a:p>
        </p:txBody>
      </p:sp>
      <p:sp>
        <p:nvSpPr>
          <p:cNvPr id="5" name="Rectangle 4">
            <a:extLst>
              <a:ext uri="{FF2B5EF4-FFF2-40B4-BE49-F238E27FC236}">
                <a16:creationId xmlns="" xmlns:a16="http://schemas.microsoft.com/office/drawing/2014/main" id="{391A4D38-D8E0-4743-8AFF-6DB3D0266512}"/>
              </a:ext>
            </a:extLst>
          </p:cNvPr>
          <p:cNvSpPr>
            <a:spLocks noGrp="1" noChangeArrowheads="1"/>
          </p:cNvSpPr>
          <p:nvPr>
            <p:ph type="sldNum" sz="quarter" idx="10"/>
          </p:nvPr>
        </p:nvSpPr>
        <p:spPr/>
        <p:txBody>
          <a:bodyPr/>
          <a:lstStyle>
            <a:lvl1pPr>
              <a:defRPr/>
            </a:lvl1pPr>
          </a:lstStyle>
          <a:p>
            <a:fld id="{A6B53688-5B4C-42D2-8D40-CA0FF2AE29A6}" type="slidenum">
              <a:rPr lang="en-US" altLang="es-ES"/>
              <a:pPr/>
              <a:t>‹Nº›</a:t>
            </a:fld>
            <a:endParaRPr lang="en-US" altLang="es-ES"/>
          </a:p>
        </p:txBody>
      </p:sp>
    </p:spTree>
    <p:extLst>
      <p:ext uri="{BB962C8B-B14F-4D97-AF65-F5344CB8AC3E}">
        <p14:creationId xmlns:p14="http://schemas.microsoft.com/office/powerpoint/2010/main" val="1363921770"/>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3" y="1200155"/>
            <a:ext cx="4047067"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39733" y="1200155"/>
            <a:ext cx="4047067"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
            <a:extLst>
              <a:ext uri="{FF2B5EF4-FFF2-40B4-BE49-F238E27FC236}">
                <a16:creationId xmlns="" xmlns:a16="http://schemas.microsoft.com/office/drawing/2014/main" id="{83075C1B-AF37-4135-AF55-E33724FBA244}"/>
              </a:ext>
            </a:extLst>
          </p:cNvPr>
          <p:cNvSpPr>
            <a:spLocks noGrp="1" noChangeArrowheads="1"/>
          </p:cNvSpPr>
          <p:nvPr>
            <p:ph type="dt" sz="half" idx="10"/>
          </p:nvPr>
        </p:nvSpPr>
        <p:spPr/>
        <p:txBody>
          <a:bodyPr/>
          <a:lstStyle>
            <a:lvl1pPr eaLnBrk="0" hangingPunct="0">
              <a:defRPr b="1">
                <a:latin typeface="Swis721 Hv BT" pitchFamily="34" charset="0"/>
              </a:defRPr>
            </a:lvl1pPr>
          </a:lstStyle>
          <a:p>
            <a:pPr>
              <a:defRPr/>
            </a:pPr>
            <a:endParaRPr lang="es-ES"/>
          </a:p>
        </p:txBody>
      </p:sp>
      <p:sp>
        <p:nvSpPr>
          <p:cNvPr id="6" name="Rectangle 5">
            <a:extLst>
              <a:ext uri="{FF2B5EF4-FFF2-40B4-BE49-F238E27FC236}">
                <a16:creationId xmlns="" xmlns:a16="http://schemas.microsoft.com/office/drawing/2014/main" id="{ABBF74D0-64E6-40D8-8341-A425B2448A69}"/>
              </a:ext>
            </a:extLst>
          </p:cNvPr>
          <p:cNvSpPr>
            <a:spLocks noGrp="1" noChangeArrowheads="1"/>
          </p:cNvSpPr>
          <p:nvPr>
            <p:ph type="ftr" sz="quarter" idx="11"/>
          </p:nvPr>
        </p:nvSpPr>
        <p:spPr/>
        <p:txBody>
          <a:bodyPr/>
          <a:lstStyle>
            <a:lvl1pPr eaLnBrk="0" hangingPunct="0">
              <a:defRPr b="1">
                <a:latin typeface="Swis721 Hv BT" pitchFamily="34" charset="0"/>
              </a:defRPr>
            </a:lvl1pPr>
          </a:lstStyle>
          <a:p>
            <a:pPr>
              <a:defRPr/>
            </a:pPr>
            <a:endParaRPr lang="es-ES"/>
          </a:p>
        </p:txBody>
      </p:sp>
      <p:sp>
        <p:nvSpPr>
          <p:cNvPr id="7" name="Rectangle 6">
            <a:extLst>
              <a:ext uri="{FF2B5EF4-FFF2-40B4-BE49-F238E27FC236}">
                <a16:creationId xmlns="" xmlns:a16="http://schemas.microsoft.com/office/drawing/2014/main" id="{FDD4115A-E7DF-4176-B54D-B521FB389857}"/>
              </a:ext>
            </a:extLst>
          </p:cNvPr>
          <p:cNvSpPr>
            <a:spLocks noGrp="1" noChangeArrowheads="1"/>
          </p:cNvSpPr>
          <p:nvPr>
            <p:ph type="sldNum" sz="quarter" idx="12"/>
          </p:nvPr>
        </p:nvSpPr>
        <p:spPr/>
        <p:txBody>
          <a:bodyPr/>
          <a:lstStyle>
            <a:lvl1pPr eaLnBrk="0" hangingPunct="0">
              <a:defRPr b="1">
                <a:latin typeface="Swis721 Hv BT" pitchFamily="34" charset="0"/>
              </a:defRPr>
            </a:lvl1pPr>
          </a:lstStyle>
          <a:p>
            <a:fld id="{D984346D-41DD-4781-BDF1-53107BA9B774}" type="slidenum">
              <a:rPr lang="es-ES" altLang="es-ES"/>
              <a:pPr/>
              <a:t>‹Nº›</a:t>
            </a:fld>
            <a:endParaRPr lang="es-ES" altLang="es-ES"/>
          </a:p>
        </p:txBody>
      </p:sp>
    </p:spTree>
    <p:extLst>
      <p:ext uri="{BB962C8B-B14F-4D97-AF65-F5344CB8AC3E}">
        <p14:creationId xmlns:p14="http://schemas.microsoft.com/office/powerpoint/2010/main" val="310087279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01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01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380" y="1151335"/>
            <a:ext cx="404142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380" y="1631156"/>
            <a:ext cx="404142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4">
            <a:extLst>
              <a:ext uri="{FF2B5EF4-FFF2-40B4-BE49-F238E27FC236}">
                <a16:creationId xmlns="" xmlns:a16="http://schemas.microsoft.com/office/drawing/2014/main" id="{E167704C-4288-4DDA-8168-19F67B4A6AC6}"/>
              </a:ext>
            </a:extLst>
          </p:cNvPr>
          <p:cNvSpPr>
            <a:spLocks noGrp="1" noChangeArrowheads="1"/>
          </p:cNvSpPr>
          <p:nvPr>
            <p:ph type="dt" sz="half" idx="10"/>
          </p:nvPr>
        </p:nvSpPr>
        <p:spPr/>
        <p:txBody>
          <a:bodyPr/>
          <a:lstStyle>
            <a:lvl1pPr eaLnBrk="0" hangingPunct="0">
              <a:defRPr b="1">
                <a:latin typeface="Swis721 Hv BT" pitchFamily="34" charset="0"/>
              </a:defRPr>
            </a:lvl1pPr>
          </a:lstStyle>
          <a:p>
            <a:pPr>
              <a:defRPr/>
            </a:pPr>
            <a:endParaRPr lang="es-ES"/>
          </a:p>
        </p:txBody>
      </p:sp>
      <p:sp>
        <p:nvSpPr>
          <p:cNvPr id="8" name="Rectangle 5">
            <a:extLst>
              <a:ext uri="{FF2B5EF4-FFF2-40B4-BE49-F238E27FC236}">
                <a16:creationId xmlns="" xmlns:a16="http://schemas.microsoft.com/office/drawing/2014/main" id="{5E0706DC-ECAB-4298-AE6F-6C649A3DEE5A}"/>
              </a:ext>
            </a:extLst>
          </p:cNvPr>
          <p:cNvSpPr>
            <a:spLocks noGrp="1" noChangeArrowheads="1"/>
          </p:cNvSpPr>
          <p:nvPr>
            <p:ph type="ftr" sz="quarter" idx="11"/>
          </p:nvPr>
        </p:nvSpPr>
        <p:spPr/>
        <p:txBody>
          <a:bodyPr/>
          <a:lstStyle>
            <a:lvl1pPr eaLnBrk="0" hangingPunct="0">
              <a:defRPr b="1">
                <a:latin typeface="Swis721 Hv BT" pitchFamily="34" charset="0"/>
              </a:defRPr>
            </a:lvl1pPr>
          </a:lstStyle>
          <a:p>
            <a:pPr>
              <a:defRPr/>
            </a:pPr>
            <a:endParaRPr lang="es-ES"/>
          </a:p>
        </p:txBody>
      </p:sp>
      <p:sp>
        <p:nvSpPr>
          <p:cNvPr id="9" name="Rectangle 6">
            <a:extLst>
              <a:ext uri="{FF2B5EF4-FFF2-40B4-BE49-F238E27FC236}">
                <a16:creationId xmlns="" xmlns:a16="http://schemas.microsoft.com/office/drawing/2014/main" id="{833724A4-D607-490A-8843-99D1F2D27E63}"/>
              </a:ext>
            </a:extLst>
          </p:cNvPr>
          <p:cNvSpPr>
            <a:spLocks noGrp="1" noChangeArrowheads="1"/>
          </p:cNvSpPr>
          <p:nvPr>
            <p:ph type="sldNum" sz="quarter" idx="12"/>
          </p:nvPr>
        </p:nvSpPr>
        <p:spPr/>
        <p:txBody>
          <a:bodyPr/>
          <a:lstStyle>
            <a:lvl1pPr eaLnBrk="0" hangingPunct="0">
              <a:defRPr b="1">
                <a:latin typeface="Swis721 Hv BT" pitchFamily="34" charset="0"/>
              </a:defRPr>
            </a:lvl1pPr>
          </a:lstStyle>
          <a:p>
            <a:fld id="{EE76CA8E-1E72-4E82-87CC-A4D0131BE487}" type="slidenum">
              <a:rPr lang="es-ES" altLang="es-ES"/>
              <a:pPr/>
              <a:t>‹Nº›</a:t>
            </a:fld>
            <a:endParaRPr lang="es-ES" altLang="es-ES"/>
          </a:p>
        </p:txBody>
      </p:sp>
    </p:spTree>
    <p:extLst>
      <p:ext uri="{BB962C8B-B14F-4D97-AF65-F5344CB8AC3E}">
        <p14:creationId xmlns:p14="http://schemas.microsoft.com/office/powerpoint/2010/main" val="24739425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4">
            <a:extLst>
              <a:ext uri="{FF2B5EF4-FFF2-40B4-BE49-F238E27FC236}">
                <a16:creationId xmlns="" xmlns:a16="http://schemas.microsoft.com/office/drawing/2014/main" id="{FD99C11C-A168-401D-A4A3-A3E5A7E41F75}"/>
              </a:ext>
            </a:extLst>
          </p:cNvPr>
          <p:cNvSpPr>
            <a:spLocks noGrp="1" noChangeArrowheads="1"/>
          </p:cNvSpPr>
          <p:nvPr>
            <p:ph type="dt" sz="half" idx="10"/>
          </p:nvPr>
        </p:nvSpPr>
        <p:spPr/>
        <p:txBody>
          <a:bodyPr/>
          <a:lstStyle>
            <a:lvl1pPr eaLnBrk="0" hangingPunct="0">
              <a:defRPr b="1">
                <a:latin typeface="Swis721 Hv BT" pitchFamily="34" charset="0"/>
              </a:defRPr>
            </a:lvl1pPr>
          </a:lstStyle>
          <a:p>
            <a:pPr>
              <a:defRPr/>
            </a:pPr>
            <a:endParaRPr lang="es-ES"/>
          </a:p>
        </p:txBody>
      </p:sp>
      <p:sp>
        <p:nvSpPr>
          <p:cNvPr id="4" name="Rectangle 5">
            <a:extLst>
              <a:ext uri="{FF2B5EF4-FFF2-40B4-BE49-F238E27FC236}">
                <a16:creationId xmlns="" xmlns:a16="http://schemas.microsoft.com/office/drawing/2014/main" id="{FD9A5BE5-5002-4D86-B032-58696B24616E}"/>
              </a:ext>
            </a:extLst>
          </p:cNvPr>
          <p:cNvSpPr>
            <a:spLocks noGrp="1" noChangeArrowheads="1"/>
          </p:cNvSpPr>
          <p:nvPr>
            <p:ph type="ftr" sz="quarter" idx="11"/>
          </p:nvPr>
        </p:nvSpPr>
        <p:spPr/>
        <p:txBody>
          <a:bodyPr/>
          <a:lstStyle>
            <a:lvl1pPr eaLnBrk="0" hangingPunct="0">
              <a:defRPr b="1">
                <a:latin typeface="Swis721 Hv BT" pitchFamily="34" charset="0"/>
              </a:defRPr>
            </a:lvl1pPr>
          </a:lstStyle>
          <a:p>
            <a:pPr>
              <a:defRPr/>
            </a:pPr>
            <a:endParaRPr lang="es-ES"/>
          </a:p>
        </p:txBody>
      </p:sp>
      <p:sp>
        <p:nvSpPr>
          <p:cNvPr id="5" name="Rectangle 6">
            <a:extLst>
              <a:ext uri="{FF2B5EF4-FFF2-40B4-BE49-F238E27FC236}">
                <a16:creationId xmlns="" xmlns:a16="http://schemas.microsoft.com/office/drawing/2014/main" id="{2AC09B0E-06C7-41A3-B08D-9B92056D64E0}"/>
              </a:ext>
            </a:extLst>
          </p:cNvPr>
          <p:cNvSpPr>
            <a:spLocks noGrp="1" noChangeArrowheads="1"/>
          </p:cNvSpPr>
          <p:nvPr>
            <p:ph type="sldNum" sz="quarter" idx="12"/>
          </p:nvPr>
        </p:nvSpPr>
        <p:spPr/>
        <p:txBody>
          <a:bodyPr/>
          <a:lstStyle>
            <a:lvl1pPr eaLnBrk="0" hangingPunct="0">
              <a:defRPr b="1">
                <a:latin typeface="Swis721 Hv BT" pitchFamily="34" charset="0"/>
              </a:defRPr>
            </a:lvl1pPr>
          </a:lstStyle>
          <a:p>
            <a:fld id="{1C9DA739-29B5-4F34-AFD5-2650FDEBE2AF}" type="slidenum">
              <a:rPr lang="es-ES" altLang="es-ES"/>
              <a:pPr/>
              <a:t>‹Nº›</a:t>
            </a:fld>
            <a:endParaRPr lang="es-ES" altLang="es-ES"/>
          </a:p>
        </p:txBody>
      </p:sp>
    </p:spTree>
    <p:extLst>
      <p:ext uri="{BB962C8B-B14F-4D97-AF65-F5344CB8AC3E}">
        <p14:creationId xmlns:p14="http://schemas.microsoft.com/office/powerpoint/2010/main" val="85283874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F14BD9F8-460F-49B3-8D93-6D8EA5732391}"/>
              </a:ext>
            </a:extLst>
          </p:cNvPr>
          <p:cNvSpPr>
            <a:spLocks noGrp="1" noChangeArrowheads="1"/>
          </p:cNvSpPr>
          <p:nvPr>
            <p:ph type="dt" sz="half" idx="10"/>
          </p:nvPr>
        </p:nvSpPr>
        <p:spPr/>
        <p:txBody>
          <a:bodyPr/>
          <a:lstStyle>
            <a:lvl1pPr eaLnBrk="0" hangingPunct="0">
              <a:defRPr b="1">
                <a:latin typeface="Swis721 Hv BT" pitchFamily="34" charset="0"/>
              </a:defRPr>
            </a:lvl1pPr>
          </a:lstStyle>
          <a:p>
            <a:pPr>
              <a:defRPr/>
            </a:pPr>
            <a:endParaRPr lang="es-ES"/>
          </a:p>
        </p:txBody>
      </p:sp>
      <p:sp>
        <p:nvSpPr>
          <p:cNvPr id="3" name="Rectangle 5">
            <a:extLst>
              <a:ext uri="{FF2B5EF4-FFF2-40B4-BE49-F238E27FC236}">
                <a16:creationId xmlns="" xmlns:a16="http://schemas.microsoft.com/office/drawing/2014/main" id="{9D10C1EF-C712-4ADC-ACAE-9D16D667F927}"/>
              </a:ext>
            </a:extLst>
          </p:cNvPr>
          <p:cNvSpPr>
            <a:spLocks noGrp="1" noChangeArrowheads="1"/>
          </p:cNvSpPr>
          <p:nvPr>
            <p:ph type="ftr" sz="quarter" idx="11"/>
          </p:nvPr>
        </p:nvSpPr>
        <p:spPr/>
        <p:txBody>
          <a:bodyPr/>
          <a:lstStyle>
            <a:lvl1pPr eaLnBrk="0" hangingPunct="0">
              <a:defRPr b="1">
                <a:latin typeface="Swis721 Hv BT" pitchFamily="34" charset="0"/>
              </a:defRPr>
            </a:lvl1pPr>
          </a:lstStyle>
          <a:p>
            <a:pPr>
              <a:defRPr/>
            </a:pPr>
            <a:endParaRPr lang="es-ES"/>
          </a:p>
        </p:txBody>
      </p:sp>
      <p:sp>
        <p:nvSpPr>
          <p:cNvPr id="4" name="Rectangle 6">
            <a:extLst>
              <a:ext uri="{FF2B5EF4-FFF2-40B4-BE49-F238E27FC236}">
                <a16:creationId xmlns="" xmlns:a16="http://schemas.microsoft.com/office/drawing/2014/main" id="{CE4D9E57-608A-4699-9080-6735DCCF3799}"/>
              </a:ext>
            </a:extLst>
          </p:cNvPr>
          <p:cNvSpPr>
            <a:spLocks noGrp="1" noChangeArrowheads="1"/>
          </p:cNvSpPr>
          <p:nvPr>
            <p:ph type="sldNum" sz="quarter" idx="12"/>
          </p:nvPr>
        </p:nvSpPr>
        <p:spPr/>
        <p:txBody>
          <a:bodyPr/>
          <a:lstStyle>
            <a:lvl1pPr eaLnBrk="0" hangingPunct="0">
              <a:defRPr b="1">
                <a:latin typeface="Swis721 Hv BT" pitchFamily="34" charset="0"/>
              </a:defRPr>
            </a:lvl1pPr>
          </a:lstStyle>
          <a:p>
            <a:fld id="{D8E78D07-8FFB-4AAE-A57F-778B37805D31}" type="slidenum">
              <a:rPr lang="es-ES" altLang="es-ES"/>
              <a:pPr/>
              <a:t>‹Nº›</a:t>
            </a:fld>
            <a:endParaRPr lang="es-ES" altLang="es-ES"/>
          </a:p>
        </p:txBody>
      </p:sp>
    </p:spTree>
    <p:extLst>
      <p:ext uri="{BB962C8B-B14F-4D97-AF65-F5344CB8AC3E}">
        <p14:creationId xmlns:p14="http://schemas.microsoft.com/office/powerpoint/2010/main" val="266027536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4" y="204787"/>
            <a:ext cx="3008489"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756" y="204795"/>
            <a:ext cx="5111044"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4" y="1076328"/>
            <a:ext cx="3008489"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4">
            <a:extLst>
              <a:ext uri="{FF2B5EF4-FFF2-40B4-BE49-F238E27FC236}">
                <a16:creationId xmlns="" xmlns:a16="http://schemas.microsoft.com/office/drawing/2014/main" id="{ABDB9781-1EDC-4C9E-AB0D-387D46229A56}"/>
              </a:ext>
            </a:extLst>
          </p:cNvPr>
          <p:cNvSpPr>
            <a:spLocks noGrp="1" noChangeArrowheads="1"/>
          </p:cNvSpPr>
          <p:nvPr>
            <p:ph type="dt" sz="half" idx="10"/>
          </p:nvPr>
        </p:nvSpPr>
        <p:spPr/>
        <p:txBody>
          <a:bodyPr/>
          <a:lstStyle>
            <a:lvl1pPr eaLnBrk="0" hangingPunct="0">
              <a:defRPr b="1">
                <a:latin typeface="Swis721 Hv BT" pitchFamily="34" charset="0"/>
              </a:defRPr>
            </a:lvl1pPr>
          </a:lstStyle>
          <a:p>
            <a:pPr>
              <a:defRPr/>
            </a:pPr>
            <a:endParaRPr lang="es-ES"/>
          </a:p>
        </p:txBody>
      </p:sp>
      <p:sp>
        <p:nvSpPr>
          <p:cNvPr id="6" name="Rectangle 5">
            <a:extLst>
              <a:ext uri="{FF2B5EF4-FFF2-40B4-BE49-F238E27FC236}">
                <a16:creationId xmlns="" xmlns:a16="http://schemas.microsoft.com/office/drawing/2014/main" id="{3A0DB833-31CC-4916-9127-539CA358F407}"/>
              </a:ext>
            </a:extLst>
          </p:cNvPr>
          <p:cNvSpPr>
            <a:spLocks noGrp="1" noChangeArrowheads="1"/>
          </p:cNvSpPr>
          <p:nvPr>
            <p:ph type="ftr" sz="quarter" idx="11"/>
          </p:nvPr>
        </p:nvSpPr>
        <p:spPr/>
        <p:txBody>
          <a:bodyPr/>
          <a:lstStyle>
            <a:lvl1pPr eaLnBrk="0" hangingPunct="0">
              <a:defRPr b="1">
                <a:latin typeface="Swis721 Hv BT" pitchFamily="34" charset="0"/>
              </a:defRPr>
            </a:lvl1pPr>
          </a:lstStyle>
          <a:p>
            <a:pPr>
              <a:defRPr/>
            </a:pPr>
            <a:endParaRPr lang="es-ES"/>
          </a:p>
        </p:txBody>
      </p:sp>
      <p:sp>
        <p:nvSpPr>
          <p:cNvPr id="7" name="Rectangle 6">
            <a:extLst>
              <a:ext uri="{FF2B5EF4-FFF2-40B4-BE49-F238E27FC236}">
                <a16:creationId xmlns="" xmlns:a16="http://schemas.microsoft.com/office/drawing/2014/main" id="{DCFAA0BE-2294-4395-A38C-F43BB2264F6C}"/>
              </a:ext>
            </a:extLst>
          </p:cNvPr>
          <p:cNvSpPr>
            <a:spLocks noGrp="1" noChangeArrowheads="1"/>
          </p:cNvSpPr>
          <p:nvPr>
            <p:ph type="sldNum" sz="quarter" idx="12"/>
          </p:nvPr>
        </p:nvSpPr>
        <p:spPr/>
        <p:txBody>
          <a:bodyPr/>
          <a:lstStyle>
            <a:lvl1pPr eaLnBrk="0" hangingPunct="0">
              <a:defRPr b="1">
                <a:latin typeface="Swis721 Hv BT" pitchFamily="34" charset="0"/>
              </a:defRPr>
            </a:lvl1pPr>
          </a:lstStyle>
          <a:p>
            <a:fld id="{23C7641F-CBB9-44CD-ABDD-DE0F8B399D4E}" type="slidenum">
              <a:rPr lang="es-ES" altLang="es-ES"/>
              <a:pPr/>
              <a:t>‹Nº›</a:t>
            </a:fld>
            <a:endParaRPr lang="es-ES" altLang="es-ES"/>
          </a:p>
        </p:txBody>
      </p:sp>
    </p:spTree>
    <p:extLst>
      <p:ext uri="{BB962C8B-B14F-4D97-AF65-F5344CB8AC3E}">
        <p14:creationId xmlns:p14="http://schemas.microsoft.com/office/powerpoint/2010/main" val="183353344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111"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11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111"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4">
            <a:extLst>
              <a:ext uri="{FF2B5EF4-FFF2-40B4-BE49-F238E27FC236}">
                <a16:creationId xmlns="" xmlns:a16="http://schemas.microsoft.com/office/drawing/2014/main" id="{5F4396E4-EA19-4E5E-9427-EC8AEF00B719}"/>
              </a:ext>
            </a:extLst>
          </p:cNvPr>
          <p:cNvSpPr>
            <a:spLocks noGrp="1" noChangeArrowheads="1"/>
          </p:cNvSpPr>
          <p:nvPr>
            <p:ph type="dt" sz="half" idx="10"/>
          </p:nvPr>
        </p:nvSpPr>
        <p:spPr/>
        <p:txBody>
          <a:bodyPr/>
          <a:lstStyle>
            <a:lvl1pPr eaLnBrk="0" hangingPunct="0">
              <a:defRPr b="1">
                <a:latin typeface="Swis721 Hv BT" pitchFamily="34" charset="0"/>
              </a:defRPr>
            </a:lvl1pPr>
          </a:lstStyle>
          <a:p>
            <a:pPr>
              <a:defRPr/>
            </a:pPr>
            <a:endParaRPr lang="es-ES"/>
          </a:p>
        </p:txBody>
      </p:sp>
      <p:sp>
        <p:nvSpPr>
          <p:cNvPr id="6" name="Rectangle 5">
            <a:extLst>
              <a:ext uri="{FF2B5EF4-FFF2-40B4-BE49-F238E27FC236}">
                <a16:creationId xmlns="" xmlns:a16="http://schemas.microsoft.com/office/drawing/2014/main" id="{34426BFC-CF6F-405E-96FA-D28560F5658A}"/>
              </a:ext>
            </a:extLst>
          </p:cNvPr>
          <p:cNvSpPr>
            <a:spLocks noGrp="1" noChangeArrowheads="1"/>
          </p:cNvSpPr>
          <p:nvPr>
            <p:ph type="ftr" sz="quarter" idx="11"/>
          </p:nvPr>
        </p:nvSpPr>
        <p:spPr/>
        <p:txBody>
          <a:bodyPr/>
          <a:lstStyle>
            <a:lvl1pPr eaLnBrk="0" hangingPunct="0">
              <a:defRPr b="1">
                <a:latin typeface="Swis721 Hv BT" pitchFamily="34" charset="0"/>
              </a:defRPr>
            </a:lvl1pPr>
          </a:lstStyle>
          <a:p>
            <a:pPr>
              <a:defRPr/>
            </a:pPr>
            <a:endParaRPr lang="es-ES"/>
          </a:p>
        </p:txBody>
      </p:sp>
      <p:sp>
        <p:nvSpPr>
          <p:cNvPr id="7" name="Rectangle 6">
            <a:extLst>
              <a:ext uri="{FF2B5EF4-FFF2-40B4-BE49-F238E27FC236}">
                <a16:creationId xmlns="" xmlns:a16="http://schemas.microsoft.com/office/drawing/2014/main" id="{B1E7C949-07A3-4546-B45D-C2BD0F9B66F4}"/>
              </a:ext>
            </a:extLst>
          </p:cNvPr>
          <p:cNvSpPr>
            <a:spLocks noGrp="1" noChangeArrowheads="1"/>
          </p:cNvSpPr>
          <p:nvPr>
            <p:ph type="sldNum" sz="quarter" idx="12"/>
          </p:nvPr>
        </p:nvSpPr>
        <p:spPr/>
        <p:txBody>
          <a:bodyPr/>
          <a:lstStyle>
            <a:lvl1pPr eaLnBrk="0" hangingPunct="0">
              <a:defRPr b="1">
                <a:latin typeface="Swis721 Hv BT" pitchFamily="34" charset="0"/>
              </a:defRPr>
            </a:lvl1pPr>
          </a:lstStyle>
          <a:p>
            <a:fld id="{1C32EB67-2A5D-4131-B275-E16A8575A040}" type="slidenum">
              <a:rPr lang="es-ES" altLang="es-ES"/>
              <a:pPr/>
              <a:t>‹Nº›</a:t>
            </a:fld>
            <a:endParaRPr lang="es-ES" altLang="es-ES"/>
          </a:p>
        </p:txBody>
      </p:sp>
    </p:spTree>
    <p:extLst>
      <p:ext uri="{BB962C8B-B14F-4D97-AF65-F5344CB8AC3E}">
        <p14:creationId xmlns:p14="http://schemas.microsoft.com/office/powerpoint/2010/main" val="31395279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DBCB7799-F212-4F25-8AD3-444CF26E3A44}"/>
              </a:ext>
            </a:extLst>
          </p:cNvPr>
          <p:cNvSpPr>
            <a:spLocks noGrp="1" noChangeArrowheads="1"/>
          </p:cNvSpPr>
          <p:nvPr>
            <p:ph type="dt" sz="half" idx="10"/>
          </p:nvPr>
        </p:nvSpPr>
        <p:spPr/>
        <p:txBody>
          <a:bodyPr/>
          <a:lstStyle>
            <a:lvl1pPr eaLnBrk="0" hangingPunct="0">
              <a:defRPr b="1">
                <a:latin typeface="Swis721 Hv BT" pitchFamily="34" charset="0"/>
              </a:defRPr>
            </a:lvl1pPr>
          </a:lstStyle>
          <a:p>
            <a:pPr>
              <a:defRPr/>
            </a:pPr>
            <a:endParaRPr lang="es-ES"/>
          </a:p>
        </p:txBody>
      </p:sp>
      <p:sp>
        <p:nvSpPr>
          <p:cNvPr id="5" name="Rectangle 5">
            <a:extLst>
              <a:ext uri="{FF2B5EF4-FFF2-40B4-BE49-F238E27FC236}">
                <a16:creationId xmlns="" xmlns:a16="http://schemas.microsoft.com/office/drawing/2014/main" id="{75CF9755-1A8F-4FCC-825F-18C606DA1A8B}"/>
              </a:ext>
            </a:extLst>
          </p:cNvPr>
          <p:cNvSpPr>
            <a:spLocks noGrp="1" noChangeArrowheads="1"/>
          </p:cNvSpPr>
          <p:nvPr>
            <p:ph type="ftr" sz="quarter" idx="11"/>
          </p:nvPr>
        </p:nvSpPr>
        <p:spPr/>
        <p:txBody>
          <a:bodyPr/>
          <a:lstStyle>
            <a:lvl1pPr eaLnBrk="0" hangingPunct="0">
              <a:defRPr b="1">
                <a:latin typeface="Swis721 Hv BT" pitchFamily="34" charset="0"/>
              </a:defRPr>
            </a:lvl1pPr>
          </a:lstStyle>
          <a:p>
            <a:pPr>
              <a:defRPr/>
            </a:pPr>
            <a:endParaRPr lang="es-ES"/>
          </a:p>
        </p:txBody>
      </p:sp>
      <p:sp>
        <p:nvSpPr>
          <p:cNvPr id="6" name="Rectangle 6">
            <a:extLst>
              <a:ext uri="{FF2B5EF4-FFF2-40B4-BE49-F238E27FC236}">
                <a16:creationId xmlns="" xmlns:a16="http://schemas.microsoft.com/office/drawing/2014/main" id="{9F564671-FF27-4B4C-8B9C-7EFB22E01944}"/>
              </a:ext>
            </a:extLst>
          </p:cNvPr>
          <p:cNvSpPr>
            <a:spLocks noGrp="1" noChangeArrowheads="1"/>
          </p:cNvSpPr>
          <p:nvPr>
            <p:ph type="sldNum" sz="quarter" idx="12"/>
          </p:nvPr>
        </p:nvSpPr>
        <p:spPr/>
        <p:txBody>
          <a:bodyPr/>
          <a:lstStyle>
            <a:lvl1pPr eaLnBrk="0" hangingPunct="0">
              <a:defRPr b="1">
                <a:latin typeface="Swis721 Hv BT" pitchFamily="34" charset="0"/>
              </a:defRPr>
            </a:lvl1pPr>
          </a:lstStyle>
          <a:p>
            <a:fld id="{431302BE-6CB6-4522-B2B6-3FE68FC81842}" type="slidenum">
              <a:rPr lang="es-ES" altLang="es-ES"/>
              <a:pPr/>
              <a:t>‹Nº›</a:t>
            </a:fld>
            <a:endParaRPr lang="es-ES" altLang="es-ES"/>
          </a:p>
        </p:txBody>
      </p:sp>
    </p:spTree>
    <p:extLst>
      <p:ext uri="{BB962C8B-B14F-4D97-AF65-F5344CB8AC3E}">
        <p14:creationId xmlns:p14="http://schemas.microsoft.com/office/powerpoint/2010/main" val="643999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2" y="205986"/>
            <a:ext cx="2057400" cy="4388644"/>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6" y="205986"/>
            <a:ext cx="6036733" cy="43886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 xmlns:a16="http://schemas.microsoft.com/office/drawing/2014/main" id="{9896B8D6-0D62-4E9D-986F-171706EC3E39}"/>
              </a:ext>
            </a:extLst>
          </p:cNvPr>
          <p:cNvSpPr>
            <a:spLocks noGrp="1" noChangeArrowheads="1"/>
          </p:cNvSpPr>
          <p:nvPr>
            <p:ph type="dt" sz="half" idx="10"/>
          </p:nvPr>
        </p:nvSpPr>
        <p:spPr/>
        <p:txBody>
          <a:bodyPr/>
          <a:lstStyle>
            <a:lvl1pPr eaLnBrk="0" hangingPunct="0">
              <a:defRPr b="1">
                <a:latin typeface="Swis721 Hv BT" pitchFamily="34" charset="0"/>
              </a:defRPr>
            </a:lvl1pPr>
          </a:lstStyle>
          <a:p>
            <a:pPr>
              <a:defRPr/>
            </a:pPr>
            <a:endParaRPr lang="es-ES"/>
          </a:p>
        </p:txBody>
      </p:sp>
      <p:sp>
        <p:nvSpPr>
          <p:cNvPr id="5" name="Rectangle 5">
            <a:extLst>
              <a:ext uri="{FF2B5EF4-FFF2-40B4-BE49-F238E27FC236}">
                <a16:creationId xmlns="" xmlns:a16="http://schemas.microsoft.com/office/drawing/2014/main" id="{22AA488C-3C71-47BA-91A3-A8EAFE3462C0}"/>
              </a:ext>
            </a:extLst>
          </p:cNvPr>
          <p:cNvSpPr>
            <a:spLocks noGrp="1" noChangeArrowheads="1"/>
          </p:cNvSpPr>
          <p:nvPr>
            <p:ph type="ftr" sz="quarter" idx="11"/>
          </p:nvPr>
        </p:nvSpPr>
        <p:spPr/>
        <p:txBody>
          <a:bodyPr/>
          <a:lstStyle>
            <a:lvl1pPr eaLnBrk="0" hangingPunct="0">
              <a:defRPr b="1">
                <a:latin typeface="Swis721 Hv BT" pitchFamily="34" charset="0"/>
              </a:defRPr>
            </a:lvl1pPr>
          </a:lstStyle>
          <a:p>
            <a:pPr>
              <a:defRPr/>
            </a:pPr>
            <a:endParaRPr lang="es-ES"/>
          </a:p>
        </p:txBody>
      </p:sp>
      <p:sp>
        <p:nvSpPr>
          <p:cNvPr id="6" name="Rectangle 6">
            <a:extLst>
              <a:ext uri="{FF2B5EF4-FFF2-40B4-BE49-F238E27FC236}">
                <a16:creationId xmlns="" xmlns:a16="http://schemas.microsoft.com/office/drawing/2014/main" id="{4BA1305C-4B6D-4531-B5D2-D7F15A2712C3}"/>
              </a:ext>
            </a:extLst>
          </p:cNvPr>
          <p:cNvSpPr>
            <a:spLocks noGrp="1" noChangeArrowheads="1"/>
          </p:cNvSpPr>
          <p:nvPr>
            <p:ph type="sldNum" sz="quarter" idx="12"/>
          </p:nvPr>
        </p:nvSpPr>
        <p:spPr/>
        <p:txBody>
          <a:bodyPr/>
          <a:lstStyle>
            <a:lvl1pPr eaLnBrk="0" hangingPunct="0">
              <a:defRPr b="1">
                <a:latin typeface="Swis721 Hv BT" pitchFamily="34" charset="0"/>
              </a:defRPr>
            </a:lvl1pPr>
          </a:lstStyle>
          <a:p>
            <a:fld id="{317DB946-9784-49A9-B5CB-11B715738EB3}" type="slidenum">
              <a:rPr lang="es-ES" altLang="es-ES"/>
              <a:pPr/>
              <a:t>‹Nº›</a:t>
            </a:fld>
            <a:endParaRPr lang="es-ES" altLang="es-ES"/>
          </a:p>
        </p:txBody>
      </p:sp>
    </p:spTree>
    <p:extLst>
      <p:ext uri="{BB962C8B-B14F-4D97-AF65-F5344CB8AC3E}">
        <p14:creationId xmlns:p14="http://schemas.microsoft.com/office/powerpoint/2010/main" val="207773525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42"/>
            <a:ext cx="7772400" cy="1102519"/>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a:t>Haga clic para modificar el estilo de subtítulo del patrón</a:t>
            </a:r>
          </a:p>
        </p:txBody>
      </p:sp>
      <p:sp>
        <p:nvSpPr>
          <p:cNvPr id="4" name="Rectangle 2">
            <a:extLst>
              <a:ext uri="{FF2B5EF4-FFF2-40B4-BE49-F238E27FC236}">
                <a16:creationId xmlns="" xmlns:a16="http://schemas.microsoft.com/office/drawing/2014/main" id="{980DAC92-9BBF-4D2D-96F2-C2F611D64DF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 xmlns:a16="http://schemas.microsoft.com/office/drawing/2014/main" id="{82E360CD-C535-413C-A91F-0ABC5EF9698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 xmlns:a16="http://schemas.microsoft.com/office/drawing/2014/main" id="{81830EC5-5A4B-4E0C-9600-97BFFF4851CE}"/>
              </a:ext>
            </a:extLst>
          </p:cNvPr>
          <p:cNvSpPr>
            <a:spLocks noGrp="1" noChangeArrowheads="1"/>
          </p:cNvSpPr>
          <p:nvPr>
            <p:ph type="sldNum" sz="quarter" idx="12"/>
          </p:nvPr>
        </p:nvSpPr>
        <p:spPr>
          <a:ln/>
        </p:spPr>
        <p:txBody>
          <a:bodyPr/>
          <a:lstStyle>
            <a:lvl1pPr>
              <a:defRPr/>
            </a:lvl1pPr>
          </a:lstStyle>
          <a:p>
            <a:fld id="{6FDF0B91-EB72-45E1-80A2-7A6F2FA50722}" type="slidenum">
              <a:rPr lang="es-ES_tradnl" altLang="es-ES"/>
              <a:pPr/>
              <a:t>‹Nº›</a:t>
            </a:fld>
            <a:endParaRPr lang="es-ES_tradnl" altLang="es-ES"/>
          </a:p>
        </p:txBody>
      </p:sp>
    </p:spTree>
    <p:extLst>
      <p:ext uri="{BB962C8B-B14F-4D97-AF65-F5344CB8AC3E}">
        <p14:creationId xmlns:p14="http://schemas.microsoft.com/office/powerpoint/2010/main" val="361240212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49E1176F-CD08-4CA0-AD7A-F533E1AC5C2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 xmlns:a16="http://schemas.microsoft.com/office/drawing/2014/main" id="{8BBBD8E0-98BB-4E43-BAC0-BFE05B00D0E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 xmlns:a16="http://schemas.microsoft.com/office/drawing/2014/main" id="{51AC12B0-A9F0-4839-9CC8-4020EB035622}"/>
              </a:ext>
            </a:extLst>
          </p:cNvPr>
          <p:cNvSpPr>
            <a:spLocks noGrp="1" noChangeArrowheads="1"/>
          </p:cNvSpPr>
          <p:nvPr>
            <p:ph type="sldNum" sz="quarter" idx="12"/>
          </p:nvPr>
        </p:nvSpPr>
        <p:spPr>
          <a:ln/>
        </p:spPr>
        <p:txBody>
          <a:bodyPr/>
          <a:lstStyle>
            <a:lvl1pPr>
              <a:defRPr/>
            </a:lvl1pPr>
          </a:lstStyle>
          <a:p>
            <a:fld id="{3EF97908-445B-4F85-BA8E-6341808DA82F}" type="slidenum">
              <a:rPr lang="es-ES_tradnl" altLang="es-ES"/>
              <a:pPr/>
              <a:t>‹Nº›</a:t>
            </a:fld>
            <a:endParaRPr lang="es-ES_tradnl" altLang="es-ES"/>
          </a:p>
        </p:txBody>
      </p:sp>
    </p:spTree>
    <p:extLst>
      <p:ext uri="{BB962C8B-B14F-4D97-AF65-F5344CB8AC3E}">
        <p14:creationId xmlns:p14="http://schemas.microsoft.com/office/powerpoint/2010/main" val="4139738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lstStyle>
            <a:lvl1pPr algn="l">
              <a:defRPr sz="17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700"/>
            </a:lvl1pPr>
            <a:lvl2pPr marL="380730" indent="0">
              <a:buNone/>
              <a:defRPr sz="2300"/>
            </a:lvl2pPr>
            <a:lvl3pPr marL="761460" indent="0">
              <a:buNone/>
              <a:defRPr sz="2000"/>
            </a:lvl3pPr>
            <a:lvl4pPr marL="1142188" indent="0">
              <a:buNone/>
              <a:defRPr sz="1700"/>
            </a:lvl4pPr>
            <a:lvl5pPr marL="1522902" indent="0">
              <a:buNone/>
              <a:defRPr sz="1700"/>
            </a:lvl5pPr>
            <a:lvl6pPr marL="1903630" indent="0">
              <a:buNone/>
              <a:defRPr sz="1700"/>
            </a:lvl6pPr>
            <a:lvl7pPr marL="2284358" indent="0">
              <a:buNone/>
              <a:defRPr sz="1700"/>
            </a:lvl7pPr>
            <a:lvl8pPr marL="2665080" indent="0">
              <a:buNone/>
              <a:defRPr sz="1700"/>
            </a:lvl8pPr>
            <a:lvl9pPr marL="3045804" indent="0">
              <a:buNone/>
              <a:defRPr sz="1700"/>
            </a:lvl9pPr>
          </a:lstStyle>
          <a:p>
            <a:pPr lvl="0"/>
            <a:r>
              <a:rPr lang="en-US" noProof="0" dirty="0"/>
              <a:t>Click icon to add picture</a:t>
            </a:r>
          </a:p>
        </p:txBody>
      </p:sp>
      <p:sp>
        <p:nvSpPr>
          <p:cNvPr id="4" name="Text Placeholder 3"/>
          <p:cNvSpPr>
            <a:spLocks noGrp="1"/>
          </p:cNvSpPr>
          <p:nvPr>
            <p:ph type="body" sz="half" idx="2"/>
          </p:nvPr>
        </p:nvSpPr>
        <p:spPr>
          <a:xfrm>
            <a:off x="1792288" y="4025632"/>
            <a:ext cx="5486400" cy="603647"/>
          </a:xfrm>
        </p:spPr>
        <p:txBody>
          <a:bodyPr/>
          <a:lstStyle>
            <a:lvl1pPr marL="0" indent="0">
              <a:buNone/>
              <a:defRPr sz="1200"/>
            </a:lvl1pPr>
            <a:lvl2pPr marL="380730" indent="0">
              <a:buNone/>
              <a:defRPr sz="1000"/>
            </a:lvl2pPr>
            <a:lvl3pPr marL="761460" indent="0">
              <a:buNone/>
              <a:defRPr sz="800"/>
            </a:lvl3pPr>
            <a:lvl4pPr marL="1142188" indent="0">
              <a:buNone/>
              <a:defRPr sz="700"/>
            </a:lvl4pPr>
            <a:lvl5pPr marL="1522902" indent="0">
              <a:buNone/>
              <a:defRPr sz="700"/>
            </a:lvl5pPr>
            <a:lvl6pPr marL="1903630" indent="0">
              <a:buNone/>
              <a:defRPr sz="700"/>
            </a:lvl6pPr>
            <a:lvl7pPr marL="2284358" indent="0">
              <a:buNone/>
              <a:defRPr sz="700"/>
            </a:lvl7pPr>
            <a:lvl8pPr marL="2665080" indent="0">
              <a:buNone/>
              <a:defRPr sz="700"/>
            </a:lvl8pPr>
            <a:lvl9pPr marL="3045804" indent="0">
              <a:buNone/>
              <a:defRPr sz="700"/>
            </a:lvl9pPr>
          </a:lstStyle>
          <a:p>
            <a:pPr lvl="0"/>
            <a:r>
              <a:rPr lang="en-US"/>
              <a:t>Click to edit Master text styles</a:t>
            </a:r>
          </a:p>
        </p:txBody>
      </p:sp>
      <p:sp>
        <p:nvSpPr>
          <p:cNvPr id="5" name="Rectangle 4">
            <a:extLst>
              <a:ext uri="{FF2B5EF4-FFF2-40B4-BE49-F238E27FC236}">
                <a16:creationId xmlns="" xmlns:a16="http://schemas.microsoft.com/office/drawing/2014/main" id="{59B25DCE-19E2-6F4D-850E-5C35AB0CB7EE}"/>
              </a:ext>
            </a:extLst>
          </p:cNvPr>
          <p:cNvSpPr>
            <a:spLocks noGrp="1" noChangeArrowheads="1"/>
          </p:cNvSpPr>
          <p:nvPr>
            <p:ph type="sldNum" sz="quarter" idx="10"/>
          </p:nvPr>
        </p:nvSpPr>
        <p:spPr/>
        <p:txBody>
          <a:bodyPr/>
          <a:lstStyle>
            <a:lvl1pPr>
              <a:defRPr/>
            </a:lvl1pPr>
          </a:lstStyle>
          <a:p>
            <a:fld id="{2FDC1AED-A773-40AB-83B7-8BB870322E8B}" type="slidenum">
              <a:rPr lang="en-US" altLang="es-ES"/>
              <a:pPr/>
              <a:t>‹Nº›</a:t>
            </a:fld>
            <a:endParaRPr lang="en-US" altLang="es-ES"/>
          </a:p>
        </p:txBody>
      </p:sp>
    </p:spTree>
    <p:extLst>
      <p:ext uri="{BB962C8B-B14F-4D97-AF65-F5344CB8AC3E}">
        <p14:creationId xmlns:p14="http://schemas.microsoft.com/office/powerpoint/2010/main" val="1980123537"/>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489" y="3305198"/>
            <a:ext cx="7772400" cy="1021556"/>
          </a:xfrm>
        </p:spPr>
        <p:txBody>
          <a:bodyPr anchor="t"/>
          <a:lstStyle>
            <a:lvl1pPr algn="l">
              <a:defRPr sz="3000" b="1" cap="all"/>
            </a:lvl1pPr>
          </a:lstStyle>
          <a:p>
            <a:r>
              <a:rPr lang="es-ES"/>
              <a:t>Haga clic para modificar el estilo de título del patrón</a:t>
            </a:r>
          </a:p>
        </p:txBody>
      </p:sp>
      <p:sp>
        <p:nvSpPr>
          <p:cNvPr id="3" name="2 Marcador de texto"/>
          <p:cNvSpPr>
            <a:spLocks noGrp="1"/>
          </p:cNvSpPr>
          <p:nvPr>
            <p:ph type="body" idx="1"/>
          </p:nvPr>
        </p:nvSpPr>
        <p:spPr>
          <a:xfrm>
            <a:off x="722489"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s-ES"/>
              <a:t>Haga clic para modificar el estilo de texto del patrón</a:t>
            </a:r>
          </a:p>
        </p:txBody>
      </p:sp>
      <p:sp>
        <p:nvSpPr>
          <p:cNvPr id="4" name="Rectangle 2">
            <a:extLst>
              <a:ext uri="{FF2B5EF4-FFF2-40B4-BE49-F238E27FC236}">
                <a16:creationId xmlns="" xmlns:a16="http://schemas.microsoft.com/office/drawing/2014/main" id="{92AE768C-17AA-4042-87A8-F5351E3BCA8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 xmlns:a16="http://schemas.microsoft.com/office/drawing/2014/main" id="{61BCF1E6-F77D-4178-A276-63DC7EB7A94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 xmlns:a16="http://schemas.microsoft.com/office/drawing/2014/main" id="{185EDFEE-827B-46A3-807A-7BB2B80E8B14}"/>
              </a:ext>
            </a:extLst>
          </p:cNvPr>
          <p:cNvSpPr>
            <a:spLocks noGrp="1" noChangeArrowheads="1"/>
          </p:cNvSpPr>
          <p:nvPr>
            <p:ph type="sldNum" sz="quarter" idx="12"/>
          </p:nvPr>
        </p:nvSpPr>
        <p:spPr>
          <a:ln/>
        </p:spPr>
        <p:txBody>
          <a:bodyPr/>
          <a:lstStyle>
            <a:lvl1pPr>
              <a:defRPr/>
            </a:lvl1pPr>
          </a:lstStyle>
          <a:p>
            <a:fld id="{26AA6EF6-2DBC-431E-A410-EB0EA7D647F9}" type="slidenum">
              <a:rPr lang="es-ES_tradnl" altLang="es-ES"/>
              <a:pPr/>
              <a:t>‹Nº›</a:t>
            </a:fld>
            <a:endParaRPr lang="es-ES_tradnl" altLang="es-ES"/>
          </a:p>
        </p:txBody>
      </p:sp>
    </p:spTree>
    <p:extLst>
      <p:ext uri="{BB962C8B-B14F-4D97-AF65-F5344CB8AC3E}">
        <p14:creationId xmlns:p14="http://schemas.microsoft.com/office/powerpoint/2010/main" val="303036458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1117603" y="1485900"/>
            <a:ext cx="33866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39733" y="1485900"/>
            <a:ext cx="3386667" cy="30861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2">
            <a:extLst>
              <a:ext uri="{FF2B5EF4-FFF2-40B4-BE49-F238E27FC236}">
                <a16:creationId xmlns="" xmlns:a16="http://schemas.microsoft.com/office/drawing/2014/main" id="{32109F3C-B83F-4E61-AA8A-BDE46E79163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
            <a:extLst>
              <a:ext uri="{FF2B5EF4-FFF2-40B4-BE49-F238E27FC236}">
                <a16:creationId xmlns="" xmlns:a16="http://schemas.microsoft.com/office/drawing/2014/main" id="{58DD05ED-1159-49CD-AAF1-00F06ACACFE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4">
            <a:extLst>
              <a:ext uri="{FF2B5EF4-FFF2-40B4-BE49-F238E27FC236}">
                <a16:creationId xmlns="" xmlns:a16="http://schemas.microsoft.com/office/drawing/2014/main" id="{C4CED1FF-EC87-49EE-909D-3BA6DE5B5C3C}"/>
              </a:ext>
            </a:extLst>
          </p:cNvPr>
          <p:cNvSpPr>
            <a:spLocks noGrp="1" noChangeArrowheads="1"/>
          </p:cNvSpPr>
          <p:nvPr>
            <p:ph type="sldNum" sz="quarter" idx="12"/>
          </p:nvPr>
        </p:nvSpPr>
        <p:spPr>
          <a:ln/>
        </p:spPr>
        <p:txBody>
          <a:bodyPr/>
          <a:lstStyle>
            <a:lvl1pPr>
              <a:defRPr/>
            </a:lvl1pPr>
          </a:lstStyle>
          <a:p>
            <a:fld id="{A5AB2CE3-488F-48A2-BAB1-00CB1605CA7C}" type="slidenum">
              <a:rPr lang="es-ES_tradnl" altLang="es-ES"/>
              <a:pPr/>
              <a:t>‹Nº›</a:t>
            </a:fld>
            <a:endParaRPr lang="es-ES_tradnl" altLang="es-ES"/>
          </a:p>
        </p:txBody>
      </p:sp>
    </p:spTree>
    <p:extLst>
      <p:ext uri="{BB962C8B-B14F-4D97-AF65-F5344CB8AC3E}">
        <p14:creationId xmlns:p14="http://schemas.microsoft.com/office/powerpoint/2010/main" val="24844399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05979"/>
            <a:ext cx="8229600" cy="85725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151335"/>
            <a:ext cx="404001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1631156"/>
            <a:ext cx="404001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378" y="1151335"/>
            <a:ext cx="4041422"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5 Marcador de contenido"/>
          <p:cNvSpPr>
            <a:spLocks noGrp="1"/>
          </p:cNvSpPr>
          <p:nvPr>
            <p:ph sz="quarter" idx="4"/>
          </p:nvPr>
        </p:nvSpPr>
        <p:spPr>
          <a:xfrm>
            <a:off x="4645378" y="1631156"/>
            <a:ext cx="4041422"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2">
            <a:extLst>
              <a:ext uri="{FF2B5EF4-FFF2-40B4-BE49-F238E27FC236}">
                <a16:creationId xmlns="" xmlns:a16="http://schemas.microsoft.com/office/drawing/2014/main" id="{178B185B-7413-4939-907A-C5E335B95EB6}"/>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3">
            <a:extLst>
              <a:ext uri="{FF2B5EF4-FFF2-40B4-BE49-F238E27FC236}">
                <a16:creationId xmlns="" xmlns:a16="http://schemas.microsoft.com/office/drawing/2014/main" id="{A076EF3D-A15B-495E-B83A-4AA797F874F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4">
            <a:extLst>
              <a:ext uri="{FF2B5EF4-FFF2-40B4-BE49-F238E27FC236}">
                <a16:creationId xmlns="" xmlns:a16="http://schemas.microsoft.com/office/drawing/2014/main" id="{98634748-E270-4320-84AE-477C3B255A69}"/>
              </a:ext>
            </a:extLst>
          </p:cNvPr>
          <p:cNvSpPr>
            <a:spLocks noGrp="1" noChangeArrowheads="1"/>
          </p:cNvSpPr>
          <p:nvPr>
            <p:ph type="sldNum" sz="quarter" idx="12"/>
          </p:nvPr>
        </p:nvSpPr>
        <p:spPr>
          <a:ln/>
        </p:spPr>
        <p:txBody>
          <a:bodyPr/>
          <a:lstStyle>
            <a:lvl1pPr>
              <a:defRPr/>
            </a:lvl1pPr>
          </a:lstStyle>
          <a:p>
            <a:fld id="{8AB59B42-D93A-4D6F-BCF0-13CD78923F3A}" type="slidenum">
              <a:rPr lang="es-ES_tradnl" altLang="es-ES"/>
              <a:pPr/>
              <a:t>‹Nº›</a:t>
            </a:fld>
            <a:endParaRPr lang="es-ES_tradnl" altLang="es-ES"/>
          </a:p>
        </p:txBody>
      </p:sp>
    </p:spTree>
    <p:extLst>
      <p:ext uri="{BB962C8B-B14F-4D97-AF65-F5344CB8AC3E}">
        <p14:creationId xmlns:p14="http://schemas.microsoft.com/office/powerpoint/2010/main" val="94378192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2">
            <a:extLst>
              <a:ext uri="{FF2B5EF4-FFF2-40B4-BE49-F238E27FC236}">
                <a16:creationId xmlns="" xmlns:a16="http://schemas.microsoft.com/office/drawing/2014/main" id="{FA9F0217-35FF-4F06-82E2-9C68FEED68CA}"/>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3">
            <a:extLst>
              <a:ext uri="{FF2B5EF4-FFF2-40B4-BE49-F238E27FC236}">
                <a16:creationId xmlns="" xmlns:a16="http://schemas.microsoft.com/office/drawing/2014/main" id="{8D4B91D1-C710-429F-90C3-3C9C7481F4D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4">
            <a:extLst>
              <a:ext uri="{FF2B5EF4-FFF2-40B4-BE49-F238E27FC236}">
                <a16:creationId xmlns="" xmlns:a16="http://schemas.microsoft.com/office/drawing/2014/main" id="{5DAEFFBD-E97F-409D-9592-4F37A6A653F3}"/>
              </a:ext>
            </a:extLst>
          </p:cNvPr>
          <p:cNvSpPr>
            <a:spLocks noGrp="1" noChangeArrowheads="1"/>
          </p:cNvSpPr>
          <p:nvPr>
            <p:ph type="sldNum" sz="quarter" idx="12"/>
          </p:nvPr>
        </p:nvSpPr>
        <p:spPr>
          <a:ln/>
        </p:spPr>
        <p:txBody>
          <a:bodyPr/>
          <a:lstStyle>
            <a:lvl1pPr>
              <a:defRPr/>
            </a:lvl1pPr>
          </a:lstStyle>
          <a:p>
            <a:fld id="{12FE2F0C-08D6-407C-908B-A2F984E821F4}" type="slidenum">
              <a:rPr lang="es-ES_tradnl" altLang="es-ES"/>
              <a:pPr/>
              <a:t>‹Nº›</a:t>
            </a:fld>
            <a:endParaRPr lang="es-ES_tradnl" altLang="es-ES"/>
          </a:p>
        </p:txBody>
      </p:sp>
    </p:spTree>
    <p:extLst>
      <p:ext uri="{BB962C8B-B14F-4D97-AF65-F5344CB8AC3E}">
        <p14:creationId xmlns:p14="http://schemas.microsoft.com/office/powerpoint/2010/main" val="99357998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a:extLst>
              <a:ext uri="{FF2B5EF4-FFF2-40B4-BE49-F238E27FC236}">
                <a16:creationId xmlns="" xmlns:a16="http://schemas.microsoft.com/office/drawing/2014/main" id="{B57D7945-6266-4375-95B0-D085108EEEDD}"/>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3">
            <a:extLst>
              <a:ext uri="{FF2B5EF4-FFF2-40B4-BE49-F238E27FC236}">
                <a16:creationId xmlns="" xmlns:a16="http://schemas.microsoft.com/office/drawing/2014/main" id="{48A901FF-F62A-44E1-966F-87DE99F0384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4">
            <a:extLst>
              <a:ext uri="{FF2B5EF4-FFF2-40B4-BE49-F238E27FC236}">
                <a16:creationId xmlns="" xmlns:a16="http://schemas.microsoft.com/office/drawing/2014/main" id="{47AEF3F2-E41D-467F-B35E-B6A2FB201904}"/>
              </a:ext>
            </a:extLst>
          </p:cNvPr>
          <p:cNvSpPr>
            <a:spLocks noGrp="1" noChangeArrowheads="1"/>
          </p:cNvSpPr>
          <p:nvPr>
            <p:ph type="sldNum" sz="quarter" idx="12"/>
          </p:nvPr>
        </p:nvSpPr>
        <p:spPr>
          <a:ln/>
        </p:spPr>
        <p:txBody>
          <a:bodyPr/>
          <a:lstStyle>
            <a:lvl1pPr>
              <a:defRPr/>
            </a:lvl1pPr>
          </a:lstStyle>
          <a:p>
            <a:fld id="{139CD032-115E-4A40-ABFF-44035E719A26}" type="slidenum">
              <a:rPr lang="es-ES_tradnl" altLang="es-ES"/>
              <a:pPr/>
              <a:t>‹Nº›</a:t>
            </a:fld>
            <a:endParaRPr lang="es-ES_tradnl" altLang="es-ES"/>
          </a:p>
        </p:txBody>
      </p:sp>
    </p:spTree>
    <p:extLst>
      <p:ext uri="{BB962C8B-B14F-4D97-AF65-F5344CB8AC3E}">
        <p14:creationId xmlns:p14="http://schemas.microsoft.com/office/powerpoint/2010/main" val="287036119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4" y="204787"/>
            <a:ext cx="3008489" cy="871538"/>
          </a:xfrm>
        </p:spPr>
        <p:txBody>
          <a:bodyPr anchor="b"/>
          <a:lstStyle>
            <a:lvl1pPr algn="l">
              <a:defRPr sz="1500" b="1"/>
            </a:lvl1pPr>
          </a:lstStyle>
          <a:p>
            <a:r>
              <a:rPr lang="es-ES"/>
              <a:t>Haga clic para modificar el estilo de título del patrón</a:t>
            </a:r>
          </a:p>
        </p:txBody>
      </p:sp>
      <p:sp>
        <p:nvSpPr>
          <p:cNvPr id="3" name="2 Marcador de contenido"/>
          <p:cNvSpPr>
            <a:spLocks noGrp="1"/>
          </p:cNvSpPr>
          <p:nvPr>
            <p:ph idx="1"/>
          </p:nvPr>
        </p:nvSpPr>
        <p:spPr>
          <a:xfrm>
            <a:off x="3575756" y="204802"/>
            <a:ext cx="5111044"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4" y="1076328"/>
            <a:ext cx="3008489"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2">
            <a:extLst>
              <a:ext uri="{FF2B5EF4-FFF2-40B4-BE49-F238E27FC236}">
                <a16:creationId xmlns="" xmlns:a16="http://schemas.microsoft.com/office/drawing/2014/main" id="{30312F6D-B644-4961-B065-50491EA896BF}"/>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
            <a:extLst>
              <a:ext uri="{FF2B5EF4-FFF2-40B4-BE49-F238E27FC236}">
                <a16:creationId xmlns="" xmlns:a16="http://schemas.microsoft.com/office/drawing/2014/main" id="{25138022-F09B-457A-9FD7-03E6A3B0A00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4">
            <a:extLst>
              <a:ext uri="{FF2B5EF4-FFF2-40B4-BE49-F238E27FC236}">
                <a16:creationId xmlns="" xmlns:a16="http://schemas.microsoft.com/office/drawing/2014/main" id="{9DD49693-7496-4556-B24F-65D9FB18BA40}"/>
              </a:ext>
            </a:extLst>
          </p:cNvPr>
          <p:cNvSpPr>
            <a:spLocks noGrp="1" noChangeArrowheads="1"/>
          </p:cNvSpPr>
          <p:nvPr>
            <p:ph type="sldNum" sz="quarter" idx="12"/>
          </p:nvPr>
        </p:nvSpPr>
        <p:spPr>
          <a:ln/>
        </p:spPr>
        <p:txBody>
          <a:bodyPr/>
          <a:lstStyle>
            <a:lvl1pPr>
              <a:defRPr/>
            </a:lvl1pPr>
          </a:lstStyle>
          <a:p>
            <a:fld id="{30A413B3-1EDE-4492-B1E0-29F00D6579C2}" type="slidenum">
              <a:rPr lang="es-ES_tradnl" altLang="es-ES"/>
              <a:pPr/>
              <a:t>‹Nº›</a:t>
            </a:fld>
            <a:endParaRPr lang="es-ES_tradnl" altLang="es-ES"/>
          </a:p>
        </p:txBody>
      </p:sp>
    </p:spTree>
    <p:extLst>
      <p:ext uri="{BB962C8B-B14F-4D97-AF65-F5344CB8AC3E}">
        <p14:creationId xmlns:p14="http://schemas.microsoft.com/office/powerpoint/2010/main" val="198546349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111" y="3600450"/>
            <a:ext cx="5486400" cy="425054"/>
          </a:xfrm>
        </p:spPr>
        <p:txBody>
          <a:bodyPr anchor="b"/>
          <a:lstStyle>
            <a:lvl1pPr algn="l">
              <a:defRPr sz="1500" b="1"/>
            </a:lvl1pPr>
          </a:lstStyle>
          <a:p>
            <a:r>
              <a:rPr lang="es-ES"/>
              <a:t>Haga clic para modificar el estilo de título del patrón</a:t>
            </a:r>
          </a:p>
        </p:txBody>
      </p:sp>
      <p:sp>
        <p:nvSpPr>
          <p:cNvPr id="3" name="2 Marcador de posición de imagen"/>
          <p:cNvSpPr>
            <a:spLocks noGrp="1"/>
          </p:cNvSpPr>
          <p:nvPr>
            <p:ph type="pic" idx="1"/>
          </p:nvPr>
        </p:nvSpPr>
        <p:spPr>
          <a:xfrm>
            <a:off x="179211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s-ES" noProof="0"/>
          </a:p>
        </p:txBody>
      </p:sp>
      <p:sp>
        <p:nvSpPr>
          <p:cNvPr id="4" name="3 Marcador de texto"/>
          <p:cNvSpPr>
            <a:spLocks noGrp="1"/>
          </p:cNvSpPr>
          <p:nvPr>
            <p:ph type="body" sz="half" idx="2"/>
          </p:nvPr>
        </p:nvSpPr>
        <p:spPr>
          <a:xfrm>
            <a:off x="1792111"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a:t>Haga clic para modificar el estilo de texto del patrón</a:t>
            </a:r>
          </a:p>
        </p:txBody>
      </p:sp>
      <p:sp>
        <p:nvSpPr>
          <p:cNvPr id="5" name="Rectangle 2">
            <a:extLst>
              <a:ext uri="{FF2B5EF4-FFF2-40B4-BE49-F238E27FC236}">
                <a16:creationId xmlns="" xmlns:a16="http://schemas.microsoft.com/office/drawing/2014/main" id="{C6D24137-FC63-4078-99D8-A3F31943B62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
            <a:extLst>
              <a:ext uri="{FF2B5EF4-FFF2-40B4-BE49-F238E27FC236}">
                <a16:creationId xmlns="" xmlns:a16="http://schemas.microsoft.com/office/drawing/2014/main" id="{5E827966-D3A2-4665-8205-A40A397F70A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4">
            <a:extLst>
              <a:ext uri="{FF2B5EF4-FFF2-40B4-BE49-F238E27FC236}">
                <a16:creationId xmlns="" xmlns:a16="http://schemas.microsoft.com/office/drawing/2014/main" id="{0A329569-04E2-48EF-B727-09531798A67E}"/>
              </a:ext>
            </a:extLst>
          </p:cNvPr>
          <p:cNvSpPr>
            <a:spLocks noGrp="1" noChangeArrowheads="1"/>
          </p:cNvSpPr>
          <p:nvPr>
            <p:ph type="sldNum" sz="quarter" idx="12"/>
          </p:nvPr>
        </p:nvSpPr>
        <p:spPr>
          <a:ln/>
        </p:spPr>
        <p:txBody>
          <a:bodyPr/>
          <a:lstStyle>
            <a:lvl1pPr>
              <a:defRPr/>
            </a:lvl1pPr>
          </a:lstStyle>
          <a:p>
            <a:fld id="{EB838516-B9C3-42F2-8A51-3092559258C3}" type="slidenum">
              <a:rPr lang="es-ES_tradnl" altLang="es-ES"/>
              <a:pPr/>
              <a:t>‹Nº›</a:t>
            </a:fld>
            <a:endParaRPr lang="es-ES_tradnl" altLang="es-ES"/>
          </a:p>
        </p:txBody>
      </p:sp>
    </p:spTree>
    <p:extLst>
      <p:ext uri="{BB962C8B-B14F-4D97-AF65-F5344CB8AC3E}">
        <p14:creationId xmlns:p14="http://schemas.microsoft.com/office/powerpoint/2010/main" val="387033115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49956404-5887-4BB8-B789-88C0BEF5BB0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 xmlns:a16="http://schemas.microsoft.com/office/drawing/2014/main" id="{1C0C5868-6156-40E5-82F9-AC1AF4BFD36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 xmlns:a16="http://schemas.microsoft.com/office/drawing/2014/main" id="{8FA24ED0-8D2B-44ED-9C64-C2F2177E4BF0}"/>
              </a:ext>
            </a:extLst>
          </p:cNvPr>
          <p:cNvSpPr>
            <a:spLocks noGrp="1" noChangeArrowheads="1"/>
          </p:cNvSpPr>
          <p:nvPr>
            <p:ph type="sldNum" sz="quarter" idx="12"/>
          </p:nvPr>
        </p:nvSpPr>
        <p:spPr>
          <a:ln/>
        </p:spPr>
        <p:txBody>
          <a:bodyPr/>
          <a:lstStyle>
            <a:lvl1pPr>
              <a:defRPr/>
            </a:lvl1pPr>
          </a:lstStyle>
          <a:p>
            <a:fld id="{5CD3BD48-9BB4-4A87-8C8D-21AFBBB2269C}" type="slidenum">
              <a:rPr lang="es-ES_tradnl" altLang="es-ES"/>
              <a:pPr/>
              <a:t>‹Nº›</a:t>
            </a:fld>
            <a:endParaRPr lang="es-ES_tradnl" altLang="es-ES"/>
          </a:p>
        </p:txBody>
      </p:sp>
    </p:spTree>
    <p:extLst>
      <p:ext uri="{BB962C8B-B14F-4D97-AF65-F5344CB8AC3E}">
        <p14:creationId xmlns:p14="http://schemas.microsoft.com/office/powerpoint/2010/main" val="404719986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299200" y="457200"/>
            <a:ext cx="1727200" cy="4114800"/>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1117600" y="457200"/>
            <a:ext cx="5046133" cy="41148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2">
            <a:extLst>
              <a:ext uri="{FF2B5EF4-FFF2-40B4-BE49-F238E27FC236}">
                <a16:creationId xmlns="" xmlns:a16="http://schemas.microsoft.com/office/drawing/2014/main" id="{88A1DA4C-3CC5-4E9D-94DF-E857AC09267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
            <a:extLst>
              <a:ext uri="{FF2B5EF4-FFF2-40B4-BE49-F238E27FC236}">
                <a16:creationId xmlns="" xmlns:a16="http://schemas.microsoft.com/office/drawing/2014/main" id="{E07E09ED-9886-47F7-B56B-3098EF37A62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4">
            <a:extLst>
              <a:ext uri="{FF2B5EF4-FFF2-40B4-BE49-F238E27FC236}">
                <a16:creationId xmlns="" xmlns:a16="http://schemas.microsoft.com/office/drawing/2014/main" id="{970B77ED-72AE-45D0-8AFF-E2CB58618D81}"/>
              </a:ext>
            </a:extLst>
          </p:cNvPr>
          <p:cNvSpPr>
            <a:spLocks noGrp="1" noChangeArrowheads="1"/>
          </p:cNvSpPr>
          <p:nvPr>
            <p:ph type="sldNum" sz="quarter" idx="12"/>
          </p:nvPr>
        </p:nvSpPr>
        <p:spPr>
          <a:ln/>
        </p:spPr>
        <p:txBody>
          <a:bodyPr/>
          <a:lstStyle>
            <a:lvl1pPr>
              <a:defRPr/>
            </a:lvl1pPr>
          </a:lstStyle>
          <a:p>
            <a:fld id="{2B7EA96E-FE12-4F41-B32C-E05604327C0C}" type="slidenum">
              <a:rPr lang="es-ES_tradnl" altLang="es-ES"/>
              <a:pPr/>
              <a:t>‹Nº›</a:t>
            </a:fld>
            <a:endParaRPr lang="es-ES_tradnl" altLang="es-ES"/>
          </a:p>
        </p:txBody>
      </p:sp>
    </p:spTree>
    <p:extLst>
      <p:ext uri="{BB962C8B-B14F-4D97-AF65-F5344CB8AC3E}">
        <p14:creationId xmlns:p14="http://schemas.microsoft.com/office/powerpoint/2010/main" val="252714947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gradFill rotWithShape="0">
          <a:gsLst>
            <a:gs pos="0">
              <a:srgbClr val="000A22"/>
            </a:gs>
            <a:gs pos="50000">
              <a:schemeClr val="bg1"/>
            </a:gs>
            <a:gs pos="100000">
              <a:srgbClr val="000A22"/>
            </a:gs>
          </a:gsLst>
          <a:lin ang="5400000" scaled="1"/>
        </a:gradFill>
        <a:effectLst/>
      </p:bgPr>
    </p:bg>
    <p:spTree>
      <p:nvGrpSpPr>
        <p:cNvPr id="1" name=""/>
        <p:cNvGrpSpPr/>
        <p:nvPr/>
      </p:nvGrpSpPr>
      <p:grpSpPr>
        <a:xfrm>
          <a:off x="0" y="0"/>
          <a:ext cx="0" cy="0"/>
          <a:chOff x="0" y="0"/>
          <a:chExt cx="0" cy="0"/>
        </a:xfrm>
      </p:grpSpPr>
      <p:sp>
        <p:nvSpPr>
          <p:cNvPr id="3" name="Line 2">
            <a:extLst>
              <a:ext uri="{FF2B5EF4-FFF2-40B4-BE49-F238E27FC236}">
                <a16:creationId xmlns="" xmlns:a16="http://schemas.microsoft.com/office/drawing/2014/main" id="{CCA45CAF-41BD-407F-B589-5061143D8696}"/>
              </a:ext>
            </a:extLst>
          </p:cNvPr>
          <p:cNvSpPr>
            <a:spLocks noChangeShapeType="1"/>
          </p:cNvSpPr>
          <p:nvPr/>
        </p:nvSpPr>
        <p:spPr bwMode="auto">
          <a:xfrm>
            <a:off x="0" y="1067991"/>
            <a:ext cx="9144000" cy="0"/>
          </a:xfrm>
          <a:prstGeom prst="line">
            <a:avLst/>
          </a:prstGeom>
          <a:noFill/>
          <a:ln w="50800">
            <a:solidFill>
              <a:srgbClr val="339966"/>
            </a:solidFill>
            <a:round/>
            <a:headEnd/>
            <a:tailEnd/>
          </a:ln>
          <a:effectLst>
            <a:outerShdw dist="35921" dir="2700000" algn="ctr" rotWithShape="0">
              <a:srgbClr val="000000"/>
            </a:outerShdw>
          </a:effectLst>
          <a:extLst>
            <a:ext uri="{909E8E84-426E-40DD-AFC4-6F175D3DCCD1}">
              <a14:hiddenFill xmlns:a14="http://schemas.microsoft.com/office/drawing/2010/main">
                <a:noFill/>
              </a14:hiddenFill>
            </a:ext>
          </a:extLst>
        </p:spPr>
        <p:txBody>
          <a:bodyPr wrap="none" anchor="ctr"/>
          <a:lstStyle/>
          <a:p>
            <a:endParaRPr lang="es-ES" sz="1350"/>
          </a:p>
        </p:txBody>
      </p:sp>
      <p:sp>
        <p:nvSpPr>
          <p:cNvPr id="4" name="Line 3">
            <a:extLst>
              <a:ext uri="{FF2B5EF4-FFF2-40B4-BE49-F238E27FC236}">
                <a16:creationId xmlns="" xmlns:a16="http://schemas.microsoft.com/office/drawing/2014/main" id="{C7645A29-C5C7-4376-B080-EBA35FE32AE5}"/>
              </a:ext>
            </a:extLst>
          </p:cNvPr>
          <p:cNvSpPr>
            <a:spLocks noChangeShapeType="1"/>
          </p:cNvSpPr>
          <p:nvPr/>
        </p:nvSpPr>
        <p:spPr bwMode="auto">
          <a:xfrm>
            <a:off x="-18345" y="4063604"/>
            <a:ext cx="9144001" cy="0"/>
          </a:xfrm>
          <a:prstGeom prst="line">
            <a:avLst/>
          </a:prstGeom>
          <a:noFill/>
          <a:ln w="50800">
            <a:solidFill>
              <a:srgbClr val="339966"/>
            </a:solidFill>
            <a:round/>
            <a:headEnd/>
            <a:tailEnd/>
          </a:ln>
          <a:effectLst>
            <a:outerShdw dist="35921" dir="2700000" algn="ctr" rotWithShape="0">
              <a:srgbClr val="000000"/>
            </a:outerShdw>
          </a:effectLst>
          <a:extLst>
            <a:ext uri="{909E8E84-426E-40DD-AFC4-6F175D3DCCD1}">
              <a14:hiddenFill xmlns:a14="http://schemas.microsoft.com/office/drawing/2010/main">
                <a:noFill/>
              </a14:hiddenFill>
            </a:ext>
          </a:extLst>
        </p:spPr>
        <p:txBody>
          <a:bodyPr wrap="none" anchor="ctr"/>
          <a:lstStyle/>
          <a:p>
            <a:endParaRPr lang="es-ES" sz="1350"/>
          </a:p>
        </p:txBody>
      </p:sp>
      <p:pic>
        <p:nvPicPr>
          <p:cNvPr id="5" name="Picture 5">
            <a:extLst>
              <a:ext uri="{FF2B5EF4-FFF2-40B4-BE49-F238E27FC236}">
                <a16:creationId xmlns="" xmlns:a16="http://schemas.microsoft.com/office/drawing/2014/main" id="{2BAF0B62-CBFD-4086-9FB3-5B1CA3CDCF3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l="-1883" t="1508" r="3346"/>
          <a:stretch>
            <a:fillRect/>
          </a:stretch>
        </p:blipFill>
        <p:spPr bwMode="auto">
          <a:xfrm>
            <a:off x="176390" y="1571625"/>
            <a:ext cx="2151944" cy="168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6" name="Picture 6" descr="final logo big 300 dpi small gif big letters">
            <a:extLst>
              <a:ext uri="{FF2B5EF4-FFF2-40B4-BE49-F238E27FC236}">
                <a16:creationId xmlns="" xmlns:a16="http://schemas.microsoft.com/office/drawing/2014/main" id="{D54F76D2-3C32-4566-8428-4622FDBC948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32800" y="4343400"/>
            <a:ext cx="515056"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3012" name="Rectangle 4"/>
          <p:cNvSpPr>
            <a:spLocks noGrp="1" noChangeArrowheads="1"/>
          </p:cNvSpPr>
          <p:nvPr>
            <p:ph type="ctrTitle"/>
          </p:nvPr>
        </p:nvSpPr>
        <p:spPr>
          <a:xfrm>
            <a:off x="2443167" y="1690688"/>
            <a:ext cx="6470650" cy="857250"/>
          </a:xfrm>
        </p:spPr>
        <p:txBody>
          <a:bodyPr/>
          <a:lstStyle>
            <a:lvl1pPr>
              <a:defRPr sz="3000"/>
            </a:lvl1pPr>
          </a:lstStyle>
          <a:p>
            <a:pPr lvl="0"/>
            <a:r>
              <a:rPr lang="en-US" noProof="0"/>
              <a:t>Click to edit Master title style</a:t>
            </a:r>
          </a:p>
        </p:txBody>
      </p:sp>
    </p:spTree>
    <p:extLst>
      <p:ext uri="{BB962C8B-B14F-4D97-AF65-F5344CB8AC3E}">
        <p14:creationId xmlns:p14="http://schemas.microsoft.com/office/powerpoint/2010/main" val="96759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0.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10.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1.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theme" Target="../theme/theme11.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theme" Target="../theme/theme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1.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theme" Target="../theme/theme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theme" Target="../theme/theme6.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4.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theme" Target="../theme/theme7.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theme" Target="../theme/theme8.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slideLayout" Target="../slideLayouts/slideLayout111.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slideLayout" Target="../slideLayouts/slideLayout110.xml"/><Relationship Id="rId17" Type="http://schemas.openxmlformats.org/officeDocument/2006/relationships/image" Target="../media/image5.png"/><Relationship Id="rId2" Type="http://schemas.openxmlformats.org/officeDocument/2006/relationships/slideLayout" Target="../slideLayouts/slideLayout100.xml"/><Relationship Id="rId16" Type="http://schemas.openxmlformats.org/officeDocument/2006/relationships/image" Target="../media/image4.png"/><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5" Type="http://schemas.openxmlformats.org/officeDocument/2006/relationships/theme" Target="../theme/theme9.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slideLayout" Target="../slideLayouts/slideLayout1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invGray">
      <p:bgPr>
        <a:solidFill>
          <a:srgbClr val="084887"/>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458612" y="148828"/>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6675" tIns="38335" rIns="76675" bIns="38335" numCol="1" anchor="ctr" anchorCtr="0" compatLnSpc="1">
            <a:prstTxWarp prst="textNoShape">
              <a:avLst/>
            </a:prstTxWarp>
          </a:bodyPr>
          <a:lstStyle/>
          <a:p>
            <a:pPr lvl="0"/>
            <a:r>
              <a:rPr lang="en-US" altLang="es-ES"/>
              <a:t>Click to edit Master title style</a:t>
            </a:r>
          </a:p>
        </p:txBody>
      </p:sp>
      <p:sp>
        <p:nvSpPr>
          <p:cNvPr id="27651" name="Rectangle 3"/>
          <p:cNvSpPr>
            <a:spLocks noGrp="1" noChangeArrowheads="1"/>
          </p:cNvSpPr>
          <p:nvPr>
            <p:ph type="body" idx="1"/>
          </p:nvPr>
        </p:nvSpPr>
        <p:spPr bwMode="auto">
          <a:xfrm>
            <a:off x="458612" y="1069181"/>
            <a:ext cx="8229600" cy="3559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6675" tIns="38335" rIns="76675" bIns="38335" numCol="1" anchor="t" anchorCtr="0" compatLnSpc="1">
            <a:prstTxWarp prst="textNoShape">
              <a:avLst/>
            </a:prstTxWarp>
          </a:bodyPr>
          <a:lstStyle/>
          <a:p>
            <a:pPr lvl="0"/>
            <a:r>
              <a:rPr lang="en-US" altLang="es-ES"/>
              <a:t>Click to edit Master text styles</a:t>
            </a:r>
          </a:p>
          <a:p>
            <a:pPr lvl="1"/>
            <a:r>
              <a:rPr lang="en-US" altLang="es-ES"/>
              <a:t>Second level</a:t>
            </a:r>
          </a:p>
          <a:p>
            <a:pPr lvl="2"/>
            <a:r>
              <a:rPr lang="en-US" altLang="es-ES"/>
              <a:t>Third level</a:t>
            </a:r>
          </a:p>
          <a:p>
            <a:pPr lvl="3"/>
            <a:r>
              <a:rPr lang="en-US" altLang="es-ES"/>
              <a:t>Fourth level</a:t>
            </a:r>
          </a:p>
          <a:p>
            <a:pPr lvl="4"/>
            <a:r>
              <a:rPr lang="en-US" altLang="es-ES"/>
              <a:t>Fifth level</a:t>
            </a:r>
          </a:p>
        </p:txBody>
      </p:sp>
      <p:sp>
        <p:nvSpPr>
          <p:cNvPr id="1571844" name="Rectangle 4">
            <a:extLst>
              <a:ext uri="{FF2B5EF4-FFF2-40B4-BE49-F238E27FC236}">
                <a16:creationId xmlns="" xmlns:a16="http://schemas.microsoft.com/office/drawing/2014/main" id="{93EEB98E-A9FA-F342-ADDC-86A57A291590}"/>
              </a:ext>
            </a:extLst>
          </p:cNvPr>
          <p:cNvSpPr>
            <a:spLocks noGrp="1" noChangeArrowheads="1"/>
          </p:cNvSpPr>
          <p:nvPr>
            <p:ph type="sldNum" sz="quarter" idx="4"/>
          </p:nvPr>
        </p:nvSpPr>
        <p:spPr bwMode="auto">
          <a:xfrm>
            <a:off x="8523111" y="23813"/>
            <a:ext cx="609600" cy="341710"/>
          </a:xfrm>
          <a:prstGeom prst="rect">
            <a:avLst/>
          </a:prstGeom>
          <a:noFill/>
          <a:ln w="9525">
            <a:noFill/>
            <a:miter lim="800000"/>
            <a:headEnd/>
            <a:tailEnd/>
          </a:ln>
          <a:effectLst/>
        </p:spPr>
        <p:txBody>
          <a:bodyPr vert="horz" wrap="none" lIns="76675" tIns="38335" rIns="76675" bIns="38335" numCol="1" anchor="ctr" anchorCtr="0" compatLnSpc="1">
            <a:prstTxWarp prst="textNoShape">
              <a:avLst/>
            </a:prstTxWarp>
          </a:bodyPr>
          <a:lstStyle>
            <a:lvl1pPr algn="r" eaLnBrk="1" hangingPunct="1">
              <a:defRPr sz="700">
                <a:solidFill>
                  <a:srgbClr val="FFFFCC"/>
                </a:solidFill>
                <a:latin typeface="Calibri" pitchFamily="34" charset="0"/>
              </a:defRPr>
            </a:lvl1pPr>
          </a:lstStyle>
          <a:p>
            <a:pPr defTabSz="913960" fontAlgn="base">
              <a:spcBef>
                <a:spcPct val="0"/>
              </a:spcBef>
              <a:spcAft>
                <a:spcPct val="0"/>
              </a:spcAft>
            </a:pPr>
            <a:fld id="{7E183091-D437-448B-87A8-9BF5C3E87317}" type="slidenum">
              <a:rPr lang="en-US" altLang="es-ES" smtClean="0">
                <a:ea typeface="MS PGothic" pitchFamily="34" charset="-128"/>
              </a:rPr>
              <a:pPr defTabSz="913960" fontAlgn="base">
                <a:spcBef>
                  <a:spcPct val="0"/>
                </a:spcBef>
                <a:spcAft>
                  <a:spcPct val="0"/>
                </a:spcAft>
              </a:pPr>
              <a:t>‹Nº›</a:t>
            </a:fld>
            <a:endParaRPr lang="en-US" altLang="es-ES">
              <a:ea typeface="MS PGothic" pitchFamily="34" charset="-128"/>
            </a:endParaRPr>
          </a:p>
        </p:txBody>
      </p:sp>
      <p:sp>
        <p:nvSpPr>
          <p:cNvPr id="4101" name="Rectangle 5">
            <a:extLst>
              <a:ext uri="{FF2B5EF4-FFF2-40B4-BE49-F238E27FC236}">
                <a16:creationId xmlns="" xmlns:a16="http://schemas.microsoft.com/office/drawing/2014/main" id="{3F8E10C6-93A4-0B4E-A8B7-4361B253CC7E}"/>
              </a:ext>
            </a:extLst>
          </p:cNvPr>
          <p:cNvSpPr>
            <a:spLocks noChangeArrowheads="1"/>
          </p:cNvSpPr>
          <p:nvPr/>
        </p:nvSpPr>
        <p:spPr bwMode="auto">
          <a:xfrm>
            <a:off x="5029200" y="4801793"/>
            <a:ext cx="4114800" cy="341709"/>
          </a:xfrm>
          <a:prstGeom prst="rect">
            <a:avLst/>
          </a:prstGeom>
          <a:noFill/>
          <a:ln>
            <a:noFill/>
          </a:ln>
          <a:extLst/>
        </p:spPr>
        <p:txBody>
          <a:bodyPr wrap="none" lIns="76675" tIns="38335" rIns="76675" bIns="38335" anchor="ct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defTabSz="913960" fontAlgn="base">
              <a:spcBef>
                <a:spcPct val="0"/>
              </a:spcBef>
              <a:spcAft>
                <a:spcPct val="0"/>
              </a:spcAft>
              <a:defRPr/>
            </a:pPr>
            <a:endParaRPr lang="fr-FR" altLang="es-ES" sz="800">
              <a:solidFill>
                <a:srgbClr val="FFFFCC"/>
              </a:solidFill>
              <a:latin typeface="Arial" panose="020B0604020202020204" pitchFamily="34" charset="0"/>
            </a:endParaRPr>
          </a:p>
        </p:txBody>
      </p:sp>
    </p:spTree>
    <p:extLst>
      <p:ext uri="{BB962C8B-B14F-4D97-AF65-F5344CB8AC3E}">
        <p14:creationId xmlns:p14="http://schemas.microsoft.com/office/powerpoint/2010/main" val="2280097303"/>
      </p:ext>
    </p:extLst>
  </p:cSld>
  <p:clrMap bg1="dk2" tx1="lt1" bg2="dk1" tx2="lt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 id="2147483900" r:id="rId14"/>
    <p:sldLayoutId id="2147483901" r:id="rId15"/>
    <p:sldLayoutId id="2147483902" r:id="rId16"/>
    <p:sldLayoutId id="2147483903" r:id="rId17"/>
    <p:sldLayoutId id="2147483904" r:id="rId18"/>
    <p:sldLayoutId id="2147483905" r:id="rId19"/>
    <p:sldLayoutId id="2147483906" r:id="rId20"/>
  </p:sldLayoutIdLst>
  <p:transition/>
  <p:hf hdr="0" ftr="0" dt="0"/>
  <p:txStyles>
    <p:titleStyle>
      <a:lvl1pPr algn="l" rtl="0" eaLnBrk="0" fontAlgn="base" hangingPunct="0">
        <a:spcBef>
          <a:spcPct val="0"/>
        </a:spcBef>
        <a:spcAft>
          <a:spcPct val="0"/>
        </a:spcAft>
        <a:defRPr sz="2700" b="1">
          <a:solidFill>
            <a:srgbClr val="FFFF00"/>
          </a:solidFill>
          <a:latin typeface="Calibri" panose="020F0502020204030204" pitchFamily="34" charset="0"/>
          <a:ea typeface="MS PGothic" panose="020B0600070205080204" pitchFamily="34" charset="-128"/>
          <a:cs typeface="Calibri" panose="020F0502020204030204" pitchFamily="34" charset="0"/>
        </a:defRPr>
      </a:lvl1pPr>
      <a:lvl2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2pPr>
      <a:lvl3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3pPr>
      <a:lvl4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4pPr>
      <a:lvl5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5pPr>
      <a:lvl6pPr marL="380730" algn="ctr" rtl="0" eaLnBrk="1" fontAlgn="base" hangingPunct="1">
        <a:spcBef>
          <a:spcPct val="0"/>
        </a:spcBef>
        <a:spcAft>
          <a:spcPct val="0"/>
        </a:spcAft>
        <a:defRPr sz="2300" b="1" i="1">
          <a:solidFill>
            <a:schemeClr val="tx2"/>
          </a:solidFill>
          <a:latin typeface="Arial" charset="0"/>
        </a:defRPr>
      </a:lvl6pPr>
      <a:lvl7pPr marL="761460" algn="ctr" rtl="0" eaLnBrk="1" fontAlgn="base" hangingPunct="1">
        <a:spcBef>
          <a:spcPct val="0"/>
        </a:spcBef>
        <a:spcAft>
          <a:spcPct val="0"/>
        </a:spcAft>
        <a:defRPr sz="2300" b="1" i="1">
          <a:solidFill>
            <a:schemeClr val="tx2"/>
          </a:solidFill>
          <a:latin typeface="Arial" charset="0"/>
        </a:defRPr>
      </a:lvl7pPr>
      <a:lvl8pPr marL="1142188" algn="ctr" rtl="0" eaLnBrk="1" fontAlgn="base" hangingPunct="1">
        <a:spcBef>
          <a:spcPct val="0"/>
        </a:spcBef>
        <a:spcAft>
          <a:spcPct val="0"/>
        </a:spcAft>
        <a:defRPr sz="2300" b="1" i="1">
          <a:solidFill>
            <a:schemeClr val="tx2"/>
          </a:solidFill>
          <a:latin typeface="Arial" charset="0"/>
        </a:defRPr>
      </a:lvl8pPr>
      <a:lvl9pPr marL="1522902" algn="ctr" rtl="0" eaLnBrk="1" fontAlgn="base" hangingPunct="1">
        <a:spcBef>
          <a:spcPct val="0"/>
        </a:spcBef>
        <a:spcAft>
          <a:spcPct val="0"/>
        </a:spcAft>
        <a:defRPr sz="2300" b="1" i="1">
          <a:solidFill>
            <a:schemeClr val="tx2"/>
          </a:solidFill>
          <a:latin typeface="Arial" charset="0"/>
        </a:defRPr>
      </a:lvl9pPr>
    </p:titleStyle>
    <p:bodyStyle>
      <a:lvl1pPr marL="285548" indent="-285548" algn="l" rtl="0" eaLnBrk="0" fontAlgn="base" hangingPunct="0">
        <a:lnSpc>
          <a:spcPct val="95000"/>
        </a:lnSpc>
        <a:spcBef>
          <a:spcPct val="75000"/>
        </a:spcBef>
        <a:spcAft>
          <a:spcPct val="0"/>
        </a:spcAft>
        <a:buClr>
          <a:srgbClr val="FFFFFF"/>
        </a:buClr>
        <a:buFont typeface="Wingdings" pitchFamily="2" charset="2"/>
        <a:buChar char="Ø"/>
        <a:defRPr sz="1800">
          <a:solidFill>
            <a:schemeClr val="tx1"/>
          </a:solidFill>
          <a:latin typeface="Calibri" panose="020F0502020204030204" pitchFamily="34" charset="0"/>
          <a:ea typeface="MS PGothic" panose="020B0600070205080204" pitchFamily="34" charset="-128"/>
          <a:cs typeface="Calibri" panose="020F0502020204030204" pitchFamily="34" charset="0"/>
        </a:defRPr>
      </a:lvl1pPr>
      <a:lvl2pPr marL="666270" indent="-285548" algn="l" rtl="0" eaLnBrk="0" fontAlgn="base" hangingPunct="0">
        <a:lnSpc>
          <a:spcPct val="95000"/>
        </a:lnSpc>
        <a:spcBef>
          <a:spcPct val="50000"/>
        </a:spcBef>
        <a:spcAft>
          <a:spcPct val="0"/>
        </a:spcAft>
        <a:buClr>
          <a:srgbClr val="FFFFFF"/>
        </a:buClr>
        <a:buFont typeface="Wingdings" pitchFamily="2" charset="2"/>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2pPr>
      <a:lvl3pPr marL="1046994" indent="-285548" algn="l" rtl="0" eaLnBrk="0" fontAlgn="base" hangingPunct="0">
        <a:lnSpc>
          <a:spcPct val="95000"/>
        </a:lnSpc>
        <a:spcBef>
          <a:spcPct val="50000"/>
        </a:spcBef>
        <a:spcAft>
          <a:spcPct val="0"/>
        </a:spcAft>
        <a:buClr>
          <a:srgbClr val="FFFFFF"/>
        </a:buClr>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3pPr>
      <a:lvl4pPr marL="1427724" indent="-285548" algn="l" rtl="0" eaLnBrk="0" fontAlgn="base" hangingPunct="0">
        <a:lnSpc>
          <a:spcPct val="95000"/>
        </a:lnSpc>
        <a:spcBef>
          <a:spcPct val="50000"/>
        </a:spcBef>
        <a:spcAft>
          <a:spcPct val="0"/>
        </a:spcAft>
        <a:buClr>
          <a:srgbClr val="FFFFFF"/>
        </a:buClr>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4pPr>
      <a:lvl5pPr marL="1808446" indent="-285548" algn="l" rtl="0" eaLnBrk="0" fontAlgn="base" hangingPunct="0">
        <a:lnSpc>
          <a:spcPct val="95000"/>
        </a:lnSpc>
        <a:spcBef>
          <a:spcPct val="50000"/>
        </a:spcBef>
        <a:spcAft>
          <a:spcPct val="0"/>
        </a:spcAft>
        <a:buClr>
          <a:srgbClr val="FFFFFF"/>
        </a:buClr>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5pPr>
      <a:lvl6pPr marL="2189174"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6pPr>
      <a:lvl7pPr marL="2569901"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7pPr>
      <a:lvl8pPr marL="2950626"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8pPr>
      <a:lvl9pPr marL="3331350"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9pPr>
    </p:bodyStyle>
    <p:otherStyle>
      <a:defPPr>
        <a:defRPr lang="en-US"/>
      </a:defPPr>
      <a:lvl1pPr marL="0" algn="l" defTabSz="761460" rtl="0" eaLnBrk="1" latinLnBrk="0" hangingPunct="1">
        <a:defRPr sz="1500" kern="1200">
          <a:solidFill>
            <a:schemeClr val="tx1"/>
          </a:solidFill>
          <a:latin typeface="+mn-lt"/>
          <a:ea typeface="+mn-ea"/>
          <a:cs typeface="+mn-cs"/>
        </a:defRPr>
      </a:lvl1pPr>
      <a:lvl2pPr marL="380730" algn="l" defTabSz="761460" rtl="0" eaLnBrk="1" latinLnBrk="0" hangingPunct="1">
        <a:defRPr sz="1500" kern="1200">
          <a:solidFill>
            <a:schemeClr val="tx1"/>
          </a:solidFill>
          <a:latin typeface="+mn-lt"/>
          <a:ea typeface="+mn-ea"/>
          <a:cs typeface="+mn-cs"/>
        </a:defRPr>
      </a:lvl2pPr>
      <a:lvl3pPr marL="761460" algn="l" defTabSz="761460" rtl="0" eaLnBrk="1" latinLnBrk="0" hangingPunct="1">
        <a:defRPr sz="1500" kern="1200">
          <a:solidFill>
            <a:schemeClr val="tx1"/>
          </a:solidFill>
          <a:latin typeface="+mn-lt"/>
          <a:ea typeface="+mn-ea"/>
          <a:cs typeface="+mn-cs"/>
        </a:defRPr>
      </a:lvl3pPr>
      <a:lvl4pPr marL="1142188" algn="l" defTabSz="761460" rtl="0" eaLnBrk="1" latinLnBrk="0" hangingPunct="1">
        <a:defRPr sz="1500" kern="1200">
          <a:solidFill>
            <a:schemeClr val="tx1"/>
          </a:solidFill>
          <a:latin typeface="+mn-lt"/>
          <a:ea typeface="+mn-ea"/>
          <a:cs typeface="+mn-cs"/>
        </a:defRPr>
      </a:lvl4pPr>
      <a:lvl5pPr marL="1522902" algn="l" defTabSz="761460" rtl="0" eaLnBrk="1" latinLnBrk="0" hangingPunct="1">
        <a:defRPr sz="1500" kern="1200">
          <a:solidFill>
            <a:schemeClr val="tx1"/>
          </a:solidFill>
          <a:latin typeface="+mn-lt"/>
          <a:ea typeface="+mn-ea"/>
          <a:cs typeface="+mn-cs"/>
        </a:defRPr>
      </a:lvl5pPr>
      <a:lvl6pPr marL="1903630" algn="l" defTabSz="761460" rtl="0" eaLnBrk="1" latinLnBrk="0" hangingPunct="1">
        <a:defRPr sz="1500" kern="1200">
          <a:solidFill>
            <a:schemeClr val="tx1"/>
          </a:solidFill>
          <a:latin typeface="+mn-lt"/>
          <a:ea typeface="+mn-ea"/>
          <a:cs typeface="+mn-cs"/>
        </a:defRPr>
      </a:lvl6pPr>
      <a:lvl7pPr marL="2284358" algn="l" defTabSz="761460" rtl="0" eaLnBrk="1" latinLnBrk="0" hangingPunct="1">
        <a:defRPr sz="1500" kern="1200">
          <a:solidFill>
            <a:schemeClr val="tx1"/>
          </a:solidFill>
          <a:latin typeface="+mn-lt"/>
          <a:ea typeface="+mn-ea"/>
          <a:cs typeface="+mn-cs"/>
        </a:defRPr>
      </a:lvl7pPr>
      <a:lvl8pPr marL="2665080" algn="l" defTabSz="761460" rtl="0" eaLnBrk="1" latinLnBrk="0" hangingPunct="1">
        <a:defRPr sz="1500" kern="1200">
          <a:solidFill>
            <a:schemeClr val="tx1"/>
          </a:solidFill>
          <a:latin typeface="+mn-lt"/>
          <a:ea typeface="+mn-ea"/>
          <a:cs typeface="+mn-cs"/>
        </a:defRPr>
      </a:lvl8pPr>
      <a:lvl9pPr marL="3045804" algn="l" defTabSz="761460" rtl="0" eaLnBrk="1" latinLnBrk="0" hangingPunct="1">
        <a:defRPr sz="15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5">
            <a:extLst>
              <a:ext uri="{FF2B5EF4-FFF2-40B4-BE49-F238E27FC236}">
                <a16:creationId xmlns="" xmlns:a16="http://schemas.microsoft.com/office/drawing/2014/main" id="{B1D56C88-A576-44B4-9E60-8D52CE9F6F8D}"/>
              </a:ext>
            </a:extLst>
          </p:cNvPr>
          <p:cNvSpPr>
            <a:spLocks noGrp="1" noChangeArrowheads="1"/>
          </p:cNvSpPr>
          <p:nvPr>
            <p:ph type="body" idx="1"/>
          </p:nvPr>
        </p:nvSpPr>
        <p:spPr bwMode="auto">
          <a:xfrm>
            <a:off x="1117600" y="1485900"/>
            <a:ext cx="69088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s-ES_tradnl" altLang="es-ES"/>
              <a:t>Haga clic para editar el estilo del texto del patrón</a:t>
            </a:r>
          </a:p>
          <a:p>
            <a:pPr lvl="1"/>
            <a:r>
              <a:rPr lang="es-ES_tradnl" altLang="es-ES"/>
              <a:t>Segundo nivel</a:t>
            </a:r>
          </a:p>
          <a:p>
            <a:pPr lvl="2"/>
            <a:r>
              <a:rPr lang="es-ES_tradnl" altLang="es-ES"/>
              <a:t>Tercer nivel</a:t>
            </a:r>
          </a:p>
          <a:p>
            <a:pPr lvl="3"/>
            <a:r>
              <a:rPr lang="es-ES_tradnl" altLang="es-ES"/>
              <a:t>Cuarto nivel</a:t>
            </a:r>
          </a:p>
          <a:p>
            <a:pPr lvl="4"/>
            <a:r>
              <a:rPr lang="es-ES_tradnl" altLang="es-ES"/>
              <a:t>Quinto nivel</a:t>
            </a:r>
          </a:p>
        </p:txBody>
      </p:sp>
      <p:sp>
        <p:nvSpPr>
          <p:cNvPr id="25603" name="Rectangle 6">
            <a:extLst>
              <a:ext uri="{FF2B5EF4-FFF2-40B4-BE49-F238E27FC236}">
                <a16:creationId xmlns="" xmlns:a16="http://schemas.microsoft.com/office/drawing/2014/main" id="{1AED9388-CD00-49C1-AE95-C565149DA438}"/>
              </a:ext>
            </a:extLst>
          </p:cNvPr>
          <p:cNvSpPr>
            <a:spLocks noGrp="1" noChangeArrowheads="1"/>
          </p:cNvSpPr>
          <p:nvPr>
            <p:ph type="title"/>
          </p:nvPr>
        </p:nvSpPr>
        <p:spPr bwMode="auto">
          <a:xfrm>
            <a:off x="1117600" y="457200"/>
            <a:ext cx="6908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s-ES_tradnl" altLang="es-ES"/>
              <a:t>Haga clic para editar el estilo del título patrón</a:t>
            </a:r>
          </a:p>
        </p:txBody>
      </p:sp>
      <p:sp>
        <p:nvSpPr>
          <p:cNvPr id="7" name="Rectangle 2">
            <a:extLst>
              <a:ext uri="{FF2B5EF4-FFF2-40B4-BE49-F238E27FC236}">
                <a16:creationId xmlns="" xmlns:a16="http://schemas.microsoft.com/office/drawing/2014/main" id="{25082CD7-2D18-4B18-8067-D3D6450F240C}"/>
              </a:ext>
            </a:extLst>
          </p:cNvPr>
          <p:cNvSpPr>
            <a:spLocks noGrp="1" noChangeArrowheads="1"/>
          </p:cNvSpPr>
          <p:nvPr>
            <p:ph type="dt" sz="half" idx="2"/>
          </p:nvPr>
        </p:nvSpPr>
        <p:spPr bwMode="auto">
          <a:xfrm>
            <a:off x="711200" y="4686300"/>
            <a:ext cx="1896533" cy="342900"/>
          </a:xfrm>
          <a:prstGeom prst="rect">
            <a:avLst/>
          </a:prstGeom>
          <a:ln>
            <a:miter lim="800000"/>
            <a:headEnd/>
            <a:tailEnd/>
          </a:ln>
        </p:spPr>
        <p:txBody>
          <a:bodyPr vert="horz" wrap="none" lIns="92075" tIns="46038" rIns="92075" bIns="46038" numCol="1" anchor="ctr" anchorCtr="0" compatLnSpc="1">
            <a:prstTxWarp prst="textNoShape">
              <a:avLst/>
            </a:prstTxWarp>
          </a:bodyPr>
          <a:lstStyle>
            <a:lvl1pPr eaLnBrk="1" hangingPunct="1">
              <a:defRPr sz="1050">
                <a:solidFill>
                  <a:srgbClr val="000000"/>
                </a:solidFill>
                <a:effectLst>
                  <a:outerShdw blurRad="38100" dist="38100" dir="2700000" algn="tl">
                    <a:srgbClr val="000000">
                      <a:alpha val="43137"/>
                    </a:srgbClr>
                  </a:outerShdw>
                </a:effectLst>
                <a:latin typeface="+mn-lt"/>
                <a:cs typeface="+mn-cs"/>
              </a:defRPr>
            </a:lvl1pPr>
          </a:lstStyle>
          <a:p>
            <a:pPr>
              <a:defRPr/>
            </a:pPr>
            <a:endParaRPr lang="en-US"/>
          </a:p>
        </p:txBody>
      </p:sp>
      <p:sp>
        <p:nvSpPr>
          <p:cNvPr id="8" name="Rectangle 3">
            <a:extLst>
              <a:ext uri="{FF2B5EF4-FFF2-40B4-BE49-F238E27FC236}">
                <a16:creationId xmlns="" xmlns:a16="http://schemas.microsoft.com/office/drawing/2014/main" id="{2B6AD3A5-60DD-4CA4-A59F-EF57A4125DA1}"/>
              </a:ext>
            </a:extLst>
          </p:cNvPr>
          <p:cNvSpPr>
            <a:spLocks noGrp="1" noChangeArrowheads="1"/>
          </p:cNvSpPr>
          <p:nvPr>
            <p:ph type="ftr" sz="quarter" idx="3"/>
          </p:nvPr>
        </p:nvSpPr>
        <p:spPr bwMode="auto">
          <a:xfrm>
            <a:off x="3149600" y="4686300"/>
            <a:ext cx="2844800" cy="342900"/>
          </a:xfrm>
          <a:prstGeom prst="rect">
            <a:avLst/>
          </a:prstGeom>
          <a:ln>
            <a:miter lim="800000"/>
            <a:headEnd/>
            <a:tailEnd/>
          </a:ln>
        </p:spPr>
        <p:txBody>
          <a:bodyPr vert="horz" wrap="none" lIns="92075" tIns="46038" rIns="92075" bIns="46038" numCol="1" anchor="ctr" anchorCtr="0" compatLnSpc="1">
            <a:prstTxWarp prst="textNoShape">
              <a:avLst/>
            </a:prstTxWarp>
          </a:bodyPr>
          <a:lstStyle>
            <a:lvl1pPr algn="ctr" eaLnBrk="1" hangingPunct="1">
              <a:defRPr sz="1050">
                <a:solidFill>
                  <a:srgbClr val="000000"/>
                </a:solidFill>
                <a:effectLst>
                  <a:outerShdw blurRad="38100" dist="38100" dir="2700000" algn="tl">
                    <a:srgbClr val="000000">
                      <a:alpha val="43137"/>
                    </a:srgbClr>
                  </a:outerShdw>
                </a:effectLst>
                <a:latin typeface="+mn-lt"/>
                <a:cs typeface="+mn-cs"/>
              </a:defRPr>
            </a:lvl1pPr>
          </a:lstStyle>
          <a:p>
            <a:pPr>
              <a:defRPr/>
            </a:pPr>
            <a:endParaRPr lang="en-US"/>
          </a:p>
        </p:txBody>
      </p:sp>
      <p:sp>
        <p:nvSpPr>
          <p:cNvPr id="9" name="Rectangle 4">
            <a:extLst>
              <a:ext uri="{FF2B5EF4-FFF2-40B4-BE49-F238E27FC236}">
                <a16:creationId xmlns="" xmlns:a16="http://schemas.microsoft.com/office/drawing/2014/main" id="{392F9B54-700F-4878-9DDE-FB52BEF85528}"/>
              </a:ext>
            </a:extLst>
          </p:cNvPr>
          <p:cNvSpPr>
            <a:spLocks noGrp="1" noChangeArrowheads="1"/>
          </p:cNvSpPr>
          <p:nvPr>
            <p:ph type="sldNum" sz="quarter" idx="4"/>
          </p:nvPr>
        </p:nvSpPr>
        <p:spPr bwMode="auto">
          <a:xfrm>
            <a:off x="6536267" y="4686300"/>
            <a:ext cx="1896533" cy="342900"/>
          </a:xfrm>
          <a:prstGeom prst="rect">
            <a:avLst/>
          </a:prstGeom>
          <a:ln>
            <a:miter lim="800000"/>
            <a:headEnd/>
            <a:tailEnd/>
          </a:ln>
        </p:spPr>
        <p:txBody>
          <a:bodyPr vert="horz" wrap="none" lIns="92075" tIns="46038" rIns="92075" bIns="46038" numCol="1" anchor="ctr" anchorCtr="0" compatLnSpc="1">
            <a:prstTxWarp prst="textNoShape">
              <a:avLst/>
            </a:prstTxWarp>
          </a:bodyPr>
          <a:lstStyle>
            <a:lvl1pPr algn="r">
              <a:defRPr sz="1050">
                <a:solidFill>
                  <a:srgbClr val="000000"/>
                </a:solidFill>
                <a:effectLst>
                  <a:outerShdw blurRad="38100" dist="38100" dir="2700000" algn="tl">
                    <a:srgbClr val="FFFFFF"/>
                  </a:outerShdw>
                </a:effectLst>
                <a:latin typeface="Arial" panose="020B0604020202020204" pitchFamily="34" charset="0"/>
              </a:defRPr>
            </a:lvl1pPr>
          </a:lstStyle>
          <a:p>
            <a:fld id="{BB3A9E52-D754-49F4-91A0-033368DE9332}" type="slidenum">
              <a:rPr lang="es-ES_tradnl" altLang="es-ES"/>
              <a:pPr/>
              <a:t>‹Nº›</a:t>
            </a:fld>
            <a:endParaRPr lang="es-ES_tradnl" altLang="es-ES"/>
          </a:p>
        </p:txBody>
      </p:sp>
    </p:spTree>
    <p:extLst>
      <p:ext uri="{BB962C8B-B14F-4D97-AF65-F5344CB8AC3E}">
        <p14:creationId xmlns:p14="http://schemas.microsoft.com/office/powerpoint/2010/main" val="411286013"/>
      </p:ext>
    </p:extLst>
  </p:cSld>
  <p:clrMap bg1="lt1" tx1="dk1" bg2="lt2" tx2="dk2" accent1="accent1" accent2="accent2" accent3="accent3" accent4="accent4" accent5="accent5" accent6="accent6" hlink="hlink" folHlink="folHlink"/>
  <p:sldLayoutIdLst>
    <p:sldLayoutId id="2147484188" r:id="rId1"/>
    <p:sldLayoutId id="2147484189" r:id="rId2"/>
    <p:sldLayoutId id="2147484190" r:id="rId3"/>
    <p:sldLayoutId id="2147484191" r:id="rId4"/>
    <p:sldLayoutId id="2147484192" r:id="rId5"/>
    <p:sldLayoutId id="2147484193" r:id="rId6"/>
    <p:sldLayoutId id="2147484194" r:id="rId7"/>
    <p:sldLayoutId id="2147484195" r:id="rId8"/>
    <p:sldLayoutId id="2147484196" r:id="rId9"/>
    <p:sldLayoutId id="2147484197" r:id="rId10"/>
    <p:sldLayoutId id="2147484198" r:id="rId11"/>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pitchFamily="34" charset="0"/>
        </a:defRPr>
      </a:lvl2pPr>
      <a:lvl3pPr algn="ctr" rtl="0" eaLnBrk="0" fontAlgn="base" hangingPunct="0">
        <a:spcBef>
          <a:spcPct val="0"/>
        </a:spcBef>
        <a:spcAft>
          <a:spcPct val="0"/>
        </a:spcAft>
        <a:defRPr sz="3300">
          <a:solidFill>
            <a:schemeClr val="tx2"/>
          </a:solidFill>
          <a:latin typeface="Arial" pitchFamily="34" charset="0"/>
        </a:defRPr>
      </a:lvl3pPr>
      <a:lvl4pPr algn="ctr" rtl="0" eaLnBrk="0" fontAlgn="base" hangingPunct="0">
        <a:spcBef>
          <a:spcPct val="0"/>
        </a:spcBef>
        <a:spcAft>
          <a:spcPct val="0"/>
        </a:spcAft>
        <a:defRPr sz="3300">
          <a:solidFill>
            <a:schemeClr val="tx2"/>
          </a:solidFill>
          <a:latin typeface="Arial" pitchFamily="34" charset="0"/>
        </a:defRPr>
      </a:lvl4pPr>
      <a:lvl5pPr algn="ctr" rtl="0" eaLnBrk="0" fontAlgn="base" hangingPunct="0">
        <a:spcBef>
          <a:spcPct val="0"/>
        </a:spcBef>
        <a:spcAft>
          <a:spcPct val="0"/>
        </a:spcAft>
        <a:defRPr sz="3300">
          <a:solidFill>
            <a:schemeClr val="tx2"/>
          </a:solidFill>
          <a:latin typeface="Arial" pitchFamily="34" charset="0"/>
        </a:defRPr>
      </a:lvl5pPr>
      <a:lvl6pPr marL="342900" algn="ctr" rtl="0" fontAlgn="base">
        <a:spcBef>
          <a:spcPct val="0"/>
        </a:spcBef>
        <a:spcAft>
          <a:spcPct val="0"/>
        </a:spcAft>
        <a:defRPr sz="3300">
          <a:solidFill>
            <a:schemeClr val="tx2"/>
          </a:solidFill>
          <a:latin typeface="Arial" pitchFamily="34" charset="0"/>
        </a:defRPr>
      </a:lvl6pPr>
      <a:lvl7pPr marL="685800" algn="ctr" rtl="0" fontAlgn="base">
        <a:spcBef>
          <a:spcPct val="0"/>
        </a:spcBef>
        <a:spcAft>
          <a:spcPct val="0"/>
        </a:spcAft>
        <a:defRPr sz="3300">
          <a:solidFill>
            <a:schemeClr val="tx2"/>
          </a:solidFill>
          <a:latin typeface="Arial" pitchFamily="34" charset="0"/>
        </a:defRPr>
      </a:lvl7pPr>
      <a:lvl8pPr marL="1028700" algn="ctr" rtl="0" fontAlgn="base">
        <a:spcBef>
          <a:spcPct val="0"/>
        </a:spcBef>
        <a:spcAft>
          <a:spcPct val="0"/>
        </a:spcAft>
        <a:defRPr sz="3300">
          <a:solidFill>
            <a:schemeClr val="tx2"/>
          </a:solidFill>
          <a:latin typeface="Arial" pitchFamily="34" charset="0"/>
        </a:defRPr>
      </a:lvl8pPr>
      <a:lvl9pPr marL="1371600" algn="ctr" rtl="0" fontAlgn="base">
        <a:spcBef>
          <a:spcPct val="0"/>
        </a:spcBef>
        <a:spcAft>
          <a:spcPct val="0"/>
        </a:spcAft>
        <a:defRPr sz="3300">
          <a:solidFill>
            <a:schemeClr val="tx2"/>
          </a:solidFill>
          <a:latin typeface="Arial" pitchFamily="34" charset="0"/>
        </a:defRPr>
      </a:lvl9pPr>
    </p:titleStyle>
    <p:bodyStyle>
      <a:lvl1pPr marL="257175" indent="-257175" algn="l" rtl="0" eaLnBrk="0" fontAlgn="base" hangingPunct="0">
        <a:spcBef>
          <a:spcPct val="20000"/>
        </a:spcBef>
        <a:spcAft>
          <a:spcPct val="0"/>
        </a:spcAft>
        <a:buSzPct val="100000"/>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SzPct val="100000"/>
        <a:buChar char="–"/>
        <a:defRPr sz="2100">
          <a:solidFill>
            <a:schemeClr val="tx1"/>
          </a:solidFill>
          <a:latin typeface="+mn-lt"/>
        </a:defRPr>
      </a:lvl2pPr>
      <a:lvl3pPr marL="857250" indent="-171450" algn="l" rtl="0" eaLnBrk="0" fontAlgn="base" hangingPunct="0">
        <a:spcBef>
          <a:spcPct val="20000"/>
        </a:spcBef>
        <a:spcAft>
          <a:spcPct val="0"/>
        </a:spcAft>
        <a:buSzPct val="100000"/>
        <a:buChar char="•"/>
        <a:defRPr sz="1800">
          <a:solidFill>
            <a:schemeClr val="tx1"/>
          </a:solidFill>
          <a:latin typeface="+mn-lt"/>
        </a:defRPr>
      </a:lvl3pPr>
      <a:lvl4pPr marL="1200150" indent="-171450" algn="l" rtl="0" eaLnBrk="0" fontAlgn="base" hangingPunct="0">
        <a:spcBef>
          <a:spcPct val="20000"/>
        </a:spcBef>
        <a:spcAft>
          <a:spcPct val="0"/>
        </a:spcAft>
        <a:buSzPct val="100000"/>
        <a:buChar char="–"/>
        <a:defRPr sz="1500">
          <a:solidFill>
            <a:schemeClr val="tx1"/>
          </a:solidFill>
          <a:latin typeface="+mn-lt"/>
        </a:defRPr>
      </a:lvl4pPr>
      <a:lvl5pPr marL="1543050" indent="-171450" algn="l" rtl="0" eaLnBrk="0" fontAlgn="base" hangingPunct="0">
        <a:spcBef>
          <a:spcPct val="20000"/>
        </a:spcBef>
        <a:spcAft>
          <a:spcPct val="0"/>
        </a:spcAft>
        <a:buSzPct val="100000"/>
        <a:buChar char="•"/>
        <a:defRPr sz="1500">
          <a:solidFill>
            <a:schemeClr val="tx1"/>
          </a:solidFill>
          <a:latin typeface="+mn-lt"/>
        </a:defRPr>
      </a:lvl5pPr>
      <a:lvl6pPr marL="1885950" indent="-171450" algn="l" rtl="0" fontAlgn="base">
        <a:spcBef>
          <a:spcPct val="20000"/>
        </a:spcBef>
        <a:spcAft>
          <a:spcPct val="0"/>
        </a:spcAft>
        <a:buSzPct val="100000"/>
        <a:buChar char="•"/>
        <a:defRPr sz="1500">
          <a:solidFill>
            <a:schemeClr val="tx1"/>
          </a:solidFill>
          <a:latin typeface="+mn-lt"/>
        </a:defRPr>
      </a:lvl6pPr>
      <a:lvl7pPr marL="2228850" indent="-171450" algn="l" rtl="0" fontAlgn="base">
        <a:spcBef>
          <a:spcPct val="20000"/>
        </a:spcBef>
        <a:spcAft>
          <a:spcPct val="0"/>
        </a:spcAft>
        <a:buSzPct val="100000"/>
        <a:buChar char="•"/>
        <a:defRPr sz="1500">
          <a:solidFill>
            <a:schemeClr val="tx1"/>
          </a:solidFill>
          <a:latin typeface="+mn-lt"/>
        </a:defRPr>
      </a:lvl7pPr>
      <a:lvl8pPr marL="2571750" indent="-171450" algn="l" rtl="0" fontAlgn="base">
        <a:spcBef>
          <a:spcPct val="20000"/>
        </a:spcBef>
        <a:spcAft>
          <a:spcPct val="0"/>
        </a:spcAft>
        <a:buSzPct val="100000"/>
        <a:buChar char="•"/>
        <a:defRPr sz="1500">
          <a:solidFill>
            <a:schemeClr val="tx1"/>
          </a:solidFill>
          <a:latin typeface="+mn-lt"/>
        </a:defRPr>
      </a:lvl8pPr>
      <a:lvl9pPr marL="2914650" indent="-171450" algn="l" rtl="0" fontAlgn="base">
        <a:spcBef>
          <a:spcPct val="20000"/>
        </a:spcBef>
        <a:spcAft>
          <a:spcPct val="0"/>
        </a:spcAft>
        <a:buSzPct val="100000"/>
        <a:buChar char="•"/>
        <a:defRPr sz="1500">
          <a:solidFill>
            <a:schemeClr val="tx1"/>
          </a:solidFill>
          <a:latin typeface="+mn-lt"/>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028AF"/>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 xmlns:a16="http://schemas.microsoft.com/office/drawing/2014/main" id="{799C7AE1-C8A3-4070-9A4C-701AF0B6BEBC}"/>
              </a:ext>
            </a:extLst>
          </p:cNvPr>
          <p:cNvSpPr>
            <a:spLocks noGrp="1" noChangeArrowheads="1"/>
          </p:cNvSpPr>
          <p:nvPr>
            <p:ph type="title"/>
          </p:nvPr>
        </p:nvSpPr>
        <p:spPr bwMode="auto">
          <a:xfrm>
            <a:off x="685800" y="457200"/>
            <a:ext cx="7772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ES"/>
              <a:t>Haga clic para modificar el estilo de título del patrón</a:t>
            </a:r>
          </a:p>
        </p:txBody>
      </p:sp>
      <p:sp>
        <p:nvSpPr>
          <p:cNvPr id="24579" name="Rectangle 3">
            <a:extLst>
              <a:ext uri="{FF2B5EF4-FFF2-40B4-BE49-F238E27FC236}">
                <a16:creationId xmlns="" xmlns:a16="http://schemas.microsoft.com/office/drawing/2014/main" id="{DBF3A81A-02F5-4430-88E8-2DCD1A660C64}"/>
              </a:ext>
            </a:extLst>
          </p:cNvPr>
          <p:cNvSpPr>
            <a:spLocks noGrp="1" noChangeArrowheads="1"/>
          </p:cNvSpPr>
          <p:nvPr>
            <p:ph type="body" idx="1"/>
          </p:nvPr>
        </p:nvSpPr>
        <p:spPr bwMode="auto">
          <a:xfrm>
            <a:off x="685800" y="1485900"/>
            <a:ext cx="7772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ES"/>
              <a:t>Haga clic para modificar el estilo de texto del patrón</a:t>
            </a:r>
          </a:p>
          <a:p>
            <a:pPr lvl="1"/>
            <a:r>
              <a:rPr lang="en-US" altLang="es-ES"/>
              <a:t>Segundo nivel</a:t>
            </a:r>
          </a:p>
          <a:p>
            <a:pPr lvl="2"/>
            <a:r>
              <a:rPr lang="en-US" altLang="es-ES"/>
              <a:t>Tercer nivel</a:t>
            </a:r>
          </a:p>
          <a:p>
            <a:pPr lvl="3"/>
            <a:r>
              <a:rPr lang="en-US" altLang="es-ES"/>
              <a:t>Cuarto nivel</a:t>
            </a:r>
          </a:p>
          <a:p>
            <a:pPr lvl="4"/>
            <a:r>
              <a:rPr lang="en-US" altLang="es-ES"/>
              <a:t>Quinto nivel</a:t>
            </a:r>
          </a:p>
        </p:txBody>
      </p:sp>
      <p:sp>
        <p:nvSpPr>
          <p:cNvPr id="250884" name="Rectangle 4">
            <a:extLst>
              <a:ext uri="{FF2B5EF4-FFF2-40B4-BE49-F238E27FC236}">
                <a16:creationId xmlns="" xmlns:a16="http://schemas.microsoft.com/office/drawing/2014/main" id="{8D58B9B8-6157-481B-92BB-EA60549843D0}"/>
              </a:ext>
            </a:extLst>
          </p:cNvPr>
          <p:cNvSpPr>
            <a:spLocks noGrp="1" noChangeArrowheads="1"/>
          </p:cNvSpPr>
          <p:nvPr>
            <p:ph type="dt" sz="half" idx="2"/>
          </p:nvPr>
        </p:nvSpPr>
        <p:spPr bwMode="auto">
          <a:xfrm>
            <a:off x="685800" y="4686300"/>
            <a:ext cx="19050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050">
                <a:solidFill>
                  <a:srgbClr val="000000"/>
                </a:solidFill>
                <a:effectLst/>
                <a:latin typeface="+mn-lt"/>
                <a:cs typeface="+mn-cs"/>
              </a:defRPr>
            </a:lvl1pPr>
          </a:lstStyle>
          <a:p>
            <a:pPr>
              <a:defRPr/>
            </a:pPr>
            <a:endParaRPr lang="en-US"/>
          </a:p>
        </p:txBody>
      </p:sp>
      <p:sp>
        <p:nvSpPr>
          <p:cNvPr id="250885" name="Rectangle 5">
            <a:extLst>
              <a:ext uri="{FF2B5EF4-FFF2-40B4-BE49-F238E27FC236}">
                <a16:creationId xmlns="" xmlns:a16="http://schemas.microsoft.com/office/drawing/2014/main" id="{31F327D5-C5BC-4427-BECC-1F6A9ECB202A}"/>
              </a:ext>
            </a:extLst>
          </p:cNvPr>
          <p:cNvSpPr>
            <a:spLocks noGrp="1" noChangeArrowheads="1"/>
          </p:cNvSpPr>
          <p:nvPr>
            <p:ph type="ftr" sz="quarter" idx="3"/>
          </p:nvPr>
        </p:nvSpPr>
        <p:spPr bwMode="auto">
          <a:xfrm>
            <a:off x="3124200" y="4686300"/>
            <a:ext cx="28956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050">
                <a:solidFill>
                  <a:srgbClr val="000000"/>
                </a:solidFill>
                <a:effectLst/>
                <a:latin typeface="+mn-lt"/>
                <a:cs typeface="+mn-cs"/>
              </a:defRPr>
            </a:lvl1pPr>
          </a:lstStyle>
          <a:p>
            <a:pPr>
              <a:defRPr/>
            </a:pPr>
            <a:endParaRPr lang="en-US"/>
          </a:p>
        </p:txBody>
      </p:sp>
      <p:sp>
        <p:nvSpPr>
          <p:cNvPr id="250886" name="Rectangle 6">
            <a:extLst>
              <a:ext uri="{FF2B5EF4-FFF2-40B4-BE49-F238E27FC236}">
                <a16:creationId xmlns="" xmlns:a16="http://schemas.microsoft.com/office/drawing/2014/main" id="{5AFED5BF-D939-4D9C-A571-2F8B0BF21D74}"/>
              </a:ext>
            </a:extLst>
          </p:cNvPr>
          <p:cNvSpPr>
            <a:spLocks noGrp="1" noChangeArrowheads="1"/>
          </p:cNvSpPr>
          <p:nvPr>
            <p:ph type="sldNum" sz="quarter" idx="4"/>
          </p:nvPr>
        </p:nvSpPr>
        <p:spPr bwMode="auto">
          <a:xfrm>
            <a:off x="6553200" y="4686300"/>
            <a:ext cx="19050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050">
                <a:solidFill>
                  <a:srgbClr val="000000"/>
                </a:solidFill>
                <a:latin typeface="Times New Roman" panose="02020603050405020304" pitchFamily="18" charset="0"/>
              </a:defRPr>
            </a:lvl1pPr>
          </a:lstStyle>
          <a:p>
            <a:fld id="{7A282D84-23E5-40E3-9304-6E49927FE1E9}" type="slidenum">
              <a:rPr lang="en-US" altLang="es-ES"/>
              <a:pPr/>
              <a:t>‹Nº›</a:t>
            </a:fld>
            <a:endParaRPr lang="en-US" altLang="es-ES"/>
          </a:p>
        </p:txBody>
      </p:sp>
    </p:spTree>
    <p:extLst>
      <p:ext uri="{BB962C8B-B14F-4D97-AF65-F5344CB8AC3E}">
        <p14:creationId xmlns:p14="http://schemas.microsoft.com/office/powerpoint/2010/main" val="3030072152"/>
      </p:ext>
    </p:extLst>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Times New Roman" pitchFamily="18" charset="0"/>
        </a:defRPr>
      </a:lvl2pPr>
      <a:lvl3pPr algn="ctr" rtl="0" eaLnBrk="0" fontAlgn="base" hangingPunct="0">
        <a:spcBef>
          <a:spcPct val="0"/>
        </a:spcBef>
        <a:spcAft>
          <a:spcPct val="0"/>
        </a:spcAft>
        <a:defRPr sz="3300">
          <a:solidFill>
            <a:schemeClr val="tx2"/>
          </a:solidFill>
          <a:latin typeface="Times New Roman" pitchFamily="18" charset="0"/>
        </a:defRPr>
      </a:lvl3pPr>
      <a:lvl4pPr algn="ctr" rtl="0" eaLnBrk="0" fontAlgn="base" hangingPunct="0">
        <a:spcBef>
          <a:spcPct val="0"/>
        </a:spcBef>
        <a:spcAft>
          <a:spcPct val="0"/>
        </a:spcAft>
        <a:defRPr sz="3300">
          <a:solidFill>
            <a:schemeClr val="tx2"/>
          </a:solidFill>
          <a:latin typeface="Times New Roman" pitchFamily="18" charset="0"/>
        </a:defRPr>
      </a:lvl4pPr>
      <a:lvl5pPr algn="ctr" rtl="0" eaLnBrk="0" fontAlgn="base" hangingPunct="0">
        <a:spcBef>
          <a:spcPct val="0"/>
        </a:spcBef>
        <a:spcAft>
          <a:spcPct val="0"/>
        </a:spcAft>
        <a:defRPr sz="3300">
          <a:solidFill>
            <a:schemeClr val="tx2"/>
          </a:solidFill>
          <a:latin typeface="Times New Roman" pitchFamily="18" charset="0"/>
        </a:defRPr>
      </a:lvl5pPr>
      <a:lvl6pPr marL="342900" algn="ctr" rtl="0" fontAlgn="base">
        <a:spcBef>
          <a:spcPct val="0"/>
        </a:spcBef>
        <a:spcAft>
          <a:spcPct val="0"/>
        </a:spcAft>
        <a:defRPr sz="3300">
          <a:solidFill>
            <a:schemeClr val="tx2"/>
          </a:solidFill>
          <a:latin typeface="Times New Roman" pitchFamily="18" charset="0"/>
        </a:defRPr>
      </a:lvl6pPr>
      <a:lvl7pPr marL="685800" algn="ctr" rtl="0" fontAlgn="base">
        <a:spcBef>
          <a:spcPct val="0"/>
        </a:spcBef>
        <a:spcAft>
          <a:spcPct val="0"/>
        </a:spcAft>
        <a:defRPr sz="3300">
          <a:solidFill>
            <a:schemeClr val="tx2"/>
          </a:solidFill>
          <a:latin typeface="Times New Roman" pitchFamily="18" charset="0"/>
        </a:defRPr>
      </a:lvl7pPr>
      <a:lvl8pPr marL="1028700" algn="ctr" rtl="0" fontAlgn="base">
        <a:spcBef>
          <a:spcPct val="0"/>
        </a:spcBef>
        <a:spcAft>
          <a:spcPct val="0"/>
        </a:spcAft>
        <a:defRPr sz="3300">
          <a:solidFill>
            <a:schemeClr val="tx2"/>
          </a:solidFill>
          <a:latin typeface="Times New Roman" pitchFamily="18" charset="0"/>
        </a:defRPr>
      </a:lvl8pPr>
      <a:lvl9pPr marL="1371600" algn="ctr" rtl="0" fontAlgn="base">
        <a:spcBef>
          <a:spcPct val="0"/>
        </a:spcBef>
        <a:spcAft>
          <a:spcPct val="0"/>
        </a:spcAft>
        <a:defRPr sz="3300">
          <a:solidFill>
            <a:schemeClr val="tx2"/>
          </a:solidFill>
          <a:latin typeface="Times New Roman" pitchFamily="18"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a:extLst>
              <a:ext uri="{FF2B5EF4-FFF2-40B4-BE49-F238E27FC236}">
                <a16:creationId xmlns="" xmlns:a16="http://schemas.microsoft.com/office/drawing/2014/main" id="{A02ECC14-D21B-4B3F-93CB-930A211EDC1F}"/>
              </a:ext>
            </a:extLst>
          </p:cNvPr>
          <p:cNvSpPr>
            <a:spLocks noGrp="1" noChangeArrowheads="1"/>
          </p:cNvSpPr>
          <p:nvPr>
            <p:ph type="title"/>
          </p:nvPr>
        </p:nvSpPr>
        <p:spPr bwMode="auto">
          <a:xfrm>
            <a:off x="685800" y="457200"/>
            <a:ext cx="7772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ES"/>
              <a:t>Haga clic para modificar el estilo de título del patrón</a:t>
            </a:r>
          </a:p>
        </p:txBody>
      </p:sp>
      <p:sp>
        <p:nvSpPr>
          <p:cNvPr id="14339" name="Rectangle 3">
            <a:extLst>
              <a:ext uri="{FF2B5EF4-FFF2-40B4-BE49-F238E27FC236}">
                <a16:creationId xmlns="" xmlns:a16="http://schemas.microsoft.com/office/drawing/2014/main" id="{7FE6E6CC-B855-4C0F-B32A-80C02AFE456C}"/>
              </a:ext>
            </a:extLst>
          </p:cNvPr>
          <p:cNvSpPr>
            <a:spLocks noGrp="1" noChangeArrowheads="1"/>
          </p:cNvSpPr>
          <p:nvPr>
            <p:ph type="body" idx="1"/>
          </p:nvPr>
        </p:nvSpPr>
        <p:spPr bwMode="auto">
          <a:xfrm>
            <a:off x="685800" y="1485900"/>
            <a:ext cx="7772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ES"/>
              <a:t>Haga clic para modificar el estilo de texto del patrón</a:t>
            </a:r>
          </a:p>
          <a:p>
            <a:pPr lvl="1"/>
            <a:r>
              <a:rPr lang="en-US" altLang="es-ES"/>
              <a:t>Segundo nivel</a:t>
            </a:r>
          </a:p>
          <a:p>
            <a:pPr lvl="2"/>
            <a:r>
              <a:rPr lang="en-US" altLang="es-ES"/>
              <a:t>Tercer nivel</a:t>
            </a:r>
          </a:p>
          <a:p>
            <a:pPr lvl="3"/>
            <a:r>
              <a:rPr lang="en-US" altLang="es-ES"/>
              <a:t>Cuarto nivel</a:t>
            </a:r>
          </a:p>
          <a:p>
            <a:pPr lvl="4"/>
            <a:r>
              <a:rPr lang="en-US" altLang="es-ES"/>
              <a:t>Quinto nivel</a:t>
            </a:r>
          </a:p>
        </p:txBody>
      </p:sp>
      <p:sp>
        <p:nvSpPr>
          <p:cNvPr id="1028" name="Rectangle 4">
            <a:extLst>
              <a:ext uri="{FF2B5EF4-FFF2-40B4-BE49-F238E27FC236}">
                <a16:creationId xmlns="" xmlns:a16="http://schemas.microsoft.com/office/drawing/2014/main" id="{8E72BFCD-2594-49DB-AE96-422AAF873FC1}"/>
              </a:ext>
            </a:extLst>
          </p:cNvPr>
          <p:cNvSpPr>
            <a:spLocks noGrp="1" noChangeArrowheads="1"/>
          </p:cNvSpPr>
          <p:nvPr>
            <p:ph type="dt" sz="half" idx="2"/>
          </p:nvPr>
        </p:nvSpPr>
        <p:spPr bwMode="auto">
          <a:xfrm>
            <a:off x="685800" y="4686300"/>
            <a:ext cx="19050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50">
                <a:solidFill>
                  <a:srgbClr val="000000"/>
                </a:solidFill>
                <a:effectLst>
                  <a:outerShdw blurRad="38100" dist="38100" dir="2700000" algn="tl">
                    <a:srgbClr val="000000">
                      <a:alpha val="43137"/>
                    </a:srgbClr>
                  </a:outerShdw>
                </a:effectLst>
                <a:latin typeface="Arial" charset="0"/>
                <a:cs typeface="+mn-cs"/>
              </a:defRPr>
            </a:lvl1pPr>
          </a:lstStyle>
          <a:p>
            <a:pPr>
              <a:defRPr/>
            </a:pPr>
            <a:endParaRPr lang="en-US"/>
          </a:p>
        </p:txBody>
      </p:sp>
      <p:sp>
        <p:nvSpPr>
          <p:cNvPr id="1029" name="Rectangle 5">
            <a:extLst>
              <a:ext uri="{FF2B5EF4-FFF2-40B4-BE49-F238E27FC236}">
                <a16:creationId xmlns="" xmlns:a16="http://schemas.microsoft.com/office/drawing/2014/main" id="{2135DAE1-264D-4BC8-A2AA-F648A57A18FC}"/>
              </a:ext>
            </a:extLst>
          </p:cNvPr>
          <p:cNvSpPr>
            <a:spLocks noGrp="1" noChangeArrowheads="1"/>
          </p:cNvSpPr>
          <p:nvPr>
            <p:ph type="ftr" sz="quarter" idx="3"/>
          </p:nvPr>
        </p:nvSpPr>
        <p:spPr bwMode="auto">
          <a:xfrm>
            <a:off x="3124200" y="4686300"/>
            <a:ext cx="28956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50">
                <a:solidFill>
                  <a:srgbClr val="000000"/>
                </a:solidFill>
                <a:effectLst>
                  <a:outerShdw blurRad="38100" dist="38100" dir="2700000" algn="tl">
                    <a:srgbClr val="000000">
                      <a:alpha val="43137"/>
                    </a:srgbClr>
                  </a:outerShdw>
                </a:effectLst>
                <a:latin typeface="Arial" charset="0"/>
                <a:cs typeface="+mn-cs"/>
              </a:defRPr>
            </a:lvl1pPr>
          </a:lstStyle>
          <a:p>
            <a:pPr>
              <a:defRPr/>
            </a:pPr>
            <a:endParaRPr lang="en-US"/>
          </a:p>
        </p:txBody>
      </p:sp>
      <p:sp>
        <p:nvSpPr>
          <p:cNvPr id="1030" name="Rectangle 6">
            <a:extLst>
              <a:ext uri="{FF2B5EF4-FFF2-40B4-BE49-F238E27FC236}">
                <a16:creationId xmlns="" xmlns:a16="http://schemas.microsoft.com/office/drawing/2014/main" id="{97D6A994-62F7-409B-BF59-C54C37073D9E}"/>
              </a:ext>
            </a:extLst>
          </p:cNvPr>
          <p:cNvSpPr>
            <a:spLocks noGrp="1" noChangeArrowheads="1"/>
          </p:cNvSpPr>
          <p:nvPr>
            <p:ph type="sldNum" sz="quarter" idx="4"/>
          </p:nvPr>
        </p:nvSpPr>
        <p:spPr bwMode="auto">
          <a:xfrm>
            <a:off x="6553200" y="4686300"/>
            <a:ext cx="19050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a:solidFill>
                  <a:srgbClr val="000000"/>
                </a:solidFill>
                <a:effectLst>
                  <a:outerShdw blurRad="38100" dist="38100" dir="2700000" algn="tl">
                    <a:srgbClr val="C0C0C0"/>
                  </a:outerShdw>
                </a:effectLst>
                <a:latin typeface="Arial" panose="020B0604020202020204" pitchFamily="34" charset="0"/>
              </a:defRPr>
            </a:lvl1pPr>
          </a:lstStyle>
          <a:p>
            <a:fld id="{EEF52BB8-34A4-4C7C-94E4-E1833F72B22C}" type="slidenum">
              <a:rPr lang="en-US" altLang="es-ES"/>
              <a:pPr/>
              <a:t>‹Nº›</a:t>
            </a:fld>
            <a:endParaRPr lang="en-US" altLang="es-ES"/>
          </a:p>
        </p:txBody>
      </p:sp>
    </p:spTree>
    <p:extLst>
      <p:ext uri="{BB962C8B-B14F-4D97-AF65-F5344CB8AC3E}">
        <p14:creationId xmlns:p14="http://schemas.microsoft.com/office/powerpoint/2010/main" val="462311724"/>
      </p:ext>
    </p:extLst>
  </p:cSld>
  <p:clrMap bg1="lt1" tx1="dk1" bg2="lt2" tx2="dk2" accent1="accent1" accent2="accent2" accent3="accent3" accent4="accent4" accent5="accent5" accent6="accent6" hlink="hlink" folHlink="folHlink"/>
  <p:sldLayoutIdLst>
    <p:sldLayoutId id="2147484088" r:id="rId1"/>
    <p:sldLayoutId id="2147484089" r:id="rId2"/>
    <p:sldLayoutId id="2147484090" r:id="rId3"/>
    <p:sldLayoutId id="2147484091" r:id="rId4"/>
    <p:sldLayoutId id="2147484092" r:id="rId5"/>
    <p:sldLayoutId id="2147484093" r:id="rId6"/>
    <p:sldLayoutId id="2147484094" r:id="rId7"/>
    <p:sldLayoutId id="2147484095" r:id="rId8"/>
    <p:sldLayoutId id="2147484096" r:id="rId9"/>
    <p:sldLayoutId id="2147484097" r:id="rId10"/>
    <p:sldLayoutId id="2147484098" r:id="rId11"/>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Times New Roman" pitchFamily="18" charset="0"/>
        </a:defRPr>
      </a:lvl2pPr>
      <a:lvl3pPr algn="ctr" rtl="0" eaLnBrk="0" fontAlgn="base" hangingPunct="0">
        <a:spcBef>
          <a:spcPct val="0"/>
        </a:spcBef>
        <a:spcAft>
          <a:spcPct val="0"/>
        </a:spcAft>
        <a:defRPr sz="3300">
          <a:solidFill>
            <a:schemeClr val="tx2"/>
          </a:solidFill>
          <a:latin typeface="Times New Roman" pitchFamily="18" charset="0"/>
        </a:defRPr>
      </a:lvl3pPr>
      <a:lvl4pPr algn="ctr" rtl="0" eaLnBrk="0" fontAlgn="base" hangingPunct="0">
        <a:spcBef>
          <a:spcPct val="0"/>
        </a:spcBef>
        <a:spcAft>
          <a:spcPct val="0"/>
        </a:spcAft>
        <a:defRPr sz="3300">
          <a:solidFill>
            <a:schemeClr val="tx2"/>
          </a:solidFill>
          <a:latin typeface="Times New Roman" pitchFamily="18" charset="0"/>
        </a:defRPr>
      </a:lvl4pPr>
      <a:lvl5pPr algn="ctr" rtl="0" eaLnBrk="0" fontAlgn="base" hangingPunct="0">
        <a:spcBef>
          <a:spcPct val="0"/>
        </a:spcBef>
        <a:spcAft>
          <a:spcPct val="0"/>
        </a:spcAft>
        <a:defRPr sz="3300">
          <a:solidFill>
            <a:schemeClr val="tx2"/>
          </a:solidFill>
          <a:latin typeface="Times New Roman" pitchFamily="18" charset="0"/>
        </a:defRPr>
      </a:lvl5pPr>
      <a:lvl6pPr marL="342900" algn="ctr" rtl="0" fontAlgn="base">
        <a:spcBef>
          <a:spcPct val="0"/>
        </a:spcBef>
        <a:spcAft>
          <a:spcPct val="0"/>
        </a:spcAft>
        <a:defRPr sz="3300">
          <a:solidFill>
            <a:schemeClr val="tx2"/>
          </a:solidFill>
          <a:latin typeface="Times New Roman" pitchFamily="18" charset="0"/>
        </a:defRPr>
      </a:lvl6pPr>
      <a:lvl7pPr marL="685800" algn="ctr" rtl="0" fontAlgn="base">
        <a:spcBef>
          <a:spcPct val="0"/>
        </a:spcBef>
        <a:spcAft>
          <a:spcPct val="0"/>
        </a:spcAft>
        <a:defRPr sz="3300">
          <a:solidFill>
            <a:schemeClr val="tx2"/>
          </a:solidFill>
          <a:latin typeface="Times New Roman" pitchFamily="18" charset="0"/>
        </a:defRPr>
      </a:lvl7pPr>
      <a:lvl8pPr marL="1028700" algn="ctr" rtl="0" fontAlgn="base">
        <a:spcBef>
          <a:spcPct val="0"/>
        </a:spcBef>
        <a:spcAft>
          <a:spcPct val="0"/>
        </a:spcAft>
        <a:defRPr sz="3300">
          <a:solidFill>
            <a:schemeClr val="tx2"/>
          </a:solidFill>
          <a:latin typeface="Times New Roman" pitchFamily="18" charset="0"/>
        </a:defRPr>
      </a:lvl8pPr>
      <a:lvl9pPr marL="1371600" algn="ctr" rtl="0" fontAlgn="base">
        <a:spcBef>
          <a:spcPct val="0"/>
        </a:spcBef>
        <a:spcAft>
          <a:spcPct val="0"/>
        </a:spcAft>
        <a:defRPr sz="3300">
          <a:solidFill>
            <a:schemeClr val="tx2"/>
          </a:solidFill>
          <a:latin typeface="Times New Roman" pitchFamily="18"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4306" name="Rectangle 2">
            <a:extLst>
              <a:ext uri="{FF2B5EF4-FFF2-40B4-BE49-F238E27FC236}">
                <a16:creationId xmlns="" xmlns:a16="http://schemas.microsoft.com/office/drawing/2014/main" id="{BF6D45A8-BEEE-4B27-9B60-A13E37AAFF71}"/>
              </a:ext>
            </a:extLst>
          </p:cNvPr>
          <p:cNvSpPr>
            <a:spLocks noGrp="1" noChangeArrowheads="1"/>
          </p:cNvSpPr>
          <p:nvPr>
            <p:ph type="dt" sz="half" idx="2"/>
          </p:nvPr>
        </p:nvSpPr>
        <p:spPr bwMode="auto">
          <a:xfrm>
            <a:off x="711200" y="4686300"/>
            <a:ext cx="1896533"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defRPr sz="1050" b="0">
                <a:solidFill>
                  <a:srgbClr val="000000"/>
                </a:solidFill>
                <a:effectLst/>
                <a:latin typeface="+mn-lt"/>
                <a:cs typeface="+mn-cs"/>
              </a:defRPr>
            </a:lvl1pPr>
          </a:lstStyle>
          <a:p>
            <a:pPr>
              <a:defRPr/>
            </a:pPr>
            <a:fld id="{30D4E23F-21D1-4BC6-BD49-1F89F88E10E7}" type="datetimeFigureOut">
              <a:rPr lang="es-ES_tradnl"/>
              <a:pPr>
                <a:defRPr/>
              </a:pPr>
              <a:t>12/06/2018</a:t>
            </a:fld>
            <a:endParaRPr lang="es-ES_tradnl"/>
          </a:p>
        </p:txBody>
      </p:sp>
      <p:sp>
        <p:nvSpPr>
          <p:cNvPr id="354307" name="Rectangle 3">
            <a:extLst>
              <a:ext uri="{FF2B5EF4-FFF2-40B4-BE49-F238E27FC236}">
                <a16:creationId xmlns="" xmlns:a16="http://schemas.microsoft.com/office/drawing/2014/main" id="{637BB991-F4FB-446C-AD6B-74CEA76A1E59}"/>
              </a:ext>
            </a:extLst>
          </p:cNvPr>
          <p:cNvSpPr>
            <a:spLocks noGrp="1" noChangeArrowheads="1"/>
          </p:cNvSpPr>
          <p:nvPr>
            <p:ph type="ftr" sz="quarter" idx="3"/>
          </p:nvPr>
        </p:nvSpPr>
        <p:spPr bwMode="auto">
          <a:xfrm>
            <a:off x="3149600" y="4686300"/>
            <a:ext cx="2844800"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sz="1050" b="0">
                <a:solidFill>
                  <a:srgbClr val="000000"/>
                </a:solidFill>
                <a:effectLst/>
                <a:latin typeface="+mn-lt"/>
                <a:cs typeface="+mn-cs"/>
              </a:defRPr>
            </a:lvl1pPr>
          </a:lstStyle>
          <a:p>
            <a:pPr>
              <a:defRPr/>
            </a:pPr>
            <a:endParaRPr lang="es-ES_tradnl"/>
          </a:p>
        </p:txBody>
      </p:sp>
      <p:sp>
        <p:nvSpPr>
          <p:cNvPr id="354308" name="Rectangle 4">
            <a:extLst>
              <a:ext uri="{FF2B5EF4-FFF2-40B4-BE49-F238E27FC236}">
                <a16:creationId xmlns="" xmlns:a16="http://schemas.microsoft.com/office/drawing/2014/main" id="{52C2FDA7-BED6-4581-B823-FE913E2C1F09}"/>
              </a:ext>
            </a:extLst>
          </p:cNvPr>
          <p:cNvSpPr>
            <a:spLocks noGrp="1" noChangeArrowheads="1"/>
          </p:cNvSpPr>
          <p:nvPr>
            <p:ph type="sldNum" sz="quarter" idx="4"/>
          </p:nvPr>
        </p:nvSpPr>
        <p:spPr bwMode="auto">
          <a:xfrm>
            <a:off x="6536267" y="4686300"/>
            <a:ext cx="1896533"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defRPr sz="1050">
                <a:solidFill>
                  <a:srgbClr val="000000"/>
                </a:solidFill>
                <a:latin typeface="Times New Roman" panose="02020603050405020304" pitchFamily="18" charset="0"/>
              </a:defRPr>
            </a:lvl1pPr>
          </a:lstStyle>
          <a:p>
            <a:fld id="{27CE97FD-8F53-49B4-B818-47B6049BDA6B}" type="slidenum">
              <a:rPr lang="es-ES_tradnl" altLang="es-ES"/>
              <a:pPr/>
              <a:t>‹Nº›</a:t>
            </a:fld>
            <a:endParaRPr lang="es-ES_tradnl" altLang="es-ES"/>
          </a:p>
        </p:txBody>
      </p:sp>
      <p:sp>
        <p:nvSpPr>
          <p:cNvPr id="19461" name="Rectangle 5">
            <a:extLst>
              <a:ext uri="{FF2B5EF4-FFF2-40B4-BE49-F238E27FC236}">
                <a16:creationId xmlns="" xmlns:a16="http://schemas.microsoft.com/office/drawing/2014/main" id="{4054F1ED-8386-4759-AE79-72ABA526BDC2}"/>
              </a:ext>
            </a:extLst>
          </p:cNvPr>
          <p:cNvSpPr>
            <a:spLocks noGrp="1" noChangeArrowheads="1"/>
          </p:cNvSpPr>
          <p:nvPr>
            <p:ph type="body" idx="1"/>
          </p:nvPr>
        </p:nvSpPr>
        <p:spPr bwMode="auto">
          <a:xfrm>
            <a:off x="1117600" y="1485900"/>
            <a:ext cx="69088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s-ES_tradnl" altLang="es-ES"/>
              <a:t>Haga clic para editar el estilo del texto del patrón</a:t>
            </a:r>
          </a:p>
          <a:p>
            <a:pPr lvl="1"/>
            <a:r>
              <a:rPr lang="es-ES_tradnl" altLang="es-ES"/>
              <a:t>Segundo nivel</a:t>
            </a:r>
          </a:p>
          <a:p>
            <a:pPr lvl="2"/>
            <a:r>
              <a:rPr lang="es-ES_tradnl" altLang="es-ES"/>
              <a:t>Tercer nivel</a:t>
            </a:r>
          </a:p>
          <a:p>
            <a:pPr lvl="3"/>
            <a:r>
              <a:rPr lang="es-ES_tradnl" altLang="es-ES"/>
              <a:t>Cuarto nivel</a:t>
            </a:r>
          </a:p>
          <a:p>
            <a:pPr lvl="4"/>
            <a:r>
              <a:rPr lang="es-ES_tradnl" altLang="es-ES"/>
              <a:t>Quinto nivel</a:t>
            </a:r>
          </a:p>
        </p:txBody>
      </p:sp>
      <p:sp>
        <p:nvSpPr>
          <p:cNvPr id="19462" name="Rectangle 6">
            <a:extLst>
              <a:ext uri="{FF2B5EF4-FFF2-40B4-BE49-F238E27FC236}">
                <a16:creationId xmlns="" xmlns:a16="http://schemas.microsoft.com/office/drawing/2014/main" id="{F3A8C834-C19A-4F47-9BC1-475E09B07190}"/>
              </a:ext>
            </a:extLst>
          </p:cNvPr>
          <p:cNvSpPr>
            <a:spLocks noGrp="1" noChangeArrowheads="1"/>
          </p:cNvSpPr>
          <p:nvPr>
            <p:ph type="title"/>
          </p:nvPr>
        </p:nvSpPr>
        <p:spPr bwMode="auto">
          <a:xfrm>
            <a:off x="1117600" y="457200"/>
            <a:ext cx="6908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s-ES_tradnl" altLang="es-ES"/>
              <a:t>Haga clic para editar el estilo del título patrón</a:t>
            </a:r>
          </a:p>
        </p:txBody>
      </p:sp>
    </p:spTree>
    <p:extLst>
      <p:ext uri="{BB962C8B-B14F-4D97-AF65-F5344CB8AC3E}">
        <p14:creationId xmlns:p14="http://schemas.microsoft.com/office/powerpoint/2010/main" val="1926638535"/>
      </p:ext>
    </p:extLst>
  </p:cSld>
  <p:clrMap bg1="lt1" tx1="dk1" bg2="lt2" tx2="dk2" accent1="accent1" accent2="accent2" accent3="accent3" accent4="accent4" accent5="accent5" accent6="accent6" hlink="hlink" folHlink="folHlink"/>
  <p:sldLayoutIdLst>
    <p:sldLayoutId id="2147484100" r:id="rId1"/>
    <p:sldLayoutId id="2147484101" r:id="rId2"/>
    <p:sldLayoutId id="2147484102" r:id="rId3"/>
    <p:sldLayoutId id="2147484103" r:id="rId4"/>
    <p:sldLayoutId id="2147484104" r:id="rId5"/>
    <p:sldLayoutId id="2147484105" r:id="rId6"/>
    <p:sldLayoutId id="2147484106" r:id="rId7"/>
    <p:sldLayoutId id="2147484107" r:id="rId8"/>
    <p:sldLayoutId id="2147484108" r:id="rId9"/>
    <p:sldLayoutId id="2147484109" r:id="rId10"/>
    <p:sldLayoutId id="2147484110" r:id="rId11"/>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Times New Roman" pitchFamily="18" charset="0"/>
        </a:defRPr>
      </a:lvl2pPr>
      <a:lvl3pPr algn="ctr" rtl="0" eaLnBrk="0" fontAlgn="base" hangingPunct="0">
        <a:spcBef>
          <a:spcPct val="0"/>
        </a:spcBef>
        <a:spcAft>
          <a:spcPct val="0"/>
        </a:spcAft>
        <a:defRPr sz="3300">
          <a:solidFill>
            <a:schemeClr val="tx2"/>
          </a:solidFill>
          <a:latin typeface="Times New Roman" pitchFamily="18" charset="0"/>
        </a:defRPr>
      </a:lvl3pPr>
      <a:lvl4pPr algn="ctr" rtl="0" eaLnBrk="0" fontAlgn="base" hangingPunct="0">
        <a:spcBef>
          <a:spcPct val="0"/>
        </a:spcBef>
        <a:spcAft>
          <a:spcPct val="0"/>
        </a:spcAft>
        <a:defRPr sz="3300">
          <a:solidFill>
            <a:schemeClr val="tx2"/>
          </a:solidFill>
          <a:latin typeface="Times New Roman" pitchFamily="18" charset="0"/>
        </a:defRPr>
      </a:lvl4pPr>
      <a:lvl5pPr algn="ctr" rtl="0" eaLnBrk="0" fontAlgn="base" hangingPunct="0">
        <a:spcBef>
          <a:spcPct val="0"/>
        </a:spcBef>
        <a:spcAft>
          <a:spcPct val="0"/>
        </a:spcAft>
        <a:defRPr sz="3300">
          <a:solidFill>
            <a:schemeClr val="tx2"/>
          </a:solidFill>
          <a:latin typeface="Times New Roman" pitchFamily="18" charset="0"/>
        </a:defRPr>
      </a:lvl5pPr>
      <a:lvl6pPr marL="342900" algn="ctr" rtl="0" fontAlgn="base">
        <a:spcBef>
          <a:spcPct val="0"/>
        </a:spcBef>
        <a:spcAft>
          <a:spcPct val="0"/>
        </a:spcAft>
        <a:defRPr sz="3300">
          <a:solidFill>
            <a:schemeClr val="tx2"/>
          </a:solidFill>
          <a:latin typeface="Times New Roman" pitchFamily="18" charset="0"/>
        </a:defRPr>
      </a:lvl6pPr>
      <a:lvl7pPr marL="685800" algn="ctr" rtl="0" fontAlgn="base">
        <a:spcBef>
          <a:spcPct val="0"/>
        </a:spcBef>
        <a:spcAft>
          <a:spcPct val="0"/>
        </a:spcAft>
        <a:defRPr sz="3300">
          <a:solidFill>
            <a:schemeClr val="tx2"/>
          </a:solidFill>
          <a:latin typeface="Times New Roman" pitchFamily="18" charset="0"/>
        </a:defRPr>
      </a:lvl7pPr>
      <a:lvl8pPr marL="1028700" algn="ctr" rtl="0" fontAlgn="base">
        <a:spcBef>
          <a:spcPct val="0"/>
        </a:spcBef>
        <a:spcAft>
          <a:spcPct val="0"/>
        </a:spcAft>
        <a:defRPr sz="3300">
          <a:solidFill>
            <a:schemeClr val="tx2"/>
          </a:solidFill>
          <a:latin typeface="Times New Roman" pitchFamily="18" charset="0"/>
        </a:defRPr>
      </a:lvl8pPr>
      <a:lvl9pPr marL="1371600" algn="ctr" rtl="0" fontAlgn="base">
        <a:spcBef>
          <a:spcPct val="0"/>
        </a:spcBef>
        <a:spcAft>
          <a:spcPct val="0"/>
        </a:spcAft>
        <a:defRPr sz="3300">
          <a:solidFill>
            <a:schemeClr val="tx2"/>
          </a:solidFill>
          <a:latin typeface="Times New Roman" pitchFamily="18" charset="0"/>
        </a:defRPr>
      </a:lvl9pPr>
    </p:titleStyle>
    <p:bodyStyle>
      <a:lvl1pPr marL="257175" indent="-257175" algn="l" rtl="0" eaLnBrk="0" fontAlgn="base" hangingPunct="0">
        <a:spcBef>
          <a:spcPct val="20000"/>
        </a:spcBef>
        <a:spcAft>
          <a:spcPct val="0"/>
        </a:spcAft>
        <a:buSzPct val="100000"/>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SzPct val="100000"/>
        <a:buChar char="–"/>
        <a:defRPr sz="2100">
          <a:solidFill>
            <a:schemeClr val="tx1"/>
          </a:solidFill>
          <a:latin typeface="+mn-lt"/>
        </a:defRPr>
      </a:lvl2pPr>
      <a:lvl3pPr marL="857250" indent="-171450" algn="l" rtl="0" eaLnBrk="0" fontAlgn="base" hangingPunct="0">
        <a:spcBef>
          <a:spcPct val="20000"/>
        </a:spcBef>
        <a:spcAft>
          <a:spcPct val="0"/>
        </a:spcAft>
        <a:buSzPct val="100000"/>
        <a:buChar char="•"/>
        <a:defRPr sz="1800">
          <a:solidFill>
            <a:schemeClr val="tx1"/>
          </a:solidFill>
          <a:latin typeface="+mn-lt"/>
        </a:defRPr>
      </a:lvl3pPr>
      <a:lvl4pPr marL="1200150" indent="-171450" algn="l" rtl="0" eaLnBrk="0" fontAlgn="base" hangingPunct="0">
        <a:spcBef>
          <a:spcPct val="20000"/>
        </a:spcBef>
        <a:spcAft>
          <a:spcPct val="0"/>
        </a:spcAft>
        <a:buSzPct val="100000"/>
        <a:buChar char="–"/>
        <a:defRPr sz="1500">
          <a:solidFill>
            <a:schemeClr val="tx1"/>
          </a:solidFill>
          <a:latin typeface="+mn-lt"/>
        </a:defRPr>
      </a:lvl4pPr>
      <a:lvl5pPr marL="1543050" indent="-171450" algn="l" rtl="0" eaLnBrk="0" fontAlgn="base" hangingPunct="0">
        <a:spcBef>
          <a:spcPct val="20000"/>
        </a:spcBef>
        <a:spcAft>
          <a:spcPct val="0"/>
        </a:spcAft>
        <a:buSzPct val="100000"/>
        <a:buChar char="•"/>
        <a:defRPr sz="1500">
          <a:solidFill>
            <a:schemeClr val="tx1"/>
          </a:solidFill>
          <a:latin typeface="+mn-lt"/>
        </a:defRPr>
      </a:lvl5pPr>
      <a:lvl6pPr marL="1885950" indent="-171450" algn="l" rtl="0" fontAlgn="base">
        <a:spcBef>
          <a:spcPct val="20000"/>
        </a:spcBef>
        <a:spcAft>
          <a:spcPct val="0"/>
        </a:spcAft>
        <a:buSzPct val="100000"/>
        <a:buChar char="•"/>
        <a:defRPr sz="1500">
          <a:solidFill>
            <a:schemeClr val="tx1"/>
          </a:solidFill>
          <a:latin typeface="+mn-lt"/>
        </a:defRPr>
      </a:lvl6pPr>
      <a:lvl7pPr marL="2228850" indent="-171450" algn="l" rtl="0" fontAlgn="base">
        <a:spcBef>
          <a:spcPct val="20000"/>
        </a:spcBef>
        <a:spcAft>
          <a:spcPct val="0"/>
        </a:spcAft>
        <a:buSzPct val="100000"/>
        <a:buChar char="•"/>
        <a:defRPr sz="1500">
          <a:solidFill>
            <a:schemeClr val="tx1"/>
          </a:solidFill>
          <a:latin typeface="+mn-lt"/>
        </a:defRPr>
      </a:lvl7pPr>
      <a:lvl8pPr marL="2571750" indent="-171450" algn="l" rtl="0" fontAlgn="base">
        <a:spcBef>
          <a:spcPct val="20000"/>
        </a:spcBef>
        <a:spcAft>
          <a:spcPct val="0"/>
        </a:spcAft>
        <a:buSzPct val="100000"/>
        <a:buChar char="•"/>
        <a:defRPr sz="1500">
          <a:solidFill>
            <a:schemeClr val="tx1"/>
          </a:solidFill>
          <a:latin typeface="+mn-lt"/>
        </a:defRPr>
      </a:lvl8pPr>
      <a:lvl9pPr marL="2914650" indent="-171450" algn="l" rtl="0" fontAlgn="base">
        <a:spcBef>
          <a:spcPct val="20000"/>
        </a:spcBef>
        <a:spcAft>
          <a:spcPct val="0"/>
        </a:spcAft>
        <a:buSzPct val="100000"/>
        <a:buChar char="•"/>
        <a:defRPr sz="1500">
          <a:solidFill>
            <a:schemeClr val="tx1"/>
          </a:solidFill>
          <a:latin typeface="+mn-lt"/>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8BFB601A-D119-4E41-B16E-C907E613828F}"/>
              </a:ext>
            </a:extLst>
          </p:cNvPr>
          <p:cNvSpPr>
            <a:spLocks noGrp="1" noChangeArrowheads="1"/>
          </p:cNvSpPr>
          <p:nvPr>
            <p:ph type="dt" sz="half" idx="2"/>
          </p:nvPr>
        </p:nvSpPr>
        <p:spPr bwMode="auto">
          <a:xfrm>
            <a:off x="711200" y="4686300"/>
            <a:ext cx="1896533"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defRPr sz="1050">
                <a:solidFill>
                  <a:srgbClr val="000000"/>
                </a:solidFill>
                <a:effectLst/>
                <a:latin typeface="+mn-lt"/>
                <a:cs typeface="+mn-cs"/>
              </a:defRPr>
            </a:lvl1pPr>
          </a:lstStyle>
          <a:p>
            <a:pPr>
              <a:defRPr/>
            </a:pPr>
            <a:endParaRPr lang="en-US"/>
          </a:p>
        </p:txBody>
      </p:sp>
      <p:sp>
        <p:nvSpPr>
          <p:cNvPr id="1027" name="Rectangle 3">
            <a:extLst>
              <a:ext uri="{FF2B5EF4-FFF2-40B4-BE49-F238E27FC236}">
                <a16:creationId xmlns="" xmlns:a16="http://schemas.microsoft.com/office/drawing/2014/main" id="{8EBFDBD0-8752-4469-83DC-2C8AA9DB458C}"/>
              </a:ext>
            </a:extLst>
          </p:cNvPr>
          <p:cNvSpPr>
            <a:spLocks noGrp="1" noChangeArrowheads="1"/>
          </p:cNvSpPr>
          <p:nvPr>
            <p:ph type="ftr" sz="quarter" idx="3"/>
          </p:nvPr>
        </p:nvSpPr>
        <p:spPr bwMode="auto">
          <a:xfrm>
            <a:off x="3149600" y="4686300"/>
            <a:ext cx="2844800"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sz="1050">
                <a:solidFill>
                  <a:srgbClr val="000000"/>
                </a:solidFill>
                <a:effectLst/>
                <a:latin typeface="+mn-lt"/>
                <a:cs typeface="+mn-cs"/>
              </a:defRPr>
            </a:lvl1pPr>
          </a:lstStyle>
          <a:p>
            <a:pPr>
              <a:defRPr/>
            </a:pPr>
            <a:endParaRPr lang="en-US"/>
          </a:p>
        </p:txBody>
      </p:sp>
      <p:sp>
        <p:nvSpPr>
          <p:cNvPr id="1028" name="Rectangle 4">
            <a:extLst>
              <a:ext uri="{FF2B5EF4-FFF2-40B4-BE49-F238E27FC236}">
                <a16:creationId xmlns="" xmlns:a16="http://schemas.microsoft.com/office/drawing/2014/main" id="{FA6BFD26-22FF-459D-98A2-CF9122DA7F0B}"/>
              </a:ext>
            </a:extLst>
          </p:cNvPr>
          <p:cNvSpPr>
            <a:spLocks noGrp="1" noChangeArrowheads="1"/>
          </p:cNvSpPr>
          <p:nvPr>
            <p:ph type="sldNum" sz="quarter" idx="4"/>
          </p:nvPr>
        </p:nvSpPr>
        <p:spPr bwMode="auto">
          <a:xfrm>
            <a:off x="6536267" y="4686300"/>
            <a:ext cx="1896533"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defRPr sz="1050">
                <a:solidFill>
                  <a:srgbClr val="000000"/>
                </a:solidFill>
                <a:latin typeface="Arial" panose="020B0604020202020204" pitchFamily="34" charset="0"/>
              </a:defRPr>
            </a:lvl1pPr>
          </a:lstStyle>
          <a:p>
            <a:fld id="{5FACD046-2C09-45E6-8540-43DDE1E6D803}" type="slidenum">
              <a:rPr lang="es-ES_tradnl" altLang="es-ES"/>
              <a:pPr/>
              <a:t>‹Nº›</a:t>
            </a:fld>
            <a:endParaRPr lang="es-ES_tradnl" altLang="es-ES"/>
          </a:p>
        </p:txBody>
      </p:sp>
      <p:sp>
        <p:nvSpPr>
          <p:cNvPr id="9221" name="Rectangle 5">
            <a:extLst>
              <a:ext uri="{FF2B5EF4-FFF2-40B4-BE49-F238E27FC236}">
                <a16:creationId xmlns="" xmlns:a16="http://schemas.microsoft.com/office/drawing/2014/main" id="{63D12B5E-BD4E-4409-A954-47E6E9ADB97D}"/>
              </a:ext>
            </a:extLst>
          </p:cNvPr>
          <p:cNvSpPr>
            <a:spLocks noGrp="1" noChangeArrowheads="1"/>
          </p:cNvSpPr>
          <p:nvPr>
            <p:ph type="body" idx="1"/>
          </p:nvPr>
        </p:nvSpPr>
        <p:spPr bwMode="auto">
          <a:xfrm>
            <a:off x="1117600" y="1485900"/>
            <a:ext cx="69088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s-ES_tradnl" altLang="es-ES"/>
              <a:t>Haga clic para editar el estilo del texto del patrón</a:t>
            </a:r>
          </a:p>
          <a:p>
            <a:pPr lvl="1"/>
            <a:r>
              <a:rPr lang="es-ES_tradnl" altLang="es-ES"/>
              <a:t>Segundo nivel</a:t>
            </a:r>
          </a:p>
          <a:p>
            <a:pPr lvl="2"/>
            <a:r>
              <a:rPr lang="es-ES_tradnl" altLang="es-ES"/>
              <a:t>Tercer nivel</a:t>
            </a:r>
          </a:p>
          <a:p>
            <a:pPr lvl="3"/>
            <a:r>
              <a:rPr lang="es-ES_tradnl" altLang="es-ES"/>
              <a:t>Cuarto nivel</a:t>
            </a:r>
          </a:p>
          <a:p>
            <a:pPr lvl="4"/>
            <a:r>
              <a:rPr lang="es-ES_tradnl" altLang="es-ES"/>
              <a:t>Quinto nivel</a:t>
            </a:r>
          </a:p>
        </p:txBody>
      </p:sp>
      <p:sp>
        <p:nvSpPr>
          <p:cNvPr id="9222" name="Rectangle 6">
            <a:extLst>
              <a:ext uri="{FF2B5EF4-FFF2-40B4-BE49-F238E27FC236}">
                <a16:creationId xmlns="" xmlns:a16="http://schemas.microsoft.com/office/drawing/2014/main" id="{090E1332-0433-4473-91E6-2C1D2F9F8F94}"/>
              </a:ext>
            </a:extLst>
          </p:cNvPr>
          <p:cNvSpPr>
            <a:spLocks noGrp="1" noChangeArrowheads="1"/>
          </p:cNvSpPr>
          <p:nvPr>
            <p:ph type="title"/>
          </p:nvPr>
        </p:nvSpPr>
        <p:spPr bwMode="auto">
          <a:xfrm>
            <a:off x="1117600" y="457200"/>
            <a:ext cx="6908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s-ES_tradnl" altLang="es-ES"/>
              <a:t>Haga clic para editar el estilo del título patrón</a:t>
            </a:r>
          </a:p>
        </p:txBody>
      </p:sp>
    </p:spTree>
    <p:extLst>
      <p:ext uri="{BB962C8B-B14F-4D97-AF65-F5344CB8AC3E}">
        <p14:creationId xmlns:p14="http://schemas.microsoft.com/office/powerpoint/2010/main" val="103413584"/>
      </p:ext>
    </p:extLst>
  </p:cSld>
  <p:clrMap bg1="lt1" tx1="dk1" bg2="lt2" tx2="dk2" accent1="accent1" accent2="accent2" accent3="accent3" accent4="accent4" accent5="accent5" accent6="accent6" hlink="hlink" folHlink="folHlink"/>
  <p:sldLayoutIdLst>
    <p:sldLayoutId id="2147484112" r:id="rId1"/>
    <p:sldLayoutId id="2147484113" r:id="rId2"/>
    <p:sldLayoutId id="2147484114" r:id="rId3"/>
    <p:sldLayoutId id="2147484115" r:id="rId4"/>
    <p:sldLayoutId id="2147484116" r:id="rId5"/>
    <p:sldLayoutId id="2147484117" r:id="rId6"/>
    <p:sldLayoutId id="2147484118" r:id="rId7"/>
    <p:sldLayoutId id="2147484119" r:id="rId8"/>
    <p:sldLayoutId id="2147484120" r:id="rId9"/>
    <p:sldLayoutId id="2147484121" r:id="rId10"/>
    <p:sldLayoutId id="2147484122" r:id="rId11"/>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pitchFamily="34" charset="0"/>
        </a:defRPr>
      </a:lvl2pPr>
      <a:lvl3pPr algn="ctr" rtl="0" eaLnBrk="0" fontAlgn="base" hangingPunct="0">
        <a:spcBef>
          <a:spcPct val="0"/>
        </a:spcBef>
        <a:spcAft>
          <a:spcPct val="0"/>
        </a:spcAft>
        <a:defRPr sz="3300">
          <a:solidFill>
            <a:schemeClr val="tx2"/>
          </a:solidFill>
          <a:latin typeface="Arial" pitchFamily="34" charset="0"/>
        </a:defRPr>
      </a:lvl3pPr>
      <a:lvl4pPr algn="ctr" rtl="0" eaLnBrk="0" fontAlgn="base" hangingPunct="0">
        <a:spcBef>
          <a:spcPct val="0"/>
        </a:spcBef>
        <a:spcAft>
          <a:spcPct val="0"/>
        </a:spcAft>
        <a:defRPr sz="3300">
          <a:solidFill>
            <a:schemeClr val="tx2"/>
          </a:solidFill>
          <a:latin typeface="Arial" pitchFamily="34" charset="0"/>
        </a:defRPr>
      </a:lvl4pPr>
      <a:lvl5pPr algn="ctr" rtl="0" eaLnBrk="0" fontAlgn="base" hangingPunct="0">
        <a:spcBef>
          <a:spcPct val="0"/>
        </a:spcBef>
        <a:spcAft>
          <a:spcPct val="0"/>
        </a:spcAft>
        <a:defRPr sz="3300">
          <a:solidFill>
            <a:schemeClr val="tx2"/>
          </a:solidFill>
          <a:latin typeface="Arial" pitchFamily="34" charset="0"/>
        </a:defRPr>
      </a:lvl5pPr>
      <a:lvl6pPr marL="342900" algn="ctr" rtl="0" fontAlgn="base">
        <a:spcBef>
          <a:spcPct val="0"/>
        </a:spcBef>
        <a:spcAft>
          <a:spcPct val="0"/>
        </a:spcAft>
        <a:defRPr sz="3300">
          <a:solidFill>
            <a:schemeClr val="tx2"/>
          </a:solidFill>
          <a:latin typeface="Arial" pitchFamily="34" charset="0"/>
        </a:defRPr>
      </a:lvl6pPr>
      <a:lvl7pPr marL="685800" algn="ctr" rtl="0" fontAlgn="base">
        <a:spcBef>
          <a:spcPct val="0"/>
        </a:spcBef>
        <a:spcAft>
          <a:spcPct val="0"/>
        </a:spcAft>
        <a:defRPr sz="3300">
          <a:solidFill>
            <a:schemeClr val="tx2"/>
          </a:solidFill>
          <a:latin typeface="Arial" pitchFamily="34" charset="0"/>
        </a:defRPr>
      </a:lvl7pPr>
      <a:lvl8pPr marL="1028700" algn="ctr" rtl="0" fontAlgn="base">
        <a:spcBef>
          <a:spcPct val="0"/>
        </a:spcBef>
        <a:spcAft>
          <a:spcPct val="0"/>
        </a:spcAft>
        <a:defRPr sz="3300">
          <a:solidFill>
            <a:schemeClr val="tx2"/>
          </a:solidFill>
          <a:latin typeface="Arial" pitchFamily="34" charset="0"/>
        </a:defRPr>
      </a:lvl8pPr>
      <a:lvl9pPr marL="1371600" algn="ctr" rtl="0" fontAlgn="base">
        <a:spcBef>
          <a:spcPct val="0"/>
        </a:spcBef>
        <a:spcAft>
          <a:spcPct val="0"/>
        </a:spcAft>
        <a:defRPr sz="3300">
          <a:solidFill>
            <a:schemeClr val="tx2"/>
          </a:solidFill>
          <a:latin typeface="Arial" pitchFamily="34" charset="0"/>
        </a:defRPr>
      </a:lvl9pPr>
    </p:titleStyle>
    <p:bodyStyle>
      <a:lvl1pPr marL="257175" indent="-257175" algn="l" rtl="0" eaLnBrk="0" fontAlgn="base" hangingPunct="0">
        <a:spcBef>
          <a:spcPct val="20000"/>
        </a:spcBef>
        <a:spcAft>
          <a:spcPct val="0"/>
        </a:spcAft>
        <a:buSzPct val="100000"/>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SzPct val="100000"/>
        <a:buChar char="–"/>
        <a:defRPr sz="2100">
          <a:solidFill>
            <a:schemeClr val="tx1"/>
          </a:solidFill>
          <a:latin typeface="+mn-lt"/>
        </a:defRPr>
      </a:lvl2pPr>
      <a:lvl3pPr marL="857250" indent="-171450" algn="l" rtl="0" eaLnBrk="0" fontAlgn="base" hangingPunct="0">
        <a:spcBef>
          <a:spcPct val="20000"/>
        </a:spcBef>
        <a:spcAft>
          <a:spcPct val="0"/>
        </a:spcAft>
        <a:buSzPct val="100000"/>
        <a:buChar char="•"/>
        <a:defRPr sz="1800">
          <a:solidFill>
            <a:schemeClr val="tx1"/>
          </a:solidFill>
          <a:latin typeface="+mn-lt"/>
        </a:defRPr>
      </a:lvl3pPr>
      <a:lvl4pPr marL="1200150" indent="-171450" algn="l" rtl="0" eaLnBrk="0" fontAlgn="base" hangingPunct="0">
        <a:spcBef>
          <a:spcPct val="20000"/>
        </a:spcBef>
        <a:spcAft>
          <a:spcPct val="0"/>
        </a:spcAft>
        <a:buSzPct val="100000"/>
        <a:buChar char="–"/>
        <a:defRPr sz="1500">
          <a:solidFill>
            <a:schemeClr val="tx1"/>
          </a:solidFill>
          <a:latin typeface="+mn-lt"/>
        </a:defRPr>
      </a:lvl4pPr>
      <a:lvl5pPr marL="1543050" indent="-171450" algn="l" rtl="0" eaLnBrk="0" fontAlgn="base" hangingPunct="0">
        <a:spcBef>
          <a:spcPct val="20000"/>
        </a:spcBef>
        <a:spcAft>
          <a:spcPct val="0"/>
        </a:spcAft>
        <a:buSzPct val="100000"/>
        <a:buChar char="•"/>
        <a:defRPr sz="1500">
          <a:solidFill>
            <a:schemeClr val="tx1"/>
          </a:solidFill>
          <a:latin typeface="+mn-lt"/>
        </a:defRPr>
      </a:lvl5pPr>
      <a:lvl6pPr marL="1885950" indent="-171450" algn="l" rtl="0" fontAlgn="base">
        <a:spcBef>
          <a:spcPct val="20000"/>
        </a:spcBef>
        <a:spcAft>
          <a:spcPct val="0"/>
        </a:spcAft>
        <a:buSzPct val="100000"/>
        <a:buChar char="•"/>
        <a:defRPr sz="1500">
          <a:solidFill>
            <a:schemeClr val="tx1"/>
          </a:solidFill>
          <a:latin typeface="+mn-lt"/>
        </a:defRPr>
      </a:lvl6pPr>
      <a:lvl7pPr marL="2228850" indent="-171450" algn="l" rtl="0" fontAlgn="base">
        <a:spcBef>
          <a:spcPct val="20000"/>
        </a:spcBef>
        <a:spcAft>
          <a:spcPct val="0"/>
        </a:spcAft>
        <a:buSzPct val="100000"/>
        <a:buChar char="•"/>
        <a:defRPr sz="1500">
          <a:solidFill>
            <a:schemeClr val="tx1"/>
          </a:solidFill>
          <a:latin typeface="+mn-lt"/>
        </a:defRPr>
      </a:lvl7pPr>
      <a:lvl8pPr marL="2571750" indent="-171450" algn="l" rtl="0" fontAlgn="base">
        <a:spcBef>
          <a:spcPct val="20000"/>
        </a:spcBef>
        <a:spcAft>
          <a:spcPct val="0"/>
        </a:spcAft>
        <a:buSzPct val="100000"/>
        <a:buChar char="•"/>
        <a:defRPr sz="1500">
          <a:solidFill>
            <a:schemeClr val="tx1"/>
          </a:solidFill>
          <a:latin typeface="+mn-lt"/>
        </a:defRPr>
      </a:lvl8pPr>
      <a:lvl9pPr marL="2914650" indent="-171450" algn="l" rtl="0" fontAlgn="base">
        <a:spcBef>
          <a:spcPct val="20000"/>
        </a:spcBef>
        <a:spcAft>
          <a:spcPct val="0"/>
        </a:spcAft>
        <a:buSzPct val="100000"/>
        <a:buChar char="•"/>
        <a:defRPr sz="1500">
          <a:solidFill>
            <a:schemeClr val="tx1"/>
          </a:solidFill>
          <a:latin typeface="+mn-lt"/>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 xmlns:a16="http://schemas.microsoft.com/office/drawing/2014/main" id="{52557B42-284A-4619-AD3C-7231E0509F8A}"/>
              </a:ext>
            </a:extLst>
          </p:cNvPr>
          <p:cNvSpPr>
            <a:spLocks noGrp="1" noChangeArrowheads="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cambiar el estilo de título	</a:t>
            </a:r>
          </a:p>
        </p:txBody>
      </p:sp>
      <p:sp>
        <p:nvSpPr>
          <p:cNvPr id="22531" name="Rectangle 3">
            <a:extLst>
              <a:ext uri="{FF2B5EF4-FFF2-40B4-BE49-F238E27FC236}">
                <a16:creationId xmlns="" xmlns:a16="http://schemas.microsoft.com/office/drawing/2014/main" id="{64EB199F-B10E-42E3-A0B4-2A18B69E885E}"/>
              </a:ext>
            </a:extLst>
          </p:cNvPr>
          <p:cNvSpPr>
            <a:spLocks noGrp="1" noChangeArrowheads="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1028" name="Rectangle 4">
            <a:extLst>
              <a:ext uri="{FF2B5EF4-FFF2-40B4-BE49-F238E27FC236}">
                <a16:creationId xmlns="" xmlns:a16="http://schemas.microsoft.com/office/drawing/2014/main" id="{A697DC7A-7A33-4AB5-A409-14E0BDCAF384}"/>
              </a:ext>
            </a:extLst>
          </p:cNvPr>
          <p:cNvSpPr>
            <a:spLocks noGrp="1" noChangeArrowheads="1"/>
          </p:cNvSpPr>
          <p:nvPr>
            <p:ph type="dt" sz="half" idx="2"/>
          </p:nvPr>
        </p:nvSpPr>
        <p:spPr bwMode="auto">
          <a:xfrm>
            <a:off x="457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50">
                <a:solidFill>
                  <a:srgbClr val="000000"/>
                </a:solidFill>
                <a:latin typeface="Arial" charset="0"/>
                <a:cs typeface="+mn-cs"/>
              </a:defRPr>
            </a:lvl1pPr>
          </a:lstStyle>
          <a:p>
            <a:pPr>
              <a:defRPr/>
            </a:pPr>
            <a:endParaRPr lang="es-ES"/>
          </a:p>
        </p:txBody>
      </p:sp>
      <p:sp>
        <p:nvSpPr>
          <p:cNvPr id="1029" name="Rectangle 5">
            <a:extLst>
              <a:ext uri="{FF2B5EF4-FFF2-40B4-BE49-F238E27FC236}">
                <a16:creationId xmlns="" xmlns:a16="http://schemas.microsoft.com/office/drawing/2014/main" id="{2D7C70E1-B2B9-413F-AC20-6537151FBF53}"/>
              </a:ext>
            </a:extLst>
          </p:cNvPr>
          <p:cNvSpPr>
            <a:spLocks noGrp="1" noChangeArrowheads="1"/>
          </p:cNvSpPr>
          <p:nvPr>
            <p:ph type="ftr" sz="quarter" idx="3"/>
          </p:nvPr>
        </p:nvSpPr>
        <p:spPr bwMode="auto">
          <a:xfrm>
            <a:off x="3124200" y="4683919"/>
            <a:ext cx="2895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50">
                <a:solidFill>
                  <a:srgbClr val="000000"/>
                </a:solidFill>
                <a:latin typeface="Arial" charset="0"/>
                <a:cs typeface="+mn-cs"/>
              </a:defRPr>
            </a:lvl1pPr>
          </a:lstStyle>
          <a:p>
            <a:pPr>
              <a:defRPr/>
            </a:pPr>
            <a:endParaRPr lang="es-ES"/>
          </a:p>
        </p:txBody>
      </p:sp>
      <p:sp>
        <p:nvSpPr>
          <p:cNvPr id="1030" name="Rectangle 6">
            <a:extLst>
              <a:ext uri="{FF2B5EF4-FFF2-40B4-BE49-F238E27FC236}">
                <a16:creationId xmlns="" xmlns:a16="http://schemas.microsoft.com/office/drawing/2014/main" id="{D16EE3E7-E886-43DF-9B99-32E9236C2BF6}"/>
              </a:ext>
            </a:extLst>
          </p:cNvPr>
          <p:cNvSpPr>
            <a:spLocks noGrp="1" noChangeArrowheads="1"/>
          </p:cNvSpPr>
          <p:nvPr>
            <p:ph type="sldNum" sz="quarter" idx="4"/>
          </p:nvPr>
        </p:nvSpPr>
        <p:spPr bwMode="auto">
          <a:xfrm>
            <a:off x="6553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a:solidFill>
                  <a:srgbClr val="000000"/>
                </a:solidFill>
                <a:latin typeface="Arial" panose="020B0604020202020204" pitchFamily="34" charset="0"/>
              </a:defRPr>
            </a:lvl1pPr>
          </a:lstStyle>
          <a:p>
            <a:fld id="{C5EEA5F3-EF20-4A3E-B496-C46240EA3F30}" type="slidenum">
              <a:rPr lang="es-ES" altLang="es-ES"/>
              <a:pPr/>
              <a:t>‹Nº›</a:t>
            </a:fld>
            <a:endParaRPr lang="es-ES" altLang="es-ES"/>
          </a:p>
        </p:txBody>
      </p:sp>
    </p:spTree>
    <p:extLst>
      <p:ext uri="{BB962C8B-B14F-4D97-AF65-F5344CB8AC3E}">
        <p14:creationId xmlns:p14="http://schemas.microsoft.com/office/powerpoint/2010/main" val="3413352287"/>
      </p:ext>
    </p:extLst>
  </p:cSld>
  <p:clrMap bg1="lt1" tx1="dk1" bg2="lt2" tx2="dk2" accent1="accent1" accent2="accent2" accent3="accent3" accent4="accent4" accent5="accent5" accent6="accent6" hlink="hlink" folHlink="folHlink"/>
  <p:sldLayoutIdLst>
    <p:sldLayoutId id="2147484124" r:id="rId1"/>
    <p:sldLayoutId id="2147484125" r:id="rId2"/>
    <p:sldLayoutId id="2147484126" r:id="rId3"/>
    <p:sldLayoutId id="2147484127" r:id="rId4"/>
    <p:sldLayoutId id="2147484128" r:id="rId5"/>
    <p:sldLayoutId id="2147484129" r:id="rId6"/>
    <p:sldLayoutId id="2147484130" r:id="rId7"/>
    <p:sldLayoutId id="2147484131" r:id="rId8"/>
    <p:sldLayoutId id="2147484132" r:id="rId9"/>
    <p:sldLayoutId id="2147484133" r:id="rId10"/>
    <p:sldLayoutId id="2147484134" r:id="rId11"/>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charset="0"/>
        </a:defRPr>
      </a:lvl2pPr>
      <a:lvl3pPr algn="ctr" rtl="0" eaLnBrk="0" fontAlgn="base" hangingPunct="0">
        <a:spcBef>
          <a:spcPct val="0"/>
        </a:spcBef>
        <a:spcAft>
          <a:spcPct val="0"/>
        </a:spcAft>
        <a:defRPr sz="3300">
          <a:solidFill>
            <a:schemeClr val="tx2"/>
          </a:solidFill>
          <a:latin typeface="Arial" charset="0"/>
        </a:defRPr>
      </a:lvl3pPr>
      <a:lvl4pPr algn="ctr" rtl="0" eaLnBrk="0" fontAlgn="base" hangingPunct="0">
        <a:spcBef>
          <a:spcPct val="0"/>
        </a:spcBef>
        <a:spcAft>
          <a:spcPct val="0"/>
        </a:spcAft>
        <a:defRPr sz="3300">
          <a:solidFill>
            <a:schemeClr val="tx2"/>
          </a:solidFill>
          <a:latin typeface="Arial" charset="0"/>
        </a:defRPr>
      </a:lvl4pPr>
      <a:lvl5pPr algn="ctr" rtl="0" eaLnBrk="0" fontAlgn="base" hangingPunct="0">
        <a:spcBef>
          <a:spcPct val="0"/>
        </a:spcBef>
        <a:spcAft>
          <a:spcPct val="0"/>
        </a:spcAft>
        <a:defRPr sz="3300">
          <a:solidFill>
            <a:schemeClr val="tx2"/>
          </a:solidFill>
          <a:latin typeface="Arial" charset="0"/>
        </a:defRPr>
      </a:lvl5pPr>
      <a:lvl6pPr marL="342900" algn="ctr" rtl="0" fontAlgn="base">
        <a:spcBef>
          <a:spcPct val="0"/>
        </a:spcBef>
        <a:spcAft>
          <a:spcPct val="0"/>
        </a:spcAft>
        <a:defRPr sz="3300">
          <a:solidFill>
            <a:schemeClr val="tx2"/>
          </a:solidFill>
          <a:latin typeface="Arial" charset="0"/>
        </a:defRPr>
      </a:lvl6pPr>
      <a:lvl7pPr marL="685800" algn="ctr" rtl="0" fontAlgn="base">
        <a:spcBef>
          <a:spcPct val="0"/>
        </a:spcBef>
        <a:spcAft>
          <a:spcPct val="0"/>
        </a:spcAft>
        <a:defRPr sz="3300">
          <a:solidFill>
            <a:schemeClr val="tx2"/>
          </a:solidFill>
          <a:latin typeface="Arial" charset="0"/>
        </a:defRPr>
      </a:lvl7pPr>
      <a:lvl8pPr marL="1028700" algn="ctr" rtl="0" fontAlgn="base">
        <a:spcBef>
          <a:spcPct val="0"/>
        </a:spcBef>
        <a:spcAft>
          <a:spcPct val="0"/>
        </a:spcAft>
        <a:defRPr sz="3300">
          <a:solidFill>
            <a:schemeClr val="tx2"/>
          </a:solidFill>
          <a:latin typeface="Arial" charset="0"/>
        </a:defRPr>
      </a:lvl8pPr>
      <a:lvl9pPr marL="1371600" algn="ctr" rtl="0" fontAlgn="base">
        <a:spcBef>
          <a:spcPct val="0"/>
        </a:spcBef>
        <a:spcAft>
          <a:spcPct val="0"/>
        </a:spcAft>
        <a:defRPr sz="3300">
          <a:solidFill>
            <a:schemeClr val="tx2"/>
          </a:solidFill>
          <a:latin typeface="Arial"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4306" name="Rectangle 2">
            <a:extLst>
              <a:ext uri="{FF2B5EF4-FFF2-40B4-BE49-F238E27FC236}">
                <a16:creationId xmlns="" xmlns:a16="http://schemas.microsoft.com/office/drawing/2014/main" id="{596C234C-2021-49FC-802C-44BD45A72FCE}"/>
              </a:ext>
            </a:extLst>
          </p:cNvPr>
          <p:cNvSpPr>
            <a:spLocks noGrp="1" noChangeArrowheads="1"/>
          </p:cNvSpPr>
          <p:nvPr>
            <p:ph type="dt" sz="half" idx="2"/>
          </p:nvPr>
        </p:nvSpPr>
        <p:spPr bwMode="auto">
          <a:xfrm>
            <a:off x="711200" y="4686300"/>
            <a:ext cx="1896533"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eaLnBrk="0" hangingPunct="0">
              <a:defRPr sz="1050">
                <a:solidFill>
                  <a:srgbClr val="000000"/>
                </a:solidFill>
                <a:effectLst/>
                <a:latin typeface="+mn-lt"/>
                <a:cs typeface="+mn-cs"/>
              </a:defRPr>
            </a:lvl1pPr>
          </a:lstStyle>
          <a:p>
            <a:pPr>
              <a:defRPr/>
            </a:pPr>
            <a:fld id="{1D155AAC-6F92-4997-86EE-1767AD6F5246}" type="datetimeFigureOut">
              <a:rPr lang="es-ES_tradnl"/>
              <a:pPr>
                <a:defRPr/>
              </a:pPr>
              <a:t>12/06/2018</a:t>
            </a:fld>
            <a:endParaRPr lang="es-ES_tradnl"/>
          </a:p>
        </p:txBody>
      </p:sp>
      <p:sp>
        <p:nvSpPr>
          <p:cNvPr id="354307" name="Rectangle 3">
            <a:extLst>
              <a:ext uri="{FF2B5EF4-FFF2-40B4-BE49-F238E27FC236}">
                <a16:creationId xmlns="" xmlns:a16="http://schemas.microsoft.com/office/drawing/2014/main" id="{9E91E281-218B-486A-A7DE-E31615F0D98C}"/>
              </a:ext>
            </a:extLst>
          </p:cNvPr>
          <p:cNvSpPr>
            <a:spLocks noGrp="1" noChangeArrowheads="1"/>
          </p:cNvSpPr>
          <p:nvPr>
            <p:ph type="ftr" sz="quarter" idx="3"/>
          </p:nvPr>
        </p:nvSpPr>
        <p:spPr bwMode="auto">
          <a:xfrm>
            <a:off x="3149600" y="4686300"/>
            <a:ext cx="2844800"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sz="1050">
                <a:solidFill>
                  <a:srgbClr val="000000"/>
                </a:solidFill>
                <a:effectLst/>
                <a:latin typeface="+mn-lt"/>
                <a:cs typeface="+mn-cs"/>
              </a:defRPr>
            </a:lvl1pPr>
          </a:lstStyle>
          <a:p>
            <a:pPr>
              <a:defRPr/>
            </a:pPr>
            <a:endParaRPr lang="es-ES_tradnl"/>
          </a:p>
        </p:txBody>
      </p:sp>
      <p:sp>
        <p:nvSpPr>
          <p:cNvPr id="354308" name="Rectangle 4">
            <a:extLst>
              <a:ext uri="{FF2B5EF4-FFF2-40B4-BE49-F238E27FC236}">
                <a16:creationId xmlns="" xmlns:a16="http://schemas.microsoft.com/office/drawing/2014/main" id="{D7ABB76B-DE8B-408C-AFC6-781954D2DC0D}"/>
              </a:ext>
            </a:extLst>
          </p:cNvPr>
          <p:cNvSpPr>
            <a:spLocks noGrp="1" noChangeArrowheads="1"/>
          </p:cNvSpPr>
          <p:nvPr>
            <p:ph type="sldNum" sz="quarter" idx="4"/>
          </p:nvPr>
        </p:nvSpPr>
        <p:spPr bwMode="auto">
          <a:xfrm>
            <a:off x="6536267" y="4686300"/>
            <a:ext cx="1896533"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defRPr sz="1050">
                <a:solidFill>
                  <a:srgbClr val="000000"/>
                </a:solidFill>
                <a:latin typeface="Times New Roman" panose="02020603050405020304" pitchFamily="18" charset="0"/>
              </a:defRPr>
            </a:lvl1pPr>
          </a:lstStyle>
          <a:p>
            <a:fld id="{3F6C302C-AB31-4D76-A173-B552A68105FB}" type="slidenum">
              <a:rPr lang="es-ES_tradnl" altLang="es-ES"/>
              <a:pPr/>
              <a:t>‹Nº›</a:t>
            </a:fld>
            <a:endParaRPr lang="es-ES_tradnl" altLang="es-ES"/>
          </a:p>
        </p:txBody>
      </p:sp>
      <p:sp>
        <p:nvSpPr>
          <p:cNvPr id="18437" name="Rectangle 5">
            <a:extLst>
              <a:ext uri="{FF2B5EF4-FFF2-40B4-BE49-F238E27FC236}">
                <a16:creationId xmlns="" xmlns:a16="http://schemas.microsoft.com/office/drawing/2014/main" id="{FB4F2490-AB52-40E0-AA46-9B92EDA5BE75}"/>
              </a:ext>
            </a:extLst>
          </p:cNvPr>
          <p:cNvSpPr>
            <a:spLocks noGrp="1" noChangeArrowheads="1"/>
          </p:cNvSpPr>
          <p:nvPr>
            <p:ph type="body" idx="1"/>
          </p:nvPr>
        </p:nvSpPr>
        <p:spPr bwMode="auto">
          <a:xfrm>
            <a:off x="1117600" y="1485900"/>
            <a:ext cx="69088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s-ES_tradnl" altLang="es-ES"/>
              <a:t>Haga clic para editar el estilo del texto del patrón</a:t>
            </a:r>
          </a:p>
          <a:p>
            <a:pPr lvl="1"/>
            <a:r>
              <a:rPr lang="es-ES_tradnl" altLang="es-ES"/>
              <a:t>Segundo nivel</a:t>
            </a:r>
          </a:p>
          <a:p>
            <a:pPr lvl="2"/>
            <a:r>
              <a:rPr lang="es-ES_tradnl" altLang="es-ES"/>
              <a:t>Tercer nivel</a:t>
            </a:r>
          </a:p>
          <a:p>
            <a:pPr lvl="3"/>
            <a:r>
              <a:rPr lang="es-ES_tradnl" altLang="es-ES"/>
              <a:t>Cuarto nivel</a:t>
            </a:r>
          </a:p>
          <a:p>
            <a:pPr lvl="4"/>
            <a:r>
              <a:rPr lang="es-ES_tradnl" altLang="es-ES"/>
              <a:t>Quinto nivel</a:t>
            </a:r>
          </a:p>
        </p:txBody>
      </p:sp>
      <p:sp>
        <p:nvSpPr>
          <p:cNvPr id="18438" name="Rectangle 6">
            <a:extLst>
              <a:ext uri="{FF2B5EF4-FFF2-40B4-BE49-F238E27FC236}">
                <a16:creationId xmlns="" xmlns:a16="http://schemas.microsoft.com/office/drawing/2014/main" id="{EB151AB2-73C9-4D0C-9C0A-CCD6B242579C}"/>
              </a:ext>
            </a:extLst>
          </p:cNvPr>
          <p:cNvSpPr>
            <a:spLocks noGrp="1" noChangeArrowheads="1"/>
          </p:cNvSpPr>
          <p:nvPr>
            <p:ph type="title"/>
          </p:nvPr>
        </p:nvSpPr>
        <p:spPr bwMode="auto">
          <a:xfrm>
            <a:off x="1117600" y="457200"/>
            <a:ext cx="6908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s-ES_tradnl" altLang="es-ES"/>
              <a:t>Haga clic para editar el estilo del título patrón</a:t>
            </a:r>
          </a:p>
        </p:txBody>
      </p:sp>
    </p:spTree>
    <p:extLst>
      <p:ext uri="{BB962C8B-B14F-4D97-AF65-F5344CB8AC3E}">
        <p14:creationId xmlns:p14="http://schemas.microsoft.com/office/powerpoint/2010/main" val="2680969143"/>
      </p:ext>
    </p:extLst>
  </p:cSld>
  <p:clrMap bg1="lt1" tx1="dk1" bg2="lt2" tx2="dk2" accent1="accent1" accent2="accent2" accent3="accent3" accent4="accent4" accent5="accent5" accent6="accent6" hlink="hlink" folHlink="folHlink"/>
  <p:sldLayoutIdLst>
    <p:sldLayoutId id="2147484136" r:id="rId1"/>
    <p:sldLayoutId id="2147484137" r:id="rId2"/>
    <p:sldLayoutId id="2147484138" r:id="rId3"/>
    <p:sldLayoutId id="2147484139" r:id="rId4"/>
    <p:sldLayoutId id="2147484140" r:id="rId5"/>
    <p:sldLayoutId id="2147484141" r:id="rId6"/>
    <p:sldLayoutId id="2147484142" r:id="rId7"/>
    <p:sldLayoutId id="2147484143" r:id="rId8"/>
    <p:sldLayoutId id="2147484144" r:id="rId9"/>
    <p:sldLayoutId id="2147484145" r:id="rId10"/>
    <p:sldLayoutId id="2147484146" r:id="rId11"/>
    <p:sldLayoutId id="2147484147" r:id="rId12"/>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Times New Roman" pitchFamily="18" charset="0"/>
        </a:defRPr>
      </a:lvl2pPr>
      <a:lvl3pPr algn="ctr" rtl="0" eaLnBrk="0" fontAlgn="base" hangingPunct="0">
        <a:spcBef>
          <a:spcPct val="0"/>
        </a:spcBef>
        <a:spcAft>
          <a:spcPct val="0"/>
        </a:spcAft>
        <a:defRPr sz="3300">
          <a:solidFill>
            <a:schemeClr val="tx2"/>
          </a:solidFill>
          <a:latin typeface="Times New Roman" pitchFamily="18" charset="0"/>
        </a:defRPr>
      </a:lvl3pPr>
      <a:lvl4pPr algn="ctr" rtl="0" eaLnBrk="0" fontAlgn="base" hangingPunct="0">
        <a:spcBef>
          <a:spcPct val="0"/>
        </a:spcBef>
        <a:spcAft>
          <a:spcPct val="0"/>
        </a:spcAft>
        <a:defRPr sz="3300">
          <a:solidFill>
            <a:schemeClr val="tx2"/>
          </a:solidFill>
          <a:latin typeface="Times New Roman" pitchFamily="18" charset="0"/>
        </a:defRPr>
      </a:lvl4pPr>
      <a:lvl5pPr algn="ctr" rtl="0" eaLnBrk="0" fontAlgn="base" hangingPunct="0">
        <a:spcBef>
          <a:spcPct val="0"/>
        </a:spcBef>
        <a:spcAft>
          <a:spcPct val="0"/>
        </a:spcAft>
        <a:defRPr sz="3300">
          <a:solidFill>
            <a:schemeClr val="tx2"/>
          </a:solidFill>
          <a:latin typeface="Times New Roman" pitchFamily="18" charset="0"/>
        </a:defRPr>
      </a:lvl5pPr>
      <a:lvl6pPr marL="342900" algn="ctr" rtl="0" fontAlgn="base">
        <a:spcBef>
          <a:spcPct val="0"/>
        </a:spcBef>
        <a:spcAft>
          <a:spcPct val="0"/>
        </a:spcAft>
        <a:defRPr sz="3300">
          <a:solidFill>
            <a:schemeClr val="tx2"/>
          </a:solidFill>
          <a:latin typeface="Times New Roman" pitchFamily="18" charset="0"/>
        </a:defRPr>
      </a:lvl6pPr>
      <a:lvl7pPr marL="685800" algn="ctr" rtl="0" fontAlgn="base">
        <a:spcBef>
          <a:spcPct val="0"/>
        </a:spcBef>
        <a:spcAft>
          <a:spcPct val="0"/>
        </a:spcAft>
        <a:defRPr sz="3300">
          <a:solidFill>
            <a:schemeClr val="tx2"/>
          </a:solidFill>
          <a:latin typeface="Times New Roman" pitchFamily="18" charset="0"/>
        </a:defRPr>
      </a:lvl7pPr>
      <a:lvl8pPr marL="1028700" algn="ctr" rtl="0" fontAlgn="base">
        <a:spcBef>
          <a:spcPct val="0"/>
        </a:spcBef>
        <a:spcAft>
          <a:spcPct val="0"/>
        </a:spcAft>
        <a:defRPr sz="3300">
          <a:solidFill>
            <a:schemeClr val="tx2"/>
          </a:solidFill>
          <a:latin typeface="Times New Roman" pitchFamily="18" charset="0"/>
        </a:defRPr>
      </a:lvl8pPr>
      <a:lvl9pPr marL="1371600" algn="ctr" rtl="0" fontAlgn="base">
        <a:spcBef>
          <a:spcPct val="0"/>
        </a:spcBef>
        <a:spcAft>
          <a:spcPct val="0"/>
        </a:spcAft>
        <a:defRPr sz="3300">
          <a:solidFill>
            <a:schemeClr val="tx2"/>
          </a:solidFill>
          <a:latin typeface="Times New Roman" pitchFamily="18" charset="0"/>
        </a:defRPr>
      </a:lvl9pPr>
    </p:titleStyle>
    <p:bodyStyle>
      <a:lvl1pPr marL="257175" indent="-257175" algn="l" rtl="0" eaLnBrk="0" fontAlgn="base" hangingPunct="0">
        <a:spcBef>
          <a:spcPct val="20000"/>
        </a:spcBef>
        <a:spcAft>
          <a:spcPct val="0"/>
        </a:spcAft>
        <a:buSzPct val="100000"/>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SzPct val="100000"/>
        <a:buChar char="–"/>
        <a:defRPr sz="2100">
          <a:solidFill>
            <a:schemeClr val="tx1"/>
          </a:solidFill>
          <a:latin typeface="+mn-lt"/>
        </a:defRPr>
      </a:lvl2pPr>
      <a:lvl3pPr marL="857250" indent="-171450" algn="l" rtl="0" eaLnBrk="0" fontAlgn="base" hangingPunct="0">
        <a:spcBef>
          <a:spcPct val="20000"/>
        </a:spcBef>
        <a:spcAft>
          <a:spcPct val="0"/>
        </a:spcAft>
        <a:buSzPct val="100000"/>
        <a:buChar char="•"/>
        <a:defRPr sz="1800">
          <a:solidFill>
            <a:schemeClr val="tx1"/>
          </a:solidFill>
          <a:latin typeface="+mn-lt"/>
        </a:defRPr>
      </a:lvl3pPr>
      <a:lvl4pPr marL="1200150" indent="-171450" algn="l" rtl="0" eaLnBrk="0" fontAlgn="base" hangingPunct="0">
        <a:spcBef>
          <a:spcPct val="20000"/>
        </a:spcBef>
        <a:spcAft>
          <a:spcPct val="0"/>
        </a:spcAft>
        <a:buSzPct val="100000"/>
        <a:buChar char="–"/>
        <a:defRPr sz="1500">
          <a:solidFill>
            <a:schemeClr val="tx1"/>
          </a:solidFill>
          <a:latin typeface="+mn-lt"/>
        </a:defRPr>
      </a:lvl4pPr>
      <a:lvl5pPr marL="1543050" indent="-171450" algn="l" rtl="0" eaLnBrk="0" fontAlgn="base" hangingPunct="0">
        <a:spcBef>
          <a:spcPct val="20000"/>
        </a:spcBef>
        <a:spcAft>
          <a:spcPct val="0"/>
        </a:spcAft>
        <a:buSzPct val="100000"/>
        <a:buChar char="•"/>
        <a:defRPr sz="1500">
          <a:solidFill>
            <a:schemeClr val="tx1"/>
          </a:solidFill>
          <a:latin typeface="+mn-lt"/>
        </a:defRPr>
      </a:lvl5pPr>
      <a:lvl6pPr marL="1885950" indent="-171450" algn="l" rtl="0" fontAlgn="base">
        <a:spcBef>
          <a:spcPct val="20000"/>
        </a:spcBef>
        <a:spcAft>
          <a:spcPct val="0"/>
        </a:spcAft>
        <a:buSzPct val="100000"/>
        <a:buChar char="•"/>
        <a:defRPr sz="1500">
          <a:solidFill>
            <a:schemeClr val="tx1"/>
          </a:solidFill>
          <a:latin typeface="+mn-lt"/>
        </a:defRPr>
      </a:lvl6pPr>
      <a:lvl7pPr marL="2228850" indent="-171450" algn="l" rtl="0" fontAlgn="base">
        <a:spcBef>
          <a:spcPct val="20000"/>
        </a:spcBef>
        <a:spcAft>
          <a:spcPct val="0"/>
        </a:spcAft>
        <a:buSzPct val="100000"/>
        <a:buChar char="•"/>
        <a:defRPr sz="1500">
          <a:solidFill>
            <a:schemeClr val="tx1"/>
          </a:solidFill>
          <a:latin typeface="+mn-lt"/>
        </a:defRPr>
      </a:lvl7pPr>
      <a:lvl8pPr marL="2571750" indent="-171450" algn="l" rtl="0" fontAlgn="base">
        <a:spcBef>
          <a:spcPct val="20000"/>
        </a:spcBef>
        <a:spcAft>
          <a:spcPct val="0"/>
        </a:spcAft>
        <a:buSzPct val="100000"/>
        <a:buChar char="•"/>
        <a:defRPr sz="1500">
          <a:solidFill>
            <a:schemeClr val="tx1"/>
          </a:solidFill>
          <a:latin typeface="+mn-lt"/>
        </a:defRPr>
      </a:lvl8pPr>
      <a:lvl9pPr marL="2914650" indent="-171450" algn="l" rtl="0" fontAlgn="base">
        <a:spcBef>
          <a:spcPct val="20000"/>
        </a:spcBef>
        <a:spcAft>
          <a:spcPct val="0"/>
        </a:spcAft>
        <a:buSzPct val="100000"/>
        <a:buChar char="•"/>
        <a:defRPr sz="1500">
          <a:solidFill>
            <a:schemeClr val="tx1"/>
          </a:solidFill>
          <a:latin typeface="+mn-lt"/>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 xmlns:a16="http://schemas.microsoft.com/office/drawing/2014/main" id="{A12AA7C0-44D4-4A18-ADDF-D2AC332B534B}"/>
              </a:ext>
            </a:extLst>
          </p:cNvPr>
          <p:cNvSpPr>
            <a:spLocks noGrp="1" noChangeArrowheads="1"/>
          </p:cNvSpPr>
          <p:nvPr>
            <p:ph type="title"/>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cambiar el estilo de título	</a:t>
            </a:r>
          </a:p>
        </p:txBody>
      </p:sp>
      <p:sp>
        <p:nvSpPr>
          <p:cNvPr id="20483" name="Rectangle 3">
            <a:extLst>
              <a:ext uri="{FF2B5EF4-FFF2-40B4-BE49-F238E27FC236}">
                <a16:creationId xmlns="" xmlns:a16="http://schemas.microsoft.com/office/drawing/2014/main" id="{BCD77DF7-8D08-490A-A43D-DE7B63A7BECB}"/>
              </a:ext>
            </a:extLst>
          </p:cNvPr>
          <p:cNvSpPr>
            <a:spLocks noGrp="1" noChangeArrowheads="1"/>
          </p:cNvSpPr>
          <p:nvPr>
            <p:ph type="body" idx="1"/>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1028" name="Rectangle 4">
            <a:extLst>
              <a:ext uri="{FF2B5EF4-FFF2-40B4-BE49-F238E27FC236}">
                <a16:creationId xmlns="" xmlns:a16="http://schemas.microsoft.com/office/drawing/2014/main" id="{9500F00B-4857-4B80-B12B-E7638ECC3E63}"/>
              </a:ext>
            </a:extLst>
          </p:cNvPr>
          <p:cNvSpPr>
            <a:spLocks noGrp="1" noChangeArrowheads="1"/>
          </p:cNvSpPr>
          <p:nvPr>
            <p:ph type="dt" sz="half" idx="2"/>
          </p:nvPr>
        </p:nvSpPr>
        <p:spPr bwMode="auto">
          <a:xfrm>
            <a:off x="457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50" b="0">
                <a:solidFill>
                  <a:srgbClr val="000000"/>
                </a:solidFill>
                <a:latin typeface="Arial" charset="0"/>
                <a:cs typeface="+mn-cs"/>
              </a:defRPr>
            </a:lvl1pPr>
          </a:lstStyle>
          <a:p>
            <a:pPr>
              <a:defRPr/>
            </a:pPr>
            <a:endParaRPr lang="es-ES"/>
          </a:p>
        </p:txBody>
      </p:sp>
      <p:sp>
        <p:nvSpPr>
          <p:cNvPr id="1029" name="Rectangle 5">
            <a:extLst>
              <a:ext uri="{FF2B5EF4-FFF2-40B4-BE49-F238E27FC236}">
                <a16:creationId xmlns="" xmlns:a16="http://schemas.microsoft.com/office/drawing/2014/main" id="{30FF7684-6D60-4CC8-9AC5-3ECB85F5F478}"/>
              </a:ext>
            </a:extLst>
          </p:cNvPr>
          <p:cNvSpPr>
            <a:spLocks noGrp="1" noChangeArrowheads="1"/>
          </p:cNvSpPr>
          <p:nvPr>
            <p:ph type="ftr" sz="quarter" idx="3"/>
          </p:nvPr>
        </p:nvSpPr>
        <p:spPr bwMode="auto">
          <a:xfrm>
            <a:off x="3124200" y="4683919"/>
            <a:ext cx="2895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50" b="0">
                <a:solidFill>
                  <a:srgbClr val="000000"/>
                </a:solidFill>
                <a:latin typeface="Arial" charset="0"/>
                <a:cs typeface="+mn-cs"/>
              </a:defRPr>
            </a:lvl1pPr>
          </a:lstStyle>
          <a:p>
            <a:pPr>
              <a:defRPr/>
            </a:pPr>
            <a:endParaRPr lang="es-ES"/>
          </a:p>
        </p:txBody>
      </p:sp>
      <p:sp>
        <p:nvSpPr>
          <p:cNvPr id="1030" name="Rectangle 6">
            <a:extLst>
              <a:ext uri="{FF2B5EF4-FFF2-40B4-BE49-F238E27FC236}">
                <a16:creationId xmlns="" xmlns:a16="http://schemas.microsoft.com/office/drawing/2014/main" id="{6D9DD7C6-738D-48B7-9339-41261AB1E1F8}"/>
              </a:ext>
            </a:extLst>
          </p:cNvPr>
          <p:cNvSpPr>
            <a:spLocks noGrp="1" noChangeArrowheads="1"/>
          </p:cNvSpPr>
          <p:nvPr>
            <p:ph type="sldNum" sz="quarter" idx="4"/>
          </p:nvPr>
        </p:nvSpPr>
        <p:spPr bwMode="auto">
          <a:xfrm>
            <a:off x="6553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a:solidFill>
                  <a:srgbClr val="000000"/>
                </a:solidFill>
                <a:latin typeface="Arial" panose="020B0604020202020204" pitchFamily="34" charset="0"/>
              </a:defRPr>
            </a:lvl1pPr>
          </a:lstStyle>
          <a:p>
            <a:fld id="{A0C36E24-A224-4E26-8185-8F805EB6FB6C}" type="slidenum">
              <a:rPr lang="es-ES" altLang="es-ES"/>
              <a:pPr/>
              <a:t>‹Nº›</a:t>
            </a:fld>
            <a:endParaRPr lang="es-ES" altLang="es-ES"/>
          </a:p>
        </p:txBody>
      </p:sp>
    </p:spTree>
    <p:extLst>
      <p:ext uri="{BB962C8B-B14F-4D97-AF65-F5344CB8AC3E}">
        <p14:creationId xmlns:p14="http://schemas.microsoft.com/office/powerpoint/2010/main" val="1517908269"/>
      </p:ext>
    </p:extLst>
  </p:cSld>
  <p:clrMap bg1="lt1" tx1="dk1" bg2="lt2" tx2="dk2" accent1="accent1" accent2="accent2" accent3="accent3" accent4="accent4" accent5="accent5" accent6="accent6" hlink="hlink" folHlink="folHlink"/>
  <p:sldLayoutIdLst>
    <p:sldLayoutId id="2147484149" r:id="rId1"/>
    <p:sldLayoutId id="2147484150" r:id="rId2"/>
    <p:sldLayoutId id="2147484151" r:id="rId3"/>
    <p:sldLayoutId id="2147484152" r:id="rId4"/>
    <p:sldLayoutId id="2147484153" r:id="rId5"/>
    <p:sldLayoutId id="2147484154" r:id="rId6"/>
    <p:sldLayoutId id="2147484155" r:id="rId7"/>
    <p:sldLayoutId id="2147484156" r:id="rId8"/>
    <p:sldLayoutId id="2147484157" r:id="rId9"/>
    <p:sldLayoutId id="2147484158" r:id="rId10"/>
    <p:sldLayoutId id="2147484159" r:id="rId11"/>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charset="0"/>
        </a:defRPr>
      </a:lvl2pPr>
      <a:lvl3pPr algn="ctr" rtl="0" eaLnBrk="0" fontAlgn="base" hangingPunct="0">
        <a:spcBef>
          <a:spcPct val="0"/>
        </a:spcBef>
        <a:spcAft>
          <a:spcPct val="0"/>
        </a:spcAft>
        <a:defRPr sz="3300">
          <a:solidFill>
            <a:schemeClr val="tx2"/>
          </a:solidFill>
          <a:latin typeface="Arial" charset="0"/>
        </a:defRPr>
      </a:lvl3pPr>
      <a:lvl4pPr algn="ctr" rtl="0" eaLnBrk="0" fontAlgn="base" hangingPunct="0">
        <a:spcBef>
          <a:spcPct val="0"/>
        </a:spcBef>
        <a:spcAft>
          <a:spcPct val="0"/>
        </a:spcAft>
        <a:defRPr sz="3300">
          <a:solidFill>
            <a:schemeClr val="tx2"/>
          </a:solidFill>
          <a:latin typeface="Arial" charset="0"/>
        </a:defRPr>
      </a:lvl4pPr>
      <a:lvl5pPr algn="ctr" rtl="0" eaLnBrk="0" fontAlgn="base" hangingPunct="0">
        <a:spcBef>
          <a:spcPct val="0"/>
        </a:spcBef>
        <a:spcAft>
          <a:spcPct val="0"/>
        </a:spcAft>
        <a:defRPr sz="3300">
          <a:solidFill>
            <a:schemeClr val="tx2"/>
          </a:solidFill>
          <a:latin typeface="Arial" charset="0"/>
        </a:defRPr>
      </a:lvl5pPr>
      <a:lvl6pPr marL="342900" algn="ctr" rtl="0" fontAlgn="base">
        <a:spcBef>
          <a:spcPct val="0"/>
        </a:spcBef>
        <a:spcAft>
          <a:spcPct val="0"/>
        </a:spcAft>
        <a:defRPr sz="3300">
          <a:solidFill>
            <a:schemeClr val="tx2"/>
          </a:solidFill>
          <a:latin typeface="Arial" charset="0"/>
        </a:defRPr>
      </a:lvl6pPr>
      <a:lvl7pPr marL="685800" algn="ctr" rtl="0" fontAlgn="base">
        <a:spcBef>
          <a:spcPct val="0"/>
        </a:spcBef>
        <a:spcAft>
          <a:spcPct val="0"/>
        </a:spcAft>
        <a:defRPr sz="3300">
          <a:solidFill>
            <a:schemeClr val="tx2"/>
          </a:solidFill>
          <a:latin typeface="Arial" charset="0"/>
        </a:defRPr>
      </a:lvl7pPr>
      <a:lvl8pPr marL="1028700" algn="ctr" rtl="0" fontAlgn="base">
        <a:spcBef>
          <a:spcPct val="0"/>
        </a:spcBef>
        <a:spcAft>
          <a:spcPct val="0"/>
        </a:spcAft>
        <a:defRPr sz="3300">
          <a:solidFill>
            <a:schemeClr val="tx2"/>
          </a:solidFill>
          <a:latin typeface="Arial" charset="0"/>
        </a:defRPr>
      </a:lvl8pPr>
      <a:lvl9pPr marL="1371600" algn="ctr" rtl="0" fontAlgn="base">
        <a:spcBef>
          <a:spcPct val="0"/>
        </a:spcBef>
        <a:spcAft>
          <a:spcPct val="0"/>
        </a:spcAft>
        <a:defRPr sz="3300">
          <a:solidFill>
            <a:schemeClr val="tx2"/>
          </a:solidFill>
          <a:latin typeface="Arial"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Char char="–"/>
        <a:defRPr sz="2100">
          <a:solidFill>
            <a:schemeClr val="tx1"/>
          </a:solidFill>
          <a:latin typeface="+mn-lt"/>
        </a:defRPr>
      </a:lvl2pPr>
      <a:lvl3pPr marL="857250" indent="-171450" algn="l" rtl="0" eaLnBrk="0" fontAlgn="base" hangingPunct="0">
        <a:spcBef>
          <a:spcPct val="20000"/>
        </a:spcBef>
        <a:spcAft>
          <a:spcPct val="0"/>
        </a:spcAft>
        <a:buChar char="•"/>
        <a:defRPr sz="1800">
          <a:solidFill>
            <a:schemeClr val="tx1"/>
          </a:solidFill>
          <a:latin typeface="+mn-lt"/>
        </a:defRPr>
      </a:lvl3pPr>
      <a:lvl4pPr marL="1200150" indent="-171450" algn="l" rtl="0" eaLnBrk="0" fontAlgn="base" hangingPunct="0">
        <a:spcBef>
          <a:spcPct val="20000"/>
        </a:spcBef>
        <a:spcAft>
          <a:spcPct val="0"/>
        </a:spcAft>
        <a:buChar char="–"/>
        <a:defRPr sz="1500">
          <a:solidFill>
            <a:schemeClr val="tx1"/>
          </a:solidFill>
          <a:latin typeface="+mn-lt"/>
        </a:defRPr>
      </a:lvl4pPr>
      <a:lvl5pPr marL="1543050" indent="-171450" algn="l" rtl="0" eaLnBrk="0" fontAlgn="base" hangingPunct="0">
        <a:spcBef>
          <a:spcPct val="20000"/>
        </a:spcBef>
        <a:spcAft>
          <a:spcPct val="0"/>
        </a:spcAft>
        <a:buChar char="»"/>
        <a:defRPr sz="1500">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5">
            <a:extLst>
              <a:ext uri="{FF2B5EF4-FFF2-40B4-BE49-F238E27FC236}">
                <a16:creationId xmlns="" xmlns:a16="http://schemas.microsoft.com/office/drawing/2014/main" id="{D6FE9680-F1AE-4905-A610-924A8543584D}"/>
              </a:ext>
            </a:extLst>
          </p:cNvPr>
          <p:cNvSpPr>
            <a:spLocks noGrp="1" noChangeArrowheads="1"/>
          </p:cNvSpPr>
          <p:nvPr>
            <p:ph type="body" idx="1"/>
          </p:nvPr>
        </p:nvSpPr>
        <p:spPr bwMode="auto">
          <a:xfrm>
            <a:off x="1117600" y="1485900"/>
            <a:ext cx="69088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s-ES_tradnl" altLang="es-ES"/>
              <a:t>Haga clic para editar el estilo del texto del patrón</a:t>
            </a:r>
          </a:p>
          <a:p>
            <a:pPr lvl="1"/>
            <a:r>
              <a:rPr lang="es-ES_tradnl" altLang="es-ES"/>
              <a:t>Segundo nivel</a:t>
            </a:r>
          </a:p>
          <a:p>
            <a:pPr lvl="2"/>
            <a:r>
              <a:rPr lang="es-ES_tradnl" altLang="es-ES"/>
              <a:t>Tercer nivel</a:t>
            </a:r>
          </a:p>
          <a:p>
            <a:pPr lvl="3"/>
            <a:r>
              <a:rPr lang="es-ES_tradnl" altLang="es-ES"/>
              <a:t>Cuarto nivel</a:t>
            </a:r>
          </a:p>
          <a:p>
            <a:pPr lvl="4"/>
            <a:r>
              <a:rPr lang="es-ES_tradnl" altLang="es-ES"/>
              <a:t>Quinto nivel</a:t>
            </a:r>
          </a:p>
        </p:txBody>
      </p:sp>
      <p:sp>
        <p:nvSpPr>
          <p:cNvPr id="21507" name="Rectangle 6">
            <a:extLst>
              <a:ext uri="{FF2B5EF4-FFF2-40B4-BE49-F238E27FC236}">
                <a16:creationId xmlns="" xmlns:a16="http://schemas.microsoft.com/office/drawing/2014/main" id="{50F696A2-D5CB-42EB-B228-E3F6BB14F500}"/>
              </a:ext>
            </a:extLst>
          </p:cNvPr>
          <p:cNvSpPr>
            <a:spLocks noGrp="1" noChangeArrowheads="1"/>
          </p:cNvSpPr>
          <p:nvPr>
            <p:ph type="title"/>
          </p:nvPr>
        </p:nvSpPr>
        <p:spPr bwMode="auto">
          <a:xfrm>
            <a:off x="1117600" y="457200"/>
            <a:ext cx="6908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s-ES_tradnl" altLang="es-ES"/>
              <a:t>Haga clic para editar el estilo del título patrón</a:t>
            </a:r>
          </a:p>
        </p:txBody>
      </p:sp>
      <p:sp>
        <p:nvSpPr>
          <p:cNvPr id="7" name="Rectangle 2">
            <a:extLst>
              <a:ext uri="{FF2B5EF4-FFF2-40B4-BE49-F238E27FC236}">
                <a16:creationId xmlns="" xmlns:a16="http://schemas.microsoft.com/office/drawing/2014/main" id="{796F67F7-EB2B-40CF-94FB-0D7E9AF852BD}"/>
              </a:ext>
            </a:extLst>
          </p:cNvPr>
          <p:cNvSpPr>
            <a:spLocks noGrp="1" noChangeArrowheads="1"/>
          </p:cNvSpPr>
          <p:nvPr>
            <p:ph type="dt" sz="half" idx="2"/>
          </p:nvPr>
        </p:nvSpPr>
        <p:spPr bwMode="auto">
          <a:xfrm>
            <a:off x="711200" y="4686300"/>
            <a:ext cx="1896533" cy="342900"/>
          </a:xfrm>
          <a:prstGeom prst="rect">
            <a:avLst/>
          </a:prstGeom>
          <a:ln>
            <a:miter lim="800000"/>
            <a:headEnd/>
            <a:tailEnd/>
          </a:ln>
        </p:spPr>
        <p:txBody>
          <a:bodyPr vert="horz" wrap="none" lIns="92075" tIns="46038" rIns="92075" bIns="46038" numCol="1" anchor="ctr" anchorCtr="0" compatLnSpc="1">
            <a:prstTxWarp prst="textNoShape">
              <a:avLst/>
            </a:prstTxWarp>
          </a:bodyPr>
          <a:lstStyle>
            <a:lvl1pPr eaLnBrk="1" hangingPunct="1">
              <a:defRPr sz="1050">
                <a:solidFill>
                  <a:srgbClr val="000000"/>
                </a:solidFill>
                <a:effectLst>
                  <a:outerShdw blurRad="38100" dist="38100" dir="2700000" algn="tl">
                    <a:srgbClr val="000000">
                      <a:alpha val="43137"/>
                    </a:srgbClr>
                  </a:outerShdw>
                </a:effectLst>
                <a:latin typeface="+mn-lt"/>
                <a:cs typeface="+mn-cs"/>
              </a:defRPr>
            </a:lvl1pPr>
          </a:lstStyle>
          <a:p>
            <a:pPr>
              <a:defRPr/>
            </a:pPr>
            <a:endParaRPr lang="en-US"/>
          </a:p>
        </p:txBody>
      </p:sp>
      <p:sp>
        <p:nvSpPr>
          <p:cNvPr id="8" name="Rectangle 3">
            <a:extLst>
              <a:ext uri="{FF2B5EF4-FFF2-40B4-BE49-F238E27FC236}">
                <a16:creationId xmlns="" xmlns:a16="http://schemas.microsoft.com/office/drawing/2014/main" id="{9D8E0DE5-1E14-4196-807D-FE86106AD1C4}"/>
              </a:ext>
            </a:extLst>
          </p:cNvPr>
          <p:cNvSpPr>
            <a:spLocks noGrp="1" noChangeArrowheads="1"/>
          </p:cNvSpPr>
          <p:nvPr>
            <p:ph type="ftr" sz="quarter" idx="3"/>
          </p:nvPr>
        </p:nvSpPr>
        <p:spPr bwMode="auto">
          <a:xfrm>
            <a:off x="3149600" y="4686300"/>
            <a:ext cx="2844800" cy="342900"/>
          </a:xfrm>
          <a:prstGeom prst="rect">
            <a:avLst/>
          </a:prstGeom>
          <a:ln>
            <a:miter lim="800000"/>
            <a:headEnd/>
            <a:tailEnd/>
          </a:ln>
        </p:spPr>
        <p:txBody>
          <a:bodyPr vert="horz" wrap="none" lIns="92075" tIns="46038" rIns="92075" bIns="46038" numCol="1" anchor="ctr" anchorCtr="0" compatLnSpc="1">
            <a:prstTxWarp prst="textNoShape">
              <a:avLst/>
            </a:prstTxWarp>
          </a:bodyPr>
          <a:lstStyle>
            <a:lvl1pPr algn="ctr" eaLnBrk="1" hangingPunct="1">
              <a:defRPr sz="1050">
                <a:solidFill>
                  <a:srgbClr val="000000"/>
                </a:solidFill>
                <a:effectLst>
                  <a:outerShdw blurRad="38100" dist="38100" dir="2700000" algn="tl">
                    <a:srgbClr val="000000">
                      <a:alpha val="43137"/>
                    </a:srgbClr>
                  </a:outerShdw>
                </a:effectLst>
                <a:latin typeface="+mn-lt"/>
                <a:cs typeface="+mn-cs"/>
              </a:defRPr>
            </a:lvl1pPr>
          </a:lstStyle>
          <a:p>
            <a:pPr>
              <a:defRPr/>
            </a:pPr>
            <a:endParaRPr lang="en-US"/>
          </a:p>
        </p:txBody>
      </p:sp>
      <p:sp>
        <p:nvSpPr>
          <p:cNvPr id="9" name="Rectangle 4">
            <a:extLst>
              <a:ext uri="{FF2B5EF4-FFF2-40B4-BE49-F238E27FC236}">
                <a16:creationId xmlns="" xmlns:a16="http://schemas.microsoft.com/office/drawing/2014/main" id="{832EF52B-ABDE-4E7C-8D14-D900A22900BA}"/>
              </a:ext>
            </a:extLst>
          </p:cNvPr>
          <p:cNvSpPr>
            <a:spLocks noGrp="1" noChangeArrowheads="1"/>
          </p:cNvSpPr>
          <p:nvPr>
            <p:ph type="sldNum" sz="quarter" idx="4"/>
          </p:nvPr>
        </p:nvSpPr>
        <p:spPr bwMode="auto">
          <a:xfrm>
            <a:off x="6536267" y="4686300"/>
            <a:ext cx="1896533" cy="342900"/>
          </a:xfrm>
          <a:prstGeom prst="rect">
            <a:avLst/>
          </a:prstGeom>
          <a:ln>
            <a:miter lim="800000"/>
            <a:headEnd/>
            <a:tailEnd/>
          </a:ln>
        </p:spPr>
        <p:txBody>
          <a:bodyPr vert="horz" wrap="none" lIns="92075" tIns="46038" rIns="92075" bIns="46038" numCol="1" anchor="ctr" anchorCtr="0" compatLnSpc="1">
            <a:prstTxWarp prst="textNoShape">
              <a:avLst/>
            </a:prstTxWarp>
          </a:bodyPr>
          <a:lstStyle>
            <a:lvl1pPr algn="r">
              <a:defRPr sz="1050">
                <a:solidFill>
                  <a:srgbClr val="000000"/>
                </a:solidFill>
                <a:effectLst>
                  <a:outerShdw blurRad="38100" dist="38100" dir="2700000" algn="tl">
                    <a:srgbClr val="FFFFFF"/>
                  </a:outerShdw>
                </a:effectLst>
                <a:latin typeface="Arial" panose="020B0604020202020204" pitchFamily="34" charset="0"/>
              </a:defRPr>
            </a:lvl1pPr>
          </a:lstStyle>
          <a:p>
            <a:fld id="{F543BB7D-CAFE-47F4-9C36-4201D370C871}" type="slidenum">
              <a:rPr lang="es-ES_tradnl" altLang="es-ES"/>
              <a:pPr/>
              <a:t>‹Nº›</a:t>
            </a:fld>
            <a:endParaRPr lang="es-ES_tradnl" altLang="es-ES"/>
          </a:p>
        </p:txBody>
      </p:sp>
    </p:spTree>
    <p:extLst>
      <p:ext uri="{BB962C8B-B14F-4D97-AF65-F5344CB8AC3E}">
        <p14:creationId xmlns:p14="http://schemas.microsoft.com/office/powerpoint/2010/main" val="308649825"/>
      </p:ext>
    </p:extLst>
  </p:cSld>
  <p:clrMap bg1="lt1" tx1="dk1" bg2="lt2" tx2="dk2" accent1="accent1" accent2="accent2" accent3="accent3" accent4="accent4" accent5="accent5" accent6="accent6" hlink="hlink" folHlink="folHlink"/>
  <p:sldLayoutIdLst>
    <p:sldLayoutId id="2147484161" r:id="rId1"/>
    <p:sldLayoutId id="2147484162" r:id="rId2"/>
    <p:sldLayoutId id="2147484163" r:id="rId3"/>
    <p:sldLayoutId id="2147484164" r:id="rId4"/>
    <p:sldLayoutId id="2147484165" r:id="rId5"/>
    <p:sldLayoutId id="2147484166" r:id="rId6"/>
    <p:sldLayoutId id="2147484167" r:id="rId7"/>
    <p:sldLayoutId id="2147484168" r:id="rId8"/>
    <p:sldLayoutId id="2147484169" r:id="rId9"/>
    <p:sldLayoutId id="2147484170" r:id="rId10"/>
    <p:sldLayoutId id="2147484171" r:id="rId11"/>
  </p:sldLayoutIdLst>
  <p:txStyles>
    <p:titleStyle>
      <a:lvl1pPr algn="ctr" rtl="0" eaLnBrk="0" fontAlgn="base" hangingPunct="0">
        <a:spcBef>
          <a:spcPct val="0"/>
        </a:spcBef>
        <a:spcAft>
          <a:spcPct val="0"/>
        </a:spcAft>
        <a:defRPr sz="33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pitchFamily="34" charset="0"/>
        </a:defRPr>
      </a:lvl2pPr>
      <a:lvl3pPr algn="ctr" rtl="0" eaLnBrk="0" fontAlgn="base" hangingPunct="0">
        <a:spcBef>
          <a:spcPct val="0"/>
        </a:spcBef>
        <a:spcAft>
          <a:spcPct val="0"/>
        </a:spcAft>
        <a:defRPr sz="3300">
          <a:solidFill>
            <a:schemeClr val="tx2"/>
          </a:solidFill>
          <a:latin typeface="Arial" pitchFamily="34" charset="0"/>
        </a:defRPr>
      </a:lvl3pPr>
      <a:lvl4pPr algn="ctr" rtl="0" eaLnBrk="0" fontAlgn="base" hangingPunct="0">
        <a:spcBef>
          <a:spcPct val="0"/>
        </a:spcBef>
        <a:spcAft>
          <a:spcPct val="0"/>
        </a:spcAft>
        <a:defRPr sz="3300">
          <a:solidFill>
            <a:schemeClr val="tx2"/>
          </a:solidFill>
          <a:latin typeface="Arial" pitchFamily="34" charset="0"/>
        </a:defRPr>
      </a:lvl4pPr>
      <a:lvl5pPr algn="ctr" rtl="0" eaLnBrk="0" fontAlgn="base" hangingPunct="0">
        <a:spcBef>
          <a:spcPct val="0"/>
        </a:spcBef>
        <a:spcAft>
          <a:spcPct val="0"/>
        </a:spcAft>
        <a:defRPr sz="3300">
          <a:solidFill>
            <a:schemeClr val="tx2"/>
          </a:solidFill>
          <a:latin typeface="Arial" pitchFamily="34" charset="0"/>
        </a:defRPr>
      </a:lvl5pPr>
      <a:lvl6pPr marL="342900" algn="ctr" rtl="0" fontAlgn="base">
        <a:spcBef>
          <a:spcPct val="0"/>
        </a:spcBef>
        <a:spcAft>
          <a:spcPct val="0"/>
        </a:spcAft>
        <a:defRPr sz="3300">
          <a:solidFill>
            <a:schemeClr val="tx2"/>
          </a:solidFill>
          <a:latin typeface="Arial" pitchFamily="34" charset="0"/>
        </a:defRPr>
      </a:lvl6pPr>
      <a:lvl7pPr marL="685800" algn="ctr" rtl="0" fontAlgn="base">
        <a:spcBef>
          <a:spcPct val="0"/>
        </a:spcBef>
        <a:spcAft>
          <a:spcPct val="0"/>
        </a:spcAft>
        <a:defRPr sz="3300">
          <a:solidFill>
            <a:schemeClr val="tx2"/>
          </a:solidFill>
          <a:latin typeface="Arial" pitchFamily="34" charset="0"/>
        </a:defRPr>
      </a:lvl7pPr>
      <a:lvl8pPr marL="1028700" algn="ctr" rtl="0" fontAlgn="base">
        <a:spcBef>
          <a:spcPct val="0"/>
        </a:spcBef>
        <a:spcAft>
          <a:spcPct val="0"/>
        </a:spcAft>
        <a:defRPr sz="3300">
          <a:solidFill>
            <a:schemeClr val="tx2"/>
          </a:solidFill>
          <a:latin typeface="Arial" pitchFamily="34" charset="0"/>
        </a:defRPr>
      </a:lvl8pPr>
      <a:lvl9pPr marL="1371600" algn="ctr" rtl="0" fontAlgn="base">
        <a:spcBef>
          <a:spcPct val="0"/>
        </a:spcBef>
        <a:spcAft>
          <a:spcPct val="0"/>
        </a:spcAft>
        <a:defRPr sz="3300">
          <a:solidFill>
            <a:schemeClr val="tx2"/>
          </a:solidFill>
          <a:latin typeface="Arial" pitchFamily="34" charset="0"/>
        </a:defRPr>
      </a:lvl9pPr>
    </p:titleStyle>
    <p:bodyStyle>
      <a:lvl1pPr marL="257175" indent="-257175" algn="l" rtl="0" eaLnBrk="0" fontAlgn="base" hangingPunct="0">
        <a:spcBef>
          <a:spcPct val="20000"/>
        </a:spcBef>
        <a:spcAft>
          <a:spcPct val="0"/>
        </a:spcAft>
        <a:buSzPct val="100000"/>
        <a:buChar char="•"/>
        <a:defRPr sz="2400">
          <a:solidFill>
            <a:schemeClr val="tx1"/>
          </a:solidFill>
          <a:latin typeface="+mn-lt"/>
          <a:ea typeface="+mn-ea"/>
          <a:cs typeface="+mn-cs"/>
        </a:defRPr>
      </a:lvl1pPr>
      <a:lvl2pPr marL="557213" indent="-214313" algn="l" rtl="0" eaLnBrk="0" fontAlgn="base" hangingPunct="0">
        <a:spcBef>
          <a:spcPct val="20000"/>
        </a:spcBef>
        <a:spcAft>
          <a:spcPct val="0"/>
        </a:spcAft>
        <a:buSzPct val="100000"/>
        <a:buChar char="–"/>
        <a:defRPr sz="2100">
          <a:solidFill>
            <a:schemeClr val="tx1"/>
          </a:solidFill>
          <a:latin typeface="+mn-lt"/>
        </a:defRPr>
      </a:lvl2pPr>
      <a:lvl3pPr marL="857250" indent="-171450" algn="l" rtl="0" eaLnBrk="0" fontAlgn="base" hangingPunct="0">
        <a:spcBef>
          <a:spcPct val="20000"/>
        </a:spcBef>
        <a:spcAft>
          <a:spcPct val="0"/>
        </a:spcAft>
        <a:buSzPct val="100000"/>
        <a:buChar char="•"/>
        <a:defRPr sz="1800">
          <a:solidFill>
            <a:schemeClr val="tx1"/>
          </a:solidFill>
          <a:latin typeface="+mn-lt"/>
        </a:defRPr>
      </a:lvl3pPr>
      <a:lvl4pPr marL="1200150" indent="-171450" algn="l" rtl="0" eaLnBrk="0" fontAlgn="base" hangingPunct="0">
        <a:spcBef>
          <a:spcPct val="20000"/>
        </a:spcBef>
        <a:spcAft>
          <a:spcPct val="0"/>
        </a:spcAft>
        <a:buSzPct val="100000"/>
        <a:buChar char="–"/>
        <a:defRPr sz="1500">
          <a:solidFill>
            <a:schemeClr val="tx1"/>
          </a:solidFill>
          <a:latin typeface="+mn-lt"/>
        </a:defRPr>
      </a:lvl4pPr>
      <a:lvl5pPr marL="1543050" indent="-171450" algn="l" rtl="0" eaLnBrk="0" fontAlgn="base" hangingPunct="0">
        <a:spcBef>
          <a:spcPct val="20000"/>
        </a:spcBef>
        <a:spcAft>
          <a:spcPct val="0"/>
        </a:spcAft>
        <a:buSzPct val="100000"/>
        <a:buChar char="•"/>
        <a:defRPr sz="1500">
          <a:solidFill>
            <a:schemeClr val="tx1"/>
          </a:solidFill>
          <a:latin typeface="+mn-lt"/>
        </a:defRPr>
      </a:lvl5pPr>
      <a:lvl6pPr marL="1885950" indent="-171450" algn="l" rtl="0" fontAlgn="base">
        <a:spcBef>
          <a:spcPct val="20000"/>
        </a:spcBef>
        <a:spcAft>
          <a:spcPct val="0"/>
        </a:spcAft>
        <a:buSzPct val="100000"/>
        <a:buChar char="•"/>
        <a:defRPr sz="1500">
          <a:solidFill>
            <a:schemeClr val="tx1"/>
          </a:solidFill>
          <a:latin typeface="+mn-lt"/>
        </a:defRPr>
      </a:lvl6pPr>
      <a:lvl7pPr marL="2228850" indent="-171450" algn="l" rtl="0" fontAlgn="base">
        <a:spcBef>
          <a:spcPct val="20000"/>
        </a:spcBef>
        <a:spcAft>
          <a:spcPct val="0"/>
        </a:spcAft>
        <a:buSzPct val="100000"/>
        <a:buChar char="•"/>
        <a:defRPr sz="1500">
          <a:solidFill>
            <a:schemeClr val="tx1"/>
          </a:solidFill>
          <a:latin typeface="+mn-lt"/>
        </a:defRPr>
      </a:lvl7pPr>
      <a:lvl8pPr marL="2571750" indent="-171450" algn="l" rtl="0" fontAlgn="base">
        <a:spcBef>
          <a:spcPct val="20000"/>
        </a:spcBef>
        <a:spcAft>
          <a:spcPct val="0"/>
        </a:spcAft>
        <a:buSzPct val="100000"/>
        <a:buChar char="•"/>
        <a:defRPr sz="1500">
          <a:solidFill>
            <a:schemeClr val="tx1"/>
          </a:solidFill>
          <a:latin typeface="+mn-lt"/>
        </a:defRPr>
      </a:lvl8pPr>
      <a:lvl9pPr marL="2914650" indent="-171450" algn="l" rtl="0" fontAlgn="base">
        <a:spcBef>
          <a:spcPct val="20000"/>
        </a:spcBef>
        <a:spcAft>
          <a:spcPct val="0"/>
        </a:spcAft>
        <a:buSzPct val="100000"/>
        <a:buChar char="•"/>
        <a:defRPr sz="1500">
          <a:solidFill>
            <a:schemeClr val="tx1"/>
          </a:solidFill>
          <a:latin typeface="+mn-lt"/>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0A22"/>
            </a:gs>
          </a:gsLst>
          <a:lin ang="5400000" scaled="1"/>
        </a:gradFill>
        <a:effectLst/>
      </p:bgPr>
    </p:bg>
    <p:spTree>
      <p:nvGrpSpPr>
        <p:cNvPr id="1" name=""/>
        <p:cNvGrpSpPr/>
        <p:nvPr/>
      </p:nvGrpSpPr>
      <p:grpSpPr>
        <a:xfrm>
          <a:off x="0" y="0"/>
          <a:ext cx="0" cy="0"/>
          <a:chOff x="0" y="0"/>
          <a:chExt cx="0" cy="0"/>
        </a:xfrm>
      </p:grpSpPr>
      <p:sp>
        <p:nvSpPr>
          <p:cNvPr id="23554" name="Line 2">
            <a:extLst>
              <a:ext uri="{FF2B5EF4-FFF2-40B4-BE49-F238E27FC236}">
                <a16:creationId xmlns="" xmlns:a16="http://schemas.microsoft.com/office/drawing/2014/main" id="{8FFBB9D6-AD82-4702-8B27-1395734D0C4F}"/>
              </a:ext>
            </a:extLst>
          </p:cNvPr>
          <p:cNvSpPr>
            <a:spLocks noChangeShapeType="1"/>
          </p:cNvSpPr>
          <p:nvPr/>
        </p:nvSpPr>
        <p:spPr bwMode="auto">
          <a:xfrm>
            <a:off x="0" y="1185863"/>
            <a:ext cx="9144000" cy="0"/>
          </a:xfrm>
          <a:prstGeom prst="line">
            <a:avLst/>
          </a:prstGeom>
          <a:noFill/>
          <a:ln w="50800">
            <a:solidFill>
              <a:srgbClr val="339966"/>
            </a:solidFill>
            <a:round/>
            <a:headEnd/>
            <a:tailEnd/>
          </a:ln>
          <a:effectLst>
            <a:outerShdw dist="35921" dir="2700000" algn="ctr" rotWithShape="0">
              <a:srgbClr val="000000"/>
            </a:outerShdw>
          </a:effectLst>
          <a:extLst>
            <a:ext uri="{909E8E84-426E-40DD-AFC4-6F175D3DCCD1}">
              <a14:hiddenFill xmlns:a14="http://schemas.microsoft.com/office/drawing/2010/main">
                <a:noFill/>
              </a14:hiddenFill>
            </a:ext>
          </a:extLst>
        </p:spPr>
        <p:txBody>
          <a:bodyPr wrap="none" anchor="ctr"/>
          <a:lstStyle/>
          <a:p>
            <a:endParaRPr lang="es-ES" sz="1350"/>
          </a:p>
        </p:txBody>
      </p:sp>
      <p:sp>
        <p:nvSpPr>
          <p:cNvPr id="681987" name="Rectangle 3">
            <a:extLst>
              <a:ext uri="{FF2B5EF4-FFF2-40B4-BE49-F238E27FC236}">
                <a16:creationId xmlns="" xmlns:a16="http://schemas.microsoft.com/office/drawing/2014/main" id="{6F4070E9-0015-40C5-A447-94DFEC1E022D}"/>
              </a:ext>
            </a:extLst>
          </p:cNvPr>
          <p:cNvSpPr>
            <a:spLocks noGrp="1" noChangeArrowheads="1"/>
          </p:cNvSpPr>
          <p:nvPr>
            <p:ph type="title"/>
          </p:nvPr>
        </p:nvSpPr>
        <p:spPr bwMode="auto">
          <a:xfrm>
            <a:off x="1509889" y="183357"/>
            <a:ext cx="7401278" cy="716756"/>
          </a:xfrm>
          <a:prstGeom prst="rect">
            <a:avLst/>
          </a:prstGeom>
          <a:noFill/>
          <a:ln>
            <a:noFill/>
          </a:ln>
          <a:effectLst/>
          <a:extLst/>
        </p:spPr>
        <p:txBody>
          <a:bodyPr vert="horz" wrap="square" lIns="93662" tIns="47625" rIns="93662" bIns="47625" numCol="1" anchor="t" anchorCtr="0" compatLnSpc="1">
            <a:prstTxWarp prst="textNoShape">
              <a:avLst/>
            </a:prstTxWarp>
          </a:bodyPr>
          <a:lstStyle/>
          <a:p>
            <a:pPr lvl="0"/>
            <a:r>
              <a:rPr lang="en-US"/>
              <a:t>Click to edit Master title style</a:t>
            </a:r>
            <a:br>
              <a:rPr lang="en-US"/>
            </a:br>
            <a:r>
              <a:rPr lang="en-US"/>
              <a:t>sdjflfjsu</a:t>
            </a:r>
          </a:p>
        </p:txBody>
      </p:sp>
      <p:sp>
        <p:nvSpPr>
          <p:cNvPr id="681988" name="Rectangle 4">
            <a:extLst>
              <a:ext uri="{FF2B5EF4-FFF2-40B4-BE49-F238E27FC236}">
                <a16:creationId xmlns="" xmlns:a16="http://schemas.microsoft.com/office/drawing/2014/main" id="{64B2B34A-6F15-48C1-AAA4-1BE2D9C4AE83}"/>
              </a:ext>
            </a:extLst>
          </p:cNvPr>
          <p:cNvSpPr>
            <a:spLocks noGrp="1" noChangeArrowheads="1"/>
          </p:cNvSpPr>
          <p:nvPr>
            <p:ph type="body" idx="1"/>
          </p:nvPr>
        </p:nvSpPr>
        <p:spPr bwMode="auto">
          <a:xfrm>
            <a:off x="474133" y="1450182"/>
            <a:ext cx="7924800" cy="3499247"/>
          </a:xfrm>
          <a:prstGeom prst="rect">
            <a:avLst/>
          </a:prstGeom>
          <a:noFill/>
          <a:ln>
            <a:noFill/>
          </a:ln>
          <a:effectLst/>
          <a:extLst/>
        </p:spPr>
        <p:txBody>
          <a:bodyPr vert="horz" wrap="square" lIns="93662" tIns="47625" rIns="93662" bIns="47625" numCol="1" anchor="t" anchorCtr="1" compatLnSpc="1">
            <a:prstTxWarp prst="textNoShape">
              <a:avLst/>
            </a:prstTxWarp>
          </a:bodyPr>
          <a:lstStyle/>
          <a:p>
            <a:pPr lvl="0"/>
            <a:r>
              <a:rPr lang="en-US"/>
              <a:t>Column Head</a:t>
            </a:r>
          </a:p>
          <a:p>
            <a:pPr lvl="1"/>
            <a:r>
              <a:rPr lang="en-US"/>
              <a:t>Click to edit </a:t>
            </a:r>
          </a:p>
          <a:p>
            <a:pPr lvl="1"/>
            <a:r>
              <a:rPr lang="en-US"/>
              <a:t>Master text styles</a:t>
            </a:r>
          </a:p>
          <a:p>
            <a:pPr lvl="1"/>
            <a:r>
              <a:rPr lang="en-US"/>
              <a:t>Second level</a:t>
            </a:r>
          </a:p>
          <a:p>
            <a:pPr lvl="2"/>
            <a:r>
              <a:rPr lang="en-US"/>
              <a:t>Third level</a:t>
            </a:r>
          </a:p>
          <a:p>
            <a:pPr lvl="3"/>
            <a:r>
              <a:rPr lang="en-US"/>
              <a:t>Fourth level</a:t>
            </a:r>
          </a:p>
          <a:p>
            <a:pPr lvl="4"/>
            <a:r>
              <a:rPr lang="en-US"/>
              <a:t>Fifth level</a:t>
            </a:r>
          </a:p>
        </p:txBody>
      </p:sp>
      <p:pic>
        <p:nvPicPr>
          <p:cNvPr id="23557" name="Picture 5">
            <a:extLst>
              <a:ext uri="{FF2B5EF4-FFF2-40B4-BE49-F238E27FC236}">
                <a16:creationId xmlns="" xmlns:a16="http://schemas.microsoft.com/office/drawing/2014/main" id="{A7B215BE-FA69-4F0B-8E25-32A75F345A6E}"/>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l="-1883" t="1508" r="3346"/>
          <a:stretch>
            <a:fillRect/>
          </a:stretch>
        </p:blipFill>
        <p:spPr bwMode="auto">
          <a:xfrm>
            <a:off x="162279" y="130969"/>
            <a:ext cx="1237544" cy="96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23558" name="Picture 6" descr="final logo big 300 dpi small gif big letters">
            <a:extLst>
              <a:ext uri="{FF2B5EF4-FFF2-40B4-BE49-F238E27FC236}">
                <a16:creationId xmlns="" xmlns:a16="http://schemas.microsoft.com/office/drawing/2014/main" id="{CA207CBD-A474-4627-9D06-F8E7EE9539E6}"/>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432800" y="4514850"/>
            <a:ext cx="515056"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112962"/>
      </p:ext>
    </p:extLst>
  </p:cSld>
  <p:clrMap bg1="dk2" tx1="lt1" bg2="dk1" tx2="lt2" accent1="accent1" accent2="accent2" accent3="accent3" accent4="accent4" accent5="accent5" accent6="accent6" hlink="hlink" folHlink="folHlink"/>
  <p:sldLayoutIdLst>
    <p:sldLayoutId id="2147484173"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 id="2147484185" r:id="rId13"/>
    <p:sldLayoutId id="2147484186" r:id="rId14"/>
  </p:sldLayoutIdLst>
  <p:txStyles>
    <p:titleStyle>
      <a:lvl1pPr algn="l" defTabSz="700088" rtl="0" eaLnBrk="0" fontAlgn="base" hangingPunct="0">
        <a:lnSpc>
          <a:spcPct val="110000"/>
        </a:lnSpc>
        <a:spcBef>
          <a:spcPct val="0"/>
        </a:spcBef>
        <a:spcAft>
          <a:spcPct val="0"/>
        </a:spcAft>
        <a:defRPr sz="2550" b="1">
          <a:solidFill>
            <a:schemeClr val="tx2"/>
          </a:solidFill>
          <a:effectLst>
            <a:outerShdw blurRad="38100" dist="38100" dir="2700000" algn="tl">
              <a:srgbClr val="000000"/>
            </a:outerShdw>
          </a:effectLst>
          <a:latin typeface="+mj-lt"/>
          <a:ea typeface="+mj-ea"/>
          <a:cs typeface="+mj-cs"/>
        </a:defRPr>
      </a:lvl1pPr>
      <a:lvl2pPr algn="l" defTabSz="700088" rtl="0" eaLnBrk="0" fontAlgn="base" hangingPunct="0">
        <a:lnSpc>
          <a:spcPct val="110000"/>
        </a:lnSpc>
        <a:spcBef>
          <a:spcPct val="0"/>
        </a:spcBef>
        <a:spcAft>
          <a:spcPct val="0"/>
        </a:spcAft>
        <a:defRPr sz="2550" b="1">
          <a:solidFill>
            <a:schemeClr val="tx2"/>
          </a:solidFill>
          <a:effectLst>
            <a:outerShdw blurRad="38100" dist="38100" dir="2700000" algn="tl">
              <a:srgbClr val="000000"/>
            </a:outerShdw>
          </a:effectLst>
          <a:latin typeface="Tahoma" pitchFamily="34" charset="0"/>
        </a:defRPr>
      </a:lvl2pPr>
      <a:lvl3pPr algn="l" defTabSz="700088" rtl="0" eaLnBrk="0" fontAlgn="base" hangingPunct="0">
        <a:lnSpc>
          <a:spcPct val="110000"/>
        </a:lnSpc>
        <a:spcBef>
          <a:spcPct val="0"/>
        </a:spcBef>
        <a:spcAft>
          <a:spcPct val="0"/>
        </a:spcAft>
        <a:defRPr sz="2550" b="1">
          <a:solidFill>
            <a:schemeClr val="tx2"/>
          </a:solidFill>
          <a:effectLst>
            <a:outerShdw blurRad="38100" dist="38100" dir="2700000" algn="tl">
              <a:srgbClr val="000000"/>
            </a:outerShdw>
          </a:effectLst>
          <a:latin typeface="Tahoma" pitchFamily="34" charset="0"/>
        </a:defRPr>
      </a:lvl3pPr>
      <a:lvl4pPr algn="l" defTabSz="700088" rtl="0" eaLnBrk="0" fontAlgn="base" hangingPunct="0">
        <a:lnSpc>
          <a:spcPct val="110000"/>
        </a:lnSpc>
        <a:spcBef>
          <a:spcPct val="0"/>
        </a:spcBef>
        <a:spcAft>
          <a:spcPct val="0"/>
        </a:spcAft>
        <a:defRPr sz="2550" b="1">
          <a:solidFill>
            <a:schemeClr val="tx2"/>
          </a:solidFill>
          <a:effectLst>
            <a:outerShdw blurRad="38100" dist="38100" dir="2700000" algn="tl">
              <a:srgbClr val="000000"/>
            </a:outerShdw>
          </a:effectLst>
          <a:latin typeface="Tahoma" pitchFamily="34" charset="0"/>
        </a:defRPr>
      </a:lvl4pPr>
      <a:lvl5pPr algn="l" defTabSz="700088" rtl="0" eaLnBrk="0" fontAlgn="base" hangingPunct="0">
        <a:lnSpc>
          <a:spcPct val="110000"/>
        </a:lnSpc>
        <a:spcBef>
          <a:spcPct val="0"/>
        </a:spcBef>
        <a:spcAft>
          <a:spcPct val="0"/>
        </a:spcAft>
        <a:defRPr sz="2550" b="1">
          <a:solidFill>
            <a:schemeClr val="tx2"/>
          </a:solidFill>
          <a:effectLst>
            <a:outerShdw blurRad="38100" dist="38100" dir="2700000" algn="tl">
              <a:srgbClr val="000000"/>
            </a:outerShdw>
          </a:effectLst>
          <a:latin typeface="Tahoma" pitchFamily="34" charset="0"/>
        </a:defRPr>
      </a:lvl5pPr>
      <a:lvl6pPr marL="342900" algn="l" defTabSz="700088" rtl="0" fontAlgn="base">
        <a:lnSpc>
          <a:spcPct val="110000"/>
        </a:lnSpc>
        <a:spcBef>
          <a:spcPct val="0"/>
        </a:spcBef>
        <a:spcAft>
          <a:spcPct val="0"/>
        </a:spcAft>
        <a:defRPr sz="2550" b="1">
          <a:solidFill>
            <a:schemeClr val="tx2"/>
          </a:solidFill>
          <a:effectLst>
            <a:outerShdw blurRad="38100" dist="38100" dir="2700000" algn="tl">
              <a:srgbClr val="000000"/>
            </a:outerShdw>
          </a:effectLst>
          <a:latin typeface="Tahoma" pitchFamily="34" charset="0"/>
        </a:defRPr>
      </a:lvl6pPr>
      <a:lvl7pPr marL="685800" algn="l" defTabSz="700088" rtl="0" fontAlgn="base">
        <a:lnSpc>
          <a:spcPct val="110000"/>
        </a:lnSpc>
        <a:spcBef>
          <a:spcPct val="0"/>
        </a:spcBef>
        <a:spcAft>
          <a:spcPct val="0"/>
        </a:spcAft>
        <a:defRPr sz="2550" b="1">
          <a:solidFill>
            <a:schemeClr val="tx2"/>
          </a:solidFill>
          <a:effectLst>
            <a:outerShdw blurRad="38100" dist="38100" dir="2700000" algn="tl">
              <a:srgbClr val="000000"/>
            </a:outerShdw>
          </a:effectLst>
          <a:latin typeface="Tahoma" pitchFamily="34" charset="0"/>
        </a:defRPr>
      </a:lvl7pPr>
      <a:lvl8pPr marL="1028700" algn="l" defTabSz="700088" rtl="0" fontAlgn="base">
        <a:lnSpc>
          <a:spcPct val="110000"/>
        </a:lnSpc>
        <a:spcBef>
          <a:spcPct val="0"/>
        </a:spcBef>
        <a:spcAft>
          <a:spcPct val="0"/>
        </a:spcAft>
        <a:defRPr sz="2550" b="1">
          <a:solidFill>
            <a:schemeClr val="tx2"/>
          </a:solidFill>
          <a:effectLst>
            <a:outerShdw blurRad="38100" dist="38100" dir="2700000" algn="tl">
              <a:srgbClr val="000000"/>
            </a:outerShdw>
          </a:effectLst>
          <a:latin typeface="Tahoma" pitchFamily="34" charset="0"/>
        </a:defRPr>
      </a:lvl8pPr>
      <a:lvl9pPr marL="1371600" algn="l" defTabSz="700088" rtl="0" fontAlgn="base">
        <a:lnSpc>
          <a:spcPct val="110000"/>
        </a:lnSpc>
        <a:spcBef>
          <a:spcPct val="0"/>
        </a:spcBef>
        <a:spcAft>
          <a:spcPct val="0"/>
        </a:spcAft>
        <a:defRPr sz="2550" b="1">
          <a:solidFill>
            <a:schemeClr val="tx2"/>
          </a:solidFill>
          <a:effectLst>
            <a:outerShdw blurRad="38100" dist="38100" dir="2700000" algn="tl">
              <a:srgbClr val="000000"/>
            </a:outerShdw>
          </a:effectLst>
          <a:latin typeface="Tahoma" pitchFamily="34" charset="0"/>
        </a:defRPr>
      </a:lvl9pPr>
    </p:titleStyle>
    <p:bodyStyle>
      <a:lvl1pPr marL="257175" indent="-85725" algn="l" defTabSz="700088" rtl="0" eaLnBrk="0" fontAlgn="base" hangingPunct="0">
        <a:spcBef>
          <a:spcPct val="50000"/>
        </a:spcBef>
        <a:spcAft>
          <a:spcPct val="0"/>
        </a:spcAft>
        <a:buClr>
          <a:schemeClr val="tx2"/>
        </a:buClr>
        <a:buSzPct val="75000"/>
        <a:buFont typeface="Monotype Sorts"/>
        <a:defRPr sz="1800" b="1">
          <a:solidFill>
            <a:srgbClr val="66CCFF"/>
          </a:solidFill>
          <a:effectLst>
            <a:outerShdw blurRad="38100" dist="38100" dir="2700000" algn="tl">
              <a:srgbClr val="000000"/>
            </a:outerShdw>
          </a:effectLst>
          <a:latin typeface="+mn-lt"/>
          <a:ea typeface="+mn-ea"/>
          <a:cs typeface="+mn-cs"/>
        </a:defRPr>
      </a:lvl1pPr>
      <a:lvl2pPr marL="469106" indent="-205979" algn="l" defTabSz="700088" rtl="0" eaLnBrk="0" fontAlgn="base" hangingPunct="0">
        <a:spcBef>
          <a:spcPct val="25000"/>
        </a:spcBef>
        <a:spcAft>
          <a:spcPct val="0"/>
        </a:spcAft>
        <a:buClr>
          <a:schemeClr val="tx2"/>
        </a:buClr>
        <a:buSzPct val="75000"/>
        <a:buFont typeface="Monotype Sorts"/>
        <a:buChar char="l"/>
        <a:defRPr sz="1800" b="1">
          <a:solidFill>
            <a:schemeClr val="tx1"/>
          </a:solidFill>
          <a:effectLst>
            <a:outerShdw blurRad="38100" dist="38100" dir="2700000" algn="tl">
              <a:srgbClr val="000000"/>
            </a:outerShdw>
          </a:effectLst>
          <a:latin typeface="+mn-lt"/>
        </a:defRPr>
      </a:lvl2pPr>
      <a:lvl3pPr marL="766763" indent="-205979" algn="l" defTabSz="700088" rtl="0" eaLnBrk="0" fontAlgn="base" hangingPunct="0">
        <a:spcBef>
          <a:spcPct val="25000"/>
        </a:spcBef>
        <a:spcAft>
          <a:spcPct val="0"/>
        </a:spcAft>
        <a:buClr>
          <a:schemeClr val="tx2"/>
        </a:buClr>
        <a:buSzPct val="100000"/>
        <a:buChar char="–"/>
        <a:defRPr sz="1650" b="1">
          <a:solidFill>
            <a:schemeClr val="tx1"/>
          </a:solidFill>
          <a:effectLst>
            <a:outerShdw blurRad="38100" dist="38100" dir="2700000" algn="tl">
              <a:srgbClr val="000000"/>
            </a:outerShdw>
          </a:effectLst>
          <a:latin typeface="+mn-lt"/>
        </a:defRPr>
      </a:lvl3pPr>
      <a:lvl4pPr marL="1069181" indent="-216694" algn="l" defTabSz="700088" rtl="0" eaLnBrk="0" fontAlgn="base" hangingPunct="0">
        <a:spcBef>
          <a:spcPct val="20000"/>
        </a:spcBef>
        <a:spcAft>
          <a:spcPct val="0"/>
        </a:spcAft>
        <a:buClr>
          <a:schemeClr val="tx2"/>
        </a:buClr>
        <a:buSzPct val="100000"/>
        <a:buChar char="–"/>
        <a:defRPr sz="1650" b="1">
          <a:solidFill>
            <a:schemeClr val="tx1"/>
          </a:solidFill>
          <a:effectLst>
            <a:outerShdw blurRad="38100" dist="38100" dir="2700000" algn="tl">
              <a:srgbClr val="000000"/>
            </a:outerShdw>
          </a:effectLst>
          <a:latin typeface="+mn-lt"/>
        </a:defRPr>
      </a:lvl4pPr>
      <a:lvl5pPr marL="1416844" indent="-216694" algn="l" defTabSz="700088" rtl="0" eaLnBrk="0" fontAlgn="base" hangingPunct="0">
        <a:spcBef>
          <a:spcPct val="20000"/>
        </a:spcBef>
        <a:spcAft>
          <a:spcPct val="0"/>
        </a:spcAft>
        <a:buClr>
          <a:schemeClr val="tx2"/>
        </a:buClr>
        <a:buSzPct val="100000"/>
        <a:buChar char="–"/>
        <a:defRPr sz="1650" b="1">
          <a:solidFill>
            <a:schemeClr val="tx1"/>
          </a:solidFill>
          <a:effectLst>
            <a:outerShdw blurRad="38100" dist="38100" dir="2700000" algn="tl">
              <a:srgbClr val="000000"/>
            </a:outerShdw>
          </a:effectLst>
          <a:latin typeface="+mn-lt"/>
        </a:defRPr>
      </a:lvl5pPr>
      <a:lvl6pPr marL="1759744" indent="-216694" algn="l" defTabSz="700088" rtl="0" fontAlgn="base">
        <a:spcBef>
          <a:spcPct val="20000"/>
        </a:spcBef>
        <a:spcAft>
          <a:spcPct val="0"/>
        </a:spcAft>
        <a:buClr>
          <a:schemeClr val="tx2"/>
        </a:buClr>
        <a:buSzPct val="100000"/>
        <a:buChar char="–"/>
        <a:defRPr sz="1650" b="1">
          <a:solidFill>
            <a:schemeClr val="tx1"/>
          </a:solidFill>
          <a:effectLst>
            <a:outerShdw blurRad="38100" dist="38100" dir="2700000" algn="tl">
              <a:srgbClr val="000000"/>
            </a:outerShdw>
          </a:effectLst>
          <a:latin typeface="+mn-lt"/>
        </a:defRPr>
      </a:lvl6pPr>
      <a:lvl7pPr marL="2102644" indent="-216694" algn="l" defTabSz="700088" rtl="0" fontAlgn="base">
        <a:spcBef>
          <a:spcPct val="20000"/>
        </a:spcBef>
        <a:spcAft>
          <a:spcPct val="0"/>
        </a:spcAft>
        <a:buClr>
          <a:schemeClr val="tx2"/>
        </a:buClr>
        <a:buSzPct val="100000"/>
        <a:buChar char="–"/>
        <a:defRPr sz="1650" b="1">
          <a:solidFill>
            <a:schemeClr val="tx1"/>
          </a:solidFill>
          <a:effectLst>
            <a:outerShdw blurRad="38100" dist="38100" dir="2700000" algn="tl">
              <a:srgbClr val="000000"/>
            </a:outerShdw>
          </a:effectLst>
          <a:latin typeface="+mn-lt"/>
        </a:defRPr>
      </a:lvl7pPr>
      <a:lvl8pPr marL="2445544" indent="-216694" algn="l" defTabSz="700088" rtl="0" fontAlgn="base">
        <a:spcBef>
          <a:spcPct val="20000"/>
        </a:spcBef>
        <a:spcAft>
          <a:spcPct val="0"/>
        </a:spcAft>
        <a:buClr>
          <a:schemeClr val="tx2"/>
        </a:buClr>
        <a:buSzPct val="100000"/>
        <a:buChar char="–"/>
        <a:defRPr sz="1650" b="1">
          <a:solidFill>
            <a:schemeClr val="tx1"/>
          </a:solidFill>
          <a:effectLst>
            <a:outerShdw blurRad="38100" dist="38100" dir="2700000" algn="tl">
              <a:srgbClr val="000000"/>
            </a:outerShdw>
          </a:effectLst>
          <a:latin typeface="+mn-lt"/>
        </a:defRPr>
      </a:lvl8pPr>
      <a:lvl9pPr marL="2788444" indent="-216694" algn="l" defTabSz="700088" rtl="0" fontAlgn="base">
        <a:spcBef>
          <a:spcPct val="20000"/>
        </a:spcBef>
        <a:spcAft>
          <a:spcPct val="0"/>
        </a:spcAft>
        <a:buClr>
          <a:schemeClr val="tx2"/>
        </a:buClr>
        <a:buSzPct val="100000"/>
        <a:buChar char="–"/>
        <a:defRPr sz="1650" b="1">
          <a:solidFill>
            <a:schemeClr val="tx1"/>
          </a:solidFill>
          <a:effectLst>
            <a:outerShdw blurRad="38100" dist="38100" dir="2700000" algn="tl">
              <a:srgbClr val="000000"/>
            </a:outerShdw>
          </a:effectLst>
          <a:latin typeface="+mn-lt"/>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7.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7.xml"/><Relationship Id="rId5" Type="http://schemas.openxmlformats.org/officeDocument/2006/relationships/image" Target="../media/image15.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5.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9.xml"/><Relationship Id="rId6" Type="http://schemas.openxmlformats.org/officeDocument/2006/relationships/image" Target="../media/image10.png"/><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49.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9.xml"/><Relationship Id="rId5" Type="http://schemas.openxmlformats.org/officeDocument/2006/relationships/image" Target="../media/image15.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49.xml"/><Relationship Id="rId6" Type="http://schemas.openxmlformats.org/officeDocument/2006/relationships/image" Target="../media/image15.png"/><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49.xml"/><Relationship Id="rId6" Type="http://schemas.openxmlformats.org/officeDocument/2006/relationships/image" Target="../media/image32.png"/><Relationship Id="rId5" Type="http://schemas.openxmlformats.org/officeDocument/2006/relationships/image" Target="../media/image15.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49.xml"/><Relationship Id="rId6" Type="http://schemas.openxmlformats.org/officeDocument/2006/relationships/image" Target="../media/image15.png"/><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49.xml"/><Relationship Id="rId5" Type="http://schemas.openxmlformats.org/officeDocument/2006/relationships/image" Target="../media/image15.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94.xml"/><Relationship Id="rId6" Type="http://schemas.openxmlformats.org/officeDocument/2006/relationships/image" Target="../media/image35.png"/><Relationship Id="rId5" Type="http://schemas.openxmlformats.org/officeDocument/2006/relationships/image" Target="../media/image15.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10.xml"/><Relationship Id="rId5" Type="http://schemas.openxmlformats.org/officeDocument/2006/relationships/image" Target="../media/image15.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9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10.png"/><Relationship Id="rId7"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119.xml"/><Relationship Id="rId6" Type="http://schemas.openxmlformats.org/officeDocument/2006/relationships/image" Target="../media/image38.png"/><Relationship Id="rId5" Type="http://schemas.openxmlformats.org/officeDocument/2006/relationships/image" Target="../media/image15.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49.xml"/><Relationship Id="rId5" Type="http://schemas.openxmlformats.org/officeDocument/2006/relationships/image" Target="../media/image15.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94.xml"/><Relationship Id="rId6" Type="http://schemas.openxmlformats.org/officeDocument/2006/relationships/image" Target="../media/image15.png"/><Relationship Id="rId5" Type="http://schemas.openxmlformats.org/officeDocument/2006/relationships/image" Target="../media/image41.pn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94.xml"/><Relationship Id="rId6" Type="http://schemas.openxmlformats.org/officeDocument/2006/relationships/image" Target="../media/image43.png"/><Relationship Id="rId5" Type="http://schemas.openxmlformats.org/officeDocument/2006/relationships/image" Target="../media/image15.pn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49.xml"/><Relationship Id="rId6" Type="http://schemas.openxmlformats.org/officeDocument/2006/relationships/image" Target="../media/image44.png"/><Relationship Id="rId5" Type="http://schemas.openxmlformats.org/officeDocument/2006/relationships/image" Target="../media/image15.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49.xml"/><Relationship Id="rId6" Type="http://schemas.openxmlformats.org/officeDocument/2006/relationships/image" Target="../media/image45.png"/><Relationship Id="rId5" Type="http://schemas.openxmlformats.org/officeDocument/2006/relationships/image" Target="../media/image15.pn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49.xml"/><Relationship Id="rId6" Type="http://schemas.openxmlformats.org/officeDocument/2006/relationships/image" Target="../media/image46.png"/><Relationship Id="rId5" Type="http://schemas.openxmlformats.org/officeDocument/2006/relationships/image" Target="../media/image15.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49.xml"/><Relationship Id="rId6" Type="http://schemas.openxmlformats.org/officeDocument/2006/relationships/image" Target="../media/image47.png"/><Relationship Id="rId5" Type="http://schemas.openxmlformats.org/officeDocument/2006/relationships/image" Target="../media/image15.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94.xml"/><Relationship Id="rId6" Type="http://schemas.openxmlformats.org/officeDocument/2006/relationships/image" Target="../media/image48.png"/><Relationship Id="rId5" Type="http://schemas.openxmlformats.org/officeDocument/2006/relationships/image" Target="../media/image15.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8.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49.xml"/><Relationship Id="rId5" Type="http://schemas.openxmlformats.org/officeDocument/2006/relationships/image" Target="../media/image15.png"/><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1.xml"/><Relationship Id="rId1" Type="http://schemas.openxmlformats.org/officeDocument/2006/relationships/slideLayout" Target="../slideLayouts/slideLayout49.xml"/><Relationship Id="rId6" Type="http://schemas.openxmlformats.org/officeDocument/2006/relationships/image" Target="../media/image15.png"/><Relationship Id="rId5" Type="http://schemas.openxmlformats.org/officeDocument/2006/relationships/image" Target="../media/image9.png"/><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130.xml"/><Relationship Id="rId5" Type="http://schemas.openxmlformats.org/officeDocument/2006/relationships/image" Target="../media/image15.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9.xml"/><Relationship Id="rId5" Type="http://schemas.openxmlformats.org/officeDocument/2006/relationships/image" Target="../media/image15.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6.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8.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4.xml"/><Relationship Id="rId5" Type="http://schemas.openxmlformats.org/officeDocument/2006/relationships/image" Target="../media/image15.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9.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0.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71.xml"/><Relationship Id="rId6" Type="http://schemas.openxmlformats.org/officeDocument/2006/relationships/image" Target="../media/image22.png"/><Relationship Id="rId5" Type="http://schemas.openxmlformats.org/officeDocument/2006/relationships/image" Target="../media/image15.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9.xml"/><Relationship Id="rId5" Type="http://schemas.openxmlformats.org/officeDocument/2006/relationships/image" Target="../media/image15.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930" name="Picture 2" descr="Hospital_Verd">
            <a:extLst>
              <a:ext uri="{FF2B5EF4-FFF2-40B4-BE49-F238E27FC236}">
                <a16:creationId xmlns="" xmlns:a16="http://schemas.microsoft.com/office/drawing/2014/main" id="{D3AA0797-5CD2-4E12-8073-9F925D4B2046}"/>
              </a:ext>
            </a:extLst>
          </p:cNvPr>
          <p:cNvPicPr>
            <a:picLocks noChangeAspect="1" noChangeArrowheads="1"/>
          </p:cNvPicPr>
          <p:nvPr/>
        </p:nvPicPr>
        <p:blipFill>
          <a:blip r:embed="rId3">
            <a:lum bright="-12000" contrast="12000"/>
            <a:extLst>
              <a:ext uri="{28A0092B-C50C-407E-A947-70E740481C1C}">
                <a14:useLocalDpi xmlns:a14="http://schemas.microsoft.com/office/drawing/2010/main" val="0"/>
              </a:ext>
            </a:extLst>
          </a:blip>
          <a:srcRect t="-2420"/>
          <a:stretch>
            <a:fillRect/>
          </a:stretch>
        </p:blipFill>
        <p:spPr bwMode="auto">
          <a:xfrm>
            <a:off x="686991" y="-180975"/>
            <a:ext cx="7742635" cy="5412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2931" name="Picture 4" descr="para gif">
            <a:extLst>
              <a:ext uri="{FF2B5EF4-FFF2-40B4-BE49-F238E27FC236}">
                <a16:creationId xmlns="" xmlns:a16="http://schemas.microsoft.com/office/drawing/2014/main" id="{85CB5840-DAF3-40EA-AC5E-793DEB283E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7069"/>
          <a:stretch>
            <a:fillRect/>
          </a:stretch>
        </p:blipFill>
        <p:spPr bwMode="auto">
          <a:xfrm>
            <a:off x="6115050" y="4214813"/>
            <a:ext cx="2121694" cy="86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2932" name="Group 5">
            <a:extLst>
              <a:ext uri="{FF2B5EF4-FFF2-40B4-BE49-F238E27FC236}">
                <a16:creationId xmlns="" xmlns:a16="http://schemas.microsoft.com/office/drawing/2014/main" id="{89A4C1B0-F7AB-4063-9CD2-E53B5AD176A1}"/>
              </a:ext>
            </a:extLst>
          </p:cNvPr>
          <p:cNvGrpSpPr>
            <a:grpSpLocks/>
          </p:cNvGrpSpPr>
          <p:nvPr/>
        </p:nvGrpSpPr>
        <p:grpSpPr bwMode="auto">
          <a:xfrm>
            <a:off x="896541" y="4357688"/>
            <a:ext cx="2613422" cy="373856"/>
            <a:chOff x="1599" y="3499"/>
            <a:chExt cx="907" cy="146"/>
          </a:xfrm>
        </p:grpSpPr>
        <p:sp>
          <p:nvSpPr>
            <p:cNvPr id="2057" name="Freeform 6">
              <a:extLst>
                <a:ext uri="{FF2B5EF4-FFF2-40B4-BE49-F238E27FC236}">
                  <a16:creationId xmlns="" xmlns:a16="http://schemas.microsoft.com/office/drawing/2014/main" id="{38505A1F-B070-4430-A25B-013F3A489F4F}"/>
                </a:ext>
              </a:extLst>
            </p:cNvPr>
            <p:cNvSpPr>
              <a:spLocks noEditPoints="1"/>
            </p:cNvSpPr>
            <p:nvPr/>
          </p:nvSpPr>
          <p:spPr bwMode="auto">
            <a:xfrm>
              <a:off x="1756" y="3581"/>
              <a:ext cx="45" cy="51"/>
            </a:xfrm>
            <a:custGeom>
              <a:avLst/>
              <a:gdLst>
                <a:gd name="T0" fmla="*/ 0 w 546"/>
                <a:gd name="T1" fmla="*/ 51 h 565"/>
                <a:gd name="T2" fmla="*/ 22 w 546"/>
                <a:gd name="T3" fmla="*/ 51 h 565"/>
                <a:gd name="T4" fmla="*/ 22 w 546"/>
                <a:gd name="T5" fmla="*/ 51 h 565"/>
                <a:gd name="T6" fmla="*/ 25 w 546"/>
                <a:gd name="T7" fmla="*/ 51 h 565"/>
                <a:gd name="T8" fmla="*/ 28 w 546"/>
                <a:gd name="T9" fmla="*/ 50 h 565"/>
                <a:gd name="T10" fmla="*/ 31 w 546"/>
                <a:gd name="T11" fmla="*/ 49 h 565"/>
                <a:gd name="T12" fmla="*/ 34 w 546"/>
                <a:gd name="T13" fmla="*/ 48 h 565"/>
                <a:gd name="T14" fmla="*/ 36 w 546"/>
                <a:gd name="T15" fmla="*/ 46 h 565"/>
                <a:gd name="T16" fmla="*/ 38 w 546"/>
                <a:gd name="T17" fmla="*/ 45 h 565"/>
                <a:gd name="T18" fmla="*/ 40 w 546"/>
                <a:gd name="T19" fmla="*/ 43 h 565"/>
                <a:gd name="T20" fmla="*/ 42 w 546"/>
                <a:gd name="T21" fmla="*/ 40 h 565"/>
                <a:gd name="T22" fmla="*/ 43 w 546"/>
                <a:gd name="T23" fmla="*/ 38 h 565"/>
                <a:gd name="T24" fmla="*/ 44 w 546"/>
                <a:gd name="T25" fmla="*/ 35 h 565"/>
                <a:gd name="T26" fmla="*/ 44 w 546"/>
                <a:gd name="T27" fmla="*/ 32 h 565"/>
                <a:gd name="T28" fmla="*/ 45 w 546"/>
                <a:gd name="T29" fmla="*/ 29 h 565"/>
                <a:gd name="T30" fmla="*/ 45 w 546"/>
                <a:gd name="T31" fmla="*/ 25 h 565"/>
                <a:gd name="T32" fmla="*/ 45 w 546"/>
                <a:gd name="T33" fmla="*/ 25 h 565"/>
                <a:gd name="T34" fmla="*/ 45 w 546"/>
                <a:gd name="T35" fmla="*/ 21 h 565"/>
                <a:gd name="T36" fmla="*/ 44 w 546"/>
                <a:gd name="T37" fmla="*/ 18 h 565"/>
                <a:gd name="T38" fmla="*/ 43 w 546"/>
                <a:gd name="T39" fmla="*/ 15 h 565"/>
                <a:gd name="T40" fmla="*/ 42 w 546"/>
                <a:gd name="T41" fmla="*/ 12 h 565"/>
                <a:gd name="T42" fmla="*/ 41 w 546"/>
                <a:gd name="T43" fmla="*/ 9 h 565"/>
                <a:gd name="T44" fmla="*/ 39 w 546"/>
                <a:gd name="T45" fmla="*/ 7 h 565"/>
                <a:gd name="T46" fmla="*/ 37 w 546"/>
                <a:gd name="T47" fmla="*/ 5 h 565"/>
                <a:gd name="T48" fmla="*/ 35 w 546"/>
                <a:gd name="T49" fmla="*/ 4 h 565"/>
                <a:gd name="T50" fmla="*/ 33 w 546"/>
                <a:gd name="T51" fmla="*/ 2 h 565"/>
                <a:gd name="T52" fmla="*/ 30 w 546"/>
                <a:gd name="T53" fmla="*/ 1 h 565"/>
                <a:gd name="T54" fmla="*/ 28 w 546"/>
                <a:gd name="T55" fmla="*/ 1 h 565"/>
                <a:gd name="T56" fmla="*/ 25 w 546"/>
                <a:gd name="T57" fmla="*/ 0 h 565"/>
                <a:gd name="T58" fmla="*/ 22 w 546"/>
                <a:gd name="T59" fmla="*/ 0 h 565"/>
                <a:gd name="T60" fmla="*/ 22 w 546"/>
                <a:gd name="T61" fmla="*/ 0 h 565"/>
                <a:gd name="T62" fmla="*/ 0 w 546"/>
                <a:gd name="T63" fmla="*/ 0 h 565"/>
                <a:gd name="T64" fmla="*/ 0 w 546"/>
                <a:gd name="T65" fmla="*/ 51 h 565"/>
                <a:gd name="T66" fmla="*/ 0 w 546"/>
                <a:gd name="T67" fmla="*/ 51 h 565"/>
                <a:gd name="T68" fmla="*/ 11 w 546"/>
                <a:gd name="T69" fmla="*/ 9 h 565"/>
                <a:gd name="T70" fmla="*/ 19 w 546"/>
                <a:gd name="T71" fmla="*/ 9 h 565"/>
                <a:gd name="T72" fmla="*/ 19 w 546"/>
                <a:gd name="T73" fmla="*/ 9 h 565"/>
                <a:gd name="T74" fmla="*/ 23 w 546"/>
                <a:gd name="T75" fmla="*/ 10 h 565"/>
                <a:gd name="T76" fmla="*/ 26 w 546"/>
                <a:gd name="T77" fmla="*/ 11 h 565"/>
                <a:gd name="T78" fmla="*/ 29 w 546"/>
                <a:gd name="T79" fmla="*/ 12 h 565"/>
                <a:gd name="T80" fmla="*/ 31 w 546"/>
                <a:gd name="T81" fmla="*/ 14 h 565"/>
                <a:gd name="T82" fmla="*/ 32 w 546"/>
                <a:gd name="T83" fmla="*/ 16 h 565"/>
                <a:gd name="T84" fmla="*/ 33 w 546"/>
                <a:gd name="T85" fmla="*/ 19 h 565"/>
                <a:gd name="T86" fmla="*/ 34 w 546"/>
                <a:gd name="T87" fmla="*/ 23 h 565"/>
                <a:gd name="T88" fmla="*/ 34 w 546"/>
                <a:gd name="T89" fmla="*/ 26 h 565"/>
                <a:gd name="T90" fmla="*/ 34 w 546"/>
                <a:gd name="T91" fmla="*/ 26 h 565"/>
                <a:gd name="T92" fmla="*/ 33 w 546"/>
                <a:gd name="T93" fmla="*/ 31 h 565"/>
                <a:gd name="T94" fmla="*/ 32 w 546"/>
                <a:gd name="T95" fmla="*/ 34 h 565"/>
                <a:gd name="T96" fmla="*/ 31 w 546"/>
                <a:gd name="T97" fmla="*/ 37 h 565"/>
                <a:gd name="T98" fmla="*/ 29 w 546"/>
                <a:gd name="T99" fmla="*/ 39 h 565"/>
                <a:gd name="T100" fmla="*/ 26 w 546"/>
                <a:gd name="T101" fmla="*/ 40 h 565"/>
                <a:gd name="T102" fmla="*/ 24 w 546"/>
                <a:gd name="T103" fmla="*/ 41 h 565"/>
                <a:gd name="T104" fmla="*/ 21 w 546"/>
                <a:gd name="T105" fmla="*/ 42 h 565"/>
                <a:gd name="T106" fmla="*/ 21 w 546"/>
                <a:gd name="T107" fmla="*/ 42 h 565"/>
                <a:gd name="T108" fmla="*/ 11 w 546"/>
                <a:gd name="T109" fmla="*/ 42 h 565"/>
                <a:gd name="T110" fmla="*/ 11 w 546"/>
                <a:gd name="T111" fmla="*/ 9 h 565"/>
                <a:gd name="T112" fmla="*/ 11 w 546"/>
                <a:gd name="T113" fmla="*/ 9 h 5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46"/>
                <a:gd name="T172" fmla="*/ 0 h 565"/>
                <a:gd name="T173" fmla="*/ 546 w 546"/>
                <a:gd name="T174" fmla="*/ 565 h 56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46" h="565">
                  <a:moveTo>
                    <a:pt x="0" y="565"/>
                  </a:moveTo>
                  <a:lnTo>
                    <a:pt x="266" y="565"/>
                  </a:lnTo>
                  <a:lnTo>
                    <a:pt x="307" y="563"/>
                  </a:lnTo>
                  <a:lnTo>
                    <a:pt x="345" y="555"/>
                  </a:lnTo>
                  <a:lnTo>
                    <a:pt x="380" y="545"/>
                  </a:lnTo>
                  <a:lnTo>
                    <a:pt x="412" y="532"/>
                  </a:lnTo>
                  <a:lnTo>
                    <a:pt x="440" y="515"/>
                  </a:lnTo>
                  <a:lnTo>
                    <a:pt x="465" y="494"/>
                  </a:lnTo>
                  <a:lnTo>
                    <a:pt x="486" y="471"/>
                  </a:lnTo>
                  <a:lnTo>
                    <a:pt x="505" y="444"/>
                  </a:lnTo>
                  <a:lnTo>
                    <a:pt x="520" y="416"/>
                  </a:lnTo>
                  <a:lnTo>
                    <a:pt x="531" y="385"/>
                  </a:lnTo>
                  <a:lnTo>
                    <a:pt x="539" y="351"/>
                  </a:lnTo>
                  <a:lnTo>
                    <a:pt x="544" y="316"/>
                  </a:lnTo>
                  <a:lnTo>
                    <a:pt x="546" y="279"/>
                  </a:lnTo>
                  <a:lnTo>
                    <a:pt x="544" y="237"/>
                  </a:lnTo>
                  <a:lnTo>
                    <a:pt x="537" y="199"/>
                  </a:lnTo>
                  <a:lnTo>
                    <a:pt x="527" y="165"/>
                  </a:lnTo>
                  <a:lnTo>
                    <a:pt x="513" y="133"/>
                  </a:lnTo>
                  <a:lnTo>
                    <a:pt x="497" y="105"/>
                  </a:lnTo>
                  <a:lnTo>
                    <a:pt x="476" y="81"/>
                  </a:lnTo>
                  <a:lnTo>
                    <a:pt x="453" y="59"/>
                  </a:lnTo>
                  <a:lnTo>
                    <a:pt x="428" y="41"/>
                  </a:lnTo>
                  <a:lnTo>
                    <a:pt x="400" y="26"/>
                  </a:lnTo>
                  <a:lnTo>
                    <a:pt x="369" y="15"/>
                  </a:lnTo>
                  <a:lnTo>
                    <a:pt x="337" y="6"/>
                  </a:lnTo>
                  <a:lnTo>
                    <a:pt x="302" y="2"/>
                  </a:lnTo>
                  <a:lnTo>
                    <a:pt x="266" y="0"/>
                  </a:lnTo>
                  <a:lnTo>
                    <a:pt x="0" y="0"/>
                  </a:lnTo>
                  <a:lnTo>
                    <a:pt x="0" y="565"/>
                  </a:lnTo>
                  <a:close/>
                  <a:moveTo>
                    <a:pt x="136" y="104"/>
                  </a:moveTo>
                  <a:lnTo>
                    <a:pt x="232" y="104"/>
                  </a:lnTo>
                  <a:lnTo>
                    <a:pt x="279" y="108"/>
                  </a:lnTo>
                  <a:lnTo>
                    <a:pt x="317" y="117"/>
                  </a:lnTo>
                  <a:lnTo>
                    <a:pt x="348" y="133"/>
                  </a:lnTo>
                  <a:lnTo>
                    <a:pt x="372" y="154"/>
                  </a:lnTo>
                  <a:lnTo>
                    <a:pt x="389" y="182"/>
                  </a:lnTo>
                  <a:lnTo>
                    <a:pt x="401" y="214"/>
                  </a:lnTo>
                  <a:lnTo>
                    <a:pt x="407" y="250"/>
                  </a:lnTo>
                  <a:lnTo>
                    <a:pt x="410" y="291"/>
                  </a:lnTo>
                  <a:lnTo>
                    <a:pt x="405" y="339"/>
                  </a:lnTo>
                  <a:lnTo>
                    <a:pt x="393" y="379"/>
                  </a:lnTo>
                  <a:lnTo>
                    <a:pt x="374" y="410"/>
                  </a:lnTo>
                  <a:lnTo>
                    <a:pt x="350" y="432"/>
                  </a:lnTo>
                  <a:lnTo>
                    <a:pt x="321" y="448"/>
                  </a:lnTo>
                  <a:lnTo>
                    <a:pt x="290" y="458"/>
                  </a:lnTo>
                  <a:lnTo>
                    <a:pt x="256" y="460"/>
                  </a:lnTo>
                  <a:lnTo>
                    <a:pt x="136" y="460"/>
                  </a:lnTo>
                  <a:lnTo>
                    <a:pt x="136" y="104"/>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58" name="Freeform 7">
              <a:extLst>
                <a:ext uri="{FF2B5EF4-FFF2-40B4-BE49-F238E27FC236}">
                  <a16:creationId xmlns="" xmlns:a16="http://schemas.microsoft.com/office/drawing/2014/main" id="{624D8D49-74AF-41DB-90E0-A2DB8013E47D}"/>
                </a:ext>
              </a:extLst>
            </p:cNvPr>
            <p:cNvSpPr>
              <a:spLocks noEditPoints="1"/>
            </p:cNvSpPr>
            <p:nvPr/>
          </p:nvSpPr>
          <p:spPr bwMode="auto">
            <a:xfrm>
              <a:off x="1806" y="3594"/>
              <a:ext cx="37" cy="39"/>
            </a:xfrm>
            <a:custGeom>
              <a:avLst/>
              <a:gdLst>
                <a:gd name="T0" fmla="*/ 37 w 445"/>
                <a:gd name="T1" fmla="*/ 19 h 432"/>
                <a:gd name="T2" fmla="*/ 36 w 445"/>
                <a:gd name="T3" fmla="*/ 12 h 432"/>
                <a:gd name="T4" fmla="*/ 33 w 445"/>
                <a:gd name="T5" fmla="*/ 7 h 432"/>
                <a:gd name="T6" fmla="*/ 29 w 445"/>
                <a:gd name="T7" fmla="*/ 3 h 432"/>
                <a:gd name="T8" fmla="*/ 23 w 445"/>
                <a:gd name="T9" fmla="*/ 0 h 432"/>
                <a:gd name="T10" fmla="*/ 19 w 445"/>
                <a:gd name="T11" fmla="*/ 0 h 432"/>
                <a:gd name="T12" fmla="*/ 13 w 445"/>
                <a:gd name="T13" fmla="*/ 1 h 432"/>
                <a:gd name="T14" fmla="*/ 7 w 445"/>
                <a:gd name="T15" fmla="*/ 4 h 432"/>
                <a:gd name="T16" fmla="*/ 3 w 445"/>
                <a:gd name="T17" fmla="*/ 8 h 432"/>
                <a:gd name="T18" fmla="*/ 1 w 445"/>
                <a:gd name="T19" fmla="*/ 13 h 432"/>
                <a:gd name="T20" fmla="*/ 0 w 445"/>
                <a:gd name="T21" fmla="*/ 20 h 432"/>
                <a:gd name="T22" fmla="*/ 0 w 445"/>
                <a:gd name="T23" fmla="*/ 23 h 432"/>
                <a:gd name="T24" fmla="*/ 2 w 445"/>
                <a:gd name="T25" fmla="*/ 29 h 432"/>
                <a:gd name="T26" fmla="*/ 5 w 445"/>
                <a:gd name="T27" fmla="*/ 33 h 432"/>
                <a:gd name="T28" fmla="*/ 10 w 445"/>
                <a:gd name="T29" fmla="*/ 37 h 432"/>
                <a:gd name="T30" fmla="*/ 16 w 445"/>
                <a:gd name="T31" fmla="*/ 39 h 432"/>
                <a:gd name="T32" fmla="*/ 19 w 445"/>
                <a:gd name="T33" fmla="*/ 39 h 432"/>
                <a:gd name="T34" fmla="*/ 26 w 445"/>
                <a:gd name="T35" fmla="*/ 38 h 432"/>
                <a:gd name="T36" fmla="*/ 31 w 445"/>
                <a:gd name="T37" fmla="*/ 35 h 432"/>
                <a:gd name="T38" fmla="*/ 35 w 445"/>
                <a:gd name="T39" fmla="*/ 30 h 432"/>
                <a:gd name="T40" fmla="*/ 36 w 445"/>
                <a:gd name="T41" fmla="*/ 26 h 432"/>
                <a:gd name="T42" fmla="*/ 27 w 445"/>
                <a:gd name="T43" fmla="*/ 26 h 432"/>
                <a:gd name="T44" fmla="*/ 23 w 445"/>
                <a:gd name="T45" fmla="*/ 31 h 432"/>
                <a:gd name="T46" fmla="*/ 19 w 445"/>
                <a:gd name="T47" fmla="*/ 31 h 432"/>
                <a:gd name="T48" fmla="*/ 13 w 445"/>
                <a:gd name="T49" fmla="*/ 29 h 432"/>
                <a:gd name="T50" fmla="*/ 10 w 445"/>
                <a:gd name="T51" fmla="*/ 22 h 432"/>
                <a:gd name="T52" fmla="*/ 37 w 445"/>
                <a:gd name="T53" fmla="*/ 22 h 432"/>
                <a:gd name="T54" fmla="*/ 10 w 445"/>
                <a:gd name="T55" fmla="*/ 16 h 432"/>
                <a:gd name="T56" fmla="*/ 14 w 445"/>
                <a:gd name="T57" fmla="*/ 9 h 432"/>
                <a:gd name="T58" fmla="*/ 19 w 445"/>
                <a:gd name="T59" fmla="*/ 8 h 432"/>
                <a:gd name="T60" fmla="*/ 25 w 445"/>
                <a:gd name="T61" fmla="*/ 11 h 432"/>
                <a:gd name="T62" fmla="*/ 27 w 445"/>
                <a:gd name="T63" fmla="*/ 16 h 432"/>
                <a:gd name="T64" fmla="*/ 10 w 445"/>
                <a:gd name="T65" fmla="*/ 16 h 4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5"/>
                <a:gd name="T100" fmla="*/ 0 h 432"/>
                <a:gd name="T101" fmla="*/ 445 w 445"/>
                <a:gd name="T102" fmla="*/ 432 h 4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5" h="432">
                  <a:moveTo>
                    <a:pt x="445" y="243"/>
                  </a:moveTo>
                  <a:lnTo>
                    <a:pt x="445" y="205"/>
                  </a:lnTo>
                  <a:lnTo>
                    <a:pt x="441" y="170"/>
                  </a:lnTo>
                  <a:lnTo>
                    <a:pt x="431" y="136"/>
                  </a:lnTo>
                  <a:lnTo>
                    <a:pt x="416" y="103"/>
                  </a:lnTo>
                  <a:lnTo>
                    <a:pt x="397" y="75"/>
                  </a:lnTo>
                  <a:lnTo>
                    <a:pt x="373" y="50"/>
                  </a:lnTo>
                  <a:lnTo>
                    <a:pt x="344" y="30"/>
                  </a:lnTo>
                  <a:lnTo>
                    <a:pt x="310" y="14"/>
                  </a:lnTo>
                  <a:lnTo>
                    <a:pt x="272" y="4"/>
                  </a:lnTo>
                  <a:lnTo>
                    <a:pt x="228" y="0"/>
                  </a:lnTo>
                  <a:lnTo>
                    <a:pt x="189" y="3"/>
                  </a:lnTo>
                  <a:lnTo>
                    <a:pt x="153" y="11"/>
                  </a:lnTo>
                  <a:lnTo>
                    <a:pt x="119" y="24"/>
                  </a:lnTo>
                  <a:lnTo>
                    <a:pt x="89" y="41"/>
                  </a:lnTo>
                  <a:lnTo>
                    <a:pt x="63" y="63"/>
                  </a:lnTo>
                  <a:lnTo>
                    <a:pt x="41" y="87"/>
                  </a:lnTo>
                  <a:lnTo>
                    <a:pt x="24" y="116"/>
                  </a:lnTo>
                  <a:lnTo>
                    <a:pt x="11" y="147"/>
                  </a:lnTo>
                  <a:lnTo>
                    <a:pt x="3" y="180"/>
                  </a:lnTo>
                  <a:lnTo>
                    <a:pt x="0" y="217"/>
                  </a:lnTo>
                  <a:lnTo>
                    <a:pt x="3" y="253"/>
                  </a:lnTo>
                  <a:lnTo>
                    <a:pt x="11" y="287"/>
                  </a:lnTo>
                  <a:lnTo>
                    <a:pt x="23" y="319"/>
                  </a:lnTo>
                  <a:lnTo>
                    <a:pt x="40" y="347"/>
                  </a:lnTo>
                  <a:lnTo>
                    <a:pt x="61" y="371"/>
                  </a:lnTo>
                  <a:lnTo>
                    <a:pt x="87" y="392"/>
                  </a:lnTo>
                  <a:lnTo>
                    <a:pt x="117" y="408"/>
                  </a:lnTo>
                  <a:lnTo>
                    <a:pt x="150" y="422"/>
                  </a:lnTo>
                  <a:lnTo>
                    <a:pt x="188" y="429"/>
                  </a:lnTo>
                  <a:lnTo>
                    <a:pt x="228" y="432"/>
                  </a:lnTo>
                  <a:lnTo>
                    <a:pt x="269" y="429"/>
                  </a:lnTo>
                  <a:lnTo>
                    <a:pt x="308" y="421"/>
                  </a:lnTo>
                  <a:lnTo>
                    <a:pt x="341" y="407"/>
                  </a:lnTo>
                  <a:lnTo>
                    <a:pt x="372" y="388"/>
                  </a:lnTo>
                  <a:lnTo>
                    <a:pt x="398" y="363"/>
                  </a:lnTo>
                  <a:lnTo>
                    <a:pt x="420" y="332"/>
                  </a:lnTo>
                  <a:lnTo>
                    <a:pt x="437" y="293"/>
                  </a:lnTo>
                  <a:lnTo>
                    <a:pt x="329" y="293"/>
                  </a:lnTo>
                  <a:lnTo>
                    <a:pt x="312" y="319"/>
                  </a:lnTo>
                  <a:lnTo>
                    <a:pt x="278" y="339"/>
                  </a:lnTo>
                  <a:lnTo>
                    <a:pt x="232" y="347"/>
                  </a:lnTo>
                  <a:lnTo>
                    <a:pt x="186" y="341"/>
                  </a:lnTo>
                  <a:lnTo>
                    <a:pt x="154" y="322"/>
                  </a:lnTo>
                  <a:lnTo>
                    <a:pt x="132" y="289"/>
                  </a:lnTo>
                  <a:lnTo>
                    <a:pt x="123" y="243"/>
                  </a:lnTo>
                  <a:lnTo>
                    <a:pt x="445" y="243"/>
                  </a:lnTo>
                  <a:close/>
                  <a:moveTo>
                    <a:pt x="123" y="172"/>
                  </a:moveTo>
                  <a:lnTo>
                    <a:pt x="133" y="136"/>
                  </a:lnTo>
                  <a:lnTo>
                    <a:pt x="164" y="100"/>
                  </a:lnTo>
                  <a:lnTo>
                    <a:pt x="225" y="85"/>
                  </a:lnTo>
                  <a:lnTo>
                    <a:pt x="274" y="95"/>
                  </a:lnTo>
                  <a:lnTo>
                    <a:pt x="305" y="125"/>
                  </a:lnTo>
                  <a:lnTo>
                    <a:pt x="322" y="172"/>
                  </a:lnTo>
                  <a:lnTo>
                    <a:pt x="123" y="17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59" name="Freeform 8">
              <a:extLst>
                <a:ext uri="{FF2B5EF4-FFF2-40B4-BE49-F238E27FC236}">
                  <a16:creationId xmlns="" xmlns:a16="http://schemas.microsoft.com/office/drawing/2014/main" id="{315A1880-7EE9-4EBF-98FC-D4FBFE6E7882}"/>
                </a:ext>
              </a:extLst>
            </p:cNvPr>
            <p:cNvSpPr>
              <a:spLocks noEditPoints="1"/>
            </p:cNvSpPr>
            <p:nvPr/>
          </p:nvSpPr>
          <p:spPr bwMode="auto">
            <a:xfrm>
              <a:off x="1849" y="3594"/>
              <a:ext cx="38" cy="51"/>
            </a:xfrm>
            <a:custGeom>
              <a:avLst/>
              <a:gdLst>
                <a:gd name="T0" fmla="*/ 0 w 455"/>
                <a:gd name="T1" fmla="*/ 51 h 564"/>
                <a:gd name="T2" fmla="*/ 10 w 455"/>
                <a:gd name="T3" fmla="*/ 51 h 564"/>
                <a:gd name="T4" fmla="*/ 10 w 455"/>
                <a:gd name="T5" fmla="*/ 33 h 564"/>
                <a:gd name="T6" fmla="*/ 10 w 455"/>
                <a:gd name="T7" fmla="*/ 33 h 564"/>
                <a:gd name="T8" fmla="*/ 10 w 455"/>
                <a:gd name="T9" fmla="*/ 33 h 564"/>
                <a:gd name="T10" fmla="*/ 13 w 455"/>
                <a:gd name="T11" fmla="*/ 36 h 564"/>
                <a:gd name="T12" fmla="*/ 17 w 455"/>
                <a:gd name="T13" fmla="*/ 38 h 564"/>
                <a:gd name="T14" fmla="*/ 22 w 455"/>
                <a:gd name="T15" fmla="*/ 39 h 564"/>
                <a:gd name="T16" fmla="*/ 22 w 455"/>
                <a:gd name="T17" fmla="*/ 39 h 564"/>
                <a:gd name="T18" fmla="*/ 25 w 455"/>
                <a:gd name="T19" fmla="*/ 39 h 564"/>
                <a:gd name="T20" fmla="*/ 28 w 455"/>
                <a:gd name="T21" fmla="*/ 38 h 564"/>
                <a:gd name="T22" fmla="*/ 31 w 455"/>
                <a:gd name="T23" fmla="*/ 36 h 564"/>
                <a:gd name="T24" fmla="*/ 33 w 455"/>
                <a:gd name="T25" fmla="*/ 34 h 564"/>
                <a:gd name="T26" fmla="*/ 35 w 455"/>
                <a:gd name="T27" fmla="*/ 32 h 564"/>
                <a:gd name="T28" fmla="*/ 36 w 455"/>
                <a:gd name="T29" fmla="*/ 29 h 564"/>
                <a:gd name="T30" fmla="*/ 37 w 455"/>
                <a:gd name="T31" fmla="*/ 26 h 564"/>
                <a:gd name="T32" fmla="*/ 38 w 455"/>
                <a:gd name="T33" fmla="*/ 23 h 564"/>
                <a:gd name="T34" fmla="*/ 38 w 455"/>
                <a:gd name="T35" fmla="*/ 20 h 564"/>
                <a:gd name="T36" fmla="*/ 38 w 455"/>
                <a:gd name="T37" fmla="*/ 20 h 564"/>
                <a:gd name="T38" fmla="*/ 38 w 455"/>
                <a:gd name="T39" fmla="*/ 16 h 564"/>
                <a:gd name="T40" fmla="*/ 37 w 455"/>
                <a:gd name="T41" fmla="*/ 13 h 564"/>
                <a:gd name="T42" fmla="*/ 36 w 455"/>
                <a:gd name="T43" fmla="*/ 10 h 564"/>
                <a:gd name="T44" fmla="*/ 35 w 455"/>
                <a:gd name="T45" fmla="*/ 7 h 564"/>
                <a:gd name="T46" fmla="*/ 33 w 455"/>
                <a:gd name="T47" fmla="*/ 5 h 564"/>
                <a:gd name="T48" fmla="*/ 31 w 455"/>
                <a:gd name="T49" fmla="*/ 3 h 564"/>
                <a:gd name="T50" fmla="*/ 28 w 455"/>
                <a:gd name="T51" fmla="*/ 1 h 564"/>
                <a:gd name="T52" fmla="*/ 25 w 455"/>
                <a:gd name="T53" fmla="*/ 0 h 564"/>
                <a:gd name="T54" fmla="*/ 21 w 455"/>
                <a:gd name="T55" fmla="*/ 0 h 564"/>
                <a:gd name="T56" fmla="*/ 21 w 455"/>
                <a:gd name="T57" fmla="*/ 0 h 564"/>
                <a:gd name="T58" fmla="*/ 17 w 455"/>
                <a:gd name="T59" fmla="*/ 1 h 564"/>
                <a:gd name="T60" fmla="*/ 13 w 455"/>
                <a:gd name="T61" fmla="*/ 3 h 564"/>
                <a:gd name="T62" fmla="*/ 10 w 455"/>
                <a:gd name="T63" fmla="*/ 6 h 564"/>
                <a:gd name="T64" fmla="*/ 10 w 455"/>
                <a:gd name="T65" fmla="*/ 6 h 564"/>
                <a:gd name="T66" fmla="*/ 10 w 455"/>
                <a:gd name="T67" fmla="*/ 6 h 564"/>
                <a:gd name="T68" fmla="*/ 10 w 455"/>
                <a:gd name="T69" fmla="*/ 1 h 564"/>
                <a:gd name="T70" fmla="*/ 0 w 455"/>
                <a:gd name="T71" fmla="*/ 1 h 564"/>
                <a:gd name="T72" fmla="*/ 0 w 455"/>
                <a:gd name="T73" fmla="*/ 51 h 564"/>
                <a:gd name="T74" fmla="*/ 0 w 455"/>
                <a:gd name="T75" fmla="*/ 51 h 564"/>
                <a:gd name="T76" fmla="*/ 19 w 455"/>
                <a:gd name="T77" fmla="*/ 31 h 564"/>
                <a:gd name="T78" fmla="*/ 15 w 455"/>
                <a:gd name="T79" fmla="*/ 31 h 564"/>
                <a:gd name="T80" fmla="*/ 13 w 455"/>
                <a:gd name="T81" fmla="*/ 29 h 564"/>
                <a:gd name="T82" fmla="*/ 11 w 455"/>
                <a:gd name="T83" fmla="*/ 26 h 564"/>
                <a:gd name="T84" fmla="*/ 10 w 455"/>
                <a:gd name="T85" fmla="*/ 23 h 564"/>
                <a:gd name="T86" fmla="*/ 10 w 455"/>
                <a:gd name="T87" fmla="*/ 20 h 564"/>
                <a:gd name="T88" fmla="*/ 10 w 455"/>
                <a:gd name="T89" fmla="*/ 20 h 564"/>
                <a:gd name="T90" fmla="*/ 10 w 455"/>
                <a:gd name="T91" fmla="*/ 16 h 564"/>
                <a:gd name="T92" fmla="*/ 11 w 455"/>
                <a:gd name="T93" fmla="*/ 13 h 564"/>
                <a:gd name="T94" fmla="*/ 13 w 455"/>
                <a:gd name="T95" fmla="*/ 10 h 564"/>
                <a:gd name="T96" fmla="*/ 15 w 455"/>
                <a:gd name="T97" fmla="*/ 8 h 564"/>
                <a:gd name="T98" fmla="*/ 19 w 455"/>
                <a:gd name="T99" fmla="*/ 8 h 564"/>
                <a:gd name="T100" fmla="*/ 19 w 455"/>
                <a:gd name="T101" fmla="*/ 8 h 564"/>
                <a:gd name="T102" fmla="*/ 22 w 455"/>
                <a:gd name="T103" fmla="*/ 8 h 564"/>
                <a:gd name="T104" fmla="*/ 25 w 455"/>
                <a:gd name="T105" fmla="*/ 10 h 564"/>
                <a:gd name="T106" fmla="*/ 26 w 455"/>
                <a:gd name="T107" fmla="*/ 13 h 564"/>
                <a:gd name="T108" fmla="*/ 27 w 455"/>
                <a:gd name="T109" fmla="*/ 16 h 564"/>
                <a:gd name="T110" fmla="*/ 28 w 455"/>
                <a:gd name="T111" fmla="*/ 20 h 564"/>
                <a:gd name="T112" fmla="*/ 28 w 455"/>
                <a:gd name="T113" fmla="*/ 20 h 564"/>
                <a:gd name="T114" fmla="*/ 27 w 455"/>
                <a:gd name="T115" fmla="*/ 23 h 564"/>
                <a:gd name="T116" fmla="*/ 26 w 455"/>
                <a:gd name="T117" fmla="*/ 26 h 564"/>
                <a:gd name="T118" fmla="*/ 25 w 455"/>
                <a:gd name="T119" fmla="*/ 29 h 564"/>
                <a:gd name="T120" fmla="*/ 22 w 455"/>
                <a:gd name="T121" fmla="*/ 31 h 564"/>
                <a:gd name="T122" fmla="*/ 19 w 455"/>
                <a:gd name="T123" fmla="*/ 31 h 564"/>
                <a:gd name="T124" fmla="*/ 19 w 455"/>
                <a:gd name="T125" fmla="*/ 31 h 5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55"/>
                <a:gd name="T190" fmla="*/ 0 h 564"/>
                <a:gd name="T191" fmla="*/ 455 w 455"/>
                <a:gd name="T192" fmla="*/ 564 h 56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55" h="564">
                  <a:moveTo>
                    <a:pt x="0" y="564"/>
                  </a:moveTo>
                  <a:lnTo>
                    <a:pt x="123" y="564"/>
                  </a:lnTo>
                  <a:lnTo>
                    <a:pt x="123" y="370"/>
                  </a:lnTo>
                  <a:lnTo>
                    <a:pt x="124" y="370"/>
                  </a:lnTo>
                  <a:lnTo>
                    <a:pt x="160" y="403"/>
                  </a:lnTo>
                  <a:lnTo>
                    <a:pt x="206" y="425"/>
                  </a:lnTo>
                  <a:lnTo>
                    <a:pt x="258" y="432"/>
                  </a:lnTo>
                  <a:lnTo>
                    <a:pt x="300" y="428"/>
                  </a:lnTo>
                  <a:lnTo>
                    <a:pt x="336" y="418"/>
                  </a:lnTo>
                  <a:lnTo>
                    <a:pt x="368" y="400"/>
                  </a:lnTo>
                  <a:lnTo>
                    <a:pt x="394" y="379"/>
                  </a:lnTo>
                  <a:lnTo>
                    <a:pt x="416" y="353"/>
                  </a:lnTo>
                  <a:lnTo>
                    <a:pt x="433" y="324"/>
                  </a:lnTo>
                  <a:lnTo>
                    <a:pt x="445" y="291"/>
                  </a:lnTo>
                  <a:lnTo>
                    <a:pt x="452" y="256"/>
                  </a:lnTo>
                  <a:lnTo>
                    <a:pt x="455" y="221"/>
                  </a:lnTo>
                  <a:lnTo>
                    <a:pt x="453" y="182"/>
                  </a:lnTo>
                  <a:lnTo>
                    <a:pt x="445" y="146"/>
                  </a:lnTo>
                  <a:lnTo>
                    <a:pt x="433" y="111"/>
                  </a:lnTo>
                  <a:lnTo>
                    <a:pt x="416" y="81"/>
                  </a:lnTo>
                  <a:lnTo>
                    <a:pt x="394" y="54"/>
                  </a:lnTo>
                  <a:lnTo>
                    <a:pt x="366" y="32"/>
                  </a:lnTo>
                  <a:lnTo>
                    <a:pt x="334" y="15"/>
                  </a:lnTo>
                  <a:lnTo>
                    <a:pt x="296" y="4"/>
                  </a:lnTo>
                  <a:lnTo>
                    <a:pt x="252" y="0"/>
                  </a:lnTo>
                  <a:lnTo>
                    <a:pt x="200" y="7"/>
                  </a:lnTo>
                  <a:lnTo>
                    <a:pt x="154" y="28"/>
                  </a:lnTo>
                  <a:lnTo>
                    <a:pt x="119" y="64"/>
                  </a:lnTo>
                  <a:lnTo>
                    <a:pt x="117" y="64"/>
                  </a:lnTo>
                  <a:lnTo>
                    <a:pt x="117" y="11"/>
                  </a:lnTo>
                  <a:lnTo>
                    <a:pt x="0" y="11"/>
                  </a:lnTo>
                  <a:lnTo>
                    <a:pt x="0" y="564"/>
                  </a:lnTo>
                  <a:close/>
                  <a:moveTo>
                    <a:pt x="226" y="347"/>
                  </a:moveTo>
                  <a:lnTo>
                    <a:pt x="184" y="340"/>
                  </a:lnTo>
                  <a:lnTo>
                    <a:pt x="154" y="321"/>
                  </a:lnTo>
                  <a:lnTo>
                    <a:pt x="133" y="291"/>
                  </a:lnTo>
                  <a:lnTo>
                    <a:pt x="122" y="256"/>
                  </a:lnTo>
                  <a:lnTo>
                    <a:pt x="119" y="218"/>
                  </a:lnTo>
                  <a:lnTo>
                    <a:pt x="122" y="178"/>
                  </a:lnTo>
                  <a:lnTo>
                    <a:pt x="133" y="142"/>
                  </a:lnTo>
                  <a:lnTo>
                    <a:pt x="153" y="113"/>
                  </a:lnTo>
                  <a:lnTo>
                    <a:pt x="183" y="92"/>
                  </a:lnTo>
                  <a:lnTo>
                    <a:pt x="225" y="85"/>
                  </a:lnTo>
                  <a:lnTo>
                    <a:pt x="266" y="92"/>
                  </a:lnTo>
                  <a:lnTo>
                    <a:pt x="297" y="113"/>
                  </a:lnTo>
                  <a:lnTo>
                    <a:pt x="317" y="143"/>
                  </a:lnTo>
                  <a:lnTo>
                    <a:pt x="328" y="178"/>
                  </a:lnTo>
                  <a:lnTo>
                    <a:pt x="332" y="218"/>
                  </a:lnTo>
                  <a:lnTo>
                    <a:pt x="328" y="256"/>
                  </a:lnTo>
                  <a:lnTo>
                    <a:pt x="317" y="291"/>
                  </a:lnTo>
                  <a:lnTo>
                    <a:pt x="298" y="321"/>
                  </a:lnTo>
                  <a:lnTo>
                    <a:pt x="267" y="340"/>
                  </a:lnTo>
                  <a:lnTo>
                    <a:pt x="226" y="347"/>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60" name="Freeform 9">
              <a:extLst>
                <a:ext uri="{FF2B5EF4-FFF2-40B4-BE49-F238E27FC236}">
                  <a16:creationId xmlns="" xmlns:a16="http://schemas.microsoft.com/office/drawing/2014/main" id="{527CD09B-F60E-4693-9EE4-BED24B176279}"/>
                </a:ext>
              </a:extLst>
            </p:cNvPr>
            <p:cNvSpPr>
              <a:spLocks noEditPoints="1"/>
            </p:cNvSpPr>
            <p:nvPr/>
          </p:nvSpPr>
          <p:spPr bwMode="auto">
            <a:xfrm>
              <a:off x="1892" y="3594"/>
              <a:ext cx="36" cy="39"/>
            </a:xfrm>
            <a:custGeom>
              <a:avLst/>
              <a:gdLst>
                <a:gd name="T0" fmla="*/ 24 w 435"/>
                <a:gd name="T1" fmla="*/ 26 h 432"/>
                <a:gd name="T2" fmla="*/ 21 w 435"/>
                <a:gd name="T3" fmla="*/ 31 h 432"/>
                <a:gd name="T4" fmla="*/ 16 w 435"/>
                <a:gd name="T5" fmla="*/ 32 h 432"/>
                <a:gd name="T6" fmla="*/ 11 w 435"/>
                <a:gd name="T7" fmla="*/ 30 h 432"/>
                <a:gd name="T8" fmla="*/ 10 w 435"/>
                <a:gd name="T9" fmla="*/ 27 h 432"/>
                <a:gd name="T10" fmla="*/ 13 w 435"/>
                <a:gd name="T11" fmla="*/ 23 h 432"/>
                <a:gd name="T12" fmla="*/ 16 w 435"/>
                <a:gd name="T13" fmla="*/ 22 h 432"/>
                <a:gd name="T14" fmla="*/ 22 w 435"/>
                <a:gd name="T15" fmla="*/ 21 h 432"/>
                <a:gd name="T16" fmla="*/ 25 w 435"/>
                <a:gd name="T17" fmla="*/ 20 h 432"/>
                <a:gd name="T18" fmla="*/ 25 w 435"/>
                <a:gd name="T19" fmla="*/ 24 h 432"/>
                <a:gd name="T20" fmla="*/ 12 w 435"/>
                <a:gd name="T21" fmla="*/ 9 h 432"/>
                <a:gd name="T22" fmla="*/ 18 w 435"/>
                <a:gd name="T23" fmla="*/ 7 h 432"/>
                <a:gd name="T24" fmla="*/ 21 w 435"/>
                <a:gd name="T25" fmla="*/ 7 h 432"/>
                <a:gd name="T26" fmla="*/ 25 w 435"/>
                <a:gd name="T27" fmla="*/ 12 h 432"/>
                <a:gd name="T28" fmla="*/ 24 w 435"/>
                <a:gd name="T29" fmla="*/ 14 h 432"/>
                <a:gd name="T30" fmla="*/ 17 w 435"/>
                <a:gd name="T31" fmla="*/ 16 h 432"/>
                <a:gd name="T32" fmla="*/ 13 w 435"/>
                <a:gd name="T33" fmla="*/ 17 h 432"/>
                <a:gd name="T34" fmla="*/ 7 w 435"/>
                <a:gd name="T35" fmla="*/ 18 h 432"/>
                <a:gd name="T36" fmla="*/ 2 w 435"/>
                <a:gd name="T37" fmla="*/ 21 h 432"/>
                <a:gd name="T38" fmla="*/ 0 w 435"/>
                <a:gd name="T39" fmla="*/ 28 h 432"/>
                <a:gd name="T40" fmla="*/ 1 w 435"/>
                <a:gd name="T41" fmla="*/ 32 h 432"/>
                <a:gd name="T42" fmla="*/ 5 w 435"/>
                <a:gd name="T43" fmla="*/ 37 h 432"/>
                <a:gd name="T44" fmla="*/ 13 w 435"/>
                <a:gd name="T45" fmla="*/ 39 h 432"/>
                <a:gd name="T46" fmla="*/ 17 w 435"/>
                <a:gd name="T47" fmla="*/ 39 h 432"/>
                <a:gd name="T48" fmla="*/ 25 w 435"/>
                <a:gd name="T49" fmla="*/ 34 h 432"/>
                <a:gd name="T50" fmla="*/ 25 w 435"/>
                <a:gd name="T51" fmla="*/ 36 h 432"/>
                <a:gd name="T52" fmla="*/ 26 w 435"/>
                <a:gd name="T53" fmla="*/ 38 h 432"/>
                <a:gd name="T54" fmla="*/ 36 w 435"/>
                <a:gd name="T55" fmla="*/ 38 h 432"/>
                <a:gd name="T56" fmla="*/ 35 w 435"/>
                <a:gd name="T57" fmla="*/ 36 h 432"/>
                <a:gd name="T58" fmla="*/ 35 w 435"/>
                <a:gd name="T59" fmla="*/ 30 h 432"/>
                <a:gd name="T60" fmla="*/ 35 w 435"/>
                <a:gd name="T61" fmla="*/ 11 h 432"/>
                <a:gd name="T62" fmla="*/ 34 w 435"/>
                <a:gd name="T63" fmla="*/ 7 h 432"/>
                <a:gd name="T64" fmla="*/ 31 w 435"/>
                <a:gd name="T65" fmla="*/ 3 h 432"/>
                <a:gd name="T66" fmla="*/ 25 w 435"/>
                <a:gd name="T67" fmla="*/ 1 h 432"/>
                <a:gd name="T68" fmla="*/ 19 w 435"/>
                <a:gd name="T69" fmla="*/ 0 h 432"/>
                <a:gd name="T70" fmla="*/ 15 w 435"/>
                <a:gd name="T71" fmla="*/ 0 h 432"/>
                <a:gd name="T72" fmla="*/ 8 w 435"/>
                <a:gd name="T73" fmla="*/ 2 h 432"/>
                <a:gd name="T74" fmla="*/ 3 w 435"/>
                <a:gd name="T75" fmla="*/ 6 h 432"/>
                <a:gd name="T76" fmla="*/ 1 w 435"/>
                <a:gd name="T77" fmla="*/ 12 h 432"/>
                <a:gd name="T78" fmla="*/ 11 w 435"/>
                <a:gd name="T79" fmla="*/ 12 h 43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35"/>
                <a:gd name="T121" fmla="*/ 0 h 432"/>
                <a:gd name="T122" fmla="*/ 435 w 435"/>
                <a:gd name="T123" fmla="*/ 432 h 43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35" h="432">
                  <a:moveTo>
                    <a:pt x="297" y="262"/>
                  </a:moveTo>
                  <a:lnTo>
                    <a:pt x="295" y="287"/>
                  </a:lnTo>
                  <a:lnTo>
                    <a:pt x="283" y="319"/>
                  </a:lnTo>
                  <a:lnTo>
                    <a:pt x="253" y="345"/>
                  </a:lnTo>
                  <a:lnTo>
                    <a:pt x="198" y="356"/>
                  </a:lnTo>
                  <a:lnTo>
                    <a:pt x="161" y="352"/>
                  </a:lnTo>
                  <a:lnTo>
                    <a:pt x="133" y="336"/>
                  </a:lnTo>
                  <a:lnTo>
                    <a:pt x="123" y="304"/>
                  </a:lnTo>
                  <a:lnTo>
                    <a:pt x="132" y="272"/>
                  </a:lnTo>
                  <a:lnTo>
                    <a:pt x="160" y="254"/>
                  </a:lnTo>
                  <a:lnTo>
                    <a:pt x="195" y="244"/>
                  </a:lnTo>
                  <a:lnTo>
                    <a:pt x="234" y="239"/>
                  </a:lnTo>
                  <a:lnTo>
                    <a:pt x="270" y="233"/>
                  </a:lnTo>
                  <a:lnTo>
                    <a:pt x="297" y="221"/>
                  </a:lnTo>
                  <a:lnTo>
                    <a:pt x="297" y="262"/>
                  </a:lnTo>
                  <a:close/>
                  <a:moveTo>
                    <a:pt x="137" y="138"/>
                  </a:moveTo>
                  <a:lnTo>
                    <a:pt x="149" y="101"/>
                  </a:lnTo>
                  <a:lnTo>
                    <a:pt x="177" y="82"/>
                  </a:lnTo>
                  <a:lnTo>
                    <a:pt x="217" y="76"/>
                  </a:lnTo>
                  <a:lnTo>
                    <a:pt x="257" y="79"/>
                  </a:lnTo>
                  <a:lnTo>
                    <a:pt x="286" y="95"/>
                  </a:lnTo>
                  <a:lnTo>
                    <a:pt x="297" y="131"/>
                  </a:lnTo>
                  <a:lnTo>
                    <a:pt x="285" y="157"/>
                  </a:lnTo>
                  <a:lnTo>
                    <a:pt x="252" y="171"/>
                  </a:lnTo>
                  <a:lnTo>
                    <a:pt x="207" y="178"/>
                  </a:lnTo>
                  <a:lnTo>
                    <a:pt x="152" y="185"/>
                  </a:lnTo>
                  <a:lnTo>
                    <a:pt x="114" y="191"/>
                  </a:lnTo>
                  <a:lnTo>
                    <a:pt x="79" y="200"/>
                  </a:lnTo>
                  <a:lnTo>
                    <a:pt x="47" y="216"/>
                  </a:lnTo>
                  <a:lnTo>
                    <a:pt x="22" y="238"/>
                  </a:lnTo>
                  <a:lnTo>
                    <a:pt x="6" y="268"/>
                  </a:lnTo>
                  <a:lnTo>
                    <a:pt x="0" y="308"/>
                  </a:lnTo>
                  <a:lnTo>
                    <a:pt x="8" y="354"/>
                  </a:lnTo>
                  <a:lnTo>
                    <a:pt x="29" y="388"/>
                  </a:lnTo>
                  <a:lnTo>
                    <a:pt x="61" y="412"/>
                  </a:lnTo>
                  <a:lnTo>
                    <a:pt x="104" y="427"/>
                  </a:lnTo>
                  <a:lnTo>
                    <a:pt x="152" y="432"/>
                  </a:lnTo>
                  <a:lnTo>
                    <a:pt x="207" y="427"/>
                  </a:lnTo>
                  <a:lnTo>
                    <a:pt x="258" y="410"/>
                  </a:lnTo>
                  <a:lnTo>
                    <a:pt x="303" y="381"/>
                  </a:lnTo>
                  <a:lnTo>
                    <a:pt x="304" y="394"/>
                  </a:lnTo>
                  <a:lnTo>
                    <a:pt x="307" y="407"/>
                  </a:lnTo>
                  <a:lnTo>
                    <a:pt x="311" y="421"/>
                  </a:lnTo>
                  <a:lnTo>
                    <a:pt x="435" y="421"/>
                  </a:lnTo>
                  <a:lnTo>
                    <a:pt x="426" y="397"/>
                  </a:lnTo>
                  <a:lnTo>
                    <a:pt x="421" y="366"/>
                  </a:lnTo>
                  <a:lnTo>
                    <a:pt x="419" y="330"/>
                  </a:lnTo>
                  <a:lnTo>
                    <a:pt x="419" y="117"/>
                  </a:lnTo>
                  <a:lnTo>
                    <a:pt x="414" y="79"/>
                  </a:lnTo>
                  <a:lnTo>
                    <a:pt x="396" y="51"/>
                  </a:lnTo>
                  <a:lnTo>
                    <a:pt x="370" y="30"/>
                  </a:lnTo>
                  <a:lnTo>
                    <a:pt x="339" y="16"/>
                  </a:lnTo>
                  <a:lnTo>
                    <a:pt x="301" y="6"/>
                  </a:lnTo>
                  <a:lnTo>
                    <a:pt x="262" y="1"/>
                  </a:lnTo>
                  <a:lnTo>
                    <a:pt x="224" y="0"/>
                  </a:lnTo>
                  <a:lnTo>
                    <a:pt x="180" y="2"/>
                  </a:lnTo>
                  <a:lnTo>
                    <a:pt x="139" y="9"/>
                  </a:lnTo>
                  <a:lnTo>
                    <a:pt x="101" y="22"/>
                  </a:lnTo>
                  <a:lnTo>
                    <a:pt x="68" y="40"/>
                  </a:lnTo>
                  <a:lnTo>
                    <a:pt x="41" y="64"/>
                  </a:lnTo>
                  <a:lnTo>
                    <a:pt x="22" y="96"/>
                  </a:lnTo>
                  <a:lnTo>
                    <a:pt x="13" y="138"/>
                  </a:lnTo>
                  <a:lnTo>
                    <a:pt x="137" y="138"/>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61" name="Freeform 10">
              <a:extLst>
                <a:ext uri="{FF2B5EF4-FFF2-40B4-BE49-F238E27FC236}">
                  <a16:creationId xmlns="" xmlns:a16="http://schemas.microsoft.com/office/drawing/2014/main" id="{3C3D37E0-E626-4307-8FD3-CF899ABE2213}"/>
                </a:ext>
              </a:extLst>
            </p:cNvPr>
            <p:cNvSpPr>
              <a:spLocks/>
            </p:cNvSpPr>
            <p:nvPr/>
          </p:nvSpPr>
          <p:spPr bwMode="auto">
            <a:xfrm>
              <a:off x="1935" y="3594"/>
              <a:ext cx="24" cy="38"/>
            </a:xfrm>
            <a:custGeom>
              <a:avLst/>
              <a:gdLst>
                <a:gd name="T0" fmla="*/ 0 w 288"/>
                <a:gd name="T1" fmla="*/ 38 h 421"/>
                <a:gd name="T2" fmla="*/ 10 w 288"/>
                <a:gd name="T3" fmla="*/ 38 h 421"/>
                <a:gd name="T4" fmla="*/ 10 w 288"/>
                <a:gd name="T5" fmla="*/ 21 h 421"/>
                <a:gd name="T6" fmla="*/ 10 w 288"/>
                <a:gd name="T7" fmla="*/ 21 h 421"/>
                <a:gd name="T8" fmla="*/ 11 w 288"/>
                <a:gd name="T9" fmla="*/ 18 h 421"/>
                <a:gd name="T10" fmla="*/ 12 w 288"/>
                <a:gd name="T11" fmla="*/ 14 h 421"/>
                <a:gd name="T12" fmla="*/ 14 w 288"/>
                <a:gd name="T13" fmla="*/ 12 h 421"/>
                <a:gd name="T14" fmla="*/ 16 w 288"/>
                <a:gd name="T15" fmla="*/ 10 h 421"/>
                <a:gd name="T16" fmla="*/ 20 w 288"/>
                <a:gd name="T17" fmla="*/ 9 h 421"/>
                <a:gd name="T18" fmla="*/ 20 w 288"/>
                <a:gd name="T19" fmla="*/ 9 h 421"/>
                <a:gd name="T20" fmla="*/ 22 w 288"/>
                <a:gd name="T21" fmla="*/ 9 h 421"/>
                <a:gd name="T22" fmla="*/ 23 w 288"/>
                <a:gd name="T23" fmla="*/ 10 h 421"/>
                <a:gd name="T24" fmla="*/ 24 w 288"/>
                <a:gd name="T25" fmla="*/ 10 h 421"/>
                <a:gd name="T26" fmla="*/ 24 w 288"/>
                <a:gd name="T27" fmla="*/ 10 h 421"/>
                <a:gd name="T28" fmla="*/ 24 w 288"/>
                <a:gd name="T29" fmla="*/ 0 h 421"/>
                <a:gd name="T30" fmla="*/ 24 w 288"/>
                <a:gd name="T31" fmla="*/ 0 h 421"/>
                <a:gd name="T32" fmla="*/ 23 w 288"/>
                <a:gd name="T33" fmla="*/ 0 h 421"/>
                <a:gd name="T34" fmla="*/ 23 w 288"/>
                <a:gd name="T35" fmla="*/ 0 h 421"/>
                <a:gd name="T36" fmla="*/ 22 w 288"/>
                <a:gd name="T37" fmla="*/ 0 h 421"/>
                <a:gd name="T38" fmla="*/ 22 w 288"/>
                <a:gd name="T39" fmla="*/ 0 h 421"/>
                <a:gd name="T40" fmla="*/ 18 w 288"/>
                <a:gd name="T41" fmla="*/ 1 h 421"/>
                <a:gd name="T42" fmla="*/ 15 w 288"/>
                <a:gd name="T43" fmla="*/ 2 h 421"/>
                <a:gd name="T44" fmla="*/ 12 w 288"/>
                <a:gd name="T45" fmla="*/ 5 h 421"/>
                <a:gd name="T46" fmla="*/ 10 w 288"/>
                <a:gd name="T47" fmla="*/ 8 h 421"/>
                <a:gd name="T48" fmla="*/ 10 w 288"/>
                <a:gd name="T49" fmla="*/ 8 h 421"/>
                <a:gd name="T50" fmla="*/ 10 w 288"/>
                <a:gd name="T51" fmla="*/ 8 h 421"/>
                <a:gd name="T52" fmla="*/ 10 w 288"/>
                <a:gd name="T53" fmla="*/ 1 h 421"/>
                <a:gd name="T54" fmla="*/ 0 w 288"/>
                <a:gd name="T55" fmla="*/ 1 h 421"/>
                <a:gd name="T56" fmla="*/ 0 w 288"/>
                <a:gd name="T57" fmla="*/ 38 h 421"/>
                <a:gd name="T58" fmla="*/ 0 w 288"/>
                <a:gd name="T59" fmla="*/ 38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88"/>
                <a:gd name="T91" fmla="*/ 0 h 421"/>
                <a:gd name="T92" fmla="*/ 288 w 288"/>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88" h="421">
                  <a:moveTo>
                    <a:pt x="0" y="421"/>
                  </a:moveTo>
                  <a:lnTo>
                    <a:pt x="123" y="421"/>
                  </a:lnTo>
                  <a:lnTo>
                    <a:pt x="123" y="236"/>
                  </a:lnTo>
                  <a:lnTo>
                    <a:pt x="127" y="195"/>
                  </a:lnTo>
                  <a:lnTo>
                    <a:pt x="140" y="159"/>
                  </a:lnTo>
                  <a:lnTo>
                    <a:pt x="163" y="131"/>
                  </a:lnTo>
                  <a:lnTo>
                    <a:pt x="196" y="111"/>
                  </a:lnTo>
                  <a:lnTo>
                    <a:pt x="244" y="104"/>
                  </a:lnTo>
                  <a:lnTo>
                    <a:pt x="260" y="105"/>
                  </a:lnTo>
                  <a:lnTo>
                    <a:pt x="275" y="106"/>
                  </a:lnTo>
                  <a:lnTo>
                    <a:pt x="288" y="108"/>
                  </a:lnTo>
                  <a:lnTo>
                    <a:pt x="288" y="4"/>
                  </a:lnTo>
                  <a:lnTo>
                    <a:pt x="279" y="2"/>
                  </a:lnTo>
                  <a:lnTo>
                    <a:pt x="271" y="1"/>
                  </a:lnTo>
                  <a:lnTo>
                    <a:pt x="261" y="0"/>
                  </a:lnTo>
                  <a:lnTo>
                    <a:pt x="217" y="6"/>
                  </a:lnTo>
                  <a:lnTo>
                    <a:pt x="176" y="25"/>
                  </a:lnTo>
                  <a:lnTo>
                    <a:pt x="142" y="52"/>
                  </a:lnTo>
                  <a:lnTo>
                    <a:pt x="119" y="87"/>
                  </a:lnTo>
                  <a:lnTo>
                    <a:pt x="117" y="87"/>
                  </a:lnTo>
                  <a:lnTo>
                    <a:pt x="117" y="11"/>
                  </a:lnTo>
                  <a:lnTo>
                    <a:pt x="0" y="11"/>
                  </a:lnTo>
                  <a:lnTo>
                    <a:pt x="0" y="421"/>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62" name="Freeform 11">
              <a:extLst>
                <a:ext uri="{FF2B5EF4-FFF2-40B4-BE49-F238E27FC236}">
                  <a16:creationId xmlns="" xmlns:a16="http://schemas.microsoft.com/office/drawing/2014/main" id="{DC6BFF92-D3F9-41AF-B0F9-DAAA92494FF6}"/>
                </a:ext>
              </a:extLst>
            </p:cNvPr>
            <p:cNvSpPr>
              <a:spLocks/>
            </p:cNvSpPr>
            <p:nvPr/>
          </p:nvSpPr>
          <p:spPr bwMode="auto">
            <a:xfrm>
              <a:off x="1959" y="3584"/>
              <a:ext cx="24" cy="48"/>
            </a:xfrm>
            <a:custGeom>
              <a:avLst/>
              <a:gdLst>
                <a:gd name="T0" fmla="*/ 16 w 287"/>
                <a:gd name="T1" fmla="*/ 0 h 536"/>
                <a:gd name="T2" fmla="*/ 6 w 287"/>
                <a:gd name="T3" fmla="*/ 0 h 536"/>
                <a:gd name="T4" fmla="*/ 6 w 287"/>
                <a:gd name="T5" fmla="*/ 11 h 536"/>
                <a:gd name="T6" fmla="*/ 0 w 287"/>
                <a:gd name="T7" fmla="*/ 11 h 536"/>
                <a:gd name="T8" fmla="*/ 0 w 287"/>
                <a:gd name="T9" fmla="*/ 18 h 536"/>
                <a:gd name="T10" fmla="*/ 6 w 287"/>
                <a:gd name="T11" fmla="*/ 18 h 536"/>
                <a:gd name="T12" fmla="*/ 6 w 287"/>
                <a:gd name="T13" fmla="*/ 39 h 536"/>
                <a:gd name="T14" fmla="*/ 6 w 287"/>
                <a:gd name="T15" fmla="*/ 39 h 536"/>
                <a:gd name="T16" fmla="*/ 7 w 287"/>
                <a:gd name="T17" fmla="*/ 43 h 536"/>
                <a:gd name="T18" fmla="*/ 9 w 287"/>
                <a:gd name="T19" fmla="*/ 45 h 536"/>
                <a:gd name="T20" fmla="*/ 11 w 287"/>
                <a:gd name="T21" fmla="*/ 47 h 536"/>
                <a:gd name="T22" fmla="*/ 14 w 287"/>
                <a:gd name="T23" fmla="*/ 48 h 536"/>
                <a:gd name="T24" fmla="*/ 18 w 287"/>
                <a:gd name="T25" fmla="*/ 48 h 536"/>
                <a:gd name="T26" fmla="*/ 18 w 287"/>
                <a:gd name="T27" fmla="*/ 48 h 536"/>
                <a:gd name="T28" fmla="*/ 20 w 287"/>
                <a:gd name="T29" fmla="*/ 48 h 536"/>
                <a:gd name="T30" fmla="*/ 22 w 287"/>
                <a:gd name="T31" fmla="*/ 48 h 536"/>
                <a:gd name="T32" fmla="*/ 24 w 287"/>
                <a:gd name="T33" fmla="*/ 48 h 536"/>
                <a:gd name="T34" fmla="*/ 24 w 287"/>
                <a:gd name="T35" fmla="*/ 48 h 536"/>
                <a:gd name="T36" fmla="*/ 24 w 287"/>
                <a:gd name="T37" fmla="*/ 40 h 536"/>
                <a:gd name="T38" fmla="*/ 24 w 287"/>
                <a:gd name="T39" fmla="*/ 40 h 536"/>
                <a:gd name="T40" fmla="*/ 23 w 287"/>
                <a:gd name="T41" fmla="*/ 40 h 536"/>
                <a:gd name="T42" fmla="*/ 22 w 287"/>
                <a:gd name="T43" fmla="*/ 40 h 536"/>
                <a:gd name="T44" fmla="*/ 21 w 287"/>
                <a:gd name="T45" fmla="*/ 40 h 536"/>
                <a:gd name="T46" fmla="*/ 21 w 287"/>
                <a:gd name="T47" fmla="*/ 40 h 536"/>
                <a:gd name="T48" fmla="*/ 18 w 287"/>
                <a:gd name="T49" fmla="*/ 40 h 536"/>
                <a:gd name="T50" fmla="*/ 17 w 287"/>
                <a:gd name="T51" fmla="*/ 39 h 536"/>
                <a:gd name="T52" fmla="*/ 16 w 287"/>
                <a:gd name="T53" fmla="*/ 36 h 536"/>
                <a:gd name="T54" fmla="*/ 16 w 287"/>
                <a:gd name="T55" fmla="*/ 36 h 536"/>
                <a:gd name="T56" fmla="*/ 16 w 287"/>
                <a:gd name="T57" fmla="*/ 18 h 536"/>
                <a:gd name="T58" fmla="*/ 24 w 287"/>
                <a:gd name="T59" fmla="*/ 18 h 536"/>
                <a:gd name="T60" fmla="*/ 24 w 287"/>
                <a:gd name="T61" fmla="*/ 11 h 536"/>
                <a:gd name="T62" fmla="*/ 16 w 287"/>
                <a:gd name="T63" fmla="*/ 11 h 536"/>
                <a:gd name="T64" fmla="*/ 16 w 287"/>
                <a:gd name="T65" fmla="*/ 0 h 536"/>
                <a:gd name="T66" fmla="*/ 16 w 287"/>
                <a:gd name="T67" fmla="*/ 0 h 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7"/>
                <a:gd name="T103" fmla="*/ 0 h 536"/>
                <a:gd name="T104" fmla="*/ 287 w 287"/>
                <a:gd name="T105" fmla="*/ 536 h 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7" h="536">
                  <a:moveTo>
                    <a:pt x="197" y="0"/>
                  </a:moveTo>
                  <a:lnTo>
                    <a:pt x="74" y="0"/>
                  </a:lnTo>
                  <a:lnTo>
                    <a:pt x="74" y="122"/>
                  </a:lnTo>
                  <a:lnTo>
                    <a:pt x="0" y="122"/>
                  </a:lnTo>
                  <a:lnTo>
                    <a:pt x="0" y="197"/>
                  </a:lnTo>
                  <a:lnTo>
                    <a:pt x="74" y="197"/>
                  </a:lnTo>
                  <a:lnTo>
                    <a:pt x="74" y="439"/>
                  </a:lnTo>
                  <a:lnTo>
                    <a:pt x="81" y="480"/>
                  </a:lnTo>
                  <a:lnTo>
                    <a:pt x="102" y="508"/>
                  </a:lnTo>
                  <a:lnTo>
                    <a:pt x="133" y="526"/>
                  </a:lnTo>
                  <a:lnTo>
                    <a:pt x="171" y="534"/>
                  </a:lnTo>
                  <a:lnTo>
                    <a:pt x="215" y="536"/>
                  </a:lnTo>
                  <a:lnTo>
                    <a:pt x="240" y="536"/>
                  </a:lnTo>
                  <a:lnTo>
                    <a:pt x="264" y="535"/>
                  </a:lnTo>
                  <a:lnTo>
                    <a:pt x="287" y="532"/>
                  </a:lnTo>
                  <a:lnTo>
                    <a:pt x="287" y="445"/>
                  </a:lnTo>
                  <a:lnTo>
                    <a:pt x="273" y="446"/>
                  </a:lnTo>
                  <a:lnTo>
                    <a:pt x="261" y="447"/>
                  </a:lnTo>
                  <a:lnTo>
                    <a:pt x="248" y="448"/>
                  </a:lnTo>
                  <a:lnTo>
                    <a:pt x="217" y="444"/>
                  </a:lnTo>
                  <a:lnTo>
                    <a:pt x="201" y="430"/>
                  </a:lnTo>
                  <a:lnTo>
                    <a:pt x="197" y="400"/>
                  </a:lnTo>
                  <a:lnTo>
                    <a:pt x="197" y="197"/>
                  </a:lnTo>
                  <a:lnTo>
                    <a:pt x="287" y="197"/>
                  </a:lnTo>
                  <a:lnTo>
                    <a:pt x="287" y="122"/>
                  </a:lnTo>
                  <a:lnTo>
                    <a:pt x="197" y="122"/>
                  </a:lnTo>
                  <a:lnTo>
                    <a:pt x="197" y="0"/>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63" name="Freeform 12">
              <a:extLst>
                <a:ext uri="{FF2B5EF4-FFF2-40B4-BE49-F238E27FC236}">
                  <a16:creationId xmlns="" xmlns:a16="http://schemas.microsoft.com/office/drawing/2014/main" id="{67585BD6-8440-4FDE-9D7E-12C99C4E8A8A}"/>
                </a:ext>
              </a:extLst>
            </p:cNvPr>
            <p:cNvSpPr>
              <a:spLocks noEditPoints="1"/>
            </p:cNvSpPr>
            <p:nvPr/>
          </p:nvSpPr>
          <p:spPr bwMode="auto">
            <a:xfrm>
              <a:off x="1986" y="3594"/>
              <a:ext cx="37" cy="39"/>
            </a:xfrm>
            <a:custGeom>
              <a:avLst/>
              <a:gdLst>
                <a:gd name="T0" fmla="*/ 25 w 435"/>
                <a:gd name="T1" fmla="*/ 26 h 432"/>
                <a:gd name="T2" fmla="*/ 22 w 435"/>
                <a:gd name="T3" fmla="*/ 31 h 432"/>
                <a:gd name="T4" fmla="*/ 17 w 435"/>
                <a:gd name="T5" fmla="*/ 32 h 432"/>
                <a:gd name="T6" fmla="*/ 11 w 435"/>
                <a:gd name="T7" fmla="*/ 30 h 432"/>
                <a:gd name="T8" fmla="*/ 10 w 435"/>
                <a:gd name="T9" fmla="*/ 27 h 432"/>
                <a:gd name="T10" fmla="*/ 14 w 435"/>
                <a:gd name="T11" fmla="*/ 23 h 432"/>
                <a:gd name="T12" fmla="*/ 17 w 435"/>
                <a:gd name="T13" fmla="*/ 22 h 432"/>
                <a:gd name="T14" fmla="*/ 23 w 435"/>
                <a:gd name="T15" fmla="*/ 21 h 432"/>
                <a:gd name="T16" fmla="*/ 25 w 435"/>
                <a:gd name="T17" fmla="*/ 20 h 432"/>
                <a:gd name="T18" fmla="*/ 25 w 435"/>
                <a:gd name="T19" fmla="*/ 24 h 432"/>
                <a:gd name="T20" fmla="*/ 13 w 435"/>
                <a:gd name="T21" fmla="*/ 9 h 432"/>
                <a:gd name="T22" fmla="*/ 19 w 435"/>
                <a:gd name="T23" fmla="*/ 7 h 432"/>
                <a:gd name="T24" fmla="*/ 22 w 435"/>
                <a:gd name="T25" fmla="*/ 7 h 432"/>
                <a:gd name="T26" fmla="*/ 25 w 435"/>
                <a:gd name="T27" fmla="*/ 12 h 432"/>
                <a:gd name="T28" fmla="*/ 24 w 435"/>
                <a:gd name="T29" fmla="*/ 14 h 432"/>
                <a:gd name="T30" fmla="*/ 18 w 435"/>
                <a:gd name="T31" fmla="*/ 16 h 432"/>
                <a:gd name="T32" fmla="*/ 13 w 435"/>
                <a:gd name="T33" fmla="*/ 17 h 432"/>
                <a:gd name="T34" fmla="*/ 7 w 435"/>
                <a:gd name="T35" fmla="*/ 18 h 432"/>
                <a:gd name="T36" fmla="*/ 2 w 435"/>
                <a:gd name="T37" fmla="*/ 21 h 432"/>
                <a:gd name="T38" fmla="*/ 0 w 435"/>
                <a:gd name="T39" fmla="*/ 28 h 432"/>
                <a:gd name="T40" fmla="*/ 1 w 435"/>
                <a:gd name="T41" fmla="*/ 32 h 432"/>
                <a:gd name="T42" fmla="*/ 5 w 435"/>
                <a:gd name="T43" fmla="*/ 37 h 432"/>
                <a:gd name="T44" fmla="*/ 13 w 435"/>
                <a:gd name="T45" fmla="*/ 39 h 432"/>
                <a:gd name="T46" fmla="*/ 18 w 435"/>
                <a:gd name="T47" fmla="*/ 39 h 432"/>
                <a:gd name="T48" fmla="*/ 26 w 435"/>
                <a:gd name="T49" fmla="*/ 34 h 432"/>
                <a:gd name="T50" fmla="*/ 26 w 435"/>
                <a:gd name="T51" fmla="*/ 36 h 432"/>
                <a:gd name="T52" fmla="*/ 26 w 435"/>
                <a:gd name="T53" fmla="*/ 38 h 432"/>
                <a:gd name="T54" fmla="*/ 37 w 435"/>
                <a:gd name="T55" fmla="*/ 38 h 432"/>
                <a:gd name="T56" fmla="*/ 36 w 435"/>
                <a:gd name="T57" fmla="*/ 36 h 432"/>
                <a:gd name="T58" fmla="*/ 36 w 435"/>
                <a:gd name="T59" fmla="*/ 30 h 432"/>
                <a:gd name="T60" fmla="*/ 36 w 435"/>
                <a:gd name="T61" fmla="*/ 11 h 432"/>
                <a:gd name="T62" fmla="*/ 35 w 435"/>
                <a:gd name="T63" fmla="*/ 7 h 432"/>
                <a:gd name="T64" fmla="*/ 32 w 435"/>
                <a:gd name="T65" fmla="*/ 3 h 432"/>
                <a:gd name="T66" fmla="*/ 26 w 435"/>
                <a:gd name="T67" fmla="*/ 1 h 432"/>
                <a:gd name="T68" fmla="*/ 19 w 435"/>
                <a:gd name="T69" fmla="*/ 0 h 432"/>
                <a:gd name="T70" fmla="*/ 15 w 435"/>
                <a:gd name="T71" fmla="*/ 0 h 432"/>
                <a:gd name="T72" fmla="*/ 9 w 435"/>
                <a:gd name="T73" fmla="*/ 2 h 432"/>
                <a:gd name="T74" fmla="*/ 3 w 435"/>
                <a:gd name="T75" fmla="*/ 6 h 432"/>
                <a:gd name="T76" fmla="*/ 1 w 435"/>
                <a:gd name="T77" fmla="*/ 12 h 432"/>
                <a:gd name="T78" fmla="*/ 12 w 435"/>
                <a:gd name="T79" fmla="*/ 12 h 43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35"/>
                <a:gd name="T121" fmla="*/ 0 h 432"/>
                <a:gd name="T122" fmla="*/ 435 w 435"/>
                <a:gd name="T123" fmla="*/ 432 h 43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35" h="432">
                  <a:moveTo>
                    <a:pt x="298" y="262"/>
                  </a:moveTo>
                  <a:lnTo>
                    <a:pt x="295" y="287"/>
                  </a:lnTo>
                  <a:lnTo>
                    <a:pt x="283" y="319"/>
                  </a:lnTo>
                  <a:lnTo>
                    <a:pt x="254" y="345"/>
                  </a:lnTo>
                  <a:lnTo>
                    <a:pt x="197" y="356"/>
                  </a:lnTo>
                  <a:lnTo>
                    <a:pt x="160" y="352"/>
                  </a:lnTo>
                  <a:lnTo>
                    <a:pt x="133" y="336"/>
                  </a:lnTo>
                  <a:lnTo>
                    <a:pt x="123" y="304"/>
                  </a:lnTo>
                  <a:lnTo>
                    <a:pt x="133" y="272"/>
                  </a:lnTo>
                  <a:lnTo>
                    <a:pt x="159" y="254"/>
                  </a:lnTo>
                  <a:lnTo>
                    <a:pt x="195" y="244"/>
                  </a:lnTo>
                  <a:lnTo>
                    <a:pt x="234" y="239"/>
                  </a:lnTo>
                  <a:lnTo>
                    <a:pt x="270" y="233"/>
                  </a:lnTo>
                  <a:lnTo>
                    <a:pt x="298" y="221"/>
                  </a:lnTo>
                  <a:lnTo>
                    <a:pt x="298" y="262"/>
                  </a:lnTo>
                  <a:close/>
                  <a:moveTo>
                    <a:pt x="136" y="138"/>
                  </a:moveTo>
                  <a:lnTo>
                    <a:pt x="149" y="101"/>
                  </a:lnTo>
                  <a:lnTo>
                    <a:pt x="177" y="82"/>
                  </a:lnTo>
                  <a:lnTo>
                    <a:pt x="218" y="76"/>
                  </a:lnTo>
                  <a:lnTo>
                    <a:pt x="257" y="79"/>
                  </a:lnTo>
                  <a:lnTo>
                    <a:pt x="286" y="95"/>
                  </a:lnTo>
                  <a:lnTo>
                    <a:pt x="298" y="131"/>
                  </a:lnTo>
                  <a:lnTo>
                    <a:pt x="285" y="157"/>
                  </a:lnTo>
                  <a:lnTo>
                    <a:pt x="253" y="171"/>
                  </a:lnTo>
                  <a:lnTo>
                    <a:pt x="206" y="178"/>
                  </a:lnTo>
                  <a:lnTo>
                    <a:pt x="153" y="185"/>
                  </a:lnTo>
                  <a:lnTo>
                    <a:pt x="114" y="191"/>
                  </a:lnTo>
                  <a:lnTo>
                    <a:pt x="78" y="200"/>
                  </a:lnTo>
                  <a:lnTo>
                    <a:pt x="48" y="216"/>
                  </a:lnTo>
                  <a:lnTo>
                    <a:pt x="23" y="238"/>
                  </a:lnTo>
                  <a:lnTo>
                    <a:pt x="6" y="268"/>
                  </a:lnTo>
                  <a:lnTo>
                    <a:pt x="0" y="308"/>
                  </a:lnTo>
                  <a:lnTo>
                    <a:pt x="7" y="354"/>
                  </a:lnTo>
                  <a:lnTo>
                    <a:pt x="29" y="388"/>
                  </a:lnTo>
                  <a:lnTo>
                    <a:pt x="62" y="412"/>
                  </a:lnTo>
                  <a:lnTo>
                    <a:pt x="103" y="427"/>
                  </a:lnTo>
                  <a:lnTo>
                    <a:pt x="153" y="432"/>
                  </a:lnTo>
                  <a:lnTo>
                    <a:pt x="206" y="427"/>
                  </a:lnTo>
                  <a:lnTo>
                    <a:pt x="258" y="410"/>
                  </a:lnTo>
                  <a:lnTo>
                    <a:pt x="302" y="381"/>
                  </a:lnTo>
                  <a:lnTo>
                    <a:pt x="304" y="394"/>
                  </a:lnTo>
                  <a:lnTo>
                    <a:pt x="307" y="407"/>
                  </a:lnTo>
                  <a:lnTo>
                    <a:pt x="311" y="421"/>
                  </a:lnTo>
                  <a:lnTo>
                    <a:pt x="435" y="421"/>
                  </a:lnTo>
                  <a:lnTo>
                    <a:pt x="426" y="397"/>
                  </a:lnTo>
                  <a:lnTo>
                    <a:pt x="421" y="366"/>
                  </a:lnTo>
                  <a:lnTo>
                    <a:pt x="420" y="330"/>
                  </a:lnTo>
                  <a:lnTo>
                    <a:pt x="420" y="117"/>
                  </a:lnTo>
                  <a:lnTo>
                    <a:pt x="413" y="79"/>
                  </a:lnTo>
                  <a:lnTo>
                    <a:pt x="397" y="51"/>
                  </a:lnTo>
                  <a:lnTo>
                    <a:pt x="371" y="30"/>
                  </a:lnTo>
                  <a:lnTo>
                    <a:pt x="338" y="16"/>
                  </a:lnTo>
                  <a:lnTo>
                    <a:pt x="302" y="6"/>
                  </a:lnTo>
                  <a:lnTo>
                    <a:pt x="263" y="1"/>
                  </a:lnTo>
                  <a:lnTo>
                    <a:pt x="223" y="0"/>
                  </a:lnTo>
                  <a:lnTo>
                    <a:pt x="181" y="2"/>
                  </a:lnTo>
                  <a:lnTo>
                    <a:pt x="139" y="9"/>
                  </a:lnTo>
                  <a:lnTo>
                    <a:pt x="101" y="22"/>
                  </a:lnTo>
                  <a:lnTo>
                    <a:pt x="67" y="40"/>
                  </a:lnTo>
                  <a:lnTo>
                    <a:pt x="41" y="64"/>
                  </a:lnTo>
                  <a:lnTo>
                    <a:pt x="23" y="96"/>
                  </a:lnTo>
                  <a:lnTo>
                    <a:pt x="14" y="138"/>
                  </a:lnTo>
                  <a:lnTo>
                    <a:pt x="136" y="138"/>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64" name="Freeform 13">
              <a:extLst>
                <a:ext uri="{FF2B5EF4-FFF2-40B4-BE49-F238E27FC236}">
                  <a16:creationId xmlns="" xmlns:a16="http://schemas.microsoft.com/office/drawing/2014/main" id="{674CE248-D2AA-44CC-8E46-444B925CFAC7}"/>
                </a:ext>
              </a:extLst>
            </p:cNvPr>
            <p:cNvSpPr>
              <a:spLocks/>
            </p:cNvSpPr>
            <p:nvPr/>
          </p:nvSpPr>
          <p:spPr bwMode="auto">
            <a:xfrm>
              <a:off x="2029" y="3594"/>
              <a:ext cx="57" cy="38"/>
            </a:xfrm>
            <a:custGeom>
              <a:avLst/>
              <a:gdLst>
                <a:gd name="T0" fmla="*/ 0 w 681"/>
                <a:gd name="T1" fmla="*/ 38 h 421"/>
                <a:gd name="T2" fmla="*/ 10 w 681"/>
                <a:gd name="T3" fmla="*/ 38 h 421"/>
                <a:gd name="T4" fmla="*/ 10 w 681"/>
                <a:gd name="T5" fmla="*/ 17 h 421"/>
                <a:gd name="T6" fmla="*/ 10 w 681"/>
                <a:gd name="T7" fmla="*/ 17 h 421"/>
                <a:gd name="T8" fmla="*/ 12 w 681"/>
                <a:gd name="T9" fmla="*/ 11 h 421"/>
                <a:gd name="T10" fmla="*/ 14 w 681"/>
                <a:gd name="T11" fmla="*/ 9 h 421"/>
                <a:gd name="T12" fmla="*/ 17 w 681"/>
                <a:gd name="T13" fmla="*/ 8 h 421"/>
                <a:gd name="T14" fmla="*/ 17 w 681"/>
                <a:gd name="T15" fmla="*/ 8 h 421"/>
                <a:gd name="T16" fmla="*/ 21 w 681"/>
                <a:gd name="T17" fmla="*/ 9 h 421"/>
                <a:gd name="T18" fmla="*/ 23 w 681"/>
                <a:gd name="T19" fmla="*/ 11 h 421"/>
                <a:gd name="T20" fmla="*/ 23 w 681"/>
                <a:gd name="T21" fmla="*/ 14 h 421"/>
                <a:gd name="T22" fmla="*/ 23 w 681"/>
                <a:gd name="T23" fmla="*/ 17 h 421"/>
                <a:gd name="T24" fmla="*/ 23 w 681"/>
                <a:gd name="T25" fmla="*/ 17 h 421"/>
                <a:gd name="T26" fmla="*/ 23 w 681"/>
                <a:gd name="T27" fmla="*/ 38 h 421"/>
                <a:gd name="T28" fmla="*/ 34 w 681"/>
                <a:gd name="T29" fmla="*/ 38 h 421"/>
                <a:gd name="T30" fmla="*/ 34 w 681"/>
                <a:gd name="T31" fmla="*/ 17 h 421"/>
                <a:gd name="T32" fmla="*/ 34 w 681"/>
                <a:gd name="T33" fmla="*/ 17 h 421"/>
                <a:gd name="T34" fmla="*/ 34 w 681"/>
                <a:gd name="T35" fmla="*/ 13 h 421"/>
                <a:gd name="T36" fmla="*/ 36 w 681"/>
                <a:gd name="T37" fmla="*/ 9 h 421"/>
                <a:gd name="T38" fmla="*/ 40 w 681"/>
                <a:gd name="T39" fmla="*/ 8 h 421"/>
                <a:gd name="T40" fmla="*/ 40 w 681"/>
                <a:gd name="T41" fmla="*/ 8 h 421"/>
                <a:gd name="T42" fmla="*/ 45 w 681"/>
                <a:gd name="T43" fmla="*/ 9 h 421"/>
                <a:gd name="T44" fmla="*/ 46 w 681"/>
                <a:gd name="T45" fmla="*/ 13 h 421"/>
                <a:gd name="T46" fmla="*/ 47 w 681"/>
                <a:gd name="T47" fmla="*/ 17 h 421"/>
                <a:gd name="T48" fmla="*/ 47 w 681"/>
                <a:gd name="T49" fmla="*/ 17 h 421"/>
                <a:gd name="T50" fmla="*/ 47 w 681"/>
                <a:gd name="T51" fmla="*/ 38 h 421"/>
                <a:gd name="T52" fmla="*/ 57 w 681"/>
                <a:gd name="T53" fmla="*/ 38 h 421"/>
                <a:gd name="T54" fmla="*/ 57 w 681"/>
                <a:gd name="T55" fmla="*/ 13 h 421"/>
                <a:gd name="T56" fmla="*/ 57 w 681"/>
                <a:gd name="T57" fmla="*/ 13 h 421"/>
                <a:gd name="T58" fmla="*/ 56 w 681"/>
                <a:gd name="T59" fmla="*/ 9 h 421"/>
                <a:gd name="T60" fmla="*/ 55 w 681"/>
                <a:gd name="T61" fmla="*/ 6 h 421"/>
                <a:gd name="T62" fmla="*/ 53 w 681"/>
                <a:gd name="T63" fmla="*/ 3 h 421"/>
                <a:gd name="T64" fmla="*/ 50 w 681"/>
                <a:gd name="T65" fmla="*/ 1 h 421"/>
                <a:gd name="T66" fmla="*/ 47 w 681"/>
                <a:gd name="T67" fmla="*/ 0 h 421"/>
                <a:gd name="T68" fmla="*/ 43 w 681"/>
                <a:gd name="T69" fmla="*/ 0 h 421"/>
                <a:gd name="T70" fmla="*/ 43 w 681"/>
                <a:gd name="T71" fmla="*/ 0 h 421"/>
                <a:gd name="T72" fmla="*/ 39 w 681"/>
                <a:gd name="T73" fmla="*/ 1 h 421"/>
                <a:gd name="T74" fmla="*/ 35 w 681"/>
                <a:gd name="T75" fmla="*/ 3 h 421"/>
                <a:gd name="T76" fmla="*/ 32 w 681"/>
                <a:gd name="T77" fmla="*/ 6 h 421"/>
                <a:gd name="T78" fmla="*/ 32 w 681"/>
                <a:gd name="T79" fmla="*/ 6 h 421"/>
                <a:gd name="T80" fmla="*/ 29 w 681"/>
                <a:gd name="T81" fmla="*/ 3 h 421"/>
                <a:gd name="T82" fmla="*/ 26 w 681"/>
                <a:gd name="T83" fmla="*/ 1 h 421"/>
                <a:gd name="T84" fmla="*/ 21 w 681"/>
                <a:gd name="T85" fmla="*/ 0 h 421"/>
                <a:gd name="T86" fmla="*/ 21 w 681"/>
                <a:gd name="T87" fmla="*/ 0 h 421"/>
                <a:gd name="T88" fmla="*/ 17 w 681"/>
                <a:gd name="T89" fmla="*/ 1 h 421"/>
                <a:gd name="T90" fmla="*/ 13 w 681"/>
                <a:gd name="T91" fmla="*/ 3 h 421"/>
                <a:gd name="T92" fmla="*/ 10 w 681"/>
                <a:gd name="T93" fmla="*/ 6 h 421"/>
                <a:gd name="T94" fmla="*/ 10 w 681"/>
                <a:gd name="T95" fmla="*/ 6 h 421"/>
                <a:gd name="T96" fmla="*/ 10 w 681"/>
                <a:gd name="T97" fmla="*/ 6 h 421"/>
                <a:gd name="T98" fmla="*/ 10 w 681"/>
                <a:gd name="T99" fmla="*/ 1 h 421"/>
                <a:gd name="T100" fmla="*/ 0 w 681"/>
                <a:gd name="T101" fmla="*/ 1 h 421"/>
                <a:gd name="T102" fmla="*/ 0 w 681"/>
                <a:gd name="T103" fmla="*/ 38 h 421"/>
                <a:gd name="T104" fmla="*/ 0 w 681"/>
                <a:gd name="T105" fmla="*/ 38 h 4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81"/>
                <a:gd name="T160" fmla="*/ 0 h 421"/>
                <a:gd name="T161" fmla="*/ 681 w 681"/>
                <a:gd name="T162" fmla="*/ 421 h 4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81" h="421">
                  <a:moveTo>
                    <a:pt x="0" y="421"/>
                  </a:moveTo>
                  <a:lnTo>
                    <a:pt x="123" y="421"/>
                  </a:lnTo>
                  <a:lnTo>
                    <a:pt x="123" y="183"/>
                  </a:lnTo>
                  <a:lnTo>
                    <a:pt x="138" y="124"/>
                  </a:lnTo>
                  <a:lnTo>
                    <a:pt x="173" y="95"/>
                  </a:lnTo>
                  <a:lnTo>
                    <a:pt x="206" y="89"/>
                  </a:lnTo>
                  <a:lnTo>
                    <a:pt x="250" y="98"/>
                  </a:lnTo>
                  <a:lnTo>
                    <a:pt x="272" y="123"/>
                  </a:lnTo>
                  <a:lnTo>
                    <a:pt x="278" y="155"/>
                  </a:lnTo>
                  <a:lnTo>
                    <a:pt x="279" y="191"/>
                  </a:lnTo>
                  <a:lnTo>
                    <a:pt x="279" y="421"/>
                  </a:lnTo>
                  <a:lnTo>
                    <a:pt x="401" y="421"/>
                  </a:lnTo>
                  <a:lnTo>
                    <a:pt x="401" y="192"/>
                  </a:lnTo>
                  <a:lnTo>
                    <a:pt x="407" y="143"/>
                  </a:lnTo>
                  <a:lnTo>
                    <a:pt x="432" y="104"/>
                  </a:lnTo>
                  <a:lnTo>
                    <a:pt x="483" y="89"/>
                  </a:lnTo>
                  <a:lnTo>
                    <a:pt x="534" y="102"/>
                  </a:lnTo>
                  <a:lnTo>
                    <a:pt x="554" y="139"/>
                  </a:lnTo>
                  <a:lnTo>
                    <a:pt x="558" y="188"/>
                  </a:lnTo>
                  <a:lnTo>
                    <a:pt x="558" y="421"/>
                  </a:lnTo>
                  <a:lnTo>
                    <a:pt x="681" y="421"/>
                  </a:lnTo>
                  <a:lnTo>
                    <a:pt x="681" y="147"/>
                  </a:lnTo>
                  <a:lnTo>
                    <a:pt x="675" y="99"/>
                  </a:lnTo>
                  <a:lnTo>
                    <a:pt x="660" y="62"/>
                  </a:lnTo>
                  <a:lnTo>
                    <a:pt x="635" y="34"/>
                  </a:lnTo>
                  <a:lnTo>
                    <a:pt x="602" y="15"/>
                  </a:lnTo>
                  <a:lnTo>
                    <a:pt x="563" y="4"/>
                  </a:lnTo>
                  <a:lnTo>
                    <a:pt x="518" y="0"/>
                  </a:lnTo>
                  <a:lnTo>
                    <a:pt x="461" y="10"/>
                  </a:lnTo>
                  <a:lnTo>
                    <a:pt x="416" y="35"/>
                  </a:lnTo>
                  <a:lnTo>
                    <a:pt x="383" y="68"/>
                  </a:lnTo>
                  <a:lnTo>
                    <a:pt x="351" y="29"/>
                  </a:lnTo>
                  <a:lnTo>
                    <a:pt x="306" y="7"/>
                  </a:lnTo>
                  <a:lnTo>
                    <a:pt x="254" y="0"/>
                  </a:lnTo>
                  <a:lnTo>
                    <a:pt x="200" y="8"/>
                  </a:lnTo>
                  <a:lnTo>
                    <a:pt x="154" y="31"/>
                  </a:lnTo>
                  <a:lnTo>
                    <a:pt x="118" y="67"/>
                  </a:lnTo>
                  <a:lnTo>
                    <a:pt x="116" y="67"/>
                  </a:lnTo>
                  <a:lnTo>
                    <a:pt x="116" y="11"/>
                  </a:lnTo>
                  <a:lnTo>
                    <a:pt x="0" y="11"/>
                  </a:lnTo>
                  <a:lnTo>
                    <a:pt x="0" y="421"/>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65" name="Freeform 14">
              <a:extLst>
                <a:ext uri="{FF2B5EF4-FFF2-40B4-BE49-F238E27FC236}">
                  <a16:creationId xmlns="" xmlns:a16="http://schemas.microsoft.com/office/drawing/2014/main" id="{6D716E46-65A5-4F3D-A3F0-0A07BD1E49FF}"/>
                </a:ext>
              </a:extLst>
            </p:cNvPr>
            <p:cNvSpPr>
              <a:spLocks noEditPoints="1"/>
            </p:cNvSpPr>
            <p:nvPr/>
          </p:nvSpPr>
          <p:spPr bwMode="auto">
            <a:xfrm>
              <a:off x="2092" y="3594"/>
              <a:ext cx="37" cy="39"/>
            </a:xfrm>
            <a:custGeom>
              <a:avLst/>
              <a:gdLst>
                <a:gd name="T0" fmla="*/ 37 w 445"/>
                <a:gd name="T1" fmla="*/ 19 h 432"/>
                <a:gd name="T2" fmla="*/ 36 w 445"/>
                <a:gd name="T3" fmla="*/ 12 h 432"/>
                <a:gd name="T4" fmla="*/ 33 w 445"/>
                <a:gd name="T5" fmla="*/ 7 h 432"/>
                <a:gd name="T6" fmla="*/ 29 w 445"/>
                <a:gd name="T7" fmla="*/ 3 h 432"/>
                <a:gd name="T8" fmla="*/ 23 w 445"/>
                <a:gd name="T9" fmla="*/ 0 h 432"/>
                <a:gd name="T10" fmla="*/ 19 w 445"/>
                <a:gd name="T11" fmla="*/ 0 h 432"/>
                <a:gd name="T12" fmla="*/ 13 w 445"/>
                <a:gd name="T13" fmla="*/ 1 h 432"/>
                <a:gd name="T14" fmla="*/ 7 w 445"/>
                <a:gd name="T15" fmla="*/ 4 h 432"/>
                <a:gd name="T16" fmla="*/ 3 w 445"/>
                <a:gd name="T17" fmla="*/ 8 h 432"/>
                <a:gd name="T18" fmla="*/ 1 w 445"/>
                <a:gd name="T19" fmla="*/ 13 h 432"/>
                <a:gd name="T20" fmla="*/ 0 w 445"/>
                <a:gd name="T21" fmla="*/ 20 h 432"/>
                <a:gd name="T22" fmla="*/ 0 w 445"/>
                <a:gd name="T23" fmla="*/ 23 h 432"/>
                <a:gd name="T24" fmla="*/ 2 w 445"/>
                <a:gd name="T25" fmla="*/ 29 h 432"/>
                <a:gd name="T26" fmla="*/ 5 w 445"/>
                <a:gd name="T27" fmla="*/ 33 h 432"/>
                <a:gd name="T28" fmla="*/ 10 w 445"/>
                <a:gd name="T29" fmla="*/ 37 h 432"/>
                <a:gd name="T30" fmla="*/ 16 w 445"/>
                <a:gd name="T31" fmla="*/ 39 h 432"/>
                <a:gd name="T32" fmla="*/ 19 w 445"/>
                <a:gd name="T33" fmla="*/ 39 h 432"/>
                <a:gd name="T34" fmla="*/ 26 w 445"/>
                <a:gd name="T35" fmla="*/ 38 h 432"/>
                <a:gd name="T36" fmla="*/ 31 w 445"/>
                <a:gd name="T37" fmla="*/ 35 h 432"/>
                <a:gd name="T38" fmla="*/ 35 w 445"/>
                <a:gd name="T39" fmla="*/ 30 h 432"/>
                <a:gd name="T40" fmla="*/ 36 w 445"/>
                <a:gd name="T41" fmla="*/ 26 h 432"/>
                <a:gd name="T42" fmla="*/ 27 w 445"/>
                <a:gd name="T43" fmla="*/ 26 h 432"/>
                <a:gd name="T44" fmla="*/ 23 w 445"/>
                <a:gd name="T45" fmla="*/ 31 h 432"/>
                <a:gd name="T46" fmla="*/ 19 w 445"/>
                <a:gd name="T47" fmla="*/ 31 h 432"/>
                <a:gd name="T48" fmla="*/ 13 w 445"/>
                <a:gd name="T49" fmla="*/ 29 h 432"/>
                <a:gd name="T50" fmla="*/ 10 w 445"/>
                <a:gd name="T51" fmla="*/ 22 h 432"/>
                <a:gd name="T52" fmla="*/ 37 w 445"/>
                <a:gd name="T53" fmla="*/ 22 h 432"/>
                <a:gd name="T54" fmla="*/ 10 w 445"/>
                <a:gd name="T55" fmla="*/ 16 h 432"/>
                <a:gd name="T56" fmla="*/ 14 w 445"/>
                <a:gd name="T57" fmla="*/ 9 h 432"/>
                <a:gd name="T58" fmla="*/ 19 w 445"/>
                <a:gd name="T59" fmla="*/ 8 h 432"/>
                <a:gd name="T60" fmla="*/ 25 w 445"/>
                <a:gd name="T61" fmla="*/ 11 h 432"/>
                <a:gd name="T62" fmla="*/ 27 w 445"/>
                <a:gd name="T63" fmla="*/ 16 h 432"/>
                <a:gd name="T64" fmla="*/ 10 w 445"/>
                <a:gd name="T65" fmla="*/ 16 h 4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5"/>
                <a:gd name="T100" fmla="*/ 0 h 432"/>
                <a:gd name="T101" fmla="*/ 445 w 445"/>
                <a:gd name="T102" fmla="*/ 432 h 4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5" h="432">
                  <a:moveTo>
                    <a:pt x="445" y="243"/>
                  </a:moveTo>
                  <a:lnTo>
                    <a:pt x="445" y="205"/>
                  </a:lnTo>
                  <a:lnTo>
                    <a:pt x="441" y="170"/>
                  </a:lnTo>
                  <a:lnTo>
                    <a:pt x="431" y="136"/>
                  </a:lnTo>
                  <a:lnTo>
                    <a:pt x="417" y="103"/>
                  </a:lnTo>
                  <a:lnTo>
                    <a:pt x="397" y="75"/>
                  </a:lnTo>
                  <a:lnTo>
                    <a:pt x="373" y="50"/>
                  </a:lnTo>
                  <a:lnTo>
                    <a:pt x="343" y="30"/>
                  </a:lnTo>
                  <a:lnTo>
                    <a:pt x="310" y="14"/>
                  </a:lnTo>
                  <a:lnTo>
                    <a:pt x="271" y="4"/>
                  </a:lnTo>
                  <a:lnTo>
                    <a:pt x="228" y="0"/>
                  </a:lnTo>
                  <a:lnTo>
                    <a:pt x="189" y="3"/>
                  </a:lnTo>
                  <a:lnTo>
                    <a:pt x="153" y="11"/>
                  </a:lnTo>
                  <a:lnTo>
                    <a:pt x="119" y="24"/>
                  </a:lnTo>
                  <a:lnTo>
                    <a:pt x="89" y="41"/>
                  </a:lnTo>
                  <a:lnTo>
                    <a:pt x="63" y="63"/>
                  </a:lnTo>
                  <a:lnTo>
                    <a:pt x="41" y="87"/>
                  </a:lnTo>
                  <a:lnTo>
                    <a:pt x="24" y="116"/>
                  </a:lnTo>
                  <a:lnTo>
                    <a:pt x="11" y="147"/>
                  </a:lnTo>
                  <a:lnTo>
                    <a:pt x="3" y="180"/>
                  </a:lnTo>
                  <a:lnTo>
                    <a:pt x="0" y="217"/>
                  </a:lnTo>
                  <a:lnTo>
                    <a:pt x="3" y="253"/>
                  </a:lnTo>
                  <a:lnTo>
                    <a:pt x="11" y="287"/>
                  </a:lnTo>
                  <a:lnTo>
                    <a:pt x="23" y="319"/>
                  </a:lnTo>
                  <a:lnTo>
                    <a:pt x="40" y="347"/>
                  </a:lnTo>
                  <a:lnTo>
                    <a:pt x="61" y="371"/>
                  </a:lnTo>
                  <a:lnTo>
                    <a:pt x="87" y="392"/>
                  </a:lnTo>
                  <a:lnTo>
                    <a:pt x="117" y="408"/>
                  </a:lnTo>
                  <a:lnTo>
                    <a:pt x="150" y="422"/>
                  </a:lnTo>
                  <a:lnTo>
                    <a:pt x="187" y="429"/>
                  </a:lnTo>
                  <a:lnTo>
                    <a:pt x="228" y="432"/>
                  </a:lnTo>
                  <a:lnTo>
                    <a:pt x="269" y="429"/>
                  </a:lnTo>
                  <a:lnTo>
                    <a:pt x="307" y="421"/>
                  </a:lnTo>
                  <a:lnTo>
                    <a:pt x="342" y="407"/>
                  </a:lnTo>
                  <a:lnTo>
                    <a:pt x="372" y="388"/>
                  </a:lnTo>
                  <a:lnTo>
                    <a:pt x="398" y="363"/>
                  </a:lnTo>
                  <a:lnTo>
                    <a:pt x="420" y="332"/>
                  </a:lnTo>
                  <a:lnTo>
                    <a:pt x="437" y="293"/>
                  </a:lnTo>
                  <a:lnTo>
                    <a:pt x="329" y="293"/>
                  </a:lnTo>
                  <a:lnTo>
                    <a:pt x="312" y="319"/>
                  </a:lnTo>
                  <a:lnTo>
                    <a:pt x="278" y="339"/>
                  </a:lnTo>
                  <a:lnTo>
                    <a:pt x="232" y="347"/>
                  </a:lnTo>
                  <a:lnTo>
                    <a:pt x="187" y="341"/>
                  </a:lnTo>
                  <a:lnTo>
                    <a:pt x="154" y="322"/>
                  </a:lnTo>
                  <a:lnTo>
                    <a:pt x="132" y="289"/>
                  </a:lnTo>
                  <a:lnTo>
                    <a:pt x="123" y="243"/>
                  </a:lnTo>
                  <a:lnTo>
                    <a:pt x="445" y="243"/>
                  </a:lnTo>
                  <a:close/>
                  <a:moveTo>
                    <a:pt x="123" y="172"/>
                  </a:moveTo>
                  <a:lnTo>
                    <a:pt x="133" y="136"/>
                  </a:lnTo>
                  <a:lnTo>
                    <a:pt x="165" y="100"/>
                  </a:lnTo>
                  <a:lnTo>
                    <a:pt x="225" y="85"/>
                  </a:lnTo>
                  <a:lnTo>
                    <a:pt x="274" y="95"/>
                  </a:lnTo>
                  <a:lnTo>
                    <a:pt x="305" y="125"/>
                  </a:lnTo>
                  <a:lnTo>
                    <a:pt x="323" y="172"/>
                  </a:lnTo>
                  <a:lnTo>
                    <a:pt x="123" y="17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66" name="Freeform 15">
              <a:extLst>
                <a:ext uri="{FF2B5EF4-FFF2-40B4-BE49-F238E27FC236}">
                  <a16:creationId xmlns="" xmlns:a16="http://schemas.microsoft.com/office/drawing/2014/main" id="{21BEAA80-DE9D-4AC9-B357-9C866C3AB219}"/>
                </a:ext>
              </a:extLst>
            </p:cNvPr>
            <p:cNvSpPr>
              <a:spLocks/>
            </p:cNvSpPr>
            <p:nvPr/>
          </p:nvSpPr>
          <p:spPr bwMode="auto">
            <a:xfrm>
              <a:off x="2135" y="3594"/>
              <a:ext cx="35" cy="38"/>
            </a:xfrm>
            <a:custGeom>
              <a:avLst/>
              <a:gdLst>
                <a:gd name="T0" fmla="*/ 0 w 419"/>
                <a:gd name="T1" fmla="*/ 38 h 421"/>
                <a:gd name="T2" fmla="*/ 10 w 419"/>
                <a:gd name="T3" fmla="*/ 38 h 421"/>
                <a:gd name="T4" fmla="*/ 10 w 419"/>
                <a:gd name="T5" fmla="*/ 19 h 421"/>
                <a:gd name="T6" fmla="*/ 10 w 419"/>
                <a:gd name="T7" fmla="*/ 19 h 421"/>
                <a:gd name="T8" fmla="*/ 11 w 419"/>
                <a:gd name="T9" fmla="*/ 14 h 421"/>
                <a:gd name="T10" fmla="*/ 12 w 419"/>
                <a:gd name="T11" fmla="*/ 11 h 421"/>
                <a:gd name="T12" fmla="*/ 15 w 419"/>
                <a:gd name="T13" fmla="*/ 9 h 421"/>
                <a:gd name="T14" fmla="*/ 18 w 419"/>
                <a:gd name="T15" fmla="*/ 8 h 421"/>
                <a:gd name="T16" fmla="*/ 18 w 419"/>
                <a:gd name="T17" fmla="*/ 8 h 421"/>
                <a:gd name="T18" fmla="*/ 22 w 419"/>
                <a:gd name="T19" fmla="*/ 9 h 421"/>
                <a:gd name="T20" fmla="*/ 24 w 419"/>
                <a:gd name="T21" fmla="*/ 12 h 421"/>
                <a:gd name="T22" fmla="*/ 25 w 419"/>
                <a:gd name="T23" fmla="*/ 17 h 421"/>
                <a:gd name="T24" fmla="*/ 25 w 419"/>
                <a:gd name="T25" fmla="*/ 17 h 421"/>
                <a:gd name="T26" fmla="*/ 25 w 419"/>
                <a:gd name="T27" fmla="*/ 38 h 421"/>
                <a:gd name="T28" fmla="*/ 35 w 419"/>
                <a:gd name="T29" fmla="*/ 38 h 421"/>
                <a:gd name="T30" fmla="*/ 35 w 419"/>
                <a:gd name="T31" fmla="*/ 15 h 421"/>
                <a:gd name="T32" fmla="*/ 35 w 419"/>
                <a:gd name="T33" fmla="*/ 15 h 421"/>
                <a:gd name="T34" fmla="*/ 35 w 419"/>
                <a:gd name="T35" fmla="*/ 12 h 421"/>
                <a:gd name="T36" fmla="*/ 34 w 419"/>
                <a:gd name="T37" fmla="*/ 8 h 421"/>
                <a:gd name="T38" fmla="*/ 33 w 419"/>
                <a:gd name="T39" fmla="*/ 5 h 421"/>
                <a:gd name="T40" fmla="*/ 31 w 419"/>
                <a:gd name="T41" fmla="*/ 3 h 421"/>
                <a:gd name="T42" fmla="*/ 29 w 419"/>
                <a:gd name="T43" fmla="*/ 2 h 421"/>
                <a:gd name="T44" fmla="*/ 26 w 419"/>
                <a:gd name="T45" fmla="*/ 0 h 421"/>
                <a:gd name="T46" fmla="*/ 21 w 419"/>
                <a:gd name="T47" fmla="*/ 0 h 421"/>
                <a:gd name="T48" fmla="*/ 21 w 419"/>
                <a:gd name="T49" fmla="*/ 0 h 421"/>
                <a:gd name="T50" fmla="*/ 17 w 419"/>
                <a:gd name="T51" fmla="*/ 1 h 421"/>
                <a:gd name="T52" fmla="*/ 13 w 419"/>
                <a:gd name="T53" fmla="*/ 3 h 421"/>
                <a:gd name="T54" fmla="*/ 10 w 419"/>
                <a:gd name="T55" fmla="*/ 6 h 421"/>
                <a:gd name="T56" fmla="*/ 10 w 419"/>
                <a:gd name="T57" fmla="*/ 6 h 421"/>
                <a:gd name="T58" fmla="*/ 10 w 419"/>
                <a:gd name="T59" fmla="*/ 6 h 421"/>
                <a:gd name="T60" fmla="*/ 10 w 419"/>
                <a:gd name="T61" fmla="*/ 1 h 421"/>
                <a:gd name="T62" fmla="*/ 0 w 419"/>
                <a:gd name="T63" fmla="*/ 1 h 421"/>
                <a:gd name="T64" fmla="*/ 0 w 419"/>
                <a:gd name="T65" fmla="*/ 38 h 421"/>
                <a:gd name="T66" fmla="*/ 0 w 419"/>
                <a:gd name="T67" fmla="*/ 38 h 42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9"/>
                <a:gd name="T103" fmla="*/ 0 h 421"/>
                <a:gd name="T104" fmla="*/ 419 w 419"/>
                <a:gd name="T105" fmla="*/ 421 h 42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9" h="421">
                  <a:moveTo>
                    <a:pt x="0" y="421"/>
                  </a:moveTo>
                  <a:lnTo>
                    <a:pt x="123" y="421"/>
                  </a:lnTo>
                  <a:lnTo>
                    <a:pt x="123" y="206"/>
                  </a:lnTo>
                  <a:lnTo>
                    <a:pt x="129" y="153"/>
                  </a:lnTo>
                  <a:lnTo>
                    <a:pt x="146" y="117"/>
                  </a:lnTo>
                  <a:lnTo>
                    <a:pt x="176" y="95"/>
                  </a:lnTo>
                  <a:lnTo>
                    <a:pt x="218" y="89"/>
                  </a:lnTo>
                  <a:lnTo>
                    <a:pt x="264" y="100"/>
                  </a:lnTo>
                  <a:lnTo>
                    <a:pt x="289" y="134"/>
                  </a:lnTo>
                  <a:lnTo>
                    <a:pt x="297" y="189"/>
                  </a:lnTo>
                  <a:lnTo>
                    <a:pt x="297" y="421"/>
                  </a:lnTo>
                  <a:lnTo>
                    <a:pt x="419" y="421"/>
                  </a:lnTo>
                  <a:lnTo>
                    <a:pt x="419" y="169"/>
                  </a:lnTo>
                  <a:lnTo>
                    <a:pt x="417" y="128"/>
                  </a:lnTo>
                  <a:lnTo>
                    <a:pt x="410" y="91"/>
                  </a:lnTo>
                  <a:lnTo>
                    <a:pt x="396" y="60"/>
                  </a:lnTo>
                  <a:lnTo>
                    <a:pt x="375" y="35"/>
                  </a:lnTo>
                  <a:lnTo>
                    <a:pt x="346" y="17"/>
                  </a:lnTo>
                  <a:lnTo>
                    <a:pt x="306" y="4"/>
                  </a:lnTo>
                  <a:lnTo>
                    <a:pt x="256" y="0"/>
                  </a:lnTo>
                  <a:lnTo>
                    <a:pt x="205" y="8"/>
                  </a:lnTo>
                  <a:lnTo>
                    <a:pt x="157" y="31"/>
                  </a:lnTo>
                  <a:lnTo>
                    <a:pt x="120" y="68"/>
                  </a:lnTo>
                  <a:lnTo>
                    <a:pt x="117" y="68"/>
                  </a:lnTo>
                  <a:lnTo>
                    <a:pt x="117" y="11"/>
                  </a:lnTo>
                  <a:lnTo>
                    <a:pt x="0" y="11"/>
                  </a:lnTo>
                  <a:lnTo>
                    <a:pt x="0" y="421"/>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67" name="Freeform 16">
              <a:extLst>
                <a:ext uri="{FF2B5EF4-FFF2-40B4-BE49-F238E27FC236}">
                  <a16:creationId xmlns="" xmlns:a16="http://schemas.microsoft.com/office/drawing/2014/main" id="{6172DAAE-674B-423C-9A16-C6C152A4E0C8}"/>
                </a:ext>
              </a:extLst>
            </p:cNvPr>
            <p:cNvSpPr>
              <a:spLocks/>
            </p:cNvSpPr>
            <p:nvPr/>
          </p:nvSpPr>
          <p:spPr bwMode="auto">
            <a:xfrm>
              <a:off x="2175" y="3584"/>
              <a:ext cx="24" cy="48"/>
            </a:xfrm>
            <a:custGeom>
              <a:avLst/>
              <a:gdLst>
                <a:gd name="T0" fmla="*/ 16 w 287"/>
                <a:gd name="T1" fmla="*/ 0 h 536"/>
                <a:gd name="T2" fmla="*/ 6 w 287"/>
                <a:gd name="T3" fmla="*/ 0 h 536"/>
                <a:gd name="T4" fmla="*/ 6 w 287"/>
                <a:gd name="T5" fmla="*/ 11 h 536"/>
                <a:gd name="T6" fmla="*/ 0 w 287"/>
                <a:gd name="T7" fmla="*/ 11 h 536"/>
                <a:gd name="T8" fmla="*/ 0 w 287"/>
                <a:gd name="T9" fmla="*/ 18 h 536"/>
                <a:gd name="T10" fmla="*/ 6 w 287"/>
                <a:gd name="T11" fmla="*/ 18 h 536"/>
                <a:gd name="T12" fmla="*/ 6 w 287"/>
                <a:gd name="T13" fmla="*/ 39 h 536"/>
                <a:gd name="T14" fmla="*/ 6 w 287"/>
                <a:gd name="T15" fmla="*/ 39 h 536"/>
                <a:gd name="T16" fmla="*/ 7 w 287"/>
                <a:gd name="T17" fmla="*/ 43 h 536"/>
                <a:gd name="T18" fmla="*/ 9 w 287"/>
                <a:gd name="T19" fmla="*/ 45 h 536"/>
                <a:gd name="T20" fmla="*/ 11 w 287"/>
                <a:gd name="T21" fmla="*/ 47 h 536"/>
                <a:gd name="T22" fmla="*/ 14 w 287"/>
                <a:gd name="T23" fmla="*/ 48 h 536"/>
                <a:gd name="T24" fmla="*/ 18 w 287"/>
                <a:gd name="T25" fmla="*/ 48 h 536"/>
                <a:gd name="T26" fmla="*/ 18 w 287"/>
                <a:gd name="T27" fmla="*/ 48 h 536"/>
                <a:gd name="T28" fmla="*/ 20 w 287"/>
                <a:gd name="T29" fmla="*/ 48 h 536"/>
                <a:gd name="T30" fmla="*/ 22 w 287"/>
                <a:gd name="T31" fmla="*/ 48 h 536"/>
                <a:gd name="T32" fmla="*/ 24 w 287"/>
                <a:gd name="T33" fmla="*/ 48 h 536"/>
                <a:gd name="T34" fmla="*/ 24 w 287"/>
                <a:gd name="T35" fmla="*/ 48 h 536"/>
                <a:gd name="T36" fmla="*/ 24 w 287"/>
                <a:gd name="T37" fmla="*/ 40 h 536"/>
                <a:gd name="T38" fmla="*/ 24 w 287"/>
                <a:gd name="T39" fmla="*/ 40 h 536"/>
                <a:gd name="T40" fmla="*/ 23 w 287"/>
                <a:gd name="T41" fmla="*/ 40 h 536"/>
                <a:gd name="T42" fmla="*/ 22 w 287"/>
                <a:gd name="T43" fmla="*/ 40 h 536"/>
                <a:gd name="T44" fmla="*/ 21 w 287"/>
                <a:gd name="T45" fmla="*/ 40 h 536"/>
                <a:gd name="T46" fmla="*/ 21 w 287"/>
                <a:gd name="T47" fmla="*/ 40 h 536"/>
                <a:gd name="T48" fmla="*/ 18 w 287"/>
                <a:gd name="T49" fmla="*/ 40 h 536"/>
                <a:gd name="T50" fmla="*/ 17 w 287"/>
                <a:gd name="T51" fmla="*/ 39 h 536"/>
                <a:gd name="T52" fmla="*/ 16 w 287"/>
                <a:gd name="T53" fmla="*/ 36 h 536"/>
                <a:gd name="T54" fmla="*/ 16 w 287"/>
                <a:gd name="T55" fmla="*/ 36 h 536"/>
                <a:gd name="T56" fmla="*/ 16 w 287"/>
                <a:gd name="T57" fmla="*/ 18 h 536"/>
                <a:gd name="T58" fmla="*/ 24 w 287"/>
                <a:gd name="T59" fmla="*/ 18 h 536"/>
                <a:gd name="T60" fmla="*/ 24 w 287"/>
                <a:gd name="T61" fmla="*/ 11 h 536"/>
                <a:gd name="T62" fmla="*/ 16 w 287"/>
                <a:gd name="T63" fmla="*/ 11 h 536"/>
                <a:gd name="T64" fmla="*/ 16 w 287"/>
                <a:gd name="T65" fmla="*/ 0 h 536"/>
                <a:gd name="T66" fmla="*/ 16 w 287"/>
                <a:gd name="T67" fmla="*/ 0 h 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7"/>
                <a:gd name="T103" fmla="*/ 0 h 536"/>
                <a:gd name="T104" fmla="*/ 287 w 287"/>
                <a:gd name="T105" fmla="*/ 536 h 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7" h="536">
                  <a:moveTo>
                    <a:pt x="196" y="0"/>
                  </a:moveTo>
                  <a:lnTo>
                    <a:pt x="74" y="0"/>
                  </a:lnTo>
                  <a:lnTo>
                    <a:pt x="74" y="122"/>
                  </a:lnTo>
                  <a:lnTo>
                    <a:pt x="0" y="122"/>
                  </a:lnTo>
                  <a:lnTo>
                    <a:pt x="0" y="197"/>
                  </a:lnTo>
                  <a:lnTo>
                    <a:pt x="74" y="197"/>
                  </a:lnTo>
                  <a:lnTo>
                    <a:pt x="74" y="439"/>
                  </a:lnTo>
                  <a:lnTo>
                    <a:pt x="82" y="480"/>
                  </a:lnTo>
                  <a:lnTo>
                    <a:pt x="102" y="508"/>
                  </a:lnTo>
                  <a:lnTo>
                    <a:pt x="133" y="526"/>
                  </a:lnTo>
                  <a:lnTo>
                    <a:pt x="171" y="534"/>
                  </a:lnTo>
                  <a:lnTo>
                    <a:pt x="215" y="536"/>
                  </a:lnTo>
                  <a:lnTo>
                    <a:pt x="240" y="536"/>
                  </a:lnTo>
                  <a:lnTo>
                    <a:pt x="264" y="535"/>
                  </a:lnTo>
                  <a:lnTo>
                    <a:pt x="287" y="532"/>
                  </a:lnTo>
                  <a:lnTo>
                    <a:pt x="287" y="445"/>
                  </a:lnTo>
                  <a:lnTo>
                    <a:pt x="274" y="446"/>
                  </a:lnTo>
                  <a:lnTo>
                    <a:pt x="261" y="447"/>
                  </a:lnTo>
                  <a:lnTo>
                    <a:pt x="249" y="448"/>
                  </a:lnTo>
                  <a:lnTo>
                    <a:pt x="217" y="444"/>
                  </a:lnTo>
                  <a:lnTo>
                    <a:pt x="201" y="430"/>
                  </a:lnTo>
                  <a:lnTo>
                    <a:pt x="196" y="400"/>
                  </a:lnTo>
                  <a:lnTo>
                    <a:pt x="196" y="197"/>
                  </a:lnTo>
                  <a:lnTo>
                    <a:pt x="287" y="197"/>
                  </a:lnTo>
                  <a:lnTo>
                    <a:pt x="287" y="122"/>
                  </a:lnTo>
                  <a:lnTo>
                    <a:pt x="196" y="122"/>
                  </a:lnTo>
                  <a:lnTo>
                    <a:pt x="196" y="0"/>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68" name="Freeform 17">
              <a:extLst>
                <a:ext uri="{FF2B5EF4-FFF2-40B4-BE49-F238E27FC236}">
                  <a16:creationId xmlns="" xmlns:a16="http://schemas.microsoft.com/office/drawing/2014/main" id="{7BAA4B92-1E56-4153-86EF-8C79729ACE4B}"/>
                </a:ext>
              </a:extLst>
            </p:cNvPr>
            <p:cNvSpPr>
              <a:spLocks noEditPoints="1"/>
            </p:cNvSpPr>
            <p:nvPr/>
          </p:nvSpPr>
          <p:spPr bwMode="auto">
            <a:xfrm>
              <a:off x="2222" y="3581"/>
              <a:ext cx="38" cy="52"/>
            </a:xfrm>
            <a:custGeom>
              <a:avLst/>
              <a:gdLst>
                <a:gd name="T0" fmla="*/ 38 w 454"/>
                <a:gd name="T1" fmla="*/ 51 h 576"/>
                <a:gd name="T2" fmla="*/ 28 w 454"/>
                <a:gd name="T3" fmla="*/ 0 h 576"/>
                <a:gd name="T4" fmla="*/ 28 w 454"/>
                <a:gd name="T5" fmla="*/ 19 h 576"/>
                <a:gd name="T6" fmla="*/ 28 w 454"/>
                <a:gd name="T7" fmla="*/ 19 h 576"/>
                <a:gd name="T8" fmla="*/ 21 w 454"/>
                <a:gd name="T9" fmla="*/ 14 h 576"/>
                <a:gd name="T10" fmla="*/ 17 w 454"/>
                <a:gd name="T11" fmla="*/ 13 h 576"/>
                <a:gd name="T12" fmla="*/ 10 w 454"/>
                <a:gd name="T13" fmla="*/ 14 h 576"/>
                <a:gd name="T14" fmla="*/ 5 w 454"/>
                <a:gd name="T15" fmla="*/ 18 h 576"/>
                <a:gd name="T16" fmla="*/ 2 w 454"/>
                <a:gd name="T17" fmla="*/ 23 h 576"/>
                <a:gd name="T18" fmla="*/ 0 w 454"/>
                <a:gd name="T19" fmla="*/ 29 h 576"/>
                <a:gd name="T20" fmla="*/ 0 w 454"/>
                <a:gd name="T21" fmla="*/ 32 h 576"/>
                <a:gd name="T22" fmla="*/ 1 w 454"/>
                <a:gd name="T23" fmla="*/ 39 h 576"/>
                <a:gd name="T24" fmla="*/ 3 w 454"/>
                <a:gd name="T25" fmla="*/ 45 h 576"/>
                <a:gd name="T26" fmla="*/ 7 w 454"/>
                <a:gd name="T27" fmla="*/ 49 h 576"/>
                <a:gd name="T28" fmla="*/ 13 w 454"/>
                <a:gd name="T29" fmla="*/ 52 h 576"/>
                <a:gd name="T30" fmla="*/ 17 w 454"/>
                <a:gd name="T31" fmla="*/ 52 h 576"/>
                <a:gd name="T32" fmla="*/ 25 w 454"/>
                <a:gd name="T33" fmla="*/ 49 h 576"/>
                <a:gd name="T34" fmla="*/ 28 w 454"/>
                <a:gd name="T35" fmla="*/ 46 h 576"/>
                <a:gd name="T36" fmla="*/ 28 w 454"/>
                <a:gd name="T37" fmla="*/ 51 h 576"/>
                <a:gd name="T38" fmla="*/ 28 w 454"/>
                <a:gd name="T39" fmla="*/ 32 h 576"/>
                <a:gd name="T40" fmla="*/ 27 w 454"/>
                <a:gd name="T41" fmla="*/ 39 h 576"/>
                <a:gd name="T42" fmla="*/ 23 w 454"/>
                <a:gd name="T43" fmla="*/ 44 h 576"/>
                <a:gd name="T44" fmla="*/ 19 w 454"/>
                <a:gd name="T45" fmla="*/ 44 h 576"/>
                <a:gd name="T46" fmla="*/ 13 w 454"/>
                <a:gd name="T47" fmla="*/ 42 h 576"/>
                <a:gd name="T48" fmla="*/ 11 w 454"/>
                <a:gd name="T49" fmla="*/ 36 h 576"/>
                <a:gd name="T50" fmla="*/ 10 w 454"/>
                <a:gd name="T51" fmla="*/ 32 h 576"/>
                <a:gd name="T52" fmla="*/ 12 w 454"/>
                <a:gd name="T53" fmla="*/ 26 h 576"/>
                <a:gd name="T54" fmla="*/ 16 w 454"/>
                <a:gd name="T55" fmla="*/ 21 h 576"/>
                <a:gd name="T56" fmla="*/ 19 w 454"/>
                <a:gd name="T57" fmla="*/ 21 h 576"/>
                <a:gd name="T58" fmla="*/ 25 w 454"/>
                <a:gd name="T59" fmla="*/ 23 h 576"/>
                <a:gd name="T60" fmla="*/ 28 w 454"/>
                <a:gd name="T61" fmla="*/ 29 h 576"/>
                <a:gd name="T62" fmla="*/ 28 w 454"/>
                <a:gd name="T63" fmla="*/ 32 h 5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54"/>
                <a:gd name="T97" fmla="*/ 0 h 576"/>
                <a:gd name="T98" fmla="*/ 454 w 454"/>
                <a:gd name="T99" fmla="*/ 576 h 57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54" h="576">
                  <a:moveTo>
                    <a:pt x="337" y="565"/>
                  </a:moveTo>
                  <a:lnTo>
                    <a:pt x="454" y="565"/>
                  </a:lnTo>
                  <a:lnTo>
                    <a:pt x="454" y="0"/>
                  </a:lnTo>
                  <a:lnTo>
                    <a:pt x="332" y="0"/>
                  </a:lnTo>
                  <a:lnTo>
                    <a:pt x="332" y="205"/>
                  </a:lnTo>
                  <a:lnTo>
                    <a:pt x="330" y="205"/>
                  </a:lnTo>
                  <a:lnTo>
                    <a:pt x="331" y="205"/>
                  </a:lnTo>
                  <a:lnTo>
                    <a:pt x="295" y="172"/>
                  </a:lnTo>
                  <a:lnTo>
                    <a:pt x="249" y="151"/>
                  </a:lnTo>
                  <a:lnTo>
                    <a:pt x="198" y="144"/>
                  </a:lnTo>
                  <a:lnTo>
                    <a:pt x="156" y="148"/>
                  </a:lnTo>
                  <a:lnTo>
                    <a:pt x="120" y="159"/>
                  </a:lnTo>
                  <a:lnTo>
                    <a:pt x="89" y="175"/>
                  </a:lnTo>
                  <a:lnTo>
                    <a:pt x="61" y="197"/>
                  </a:lnTo>
                  <a:lnTo>
                    <a:pt x="40" y="223"/>
                  </a:lnTo>
                  <a:lnTo>
                    <a:pt x="22" y="252"/>
                  </a:lnTo>
                  <a:lnTo>
                    <a:pt x="10" y="286"/>
                  </a:lnTo>
                  <a:lnTo>
                    <a:pt x="2" y="320"/>
                  </a:lnTo>
                  <a:lnTo>
                    <a:pt x="0" y="356"/>
                  </a:lnTo>
                  <a:lnTo>
                    <a:pt x="2" y="394"/>
                  </a:lnTo>
                  <a:lnTo>
                    <a:pt x="10" y="429"/>
                  </a:lnTo>
                  <a:lnTo>
                    <a:pt x="22" y="464"/>
                  </a:lnTo>
                  <a:lnTo>
                    <a:pt x="40" y="494"/>
                  </a:lnTo>
                  <a:lnTo>
                    <a:pt x="61" y="521"/>
                  </a:lnTo>
                  <a:lnTo>
                    <a:pt x="89" y="543"/>
                  </a:lnTo>
                  <a:lnTo>
                    <a:pt x="120" y="561"/>
                  </a:lnTo>
                  <a:lnTo>
                    <a:pt x="158" y="572"/>
                  </a:lnTo>
                  <a:lnTo>
                    <a:pt x="200" y="576"/>
                  </a:lnTo>
                  <a:lnTo>
                    <a:pt x="254" y="569"/>
                  </a:lnTo>
                  <a:lnTo>
                    <a:pt x="300" y="548"/>
                  </a:lnTo>
                  <a:lnTo>
                    <a:pt x="336" y="512"/>
                  </a:lnTo>
                  <a:lnTo>
                    <a:pt x="337" y="512"/>
                  </a:lnTo>
                  <a:lnTo>
                    <a:pt x="337" y="565"/>
                  </a:lnTo>
                  <a:close/>
                  <a:moveTo>
                    <a:pt x="336" y="359"/>
                  </a:moveTo>
                  <a:lnTo>
                    <a:pt x="333" y="398"/>
                  </a:lnTo>
                  <a:lnTo>
                    <a:pt x="322" y="434"/>
                  </a:lnTo>
                  <a:lnTo>
                    <a:pt x="302" y="464"/>
                  </a:lnTo>
                  <a:lnTo>
                    <a:pt x="273" y="484"/>
                  </a:lnTo>
                  <a:lnTo>
                    <a:pt x="230" y="491"/>
                  </a:lnTo>
                  <a:lnTo>
                    <a:pt x="190" y="483"/>
                  </a:lnTo>
                  <a:lnTo>
                    <a:pt x="160" y="463"/>
                  </a:lnTo>
                  <a:lnTo>
                    <a:pt x="139" y="433"/>
                  </a:lnTo>
                  <a:lnTo>
                    <a:pt x="127" y="398"/>
                  </a:lnTo>
                  <a:lnTo>
                    <a:pt x="122" y="360"/>
                  </a:lnTo>
                  <a:lnTo>
                    <a:pt x="126" y="320"/>
                  </a:lnTo>
                  <a:lnTo>
                    <a:pt x="138" y="285"/>
                  </a:lnTo>
                  <a:lnTo>
                    <a:pt x="158" y="255"/>
                  </a:lnTo>
                  <a:lnTo>
                    <a:pt x="189" y="236"/>
                  </a:lnTo>
                  <a:lnTo>
                    <a:pt x="230" y="229"/>
                  </a:lnTo>
                  <a:lnTo>
                    <a:pt x="272" y="236"/>
                  </a:lnTo>
                  <a:lnTo>
                    <a:pt x="302" y="255"/>
                  </a:lnTo>
                  <a:lnTo>
                    <a:pt x="322" y="285"/>
                  </a:lnTo>
                  <a:lnTo>
                    <a:pt x="333" y="320"/>
                  </a:lnTo>
                  <a:lnTo>
                    <a:pt x="336" y="359"/>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69" name="Freeform 18">
              <a:extLst>
                <a:ext uri="{FF2B5EF4-FFF2-40B4-BE49-F238E27FC236}">
                  <a16:creationId xmlns="" xmlns:a16="http://schemas.microsoft.com/office/drawing/2014/main" id="{AA493707-3804-4288-BDBB-3E2AC1190C9F}"/>
                </a:ext>
              </a:extLst>
            </p:cNvPr>
            <p:cNvSpPr>
              <a:spLocks noEditPoints="1"/>
            </p:cNvSpPr>
            <p:nvPr/>
          </p:nvSpPr>
          <p:spPr bwMode="auto">
            <a:xfrm>
              <a:off x="2266" y="3594"/>
              <a:ext cx="37" cy="39"/>
            </a:xfrm>
            <a:custGeom>
              <a:avLst/>
              <a:gdLst>
                <a:gd name="T0" fmla="*/ 37 w 445"/>
                <a:gd name="T1" fmla="*/ 19 h 432"/>
                <a:gd name="T2" fmla="*/ 36 w 445"/>
                <a:gd name="T3" fmla="*/ 12 h 432"/>
                <a:gd name="T4" fmla="*/ 33 w 445"/>
                <a:gd name="T5" fmla="*/ 7 h 432"/>
                <a:gd name="T6" fmla="*/ 29 w 445"/>
                <a:gd name="T7" fmla="*/ 3 h 432"/>
                <a:gd name="T8" fmla="*/ 23 w 445"/>
                <a:gd name="T9" fmla="*/ 0 h 432"/>
                <a:gd name="T10" fmla="*/ 19 w 445"/>
                <a:gd name="T11" fmla="*/ 0 h 432"/>
                <a:gd name="T12" fmla="*/ 13 w 445"/>
                <a:gd name="T13" fmla="*/ 1 h 432"/>
                <a:gd name="T14" fmla="*/ 7 w 445"/>
                <a:gd name="T15" fmla="*/ 4 h 432"/>
                <a:gd name="T16" fmla="*/ 3 w 445"/>
                <a:gd name="T17" fmla="*/ 8 h 432"/>
                <a:gd name="T18" fmla="*/ 1 w 445"/>
                <a:gd name="T19" fmla="*/ 13 h 432"/>
                <a:gd name="T20" fmla="*/ 0 w 445"/>
                <a:gd name="T21" fmla="*/ 20 h 432"/>
                <a:gd name="T22" fmla="*/ 0 w 445"/>
                <a:gd name="T23" fmla="*/ 23 h 432"/>
                <a:gd name="T24" fmla="*/ 2 w 445"/>
                <a:gd name="T25" fmla="*/ 29 h 432"/>
                <a:gd name="T26" fmla="*/ 5 w 445"/>
                <a:gd name="T27" fmla="*/ 33 h 432"/>
                <a:gd name="T28" fmla="*/ 10 w 445"/>
                <a:gd name="T29" fmla="*/ 37 h 432"/>
                <a:gd name="T30" fmla="*/ 16 w 445"/>
                <a:gd name="T31" fmla="*/ 39 h 432"/>
                <a:gd name="T32" fmla="*/ 19 w 445"/>
                <a:gd name="T33" fmla="*/ 39 h 432"/>
                <a:gd name="T34" fmla="*/ 26 w 445"/>
                <a:gd name="T35" fmla="*/ 38 h 432"/>
                <a:gd name="T36" fmla="*/ 31 w 445"/>
                <a:gd name="T37" fmla="*/ 35 h 432"/>
                <a:gd name="T38" fmla="*/ 35 w 445"/>
                <a:gd name="T39" fmla="*/ 30 h 432"/>
                <a:gd name="T40" fmla="*/ 36 w 445"/>
                <a:gd name="T41" fmla="*/ 26 h 432"/>
                <a:gd name="T42" fmla="*/ 27 w 445"/>
                <a:gd name="T43" fmla="*/ 26 h 432"/>
                <a:gd name="T44" fmla="*/ 23 w 445"/>
                <a:gd name="T45" fmla="*/ 31 h 432"/>
                <a:gd name="T46" fmla="*/ 19 w 445"/>
                <a:gd name="T47" fmla="*/ 31 h 432"/>
                <a:gd name="T48" fmla="*/ 13 w 445"/>
                <a:gd name="T49" fmla="*/ 29 h 432"/>
                <a:gd name="T50" fmla="*/ 10 w 445"/>
                <a:gd name="T51" fmla="*/ 22 h 432"/>
                <a:gd name="T52" fmla="*/ 37 w 445"/>
                <a:gd name="T53" fmla="*/ 22 h 432"/>
                <a:gd name="T54" fmla="*/ 10 w 445"/>
                <a:gd name="T55" fmla="*/ 16 h 432"/>
                <a:gd name="T56" fmla="*/ 14 w 445"/>
                <a:gd name="T57" fmla="*/ 9 h 432"/>
                <a:gd name="T58" fmla="*/ 19 w 445"/>
                <a:gd name="T59" fmla="*/ 8 h 432"/>
                <a:gd name="T60" fmla="*/ 25 w 445"/>
                <a:gd name="T61" fmla="*/ 11 h 432"/>
                <a:gd name="T62" fmla="*/ 27 w 445"/>
                <a:gd name="T63" fmla="*/ 16 h 432"/>
                <a:gd name="T64" fmla="*/ 10 w 445"/>
                <a:gd name="T65" fmla="*/ 16 h 4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5"/>
                <a:gd name="T100" fmla="*/ 0 h 432"/>
                <a:gd name="T101" fmla="*/ 445 w 445"/>
                <a:gd name="T102" fmla="*/ 432 h 4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5" h="432">
                  <a:moveTo>
                    <a:pt x="445" y="243"/>
                  </a:moveTo>
                  <a:lnTo>
                    <a:pt x="445" y="205"/>
                  </a:lnTo>
                  <a:lnTo>
                    <a:pt x="440" y="170"/>
                  </a:lnTo>
                  <a:lnTo>
                    <a:pt x="431" y="136"/>
                  </a:lnTo>
                  <a:lnTo>
                    <a:pt x="416" y="103"/>
                  </a:lnTo>
                  <a:lnTo>
                    <a:pt x="397" y="75"/>
                  </a:lnTo>
                  <a:lnTo>
                    <a:pt x="372" y="50"/>
                  </a:lnTo>
                  <a:lnTo>
                    <a:pt x="344" y="30"/>
                  </a:lnTo>
                  <a:lnTo>
                    <a:pt x="310" y="14"/>
                  </a:lnTo>
                  <a:lnTo>
                    <a:pt x="272" y="4"/>
                  </a:lnTo>
                  <a:lnTo>
                    <a:pt x="228" y="0"/>
                  </a:lnTo>
                  <a:lnTo>
                    <a:pt x="189" y="3"/>
                  </a:lnTo>
                  <a:lnTo>
                    <a:pt x="153" y="11"/>
                  </a:lnTo>
                  <a:lnTo>
                    <a:pt x="119" y="24"/>
                  </a:lnTo>
                  <a:lnTo>
                    <a:pt x="89" y="41"/>
                  </a:lnTo>
                  <a:lnTo>
                    <a:pt x="63" y="63"/>
                  </a:lnTo>
                  <a:lnTo>
                    <a:pt x="41" y="87"/>
                  </a:lnTo>
                  <a:lnTo>
                    <a:pt x="24" y="116"/>
                  </a:lnTo>
                  <a:lnTo>
                    <a:pt x="11" y="147"/>
                  </a:lnTo>
                  <a:lnTo>
                    <a:pt x="3" y="180"/>
                  </a:lnTo>
                  <a:lnTo>
                    <a:pt x="0" y="217"/>
                  </a:lnTo>
                  <a:lnTo>
                    <a:pt x="2" y="253"/>
                  </a:lnTo>
                  <a:lnTo>
                    <a:pt x="10" y="287"/>
                  </a:lnTo>
                  <a:lnTo>
                    <a:pt x="23" y="319"/>
                  </a:lnTo>
                  <a:lnTo>
                    <a:pt x="39" y="347"/>
                  </a:lnTo>
                  <a:lnTo>
                    <a:pt x="61" y="371"/>
                  </a:lnTo>
                  <a:lnTo>
                    <a:pt x="87" y="392"/>
                  </a:lnTo>
                  <a:lnTo>
                    <a:pt x="117" y="408"/>
                  </a:lnTo>
                  <a:lnTo>
                    <a:pt x="150" y="422"/>
                  </a:lnTo>
                  <a:lnTo>
                    <a:pt x="188" y="429"/>
                  </a:lnTo>
                  <a:lnTo>
                    <a:pt x="228" y="432"/>
                  </a:lnTo>
                  <a:lnTo>
                    <a:pt x="269" y="429"/>
                  </a:lnTo>
                  <a:lnTo>
                    <a:pt x="308" y="421"/>
                  </a:lnTo>
                  <a:lnTo>
                    <a:pt x="341" y="407"/>
                  </a:lnTo>
                  <a:lnTo>
                    <a:pt x="372" y="388"/>
                  </a:lnTo>
                  <a:lnTo>
                    <a:pt x="398" y="363"/>
                  </a:lnTo>
                  <a:lnTo>
                    <a:pt x="420" y="332"/>
                  </a:lnTo>
                  <a:lnTo>
                    <a:pt x="437" y="293"/>
                  </a:lnTo>
                  <a:lnTo>
                    <a:pt x="329" y="293"/>
                  </a:lnTo>
                  <a:lnTo>
                    <a:pt x="311" y="319"/>
                  </a:lnTo>
                  <a:lnTo>
                    <a:pt x="277" y="339"/>
                  </a:lnTo>
                  <a:lnTo>
                    <a:pt x="232" y="347"/>
                  </a:lnTo>
                  <a:lnTo>
                    <a:pt x="186" y="341"/>
                  </a:lnTo>
                  <a:lnTo>
                    <a:pt x="153" y="322"/>
                  </a:lnTo>
                  <a:lnTo>
                    <a:pt x="132" y="289"/>
                  </a:lnTo>
                  <a:lnTo>
                    <a:pt x="122" y="243"/>
                  </a:lnTo>
                  <a:lnTo>
                    <a:pt x="445" y="243"/>
                  </a:lnTo>
                  <a:close/>
                  <a:moveTo>
                    <a:pt x="122" y="172"/>
                  </a:moveTo>
                  <a:lnTo>
                    <a:pt x="133" y="136"/>
                  </a:lnTo>
                  <a:lnTo>
                    <a:pt x="164" y="100"/>
                  </a:lnTo>
                  <a:lnTo>
                    <a:pt x="225" y="85"/>
                  </a:lnTo>
                  <a:lnTo>
                    <a:pt x="274" y="95"/>
                  </a:lnTo>
                  <a:lnTo>
                    <a:pt x="305" y="125"/>
                  </a:lnTo>
                  <a:lnTo>
                    <a:pt x="322" y="172"/>
                  </a:lnTo>
                  <a:lnTo>
                    <a:pt x="122" y="17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70" name="Freeform 19">
              <a:extLst>
                <a:ext uri="{FF2B5EF4-FFF2-40B4-BE49-F238E27FC236}">
                  <a16:creationId xmlns="" xmlns:a16="http://schemas.microsoft.com/office/drawing/2014/main" id="{DFB88563-D598-473F-98F5-C481A891C642}"/>
                </a:ext>
              </a:extLst>
            </p:cNvPr>
            <p:cNvSpPr>
              <a:spLocks/>
            </p:cNvSpPr>
            <p:nvPr/>
          </p:nvSpPr>
          <p:spPr bwMode="auto">
            <a:xfrm>
              <a:off x="2327" y="3579"/>
              <a:ext cx="43" cy="54"/>
            </a:xfrm>
            <a:custGeom>
              <a:avLst/>
              <a:gdLst>
                <a:gd name="T0" fmla="*/ 0 w 519"/>
                <a:gd name="T1" fmla="*/ 39 h 591"/>
                <a:gd name="T2" fmla="*/ 2 w 519"/>
                <a:gd name="T3" fmla="*/ 45 h 591"/>
                <a:gd name="T4" fmla="*/ 7 w 519"/>
                <a:gd name="T5" fmla="*/ 50 h 591"/>
                <a:gd name="T6" fmla="*/ 12 w 519"/>
                <a:gd name="T7" fmla="*/ 52 h 591"/>
                <a:gd name="T8" fmla="*/ 18 w 519"/>
                <a:gd name="T9" fmla="*/ 54 h 591"/>
                <a:gd name="T10" fmla="*/ 22 w 519"/>
                <a:gd name="T11" fmla="*/ 54 h 591"/>
                <a:gd name="T12" fmla="*/ 30 w 519"/>
                <a:gd name="T13" fmla="*/ 53 h 591"/>
                <a:gd name="T14" fmla="*/ 36 w 519"/>
                <a:gd name="T15" fmla="*/ 50 h 591"/>
                <a:gd name="T16" fmla="*/ 41 w 519"/>
                <a:gd name="T17" fmla="*/ 46 h 591"/>
                <a:gd name="T18" fmla="*/ 43 w 519"/>
                <a:gd name="T19" fmla="*/ 40 h 591"/>
                <a:gd name="T20" fmla="*/ 43 w 519"/>
                <a:gd name="T21" fmla="*/ 37 h 591"/>
                <a:gd name="T22" fmla="*/ 41 w 519"/>
                <a:gd name="T23" fmla="*/ 30 h 591"/>
                <a:gd name="T24" fmla="*/ 35 w 519"/>
                <a:gd name="T25" fmla="*/ 25 h 591"/>
                <a:gd name="T26" fmla="*/ 30 w 519"/>
                <a:gd name="T27" fmla="*/ 23 h 591"/>
                <a:gd name="T28" fmla="*/ 28 w 519"/>
                <a:gd name="T29" fmla="*/ 22 h 591"/>
                <a:gd name="T30" fmla="*/ 17 w 519"/>
                <a:gd name="T31" fmla="*/ 19 h 591"/>
                <a:gd name="T32" fmla="*/ 13 w 519"/>
                <a:gd name="T33" fmla="*/ 17 h 591"/>
                <a:gd name="T34" fmla="*/ 13 w 519"/>
                <a:gd name="T35" fmla="*/ 15 h 591"/>
                <a:gd name="T36" fmla="*/ 17 w 519"/>
                <a:gd name="T37" fmla="*/ 9 h 591"/>
                <a:gd name="T38" fmla="*/ 20 w 519"/>
                <a:gd name="T39" fmla="*/ 9 h 591"/>
                <a:gd name="T40" fmla="*/ 27 w 519"/>
                <a:gd name="T41" fmla="*/ 10 h 591"/>
                <a:gd name="T42" fmla="*/ 30 w 519"/>
                <a:gd name="T43" fmla="*/ 17 h 591"/>
                <a:gd name="T44" fmla="*/ 41 w 519"/>
                <a:gd name="T45" fmla="*/ 17 h 591"/>
                <a:gd name="T46" fmla="*/ 41 w 519"/>
                <a:gd name="T47" fmla="*/ 13 h 591"/>
                <a:gd name="T48" fmla="*/ 38 w 519"/>
                <a:gd name="T49" fmla="*/ 7 h 591"/>
                <a:gd name="T50" fmla="*/ 34 w 519"/>
                <a:gd name="T51" fmla="*/ 3 h 591"/>
                <a:gd name="T52" fmla="*/ 28 w 519"/>
                <a:gd name="T53" fmla="*/ 1 h 591"/>
                <a:gd name="T54" fmla="*/ 21 w 519"/>
                <a:gd name="T55" fmla="*/ 0 h 591"/>
                <a:gd name="T56" fmla="*/ 18 w 519"/>
                <a:gd name="T57" fmla="*/ 0 h 591"/>
                <a:gd name="T58" fmla="*/ 12 w 519"/>
                <a:gd name="T59" fmla="*/ 2 h 591"/>
                <a:gd name="T60" fmla="*/ 7 w 519"/>
                <a:gd name="T61" fmla="*/ 5 h 591"/>
                <a:gd name="T62" fmla="*/ 3 w 519"/>
                <a:gd name="T63" fmla="*/ 9 h 591"/>
                <a:gd name="T64" fmla="*/ 2 w 519"/>
                <a:gd name="T65" fmla="*/ 16 h 591"/>
                <a:gd name="T66" fmla="*/ 2 w 519"/>
                <a:gd name="T67" fmla="*/ 19 h 591"/>
                <a:gd name="T68" fmla="*/ 5 w 519"/>
                <a:gd name="T69" fmla="*/ 25 h 591"/>
                <a:gd name="T70" fmla="*/ 11 w 519"/>
                <a:gd name="T71" fmla="*/ 28 h 591"/>
                <a:gd name="T72" fmla="*/ 17 w 519"/>
                <a:gd name="T73" fmla="*/ 30 h 591"/>
                <a:gd name="T74" fmla="*/ 21 w 519"/>
                <a:gd name="T75" fmla="*/ 31 h 591"/>
                <a:gd name="T76" fmla="*/ 29 w 519"/>
                <a:gd name="T77" fmla="*/ 34 h 591"/>
                <a:gd name="T78" fmla="*/ 32 w 519"/>
                <a:gd name="T79" fmla="*/ 39 h 591"/>
                <a:gd name="T80" fmla="*/ 31 w 519"/>
                <a:gd name="T81" fmla="*/ 42 h 591"/>
                <a:gd name="T82" fmla="*/ 25 w 519"/>
                <a:gd name="T83" fmla="*/ 45 h 591"/>
                <a:gd name="T84" fmla="*/ 22 w 519"/>
                <a:gd name="T85" fmla="*/ 45 h 591"/>
                <a:gd name="T86" fmla="*/ 16 w 519"/>
                <a:gd name="T87" fmla="*/ 44 h 591"/>
                <a:gd name="T88" fmla="*/ 11 w 519"/>
                <a:gd name="T89" fmla="*/ 39 h 591"/>
                <a:gd name="T90" fmla="*/ 11 w 519"/>
                <a:gd name="T91" fmla="*/ 36 h 591"/>
                <a:gd name="T92" fmla="*/ 0 w 519"/>
                <a:gd name="T93" fmla="*/ 36 h 59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19"/>
                <a:gd name="T142" fmla="*/ 0 h 591"/>
                <a:gd name="T143" fmla="*/ 519 w 519"/>
                <a:gd name="T144" fmla="*/ 591 h 59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19" h="591">
                  <a:moveTo>
                    <a:pt x="0" y="390"/>
                  </a:moveTo>
                  <a:lnTo>
                    <a:pt x="3" y="429"/>
                  </a:lnTo>
                  <a:lnTo>
                    <a:pt x="14" y="464"/>
                  </a:lnTo>
                  <a:lnTo>
                    <a:pt x="30" y="495"/>
                  </a:lnTo>
                  <a:lnTo>
                    <a:pt x="52" y="521"/>
                  </a:lnTo>
                  <a:lnTo>
                    <a:pt x="79" y="542"/>
                  </a:lnTo>
                  <a:lnTo>
                    <a:pt x="111" y="560"/>
                  </a:lnTo>
                  <a:lnTo>
                    <a:pt x="146" y="574"/>
                  </a:lnTo>
                  <a:lnTo>
                    <a:pt x="183" y="584"/>
                  </a:lnTo>
                  <a:lnTo>
                    <a:pt x="222" y="589"/>
                  </a:lnTo>
                  <a:lnTo>
                    <a:pt x="263" y="591"/>
                  </a:lnTo>
                  <a:lnTo>
                    <a:pt x="316" y="588"/>
                  </a:lnTo>
                  <a:lnTo>
                    <a:pt x="363" y="580"/>
                  </a:lnTo>
                  <a:lnTo>
                    <a:pt x="403" y="566"/>
                  </a:lnTo>
                  <a:lnTo>
                    <a:pt x="438" y="549"/>
                  </a:lnTo>
                  <a:lnTo>
                    <a:pt x="468" y="528"/>
                  </a:lnTo>
                  <a:lnTo>
                    <a:pt x="490" y="503"/>
                  </a:lnTo>
                  <a:lnTo>
                    <a:pt x="506" y="475"/>
                  </a:lnTo>
                  <a:lnTo>
                    <a:pt x="516" y="443"/>
                  </a:lnTo>
                  <a:lnTo>
                    <a:pt x="519" y="410"/>
                  </a:lnTo>
                  <a:lnTo>
                    <a:pt x="511" y="360"/>
                  </a:lnTo>
                  <a:lnTo>
                    <a:pt x="491" y="323"/>
                  </a:lnTo>
                  <a:lnTo>
                    <a:pt x="461" y="295"/>
                  </a:lnTo>
                  <a:lnTo>
                    <a:pt x="427" y="274"/>
                  </a:lnTo>
                  <a:lnTo>
                    <a:pt x="392" y="260"/>
                  </a:lnTo>
                  <a:lnTo>
                    <a:pt x="361" y="251"/>
                  </a:lnTo>
                  <a:lnTo>
                    <a:pt x="336" y="245"/>
                  </a:lnTo>
                  <a:lnTo>
                    <a:pt x="257" y="227"/>
                  </a:lnTo>
                  <a:lnTo>
                    <a:pt x="205" y="212"/>
                  </a:lnTo>
                  <a:lnTo>
                    <a:pt x="172" y="199"/>
                  </a:lnTo>
                  <a:lnTo>
                    <a:pt x="157" y="182"/>
                  </a:lnTo>
                  <a:lnTo>
                    <a:pt x="152" y="160"/>
                  </a:lnTo>
                  <a:lnTo>
                    <a:pt x="167" y="122"/>
                  </a:lnTo>
                  <a:lnTo>
                    <a:pt x="202" y="102"/>
                  </a:lnTo>
                  <a:lnTo>
                    <a:pt x="245" y="96"/>
                  </a:lnTo>
                  <a:lnTo>
                    <a:pt x="291" y="100"/>
                  </a:lnTo>
                  <a:lnTo>
                    <a:pt x="329" y="113"/>
                  </a:lnTo>
                  <a:lnTo>
                    <a:pt x="355" y="139"/>
                  </a:lnTo>
                  <a:lnTo>
                    <a:pt x="367" y="182"/>
                  </a:lnTo>
                  <a:lnTo>
                    <a:pt x="498" y="182"/>
                  </a:lnTo>
                  <a:lnTo>
                    <a:pt x="494" y="141"/>
                  </a:lnTo>
                  <a:lnTo>
                    <a:pt x="482" y="106"/>
                  </a:lnTo>
                  <a:lnTo>
                    <a:pt x="463" y="77"/>
                  </a:lnTo>
                  <a:lnTo>
                    <a:pt x="438" y="52"/>
                  </a:lnTo>
                  <a:lnTo>
                    <a:pt x="408" y="32"/>
                  </a:lnTo>
                  <a:lnTo>
                    <a:pt x="373" y="18"/>
                  </a:lnTo>
                  <a:lnTo>
                    <a:pt x="335" y="8"/>
                  </a:lnTo>
                  <a:lnTo>
                    <a:pt x="294" y="2"/>
                  </a:lnTo>
                  <a:lnTo>
                    <a:pt x="252" y="0"/>
                  </a:lnTo>
                  <a:lnTo>
                    <a:pt x="215" y="2"/>
                  </a:lnTo>
                  <a:lnTo>
                    <a:pt x="178" y="8"/>
                  </a:lnTo>
                  <a:lnTo>
                    <a:pt x="143" y="18"/>
                  </a:lnTo>
                  <a:lnTo>
                    <a:pt x="110" y="33"/>
                  </a:lnTo>
                  <a:lnTo>
                    <a:pt x="80" y="51"/>
                  </a:lnTo>
                  <a:lnTo>
                    <a:pt x="56" y="75"/>
                  </a:lnTo>
                  <a:lnTo>
                    <a:pt x="37" y="102"/>
                  </a:lnTo>
                  <a:lnTo>
                    <a:pt x="25" y="134"/>
                  </a:lnTo>
                  <a:lnTo>
                    <a:pt x="20" y="171"/>
                  </a:lnTo>
                  <a:lnTo>
                    <a:pt x="26" y="211"/>
                  </a:lnTo>
                  <a:lnTo>
                    <a:pt x="41" y="244"/>
                  </a:lnTo>
                  <a:lnTo>
                    <a:pt x="64" y="271"/>
                  </a:lnTo>
                  <a:lnTo>
                    <a:pt x="94" y="292"/>
                  </a:lnTo>
                  <a:lnTo>
                    <a:pt x="128" y="308"/>
                  </a:lnTo>
                  <a:lnTo>
                    <a:pt x="166" y="320"/>
                  </a:lnTo>
                  <a:lnTo>
                    <a:pt x="205" y="331"/>
                  </a:lnTo>
                  <a:lnTo>
                    <a:pt x="258" y="343"/>
                  </a:lnTo>
                  <a:lnTo>
                    <a:pt x="308" y="355"/>
                  </a:lnTo>
                  <a:lnTo>
                    <a:pt x="350" y="372"/>
                  </a:lnTo>
                  <a:lnTo>
                    <a:pt x="377" y="393"/>
                  </a:lnTo>
                  <a:lnTo>
                    <a:pt x="388" y="424"/>
                  </a:lnTo>
                  <a:lnTo>
                    <a:pt x="376" y="459"/>
                  </a:lnTo>
                  <a:lnTo>
                    <a:pt x="346" y="481"/>
                  </a:lnTo>
                  <a:lnTo>
                    <a:pt x="306" y="492"/>
                  </a:lnTo>
                  <a:lnTo>
                    <a:pt x="268" y="495"/>
                  </a:lnTo>
                  <a:lnTo>
                    <a:pt x="226" y="491"/>
                  </a:lnTo>
                  <a:lnTo>
                    <a:pt x="188" y="480"/>
                  </a:lnTo>
                  <a:lnTo>
                    <a:pt x="159" y="459"/>
                  </a:lnTo>
                  <a:lnTo>
                    <a:pt x="138" y="430"/>
                  </a:lnTo>
                  <a:lnTo>
                    <a:pt x="132" y="390"/>
                  </a:lnTo>
                  <a:lnTo>
                    <a:pt x="0" y="390"/>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71" name="Freeform 20">
              <a:extLst>
                <a:ext uri="{FF2B5EF4-FFF2-40B4-BE49-F238E27FC236}">
                  <a16:creationId xmlns="" xmlns:a16="http://schemas.microsoft.com/office/drawing/2014/main" id="{D2E58B0D-D998-48B7-A637-A967302D4BCD}"/>
                </a:ext>
              </a:extLst>
            </p:cNvPr>
            <p:cNvSpPr>
              <a:spLocks noEditPoints="1"/>
            </p:cNvSpPr>
            <p:nvPr/>
          </p:nvSpPr>
          <p:spPr bwMode="auto">
            <a:xfrm>
              <a:off x="2374" y="3594"/>
              <a:ext cx="36" cy="39"/>
            </a:xfrm>
            <a:custGeom>
              <a:avLst/>
              <a:gdLst>
                <a:gd name="T0" fmla="*/ 24 w 434"/>
                <a:gd name="T1" fmla="*/ 26 h 432"/>
                <a:gd name="T2" fmla="*/ 21 w 434"/>
                <a:gd name="T3" fmla="*/ 31 h 432"/>
                <a:gd name="T4" fmla="*/ 16 w 434"/>
                <a:gd name="T5" fmla="*/ 32 h 432"/>
                <a:gd name="T6" fmla="*/ 11 w 434"/>
                <a:gd name="T7" fmla="*/ 30 h 432"/>
                <a:gd name="T8" fmla="*/ 10 w 434"/>
                <a:gd name="T9" fmla="*/ 27 h 432"/>
                <a:gd name="T10" fmla="*/ 13 w 434"/>
                <a:gd name="T11" fmla="*/ 23 h 432"/>
                <a:gd name="T12" fmla="*/ 16 w 434"/>
                <a:gd name="T13" fmla="*/ 22 h 432"/>
                <a:gd name="T14" fmla="*/ 22 w 434"/>
                <a:gd name="T15" fmla="*/ 21 h 432"/>
                <a:gd name="T16" fmla="*/ 25 w 434"/>
                <a:gd name="T17" fmla="*/ 20 h 432"/>
                <a:gd name="T18" fmla="*/ 25 w 434"/>
                <a:gd name="T19" fmla="*/ 24 h 432"/>
                <a:gd name="T20" fmla="*/ 12 w 434"/>
                <a:gd name="T21" fmla="*/ 9 h 432"/>
                <a:gd name="T22" fmla="*/ 18 w 434"/>
                <a:gd name="T23" fmla="*/ 7 h 432"/>
                <a:gd name="T24" fmla="*/ 21 w 434"/>
                <a:gd name="T25" fmla="*/ 7 h 432"/>
                <a:gd name="T26" fmla="*/ 25 w 434"/>
                <a:gd name="T27" fmla="*/ 12 h 432"/>
                <a:gd name="T28" fmla="*/ 24 w 434"/>
                <a:gd name="T29" fmla="*/ 14 h 432"/>
                <a:gd name="T30" fmla="*/ 17 w 434"/>
                <a:gd name="T31" fmla="*/ 16 h 432"/>
                <a:gd name="T32" fmla="*/ 13 w 434"/>
                <a:gd name="T33" fmla="*/ 17 h 432"/>
                <a:gd name="T34" fmla="*/ 7 w 434"/>
                <a:gd name="T35" fmla="*/ 18 h 432"/>
                <a:gd name="T36" fmla="*/ 2 w 434"/>
                <a:gd name="T37" fmla="*/ 21 h 432"/>
                <a:gd name="T38" fmla="*/ 0 w 434"/>
                <a:gd name="T39" fmla="*/ 28 h 432"/>
                <a:gd name="T40" fmla="*/ 1 w 434"/>
                <a:gd name="T41" fmla="*/ 32 h 432"/>
                <a:gd name="T42" fmla="*/ 5 w 434"/>
                <a:gd name="T43" fmla="*/ 37 h 432"/>
                <a:gd name="T44" fmla="*/ 13 w 434"/>
                <a:gd name="T45" fmla="*/ 39 h 432"/>
                <a:gd name="T46" fmla="*/ 17 w 434"/>
                <a:gd name="T47" fmla="*/ 39 h 432"/>
                <a:gd name="T48" fmla="*/ 25 w 434"/>
                <a:gd name="T49" fmla="*/ 34 h 432"/>
                <a:gd name="T50" fmla="*/ 25 w 434"/>
                <a:gd name="T51" fmla="*/ 36 h 432"/>
                <a:gd name="T52" fmla="*/ 26 w 434"/>
                <a:gd name="T53" fmla="*/ 38 h 432"/>
                <a:gd name="T54" fmla="*/ 36 w 434"/>
                <a:gd name="T55" fmla="*/ 38 h 432"/>
                <a:gd name="T56" fmla="*/ 35 w 434"/>
                <a:gd name="T57" fmla="*/ 36 h 432"/>
                <a:gd name="T58" fmla="*/ 35 w 434"/>
                <a:gd name="T59" fmla="*/ 30 h 432"/>
                <a:gd name="T60" fmla="*/ 35 w 434"/>
                <a:gd name="T61" fmla="*/ 11 h 432"/>
                <a:gd name="T62" fmla="*/ 34 w 434"/>
                <a:gd name="T63" fmla="*/ 7 h 432"/>
                <a:gd name="T64" fmla="*/ 31 w 434"/>
                <a:gd name="T65" fmla="*/ 3 h 432"/>
                <a:gd name="T66" fmla="*/ 25 w 434"/>
                <a:gd name="T67" fmla="*/ 1 h 432"/>
                <a:gd name="T68" fmla="*/ 19 w 434"/>
                <a:gd name="T69" fmla="*/ 0 h 432"/>
                <a:gd name="T70" fmla="*/ 15 w 434"/>
                <a:gd name="T71" fmla="*/ 0 h 432"/>
                <a:gd name="T72" fmla="*/ 8 w 434"/>
                <a:gd name="T73" fmla="*/ 2 h 432"/>
                <a:gd name="T74" fmla="*/ 3 w 434"/>
                <a:gd name="T75" fmla="*/ 6 h 432"/>
                <a:gd name="T76" fmla="*/ 1 w 434"/>
                <a:gd name="T77" fmla="*/ 12 h 432"/>
                <a:gd name="T78" fmla="*/ 11 w 434"/>
                <a:gd name="T79" fmla="*/ 12 h 43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34"/>
                <a:gd name="T121" fmla="*/ 0 h 432"/>
                <a:gd name="T122" fmla="*/ 434 w 434"/>
                <a:gd name="T123" fmla="*/ 432 h 43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34" h="432">
                  <a:moveTo>
                    <a:pt x="297" y="262"/>
                  </a:moveTo>
                  <a:lnTo>
                    <a:pt x="295" y="287"/>
                  </a:lnTo>
                  <a:lnTo>
                    <a:pt x="283" y="319"/>
                  </a:lnTo>
                  <a:lnTo>
                    <a:pt x="253" y="345"/>
                  </a:lnTo>
                  <a:lnTo>
                    <a:pt x="198" y="356"/>
                  </a:lnTo>
                  <a:lnTo>
                    <a:pt x="160" y="352"/>
                  </a:lnTo>
                  <a:lnTo>
                    <a:pt x="133" y="336"/>
                  </a:lnTo>
                  <a:lnTo>
                    <a:pt x="122" y="304"/>
                  </a:lnTo>
                  <a:lnTo>
                    <a:pt x="132" y="272"/>
                  </a:lnTo>
                  <a:lnTo>
                    <a:pt x="159" y="254"/>
                  </a:lnTo>
                  <a:lnTo>
                    <a:pt x="194" y="244"/>
                  </a:lnTo>
                  <a:lnTo>
                    <a:pt x="233" y="239"/>
                  </a:lnTo>
                  <a:lnTo>
                    <a:pt x="269" y="233"/>
                  </a:lnTo>
                  <a:lnTo>
                    <a:pt x="297" y="221"/>
                  </a:lnTo>
                  <a:lnTo>
                    <a:pt x="297" y="262"/>
                  </a:lnTo>
                  <a:close/>
                  <a:moveTo>
                    <a:pt x="136" y="138"/>
                  </a:moveTo>
                  <a:lnTo>
                    <a:pt x="148" y="101"/>
                  </a:lnTo>
                  <a:lnTo>
                    <a:pt x="177" y="82"/>
                  </a:lnTo>
                  <a:lnTo>
                    <a:pt x="217" y="76"/>
                  </a:lnTo>
                  <a:lnTo>
                    <a:pt x="256" y="79"/>
                  </a:lnTo>
                  <a:lnTo>
                    <a:pt x="286" y="95"/>
                  </a:lnTo>
                  <a:lnTo>
                    <a:pt x="297" y="131"/>
                  </a:lnTo>
                  <a:lnTo>
                    <a:pt x="285" y="157"/>
                  </a:lnTo>
                  <a:lnTo>
                    <a:pt x="252" y="171"/>
                  </a:lnTo>
                  <a:lnTo>
                    <a:pt x="206" y="178"/>
                  </a:lnTo>
                  <a:lnTo>
                    <a:pt x="152" y="185"/>
                  </a:lnTo>
                  <a:lnTo>
                    <a:pt x="114" y="191"/>
                  </a:lnTo>
                  <a:lnTo>
                    <a:pt x="79" y="200"/>
                  </a:lnTo>
                  <a:lnTo>
                    <a:pt x="47" y="216"/>
                  </a:lnTo>
                  <a:lnTo>
                    <a:pt x="22" y="238"/>
                  </a:lnTo>
                  <a:lnTo>
                    <a:pt x="6" y="268"/>
                  </a:lnTo>
                  <a:lnTo>
                    <a:pt x="0" y="308"/>
                  </a:lnTo>
                  <a:lnTo>
                    <a:pt x="8" y="354"/>
                  </a:lnTo>
                  <a:lnTo>
                    <a:pt x="28" y="388"/>
                  </a:lnTo>
                  <a:lnTo>
                    <a:pt x="61" y="412"/>
                  </a:lnTo>
                  <a:lnTo>
                    <a:pt x="104" y="427"/>
                  </a:lnTo>
                  <a:lnTo>
                    <a:pt x="152" y="432"/>
                  </a:lnTo>
                  <a:lnTo>
                    <a:pt x="206" y="427"/>
                  </a:lnTo>
                  <a:lnTo>
                    <a:pt x="257" y="410"/>
                  </a:lnTo>
                  <a:lnTo>
                    <a:pt x="302" y="381"/>
                  </a:lnTo>
                  <a:lnTo>
                    <a:pt x="303" y="394"/>
                  </a:lnTo>
                  <a:lnTo>
                    <a:pt x="307" y="407"/>
                  </a:lnTo>
                  <a:lnTo>
                    <a:pt x="310" y="421"/>
                  </a:lnTo>
                  <a:lnTo>
                    <a:pt x="434" y="421"/>
                  </a:lnTo>
                  <a:lnTo>
                    <a:pt x="425" y="397"/>
                  </a:lnTo>
                  <a:lnTo>
                    <a:pt x="421" y="366"/>
                  </a:lnTo>
                  <a:lnTo>
                    <a:pt x="419" y="330"/>
                  </a:lnTo>
                  <a:lnTo>
                    <a:pt x="419" y="117"/>
                  </a:lnTo>
                  <a:lnTo>
                    <a:pt x="413" y="79"/>
                  </a:lnTo>
                  <a:lnTo>
                    <a:pt x="396" y="51"/>
                  </a:lnTo>
                  <a:lnTo>
                    <a:pt x="370" y="30"/>
                  </a:lnTo>
                  <a:lnTo>
                    <a:pt x="337" y="16"/>
                  </a:lnTo>
                  <a:lnTo>
                    <a:pt x="301" y="6"/>
                  </a:lnTo>
                  <a:lnTo>
                    <a:pt x="262" y="1"/>
                  </a:lnTo>
                  <a:lnTo>
                    <a:pt x="224" y="0"/>
                  </a:lnTo>
                  <a:lnTo>
                    <a:pt x="180" y="2"/>
                  </a:lnTo>
                  <a:lnTo>
                    <a:pt x="139" y="9"/>
                  </a:lnTo>
                  <a:lnTo>
                    <a:pt x="100" y="22"/>
                  </a:lnTo>
                  <a:lnTo>
                    <a:pt x="68" y="40"/>
                  </a:lnTo>
                  <a:lnTo>
                    <a:pt x="40" y="64"/>
                  </a:lnTo>
                  <a:lnTo>
                    <a:pt x="22" y="96"/>
                  </a:lnTo>
                  <a:lnTo>
                    <a:pt x="13" y="138"/>
                  </a:lnTo>
                  <a:lnTo>
                    <a:pt x="136" y="138"/>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72" name="Freeform 21">
              <a:extLst>
                <a:ext uri="{FF2B5EF4-FFF2-40B4-BE49-F238E27FC236}">
                  <a16:creationId xmlns="" xmlns:a16="http://schemas.microsoft.com/office/drawing/2014/main" id="{C00E9B3B-E48E-4FD8-B969-B1D8C8F35884}"/>
                </a:ext>
              </a:extLst>
            </p:cNvPr>
            <p:cNvSpPr>
              <a:spLocks/>
            </p:cNvSpPr>
            <p:nvPr/>
          </p:nvSpPr>
          <p:spPr bwMode="auto">
            <a:xfrm>
              <a:off x="2417" y="3581"/>
              <a:ext cx="10" cy="51"/>
            </a:xfrm>
            <a:custGeom>
              <a:avLst/>
              <a:gdLst>
                <a:gd name="T0" fmla="*/ 0 w 123"/>
                <a:gd name="T1" fmla="*/ 51 h 565"/>
                <a:gd name="T2" fmla="*/ 10 w 123"/>
                <a:gd name="T3" fmla="*/ 51 h 565"/>
                <a:gd name="T4" fmla="*/ 10 w 123"/>
                <a:gd name="T5" fmla="*/ 0 h 565"/>
                <a:gd name="T6" fmla="*/ 0 w 123"/>
                <a:gd name="T7" fmla="*/ 0 h 565"/>
                <a:gd name="T8" fmla="*/ 0 w 123"/>
                <a:gd name="T9" fmla="*/ 51 h 565"/>
                <a:gd name="T10" fmla="*/ 0 w 123"/>
                <a:gd name="T11" fmla="*/ 51 h 565"/>
                <a:gd name="T12" fmla="*/ 0 60000 65536"/>
                <a:gd name="T13" fmla="*/ 0 60000 65536"/>
                <a:gd name="T14" fmla="*/ 0 60000 65536"/>
                <a:gd name="T15" fmla="*/ 0 60000 65536"/>
                <a:gd name="T16" fmla="*/ 0 60000 65536"/>
                <a:gd name="T17" fmla="*/ 0 60000 65536"/>
                <a:gd name="T18" fmla="*/ 0 w 123"/>
                <a:gd name="T19" fmla="*/ 0 h 565"/>
                <a:gd name="T20" fmla="*/ 123 w 123"/>
                <a:gd name="T21" fmla="*/ 565 h 565"/>
              </a:gdLst>
              <a:ahLst/>
              <a:cxnLst>
                <a:cxn ang="T12">
                  <a:pos x="T0" y="T1"/>
                </a:cxn>
                <a:cxn ang="T13">
                  <a:pos x="T2" y="T3"/>
                </a:cxn>
                <a:cxn ang="T14">
                  <a:pos x="T4" y="T5"/>
                </a:cxn>
                <a:cxn ang="T15">
                  <a:pos x="T6" y="T7"/>
                </a:cxn>
                <a:cxn ang="T16">
                  <a:pos x="T8" y="T9"/>
                </a:cxn>
                <a:cxn ang="T17">
                  <a:pos x="T10" y="T11"/>
                </a:cxn>
              </a:cxnLst>
              <a:rect l="T18" t="T19" r="T20" b="T21"/>
              <a:pathLst>
                <a:path w="123" h="565">
                  <a:moveTo>
                    <a:pt x="0" y="565"/>
                  </a:moveTo>
                  <a:lnTo>
                    <a:pt x="123" y="565"/>
                  </a:lnTo>
                  <a:lnTo>
                    <a:pt x="123" y="0"/>
                  </a:lnTo>
                  <a:lnTo>
                    <a:pt x="0" y="0"/>
                  </a:lnTo>
                  <a:lnTo>
                    <a:pt x="0" y="565"/>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73" name="Freeform 22">
              <a:extLst>
                <a:ext uri="{FF2B5EF4-FFF2-40B4-BE49-F238E27FC236}">
                  <a16:creationId xmlns="" xmlns:a16="http://schemas.microsoft.com/office/drawing/2014/main" id="{165C5660-7774-478E-935E-C291C6E8DDF2}"/>
                </a:ext>
              </a:extLst>
            </p:cNvPr>
            <p:cNvSpPr>
              <a:spLocks/>
            </p:cNvSpPr>
            <p:nvPr/>
          </p:nvSpPr>
          <p:spPr bwMode="auto">
            <a:xfrm>
              <a:off x="2435" y="3595"/>
              <a:ext cx="35" cy="38"/>
            </a:xfrm>
            <a:custGeom>
              <a:avLst/>
              <a:gdLst>
                <a:gd name="T0" fmla="*/ 35 w 419"/>
                <a:gd name="T1" fmla="*/ 0 h 421"/>
                <a:gd name="T2" fmla="*/ 25 w 419"/>
                <a:gd name="T3" fmla="*/ 0 h 421"/>
                <a:gd name="T4" fmla="*/ 25 w 419"/>
                <a:gd name="T5" fmla="*/ 19 h 421"/>
                <a:gd name="T6" fmla="*/ 25 w 419"/>
                <a:gd name="T7" fmla="*/ 19 h 421"/>
                <a:gd name="T8" fmla="*/ 24 w 419"/>
                <a:gd name="T9" fmla="*/ 24 h 421"/>
                <a:gd name="T10" fmla="*/ 23 w 419"/>
                <a:gd name="T11" fmla="*/ 28 h 421"/>
                <a:gd name="T12" fmla="*/ 20 w 419"/>
                <a:gd name="T13" fmla="*/ 29 h 421"/>
                <a:gd name="T14" fmla="*/ 17 w 419"/>
                <a:gd name="T15" fmla="*/ 30 h 421"/>
                <a:gd name="T16" fmla="*/ 17 w 419"/>
                <a:gd name="T17" fmla="*/ 30 h 421"/>
                <a:gd name="T18" fmla="*/ 13 w 419"/>
                <a:gd name="T19" fmla="*/ 29 h 421"/>
                <a:gd name="T20" fmla="*/ 11 w 419"/>
                <a:gd name="T21" fmla="*/ 26 h 421"/>
                <a:gd name="T22" fmla="*/ 10 w 419"/>
                <a:gd name="T23" fmla="*/ 21 h 421"/>
                <a:gd name="T24" fmla="*/ 10 w 419"/>
                <a:gd name="T25" fmla="*/ 21 h 421"/>
                <a:gd name="T26" fmla="*/ 10 w 419"/>
                <a:gd name="T27" fmla="*/ 0 h 421"/>
                <a:gd name="T28" fmla="*/ 0 w 419"/>
                <a:gd name="T29" fmla="*/ 0 h 421"/>
                <a:gd name="T30" fmla="*/ 0 w 419"/>
                <a:gd name="T31" fmla="*/ 23 h 421"/>
                <a:gd name="T32" fmla="*/ 0 w 419"/>
                <a:gd name="T33" fmla="*/ 23 h 421"/>
                <a:gd name="T34" fmla="*/ 0 w 419"/>
                <a:gd name="T35" fmla="*/ 26 h 421"/>
                <a:gd name="T36" fmla="*/ 1 w 419"/>
                <a:gd name="T37" fmla="*/ 30 h 421"/>
                <a:gd name="T38" fmla="*/ 2 w 419"/>
                <a:gd name="T39" fmla="*/ 33 h 421"/>
                <a:gd name="T40" fmla="*/ 4 w 419"/>
                <a:gd name="T41" fmla="*/ 35 h 421"/>
                <a:gd name="T42" fmla="*/ 6 w 419"/>
                <a:gd name="T43" fmla="*/ 37 h 421"/>
                <a:gd name="T44" fmla="*/ 10 w 419"/>
                <a:gd name="T45" fmla="*/ 38 h 421"/>
                <a:gd name="T46" fmla="*/ 14 w 419"/>
                <a:gd name="T47" fmla="*/ 38 h 421"/>
                <a:gd name="T48" fmla="*/ 14 w 419"/>
                <a:gd name="T49" fmla="*/ 38 h 421"/>
                <a:gd name="T50" fmla="*/ 18 w 419"/>
                <a:gd name="T51" fmla="*/ 37 h 421"/>
                <a:gd name="T52" fmla="*/ 22 w 419"/>
                <a:gd name="T53" fmla="*/ 35 h 421"/>
                <a:gd name="T54" fmla="*/ 25 w 419"/>
                <a:gd name="T55" fmla="*/ 32 h 421"/>
                <a:gd name="T56" fmla="*/ 25 w 419"/>
                <a:gd name="T57" fmla="*/ 32 h 421"/>
                <a:gd name="T58" fmla="*/ 25 w 419"/>
                <a:gd name="T59" fmla="*/ 32 h 421"/>
                <a:gd name="T60" fmla="*/ 25 w 419"/>
                <a:gd name="T61" fmla="*/ 37 h 421"/>
                <a:gd name="T62" fmla="*/ 35 w 419"/>
                <a:gd name="T63" fmla="*/ 37 h 421"/>
                <a:gd name="T64" fmla="*/ 35 w 419"/>
                <a:gd name="T65" fmla="*/ 0 h 421"/>
                <a:gd name="T66" fmla="*/ 35 w 419"/>
                <a:gd name="T67" fmla="*/ 0 h 42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9"/>
                <a:gd name="T103" fmla="*/ 0 h 421"/>
                <a:gd name="T104" fmla="*/ 419 w 419"/>
                <a:gd name="T105" fmla="*/ 421 h 42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9" h="421">
                  <a:moveTo>
                    <a:pt x="419" y="0"/>
                  </a:moveTo>
                  <a:lnTo>
                    <a:pt x="297" y="0"/>
                  </a:lnTo>
                  <a:lnTo>
                    <a:pt x="297" y="215"/>
                  </a:lnTo>
                  <a:lnTo>
                    <a:pt x="292" y="268"/>
                  </a:lnTo>
                  <a:lnTo>
                    <a:pt x="274" y="305"/>
                  </a:lnTo>
                  <a:lnTo>
                    <a:pt x="245" y="325"/>
                  </a:lnTo>
                  <a:lnTo>
                    <a:pt x="202" y="332"/>
                  </a:lnTo>
                  <a:lnTo>
                    <a:pt x="156" y="321"/>
                  </a:lnTo>
                  <a:lnTo>
                    <a:pt x="131" y="287"/>
                  </a:lnTo>
                  <a:lnTo>
                    <a:pt x="124" y="232"/>
                  </a:lnTo>
                  <a:lnTo>
                    <a:pt x="124" y="0"/>
                  </a:lnTo>
                  <a:lnTo>
                    <a:pt x="0" y="0"/>
                  </a:lnTo>
                  <a:lnTo>
                    <a:pt x="0" y="252"/>
                  </a:lnTo>
                  <a:lnTo>
                    <a:pt x="3" y="293"/>
                  </a:lnTo>
                  <a:lnTo>
                    <a:pt x="10" y="330"/>
                  </a:lnTo>
                  <a:lnTo>
                    <a:pt x="24" y="361"/>
                  </a:lnTo>
                  <a:lnTo>
                    <a:pt x="45" y="386"/>
                  </a:lnTo>
                  <a:lnTo>
                    <a:pt x="75" y="405"/>
                  </a:lnTo>
                  <a:lnTo>
                    <a:pt x="114" y="417"/>
                  </a:lnTo>
                  <a:lnTo>
                    <a:pt x="164" y="421"/>
                  </a:lnTo>
                  <a:lnTo>
                    <a:pt x="215" y="413"/>
                  </a:lnTo>
                  <a:lnTo>
                    <a:pt x="263" y="390"/>
                  </a:lnTo>
                  <a:lnTo>
                    <a:pt x="300" y="352"/>
                  </a:lnTo>
                  <a:lnTo>
                    <a:pt x="303" y="352"/>
                  </a:lnTo>
                  <a:lnTo>
                    <a:pt x="303" y="410"/>
                  </a:lnTo>
                  <a:lnTo>
                    <a:pt x="419" y="410"/>
                  </a:lnTo>
                  <a:lnTo>
                    <a:pt x="419" y="0"/>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74" name="Freeform 23">
              <a:extLst>
                <a:ext uri="{FF2B5EF4-FFF2-40B4-BE49-F238E27FC236}">
                  <a16:creationId xmlns="" xmlns:a16="http://schemas.microsoft.com/office/drawing/2014/main" id="{4A64F5F8-9DB3-4A87-B3D6-0D676CD9E6CB}"/>
                </a:ext>
              </a:extLst>
            </p:cNvPr>
            <p:cNvSpPr>
              <a:spLocks/>
            </p:cNvSpPr>
            <p:nvPr/>
          </p:nvSpPr>
          <p:spPr bwMode="auto">
            <a:xfrm>
              <a:off x="2475" y="3584"/>
              <a:ext cx="23" cy="48"/>
            </a:xfrm>
            <a:custGeom>
              <a:avLst/>
              <a:gdLst>
                <a:gd name="T0" fmla="*/ 16 w 286"/>
                <a:gd name="T1" fmla="*/ 0 h 536"/>
                <a:gd name="T2" fmla="*/ 6 w 286"/>
                <a:gd name="T3" fmla="*/ 0 h 536"/>
                <a:gd name="T4" fmla="*/ 6 w 286"/>
                <a:gd name="T5" fmla="*/ 11 h 536"/>
                <a:gd name="T6" fmla="*/ 0 w 286"/>
                <a:gd name="T7" fmla="*/ 11 h 536"/>
                <a:gd name="T8" fmla="*/ 0 w 286"/>
                <a:gd name="T9" fmla="*/ 18 h 536"/>
                <a:gd name="T10" fmla="*/ 6 w 286"/>
                <a:gd name="T11" fmla="*/ 18 h 536"/>
                <a:gd name="T12" fmla="*/ 6 w 286"/>
                <a:gd name="T13" fmla="*/ 39 h 536"/>
                <a:gd name="T14" fmla="*/ 6 w 286"/>
                <a:gd name="T15" fmla="*/ 39 h 536"/>
                <a:gd name="T16" fmla="*/ 7 w 286"/>
                <a:gd name="T17" fmla="*/ 43 h 536"/>
                <a:gd name="T18" fmla="*/ 8 w 286"/>
                <a:gd name="T19" fmla="*/ 45 h 536"/>
                <a:gd name="T20" fmla="*/ 11 w 286"/>
                <a:gd name="T21" fmla="*/ 47 h 536"/>
                <a:gd name="T22" fmla="*/ 14 w 286"/>
                <a:gd name="T23" fmla="*/ 48 h 536"/>
                <a:gd name="T24" fmla="*/ 17 w 286"/>
                <a:gd name="T25" fmla="*/ 48 h 536"/>
                <a:gd name="T26" fmla="*/ 17 w 286"/>
                <a:gd name="T27" fmla="*/ 48 h 536"/>
                <a:gd name="T28" fmla="*/ 19 w 286"/>
                <a:gd name="T29" fmla="*/ 48 h 536"/>
                <a:gd name="T30" fmla="*/ 21 w 286"/>
                <a:gd name="T31" fmla="*/ 48 h 536"/>
                <a:gd name="T32" fmla="*/ 23 w 286"/>
                <a:gd name="T33" fmla="*/ 48 h 536"/>
                <a:gd name="T34" fmla="*/ 23 w 286"/>
                <a:gd name="T35" fmla="*/ 48 h 536"/>
                <a:gd name="T36" fmla="*/ 23 w 286"/>
                <a:gd name="T37" fmla="*/ 40 h 536"/>
                <a:gd name="T38" fmla="*/ 23 w 286"/>
                <a:gd name="T39" fmla="*/ 40 h 536"/>
                <a:gd name="T40" fmla="*/ 22 w 286"/>
                <a:gd name="T41" fmla="*/ 40 h 536"/>
                <a:gd name="T42" fmla="*/ 21 w 286"/>
                <a:gd name="T43" fmla="*/ 40 h 536"/>
                <a:gd name="T44" fmla="*/ 20 w 286"/>
                <a:gd name="T45" fmla="*/ 40 h 536"/>
                <a:gd name="T46" fmla="*/ 20 w 286"/>
                <a:gd name="T47" fmla="*/ 40 h 536"/>
                <a:gd name="T48" fmla="*/ 17 w 286"/>
                <a:gd name="T49" fmla="*/ 40 h 536"/>
                <a:gd name="T50" fmla="*/ 16 w 286"/>
                <a:gd name="T51" fmla="*/ 39 h 536"/>
                <a:gd name="T52" fmla="*/ 16 w 286"/>
                <a:gd name="T53" fmla="*/ 36 h 536"/>
                <a:gd name="T54" fmla="*/ 16 w 286"/>
                <a:gd name="T55" fmla="*/ 36 h 536"/>
                <a:gd name="T56" fmla="*/ 16 w 286"/>
                <a:gd name="T57" fmla="*/ 18 h 536"/>
                <a:gd name="T58" fmla="*/ 23 w 286"/>
                <a:gd name="T59" fmla="*/ 18 h 536"/>
                <a:gd name="T60" fmla="*/ 23 w 286"/>
                <a:gd name="T61" fmla="*/ 11 h 536"/>
                <a:gd name="T62" fmla="*/ 16 w 286"/>
                <a:gd name="T63" fmla="*/ 11 h 536"/>
                <a:gd name="T64" fmla="*/ 16 w 286"/>
                <a:gd name="T65" fmla="*/ 0 h 536"/>
                <a:gd name="T66" fmla="*/ 16 w 286"/>
                <a:gd name="T67" fmla="*/ 0 h 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6"/>
                <a:gd name="T103" fmla="*/ 0 h 536"/>
                <a:gd name="T104" fmla="*/ 286 w 286"/>
                <a:gd name="T105" fmla="*/ 536 h 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6" h="536">
                  <a:moveTo>
                    <a:pt x="196" y="0"/>
                  </a:moveTo>
                  <a:lnTo>
                    <a:pt x="74" y="0"/>
                  </a:lnTo>
                  <a:lnTo>
                    <a:pt x="74" y="122"/>
                  </a:lnTo>
                  <a:lnTo>
                    <a:pt x="0" y="122"/>
                  </a:lnTo>
                  <a:lnTo>
                    <a:pt x="0" y="197"/>
                  </a:lnTo>
                  <a:lnTo>
                    <a:pt x="74" y="197"/>
                  </a:lnTo>
                  <a:lnTo>
                    <a:pt x="74" y="439"/>
                  </a:lnTo>
                  <a:lnTo>
                    <a:pt x="81" y="480"/>
                  </a:lnTo>
                  <a:lnTo>
                    <a:pt x="101" y="508"/>
                  </a:lnTo>
                  <a:lnTo>
                    <a:pt x="133" y="526"/>
                  </a:lnTo>
                  <a:lnTo>
                    <a:pt x="171" y="534"/>
                  </a:lnTo>
                  <a:lnTo>
                    <a:pt x="214" y="536"/>
                  </a:lnTo>
                  <a:lnTo>
                    <a:pt x="238" y="536"/>
                  </a:lnTo>
                  <a:lnTo>
                    <a:pt x="264" y="535"/>
                  </a:lnTo>
                  <a:lnTo>
                    <a:pt x="286" y="532"/>
                  </a:lnTo>
                  <a:lnTo>
                    <a:pt x="286" y="445"/>
                  </a:lnTo>
                  <a:lnTo>
                    <a:pt x="273" y="446"/>
                  </a:lnTo>
                  <a:lnTo>
                    <a:pt x="260" y="447"/>
                  </a:lnTo>
                  <a:lnTo>
                    <a:pt x="248" y="448"/>
                  </a:lnTo>
                  <a:lnTo>
                    <a:pt x="216" y="444"/>
                  </a:lnTo>
                  <a:lnTo>
                    <a:pt x="200" y="430"/>
                  </a:lnTo>
                  <a:lnTo>
                    <a:pt x="196" y="400"/>
                  </a:lnTo>
                  <a:lnTo>
                    <a:pt x="196" y="197"/>
                  </a:lnTo>
                  <a:lnTo>
                    <a:pt x="286" y="197"/>
                  </a:lnTo>
                  <a:lnTo>
                    <a:pt x="286" y="122"/>
                  </a:lnTo>
                  <a:lnTo>
                    <a:pt x="196" y="122"/>
                  </a:lnTo>
                  <a:lnTo>
                    <a:pt x="196" y="0"/>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75" name="Freeform 24">
              <a:extLst>
                <a:ext uri="{FF2B5EF4-FFF2-40B4-BE49-F238E27FC236}">
                  <a16:creationId xmlns="" xmlns:a16="http://schemas.microsoft.com/office/drawing/2014/main" id="{052680B4-E429-473A-920F-534B138308B7}"/>
                </a:ext>
              </a:extLst>
            </p:cNvPr>
            <p:cNvSpPr>
              <a:spLocks/>
            </p:cNvSpPr>
            <p:nvPr/>
          </p:nvSpPr>
          <p:spPr bwMode="auto">
            <a:xfrm>
              <a:off x="1755" y="3508"/>
              <a:ext cx="44" cy="53"/>
            </a:xfrm>
            <a:custGeom>
              <a:avLst/>
              <a:gdLst>
                <a:gd name="T0" fmla="*/ 26 w 522"/>
                <a:gd name="T1" fmla="*/ 28 h 583"/>
                <a:gd name="T2" fmla="*/ 39 w 522"/>
                <a:gd name="T3" fmla="*/ 32 h 583"/>
                <a:gd name="T4" fmla="*/ 39 w 522"/>
                <a:gd name="T5" fmla="*/ 46 h 583"/>
                <a:gd name="T6" fmla="*/ 30 w 522"/>
                <a:gd name="T7" fmla="*/ 49 h 583"/>
                <a:gd name="T8" fmla="*/ 25 w 522"/>
                <a:gd name="T9" fmla="*/ 50 h 583"/>
                <a:gd name="T10" fmla="*/ 19 w 522"/>
                <a:gd name="T11" fmla="*/ 49 h 583"/>
                <a:gd name="T12" fmla="*/ 14 w 522"/>
                <a:gd name="T13" fmla="*/ 47 h 583"/>
                <a:gd name="T14" fmla="*/ 10 w 522"/>
                <a:gd name="T15" fmla="*/ 43 h 583"/>
                <a:gd name="T16" fmla="*/ 7 w 522"/>
                <a:gd name="T17" fmla="*/ 37 h 583"/>
                <a:gd name="T18" fmla="*/ 5 w 522"/>
                <a:gd name="T19" fmla="*/ 30 h 583"/>
                <a:gd name="T20" fmla="*/ 5 w 522"/>
                <a:gd name="T21" fmla="*/ 27 h 583"/>
                <a:gd name="T22" fmla="*/ 6 w 522"/>
                <a:gd name="T23" fmla="*/ 18 h 583"/>
                <a:gd name="T24" fmla="*/ 9 w 522"/>
                <a:gd name="T25" fmla="*/ 12 h 583"/>
                <a:gd name="T26" fmla="*/ 13 w 522"/>
                <a:gd name="T27" fmla="*/ 8 h 583"/>
                <a:gd name="T28" fmla="*/ 18 w 522"/>
                <a:gd name="T29" fmla="*/ 5 h 583"/>
                <a:gd name="T30" fmla="*/ 23 w 522"/>
                <a:gd name="T31" fmla="*/ 3 h 583"/>
                <a:gd name="T32" fmla="*/ 25 w 522"/>
                <a:gd name="T33" fmla="*/ 3 h 583"/>
                <a:gd name="T34" fmla="*/ 33 w 522"/>
                <a:gd name="T35" fmla="*/ 5 h 583"/>
                <a:gd name="T36" fmla="*/ 39 w 522"/>
                <a:gd name="T37" fmla="*/ 12 h 583"/>
                <a:gd name="T38" fmla="*/ 44 w 522"/>
                <a:gd name="T39" fmla="*/ 10 h 583"/>
                <a:gd name="T40" fmla="*/ 41 w 522"/>
                <a:gd name="T41" fmla="*/ 7 h 583"/>
                <a:gd name="T42" fmla="*/ 36 w 522"/>
                <a:gd name="T43" fmla="*/ 3 h 583"/>
                <a:gd name="T44" fmla="*/ 29 w 522"/>
                <a:gd name="T45" fmla="*/ 0 h 583"/>
                <a:gd name="T46" fmla="*/ 25 w 522"/>
                <a:gd name="T47" fmla="*/ 0 h 583"/>
                <a:gd name="T48" fmla="*/ 19 w 522"/>
                <a:gd name="T49" fmla="*/ 1 h 583"/>
                <a:gd name="T50" fmla="*/ 14 w 522"/>
                <a:gd name="T51" fmla="*/ 2 h 583"/>
                <a:gd name="T52" fmla="*/ 9 w 522"/>
                <a:gd name="T53" fmla="*/ 5 h 583"/>
                <a:gd name="T54" fmla="*/ 5 w 522"/>
                <a:gd name="T55" fmla="*/ 9 h 583"/>
                <a:gd name="T56" fmla="*/ 2 w 522"/>
                <a:gd name="T57" fmla="*/ 15 h 583"/>
                <a:gd name="T58" fmla="*/ 0 w 522"/>
                <a:gd name="T59" fmla="*/ 22 h 583"/>
                <a:gd name="T60" fmla="*/ 0 w 522"/>
                <a:gd name="T61" fmla="*/ 26 h 583"/>
                <a:gd name="T62" fmla="*/ 1 w 522"/>
                <a:gd name="T63" fmla="*/ 34 h 583"/>
                <a:gd name="T64" fmla="*/ 3 w 522"/>
                <a:gd name="T65" fmla="*/ 40 h 583"/>
                <a:gd name="T66" fmla="*/ 6 w 522"/>
                <a:gd name="T67" fmla="*/ 45 h 583"/>
                <a:gd name="T68" fmla="*/ 10 w 522"/>
                <a:gd name="T69" fmla="*/ 49 h 583"/>
                <a:gd name="T70" fmla="*/ 15 w 522"/>
                <a:gd name="T71" fmla="*/ 52 h 583"/>
                <a:gd name="T72" fmla="*/ 21 w 522"/>
                <a:gd name="T73" fmla="*/ 53 h 583"/>
                <a:gd name="T74" fmla="*/ 25 w 522"/>
                <a:gd name="T75" fmla="*/ 53 h 583"/>
                <a:gd name="T76" fmla="*/ 34 w 522"/>
                <a:gd name="T77" fmla="*/ 52 h 583"/>
                <a:gd name="T78" fmla="*/ 41 w 522"/>
                <a:gd name="T79" fmla="*/ 49 h 583"/>
                <a:gd name="T80" fmla="*/ 44 w 522"/>
                <a:gd name="T81" fmla="*/ 47 h 583"/>
                <a:gd name="T82" fmla="*/ 44 w 522"/>
                <a:gd name="T83" fmla="*/ 28 h 58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22"/>
                <a:gd name="T127" fmla="*/ 0 h 583"/>
                <a:gd name="T128" fmla="*/ 522 w 522"/>
                <a:gd name="T129" fmla="*/ 583 h 58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22" h="583">
                  <a:moveTo>
                    <a:pt x="522" y="312"/>
                  </a:moveTo>
                  <a:lnTo>
                    <a:pt x="311" y="312"/>
                  </a:lnTo>
                  <a:lnTo>
                    <a:pt x="311" y="348"/>
                  </a:lnTo>
                  <a:lnTo>
                    <a:pt x="466" y="348"/>
                  </a:lnTo>
                  <a:lnTo>
                    <a:pt x="466" y="505"/>
                  </a:lnTo>
                  <a:lnTo>
                    <a:pt x="417" y="527"/>
                  </a:lnTo>
                  <a:lnTo>
                    <a:pt x="359" y="541"/>
                  </a:lnTo>
                  <a:lnTo>
                    <a:pt x="297" y="547"/>
                  </a:lnTo>
                  <a:lnTo>
                    <a:pt x="261" y="544"/>
                  </a:lnTo>
                  <a:lnTo>
                    <a:pt x="227" y="538"/>
                  </a:lnTo>
                  <a:lnTo>
                    <a:pt x="195" y="527"/>
                  </a:lnTo>
                  <a:lnTo>
                    <a:pt x="166" y="512"/>
                  </a:lnTo>
                  <a:lnTo>
                    <a:pt x="140" y="493"/>
                  </a:lnTo>
                  <a:lnTo>
                    <a:pt x="117" y="470"/>
                  </a:lnTo>
                  <a:lnTo>
                    <a:pt x="97" y="441"/>
                  </a:lnTo>
                  <a:lnTo>
                    <a:pt x="81" y="410"/>
                  </a:lnTo>
                  <a:lnTo>
                    <a:pt x="69" y="375"/>
                  </a:lnTo>
                  <a:lnTo>
                    <a:pt x="62" y="335"/>
                  </a:lnTo>
                  <a:lnTo>
                    <a:pt x="60" y="292"/>
                  </a:lnTo>
                  <a:lnTo>
                    <a:pt x="62" y="243"/>
                  </a:lnTo>
                  <a:lnTo>
                    <a:pt x="72" y="201"/>
                  </a:lnTo>
                  <a:lnTo>
                    <a:pt x="86" y="165"/>
                  </a:lnTo>
                  <a:lnTo>
                    <a:pt x="105" y="132"/>
                  </a:lnTo>
                  <a:lnTo>
                    <a:pt x="126" y="106"/>
                  </a:lnTo>
                  <a:lnTo>
                    <a:pt x="152" y="84"/>
                  </a:lnTo>
                  <a:lnTo>
                    <a:pt x="179" y="66"/>
                  </a:lnTo>
                  <a:lnTo>
                    <a:pt x="208" y="53"/>
                  </a:lnTo>
                  <a:lnTo>
                    <a:pt x="238" y="43"/>
                  </a:lnTo>
                  <a:lnTo>
                    <a:pt x="267" y="38"/>
                  </a:lnTo>
                  <a:lnTo>
                    <a:pt x="296" y="36"/>
                  </a:lnTo>
                  <a:lnTo>
                    <a:pt x="350" y="42"/>
                  </a:lnTo>
                  <a:lnTo>
                    <a:pt x="394" y="60"/>
                  </a:lnTo>
                  <a:lnTo>
                    <a:pt x="430" y="89"/>
                  </a:lnTo>
                  <a:lnTo>
                    <a:pt x="461" y="129"/>
                  </a:lnTo>
                  <a:lnTo>
                    <a:pt x="520" y="115"/>
                  </a:lnTo>
                  <a:lnTo>
                    <a:pt x="492" y="82"/>
                  </a:lnTo>
                  <a:lnTo>
                    <a:pt x="461" y="54"/>
                  </a:lnTo>
                  <a:lnTo>
                    <a:pt x="426" y="30"/>
                  </a:lnTo>
                  <a:lnTo>
                    <a:pt x="387" y="14"/>
                  </a:lnTo>
                  <a:lnTo>
                    <a:pt x="342" y="4"/>
                  </a:lnTo>
                  <a:lnTo>
                    <a:pt x="293" y="0"/>
                  </a:lnTo>
                  <a:lnTo>
                    <a:pt x="260" y="2"/>
                  </a:lnTo>
                  <a:lnTo>
                    <a:pt x="227" y="6"/>
                  </a:lnTo>
                  <a:lnTo>
                    <a:pt x="194" y="13"/>
                  </a:lnTo>
                  <a:lnTo>
                    <a:pt x="164" y="24"/>
                  </a:lnTo>
                  <a:lnTo>
                    <a:pt x="133" y="38"/>
                  </a:lnTo>
                  <a:lnTo>
                    <a:pt x="106" y="56"/>
                  </a:lnTo>
                  <a:lnTo>
                    <a:pt x="81" y="77"/>
                  </a:lnTo>
                  <a:lnTo>
                    <a:pt x="58" y="102"/>
                  </a:lnTo>
                  <a:lnTo>
                    <a:pt x="38" y="131"/>
                  </a:lnTo>
                  <a:lnTo>
                    <a:pt x="22" y="165"/>
                  </a:lnTo>
                  <a:lnTo>
                    <a:pt x="10" y="202"/>
                  </a:lnTo>
                  <a:lnTo>
                    <a:pt x="3" y="244"/>
                  </a:lnTo>
                  <a:lnTo>
                    <a:pt x="0" y="291"/>
                  </a:lnTo>
                  <a:lnTo>
                    <a:pt x="2" y="333"/>
                  </a:lnTo>
                  <a:lnTo>
                    <a:pt x="9" y="373"/>
                  </a:lnTo>
                  <a:lnTo>
                    <a:pt x="18" y="408"/>
                  </a:lnTo>
                  <a:lnTo>
                    <a:pt x="33" y="440"/>
                  </a:lnTo>
                  <a:lnTo>
                    <a:pt x="49" y="470"/>
                  </a:lnTo>
                  <a:lnTo>
                    <a:pt x="70" y="496"/>
                  </a:lnTo>
                  <a:lnTo>
                    <a:pt x="94" y="519"/>
                  </a:lnTo>
                  <a:lnTo>
                    <a:pt x="120" y="538"/>
                  </a:lnTo>
                  <a:lnTo>
                    <a:pt x="149" y="555"/>
                  </a:lnTo>
                  <a:lnTo>
                    <a:pt x="182" y="567"/>
                  </a:lnTo>
                  <a:lnTo>
                    <a:pt x="216" y="576"/>
                  </a:lnTo>
                  <a:lnTo>
                    <a:pt x="253" y="581"/>
                  </a:lnTo>
                  <a:lnTo>
                    <a:pt x="292" y="583"/>
                  </a:lnTo>
                  <a:lnTo>
                    <a:pt x="348" y="580"/>
                  </a:lnTo>
                  <a:lnTo>
                    <a:pt x="398" y="571"/>
                  </a:lnTo>
                  <a:lnTo>
                    <a:pt x="444" y="557"/>
                  </a:lnTo>
                  <a:lnTo>
                    <a:pt x="485" y="539"/>
                  </a:lnTo>
                  <a:lnTo>
                    <a:pt x="522" y="518"/>
                  </a:lnTo>
                  <a:lnTo>
                    <a:pt x="522" y="31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76" name="Freeform 25">
              <a:extLst>
                <a:ext uri="{FF2B5EF4-FFF2-40B4-BE49-F238E27FC236}">
                  <a16:creationId xmlns="" xmlns:a16="http://schemas.microsoft.com/office/drawing/2014/main" id="{2C15DE99-D51B-4C8B-81C8-26128B96132C}"/>
                </a:ext>
              </a:extLst>
            </p:cNvPr>
            <p:cNvSpPr>
              <a:spLocks noEditPoints="1"/>
            </p:cNvSpPr>
            <p:nvPr/>
          </p:nvSpPr>
          <p:spPr bwMode="auto">
            <a:xfrm>
              <a:off x="1807" y="3522"/>
              <a:ext cx="32" cy="39"/>
            </a:xfrm>
            <a:custGeom>
              <a:avLst/>
              <a:gdLst>
                <a:gd name="T0" fmla="*/ 32 w 377"/>
                <a:gd name="T1" fmla="*/ 15 h 426"/>
                <a:gd name="T2" fmla="*/ 29 w 377"/>
                <a:gd name="T3" fmla="*/ 8 h 426"/>
                <a:gd name="T4" fmla="*/ 27 w 377"/>
                <a:gd name="T5" fmla="*/ 5 h 426"/>
                <a:gd name="T6" fmla="*/ 20 w 377"/>
                <a:gd name="T7" fmla="*/ 1 h 426"/>
                <a:gd name="T8" fmla="*/ 16 w 377"/>
                <a:gd name="T9" fmla="*/ 0 h 426"/>
                <a:gd name="T10" fmla="*/ 8 w 377"/>
                <a:gd name="T11" fmla="*/ 2 h 426"/>
                <a:gd name="T12" fmla="*/ 5 w 377"/>
                <a:gd name="T13" fmla="*/ 4 h 426"/>
                <a:gd name="T14" fmla="*/ 1 w 377"/>
                <a:gd name="T15" fmla="*/ 11 h 426"/>
                <a:gd name="T16" fmla="*/ 0 w 377"/>
                <a:gd name="T17" fmla="*/ 19 h 426"/>
                <a:gd name="T18" fmla="*/ 0 w 377"/>
                <a:gd name="T19" fmla="*/ 24 h 426"/>
                <a:gd name="T20" fmla="*/ 3 w 377"/>
                <a:gd name="T21" fmla="*/ 32 h 426"/>
                <a:gd name="T22" fmla="*/ 4 w 377"/>
                <a:gd name="T23" fmla="*/ 34 h 426"/>
                <a:gd name="T24" fmla="*/ 12 w 377"/>
                <a:gd name="T25" fmla="*/ 39 h 426"/>
                <a:gd name="T26" fmla="*/ 16 w 377"/>
                <a:gd name="T27" fmla="*/ 39 h 426"/>
                <a:gd name="T28" fmla="*/ 24 w 377"/>
                <a:gd name="T29" fmla="*/ 38 h 426"/>
                <a:gd name="T30" fmla="*/ 27 w 377"/>
                <a:gd name="T31" fmla="*/ 36 h 426"/>
                <a:gd name="T32" fmla="*/ 31 w 377"/>
                <a:gd name="T33" fmla="*/ 32 h 426"/>
                <a:gd name="T34" fmla="*/ 32 w 377"/>
                <a:gd name="T35" fmla="*/ 30 h 426"/>
                <a:gd name="T36" fmla="*/ 27 w 377"/>
                <a:gd name="T37" fmla="*/ 29 h 426"/>
                <a:gd name="T38" fmla="*/ 21 w 377"/>
                <a:gd name="T39" fmla="*/ 35 h 426"/>
                <a:gd name="T40" fmla="*/ 16 w 377"/>
                <a:gd name="T41" fmla="*/ 36 h 426"/>
                <a:gd name="T42" fmla="*/ 12 w 377"/>
                <a:gd name="T43" fmla="*/ 35 h 426"/>
                <a:gd name="T44" fmla="*/ 8 w 377"/>
                <a:gd name="T45" fmla="*/ 32 h 426"/>
                <a:gd name="T46" fmla="*/ 5 w 377"/>
                <a:gd name="T47" fmla="*/ 25 h 426"/>
                <a:gd name="T48" fmla="*/ 5 w 377"/>
                <a:gd name="T49" fmla="*/ 20 h 426"/>
                <a:gd name="T50" fmla="*/ 32 w 377"/>
                <a:gd name="T51" fmla="*/ 20 h 426"/>
                <a:gd name="T52" fmla="*/ 5 w 377"/>
                <a:gd name="T53" fmla="*/ 13 h 426"/>
                <a:gd name="T54" fmla="*/ 8 w 377"/>
                <a:gd name="T55" fmla="*/ 6 h 426"/>
                <a:gd name="T56" fmla="*/ 13 w 377"/>
                <a:gd name="T57" fmla="*/ 3 h 426"/>
                <a:gd name="T58" fmla="*/ 16 w 377"/>
                <a:gd name="T59" fmla="*/ 3 h 426"/>
                <a:gd name="T60" fmla="*/ 22 w 377"/>
                <a:gd name="T61" fmla="*/ 5 h 426"/>
                <a:gd name="T62" fmla="*/ 25 w 377"/>
                <a:gd name="T63" fmla="*/ 10 h 426"/>
                <a:gd name="T64" fmla="*/ 27 w 377"/>
                <a:gd name="T65" fmla="*/ 17 h 426"/>
                <a:gd name="T66" fmla="*/ 5 w 377"/>
                <a:gd name="T67" fmla="*/ 17 h 4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77"/>
                <a:gd name="T103" fmla="*/ 0 h 426"/>
                <a:gd name="T104" fmla="*/ 377 w 377"/>
                <a:gd name="T105" fmla="*/ 426 h 4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77" h="426">
                  <a:moveTo>
                    <a:pt x="377" y="219"/>
                  </a:moveTo>
                  <a:lnTo>
                    <a:pt x="373" y="168"/>
                  </a:lnTo>
                  <a:lnTo>
                    <a:pt x="363" y="123"/>
                  </a:lnTo>
                  <a:lnTo>
                    <a:pt x="346" y="84"/>
                  </a:lnTo>
                  <a:lnTo>
                    <a:pt x="323" y="51"/>
                  </a:lnTo>
                  <a:lnTo>
                    <a:pt x="285" y="23"/>
                  </a:lnTo>
                  <a:lnTo>
                    <a:pt x="241" y="6"/>
                  </a:lnTo>
                  <a:lnTo>
                    <a:pt x="193" y="0"/>
                  </a:lnTo>
                  <a:lnTo>
                    <a:pt x="139" y="6"/>
                  </a:lnTo>
                  <a:lnTo>
                    <a:pt x="94" y="22"/>
                  </a:lnTo>
                  <a:lnTo>
                    <a:pt x="56" y="48"/>
                  </a:lnTo>
                  <a:lnTo>
                    <a:pt x="32" y="78"/>
                  </a:lnTo>
                  <a:lnTo>
                    <a:pt x="14" y="116"/>
                  </a:lnTo>
                  <a:lnTo>
                    <a:pt x="3" y="159"/>
                  </a:lnTo>
                  <a:lnTo>
                    <a:pt x="0" y="209"/>
                  </a:lnTo>
                  <a:lnTo>
                    <a:pt x="3" y="263"/>
                  </a:lnTo>
                  <a:lnTo>
                    <a:pt x="13" y="309"/>
                  </a:lnTo>
                  <a:lnTo>
                    <a:pt x="31" y="346"/>
                  </a:lnTo>
                  <a:lnTo>
                    <a:pt x="52" y="375"/>
                  </a:lnTo>
                  <a:lnTo>
                    <a:pt x="93" y="405"/>
                  </a:lnTo>
                  <a:lnTo>
                    <a:pt x="141" y="421"/>
                  </a:lnTo>
                  <a:lnTo>
                    <a:pt x="194" y="426"/>
                  </a:lnTo>
                  <a:lnTo>
                    <a:pt x="245" y="422"/>
                  </a:lnTo>
                  <a:lnTo>
                    <a:pt x="287" y="410"/>
                  </a:lnTo>
                  <a:lnTo>
                    <a:pt x="320" y="391"/>
                  </a:lnTo>
                  <a:lnTo>
                    <a:pt x="345" y="370"/>
                  </a:lnTo>
                  <a:lnTo>
                    <a:pt x="363" y="347"/>
                  </a:lnTo>
                  <a:lnTo>
                    <a:pt x="375" y="324"/>
                  </a:lnTo>
                  <a:lnTo>
                    <a:pt x="320" y="318"/>
                  </a:lnTo>
                  <a:lnTo>
                    <a:pt x="288" y="361"/>
                  </a:lnTo>
                  <a:lnTo>
                    <a:pt x="247" y="387"/>
                  </a:lnTo>
                  <a:lnTo>
                    <a:pt x="193" y="395"/>
                  </a:lnTo>
                  <a:lnTo>
                    <a:pt x="166" y="393"/>
                  </a:lnTo>
                  <a:lnTo>
                    <a:pt x="139" y="384"/>
                  </a:lnTo>
                  <a:lnTo>
                    <a:pt x="112" y="368"/>
                  </a:lnTo>
                  <a:lnTo>
                    <a:pt x="91" y="345"/>
                  </a:lnTo>
                  <a:lnTo>
                    <a:pt x="73" y="313"/>
                  </a:lnTo>
                  <a:lnTo>
                    <a:pt x="60" y="271"/>
                  </a:lnTo>
                  <a:lnTo>
                    <a:pt x="56" y="219"/>
                  </a:lnTo>
                  <a:lnTo>
                    <a:pt x="377" y="219"/>
                  </a:lnTo>
                  <a:close/>
                  <a:moveTo>
                    <a:pt x="55" y="190"/>
                  </a:moveTo>
                  <a:lnTo>
                    <a:pt x="61" y="140"/>
                  </a:lnTo>
                  <a:lnTo>
                    <a:pt x="76" y="99"/>
                  </a:lnTo>
                  <a:lnTo>
                    <a:pt x="97" y="68"/>
                  </a:lnTo>
                  <a:lnTo>
                    <a:pt x="124" y="47"/>
                  </a:lnTo>
                  <a:lnTo>
                    <a:pt x="157" y="34"/>
                  </a:lnTo>
                  <a:lnTo>
                    <a:pt x="192" y="30"/>
                  </a:lnTo>
                  <a:lnTo>
                    <a:pt x="226" y="35"/>
                  </a:lnTo>
                  <a:lnTo>
                    <a:pt x="255" y="50"/>
                  </a:lnTo>
                  <a:lnTo>
                    <a:pt x="280" y="73"/>
                  </a:lnTo>
                  <a:lnTo>
                    <a:pt x="300" y="106"/>
                  </a:lnTo>
                  <a:lnTo>
                    <a:pt x="314" y="145"/>
                  </a:lnTo>
                  <a:lnTo>
                    <a:pt x="321" y="190"/>
                  </a:lnTo>
                  <a:lnTo>
                    <a:pt x="55" y="190"/>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77" name="Freeform 26">
              <a:extLst>
                <a:ext uri="{FF2B5EF4-FFF2-40B4-BE49-F238E27FC236}">
                  <a16:creationId xmlns="" xmlns:a16="http://schemas.microsoft.com/office/drawing/2014/main" id="{F24624A0-A334-4CEF-ABE1-B08D3E8C3A4E}"/>
                </a:ext>
              </a:extLst>
            </p:cNvPr>
            <p:cNvSpPr>
              <a:spLocks/>
            </p:cNvSpPr>
            <p:nvPr/>
          </p:nvSpPr>
          <p:spPr bwMode="auto">
            <a:xfrm>
              <a:off x="1847" y="3522"/>
              <a:ext cx="28" cy="38"/>
            </a:xfrm>
            <a:custGeom>
              <a:avLst/>
              <a:gdLst>
                <a:gd name="T0" fmla="*/ 28 w 345"/>
                <a:gd name="T1" fmla="*/ 38 h 417"/>
                <a:gd name="T2" fmla="*/ 28 w 345"/>
                <a:gd name="T3" fmla="*/ 12 h 417"/>
                <a:gd name="T4" fmla="*/ 28 w 345"/>
                <a:gd name="T5" fmla="*/ 12 h 417"/>
                <a:gd name="T6" fmla="*/ 28 w 345"/>
                <a:gd name="T7" fmla="*/ 8 h 417"/>
                <a:gd name="T8" fmla="*/ 27 w 345"/>
                <a:gd name="T9" fmla="*/ 5 h 417"/>
                <a:gd name="T10" fmla="*/ 26 w 345"/>
                <a:gd name="T11" fmla="*/ 3 h 417"/>
                <a:gd name="T12" fmla="*/ 26 w 345"/>
                <a:gd name="T13" fmla="*/ 3 h 417"/>
                <a:gd name="T14" fmla="*/ 24 w 345"/>
                <a:gd name="T15" fmla="*/ 1 h 417"/>
                <a:gd name="T16" fmla="*/ 21 w 345"/>
                <a:gd name="T17" fmla="*/ 0 h 417"/>
                <a:gd name="T18" fmla="*/ 18 w 345"/>
                <a:gd name="T19" fmla="*/ 0 h 417"/>
                <a:gd name="T20" fmla="*/ 18 w 345"/>
                <a:gd name="T21" fmla="*/ 0 h 417"/>
                <a:gd name="T22" fmla="*/ 16 w 345"/>
                <a:gd name="T23" fmla="*/ 0 h 417"/>
                <a:gd name="T24" fmla="*/ 13 w 345"/>
                <a:gd name="T25" fmla="*/ 1 h 417"/>
                <a:gd name="T26" fmla="*/ 11 w 345"/>
                <a:gd name="T27" fmla="*/ 2 h 417"/>
                <a:gd name="T28" fmla="*/ 11 w 345"/>
                <a:gd name="T29" fmla="*/ 2 h 417"/>
                <a:gd name="T30" fmla="*/ 9 w 345"/>
                <a:gd name="T31" fmla="*/ 3 h 417"/>
                <a:gd name="T32" fmla="*/ 7 w 345"/>
                <a:gd name="T33" fmla="*/ 4 h 417"/>
                <a:gd name="T34" fmla="*/ 5 w 345"/>
                <a:gd name="T35" fmla="*/ 6 h 417"/>
                <a:gd name="T36" fmla="*/ 5 w 345"/>
                <a:gd name="T37" fmla="*/ 6 h 417"/>
                <a:gd name="T38" fmla="*/ 4 w 345"/>
                <a:gd name="T39" fmla="*/ 6 h 417"/>
                <a:gd name="T40" fmla="*/ 4 w 345"/>
                <a:gd name="T41" fmla="*/ 1 h 417"/>
                <a:gd name="T42" fmla="*/ 0 w 345"/>
                <a:gd name="T43" fmla="*/ 1 h 417"/>
                <a:gd name="T44" fmla="*/ 0 w 345"/>
                <a:gd name="T45" fmla="*/ 38 h 417"/>
                <a:gd name="T46" fmla="*/ 4 w 345"/>
                <a:gd name="T47" fmla="*/ 38 h 417"/>
                <a:gd name="T48" fmla="*/ 4 w 345"/>
                <a:gd name="T49" fmla="*/ 10 h 417"/>
                <a:gd name="T50" fmla="*/ 4 w 345"/>
                <a:gd name="T51" fmla="*/ 10 h 417"/>
                <a:gd name="T52" fmla="*/ 6 w 345"/>
                <a:gd name="T53" fmla="*/ 8 h 417"/>
                <a:gd name="T54" fmla="*/ 9 w 345"/>
                <a:gd name="T55" fmla="*/ 6 h 417"/>
                <a:gd name="T56" fmla="*/ 11 w 345"/>
                <a:gd name="T57" fmla="*/ 5 h 417"/>
                <a:gd name="T58" fmla="*/ 11 w 345"/>
                <a:gd name="T59" fmla="*/ 5 h 417"/>
                <a:gd name="T60" fmla="*/ 13 w 345"/>
                <a:gd name="T61" fmla="*/ 4 h 417"/>
                <a:gd name="T62" fmla="*/ 15 w 345"/>
                <a:gd name="T63" fmla="*/ 4 h 417"/>
                <a:gd name="T64" fmla="*/ 17 w 345"/>
                <a:gd name="T65" fmla="*/ 3 h 417"/>
                <a:gd name="T66" fmla="*/ 17 w 345"/>
                <a:gd name="T67" fmla="*/ 3 h 417"/>
                <a:gd name="T68" fmla="*/ 19 w 345"/>
                <a:gd name="T69" fmla="*/ 4 h 417"/>
                <a:gd name="T70" fmla="*/ 21 w 345"/>
                <a:gd name="T71" fmla="*/ 4 h 417"/>
                <a:gd name="T72" fmla="*/ 22 w 345"/>
                <a:gd name="T73" fmla="*/ 6 h 417"/>
                <a:gd name="T74" fmla="*/ 22 w 345"/>
                <a:gd name="T75" fmla="*/ 6 h 417"/>
                <a:gd name="T76" fmla="*/ 23 w 345"/>
                <a:gd name="T77" fmla="*/ 8 h 417"/>
                <a:gd name="T78" fmla="*/ 23 w 345"/>
                <a:gd name="T79" fmla="*/ 10 h 417"/>
                <a:gd name="T80" fmla="*/ 24 w 345"/>
                <a:gd name="T81" fmla="*/ 13 h 417"/>
                <a:gd name="T82" fmla="*/ 24 w 345"/>
                <a:gd name="T83" fmla="*/ 13 h 417"/>
                <a:gd name="T84" fmla="*/ 24 w 345"/>
                <a:gd name="T85" fmla="*/ 38 h 417"/>
                <a:gd name="T86" fmla="*/ 28 w 345"/>
                <a:gd name="T87" fmla="*/ 38 h 417"/>
                <a:gd name="T88" fmla="*/ 28 w 345"/>
                <a:gd name="T89" fmla="*/ 38 h 41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45"/>
                <a:gd name="T136" fmla="*/ 0 h 417"/>
                <a:gd name="T137" fmla="*/ 345 w 345"/>
                <a:gd name="T138" fmla="*/ 417 h 41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45" h="417">
                  <a:moveTo>
                    <a:pt x="345" y="417"/>
                  </a:moveTo>
                  <a:lnTo>
                    <a:pt x="345" y="128"/>
                  </a:lnTo>
                  <a:lnTo>
                    <a:pt x="342" y="87"/>
                  </a:lnTo>
                  <a:lnTo>
                    <a:pt x="332" y="56"/>
                  </a:lnTo>
                  <a:lnTo>
                    <a:pt x="315" y="32"/>
                  </a:lnTo>
                  <a:lnTo>
                    <a:pt x="290" y="14"/>
                  </a:lnTo>
                  <a:lnTo>
                    <a:pt x="259" y="4"/>
                  </a:lnTo>
                  <a:lnTo>
                    <a:pt x="221" y="0"/>
                  </a:lnTo>
                  <a:lnTo>
                    <a:pt x="192" y="3"/>
                  </a:lnTo>
                  <a:lnTo>
                    <a:pt x="164" y="9"/>
                  </a:lnTo>
                  <a:lnTo>
                    <a:pt x="137" y="19"/>
                  </a:lnTo>
                  <a:lnTo>
                    <a:pt x="109" y="33"/>
                  </a:lnTo>
                  <a:lnTo>
                    <a:pt x="83" y="49"/>
                  </a:lnTo>
                  <a:lnTo>
                    <a:pt x="57" y="67"/>
                  </a:lnTo>
                  <a:lnTo>
                    <a:pt x="54" y="67"/>
                  </a:lnTo>
                  <a:lnTo>
                    <a:pt x="55" y="9"/>
                  </a:lnTo>
                  <a:lnTo>
                    <a:pt x="0" y="9"/>
                  </a:lnTo>
                  <a:lnTo>
                    <a:pt x="0" y="417"/>
                  </a:lnTo>
                  <a:lnTo>
                    <a:pt x="55" y="417"/>
                  </a:lnTo>
                  <a:lnTo>
                    <a:pt x="55" y="110"/>
                  </a:lnTo>
                  <a:lnTo>
                    <a:pt x="80" y="88"/>
                  </a:lnTo>
                  <a:lnTo>
                    <a:pt x="107" y="69"/>
                  </a:lnTo>
                  <a:lnTo>
                    <a:pt x="134" y="54"/>
                  </a:lnTo>
                  <a:lnTo>
                    <a:pt x="158" y="45"/>
                  </a:lnTo>
                  <a:lnTo>
                    <a:pt x="181" y="40"/>
                  </a:lnTo>
                  <a:lnTo>
                    <a:pt x="204" y="38"/>
                  </a:lnTo>
                  <a:lnTo>
                    <a:pt x="234" y="41"/>
                  </a:lnTo>
                  <a:lnTo>
                    <a:pt x="255" y="49"/>
                  </a:lnTo>
                  <a:lnTo>
                    <a:pt x="271" y="62"/>
                  </a:lnTo>
                  <a:lnTo>
                    <a:pt x="283" y="84"/>
                  </a:lnTo>
                  <a:lnTo>
                    <a:pt x="289" y="112"/>
                  </a:lnTo>
                  <a:lnTo>
                    <a:pt x="290" y="142"/>
                  </a:lnTo>
                  <a:lnTo>
                    <a:pt x="290" y="417"/>
                  </a:lnTo>
                  <a:lnTo>
                    <a:pt x="345" y="417"/>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78" name="Freeform 27">
              <a:extLst>
                <a:ext uri="{FF2B5EF4-FFF2-40B4-BE49-F238E27FC236}">
                  <a16:creationId xmlns="" xmlns:a16="http://schemas.microsoft.com/office/drawing/2014/main" id="{63EEE137-D0BA-419D-8B48-CBE11BC6F8C8}"/>
                </a:ext>
              </a:extLst>
            </p:cNvPr>
            <p:cNvSpPr>
              <a:spLocks noEditPoints="1"/>
            </p:cNvSpPr>
            <p:nvPr/>
          </p:nvSpPr>
          <p:spPr bwMode="auto">
            <a:xfrm>
              <a:off x="1883" y="3522"/>
              <a:ext cx="32" cy="39"/>
            </a:xfrm>
            <a:custGeom>
              <a:avLst/>
              <a:gdLst>
                <a:gd name="T0" fmla="*/ 32 w 377"/>
                <a:gd name="T1" fmla="*/ 15 h 426"/>
                <a:gd name="T2" fmla="*/ 29 w 377"/>
                <a:gd name="T3" fmla="*/ 8 h 426"/>
                <a:gd name="T4" fmla="*/ 27 w 377"/>
                <a:gd name="T5" fmla="*/ 5 h 426"/>
                <a:gd name="T6" fmla="*/ 21 w 377"/>
                <a:gd name="T7" fmla="*/ 1 h 426"/>
                <a:gd name="T8" fmla="*/ 16 w 377"/>
                <a:gd name="T9" fmla="*/ 0 h 426"/>
                <a:gd name="T10" fmla="*/ 8 w 377"/>
                <a:gd name="T11" fmla="*/ 2 h 426"/>
                <a:gd name="T12" fmla="*/ 5 w 377"/>
                <a:gd name="T13" fmla="*/ 4 h 426"/>
                <a:gd name="T14" fmla="*/ 1 w 377"/>
                <a:gd name="T15" fmla="*/ 11 h 426"/>
                <a:gd name="T16" fmla="*/ 0 w 377"/>
                <a:gd name="T17" fmla="*/ 19 h 426"/>
                <a:gd name="T18" fmla="*/ 0 w 377"/>
                <a:gd name="T19" fmla="*/ 24 h 426"/>
                <a:gd name="T20" fmla="*/ 3 w 377"/>
                <a:gd name="T21" fmla="*/ 32 h 426"/>
                <a:gd name="T22" fmla="*/ 4 w 377"/>
                <a:gd name="T23" fmla="*/ 34 h 426"/>
                <a:gd name="T24" fmla="*/ 12 w 377"/>
                <a:gd name="T25" fmla="*/ 39 h 426"/>
                <a:gd name="T26" fmla="*/ 16 w 377"/>
                <a:gd name="T27" fmla="*/ 39 h 426"/>
                <a:gd name="T28" fmla="*/ 24 w 377"/>
                <a:gd name="T29" fmla="*/ 38 h 426"/>
                <a:gd name="T30" fmla="*/ 27 w 377"/>
                <a:gd name="T31" fmla="*/ 36 h 426"/>
                <a:gd name="T32" fmla="*/ 31 w 377"/>
                <a:gd name="T33" fmla="*/ 32 h 426"/>
                <a:gd name="T34" fmla="*/ 32 w 377"/>
                <a:gd name="T35" fmla="*/ 30 h 426"/>
                <a:gd name="T36" fmla="*/ 27 w 377"/>
                <a:gd name="T37" fmla="*/ 29 h 426"/>
                <a:gd name="T38" fmla="*/ 21 w 377"/>
                <a:gd name="T39" fmla="*/ 35 h 426"/>
                <a:gd name="T40" fmla="*/ 16 w 377"/>
                <a:gd name="T41" fmla="*/ 36 h 426"/>
                <a:gd name="T42" fmla="*/ 12 w 377"/>
                <a:gd name="T43" fmla="*/ 35 h 426"/>
                <a:gd name="T44" fmla="*/ 8 w 377"/>
                <a:gd name="T45" fmla="*/ 32 h 426"/>
                <a:gd name="T46" fmla="*/ 5 w 377"/>
                <a:gd name="T47" fmla="*/ 25 h 426"/>
                <a:gd name="T48" fmla="*/ 5 w 377"/>
                <a:gd name="T49" fmla="*/ 20 h 426"/>
                <a:gd name="T50" fmla="*/ 32 w 377"/>
                <a:gd name="T51" fmla="*/ 20 h 426"/>
                <a:gd name="T52" fmla="*/ 5 w 377"/>
                <a:gd name="T53" fmla="*/ 13 h 426"/>
                <a:gd name="T54" fmla="*/ 8 w 377"/>
                <a:gd name="T55" fmla="*/ 6 h 426"/>
                <a:gd name="T56" fmla="*/ 13 w 377"/>
                <a:gd name="T57" fmla="*/ 3 h 426"/>
                <a:gd name="T58" fmla="*/ 16 w 377"/>
                <a:gd name="T59" fmla="*/ 3 h 426"/>
                <a:gd name="T60" fmla="*/ 22 w 377"/>
                <a:gd name="T61" fmla="*/ 5 h 426"/>
                <a:gd name="T62" fmla="*/ 26 w 377"/>
                <a:gd name="T63" fmla="*/ 10 h 426"/>
                <a:gd name="T64" fmla="*/ 27 w 377"/>
                <a:gd name="T65" fmla="*/ 17 h 426"/>
                <a:gd name="T66" fmla="*/ 5 w 377"/>
                <a:gd name="T67" fmla="*/ 17 h 4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77"/>
                <a:gd name="T103" fmla="*/ 0 h 426"/>
                <a:gd name="T104" fmla="*/ 377 w 377"/>
                <a:gd name="T105" fmla="*/ 426 h 4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77" h="426">
                  <a:moveTo>
                    <a:pt x="377" y="219"/>
                  </a:moveTo>
                  <a:lnTo>
                    <a:pt x="374" y="168"/>
                  </a:lnTo>
                  <a:lnTo>
                    <a:pt x="363" y="123"/>
                  </a:lnTo>
                  <a:lnTo>
                    <a:pt x="347" y="84"/>
                  </a:lnTo>
                  <a:lnTo>
                    <a:pt x="323" y="51"/>
                  </a:lnTo>
                  <a:lnTo>
                    <a:pt x="286" y="23"/>
                  </a:lnTo>
                  <a:lnTo>
                    <a:pt x="242" y="6"/>
                  </a:lnTo>
                  <a:lnTo>
                    <a:pt x="193" y="0"/>
                  </a:lnTo>
                  <a:lnTo>
                    <a:pt x="139" y="6"/>
                  </a:lnTo>
                  <a:lnTo>
                    <a:pt x="94" y="22"/>
                  </a:lnTo>
                  <a:lnTo>
                    <a:pt x="57" y="48"/>
                  </a:lnTo>
                  <a:lnTo>
                    <a:pt x="33" y="78"/>
                  </a:lnTo>
                  <a:lnTo>
                    <a:pt x="14" y="116"/>
                  </a:lnTo>
                  <a:lnTo>
                    <a:pt x="4" y="159"/>
                  </a:lnTo>
                  <a:lnTo>
                    <a:pt x="0" y="209"/>
                  </a:lnTo>
                  <a:lnTo>
                    <a:pt x="4" y="263"/>
                  </a:lnTo>
                  <a:lnTo>
                    <a:pt x="14" y="309"/>
                  </a:lnTo>
                  <a:lnTo>
                    <a:pt x="30" y="346"/>
                  </a:lnTo>
                  <a:lnTo>
                    <a:pt x="53" y="375"/>
                  </a:lnTo>
                  <a:lnTo>
                    <a:pt x="94" y="405"/>
                  </a:lnTo>
                  <a:lnTo>
                    <a:pt x="142" y="421"/>
                  </a:lnTo>
                  <a:lnTo>
                    <a:pt x="194" y="426"/>
                  </a:lnTo>
                  <a:lnTo>
                    <a:pt x="246" y="422"/>
                  </a:lnTo>
                  <a:lnTo>
                    <a:pt x="288" y="410"/>
                  </a:lnTo>
                  <a:lnTo>
                    <a:pt x="321" y="391"/>
                  </a:lnTo>
                  <a:lnTo>
                    <a:pt x="346" y="370"/>
                  </a:lnTo>
                  <a:lnTo>
                    <a:pt x="363" y="347"/>
                  </a:lnTo>
                  <a:lnTo>
                    <a:pt x="376" y="324"/>
                  </a:lnTo>
                  <a:lnTo>
                    <a:pt x="321" y="318"/>
                  </a:lnTo>
                  <a:lnTo>
                    <a:pt x="289" y="361"/>
                  </a:lnTo>
                  <a:lnTo>
                    <a:pt x="247" y="387"/>
                  </a:lnTo>
                  <a:lnTo>
                    <a:pt x="194" y="395"/>
                  </a:lnTo>
                  <a:lnTo>
                    <a:pt x="166" y="393"/>
                  </a:lnTo>
                  <a:lnTo>
                    <a:pt x="138" y="384"/>
                  </a:lnTo>
                  <a:lnTo>
                    <a:pt x="113" y="368"/>
                  </a:lnTo>
                  <a:lnTo>
                    <a:pt x="91" y="345"/>
                  </a:lnTo>
                  <a:lnTo>
                    <a:pt x="73" y="313"/>
                  </a:lnTo>
                  <a:lnTo>
                    <a:pt x="61" y="271"/>
                  </a:lnTo>
                  <a:lnTo>
                    <a:pt x="55" y="219"/>
                  </a:lnTo>
                  <a:lnTo>
                    <a:pt x="377" y="219"/>
                  </a:lnTo>
                  <a:close/>
                  <a:moveTo>
                    <a:pt x="55" y="190"/>
                  </a:moveTo>
                  <a:lnTo>
                    <a:pt x="62" y="140"/>
                  </a:lnTo>
                  <a:lnTo>
                    <a:pt x="76" y="99"/>
                  </a:lnTo>
                  <a:lnTo>
                    <a:pt x="98" y="68"/>
                  </a:lnTo>
                  <a:lnTo>
                    <a:pt x="125" y="47"/>
                  </a:lnTo>
                  <a:lnTo>
                    <a:pt x="157" y="34"/>
                  </a:lnTo>
                  <a:lnTo>
                    <a:pt x="193" y="30"/>
                  </a:lnTo>
                  <a:lnTo>
                    <a:pt x="226" y="35"/>
                  </a:lnTo>
                  <a:lnTo>
                    <a:pt x="255" y="50"/>
                  </a:lnTo>
                  <a:lnTo>
                    <a:pt x="280" y="73"/>
                  </a:lnTo>
                  <a:lnTo>
                    <a:pt x="301" y="106"/>
                  </a:lnTo>
                  <a:lnTo>
                    <a:pt x="314" y="145"/>
                  </a:lnTo>
                  <a:lnTo>
                    <a:pt x="322" y="190"/>
                  </a:lnTo>
                  <a:lnTo>
                    <a:pt x="55" y="190"/>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79" name="Freeform 28">
              <a:extLst>
                <a:ext uri="{FF2B5EF4-FFF2-40B4-BE49-F238E27FC236}">
                  <a16:creationId xmlns="" xmlns:a16="http://schemas.microsoft.com/office/drawing/2014/main" id="{E5F19A9E-ED2D-400D-B282-A5C3BD247976}"/>
                </a:ext>
              </a:extLst>
            </p:cNvPr>
            <p:cNvSpPr>
              <a:spLocks/>
            </p:cNvSpPr>
            <p:nvPr/>
          </p:nvSpPr>
          <p:spPr bwMode="auto">
            <a:xfrm>
              <a:off x="1921" y="3522"/>
              <a:ext cx="18" cy="38"/>
            </a:xfrm>
            <a:custGeom>
              <a:avLst/>
              <a:gdLst>
                <a:gd name="T0" fmla="*/ 5 w 211"/>
                <a:gd name="T1" fmla="*/ 5 h 417"/>
                <a:gd name="T2" fmla="*/ 5 w 211"/>
                <a:gd name="T3" fmla="*/ 1 h 417"/>
                <a:gd name="T4" fmla="*/ 0 w 211"/>
                <a:gd name="T5" fmla="*/ 1 h 417"/>
                <a:gd name="T6" fmla="*/ 0 w 211"/>
                <a:gd name="T7" fmla="*/ 38 h 417"/>
                <a:gd name="T8" fmla="*/ 5 w 211"/>
                <a:gd name="T9" fmla="*/ 38 h 417"/>
                <a:gd name="T10" fmla="*/ 5 w 211"/>
                <a:gd name="T11" fmla="*/ 9 h 417"/>
                <a:gd name="T12" fmla="*/ 5 w 211"/>
                <a:gd name="T13" fmla="*/ 9 h 417"/>
                <a:gd name="T14" fmla="*/ 6 w 211"/>
                <a:gd name="T15" fmla="*/ 8 h 417"/>
                <a:gd name="T16" fmla="*/ 7 w 211"/>
                <a:gd name="T17" fmla="*/ 6 h 417"/>
                <a:gd name="T18" fmla="*/ 9 w 211"/>
                <a:gd name="T19" fmla="*/ 5 h 417"/>
                <a:gd name="T20" fmla="*/ 9 w 211"/>
                <a:gd name="T21" fmla="*/ 5 h 417"/>
                <a:gd name="T22" fmla="*/ 10 w 211"/>
                <a:gd name="T23" fmla="*/ 4 h 417"/>
                <a:gd name="T24" fmla="*/ 12 w 211"/>
                <a:gd name="T25" fmla="*/ 4 h 417"/>
                <a:gd name="T26" fmla="*/ 13 w 211"/>
                <a:gd name="T27" fmla="*/ 3 h 417"/>
                <a:gd name="T28" fmla="*/ 13 w 211"/>
                <a:gd name="T29" fmla="*/ 3 h 417"/>
                <a:gd name="T30" fmla="*/ 14 w 211"/>
                <a:gd name="T31" fmla="*/ 4 h 417"/>
                <a:gd name="T32" fmla="*/ 15 w 211"/>
                <a:gd name="T33" fmla="*/ 4 h 417"/>
                <a:gd name="T34" fmla="*/ 16 w 211"/>
                <a:gd name="T35" fmla="*/ 4 h 417"/>
                <a:gd name="T36" fmla="*/ 16 w 211"/>
                <a:gd name="T37" fmla="*/ 4 h 417"/>
                <a:gd name="T38" fmla="*/ 16 w 211"/>
                <a:gd name="T39" fmla="*/ 4 h 417"/>
                <a:gd name="T40" fmla="*/ 17 w 211"/>
                <a:gd name="T41" fmla="*/ 5 h 417"/>
                <a:gd name="T42" fmla="*/ 17 w 211"/>
                <a:gd name="T43" fmla="*/ 5 h 417"/>
                <a:gd name="T44" fmla="*/ 17 w 211"/>
                <a:gd name="T45" fmla="*/ 5 h 417"/>
                <a:gd name="T46" fmla="*/ 18 w 211"/>
                <a:gd name="T47" fmla="*/ 2 h 417"/>
                <a:gd name="T48" fmla="*/ 18 w 211"/>
                <a:gd name="T49" fmla="*/ 2 h 417"/>
                <a:gd name="T50" fmla="*/ 17 w 211"/>
                <a:gd name="T51" fmla="*/ 1 h 417"/>
                <a:gd name="T52" fmla="*/ 17 w 211"/>
                <a:gd name="T53" fmla="*/ 1 h 417"/>
                <a:gd name="T54" fmla="*/ 16 w 211"/>
                <a:gd name="T55" fmla="*/ 0 h 417"/>
                <a:gd name="T56" fmla="*/ 16 w 211"/>
                <a:gd name="T57" fmla="*/ 0 h 417"/>
                <a:gd name="T58" fmla="*/ 15 w 211"/>
                <a:gd name="T59" fmla="*/ 0 h 417"/>
                <a:gd name="T60" fmla="*/ 14 w 211"/>
                <a:gd name="T61" fmla="*/ 0 h 417"/>
                <a:gd name="T62" fmla="*/ 13 w 211"/>
                <a:gd name="T63" fmla="*/ 0 h 417"/>
                <a:gd name="T64" fmla="*/ 13 w 211"/>
                <a:gd name="T65" fmla="*/ 0 h 417"/>
                <a:gd name="T66" fmla="*/ 12 w 211"/>
                <a:gd name="T67" fmla="*/ 0 h 417"/>
                <a:gd name="T68" fmla="*/ 10 w 211"/>
                <a:gd name="T69" fmla="*/ 1 h 417"/>
                <a:gd name="T70" fmla="*/ 9 w 211"/>
                <a:gd name="T71" fmla="*/ 1 h 417"/>
                <a:gd name="T72" fmla="*/ 9 w 211"/>
                <a:gd name="T73" fmla="*/ 1 h 417"/>
                <a:gd name="T74" fmla="*/ 7 w 211"/>
                <a:gd name="T75" fmla="*/ 2 h 417"/>
                <a:gd name="T76" fmla="*/ 6 w 211"/>
                <a:gd name="T77" fmla="*/ 4 h 417"/>
                <a:gd name="T78" fmla="*/ 5 w 211"/>
                <a:gd name="T79" fmla="*/ 5 h 417"/>
                <a:gd name="T80" fmla="*/ 5 w 211"/>
                <a:gd name="T81" fmla="*/ 5 h 417"/>
                <a:gd name="T82" fmla="*/ 5 w 211"/>
                <a:gd name="T83" fmla="*/ 5 h 417"/>
                <a:gd name="T84" fmla="*/ 5 w 211"/>
                <a:gd name="T85" fmla="*/ 5 h 4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11"/>
                <a:gd name="T130" fmla="*/ 0 h 417"/>
                <a:gd name="T131" fmla="*/ 211 w 211"/>
                <a:gd name="T132" fmla="*/ 417 h 4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11" h="417">
                  <a:moveTo>
                    <a:pt x="53" y="53"/>
                  </a:moveTo>
                  <a:lnTo>
                    <a:pt x="55" y="9"/>
                  </a:lnTo>
                  <a:lnTo>
                    <a:pt x="0" y="9"/>
                  </a:lnTo>
                  <a:lnTo>
                    <a:pt x="0" y="417"/>
                  </a:lnTo>
                  <a:lnTo>
                    <a:pt x="55" y="417"/>
                  </a:lnTo>
                  <a:lnTo>
                    <a:pt x="55" y="104"/>
                  </a:lnTo>
                  <a:lnTo>
                    <a:pt x="71" y="85"/>
                  </a:lnTo>
                  <a:lnTo>
                    <a:pt x="87" y="69"/>
                  </a:lnTo>
                  <a:lnTo>
                    <a:pt x="104" y="56"/>
                  </a:lnTo>
                  <a:lnTo>
                    <a:pt x="122" y="46"/>
                  </a:lnTo>
                  <a:lnTo>
                    <a:pt x="139" y="40"/>
                  </a:lnTo>
                  <a:lnTo>
                    <a:pt x="154" y="38"/>
                  </a:lnTo>
                  <a:lnTo>
                    <a:pt x="165" y="39"/>
                  </a:lnTo>
                  <a:lnTo>
                    <a:pt x="175" y="41"/>
                  </a:lnTo>
                  <a:lnTo>
                    <a:pt x="184" y="44"/>
                  </a:lnTo>
                  <a:lnTo>
                    <a:pt x="191" y="47"/>
                  </a:lnTo>
                  <a:lnTo>
                    <a:pt x="197" y="51"/>
                  </a:lnTo>
                  <a:lnTo>
                    <a:pt x="203" y="56"/>
                  </a:lnTo>
                  <a:lnTo>
                    <a:pt x="211" y="17"/>
                  </a:lnTo>
                  <a:lnTo>
                    <a:pt x="204" y="12"/>
                  </a:lnTo>
                  <a:lnTo>
                    <a:pt x="197" y="8"/>
                  </a:lnTo>
                  <a:lnTo>
                    <a:pt x="189" y="5"/>
                  </a:lnTo>
                  <a:lnTo>
                    <a:pt x="179" y="2"/>
                  </a:lnTo>
                  <a:lnTo>
                    <a:pt x="167" y="1"/>
                  </a:lnTo>
                  <a:lnTo>
                    <a:pt x="156" y="0"/>
                  </a:lnTo>
                  <a:lnTo>
                    <a:pt x="135" y="2"/>
                  </a:lnTo>
                  <a:lnTo>
                    <a:pt x="118" y="7"/>
                  </a:lnTo>
                  <a:lnTo>
                    <a:pt x="101" y="15"/>
                  </a:lnTo>
                  <a:lnTo>
                    <a:pt x="85" y="26"/>
                  </a:lnTo>
                  <a:lnTo>
                    <a:pt x="70" y="39"/>
                  </a:lnTo>
                  <a:lnTo>
                    <a:pt x="56" y="53"/>
                  </a:lnTo>
                  <a:lnTo>
                    <a:pt x="53" y="53"/>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80" name="Freeform 29">
              <a:extLst>
                <a:ext uri="{FF2B5EF4-FFF2-40B4-BE49-F238E27FC236}">
                  <a16:creationId xmlns="" xmlns:a16="http://schemas.microsoft.com/office/drawing/2014/main" id="{3AD38037-812A-4EF6-A2DC-FE79CE79E8A4}"/>
                </a:ext>
              </a:extLst>
            </p:cNvPr>
            <p:cNvSpPr>
              <a:spLocks noEditPoints="1"/>
            </p:cNvSpPr>
            <p:nvPr/>
          </p:nvSpPr>
          <p:spPr bwMode="auto">
            <a:xfrm>
              <a:off x="1943" y="3522"/>
              <a:ext cx="30" cy="39"/>
            </a:xfrm>
            <a:custGeom>
              <a:avLst/>
              <a:gdLst>
                <a:gd name="T0" fmla="*/ 30 w 359"/>
                <a:gd name="T1" fmla="*/ 38 h 426"/>
                <a:gd name="T2" fmla="*/ 29 w 359"/>
                <a:gd name="T3" fmla="*/ 37 h 426"/>
                <a:gd name="T4" fmla="*/ 28 w 359"/>
                <a:gd name="T5" fmla="*/ 32 h 426"/>
                <a:gd name="T6" fmla="*/ 28 w 359"/>
                <a:gd name="T7" fmla="*/ 14 h 426"/>
                <a:gd name="T8" fmla="*/ 28 w 359"/>
                <a:gd name="T9" fmla="*/ 9 h 426"/>
                <a:gd name="T10" fmla="*/ 25 w 359"/>
                <a:gd name="T11" fmla="*/ 3 h 426"/>
                <a:gd name="T12" fmla="*/ 19 w 359"/>
                <a:gd name="T13" fmla="*/ 0 h 426"/>
                <a:gd name="T14" fmla="*/ 15 w 359"/>
                <a:gd name="T15" fmla="*/ 0 h 426"/>
                <a:gd name="T16" fmla="*/ 7 w 359"/>
                <a:gd name="T17" fmla="*/ 2 h 426"/>
                <a:gd name="T18" fmla="*/ 3 w 359"/>
                <a:gd name="T19" fmla="*/ 7 h 426"/>
                <a:gd name="T20" fmla="*/ 2 w 359"/>
                <a:gd name="T21" fmla="*/ 10 h 426"/>
                <a:gd name="T22" fmla="*/ 6 w 359"/>
                <a:gd name="T23" fmla="*/ 10 h 426"/>
                <a:gd name="T24" fmla="*/ 10 w 359"/>
                <a:gd name="T25" fmla="*/ 4 h 426"/>
                <a:gd name="T26" fmla="*/ 15 w 359"/>
                <a:gd name="T27" fmla="*/ 3 h 426"/>
                <a:gd name="T28" fmla="*/ 22 w 359"/>
                <a:gd name="T29" fmla="*/ 5 h 426"/>
                <a:gd name="T30" fmla="*/ 24 w 359"/>
                <a:gd name="T31" fmla="*/ 13 h 426"/>
                <a:gd name="T32" fmla="*/ 24 w 359"/>
                <a:gd name="T33" fmla="*/ 14 h 426"/>
                <a:gd name="T34" fmla="*/ 18 w 359"/>
                <a:gd name="T35" fmla="*/ 15 h 426"/>
                <a:gd name="T36" fmla="*/ 10 w 359"/>
                <a:gd name="T37" fmla="*/ 17 h 426"/>
                <a:gd name="T38" fmla="*/ 4 w 359"/>
                <a:gd name="T39" fmla="*/ 20 h 426"/>
                <a:gd name="T40" fmla="*/ 1 w 359"/>
                <a:gd name="T41" fmla="*/ 24 h 426"/>
                <a:gd name="T42" fmla="*/ 0 w 359"/>
                <a:gd name="T43" fmla="*/ 29 h 426"/>
                <a:gd name="T44" fmla="*/ 0 w 359"/>
                <a:gd name="T45" fmla="*/ 32 h 426"/>
                <a:gd name="T46" fmla="*/ 4 w 359"/>
                <a:gd name="T47" fmla="*/ 37 h 426"/>
                <a:gd name="T48" fmla="*/ 13 w 359"/>
                <a:gd name="T49" fmla="*/ 39 h 426"/>
                <a:gd name="T50" fmla="*/ 17 w 359"/>
                <a:gd name="T51" fmla="*/ 39 h 426"/>
                <a:gd name="T52" fmla="*/ 24 w 359"/>
                <a:gd name="T53" fmla="*/ 34 h 426"/>
                <a:gd name="T54" fmla="*/ 24 w 359"/>
                <a:gd name="T55" fmla="*/ 34 h 426"/>
                <a:gd name="T56" fmla="*/ 24 w 359"/>
                <a:gd name="T57" fmla="*/ 36 h 426"/>
                <a:gd name="T58" fmla="*/ 25 w 359"/>
                <a:gd name="T59" fmla="*/ 38 h 426"/>
                <a:gd name="T60" fmla="*/ 30 w 359"/>
                <a:gd name="T61" fmla="*/ 38 h 426"/>
                <a:gd name="T62" fmla="*/ 24 w 359"/>
                <a:gd name="T63" fmla="*/ 31 h 426"/>
                <a:gd name="T64" fmla="*/ 17 w 359"/>
                <a:gd name="T65" fmla="*/ 36 h 426"/>
                <a:gd name="T66" fmla="*/ 13 w 359"/>
                <a:gd name="T67" fmla="*/ 36 h 426"/>
                <a:gd name="T68" fmla="*/ 5 w 359"/>
                <a:gd name="T69" fmla="*/ 32 h 426"/>
                <a:gd name="T70" fmla="*/ 5 w 359"/>
                <a:gd name="T71" fmla="*/ 29 h 426"/>
                <a:gd name="T72" fmla="*/ 6 w 359"/>
                <a:gd name="T73" fmla="*/ 24 h 426"/>
                <a:gd name="T74" fmla="*/ 11 w 359"/>
                <a:gd name="T75" fmla="*/ 20 h 426"/>
                <a:gd name="T76" fmla="*/ 19 w 359"/>
                <a:gd name="T77" fmla="*/ 17 h 426"/>
                <a:gd name="T78" fmla="*/ 24 w 359"/>
                <a:gd name="T79" fmla="*/ 17 h 426"/>
                <a:gd name="T80" fmla="*/ 24 w 359"/>
                <a:gd name="T81" fmla="*/ 31 h 42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59"/>
                <a:gd name="T124" fmla="*/ 0 h 426"/>
                <a:gd name="T125" fmla="*/ 359 w 359"/>
                <a:gd name="T126" fmla="*/ 426 h 42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59" h="426">
                  <a:moveTo>
                    <a:pt x="359" y="417"/>
                  </a:moveTo>
                  <a:lnTo>
                    <a:pt x="359" y="414"/>
                  </a:lnTo>
                  <a:lnTo>
                    <a:pt x="348" y="399"/>
                  </a:lnTo>
                  <a:lnTo>
                    <a:pt x="342" y="379"/>
                  </a:lnTo>
                  <a:lnTo>
                    <a:pt x="341" y="350"/>
                  </a:lnTo>
                  <a:lnTo>
                    <a:pt x="341" y="148"/>
                  </a:lnTo>
                  <a:lnTo>
                    <a:pt x="337" y="99"/>
                  </a:lnTo>
                  <a:lnTo>
                    <a:pt x="324" y="60"/>
                  </a:lnTo>
                  <a:lnTo>
                    <a:pt x="303" y="32"/>
                  </a:lnTo>
                  <a:lnTo>
                    <a:pt x="273" y="14"/>
                  </a:lnTo>
                  <a:lnTo>
                    <a:pt x="233" y="3"/>
                  </a:lnTo>
                  <a:lnTo>
                    <a:pt x="184" y="0"/>
                  </a:lnTo>
                  <a:lnTo>
                    <a:pt x="126" y="6"/>
                  </a:lnTo>
                  <a:lnTo>
                    <a:pt x="82" y="22"/>
                  </a:lnTo>
                  <a:lnTo>
                    <a:pt x="51" y="46"/>
                  </a:lnTo>
                  <a:lnTo>
                    <a:pt x="30" y="75"/>
                  </a:lnTo>
                  <a:lnTo>
                    <a:pt x="19" y="108"/>
                  </a:lnTo>
                  <a:lnTo>
                    <a:pt x="76" y="114"/>
                  </a:lnTo>
                  <a:lnTo>
                    <a:pt x="90" y="73"/>
                  </a:lnTo>
                  <a:lnTo>
                    <a:pt x="125" y="42"/>
                  </a:lnTo>
                  <a:lnTo>
                    <a:pt x="183" y="30"/>
                  </a:lnTo>
                  <a:lnTo>
                    <a:pt x="232" y="37"/>
                  </a:lnTo>
                  <a:lnTo>
                    <a:pt x="264" y="57"/>
                  </a:lnTo>
                  <a:lnTo>
                    <a:pt x="281" y="90"/>
                  </a:lnTo>
                  <a:lnTo>
                    <a:pt x="287" y="137"/>
                  </a:lnTo>
                  <a:lnTo>
                    <a:pt x="287" y="153"/>
                  </a:lnTo>
                  <a:lnTo>
                    <a:pt x="221" y="162"/>
                  </a:lnTo>
                  <a:lnTo>
                    <a:pt x="166" y="172"/>
                  </a:lnTo>
                  <a:lnTo>
                    <a:pt x="120" y="185"/>
                  </a:lnTo>
                  <a:lnTo>
                    <a:pt x="81" y="200"/>
                  </a:lnTo>
                  <a:lnTo>
                    <a:pt x="51" y="218"/>
                  </a:lnTo>
                  <a:lnTo>
                    <a:pt x="27" y="237"/>
                  </a:lnTo>
                  <a:lnTo>
                    <a:pt x="12" y="260"/>
                  </a:lnTo>
                  <a:lnTo>
                    <a:pt x="2" y="285"/>
                  </a:lnTo>
                  <a:lnTo>
                    <a:pt x="0" y="314"/>
                  </a:lnTo>
                  <a:lnTo>
                    <a:pt x="4" y="351"/>
                  </a:lnTo>
                  <a:lnTo>
                    <a:pt x="22" y="382"/>
                  </a:lnTo>
                  <a:lnTo>
                    <a:pt x="50" y="406"/>
                  </a:lnTo>
                  <a:lnTo>
                    <a:pt x="94" y="421"/>
                  </a:lnTo>
                  <a:lnTo>
                    <a:pt x="151" y="426"/>
                  </a:lnTo>
                  <a:lnTo>
                    <a:pt x="201" y="421"/>
                  </a:lnTo>
                  <a:lnTo>
                    <a:pt x="249" y="404"/>
                  </a:lnTo>
                  <a:lnTo>
                    <a:pt x="288" y="376"/>
                  </a:lnTo>
                  <a:lnTo>
                    <a:pt x="289" y="376"/>
                  </a:lnTo>
                  <a:lnTo>
                    <a:pt x="290" y="391"/>
                  </a:lnTo>
                  <a:lnTo>
                    <a:pt x="294" y="405"/>
                  </a:lnTo>
                  <a:lnTo>
                    <a:pt x="303" y="417"/>
                  </a:lnTo>
                  <a:lnTo>
                    <a:pt x="359" y="417"/>
                  </a:lnTo>
                  <a:close/>
                  <a:moveTo>
                    <a:pt x="287" y="342"/>
                  </a:moveTo>
                  <a:lnTo>
                    <a:pt x="244" y="374"/>
                  </a:lnTo>
                  <a:lnTo>
                    <a:pt x="198" y="390"/>
                  </a:lnTo>
                  <a:lnTo>
                    <a:pt x="160" y="394"/>
                  </a:lnTo>
                  <a:lnTo>
                    <a:pt x="97" y="383"/>
                  </a:lnTo>
                  <a:lnTo>
                    <a:pt x="64" y="354"/>
                  </a:lnTo>
                  <a:lnTo>
                    <a:pt x="55" y="312"/>
                  </a:lnTo>
                  <a:lnTo>
                    <a:pt x="60" y="282"/>
                  </a:lnTo>
                  <a:lnTo>
                    <a:pt x="73" y="257"/>
                  </a:lnTo>
                  <a:lnTo>
                    <a:pt x="96" y="236"/>
                  </a:lnTo>
                  <a:lnTo>
                    <a:pt x="127" y="218"/>
                  </a:lnTo>
                  <a:lnTo>
                    <a:pt x="170" y="203"/>
                  </a:lnTo>
                  <a:lnTo>
                    <a:pt x="223" y="190"/>
                  </a:lnTo>
                  <a:lnTo>
                    <a:pt x="287" y="181"/>
                  </a:lnTo>
                  <a:lnTo>
                    <a:pt x="287" y="34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81" name="Freeform 30">
              <a:extLst>
                <a:ext uri="{FF2B5EF4-FFF2-40B4-BE49-F238E27FC236}">
                  <a16:creationId xmlns="" xmlns:a16="http://schemas.microsoft.com/office/drawing/2014/main" id="{954A0881-EE36-4CA2-A5FA-BA64AC6A2EEE}"/>
                </a:ext>
              </a:extLst>
            </p:cNvPr>
            <p:cNvSpPr>
              <a:spLocks/>
            </p:cNvSpPr>
            <p:nvPr/>
          </p:nvSpPr>
          <p:spPr bwMode="auto">
            <a:xfrm>
              <a:off x="1982" y="3509"/>
              <a:ext cx="4" cy="51"/>
            </a:xfrm>
            <a:custGeom>
              <a:avLst/>
              <a:gdLst>
                <a:gd name="T0" fmla="*/ 4 w 55"/>
                <a:gd name="T1" fmla="*/ 51 h 558"/>
                <a:gd name="T2" fmla="*/ 4 w 55"/>
                <a:gd name="T3" fmla="*/ 0 h 558"/>
                <a:gd name="T4" fmla="*/ 0 w 55"/>
                <a:gd name="T5" fmla="*/ 0 h 558"/>
                <a:gd name="T6" fmla="*/ 0 w 55"/>
                <a:gd name="T7" fmla="*/ 51 h 558"/>
                <a:gd name="T8" fmla="*/ 4 w 55"/>
                <a:gd name="T9" fmla="*/ 51 h 558"/>
                <a:gd name="T10" fmla="*/ 4 w 55"/>
                <a:gd name="T11" fmla="*/ 51 h 558"/>
                <a:gd name="T12" fmla="*/ 0 60000 65536"/>
                <a:gd name="T13" fmla="*/ 0 60000 65536"/>
                <a:gd name="T14" fmla="*/ 0 60000 65536"/>
                <a:gd name="T15" fmla="*/ 0 60000 65536"/>
                <a:gd name="T16" fmla="*/ 0 60000 65536"/>
                <a:gd name="T17" fmla="*/ 0 60000 65536"/>
                <a:gd name="T18" fmla="*/ 0 w 55"/>
                <a:gd name="T19" fmla="*/ 0 h 558"/>
                <a:gd name="T20" fmla="*/ 55 w 55"/>
                <a:gd name="T21" fmla="*/ 558 h 558"/>
              </a:gdLst>
              <a:ahLst/>
              <a:cxnLst>
                <a:cxn ang="T12">
                  <a:pos x="T0" y="T1"/>
                </a:cxn>
                <a:cxn ang="T13">
                  <a:pos x="T2" y="T3"/>
                </a:cxn>
                <a:cxn ang="T14">
                  <a:pos x="T4" y="T5"/>
                </a:cxn>
                <a:cxn ang="T15">
                  <a:pos x="T6" y="T7"/>
                </a:cxn>
                <a:cxn ang="T16">
                  <a:pos x="T8" y="T9"/>
                </a:cxn>
                <a:cxn ang="T17">
                  <a:pos x="T10" y="T11"/>
                </a:cxn>
              </a:cxnLst>
              <a:rect l="T18" t="T19" r="T20" b="T21"/>
              <a:pathLst>
                <a:path w="55" h="558">
                  <a:moveTo>
                    <a:pt x="55" y="558"/>
                  </a:moveTo>
                  <a:lnTo>
                    <a:pt x="55" y="0"/>
                  </a:lnTo>
                  <a:lnTo>
                    <a:pt x="0" y="0"/>
                  </a:lnTo>
                  <a:lnTo>
                    <a:pt x="0" y="558"/>
                  </a:lnTo>
                  <a:lnTo>
                    <a:pt x="55" y="558"/>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82" name="Freeform 31">
              <a:extLst>
                <a:ext uri="{FF2B5EF4-FFF2-40B4-BE49-F238E27FC236}">
                  <a16:creationId xmlns="" xmlns:a16="http://schemas.microsoft.com/office/drawing/2014/main" id="{C08FFE73-308D-4A09-AE02-24A531942A99}"/>
                </a:ext>
              </a:extLst>
            </p:cNvPr>
            <p:cNvSpPr>
              <a:spLocks noEditPoints="1"/>
            </p:cNvSpPr>
            <p:nvPr/>
          </p:nvSpPr>
          <p:spPr bwMode="auto">
            <a:xfrm>
              <a:off x="1995" y="3509"/>
              <a:ext cx="5" cy="51"/>
            </a:xfrm>
            <a:custGeom>
              <a:avLst/>
              <a:gdLst>
                <a:gd name="T0" fmla="*/ 5 w 54"/>
                <a:gd name="T1" fmla="*/ 6 h 560"/>
                <a:gd name="T2" fmla="*/ 5 w 54"/>
                <a:gd name="T3" fmla="*/ 0 h 560"/>
                <a:gd name="T4" fmla="*/ 0 w 54"/>
                <a:gd name="T5" fmla="*/ 0 h 560"/>
                <a:gd name="T6" fmla="*/ 0 w 54"/>
                <a:gd name="T7" fmla="*/ 6 h 560"/>
                <a:gd name="T8" fmla="*/ 5 w 54"/>
                <a:gd name="T9" fmla="*/ 6 h 560"/>
                <a:gd name="T10" fmla="*/ 5 w 54"/>
                <a:gd name="T11" fmla="*/ 6 h 560"/>
                <a:gd name="T12" fmla="*/ 5 w 54"/>
                <a:gd name="T13" fmla="*/ 14 h 560"/>
                <a:gd name="T14" fmla="*/ 0 w 54"/>
                <a:gd name="T15" fmla="*/ 14 h 560"/>
                <a:gd name="T16" fmla="*/ 0 w 54"/>
                <a:gd name="T17" fmla="*/ 51 h 560"/>
                <a:gd name="T18" fmla="*/ 5 w 54"/>
                <a:gd name="T19" fmla="*/ 51 h 560"/>
                <a:gd name="T20" fmla="*/ 5 w 54"/>
                <a:gd name="T21" fmla="*/ 14 h 560"/>
                <a:gd name="T22" fmla="*/ 5 w 54"/>
                <a:gd name="T23" fmla="*/ 14 h 56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560"/>
                <a:gd name="T38" fmla="*/ 54 w 54"/>
                <a:gd name="T39" fmla="*/ 560 h 56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560">
                  <a:moveTo>
                    <a:pt x="54" y="66"/>
                  </a:moveTo>
                  <a:lnTo>
                    <a:pt x="54" y="0"/>
                  </a:lnTo>
                  <a:lnTo>
                    <a:pt x="0" y="0"/>
                  </a:lnTo>
                  <a:lnTo>
                    <a:pt x="0" y="66"/>
                  </a:lnTo>
                  <a:lnTo>
                    <a:pt x="54" y="66"/>
                  </a:lnTo>
                  <a:close/>
                  <a:moveTo>
                    <a:pt x="54" y="152"/>
                  </a:moveTo>
                  <a:lnTo>
                    <a:pt x="0" y="152"/>
                  </a:lnTo>
                  <a:lnTo>
                    <a:pt x="0" y="560"/>
                  </a:lnTo>
                  <a:lnTo>
                    <a:pt x="54" y="560"/>
                  </a:lnTo>
                  <a:lnTo>
                    <a:pt x="54" y="15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83" name="Freeform 32">
              <a:extLst>
                <a:ext uri="{FF2B5EF4-FFF2-40B4-BE49-F238E27FC236}">
                  <a16:creationId xmlns="" xmlns:a16="http://schemas.microsoft.com/office/drawing/2014/main" id="{B8889D08-2EF3-4E49-A38B-C27D7FCAADC3}"/>
                </a:ext>
              </a:extLst>
            </p:cNvPr>
            <p:cNvSpPr>
              <a:spLocks/>
            </p:cNvSpPr>
            <p:nvPr/>
          </p:nvSpPr>
          <p:spPr bwMode="auto">
            <a:xfrm>
              <a:off x="2005" y="3515"/>
              <a:ext cx="20" cy="46"/>
            </a:xfrm>
            <a:custGeom>
              <a:avLst/>
              <a:gdLst>
                <a:gd name="T0" fmla="*/ 5 w 238"/>
                <a:gd name="T1" fmla="*/ 8 h 505"/>
                <a:gd name="T2" fmla="*/ 0 w 238"/>
                <a:gd name="T3" fmla="*/ 8 h 505"/>
                <a:gd name="T4" fmla="*/ 0 w 238"/>
                <a:gd name="T5" fmla="*/ 11 h 505"/>
                <a:gd name="T6" fmla="*/ 5 w 238"/>
                <a:gd name="T7" fmla="*/ 11 h 505"/>
                <a:gd name="T8" fmla="*/ 5 w 238"/>
                <a:gd name="T9" fmla="*/ 34 h 505"/>
                <a:gd name="T10" fmla="*/ 5 w 238"/>
                <a:gd name="T11" fmla="*/ 34 h 505"/>
                <a:gd name="T12" fmla="*/ 5 w 238"/>
                <a:gd name="T13" fmla="*/ 39 h 505"/>
                <a:gd name="T14" fmla="*/ 6 w 238"/>
                <a:gd name="T15" fmla="*/ 42 h 505"/>
                <a:gd name="T16" fmla="*/ 8 w 238"/>
                <a:gd name="T17" fmla="*/ 44 h 505"/>
                <a:gd name="T18" fmla="*/ 11 w 238"/>
                <a:gd name="T19" fmla="*/ 46 h 505"/>
                <a:gd name="T20" fmla="*/ 14 w 238"/>
                <a:gd name="T21" fmla="*/ 46 h 505"/>
                <a:gd name="T22" fmla="*/ 14 w 238"/>
                <a:gd name="T23" fmla="*/ 46 h 505"/>
                <a:gd name="T24" fmla="*/ 16 w 238"/>
                <a:gd name="T25" fmla="*/ 46 h 505"/>
                <a:gd name="T26" fmla="*/ 18 w 238"/>
                <a:gd name="T27" fmla="*/ 45 h 505"/>
                <a:gd name="T28" fmla="*/ 20 w 238"/>
                <a:gd name="T29" fmla="*/ 44 h 505"/>
                <a:gd name="T30" fmla="*/ 20 w 238"/>
                <a:gd name="T31" fmla="*/ 44 h 505"/>
                <a:gd name="T32" fmla="*/ 19 w 238"/>
                <a:gd name="T33" fmla="*/ 41 h 505"/>
                <a:gd name="T34" fmla="*/ 19 w 238"/>
                <a:gd name="T35" fmla="*/ 41 h 505"/>
                <a:gd name="T36" fmla="*/ 18 w 238"/>
                <a:gd name="T37" fmla="*/ 42 h 505"/>
                <a:gd name="T38" fmla="*/ 16 w 238"/>
                <a:gd name="T39" fmla="*/ 43 h 505"/>
                <a:gd name="T40" fmla="*/ 14 w 238"/>
                <a:gd name="T41" fmla="*/ 43 h 505"/>
                <a:gd name="T42" fmla="*/ 14 w 238"/>
                <a:gd name="T43" fmla="*/ 43 h 505"/>
                <a:gd name="T44" fmla="*/ 12 w 238"/>
                <a:gd name="T45" fmla="*/ 42 h 505"/>
                <a:gd name="T46" fmla="*/ 10 w 238"/>
                <a:gd name="T47" fmla="*/ 39 h 505"/>
                <a:gd name="T48" fmla="*/ 9 w 238"/>
                <a:gd name="T49" fmla="*/ 33 h 505"/>
                <a:gd name="T50" fmla="*/ 9 w 238"/>
                <a:gd name="T51" fmla="*/ 33 h 505"/>
                <a:gd name="T52" fmla="*/ 9 w 238"/>
                <a:gd name="T53" fmla="*/ 11 h 505"/>
                <a:gd name="T54" fmla="*/ 18 w 238"/>
                <a:gd name="T55" fmla="*/ 11 h 505"/>
                <a:gd name="T56" fmla="*/ 18 w 238"/>
                <a:gd name="T57" fmla="*/ 8 h 505"/>
                <a:gd name="T58" fmla="*/ 9 w 238"/>
                <a:gd name="T59" fmla="*/ 8 h 505"/>
                <a:gd name="T60" fmla="*/ 9 w 238"/>
                <a:gd name="T61" fmla="*/ 0 h 505"/>
                <a:gd name="T62" fmla="*/ 5 w 238"/>
                <a:gd name="T63" fmla="*/ 0 h 505"/>
                <a:gd name="T64" fmla="*/ 5 w 238"/>
                <a:gd name="T65" fmla="*/ 8 h 505"/>
                <a:gd name="T66" fmla="*/ 5 w 238"/>
                <a:gd name="T67" fmla="*/ 8 h 50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8"/>
                <a:gd name="T103" fmla="*/ 0 h 505"/>
                <a:gd name="T104" fmla="*/ 238 w 238"/>
                <a:gd name="T105" fmla="*/ 505 h 50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8" h="505">
                  <a:moveTo>
                    <a:pt x="55" y="88"/>
                  </a:moveTo>
                  <a:lnTo>
                    <a:pt x="0" y="88"/>
                  </a:lnTo>
                  <a:lnTo>
                    <a:pt x="0" y="122"/>
                  </a:lnTo>
                  <a:lnTo>
                    <a:pt x="55" y="122"/>
                  </a:lnTo>
                  <a:lnTo>
                    <a:pt x="55" y="378"/>
                  </a:lnTo>
                  <a:lnTo>
                    <a:pt x="59" y="427"/>
                  </a:lnTo>
                  <a:lnTo>
                    <a:pt x="74" y="463"/>
                  </a:lnTo>
                  <a:lnTo>
                    <a:pt x="96" y="488"/>
                  </a:lnTo>
                  <a:lnTo>
                    <a:pt x="126" y="501"/>
                  </a:lnTo>
                  <a:lnTo>
                    <a:pt x="161" y="505"/>
                  </a:lnTo>
                  <a:lnTo>
                    <a:pt x="191" y="502"/>
                  </a:lnTo>
                  <a:lnTo>
                    <a:pt x="217" y="495"/>
                  </a:lnTo>
                  <a:lnTo>
                    <a:pt x="238" y="486"/>
                  </a:lnTo>
                  <a:lnTo>
                    <a:pt x="227" y="452"/>
                  </a:lnTo>
                  <a:lnTo>
                    <a:pt x="212" y="460"/>
                  </a:lnTo>
                  <a:lnTo>
                    <a:pt x="193" y="467"/>
                  </a:lnTo>
                  <a:lnTo>
                    <a:pt x="172" y="470"/>
                  </a:lnTo>
                  <a:lnTo>
                    <a:pt x="139" y="458"/>
                  </a:lnTo>
                  <a:lnTo>
                    <a:pt x="117" y="423"/>
                  </a:lnTo>
                  <a:lnTo>
                    <a:pt x="110" y="359"/>
                  </a:lnTo>
                  <a:lnTo>
                    <a:pt x="110" y="122"/>
                  </a:lnTo>
                  <a:lnTo>
                    <a:pt x="211" y="122"/>
                  </a:lnTo>
                  <a:lnTo>
                    <a:pt x="211" y="88"/>
                  </a:lnTo>
                  <a:lnTo>
                    <a:pt x="110" y="88"/>
                  </a:lnTo>
                  <a:lnTo>
                    <a:pt x="110" y="0"/>
                  </a:lnTo>
                  <a:lnTo>
                    <a:pt x="55" y="0"/>
                  </a:lnTo>
                  <a:lnTo>
                    <a:pt x="55" y="88"/>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84" name="Freeform 33">
              <a:extLst>
                <a:ext uri="{FF2B5EF4-FFF2-40B4-BE49-F238E27FC236}">
                  <a16:creationId xmlns="" xmlns:a16="http://schemas.microsoft.com/office/drawing/2014/main" id="{B1112466-D5AA-4492-A1AD-B73ECD49F855}"/>
                </a:ext>
              </a:extLst>
            </p:cNvPr>
            <p:cNvSpPr>
              <a:spLocks noEditPoints="1"/>
            </p:cNvSpPr>
            <p:nvPr/>
          </p:nvSpPr>
          <p:spPr bwMode="auto">
            <a:xfrm>
              <a:off x="2028" y="3522"/>
              <a:ext cx="30" cy="39"/>
            </a:xfrm>
            <a:custGeom>
              <a:avLst/>
              <a:gdLst>
                <a:gd name="T0" fmla="*/ 30 w 359"/>
                <a:gd name="T1" fmla="*/ 38 h 426"/>
                <a:gd name="T2" fmla="*/ 29 w 359"/>
                <a:gd name="T3" fmla="*/ 37 h 426"/>
                <a:gd name="T4" fmla="*/ 28 w 359"/>
                <a:gd name="T5" fmla="*/ 32 h 426"/>
                <a:gd name="T6" fmla="*/ 28 w 359"/>
                <a:gd name="T7" fmla="*/ 14 h 426"/>
                <a:gd name="T8" fmla="*/ 28 w 359"/>
                <a:gd name="T9" fmla="*/ 9 h 426"/>
                <a:gd name="T10" fmla="*/ 25 w 359"/>
                <a:gd name="T11" fmla="*/ 3 h 426"/>
                <a:gd name="T12" fmla="*/ 19 w 359"/>
                <a:gd name="T13" fmla="*/ 0 h 426"/>
                <a:gd name="T14" fmla="*/ 15 w 359"/>
                <a:gd name="T15" fmla="*/ 0 h 426"/>
                <a:gd name="T16" fmla="*/ 7 w 359"/>
                <a:gd name="T17" fmla="*/ 2 h 426"/>
                <a:gd name="T18" fmla="*/ 3 w 359"/>
                <a:gd name="T19" fmla="*/ 7 h 426"/>
                <a:gd name="T20" fmla="*/ 2 w 359"/>
                <a:gd name="T21" fmla="*/ 10 h 426"/>
                <a:gd name="T22" fmla="*/ 6 w 359"/>
                <a:gd name="T23" fmla="*/ 10 h 426"/>
                <a:gd name="T24" fmla="*/ 11 w 359"/>
                <a:gd name="T25" fmla="*/ 4 h 426"/>
                <a:gd name="T26" fmla="*/ 15 w 359"/>
                <a:gd name="T27" fmla="*/ 3 h 426"/>
                <a:gd name="T28" fmla="*/ 22 w 359"/>
                <a:gd name="T29" fmla="*/ 5 h 426"/>
                <a:gd name="T30" fmla="*/ 24 w 359"/>
                <a:gd name="T31" fmla="*/ 13 h 426"/>
                <a:gd name="T32" fmla="*/ 24 w 359"/>
                <a:gd name="T33" fmla="*/ 14 h 426"/>
                <a:gd name="T34" fmla="*/ 19 w 359"/>
                <a:gd name="T35" fmla="*/ 15 h 426"/>
                <a:gd name="T36" fmla="*/ 10 w 359"/>
                <a:gd name="T37" fmla="*/ 17 h 426"/>
                <a:gd name="T38" fmla="*/ 4 w 359"/>
                <a:gd name="T39" fmla="*/ 20 h 426"/>
                <a:gd name="T40" fmla="*/ 1 w 359"/>
                <a:gd name="T41" fmla="*/ 24 h 426"/>
                <a:gd name="T42" fmla="*/ 0 w 359"/>
                <a:gd name="T43" fmla="*/ 29 h 426"/>
                <a:gd name="T44" fmla="*/ 0 w 359"/>
                <a:gd name="T45" fmla="*/ 32 h 426"/>
                <a:gd name="T46" fmla="*/ 4 w 359"/>
                <a:gd name="T47" fmla="*/ 37 h 426"/>
                <a:gd name="T48" fmla="*/ 13 w 359"/>
                <a:gd name="T49" fmla="*/ 39 h 426"/>
                <a:gd name="T50" fmla="*/ 17 w 359"/>
                <a:gd name="T51" fmla="*/ 39 h 426"/>
                <a:gd name="T52" fmla="*/ 24 w 359"/>
                <a:gd name="T53" fmla="*/ 34 h 426"/>
                <a:gd name="T54" fmla="*/ 24 w 359"/>
                <a:gd name="T55" fmla="*/ 34 h 426"/>
                <a:gd name="T56" fmla="*/ 24 w 359"/>
                <a:gd name="T57" fmla="*/ 36 h 426"/>
                <a:gd name="T58" fmla="*/ 25 w 359"/>
                <a:gd name="T59" fmla="*/ 38 h 426"/>
                <a:gd name="T60" fmla="*/ 30 w 359"/>
                <a:gd name="T61" fmla="*/ 38 h 426"/>
                <a:gd name="T62" fmla="*/ 24 w 359"/>
                <a:gd name="T63" fmla="*/ 31 h 426"/>
                <a:gd name="T64" fmla="*/ 17 w 359"/>
                <a:gd name="T65" fmla="*/ 36 h 426"/>
                <a:gd name="T66" fmla="*/ 13 w 359"/>
                <a:gd name="T67" fmla="*/ 36 h 426"/>
                <a:gd name="T68" fmla="*/ 5 w 359"/>
                <a:gd name="T69" fmla="*/ 32 h 426"/>
                <a:gd name="T70" fmla="*/ 5 w 359"/>
                <a:gd name="T71" fmla="*/ 29 h 426"/>
                <a:gd name="T72" fmla="*/ 6 w 359"/>
                <a:gd name="T73" fmla="*/ 24 h 426"/>
                <a:gd name="T74" fmla="*/ 11 w 359"/>
                <a:gd name="T75" fmla="*/ 20 h 426"/>
                <a:gd name="T76" fmla="*/ 19 w 359"/>
                <a:gd name="T77" fmla="*/ 17 h 426"/>
                <a:gd name="T78" fmla="*/ 24 w 359"/>
                <a:gd name="T79" fmla="*/ 17 h 426"/>
                <a:gd name="T80" fmla="*/ 24 w 359"/>
                <a:gd name="T81" fmla="*/ 31 h 42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59"/>
                <a:gd name="T124" fmla="*/ 0 h 426"/>
                <a:gd name="T125" fmla="*/ 359 w 359"/>
                <a:gd name="T126" fmla="*/ 426 h 42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59" h="426">
                  <a:moveTo>
                    <a:pt x="359" y="417"/>
                  </a:moveTo>
                  <a:lnTo>
                    <a:pt x="359" y="414"/>
                  </a:lnTo>
                  <a:lnTo>
                    <a:pt x="347" y="399"/>
                  </a:lnTo>
                  <a:lnTo>
                    <a:pt x="341" y="379"/>
                  </a:lnTo>
                  <a:lnTo>
                    <a:pt x="340" y="350"/>
                  </a:lnTo>
                  <a:lnTo>
                    <a:pt x="340" y="148"/>
                  </a:lnTo>
                  <a:lnTo>
                    <a:pt x="336" y="99"/>
                  </a:lnTo>
                  <a:lnTo>
                    <a:pt x="324" y="60"/>
                  </a:lnTo>
                  <a:lnTo>
                    <a:pt x="302" y="32"/>
                  </a:lnTo>
                  <a:lnTo>
                    <a:pt x="274" y="14"/>
                  </a:lnTo>
                  <a:lnTo>
                    <a:pt x="233" y="3"/>
                  </a:lnTo>
                  <a:lnTo>
                    <a:pt x="185" y="0"/>
                  </a:lnTo>
                  <a:lnTo>
                    <a:pt x="126" y="6"/>
                  </a:lnTo>
                  <a:lnTo>
                    <a:pt x="83" y="22"/>
                  </a:lnTo>
                  <a:lnTo>
                    <a:pt x="51" y="46"/>
                  </a:lnTo>
                  <a:lnTo>
                    <a:pt x="32" y="75"/>
                  </a:lnTo>
                  <a:lnTo>
                    <a:pt x="20" y="108"/>
                  </a:lnTo>
                  <a:lnTo>
                    <a:pt x="76" y="114"/>
                  </a:lnTo>
                  <a:lnTo>
                    <a:pt x="92" y="73"/>
                  </a:lnTo>
                  <a:lnTo>
                    <a:pt x="126" y="42"/>
                  </a:lnTo>
                  <a:lnTo>
                    <a:pt x="183" y="30"/>
                  </a:lnTo>
                  <a:lnTo>
                    <a:pt x="232" y="37"/>
                  </a:lnTo>
                  <a:lnTo>
                    <a:pt x="264" y="57"/>
                  </a:lnTo>
                  <a:lnTo>
                    <a:pt x="281" y="90"/>
                  </a:lnTo>
                  <a:lnTo>
                    <a:pt x="287" y="137"/>
                  </a:lnTo>
                  <a:lnTo>
                    <a:pt x="287" y="153"/>
                  </a:lnTo>
                  <a:lnTo>
                    <a:pt x="222" y="162"/>
                  </a:lnTo>
                  <a:lnTo>
                    <a:pt x="167" y="172"/>
                  </a:lnTo>
                  <a:lnTo>
                    <a:pt x="120" y="185"/>
                  </a:lnTo>
                  <a:lnTo>
                    <a:pt x="82" y="200"/>
                  </a:lnTo>
                  <a:lnTo>
                    <a:pt x="51" y="218"/>
                  </a:lnTo>
                  <a:lnTo>
                    <a:pt x="28" y="237"/>
                  </a:lnTo>
                  <a:lnTo>
                    <a:pt x="12" y="260"/>
                  </a:lnTo>
                  <a:lnTo>
                    <a:pt x="3" y="285"/>
                  </a:lnTo>
                  <a:lnTo>
                    <a:pt x="0" y="314"/>
                  </a:lnTo>
                  <a:lnTo>
                    <a:pt x="5" y="351"/>
                  </a:lnTo>
                  <a:lnTo>
                    <a:pt x="22" y="382"/>
                  </a:lnTo>
                  <a:lnTo>
                    <a:pt x="51" y="406"/>
                  </a:lnTo>
                  <a:lnTo>
                    <a:pt x="94" y="421"/>
                  </a:lnTo>
                  <a:lnTo>
                    <a:pt x="153" y="426"/>
                  </a:lnTo>
                  <a:lnTo>
                    <a:pt x="201" y="421"/>
                  </a:lnTo>
                  <a:lnTo>
                    <a:pt x="249" y="404"/>
                  </a:lnTo>
                  <a:lnTo>
                    <a:pt x="288" y="376"/>
                  </a:lnTo>
                  <a:lnTo>
                    <a:pt x="289" y="376"/>
                  </a:lnTo>
                  <a:lnTo>
                    <a:pt x="290" y="391"/>
                  </a:lnTo>
                  <a:lnTo>
                    <a:pt x="294" y="405"/>
                  </a:lnTo>
                  <a:lnTo>
                    <a:pt x="303" y="417"/>
                  </a:lnTo>
                  <a:lnTo>
                    <a:pt x="359" y="417"/>
                  </a:lnTo>
                  <a:close/>
                  <a:moveTo>
                    <a:pt x="287" y="342"/>
                  </a:moveTo>
                  <a:lnTo>
                    <a:pt x="244" y="374"/>
                  </a:lnTo>
                  <a:lnTo>
                    <a:pt x="198" y="390"/>
                  </a:lnTo>
                  <a:lnTo>
                    <a:pt x="161" y="394"/>
                  </a:lnTo>
                  <a:lnTo>
                    <a:pt x="98" y="383"/>
                  </a:lnTo>
                  <a:lnTo>
                    <a:pt x="64" y="354"/>
                  </a:lnTo>
                  <a:lnTo>
                    <a:pt x="56" y="312"/>
                  </a:lnTo>
                  <a:lnTo>
                    <a:pt x="60" y="282"/>
                  </a:lnTo>
                  <a:lnTo>
                    <a:pt x="73" y="257"/>
                  </a:lnTo>
                  <a:lnTo>
                    <a:pt x="96" y="236"/>
                  </a:lnTo>
                  <a:lnTo>
                    <a:pt x="129" y="218"/>
                  </a:lnTo>
                  <a:lnTo>
                    <a:pt x="171" y="203"/>
                  </a:lnTo>
                  <a:lnTo>
                    <a:pt x="224" y="190"/>
                  </a:lnTo>
                  <a:lnTo>
                    <a:pt x="287" y="181"/>
                  </a:lnTo>
                  <a:lnTo>
                    <a:pt x="287" y="34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85" name="Freeform 34">
              <a:extLst>
                <a:ext uri="{FF2B5EF4-FFF2-40B4-BE49-F238E27FC236}">
                  <a16:creationId xmlns="" xmlns:a16="http://schemas.microsoft.com/office/drawing/2014/main" id="{19372650-A109-4866-ADDD-2221730EAC9C}"/>
                </a:ext>
              </a:extLst>
            </p:cNvPr>
            <p:cNvSpPr>
              <a:spLocks/>
            </p:cNvSpPr>
            <p:nvPr/>
          </p:nvSpPr>
          <p:spPr bwMode="auto">
            <a:xfrm>
              <a:off x="2063" y="3515"/>
              <a:ext cx="20" cy="46"/>
            </a:xfrm>
            <a:custGeom>
              <a:avLst/>
              <a:gdLst>
                <a:gd name="T0" fmla="*/ 5 w 238"/>
                <a:gd name="T1" fmla="*/ 8 h 505"/>
                <a:gd name="T2" fmla="*/ 0 w 238"/>
                <a:gd name="T3" fmla="*/ 8 h 505"/>
                <a:gd name="T4" fmla="*/ 0 w 238"/>
                <a:gd name="T5" fmla="*/ 11 h 505"/>
                <a:gd name="T6" fmla="*/ 5 w 238"/>
                <a:gd name="T7" fmla="*/ 11 h 505"/>
                <a:gd name="T8" fmla="*/ 5 w 238"/>
                <a:gd name="T9" fmla="*/ 34 h 505"/>
                <a:gd name="T10" fmla="*/ 5 w 238"/>
                <a:gd name="T11" fmla="*/ 34 h 505"/>
                <a:gd name="T12" fmla="*/ 5 w 238"/>
                <a:gd name="T13" fmla="*/ 39 h 505"/>
                <a:gd name="T14" fmla="*/ 6 w 238"/>
                <a:gd name="T15" fmla="*/ 42 h 505"/>
                <a:gd name="T16" fmla="*/ 8 w 238"/>
                <a:gd name="T17" fmla="*/ 44 h 505"/>
                <a:gd name="T18" fmla="*/ 11 w 238"/>
                <a:gd name="T19" fmla="*/ 46 h 505"/>
                <a:gd name="T20" fmla="*/ 13 w 238"/>
                <a:gd name="T21" fmla="*/ 46 h 505"/>
                <a:gd name="T22" fmla="*/ 13 w 238"/>
                <a:gd name="T23" fmla="*/ 46 h 505"/>
                <a:gd name="T24" fmla="*/ 16 w 238"/>
                <a:gd name="T25" fmla="*/ 46 h 505"/>
                <a:gd name="T26" fmla="*/ 18 w 238"/>
                <a:gd name="T27" fmla="*/ 45 h 505"/>
                <a:gd name="T28" fmla="*/ 20 w 238"/>
                <a:gd name="T29" fmla="*/ 44 h 505"/>
                <a:gd name="T30" fmla="*/ 20 w 238"/>
                <a:gd name="T31" fmla="*/ 44 h 505"/>
                <a:gd name="T32" fmla="*/ 19 w 238"/>
                <a:gd name="T33" fmla="*/ 41 h 505"/>
                <a:gd name="T34" fmla="*/ 19 w 238"/>
                <a:gd name="T35" fmla="*/ 41 h 505"/>
                <a:gd name="T36" fmla="*/ 18 w 238"/>
                <a:gd name="T37" fmla="*/ 42 h 505"/>
                <a:gd name="T38" fmla="*/ 16 w 238"/>
                <a:gd name="T39" fmla="*/ 43 h 505"/>
                <a:gd name="T40" fmla="*/ 14 w 238"/>
                <a:gd name="T41" fmla="*/ 43 h 505"/>
                <a:gd name="T42" fmla="*/ 14 w 238"/>
                <a:gd name="T43" fmla="*/ 43 h 505"/>
                <a:gd name="T44" fmla="*/ 12 w 238"/>
                <a:gd name="T45" fmla="*/ 42 h 505"/>
                <a:gd name="T46" fmla="*/ 10 w 238"/>
                <a:gd name="T47" fmla="*/ 39 h 505"/>
                <a:gd name="T48" fmla="*/ 9 w 238"/>
                <a:gd name="T49" fmla="*/ 33 h 505"/>
                <a:gd name="T50" fmla="*/ 9 w 238"/>
                <a:gd name="T51" fmla="*/ 33 h 505"/>
                <a:gd name="T52" fmla="*/ 9 w 238"/>
                <a:gd name="T53" fmla="*/ 11 h 505"/>
                <a:gd name="T54" fmla="*/ 18 w 238"/>
                <a:gd name="T55" fmla="*/ 11 h 505"/>
                <a:gd name="T56" fmla="*/ 18 w 238"/>
                <a:gd name="T57" fmla="*/ 8 h 505"/>
                <a:gd name="T58" fmla="*/ 9 w 238"/>
                <a:gd name="T59" fmla="*/ 8 h 505"/>
                <a:gd name="T60" fmla="*/ 9 w 238"/>
                <a:gd name="T61" fmla="*/ 0 h 505"/>
                <a:gd name="T62" fmla="*/ 5 w 238"/>
                <a:gd name="T63" fmla="*/ 0 h 505"/>
                <a:gd name="T64" fmla="*/ 5 w 238"/>
                <a:gd name="T65" fmla="*/ 8 h 505"/>
                <a:gd name="T66" fmla="*/ 5 w 238"/>
                <a:gd name="T67" fmla="*/ 8 h 50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8"/>
                <a:gd name="T103" fmla="*/ 0 h 505"/>
                <a:gd name="T104" fmla="*/ 238 w 238"/>
                <a:gd name="T105" fmla="*/ 505 h 50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8" h="505">
                  <a:moveTo>
                    <a:pt x="54" y="88"/>
                  </a:moveTo>
                  <a:lnTo>
                    <a:pt x="0" y="88"/>
                  </a:lnTo>
                  <a:lnTo>
                    <a:pt x="0" y="122"/>
                  </a:lnTo>
                  <a:lnTo>
                    <a:pt x="54" y="122"/>
                  </a:lnTo>
                  <a:lnTo>
                    <a:pt x="54" y="378"/>
                  </a:lnTo>
                  <a:lnTo>
                    <a:pt x="59" y="427"/>
                  </a:lnTo>
                  <a:lnTo>
                    <a:pt x="73" y="463"/>
                  </a:lnTo>
                  <a:lnTo>
                    <a:pt x="96" y="488"/>
                  </a:lnTo>
                  <a:lnTo>
                    <a:pt x="125" y="501"/>
                  </a:lnTo>
                  <a:lnTo>
                    <a:pt x="160" y="505"/>
                  </a:lnTo>
                  <a:lnTo>
                    <a:pt x="191" y="502"/>
                  </a:lnTo>
                  <a:lnTo>
                    <a:pt x="217" y="495"/>
                  </a:lnTo>
                  <a:lnTo>
                    <a:pt x="238" y="486"/>
                  </a:lnTo>
                  <a:lnTo>
                    <a:pt x="226" y="452"/>
                  </a:lnTo>
                  <a:lnTo>
                    <a:pt x="212" y="460"/>
                  </a:lnTo>
                  <a:lnTo>
                    <a:pt x="193" y="467"/>
                  </a:lnTo>
                  <a:lnTo>
                    <a:pt x="171" y="470"/>
                  </a:lnTo>
                  <a:lnTo>
                    <a:pt x="138" y="458"/>
                  </a:lnTo>
                  <a:lnTo>
                    <a:pt x="117" y="423"/>
                  </a:lnTo>
                  <a:lnTo>
                    <a:pt x="109" y="359"/>
                  </a:lnTo>
                  <a:lnTo>
                    <a:pt x="109" y="122"/>
                  </a:lnTo>
                  <a:lnTo>
                    <a:pt x="210" y="122"/>
                  </a:lnTo>
                  <a:lnTo>
                    <a:pt x="210" y="88"/>
                  </a:lnTo>
                  <a:lnTo>
                    <a:pt x="109" y="88"/>
                  </a:lnTo>
                  <a:lnTo>
                    <a:pt x="109" y="0"/>
                  </a:lnTo>
                  <a:lnTo>
                    <a:pt x="54" y="0"/>
                  </a:lnTo>
                  <a:lnTo>
                    <a:pt x="54" y="88"/>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86" name="Freeform 35">
              <a:extLst>
                <a:ext uri="{FF2B5EF4-FFF2-40B4-BE49-F238E27FC236}">
                  <a16:creationId xmlns="" xmlns:a16="http://schemas.microsoft.com/office/drawing/2014/main" id="{7C91CB14-F4B8-449E-8ACE-D0D99E2F2CE0}"/>
                </a:ext>
              </a:extLst>
            </p:cNvPr>
            <p:cNvSpPr>
              <a:spLocks noEditPoints="1"/>
            </p:cNvSpPr>
            <p:nvPr/>
          </p:nvSpPr>
          <p:spPr bwMode="auto">
            <a:xfrm>
              <a:off x="2107" y="3509"/>
              <a:ext cx="32" cy="52"/>
            </a:xfrm>
            <a:custGeom>
              <a:avLst/>
              <a:gdLst>
                <a:gd name="T0" fmla="*/ 27 w 388"/>
                <a:gd name="T1" fmla="*/ 51 h 567"/>
                <a:gd name="T2" fmla="*/ 32 w 388"/>
                <a:gd name="T3" fmla="*/ 0 h 567"/>
                <a:gd name="T4" fmla="*/ 27 w 388"/>
                <a:gd name="T5" fmla="*/ 18 h 567"/>
                <a:gd name="T6" fmla="*/ 27 w 388"/>
                <a:gd name="T7" fmla="*/ 18 h 567"/>
                <a:gd name="T8" fmla="*/ 20 w 388"/>
                <a:gd name="T9" fmla="*/ 14 h 567"/>
                <a:gd name="T10" fmla="*/ 16 w 388"/>
                <a:gd name="T11" fmla="*/ 13 h 567"/>
                <a:gd name="T12" fmla="*/ 10 w 388"/>
                <a:gd name="T13" fmla="*/ 14 h 567"/>
                <a:gd name="T14" fmla="*/ 5 w 388"/>
                <a:gd name="T15" fmla="*/ 17 h 567"/>
                <a:gd name="T16" fmla="*/ 2 w 388"/>
                <a:gd name="T17" fmla="*/ 22 h 567"/>
                <a:gd name="T18" fmla="*/ 0 w 388"/>
                <a:gd name="T19" fmla="*/ 28 h 567"/>
                <a:gd name="T20" fmla="*/ 0 w 388"/>
                <a:gd name="T21" fmla="*/ 32 h 567"/>
                <a:gd name="T22" fmla="*/ 1 w 388"/>
                <a:gd name="T23" fmla="*/ 40 h 567"/>
                <a:gd name="T24" fmla="*/ 3 w 388"/>
                <a:gd name="T25" fmla="*/ 45 h 567"/>
                <a:gd name="T26" fmla="*/ 7 w 388"/>
                <a:gd name="T27" fmla="*/ 50 h 567"/>
                <a:gd name="T28" fmla="*/ 12 w 388"/>
                <a:gd name="T29" fmla="*/ 52 h 567"/>
                <a:gd name="T30" fmla="*/ 16 w 388"/>
                <a:gd name="T31" fmla="*/ 52 h 567"/>
                <a:gd name="T32" fmla="*/ 25 w 388"/>
                <a:gd name="T33" fmla="*/ 49 h 567"/>
                <a:gd name="T34" fmla="*/ 27 w 388"/>
                <a:gd name="T35" fmla="*/ 47 h 567"/>
                <a:gd name="T36" fmla="*/ 28 w 388"/>
                <a:gd name="T37" fmla="*/ 47 h 567"/>
                <a:gd name="T38" fmla="*/ 13 w 388"/>
                <a:gd name="T39" fmla="*/ 48 h 567"/>
                <a:gd name="T40" fmla="*/ 8 w 388"/>
                <a:gd name="T41" fmla="*/ 45 h 567"/>
                <a:gd name="T42" fmla="*/ 6 w 388"/>
                <a:gd name="T43" fmla="*/ 40 h 567"/>
                <a:gd name="T44" fmla="*/ 5 w 388"/>
                <a:gd name="T45" fmla="*/ 33 h 567"/>
                <a:gd name="T46" fmla="*/ 5 w 388"/>
                <a:gd name="T47" fmla="*/ 28 h 567"/>
                <a:gd name="T48" fmla="*/ 7 w 388"/>
                <a:gd name="T49" fmla="*/ 22 h 567"/>
                <a:gd name="T50" fmla="*/ 11 w 388"/>
                <a:gd name="T51" fmla="*/ 18 h 567"/>
                <a:gd name="T52" fmla="*/ 16 w 388"/>
                <a:gd name="T53" fmla="*/ 16 h 567"/>
                <a:gd name="T54" fmla="*/ 20 w 388"/>
                <a:gd name="T55" fmla="*/ 17 h 567"/>
                <a:gd name="T56" fmla="*/ 27 w 388"/>
                <a:gd name="T57" fmla="*/ 22 h 567"/>
                <a:gd name="T58" fmla="*/ 27 w 388"/>
                <a:gd name="T59" fmla="*/ 43 h 567"/>
                <a:gd name="T60" fmla="*/ 25 w 388"/>
                <a:gd name="T61" fmla="*/ 45 h 567"/>
                <a:gd name="T62" fmla="*/ 16 w 388"/>
                <a:gd name="T63" fmla="*/ 49 h 567"/>
                <a:gd name="T64" fmla="*/ 16 w 388"/>
                <a:gd name="T65" fmla="*/ 49 h 56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88"/>
                <a:gd name="T100" fmla="*/ 0 h 567"/>
                <a:gd name="T101" fmla="*/ 388 w 388"/>
                <a:gd name="T102" fmla="*/ 567 h 56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88" h="567">
                  <a:moveTo>
                    <a:pt x="334" y="511"/>
                  </a:moveTo>
                  <a:lnTo>
                    <a:pt x="333" y="558"/>
                  </a:lnTo>
                  <a:lnTo>
                    <a:pt x="388" y="558"/>
                  </a:lnTo>
                  <a:lnTo>
                    <a:pt x="388" y="0"/>
                  </a:lnTo>
                  <a:lnTo>
                    <a:pt x="333" y="0"/>
                  </a:lnTo>
                  <a:lnTo>
                    <a:pt x="333" y="196"/>
                  </a:lnTo>
                  <a:lnTo>
                    <a:pt x="332" y="196"/>
                  </a:lnTo>
                  <a:lnTo>
                    <a:pt x="291" y="167"/>
                  </a:lnTo>
                  <a:lnTo>
                    <a:pt x="243" y="148"/>
                  </a:lnTo>
                  <a:lnTo>
                    <a:pt x="189" y="141"/>
                  </a:lnTo>
                  <a:lnTo>
                    <a:pt x="153" y="144"/>
                  </a:lnTo>
                  <a:lnTo>
                    <a:pt x="121" y="152"/>
                  </a:lnTo>
                  <a:lnTo>
                    <a:pt x="91" y="165"/>
                  </a:lnTo>
                  <a:lnTo>
                    <a:pt x="65" y="184"/>
                  </a:lnTo>
                  <a:lnTo>
                    <a:pt x="42" y="208"/>
                  </a:lnTo>
                  <a:lnTo>
                    <a:pt x="25" y="237"/>
                  </a:lnTo>
                  <a:lnTo>
                    <a:pt x="10" y="271"/>
                  </a:lnTo>
                  <a:lnTo>
                    <a:pt x="2" y="310"/>
                  </a:lnTo>
                  <a:lnTo>
                    <a:pt x="0" y="354"/>
                  </a:lnTo>
                  <a:lnTo>
                    <a:pt x="2" y="394"/>
                  </a:lnTo>
                  <a:lnTo>
                    <a:pt x="8" y="431"/>
                  </a:lnTo>
                  <a:lnTo>
                    <a:pt x="20" y="465"/>
                  </a:lnTo>
                  <a:lnTo>
                    <a:pt x="37" y="495"/>
                  </a:lnTo>
                  <a:lnTo>
                    <a:pt x="58" y="519"/>
                  </a:lnTo>
                  <a:lnTo>
                    <a:pt x="84" y="540"/>
                  </a:lnTo>
                  <a:lnTo>
                    <a:pt x="115" y="555"/>
                  </a:lnTo>
                  <a:lnTo>
                    <a:pt x="150" y="564"/>
                  </a:lnTo>
                  <a:lnTo>
                    <a:pt x="192" y="567"/>
                  </a:lnTo>
                  <a:lnTo>
                    <a:pt x="258" y="556"/>
                  </a:lnTo>
                  <a:lnTo>
                    <a:pt x="304" y="533"/>
                  </a:lnTo>
                  <a:lnTo>
                    <a:pt x="332" y="511"/>
                  </a:lnTo>
                  <a:lnTo>
                    <a:pt x="334" y="511"/>
                  </a:lnTo>
                  <a:close/>
                  <a:moveTo>
                    <a:pt x="198" y="532"/>
                  </a:moveTo>
                  <a:lnTo>
                    <a:pt x="161" y="528"/>
                  </a:lnTo>
                  <a:lnTo>
                    <a:pt x="129" y="516"/>
                  </a:lnTo>
                  <a:lnTo>
                    <a:pt x="103" y="496"/>
                  </a:lnTo>
                  <a:lnTo>
                    <a:pt x="82" y="470"/>
                  </a:lnTo>
                  <a:lnTo>
                    <a:pt x="67" y="436"/>
                  </a:lnTo>
                  <a:lnTo>
                    <a:pt x="57" y="398"/>
                  </a:lnTo>
                  <a:lnTo>
                    <a:pt x="55" y="355"/>
                  </a:lnTo>
                  <a:lnTo>
                    <a:pt x="57" y="310"/>
                  </a:lnTo>
                  <a:lnTo>
                    <a:pt x="67" y="271"/>
                  </a:lnTo>
                  <a:lnTo>
                    <a:pt x="82" y="238"/>
                  </a:lnTo>
                  <a:lnTo>
                    <a:pt x="103" y="211"/>
                  </a:lnTo>
                  <a:lnTo>
                    <a:pt x="129" y="191"/>
                  </a:lnTo>
                  <a:lnTo>
                    <a:pt x="161" y="179"/>
                  </a:lnTo>
                  <a:lnTo>
                    <a:pt x="198" y="175"/>
                  </a:lnTo>
                  <a:lnTo>
                    <a:pt x="247" y="183"/>
                  </a:lnTo>
                  <a:lnTo>
                    <a:pt x="293" y="206"/>
                  </a:lnTo>
                  <a:lnTo>
                    <a:pt x="333" y="241"/>
                  </a:lnTo>
                  <a:lnTo>
                    <a:pt x="333" y="464"/>
                  </a:lnTo>
                  <a:lnTo>
                    <a:pt x="304" y="494"/>
                  </a:lnTo>
                  <a:lnTo>
                    <a:pt x="259" y="521"/>
                  </a:lnTo>
                  <a:lnTo>
                    <a:pt x="198" y="53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87" name="Freeform 36">
              <a:extLst>
                <a:ext uri="{FF2B5EF4-FFF2-40B4-BE49-F238E27FC236}">
                  <a16:creationId xmlns="" xmlns:a16="http://schemas.microsoft.com/office/drawing/2014/main" id="{5CFCF544-F1B8-4CF1-959F-75316A48874F}"/>
                </a:ext>
              </a:extLst>
            </p:cNvPr>
            <p:cNvSpPr>
              <a:spLocks noEditPoints="1"/>
            </p:cNvSpPr>
            <p:nvPr/>
          </p:nvSpPr>
          <p:spPr bwMode="auto">
            <a:xfrm>
              <a:off x="2148" y="3522"/>
              <a:ext cx="32" cy="39"/>
            </a:xfrm>
            <a:custGeom>
              <a:avLst/>
              <a:gdLst>
                <a:gd name="T0" fmla="*/ 32 w 377"/>
                <a:gd name="T1" fmla="*/ 15 h 426"/>
                <a:gd name="T2" fmla="*/ 29 w 377"/>
                <a:gd name="T3" fmla="*/ 8 h 426"/>
                <a:gd name="T4" fmla="*/ 27 w 377"/>
                <a:gd name="T5" fmla="*/ 5 h 426"/>
                <a:gd name="T6" fmla="*/ 21 w 377"/>
                <a:gd name="T7" fmla="*/ 1 h 426"/>
                <a:gd name="T8" fmla="*/ 16 w 377"/>
                <a:gd name="T9" fmla="*/ 0 h 426"/>
                <a:gd name="T10" fmla="*/ 8 w 377"/>
                <a:gd name="T11" fmla="*/ 2 h 426"/>
                <a:gd name="T12" fmla="*/ 5 w 377"/>
                <a:gd name="T13" fmla="*/ 4 h 426"/>
                <a:gd name="T14" fmla="*/ 1 w 377"/>
                <a:gd name="T15" fmla="*/ 11 h 426"/>
                <a:gd name="T16" fmla="*/ 0 w 377"/>
                <a:gd name="T17" fmla="*/ 19 h 426"/>
                <a:gd name="T18" fmla="*/ 0 w 377"/>
                <a:gd name="T19" fmla="*/ 24 h 426"/>
                <a:gd name="T20" fmla="*/ 3 w 377"/>
                <a:gd name="T21" fmla="*/ 32 h 426"/>
                <a:gd name="T22" fmla="*/ 4 w 377"/>
                <a:gd name="T23" fmla="*/ 34 h 426"/>
                <a:gd name="T24" fmla="*/ 12 w 377"/>
                <a:gd name="T25" fmla="*/ 39 h 426"/>
                <a:gd name="T26" fmla="*/ 16 w 377"/>
                <a:gd name="T27" fmla="*/ 39 h 426"/>
                <a:gd name="T28" fmla="*/ 24 w 377"/>
                <a:gd name="T29" fmla="*/ 38 h 426"/>
                <a:gd name="T30" fmla="*/ 27 w 377"/>
                <a:gd name="T31" fmla="*/ 36 h 426"/>
                <a:gd name="T32" fmla="*/ 31 w 377"/>
                <a:gd name="T33" fmla="*/ 32 h 426"/>
                <a:gd name="T34" fmla="*/ 32 w 377"/>
                <a:gd name="T35" fmla="*/ 30 h 426"/>
                <a:gd name="T36" fmla="*/ 27 w 377"/>
                <a:gd name="T37" fmla="*/ 29 h 426"/>
                <a:gd name="T38" fmla="*/ 21 w 377"/>
                <a:gd name="T39" fmla="*/ 35 h 426"/>
                <a:gd name="T40" fmla="*/ 16 w 377"/>
                <a:gd name="T41" fmla="*/ 36 h 426"/>
                <a:gd name="T42" fmla="*/ 12 w 377"/>
                <a:gd name="T43" fmla="*/ 35 h 426"/>
                <a:gd name="T44" fmla="*/ 8 w 377"/>
                <a:gd name="T45" fmla="*/ 32 h 426"/>
                <a:gd name="T46" fmla="*/ 5 w 377"/>
                <a:gd name="T47" fmla="*/ 25 h 426"/>
                <a:gd name="T48" fmla="*/ 5 w 377"/>
                <a:gd name="T49" fmla="*/ 20 h 426"/>
                <a:gd name="T50" fmla="*/ 32 w 377"/>
                <a:gd name="T51" fmla="*/ 20 h 426"/>
                <a:gd name="T52" fmla="*/ 5 w 377"/>
                <a:gd name="T53" fmla="*/ 13 h 426"/>
                <a:gd name="T54" fmla="*/ 8 w 377"/>
                <a:gd name="T55" fmla="*/ 6 h 426"/>
                <a:gd name="T56" fmla="*/ 13 w 377"/>
                <a:gd name="T57" fmla="*/ 3 h 426"/>
                <a:gd name="T58" fmla="*/ 16 w 377"/>
                <a:gd name="T59" fmla="*/ 3 h 426"/>
                <a:gd name="T60" fmla="*/ 22 w 377"/>
                <a:gd name="T61" fmla="*/ 5 h 426"/>
                <a:gd name="T62" fmla="*/ 25 w 377"/>
                <a:gd name="T63" fmla="*/ 10 h 426"/>
                <a:gd name="T64" fmla="*/ 27 w 377"/>
                <a:gd name="T65" fmla="*/ 17 h 426"/>
                <a:gd name="T66" fmla="*/ 5 w 377"/>
                <a:gd name="T67" fmla="*/ 17 h 4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77"/>
                <a:gd name="T103" fmla="*/ 0 h 426"/>
                <a:gd name="T104" fmla="*/ 377 w 377"/>
                <a:gd name="T105" fmla="*/ 426 h 4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77" h="426">
                  <a:moveTo>
                    <a:pt x="377" y="219"/>
                  </a:moveTo>
                  <a:lnTo>
                    <a:pt x="374" y="168"/>
                  </a:lnTo>
                  <a:lnTo>
                    <a:pt x="363" y="123"/>
                  </a:lnTo>
                  <a:lnTo>
                    <a:pt x="345" y="84"/>
                  </a:lnTo>
                  <a:lnTo>
                    <a:pt x="322" y="51"/>
                  </a:lnTo>
                  <a:lnTo>
                    <a:pt x="285" y="23"/>
                  </a:lnTo>
                  <a:lnTo>
                    <a:pt x="242" y="6"/>
                  </a:lnTo>
                  <a:lnTo>
                    <a:pt x="193" y="0"/>
                  </a:lnTo>
                  <a:lnTo>
                    <a:pt x="139" y="6"/>
                  </a:lnTo>
                  <a:lnTo>
                    <a:pt x="93" y="22"/>
                  </a:lnTo>
                  <a:lnTo>
                    <a:pt x="56" y="48"/>
                  </a:lnTo>
                  <a:lnTo>
                    <a:pt x="31" y="78"/>
                  </a:lnTo>
                  <a:lnTo>
                    <a:pt x="14" y="116"/>
                  </a:lnTo>
                  <a:lnTo>
                    <a:pt x="3" y="159"/>
                  </a:lnTo>
                  <a:lnTo>
                    <a:pt x="0" y="209"/>
                  </a:lnTo>
                  <a:lnTo>
                    <a:pt x="3" y="263"/>
                  </a:lnTo>
                  <a:lnTo>
                    <a:pt x="14" y="309"/>
                  </a:lnTo>
                  <a:lnTo>
                    <a:pt x="30" y="346"/>
                  </a:lnTo>
                  <a:lnTo>
                    <a:pt x="53" y="375"/>
                  </a:lnTo>
                  <a:lnTo>
                    <a:pt x="93" y="405"/>
                  </a:lnTo>
                  <a:lnTo>
                    <a:pt x="141" y="421"/>
                  </a:lnTo>
                  <a:lnTo>
                    <a:pt x="194" y="426"/>
                  </a:lnTo>
                  <a:lnTo>
                    <a:pt x="246" y="422"/>
                  </a:lnTo>
                  <a:lnTo>
                    <a:pt x="288" y="410"/>
                  </a:lnTo>
                  <a:lnTo>
                    <a:pt x="319" y="391"/>
                  </a:lnTo>
                  <a:lnTo>
                    <a:pt x="344" y="370"/>
                  </a:lnTo>
                  <a:lnTo>
                    <a:pt x="363" y="347"/>
                  </a:lnTo>
                  <a:lnTo>
                    <a:pt x="376" y="324"/>
                  </a:lnTo>
                  <a:lnTo>
                    <a:pt x="320" y="318"/>
                  </a:lnTo>
                  <a:lnTo>
                    <a:pt x="289" y="361"/>
                  </a:lnTo>
                  <a:lnTo>
                    <a:pt x="247" y="387"/>
                  </a:lnTo>
                  <a:lnTo>
                    <a:pt x="194" y="395"/>
                  </a:lnTo>
                  <a:lnTo>
                    <a:pt x="165" y="393"/>
                  </a:lnTo>
                  <a:lnTo>
                    <a:pt x="138" y="384"/>
                  </a:lnTo>
                  <a:lnTo>
                    <a:pt x="113" y="368"/>
                  </a:lnTo>
                  <a:lnTo>
                    <a:pt x="90" y="345"/>
                  </a:lnTo>
                  <a:lnTo>
                    <a:pt x="73" y="313"/>
                  </a:lnTo>
                  <a:lnTo>
                    <a:pt x="61" y="271"/>
                  </a:lnTo>
                  <a:lnTo>
                    <a:pt x="55" y="219"/>
                  </a:lnTo>
                  <a:lnTo>
                    <a:pt x="377" y="219"/>
                  </a:lnTo>
                  <a:close/>
                  <a:moveTo>
                    <a:pt x="55" y="190"/>
                  </a:moveTo>
                  <a:lnTo>
                    <a:pt x="62" y="140"/>
                  </a:lnTo>
                  <a:lnTo>
                    <a:pt x="76" y="99"/>
                  </a:lnTo>
                  <a:lnTo>
                    <a:pt x="98" y="68"/>
                  </a:lnTo>
                  <a:lnTo>
                    <a:pt x="125" y="47"/>
                  </a:lnTo>
                  <a:lnTo>
                    <a:pt x="157" y="34"/>
                  </a:lnTo>
                  <a:lnTo>
                    <a:pt x="192" y="30"/>
                  </a:lnTo>
                  <a:lnTo>
                    <a:pt x="225" y="35"/>
                  </a:lnTo>
                  <a:lnTo>
                    <a:pt x="255" y="50"/>
                  </a:lnTo>
                  <a:lnTo>
                    <a:pt x="280" y="73"/>
                  </a:lnTo>
                  <a:lnTo>
                    <a:pt x="300" y="106"/>
                  </a:lnTo>
                  <a:lnTo>
                    <a:pt x="314" y="145"/>
                  </a:lnTo>
                  <a:lnTo>
                    <a:pt x="320" y="190"/>
                  </a:lnTo>
                  <a:lnTo>
                    <a:pt x="55" y="190"/>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88" name="Freeform 37">
              <a:extLst>
                <a:ext uri="{FF2B5EF4-FFF2-40B4-BE49-F238E27FC236}">
                  <a16:creationId xmlns="" xmlns:a16="http://schemas.microsoft.com/office/drawing/2014/main" id="{35A60142-2BFA-4B2B-A0AA-CAB33AE93076}"/>
                </a:ext>
              </a:extLst>
            </p:cNvPr>
            <p:cNvSpPr>
              <a:spLocks/>
            </p:cNvSpPr>
            <p:nvPr/>
          </p:nvSpPr>
          <p:spPr bwMode="auto">
            <a:xfrm>
              <a:off x="2206" y="3508"/>
              <a:ext cx="43" cy="53"/>
            </a:xfrm>
            <a:custGeom>
              <a:avLst/>
              <a:gdLst>
                <a:gd name="T0" fmla="*/ 37 w 515"/>
                <a:gd name="T1" fmla="*/ 42 h 583"/>
                <a:gd name="T2" fmla="*/ 31 w 515"/>
                <a:gd name="T3" fmla="*/ 47 h 583"/>
                <a:gd name="T4" fmla="*/ 23 w 515"/>
                <a:gd name="T5" fmla="*/ 50 h 583"/>
                <a:gd name="T6" fmla="*/ 21 w 515"/>
                <a:gd name="T7" fmla="*/ 50 h 583"/>
                <a:gd name="T8" fmla="*/ 16 w 515"/>
                <a:gd name="T9" fmla="*/ 48 h 583"/>
                <a:gd name="T10" fmla="*/ 12 w 515"/>
                <a:gd name="T11" fmla="*/ 45 h 583"/>
                <a:gd name="T12" fmla="*/ 8 w 515"/>
                <a:gd name="T13" fmla="*/ 41 h 583"/>
                <a:gd name="T14" fmla="*/ 6 w 515"/>
                <a:gd name="T15" fmla="*/ 35 h 583"/>
                <a:gd name="T16" fmla="*/ 5 w 515"/>
                <a:gd name="T17" fmla="*/ 27 h 583"/>
                <a:gd name="T18" fmla="*/ 5 w 515"/>
                <a:gd name="T19" fmla="*/ 22 h 583"/>
                <a:gd name="T20" fmla="*/ 7 w 515"/>
                <a:gd name="T21" fmla="*/ 15 h 583"/>
                <a:gd name="T22" fmla="*/ 10 w 515"/>
                <a:gd name="T23" fmla="*/ 10 h 583"/>
                <a:gd name="T24" fmla="*/ 14 w 515"/>
                <a:gd name="T25" fmla="*/ 6 h 583"/>
                <a:gd name="T26" fmla="*/ 18 w 515"/>
                <a:gd name="T27" fmla="*/ 4 h 583"/>
                <a:gd name="T28" fmla="*/ 23 w 515"/>
                <a:gd name="T29" fmla="*/ 3 h 583"/>
                <a:gd name="T30" fmla="*/ 27 w 515"/>
                <a:gd name="T31" fmla="*/ 4 h 583"/>
                <a:gd name="T32" fmla="*/ 33 w 515"/>
                <a:gd name="T33" fmla="*/ 7 h 583"/>
                <a:gd name="T34" fmla="*/ 37 w 515"/>
                <a:gd name="T35" fmla="*/ 13 h 583"/>
                <a:gd name="T36" fmla="*/ 42 w 515"/>
                <a:gd name="T37" fmla="*/ 12 h 583"/>
                <a:gd name="T38" fmla="*/ 40 w 515"/>
                <a:gd name="T39" fmla="*/ 9 h 583"/>
                <a:gd name="T40" fmla="*/ 36 w 515"/>
                <a:gd name="T41" fmla="*/ 4 h 583"/>
                <a:gd name="T42" fmla="*/ 31 w 515"/>
                <a:gd name="T43" fmla="*/ 1 h 583"/>
                <a:gd name="T44" fmla="*/ 23 w 515"/>
                <a:gd name="T45" fmla="*/ 0 h 583"/>
                <a:gd name="T46" fmla="*/ 20 w 515"/>
                <a:gd name="T47" fmla="*/ 0 h 583"/>
                <a:gd name="T48" fmla="*/ 13 w 515"/>
                <a:gd name="T49" fmla="*/ 2 h 583"/>
                <a:gd name="T50" fmla="*/ 7 w 515"/>
                <a:gd name="T51" fmla="*/ 7 h 583"/>
                <a:gd name="T52" fmla="*/ 5 w 515"/>
                <a:gd name="T53" fmla="*/ 9 h 583"/>
                <a:gd name="T54" fmla="*/ 2 w 515"/>
                <a:gd name="T55" fmla="*/ 15 h 583"/>
                <a:gd name="T56" fmla="*/ 0 w 515"/>
                <a:gd name="T57" fmla="*/ 22 h 583"/>
                <a:gd name="T58" fmla="*/ 0 w 515"/>
                <a:gd name="T59" fmla="*/ 26 h 583"/>
                <a:gd name="T60" fmla="*/ 1 w 515"/>
                <a:gd name="T61" fmla="*/ 35 h 583"/>
                <a:gd name="T62" fmla="*/ 3 w 515"/>
                <a:gd name="T63" fmla="*/ 41 h 583"/>
                <a:gd name="T64" fmla="*/ 7 w 515"/>
                <a:gd name="T65" fmla="*/ 47 h 583"/>
                <a:gd name="T66" fmla="*/ 9 w 515"/>
                <a:gd name="T67" fmla="*/ 49 h 583"/>
                <a:gd name="T68" fmla="*/ 16 w 515"/>
                <a:gd name="T69" fmla="*/ 52 h 583"/>
                <a:gd name="T70" fmla="*/ 23 w 515"/>
                <a:gd name="T71" fmla="*/ 53 h 583"/>
                <a:gd name="T72" fmla="*/ 27 w 515"/>
                <a:gd name="T73" fmla="*/ 53 h 583"/>
                <a:gd name="T74" fmla="*/ 34 w 515"/>
                <a:gd name="T75" fmla="*/ 50 h 583"/>
                <a:gd name="T76" fmla="*/ 39 w 515"/>
                <a:gd name="T77" fmla="*/ 45 h 583"/>
                <a:gd name="T78" fmla="*/ 43 w 515"/>
                <a:gd name="T79" fmla="*/ 40 h 583"/>
                <a:gd name="T80" fmla="*/ 38 w 515"/>
                <a:gd name="T81" fmla="*/ 39 h 58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15"/>
                <a:gd name="T124" fmla="*/ 0 h 583"/>
                <a:gd name="T125" fmla="*/ 515 w 515"/>
                <a:gd name="T126" fmla="*/ 583 h 58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15" h="583">
                  <a:moveTo>
                    <a:pt x="456" y="426"/>
                  </a:moveTo>
                  <a:lnTo>
                    <a:pt x="438" y="458"/>
                  </a:lnTo>
                  <a:lnTo>
                    <a:pt x="412" y="490"/>
                  </a:lnTo>
                  <a:lnTo>
                    <a:pt x="376" y="518"/>
                  </a:lnTo>
                  <a:lnTo>
                    <a:pt x="331" y="539"/>
                  </a:lnTo>
                  <a:lnTo>
                    <a:pt x="278" y="546"/>
                  </a:lnTo>
                  <a:lnTo>
                    <a:pt x="247" y="545"/>
                  </a:lnTo>
                  <a:lnTo>
                    <a:pt x="218" y="539"/>
                  </a:lnTo>
                  <a:lnTo>
                    <a:pt x="190" y="530"/>
                  </a:lnTo>
                  <a:lnTo>
                    <a:pt x="162" y="517"/>
                  </a:lnTo>
                  <a:lnTo>
                    <a:pt x="138" y="500"/>
                  </a:lnTo>
                  <a:lnTo>
                    <a:pt x="115" y="478"/>
                  </a:lnTo>
                  <a:lnTo>
                    <a:pt x="97" y="452"/>
                  </a:lnTo>
                  <a:lnTo>
                    <a:pt x="81" y="420"/>
                  </a:lnTo>
                  <a:lnTo>
                    <a:pt x="70" y="383"/>
                  </a:lnTo>
                  <a:lnTo>
                    <a:pt x="62" y="340"/>
                  </a:lnTo>
                  <a:lnTo>
                    <a:pt x="59" y="292"/>
                  </a:lnTo>
                  <a:lnTo>
                    <a:pt x="62" y="243"/>
                  </a:lnTo>
                  <a:lnTo>
                    <a:pt x="70" y="201"/>
                  </a:lnTo>
                  <a:lnTo>
                    <a:pt x="82" y="164"/>
                  </a:lnTo>
                  <a:lnTo>
                    <a:pt x="98" y="132"/>
                  </a:lnTo>
                  <a:lnTo>
                    <a:pt x="117" y="105"/>
                  </a:lnTo>
                  <a:lnTo>
                    <a:pt x="139" y="83"/>
                  </a:lnTo>
                  <a:lnTo>
                    <a:pt x="165" y="66"/>
                  </a:lnTo>
                  <a:lnTo>
                    <a:pt x="192" y="53"/>
                  </a:lnTo>
                  <a:lnTo>
                    <a:pt x="220" y="43"/>
                  </a:lnTo>
                  <a:lnTo>
                    <a:pt x="250" y="38"/>
                  </a:lnTo>
                  <a:lnTo>
                    <a:pt x="280" y="36"/>
                  </a:lnTo>
                  <a:lnTo>
                    <a:pt x="328" y="41"/>
                  </a:lnTo>
                  <a:lnTo>
                    <a:pt x="367" y="57"/>
                  </a:lnTo>
                  <a:lnTo>
                    <a:pt x="399" y="80"/>
                  </a:lnTo>
                  <a:lnTo>
                    <a:pt x="424" y="109"/>
                  </a:lnTo>
                  <a:lnTo>
                    <a:pt x="443" y="144"/>
                  </a:lnTo>
                  <a:lnTo>
                    <a:pt x="502" y="135"/>
                  </a:lnTo>
                  <a:lnTo>
                    <a:pt x="484" y="102"/>
                  </a:lnTo>
                  <a:lnTo>
                    <a:pt x="462" y="73"/>
                  </a:lnTo>
                  <a:lnTo>
                    <a:pt x="435" y="48"/>
                  </a:lnTo>
                  <a:lnTo>
                    <a:pt x="403" y="28"/>
                  </a:lnTo>
                  <a:lnTo>
                    <a:pt x="367" y="13"/>
                  </a:lnTo>
                  <a:lnTo>
                    <a:pt x="326" y="4"/>
                  </a:lnTo>
                  <a:lnTo>
                    <a:pt x="280" y="0"/>
                  </a:lnTo>
                  <a:lnTo>
                    <a:pt x="234" y="3"/>
                  </a:lnTo>
                  <a:lnTo>
                    <a:pt x="191" y="12"/>
                  </a:lnTo>
                  <a:lnTo>
                    <a:pt x="150" y="27"/>
                  </a:lnTo>
                  <a:lnTo>
                    <a:pt x="114" y="48"/>
                  </a:lnTo>
                  <a:lnTo>
                    <a:pt x="82" y="74"/>
                  </a:lnTo>
                  <a:lnTo>
                    <a:pt x="58" y="101"/>
                  </a:lnTo>
                  <a:lnTo>
                    <a:pt x="38" y="132"/>
                  </a:lnTo>
                  <a:lnTo>
                    <a:pt x="22" y="167"/>
                  </a:lnTo>
                  <a:lnTo>
                    <a:pt x="10" y="204"/>
                  </a:lnTo>
                  <a:lnTo>
                    <a:pt x="2" y="245"/>
                  </a:lnTo>
                  <a:lnTo>
                    <a:pt x="0" y="291"/>
                  </a:lnTo>
                  <a:lnTo>
                    <a:pt x="3" y="338"/>
                  </a:lnTo>
                  <a:lnTo>
                    <a:pt x="10" y="382"/>
                  </a:lnTo>
                  <a:lnTo>
                    <a:pt x="23" y="421"/>
                  </a:lnTo>
                  <a:lnTo>
                    <a:pt x="39" y="456"/>
                  </a:lnTo>
                  <a:lnTo>
                    <a:pt x="59" y="486"/>
                  </a:lnTo>
                  <a:lnTo>
                    <a:pt x="84" y="513"/>
                  </a:lnTo>
                  <a:lnTo>
                    <a:pt x="113" y="537"/>
                  </a:lnTo>
                  <a:lnTo>
                    <a:pt x="148" y="557"/>
                  </a:lnTo>
                  <a:lnTo>
                    <a:pt x="189" y="571"/>
                  </a:lnTo>
                  <a:lnTo>
                    <a:pt x="232" y="580"/>
                  </a:lnTo>
                  <a:lnTo>
                    <a:pt x="278" y="583"/>
                  </a:lnTo>
                  <a:lnTo>
                    <a:pt x="327" y="579"/>
                  </a:lnTo>
                  <a:lnTo>
                    <a:pt x="371" y="567"/>
                  </a:lnTo>
                  <a:lnTo>
                    <a:pt x="410" y="548"/>
                  </a:lnTo>
                  <a:lnTo>
                    <a:pt x="444" y="525"/>
                  </a:lnTo>
                  <a:lnTo>
                    <a:pt x="472" y="498"/>
                  </a:lnTo>
                  <a:lnTo>
                    <a:pt x="496" y="469"/>
                  </a:lnTo>
                  <a:lnTo>
                    <a:pt x="515" y="437"/>
                  </a:lnTo>
                  <a:lnTo>
                    <a:pt x="456" y="426"/>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89" name="Freeform 38">
              <a:extLst>
                <a:ext uri="{FF2B5EF4-FFF2-40B4-BE49-F238E27FC236}">
                  <a16:creationId xmlns="" xmlns:a16="http://schemas.microsoft.com/office/drawing/2014/main" id="{09C9464E-2873-4FEA-9B3F-912060AC8B36}"/>
                </a:ext>
              </a:extLst>
            </p:cNvPr>
            <p:cNvSpPr>
              <a:spLocks noEditPoints="1"/>
            </p:cNvSpPr>
            <p:nvPr/>
          </p:nvSpPr>
          <p:spPr bwMode="auto">
            <a:xfrm>
              <a:off x="2256" y="3522"/>
              <a:ext cx="30" cy="39"/>
            </a:xfrm>
            <a:custGeom>
              <a:avLst/>
              <a:gdLst>
                <a:gd name="T0" fmla="*/ 30 w 360"/>
                <a:gd name="T1" fmla="*/ 38 h 426"/>
                <a:gd name="T2" fmla="*/ 29 w 360"/>
                <a:gd name="T3" fmla="*/ 37 h 426"/>
                <a:gd name="T4" fmla="*/ 29 w 360"/>
                <a:gd name="T5" fmla="*/ 32 h 426"/>
                <a:gd name="T6" fmla="*/ 29 w 360"/>
                <a:gd name="T7" fmla="*/ 14 h 426"/>
                <a:gd name="T8" fmla="*/ 28 w 360"/>
                <a:gd name="T9" fmla="*/ 9 h 426"/>
                <a:gd name="T10" fmla="*/ 25 w 360"/>
                <a:gd name="T11" fmla="*/ 3 h 426"/>
                <a:gd name="T12" fmla="*/ 20 w 360"/>
                <a:gd name="T13" fmla="*/ 0 h 426"/>
                <a:gd name="T14" fmla="*/ 15 w 360"/>
                <a:gd name="T15" fmla="*/ 0 h 426"/>
                <a:gd name="T16" fmla="*/ 7 w 360"/>
                <a:gd name="T17" fmla="*/ 2 h 426"/>
                <a:gd name="T18" fmla="*/ 3 w 360"/>
                <a:gd name="T19" fmla="*/ 7 h 426"/>
                <a:gd name="T20" fmla="*/ 2 w 360"/>
                <a:gd name="T21" fmla="*/ 10 h 426"/>
                <a:gd name="T22" fmla="*/ 6 w 360"/>
                <a:gd name="T23" fmla="*/ 10 h 426"/>
                <a:gd name="T24" fmla="*/ 11 w 360"/>
                <a:gd name="T25" fmla="*/ 4 h 426"/>
                <a:gd name="T26" fmla="*/ 15 w 360"/>
                <a:gd name="T27" fmla="*/ 3 h 426"/>
                <a:gd name="T28" fmla="*/ 22 w 360"/>
                <a:gd name="T29" fmla="*/ 5 h 426"/>
                <a:gd name="T30" fmla="*/ 24 w 360"/>
                <a:gd name="T31" fmla="*/ 13 h 426"/>
                <a:gd name="T32" fmla="*/ 24 w 360"/>
                <a:gd name="T33" fmla="*/ 14 h 426"/>
                <a:gd name="T34" fmla="*/ 19 w 360"/>
                <a:gd name="T35" fmla="*/ 15 h 426"/>
                <a:gd name="T36" fmla="*/ 10 w 360"/>
                <a:gd name="T37" fmla="*/ 17 h 426"/>
                <a:gd name="T38" fmla="*/ 4 w 360"/>
                <a:gd name="T39" fmla="*/ 20 h 426"/>
                <a:gd name="T40" fmla="*/ 1 w 360"/>
                <a:gd name="T41" fmla="*/ 24 h 426"/>
                <a:gd name="T42" fmla="*/ 0 w 360"/>
                <a:gd name="T43" fmla="*/ 29 h 426"/>
                <a:gd name="T44" fmla="*/ 0 w 360"/>
                <a:gd name="T45" fmla="*/ 32 h 426"/>
                <a:gd name="T46" fmla="*/ 4 w 360"/>
                <a:gd name="T47" fmla="*/ 37 h 426"/>
                <a:gd name="T48" fmla="*/ 13 w 360"/>
                <a:gd name="T49" fmla="*/ 39 h 426"/>
                <a:gd name="T50" fmla="*/ 17 w 360"/>
                <a:gd name="T51" fmla="*/ 39 h 426"/>
                <a:gd name="T52" fmla="*/ 24 w 360"/>
                <a:gd name="T53" fmla="*/ 34 h 426"/>
                <a:gd name="T54" fmla="*/ 24 w 360"/>
                <a:gd name="T55" fmla="*/ 34 h 426"/>
                <a:gd name="T56" fmla="*/ 24 w 360"/>
                <a:gd name="T57" fmla="*/ 36 h 426"/>
                <a:gd name="T58" fmla="*/ 25 w 360"/>
                <a:gd name="T59" fmla="*/ 38 h 426"/>
                <a:gd name="T60" fmla="*/ 30 w 360"/>
                <a:gd name="T61" fmla="*/ 38 h 426"/>
                <a:gd name="T62" fmla="*/ 24 w 360"/>
                <a:gd name="T63" fmla="*/ 31 h 426"/>
                <a:gd name="T64" fmla="*/ 17 w 360"/>
                <a:gd name="T65" fmla="*/ 36 h 426"/>
                <a:gd name="T66" fmla="*/ 14 w 360"/>
                <a:gd name="T67" fmla="*/ 36 h 426"/>
                <a:gd name="T68" fmla="*/ 6 w 360"/>
                <a:gd name="T69" fmla="*/ 32 h 426"/>
                <a:gd name="T70" fmla="*/ 5 w 360"/>
                <a:gd name="T71" fmla="*/ 29 h 426"/>
                <a:gd name="T72" fmla="*/ 6 w 360"/>
                <a:gd name="T73" fmla="*/ 24 h 426"/>
                <a:gd name="T74" fmla="*/ 11 w 360"/>
                <a:gd name="T75" fmla="*/ 20 h 426"/>
                <a:gd name="T76" fmla="*/ 19 w 360"/>
                <a:gd name="T77" fmla="*/ 17 h 426"/>
                <a:gd name="T78" fmla="*/ 24 w 360"/>
                <a:gd name="T79" fmla="*/ 17 h 426"/>
                <a:gd name="T80" fmla="*/ 24 w 360"/>
                <a:gd name="T81" fmla="*/ 31 h 42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0"/>
                <a:gd name="T124" fmla="*/ 0 h 426"/>
                <a:gd name="T125" fmla="*/ 360 w 360"/>
                <a:gd name="T126" fmla="*/ 426 h 42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0" h="426">
                  <a:moveTo>
                    <a:pt x="360" y="417"/>
                  </a:moveTo>
                  <a:lnTo>
                    <a:pt x="360" y="414"/>
                  </a:lnTo>
                  <a:lnTo>
                    <a:pt x="348" y="399"/>
                  </a:lnTo>
                  <a:lnTo>
                    <a:pt x="343" y="379"/>
                  </a:lnTo>
                  <a:lnTo>
                    <a:pt x="342" y="350"/>
                  </a:lnTo>
                  <a:lnTo>
                    <a:pt x="342" y="148"/>
                  </a:lnTo>
                  <a:lnTo>
                    <a:pt x="338" y="99"/>
                  </a:lnTo>
                  <a:lnTo>
                    <a:pt x="326" y="60"/>
                  </a:lnTo>
                  <a:lnTo>
                    <a:pt x="304" y="32"/>
                  </a:lnTo>
                  <a:lnTo>
                    <a:pt x="274" y="14"/>
                  </a:lnTo>
                  <a:lnTo>
                    <a:pt x="235" y="3"/>
                  </a:lnTo>
                  <a:lnTo>
                    <a:pt x="186" y="0"/>
                  </a:lnTo>
                  <a:lnTo>
                    <a:pt x="127" y="6"/>
                  </a:lnTo>
                  <a:lnTo>
                    <a:pt x="83" y="22"/>
                  </a:lnTo>
                  <a:lnTo>
                    <a:pt x="52" y="46"/>
                  </a:lnTo>
                  <a:lnTo>
                    <a:pt x="32" y="75"/>
                  </a:lnTo>
                  <a:lnTo>
                    <a:pt x="20" y="108"/>
                  </a:lnTo>
                  <a:lnTo>
                    <a:pt x="77" y="114"/>
                  </a:lnTo>
                  <a:lnTo>
                    <a:pt x="92" y="73"/>
                  </a:lnTo>
                  <a:lnTo>
                    <a:pt x="127" y="42"/>
                  </a:lnTo>
                  <a:lnTo>
                    <a:pt x="184" y="30"/>
                  </a:lnTo>
                  <a:lnTo>
                    <a:pt x="233" y="37"/>
                  </a:lnTo>
                  <a:lnTo>
                    <a:pt x="266" y="57"/>
                  </a:lnTo>
                  <a:lnTo>
                    <a:pt x="282" y="90"/>
                  </a:lnTo>
                  <a:lnTo>
                    <a:pt x="287" y="137"/>
                  </a:lnTo>
                  <a:lnTo>
                    <a:pt x="287" y="153"/>
                  </a:lnTo>
                  <a:lnTo>
                    <a:pt x="223" y="162"/>
                  </a:lnTo>
                  <a:lnTo>
                    <a:pt x="167" y="172"/>
                  </a:lnTo>
                  <a:lnTo>
                    <a:pt x="120" y="185"/>
                  </a:lnTo>
                  <a:lnTo>
                    <a:pt x="82" y="200"/>
                  </a:lnTo>
                  <a:lnTo>
                    <a:pt x="52" y="218"/>
                  </a:lnTo>
                  <a:lnTo>
                    <a:pt x="29" y="237"/>
                  </a:lnTo>
                  <a:lnTo>
                    <a:pt x="12" y="260"/>
                  </a:lnTo>
                  <a:lnTo>
                    <a:pt x="4" y="285"/>
                  </a:lnTo>
                  <a:lnTo>
                    <a:pt x="0" y="314"/>
                  </a:lnTo>
                  <a:lnTo>
                    <a:pt x="6" y="351"/>
                  </a:lnTo>
                  <a:lnTo>
                    <a:pt x="22" y="382"/>
                  </a:lnTo>
                  <a:lnTo>
                    <a:pt x="52" y="406"/>
                  </a:lnTo>
                  <a:lnTo>
                    <a:pt x="94" y="421"/>
                  </a:lnTo>
                  <a:lnTo>
                    <a:pt x="153" y="426"/>
                  </a:lnTo>
                  <a:lnTo>
                    <a:pt x="201" y="421"/>
                  </a:lnTo>
                  <a:lnTo>
                    <a:pt x="249" y="404"/>
                  </a:lnTo>
                  <a:lnTo>
                    <a:pt x="288" y="376"/>
                  </a:lnTo>
                  <a:lnTo>
                    <a:pt x="290" y="376"/>
                  </a:lnTo>
                  <a:lnTo>
                    <a:pt x="292" y="391"/>
                  </a:lnTo>
                  <a:lnTo>
                    <a:pt x="296" y="405"/>
                  </a:lnTo>
                  <a:lnTo>
                    <a:pt x="305" y="417"/>
                  </a:lnTo>
                  <a:lnTo>
                    <a:pt x="360" y="417"/>
                  </a:lnTo>
                  <a:close/>
                  <a:moveTo>
                    <a:pt x="287" y="342"/>
                  </a:moveTo>
                  <a:lnTo>
                    <a:pt x="245" y="374"/>
                  </a:lnTo>
                  <a:lnTo>
                    <a:pt x="200" y="390"/>
                  </a:lnTo>
                  <a:lnTo>
                    <a:pt x="162" y="394"/>
                  </a:lnTo>
                  <a:lnTo>
                    <a:pt x="99" y="383"/>
                  </a:lnTo>
                  <a:lnTo>
                    <a:pt x="66" y="354"/>
                  </a:lnTo>
                  <a:lnTo>
                    <a:pt x="56" y="312"/>
                  </a:lnTo>
                  <a:lnTo>
                    <a:pt x="60" y="282"/>
                  </a:lnTo>
                  <a:lnTo>
                    <a:pt x="74" y="257"/>
                  </a:lnTo>
                  <a:lnTo>
                    <a:pt x="96" y="236"/>
                  </a:lnTo>
                  <a:lnTo>
                    <a:pt x="129" y="218"/>
                  </a:lnTo>
                  <a:lnTo>
                    <a:pt x="172" y="203"/>
                  </a:lnTo>
                  <a:lnTo>
                    <a:pt x="224" y="190"/>
                  </a:lnTo>
                  <a:lnTo>
                    <a:pt x="287" y="181"/>
                  </a:lnTo>
                  <a:lnTo>
                    <a:pt x="287" y="34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90" name="Freeform 39">
              <a:extLst>
                <a:ext uri="{FF2B5EF4-FFF2-40B4-BE49-F238E27FC236}">
                  <a16:creationId xmlns="" xmlns:a16="http://schemas.microsoft.com/office/drawing/2014/main" id="{CE326FAB-A357-498F-AF52-ED83F2E764C0}"/>
                </a:ext>
              </a:extLst>
            </p:cNvPr>
            <p:cNvSpPr>
              <a:spLocks/>
            </p:cNvSpPr>
            <p:nvPr/>
          </p:nvSpPr>
          <p:spPr bwMode="auto">
            <a:xfrm>
              <a:off x="2291" y="3515"/>
              <a:ext cx="20" cy="46"/>
            </a:xfrm>
            <a:custGeom>
              <a:avLst/>
              <a:gdLst>
                <a:gd name="T0" fmla="*/ 5 w 237"/>
                <a:gd name="T1" fmla="*/ 8 h 505"/>
                <a:gd name="T2" fmla="*/ 0 w 237"/>
                <a:gd name="T3" fmla="*/ 8 h 505"/>
                <a:gd name="T4" fmla="*/ 0 w 237"/>
                <a:gd name="T5" fmla="*/ 11 h 505"/>
                <a:gd name="T6" fmla="*/ 5 w 237"/>
                <a:gd name="T7" fmla="*/ 11 h 505"/>
                <a:gd name="T8" fmla="*/ 5 w 237"/>
                <a:gd name="T9" fmla="*/ 34 h 505"/>
                <a:gd name="T10" fmla="*/ 5 w 237"/>
                <a:gd name="T11" fmla="*/ 34 h 505"/>
                <a:gd name="T12" fmla="*/ 5 w 237"/>
                <a:gd name="T13" fmla="*/ 39 h 505"/>
                <a:gd name="T14" fmla="*/ 6 w 237"/>
                <a:gd name="T15" fmla="*/ 42 h 505"/>
                <a:gd name="T16" fmla="*/ 8 w 237"/>
                <a:gd name="T17" fmla="*/ 44 h 505"/>
                <a:gd name="T18" fmla="*/ 11 w 237"/>
                <a:gd name="T19" fmla="*/ 46 h 505"/>
                <a:gd name="T20" fmla="*/ 14 w 237"/>
                <a:gd name="T21" fmla="*/ 46 h 505"/>
                <a:gd name="T22" fmla="*/ 14 w 237"/>
                <a:gd name="T23" fmla="*/ 46 h 505"/>
                <a:gd name="T24" fmla="*/ 16 w 237"/>
                <a:gd name="T25" fmla="*/ 46 h 505"/>
                <a:gd name="T26" fmla="*/ 18 w 237"/>
                <a:gd name="T27" fmla="*/ 45 h 505"/>
                <a:gd name="T28" fmla="*/ 20 w 237"/>
                <a:gd name="T29" fmla="*/ 44 h 505"/>
                <a:gd name="T30" fmla="*/ 20 w 237"/>
                <a:gd name="T31" fmla="*/ 44 h 505"/>
                <a:gd name="T32" fmla="*/ 19 w 237"/>
                <a:gd name="T33" fmla="*/ 41 h 505"/>
                <a:gd name="T34" fmla="*/ 19 w 237"/>
                <a:gd name="T35" fmla="*/ 41 h 505"/>
                <a:gd name="T36" fmla="*/ 18 w 237"/>
                <a:gd name="T37" fmla="*/ 42 h 505"/>
                <a:gd name="T38" fmla="*/ 16 w 237"/>
                <a:gd name="T39" fmla="*/ 43 h 505"/>
                <a:gd name="T40" fmla="*/ 14 w 237"/>
                <a:gd name="T41" fmla="*/ 43 h 505"/>
                <a:gd name="T42" fmla="*/ 14 w 237"/>
                <a:gd name="T43" fmla="*/ 43 h 505"/>
                <a:gd name="T44" fmla="*/ 12 w 237"/>
                <a:gd name="T45" fmla="*/ 42 h 505"/>
                <a:gd name="T46" fmla="*/ 10 w 237"/>
                <a:gd name="T47" fmla="*/ 39 h 505"/>
                <a:gd name="T48" fmla="*/ 9 w 237"/>
                <a:gd name="T49" fmla="*/ 33 h 505"/>
                <a:gd name="T50" fmla="*/ 9 w 237"/>
                <a:gd name="T51" fmla="*/ 33 h 505"/>
                <a:gd name="T52" fmla="*/ 9 w 237"/>
                <a:gd name="T53" fmla="*/ 11 h 505"/>
                <a:gd name="T54" fmla="*/ 18 w 237"/>
                <a:gd name="T55" fmla="*/ 11 h 505"/>
                <a:gd name="T56" fmla="*/ 18 w 237"/>
                <a:gd name="T57" fmla="*/ 8 h 505"/>
                <a:gd name="T58" fmla="*/ 9 w 237"/>
                <a:gd name="T59" fmla="*/ 8 h 505"/>
                <a:gd name="T60" fmla="*/ 9 w 237"/>
                <a:gd name="T61" fmla="*/ 0 h 505"/>
                <a:gd name="T62" fmla="*/ 5 w 237"/>
                <a:gd name="T63" fmla="*/ 0 h 505"/>
                <a:gd name="T64" fmla="*/ 5 w 237"/>
                <a:gd name="T65" fmla="*/ 8 h 505"/>
                <a:gd name="T66" fmla="*/ 5 w 237"/>
                <a:gd name="T67" fmla="*/ 8 h 50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7"/>
                <a:gd name="T103" fmla="*/ 0 h 505"/>
                <a:gd name="T104" fmla="*/ 237 w 237"/>
                <a:gd name="T105" fmla="*/ 505 h 50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7" h="505">
                  <a:moveTo>
                    <a:pt x="54" y="88"/>
                  </a:moveTo>
                  <a:lnTo>
                    <a:pt x="0" y="88"/>
                  </a:lnTo>
                  <a:lnTo>
                    <a:pt x="0" y="122"/>
                  </a:lnTo>
                  <a:lnTo>
                    <a:pt x="54" y="122"/>
                  </a:lnTo>
                  <a:lnTo>
                    <a:pt x="54" y="378"/>
                  </a:lnTo>
                  <a:lnTo>
                    <a:pt x="58" y="427"/>
                  </a:lnTo>
                  <a:lnTo>
                    <a:pt x="73" y="463"/>
                  </a:lnTo>
                  <a:lnTo>
                    <a:pt x="96" y="488"/>
                  </a:lnTo>
                  <a:lnTo>
                    <a:pt x="125" y="501"/>
                  </a:lnTo>
                  <a:lnTo>
                    <a:pt x="160" y="505"/>
                  </a:lnTo>
                  <a:lnTo>
                    <a:pt x="190" y="502"/>
                  </a:lnTo>
                  <a:lnTo>
                    <a:pt x="217" y="495"/>
                  </a:lnTo>
                  <a:lnTo>
                    <a:pt x="237" y="486"/>
                  </a:lnTo>
                  <a:lnTo>
                    <a:pt x="226" y="452"/>
                  </a:lnTo>
                  <a:lnTo>
                    <a:pt x="212" y="460"/>
                  </a:lnTo>
                  <a:lnTo>
                    <a:pt x="193" y="467"/>
                  </a:lnTo>
                  <a:lnTo>
                    <a:pt x="171" y="470"/>
                  </a:lnTo>
                  <a:lnTo>
                    <a:pt x="138" y="458"/>
                  </a:lnTo>
                  <a:lnTo>
                    <a:pt x="116" y="423"/>
                  </a:lnTo>
                  <a:lnTo>
                    <a:pt x="109" y="359"/>
                  </a:lnTo>
                  <a:lnTo>
                    <a:pt x="109" y="122"/>
                  </a:lnTo>
                  <a:lnTo>
                    <a:pt x="210" y="122"/>
                  </a:lnTo>
                  <a:lnTo>
                    <a:pt x="210" y="88"/>
                  </a:lnTo>
                  <a:lnTo>
                    <a:pt x="109" y="88"/>
                  </a:lnTo>
                  <a:lnTo>
                    <a:pt x="109" y="0"/>
                  </a:lnTo>
                  <a:lnTo>
                    <a:pt x="54" y="0"/>
                  </a:lnTo>
                  <a:lnTo>
                    <a:pt x="54" y="88"/>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91" name="Freeform 40">
              <a:extLst>
                <a:ext uri="{FF2B5EF4-FFF2-40B4-BE49-F238E27FC236}">
                  <a16:creationId xmlns="" xmlns:a16="http://schemas.microsoft.com/office/drawing/2014/main" id="{171A4DD6-CFEE-48C0-AC29-7421B59D102E}"/>
                </a:ext>
              </a:extLst>
            </p:cNvPr>
            <p:cNvSpPr>
              <a:spLocks noEditPoints="1"/>
            </p:cNvSpPr>
            <p:nvPr/>
          </p:nvSpPr>
          <p:spPr bwMode="auto">
            <a:xfrm>
              <a:off x="2315" y="3522"/>
              <a:ext cx="30" cy="39"/>
            </a:xfrm>
            <a:custGeom>
              <a:avLst/>
              <a:gdLst>
                <a:gd name="T0" fmla="*/ 30 w 360"/>
                <a:gd name="T1" fmla="*/ 38 h 426"/>
                <a:gd name="T2" fmla="*/ 29 w 360"/>
                <a:gd name="T3" fmla="*/ 37 h 426"/>
                <a:gd name="T4" fmla="*/ 28 w 360"/>
                <a:gd name="T5" fmla="*/ 32 h 426"/>
                <a:gd name="T6" fmla="*/ 28 w 360"/>
                <a:gd name="T7" fmla="*/ 14 h 426"/>
                <a:gd name="T8" fmla="*/ 28 w 360"/>
                <a:gd name="T9" fmla="*/ 9 h 426"/>
                <a:gd name="T10" fmla="*/ 25 w 360"/>
                <a:gd name="T11" fmla="*/ 3 h 426"/>
                <a:gd name="T12" fmla="*/ 19 w 360"/>
                <a:gd name="T13" fmla="*/ 0 h 426"/>
                <a:gd name="T14" fmla="*/ 15 w 360"/>
                <a:gd name="T15" fmla="*/ 0 h 426"/>
                <a:gd name="T16" fmla="*/ 7 w 360"/>
                <a:gd name="T17" fmla="*/ 2 h 426"/>
                <a:gd name="T18" fmla="*/ 3 w 360"/>
                <a:gd name="T19" fmla="*/ 7 h 426"/>
                <a:gd name="T20" fmla="*/ 2 w 360"/>
                <a:gd name="T21" fmla="*/ 10 h 426"/>
                <a:gd name="T22" fmla="*/ 6 w 360"/>
                <a:gd name="T23" fmla="*/ 10 h 426"/>
                <a:gd name="T24" fmla="*/ 11 w 360"/>
                <a:gd name="T25" fmla="*/ 4 h 426"/>
                <a:gd name="T26" fmla="*/ 15 w 360"/>
                <a:gd name="T27" fmla="*/ 3 h 426"/>
                <a:gd name="T28" fmla="*/ 22 w 360"/>
                <a:gd name="T29" fmla="*/ 5 h 426"/>
                <a:gd name="T30" fmla="*/ 24 w 360"/>
                <a:gd name="T31" fmla="*/ 13 h 426"/>
                <a:gd name="T32" fmla="*/ 24 w 360"/>
                <a:gd name="T33" fmla="*/ 14 h 426"/>
                <a:gd name="T34" fmla="*/ 19 w 360"/>
                <a:gd name="T35" fmla="*/ 15 h 426"/>
                <a:gd name="T36" fmla="*/ 10 w 360"/>
                <a:gd name="T37" fmla="*/ 17 h 426"/>
                <a:gd name="T38" fmla="*/ 4 w 360"/>
                <a:gd name="T39" fmla="*/ 20 h 426"/>
                <a:gd name="T40" fmla="*/ 1 w 360"/>
                <a:gd name="T41" fmla="*/ 24 h 426"/>
                <a:gd name="T42" fmla="*/ 0 w 360"/>
                <a:gd name="T43" fmla="*/ 29 h 426"/>
                <a:gd name="T44" fmla="*/ 0 w 360"/>
                <a:gd name="T45" fmla="*/ 32 h 426"/>
                <a:gd name="T46" fmla="*/ 4 w 360"/>
                <a:gd name="T47" fmla="*/ 37 h 426"/>
                <a:gd name="T48" fmla="*/ 13 w 360"/>
                <a:gd name="T49" fmla="*/ 39 h 426"/>
                <a:gd name="T50" fmla="*/ 17 w 360"/>
                <a:gd name="T51" fmla="*/ 39 h 426"/>
                <a:gd name="T52" fmla="*/ 24 w 360"/>
                <a:gd name="T53" fmla="*/ 34 h 426"/>
                <a:gd name="T54" fmla="*/ 24 w 360"/>
                <a:gd name="T55" fmla="*/ 34 h 426"/>
                <a:gd name="T56" fmla="*/ 24 w 360"/>
                <a:gd name="T57" fmla="*/ 36 h 426"/>
                <a:gd name="T58" fmla="*/ 25 w 360"/>
                <a:gd name="T59" fmla="*/ 38 h 426"/>
                <a:gd name="T60" fmla="*/ 30 w 360"/>
                <a:gd name="T61" fmla="*/ 38 h 426"/>
                <a:gd name="T62" fmla="*/ 24 w 360"/>
                <a:gd name="T63" fmla="*/ 31 h 426"/>
                <a:gd name="T64" fmla="*/ 17 w 360"/>
                <a:gd name="T65" fmla="*/ 36 h 426"/>
                <a:gd name="T66" fmla="*/ 13 w 360"/>
                <a:gd name="T67" fmla="*/ 36 h 426"/>
                <a:gd name="T68" fmla="*/ 5 w 360"/>
                <a:gd name="T69" fmla="*/ 32 h 426"/>
                <a:gd name="T70" fmla="*/ 5 w 360"/>
                <a:gd name="T71" fmla="*/ 29 h 426"/>
                <a:gd name="T72" fmla="*/ 6 w 360"/>
                <a:gd name="T73" fmla="*/ 24 h 426"/>
                <a:gd name="T74" fmla="*/ 11 w 360"/>
                <a:gd name="T75" fmla="*/ 20 h 426"/>
                <a:gd name="T76" fmla="*/ 19 w 360"/>
                <a:gd name="T77" fmla="*/ 17 h 426"/>
                <a:gd name="T78" fmla="*/ 24 w 360"/>
                <a:gd name="T79" fmla="*/ 17 h 426"/>
                <a:gd name="T80" fmla="*/ 24 w 360"/>
                <a:gd name="T81" fmla="*/ 31 h 42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0"/>
                <a:gd name="T124" fmla="*/ 0 h 426"/>
                <a:gd name="T125" fmla="*/ 360 w 360"/>
                <a:gd name="T126" fmla="*/ 426 h 42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0" h="426">
                  <a:moveTo>
                    <a:pt x="360" y="417"/>
                  </a:moveTo>
                  <a:lnTo>
                    <a:pt x="360" y="414"/>
                  </a:lnTo>
                  <a:lnTo>
                    <a:pt x="348" y="399"/>
                  </a:lnTo>
                  <a:lnTo>
                    <a:pt x="343" y="379"/>
                  </a:lnTo>
                  <a:lnTo>
                    <a:pt x="341" y="350"/>
                  </a:lnTo>
                  <a:lnTo>
                    <a:pt x="341" y="148"/>
                  </a:lnTo>
                  <a:lnTo>
                    <a:pt x="337" y="99"/>
                  </a:lnTo>
                  <a:lnTo>
                    <a:pt x="325" y="60"/>
                  </a:lnTo>
                  <a:lnTo>
                    <a:pt x="303" y="32"/>
                  </a:lnTo>
                  <a:lnTo>
                    <a:pt x="274" y="14"/>
                  </a:lnTo>
                  <a:lnTo>
                    <a:pt x="233" y="3"/>
                  </a:lnTo>
                  <a:lnTo>
                    <a:pt x="185" y="0"/>
                  </a:lnTo>
                  <a:lnTo>
                    <a:pt x="127" y="6"/>
                  </a:lnTo>
                  <a:lnTo>
                    <a:pt x="83" y="22"/>
                  </a:lnTo>
                  <a:lnTo>
                    <a:pt x="51" y="46"/>
                  </a:lnTo>
                  <a:lnTo>
                    <a:pt x="32" y="75"/>
                  </a:lnTo>
                  <a:lnTo>
                    <a:pt x="20" y="108"/>
                  </a:lnTo>
                  <a:lnTo>
                    <a:pt x="76" y="114"/>
                  </a:lnTo>
                  <a:lnTo>
                    <a:pt x="92" y="73"/>
                  </a:lnTo>
                  <a:lnTo>
                    <a:pt x="127" y="42"/>
                  </a:lnTo>
                  <a:lnTo>
                    <a:pt x="183" y="30"/>
                  </a:lnTo>
                  <a:lnTo>
                    <a:pt x="232" y="37"/>
                  </a:lnTo>
                  <a:lnTo>
                    <a:pt x="264" y="57"/>
                  </a:lnTo>
                  <a:lnTo>
                    <a:pt x="281" y="90"/>
                  </a:lnTo>
                  <a:lnTo>
                    <a:pt x="287" y="137"/>
                  </a:lnTo>
                  <a:lnTo>
                    <a:pt x="287" y="153"/>
                  </a:lnTo>
                  <a:lnTo>
                    <a:pt x="223" y="162"/>
                  </a:lnTo>
                  <a:lnTo>
                    <a:pt x="167" y="172"/>
                  </a:lnTo>
                  <a:lnTo>
                    <a:pt x="120" y="185"/>
                  </a:lnTo>
                  <a:lnTo>
                    <a:pt x="82" y="200"/>
                  </a:lnTo>
                  <a:lnTo>
                    <a:pt x="51" y="218"/>
                  </a:lnTo>
                  <a:lnTo>
                    <a:pt x="28" y="237"/>
                  </a:lnTo>
                  <a:lnTo>
                    <a:pt x="12" y="260"/>
                  </a:lnTo>
                  <a:lnTo>
                    <a:pt x="3" y="285"/>
                  </a:lnTo>
                  <a:lnTo>
                    <a:pt x="0" y="314"/>
                  </a:lnTo>
                  <a:lnTo>
                    <a:pt x="6" y="351"/>
                  </a:lnTo>
                  <a:lnTo>
                    <a:pt x="22" y="382"/>
                  </a:lnTo>
                  <a:lnTo>
                    <a:pt x="51" y="406"/>
                  </a:lnTo>
                  <a:lnTo>
                    <a:pt x="94" y="421"/>
                  </a:lnTo>
                  <a:lnTo>
                    <a:pt x="153" y="426"/>
                  </a:lnTo>
                  <a:lnTo>
                    <a:pt x="201" y="421"/>
                  </a:lnTo>
                  <a:lnTo>
                    <a:pt x="249" y="404"/>
                  </a:lnTo>
                  <a:lnTo>
                    <a:pt x="288" y="376"/>
                  </a:lnTo>
                  <a:lnTo>
                    <a:pt x="289" y="376"/>
                  </a:lnTo>
                  <a:lnTo>
                    <a:pt x="291" y="391"/>
                  </a:lnTo>
                  <a:lnTo>
                    <a:pt x="296" y="405"/>
                  </a:lnTo>
                  <a:lnTo>
                    <a:pt x="304" y="417"/>
                  </a:lnTo>
                  <a:lnTo>
                    <a:pt x="360" y="417"/>
                  </a:lnTo>
                  <a:close/>
                  <a:moveTo>
                    <a:pt x="287" y="342"/>
                  </a:moveTo>
                  <a:lnTo>
                    <a:pt x="244" y="374"/>
                  </a:lnTo>
                  <a:lnTo>
                    <a:pt x="200" y="390"/>
                  </a:lnTo>
                  <a:lnTo>
                    <a:pt x="161" y="394"/>
                  </a:lnTo>
                  <a:lnTo>
                    <a:pt x="98" y="383"/>
                  </a:lnTo>
                  <a:lnTo>
                    <a:pt x="65" y="354"/>
                  </a:lnTo>
                  <a:lnTo>
                    <a:pt x="56" y="312"/>
                  </a:lnTo>
                  <a:lnTo>
                    <a:pt x="60" y="282"/>
                  </a:lnTo>
                  <a:lnTo>
                    <a:pt x="73" y="257"/>
                  </a:lnTo>
                  <a:lnTo>
                    <a:pt x="96" y="236"/>
                  </a:lnTo>
                  <a:lnTo>
                    <a:pt x="129" y="218"/>
                  </a:lnTo>
                  <a:lnTo>
                    <a:pt x="171" y="203"/>
                  </a:lnTo>
                  <a:lnTo>
                    <a:pt x="224" y="190"/>
                  </a:lnTo>
                  <a:lnTo>
                    <a:pt x="287" y="181"/>
                  </a:lnTo>
                  <a:lnTo>
                    <a:pt x="287" y="34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92" name="Freeform 41">
              <a:extLst>
                <a:ext uri="{FF2B5EF4-FFF2-40B4-BE49-F238E27FC236}">
                  <a16:creationId xmlns="" xmlns:a16="http://schemas.microsoft.com/office/drawing/2014/main" id="{EDFC02DF-2CD0-4029-8AC4-78B675846321}"/>
                </a:ext>
              </a:extLst>
            </p:cNvPr>
            <p:cNvSpPr>
              <a:spLocks/>
            </p:cNvSpPr>
            <p:nvPr/>
          </p:nvSpPr>
          <p:spPr bwMode="auto">
            <a:xfrm>
              <a:off x="2353" y="3509"/>
              <a:ext cx="5" cy="51"/>
            </a:xfrm>
            <a:custGeom>
              <a:avLst/>
              <a:gdLst>
                <a:gd name="T0" fmla="*/ 5 w 54"/>
                <a:gd name="T1" fmla="*/ 51 h 558"/>
                <a:gd name="T2" fmla="*/ 5 w 54"/>
                <a:gd name="T3" fmla="*/ 0 h 558"/>
                <a:gd name="T4" fmla="*/ 0 w 54"/>
                <a:gd name="T5" fmla="*/ 0 h 558"/>
                <a:gd name="T6" fmla="*/ 0 w 54"/>
                <a:gd name="T7" fmla="*/ 51 h 558"/>
                <a:gd name="T8" fmla="*/ 5 w 54"/>
                <a:gd name="T9" fmla="*/ 51 h 558"/>
                <a:gd name="T10" fmla="*/ 5 w 54"/>
                <a:gd name="T11" fmla="*/ 51 h 558"/>
                <a:gd name="T12" fmla="*/ 0 60000 65536"/>
                <a:gd name="T13" fmla="*/ 0 60000 65536"/>
                <a:gd name="T14" fmla="*/ 0 60000 65536"/>
                <a:gd name="T15" fmla="*/ 0 60000 65536"/>
                <a:gd name="T16" fmla="*/ 0 60000 65536"/>
                <a:gd name="T17" fmla="*/ 0 60000 65536"/>
                <a:gd name="T18" fmla="*/ 0 w 54"/>
                <a:gd name="T19" fmla="*/ 0 h 558"/>
                <a:gd name="T20" fmla="*/ 54 w 54"/>
                <a:gd name="T21" fmla="*/ 558 h 558"/>
              </a:gdLst>
              <a:ahLst/>
              <a:cxnLst>
                <a:cxn ang="T12">
                  <a:pos x="T0" y="T1"/>
                </a:cxn>
                <a:cxn ang="T13">
                  <a:pos x="T2" y="T3"/>
                </a:cxn>
                <a:cxn ang="T14">
                  <a:pos x="T4" y="T5"/>
                </a:cxn>
                <a:cxn ang="T15">
                  <a:pos x="T6" y="T7"/>
                </a:cxn>
                <a:cxn ang="T16">
                  <a:pos x="T8" y="T9"/>
                </a:cxn>
                <a:cxn ang="T17">
                  <a:pos x="T10" y="T11"/>
                </a:cxn>
              </a:cxnLst>
              <a:rect l="T18" t="T19" r="T20" b="T21"/>
              <a:pathLst>
                <a:path w="54" h="558">
                  <a:moveTo>
                    <a:pt x="54" y="558"/>
                  </a:moveTo>
                  <a:lnTo>
                    <a:pt x="54" y="0"/>
                  </a:lnTo>
                  <a:lnTo>
                    <a:pt x="0" y="0"/>
                  </a:lnTo>
                  <a:lnTo>
                    <a:pt x="0" y="558"/>
                  </a:lnTo>
                  <a:lnTo>
                    <a:pt x="54" y="558"/>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93" name="Freeform 42">
              <a:extLst>
                <a:ext uri="{FF2B5EF4-FFF2-40B4-BE49-F238E27FC236}">
                  <a16:creationId xmlns="" xmlns:a16="http://schemas.microsoft.com/office/drawing/2014/main" id="{15856742-B6A7-422F-85A1-37BD2009BE60}"/>
                </a:ext>
              </a:extLst>
            </p:cNvPr>
            <p:cNvSpPr>
              <a:spLocks/>
            </p:cNvSpPr>
            <p:nvPr/>
          </p:nvSpPr>
          <p:spPr bwMode="auto">
            <a:xfrm>
              <a:off x="2367" y="3523"/>
              <a:ext cx="29" cy="38"/>
            </a:xfrm>
            <a:custGeom>
              <a:avLst/>
              <a:gdLst>
                <a:gd name="T0" fmla="*/ 0 w 345"/>
                <a:gd name="T1" fmla="*/ 0 h 417"/>
                <a:gd name="T2" fmla="*/ 0 w 345"/>
                <a:gd name="T3" fmla="*/ 26 h 417"/>
                <a:gd name="T4" fmla="*/ 0 w 345"/>
                <a:gd name="T5" fmla="*/ 26 h 417"/>
                <a:gd name="T6" fmla="*/ 0 w 345"/>
                <a:gd name="T7" fmla="*/ 30 h 417"/>
                <a:gd name="T8" fmla="*/ 1 w 345"/>
                <a:gd name="T9" fmla="*/ 33 h 417"/>
                <a:gd name="T10" fmla="*/ 3 w 345"/>
                <a:gd name="T11" fmla="*/ 35 h 417"/>
                <a:gd name="T12" fmla="*/ 3 w 345"/>
                <a:gd name="T13" fmla="*/ 35 h 417"/>
                <a:gd name="T14" fmla="*/ 5 w 345"/>
                <a:gd name="T15" fmla="*/ 37 h 417"/>
                <a:gd name="T16" fmla="*/ 7 w 345"/>
                <a:gd name="T17" fmla="*/ 38 h 417"/>
                <a:gd name="T18" fmla="*/ 11 w 345"/>
                <a:gd name="T19" fmla="*/ 38 h 417"/>
                <a:gd name="T20" fmla="*/ 11 w 345"/>
                <a:gd name="T21" fmla="*/ 38 h 417"/>
                <a:gd name="T22" fmla="*/ 13 w 345"/>
                <a:gd name="T23" fmla="*/ 38 h 417"/>
                <a:gd name="T24" fmla="*/ 16 w 345"/>
                <a:gd name="T25" fmla="*/ 37 h 417"/>
                <a:gd name="T26" fmla="*/ 18 w 345"/>
                <a:gd name="T27" fmla="*/ 36 h 417"/>
                <a:gd name="T28" fmla="*/ 18 w 345"/>
                <a:gd name="T29" fmla="*/ 36 h 417"/>
                <a:gd name="T30" fmla="*/ 20 w 345"/>
                <a:gd name="T31" fmla="*/ 35 h 417"/>
                <a:gd name="T32" fmla="*/ 22 w 345"/>
                <a:gd name="T33" fmla="*/ 33 h 417"/>
                <a:gd name="T34" fmla="*/ 24 w 345"/>
                <a:gd name="T35" fmla="*/ 32 h 417"/>
                <a:gd name="T36" fmla="*/ 24 w 345"/>
                <a:gd name="T37" fmla="*/ 32 h 417"/>
                <a:gd name="T38" fmla="*/ 25 w 345"/>
                <a:gd name="T39" fmla="*/ 32 h 417"/>
                <a:gd name="T40" fmla="*/ 25 w 345"/>
                <a:gd name="T41" fmla="*/ 37 h 417"/>
                <a:gd name="T42" fmla="*/ 29 w 345"/>
                <a:gd name="T43" fmla="*/ 37 h 417"/>
                <a:gd name="T44" fmla="*/ 29 w 345"/>
                <a:gd name="T45" fmla="*/ 0 h 417"/>
                <a:gd name="T46" fmla="*/ 25 w 345"/>
                <a:gd name="T47" fmla="*/ 0 h 417"/>
                <a:gd name="T48" fmla="*/ 25 w 345"/>
                <a:gd name="T49" fmla="*/ 28 h 417"/>
                <a:gd name="T50" fmla="*/ 25 w 345"/>
                <a:gd name="T51" fmla="*/ 28 h 417"/>
                <a:gd name="T52" fmla="*/ 22 w 345"/>
                <a:gd name="T53" fmla="*/ 30 h 417"/>
                <a:gd name="T54" fmla="*/ 20 w 345"/>
                <a:gd name="T55" fmla="*/ 32 h 417"/>
                <a:gd name="T56" fmla="*/ 18 w 345"/>
                <a:gd name="T57" fmla="*/ 33 h 417"/>
                <a:gd name="T58" fmla="*/ 18 w 345"/>
                <a:gd name="T59" fmla="*/ 33 h 417"/>
                <a:gd name="T60" fmla="*/ 16 w 345"/>
                <a:gd name="T61" fmla="*/ 34 h 417"/>
                <a:gd name="T62" fmla="*/ 14 w 345"/>
                <a:gd name="T63" fmla="*/ 34 h 417"/>
                <a:gd name="T64" fmla="*/ 12 w 345"/>
                <a:gd name="T65" fmla="*/ 35 h 417"/>
                <a:gd name="T66" fmla="*/ 12 w 345"/>
                <a:gd name="T67" fmla="*/ 35 h 417"/>
                <a:gd name="T68" fmla="*/ 9 w 345"/>
                <a:gd name="T69" fmla="*/ 34 h 417"/>
                <a:gd name="T70" fmla="*/ 8 w 345"/>
                <a:gd name="T71" fmla="*/ 33 h 417"/>
                <a:gd name="T72" fmla="*/ 6 w 345"/>
                <a:gd name="T73" fmla="*/ 32 h 417"/>
                <a:gd name="T74" fmla="*/ 6 w 345"/>
                <a:gd name="T75" fmla="*/ 32 h 417"/>
                <a:gd name="T76" fmla="*/ 5 w 345"/>
                <a:gd name="T77" fmla="*/ 30 h 417"/>
                <a:gd name="T78" fmla="*/ 5 w 345"/>
                <a:gd name="T79" fmla="*/ 28 h 417"/>
                <a:gd name="T80" fmla="*/ 5 w 345"/>
                <a:gd name="T81" fmla="*/ 25 h 417"/>
                <a:gd name="T82" fmla="*/ 5 w 345"/>
                <a:gd name="T83" fmla="*/ 25 h 417"/>
                <a:gd name="T84" fmla="*/ 5 w 345"/>
                <a:gd name="T85" fmla="*/ 0 h 417"/>
                <a:gd name="T86" fmla="*/ 0 w 345"/>
                <a:gd name="T87" fmla="*/ 0 h 417"/>
                <a:gd name="T88" fmla="*/ 0 w 345"/>
                <a:gd name="T89" fmla="*/ 0 h 41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45"/>
                <a:gd name="T136" fmla="*/ 0 h 417"/>
                <a:gd name="T137" fmla="*/ 345 w 345"/>
                <a:gd name="T138" fmla="*/ 417 h 41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45" h="417">
                  <a:moveTo>
                    <a:pt x="0" y="0"/>
                  </a:moveTo>
                  <a:lnTo>
                    <a:pt x="0" y="289"/>
                  </a:lnTo>
                  <a:lnTo>
                    <a:pt x="4" y="330"/>
                  </a:lnTo>
                  <a:lnTo>
                    <a:pt x="13" y="361"/>
                  </a:lnTo>
                  <a:lnTo>
                    <a:pt x="30" y="384"/>
                  </a:lnTo>
                  <a:lnTo>
                    <a:pt x="55" y="403"/>
                  </a:lnTo>
                  <a:lnTo>
                    <a:pt x="88" y="414"/>
                  </a:lnTo>
                  <a:lnTo>
                    <a:pt x="126" y="417"/>
                  </a:lnTo>
                  <a:lnTo>
                    <a:pt x="157" y="415"/>
                  </a:lnTo>
                  <a:lnTo>
                    <a:pt x="188" y="407"/>
                  </a:lnTo>
                  <a:lnTo>
                    <a:pt x="217" y="396"/>
                  </a:lnTo>
                  <a:lnTo>
                    <a:pt x="241" y="382"/>
                  </a:lnTo>
                  <a:lnTo>
                    <a:pt x="265" y="366"/>
                  </a:lnTo>
                  <a:lnTo>
                    <a:pt x="289" y="349"/>
                  </a:lnTo>
                  <a:lnTo>
                    <a:pt x="293" y="349"/>
                  </a:lnTo>
                  <a:lnTo>
                    <a:pt x="292" y="408"/>
                  </a:lnTo>
                  <a:lnTo>
                    <a:pt x="345" y="408"/>
                  </a:lnTo>
                  <a:lnTo>
                    <a:pt x="345" y="0"/>
                  </a:lnTo>
                  <a:lnTo>
                    <a:pt x="292" y="0"/>
                  </a:lnTo>
                  <a:lnTo>
                    <a:pt x="292" y="308"/>
                  </a:lnTo>
                  <a:lnTo>
                    <a:pt x="265" y="330"/>
                  </a:lnTo>
                  <a:lnTo>
                    <a:pt x="239" y="348"/>
                  </a:lnTo>
                  <a:lnTo>
                    <a:pt x="215" y="361"/>
                  </a:lnTo>
                  <a:lnTo>
                    <a:pt x="190" y="371"/>
                  </a:lnTo>
                  <a:lnTo>
                    <a:pt x="165" y="377"/>
                  </a:lnTo>
                  <a:lnTo>
                    <a:pt x="141" y="379"/>
                  </a:lnTo>
                  <a:lnTo>
                    <a:pt x="112" y="376"/>
                  </a:lnTo>
                  <a:lnTo>
                    <a:pt x="90" y="367"/>
                  </a:lnTo>
                  <a:lnTo>
                    <a:pt x="74" y="355"/>
                  </a:lnTo>
                  <a:lnTo>
                    <a:pt x="62" y="333"/>
                  </a:lnTo>
                  <a:lnTo>
                    <a:pt x="56" y="306"/>
                  </a:lnTo>
                  <a:lnTo>
                    <a:pt x="55" y="274"/>
                  </a:lnTo>
                  <a:lnTo>
                    <a:pt x="55" y="0"/>
                  </a:lnTo>
                  <a:lnTo>
                    <a:pt x="0" y="0"/>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94" name="Freeform 43">
              <a:extLst>
                <a:ext uri="{FF2B5EF4-FFF2-40B4-BE49-F238E27FC236}">
                  <a16:creationId xmlns="" xmlns:a16="http://schemas.microsoft.com/office/drawing/2014/main" id="{5DB8798D-2A8D-489C-A3F3-3F98C1127D1F}"/>
                </a:ext>
              </a:extLst>
            </p:cNvPr>
            <p:cNvSpPr>
              <a:spLocks/>
            </p:cNvSpPr>
            <p:nvPr/>
          </p:nvSpPr>
          <p:spPr bwMode="auto">
            <a:xfrm>
              <a:off x="2406" y="3522"/>
              <a:ext cx="29" cy="38"/>
            </a:xfrm>
            <a:custGeom>
              <a:avLst/>
              <a:gdLst>
                <a:gd name="T0" fmla="*/ 29 w 344"/>
                <a:gd name="T1" fmla="*/ 38 h 417"/>
                <a:gd name="T2" fmla="*/ 29 w 344"/>
                <a:gd name="T3" fmla="*/ 12 h 417"/>
                <a:gd name="T4" fmla="*/ 29 w 344"/>
                <a:gd name="T5" fmla="*/ 12 h 417"/>
                <a:gd name="T6" fmla="*/ 29 w 344"/>
                <a:gd name="T7" fmla="*/ 8 h 417"/>
                <a:gd name="T8" fmla="*/ 28 w 344"/>
                <a:gd name="T9" fmla="*/ 5 h 417"/>
                <a:gd name="T10" fmla="*/ 26 w 344"/>
                <a:gd name="T11" fmla="*/ 3 h 417"/>
                <a:gd name="T12" fmla="*/ 26 w 344"/>
                <a:gd name="T13" fmla="*/ 3 h 417"/>
                <a:gd name="T14" fmla="*/ 24 w 344"/>
                <a:gd name="T15" fmla="*/ 1 h 417"/>
                <a:gd name="T16" fmla="*/ 22 w 344"/>
                <a:gd name="T17" fmla="*/ 0 h 417"/>
                <a:gd name="T18" fmla="*/ 18 w 344"/>
                <a:gd name="T19" fmla="*/ 0 h 417"/>
                <a:gd name="T20" fmla="*/ 18 w 344"/>
                <a:gd name="T21" fmla="*/ 0 h 417"/>
                <a:gd name="T22" fmla="*/ 16 w 344"/>
                <a:gd name="T23" fmla="*/ 0 h 417"/>
                <a:gd name="T24" fmla="*/ 14 w 344"/>
                <a:gd name="T25" fmla="*/ 1 h 417"/>
                <a:gd name="T26" fmla="*/ 12 w 344"/>
                <a:gd name="T27" fmla="*/ 2 h 417"/>
                <a:gd name="T28" fmla="*/ 12 w 344"/>
                <a:gd name="T29" fmla="*/ 2 h 417"/>
                <a:gd name="T30" fmla="*/ 9 w 344"/>
                <a:gd name="T31" fmla="*/ 3 h 417"/>
                <a:gd name="T32" fmla="*/ 7 w 344"/>
                <a:gd name="T33" fmla="*/ 4 h 417"/>
                <a:gd name="T34" fmla="*/ 5 w 344"/>
                <a:gd name="T35" fmla="*/ 6 h 417"/>
                <a:gd name="T36" fmla="*/ 5 w 344"/>
                <a:gd name="T37" fmla="*/ 6 h 417"/>
                <a:gd name="T38" fmla="*/ 4 w 344"/>
                <a:gd name="T39" fmla="*/ 6 h 417"/>
                <a:gd name="T40" fmla="*/ 5 w 344"/>
                <a:gd name="T41" fmla="*/ 1 h 417"/>
                <a:gd name="T42" fmla="*/ 0 w 344"/>
                <a:gd name="T43" fmla="*/ 1 h 417"/>
                <a:gd name="T44" fmla="*/ 0 w 344"/>
                <a:gd name="T45" fmla="*/ 38 h 417"/>
                <a:gd name="T46" fmla="*/ 5 w 344"/>
                <a:gd name="T47" fmla="*/ 38 h 417"/>
                <a:gd name="T48" fmla="*/ 5 w 344"/>
                <a:gd name="T49" fmla="*/ 10 h 417"/>
                <a:gd name="T50" fmla="*/ 5 w 344"/>
                <a:gd name="T51" fmla="*/ 10 h 417"/>
                <a:gd name="T52" fmla="*/ 7 w 344"/>
                <a:gd name="T53" fmla="*/ 8 h 417"/>
                <a:gd name="T54" fmla="*/ 9 w 344"/>
                <a:gd name="T55" fmla="*/ 6 h 417"/>
                <a:gd name="T56" fmla="*/ 11 w 344"/>
                <a:gd name="T57" fmla="*/ 5 h 417"/>
                <a:gd name="T58" fmla="*/ 11 w 344"/>
                <a:gd name="T59" fmla="*/ 5 h 417"/>
                <a:gd name="T60" fmla="*/ 13 w 344"/>
                <a:gd name="T61" fmla="*/ 4 h 417"/>
                <a:gd name="T62" fmla="*/ 15 w 344"/>
                <a:gd name="T63" fmla="*/ 4 h 417"/>
                <a:gd name="T64" fmla="*/ 17 w 344"/>
                <a:gd name="T65" fmla="*/ 3 h 417"/>
                <a:gd name="T66" fmla="*/ 17 w 344"/>
                <a:gd name="T67" fmla="*/ 3 h 417"/>
                <a:gd name="T68" fmla="*/ 20 w 344"/>
                <a:gd name="T69" fmla="*/ 4 h 417"/>
                <a:gd name="T70" fmla="*/ 21 w 344"/>
                <a:gd name="T71" fmla="*/ 4 h 417"/>
                <a:gd name="T72" fmla="*/ 23 w 344"/>
                <a:gd name="T73" fmla="*/ 6 h 417"/>
                <a:gd name="T74" fmla="*/ 23 w 344"/>
                <a:gd name="T75" fmla="*/ 6 h 417"/>
                <a:gd name="T76" fmla="*/ 24 w 344"/>
                <a:gd name="T77" fmla="*/ 8 h 417"/>
                <a:gd name="T78" fmla="*/ 24 w 344"/>
                <a:gd name="T79" fmla="*/ 10 h 417"/>
                <a:gd name="T80" fmla="*/ 24 w 344"/>
                <a:gd name="T81" fmla="*/ 13 h 417"/>
                <a:gd name="T82" fmla="*/ 24 w 344"/>
                <a:gd name="T83" fmla="*/ 13 h 417"/>
                <a:gd name="T84" fmla="*/ 24 w 344"/>
                <a:gd name="T85" fmla="*/ 38 h 417"/>
                <a:gd name="T86" fmla="*/ 29 w 344"/>
                <a:gd name="T87" fmla="*/ 38 h 417"/>
                <a:gd name="T88" fmla="*/ 29 w 344"/>
                <a:gd name="T89" fmla="*/ 38 h 41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44"/>
                <a:gd name="T136" fmla="*/ 0 h 417"/>
                <a:gd name="T137" fmla="*/ 344 w 344"/>
                <a:gd name="T138" fmla="*/ 417 h 41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44" h="417">
                  <a:moveTo>
                    <a:pt x="344" y="417"/>
                  </a:moveTo>
                  <a:lnTo>
                    <a:pt x="344" y="128"/>
                  </a:lnTo>
                  <a:lnTo>
                    <a:pt x="341" y="87"/>
                  </a:lnTo>
                  <a:lnTo>
                    <a:pt x="331" y="56"/>
                  </a:lnTo>
                  <a:lnTo>
                    <a:pt x="314" y="32"/>
                  </a:lnTo>
                  <a:lnTo>
                    <a:pt x="290" y="14"/>
                  </a:lnTo>
                  <a:lnTo>
                    <a:pt x="258" y="4"/>
                  </a:lnTo>
                  <a:lnTo>
                    <a:pt x="219" y="0"/>
                  </a:lnTo>
                  <a:lnTo>
                    <a:pt x="191" y="3"/>
                  </a:lnTo>
                  <a:lnTo>
                    <a:pt x="163" y="9"/>
                  </a:lnTo>
                  <a:lnTo>
                    <a:pt x="137" y="19"/>
                  </a:lnTo>
                  <a:lnTo>
                    <a:pt x="109" y="33"/>
                  </a:lnTo>
                  <a:lnTo>
                    <a:pt x="82" y="49"/>
                  </a:lnTo>
                  <a:lnTo>
                    <a:pt x="56" y="67"/>
                  </a:lnTo>
                  <a:lnTo>
                    <a:pt x="53" y="67"/>
                  </a:lnTo>
                  <a:lnTo>
                    <a:pt x="55" y="9"/>
                  </a:lnTo>
                  <a:lnTo>
                    <a:pt x="0" y="9"/>
                  </a:lnTo>
                  <a:lnTo>
                    <a:pt x="0" y="417"/>
                  </a:lnTo>
                  <a:lnTo>
                    <a:pt x="55" y="417"/>
                  </a:lnTo>
                  <a:lnTo>
                    <a:pt x="55" y="110"/>
                  </a:lnTo>
                  <a:lnTo>
                    <a:pt x="79" y="88"/>
                  </a:lnTo>
                  <a:lnTo>
                    <a:pt x="107" y="69"/>
                  </a:lnTo>
                  <a:lnTo>
                    <a:pt x="133" y="54"/>
                  </a:lnTo>
                  <a:lnTo>
                    <a:pt x="157" y="45"/>
                  </a:lnTo>
                  <a:lnTo>
                    <a:pt x="181" y="40"/>
                  </a:lnTo>
                  <a:lnTo>
                    <a:pt x="204" y="38"/>
                  </a:lnTo>
                  <a:lnTo>
                    <a:pt x="234" y="41"/>
                  </a:lnTo>
                  <a:lnTo>
                    <a:pt x="254" y="49"/>
                  </a:lnTo>
                  <a:lnTo>
                    <a:pt x="270" y="62"/>
                  </a:lnTo>
                  <a:lnTo>
                    <a:pt x="283" y="84"/>
                  </a:lnTo>
                  <a:lnTo>
                    <a:pt x="288" y="112"/>
                  </a:lnTo>
                  <a:lnTo>
                    <a:pt x="289" y="142"/>
                  </a:lnTo>
                  <a:lnTo>
                    <a:pt x="289" y="417"/>
                  </a:lnTo>
                  <a:lnTo>
                    <a:pt x="344" y="417"/>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95" name="Freeform 44">
              <a:extLst>
                <a:ext uri="{FF2B5EF4-FFF2-40B4-BE49-F238E27FC236}">
                  <a16:creationId xmlns="" xmlns:a16="http://schemas.microsoft.com/office/drawing/2014/main" id="{DF566090-EE64-4C54-90E3-59230E89D3EA}"/>
                </a:ext>
              </a:extLst>
            </p:cNvPr>
            <p:cNvSpPr>
              <a:spLocks/>
            </p:cNvSpPr>
            <p:nvPr/>
          </p:nvSpPr>
          <p:spPr bwMode="auto">
            <a:xfrm>
              <a:off x="2440" y="3523"/>
              <a:ext cx="32" cy="55"/>
            </a:xfrm>
            <a:custGeom>
              <a:avLst/>
              <a:gdLst>
                <a:gd name="T0" fmla="*/ 32 w 386"/>
                <a:gd name="T1" fmla="*/ 0 h 607"/>
                <a:gd name="T2" fmla="*/ 27 w 386"/>
                <a:gd name="T3" fmla="*/ 0 h 607"/>
                <a:gd name="T4" fmla="*/ 23 w 386"/>
                <a:gd name="T5" fmla="*/ 15 h 607"/>
                <a:gd name="T6" fmla="*/ 23 w 386"/>
                <a:gd name="T7" fmla="*/ 15 h 607"/>
                <a:gd name="T8" fmla="*/ 22 w 386"/>
                <a:gd name="T9" fmla="*/ 19 h 607"/>
                <a:gd name="T10" fmla="*/ 21 w 386"/>
                <a:gd name="T11" fmla="*/ 23 h 607"/>
                <a:gd name="T12" fmla="*/ 20 w 386"/>
                <a:gd name="T13" fmla="*/ 27 h 607"/>
                <a:gd name="T14" fmla="*/ 19 w 386"/>
                <a:gd name="T15" fmla="*/ 31 h 607"/>
                <a:gd name="T16" fmla="*/ 19 w 386"/>
                <a:gd name="T17" fmla="*/ 31 h 607"/>
                <a:gd name="T18" fmla="*/ 19 w 386"/>
                <a:gd name="T19" fmla="*/ 31 h 607"/>
                <a:gd name="T20" fmla="*/ 19 w 386"/>
                <a:gd name="T21" fmla="*/ 31 h 607"/>
                <a:gd name="T22" fmla="*/ 17 w 386"/>
                <a:gd name="T23" fmla="*/ 27 h 607"/>
                <a:gd name="T24" fmla="*/ 16 w 386"/>
                <a:gd name="T25" fmla="*/ 23 h 607"/>
                <a:gd name="T26" fmla="*/ 14 w 386"/>
                <a:gd name="T27" fmla="*/ 19 h 607"/>
                <a:gd name="T28" fmla="*/ 13 w 386"/>
                <a:gd name="T29" fmla="*/ 15 h 607"/>
                <a:gd name="T30" fmla="*/ 13 w 386"/>
                <a:gd name="T31" fmla="*/ 15 h 607"/>
                <a:gd name="T32" fmla="*/ 7 w 386"/>
                <a:gd name="T33" fmla="*/ 0 h 607"/>
                <a:gd name="T34" fmla="*/ 1 w 386"/>
                <a:gd name="T35" fmla="*/ 0 h 607"/>
                <a:gd name="T36" fmla="*/ 17 w 386"/>
                <a:gd name="T37" fmla="*/ 36 h 607"/>
                <a:gd name="T38" fmla="*/ 15 w 386"/>
                <a:gd name="T39" fmla="*/ 43 h 607"/>
                <a:gd name="T40" fmla="*/ 15 w 386"/>
                <a:gd name="T41" fmla="*/ 43 h 607"/>
                <a:gd name="T42" fmla="*/ 14 w 386"/>
                <a:gd name="T43" fmla="*/ 46 h 607"/>
                <a:gd name="T44" fmla="*/ 13 w 386"/>
                <a:gd name="T45" fmla="*/ 48 h 607"/>
                <a:gd name="T46" fmla="*/ 12 w 386"/>
                <a:gd name="T47" fmla="*/ 49 h 607"/>
                <a:gd name="T48" fmla="*/ 12 w 386"/>
                <a:gd name="T49" fmla="*/ 49 h 607"/>
                <a:gd name="T50" fmla="*/ 11 w 386"/>
                <a:gd name="T51" fmla="*/ 51 h 607"/>
                <a:gd name="T52" fmla="*/ 9 w 386"/>
                <a:gd name="T53" fmla="*/ 52 h 607"/>
                <a:gd name="T54" fmla="*/ 7 w 386"/>
                <a:gd name="T55" fmla="*/ 52 h 607"/>
                <a:gd name="T56" fmla="*/ 7 w 386"/>
                <a:gd name="T57" fmla="*/ 52 h 607"/>
                <a:gd name="T58" fmla="*/ 6 w 386"/>
                <a:gd name="T59" fmla="*/ 52 h 607"/>
                <a:gd name="T60" fmla="*/ 5 w 386"/>
                <a:gd name="T61" fmla="*/ 52 h 607"/>
                <a:gd name="T62" fmla="*/ 4 w 386"/>
                <a:gd name="T63" fmla="*/ 51 h 607"/>
                <a:gd name="T64" fmla="*/ 4 w 386"/>
                <a:gd name="T65" fmla="*/ 51 h 607"/>
                <a:gd name="T66" fmla="*/ 3 w 386"/>
                <a:gd name="T67" fmla="*/ 51 h 607"/>
                <a:gd name="T68" fmla="*/ 2 w 386"/>
                <a:gd name="T69" fmla="*/ 51 h 607"/>
                <a:gd name="T70" fmla="*/ 1 w 386"/>
                <a:gd name="T71" fmla="*/ 50 h 607"/>
                <a:gd name="T72" fmla="*/ 1 w 386"/>
                <a:gd name="T73" fmla="*/ 50 h 607"/>
                <a:gd name="T74" fmla="*/ 0 w 386"/>
                <a:gd name="T75" fmla="*/ 53 h 607"/>
                <a:gd name="T76" fmla="*/ 0 w 386"/>
                <a:gd name="T77" fmla="*/ 53 h 607"/>
                <a:gd name="T78" fmla="*/ 1 w 386"/>
                <a:gd name="T79" fmla="*/ 54 h 607"/>
                <a:gd name="T80" fmla="*/ 2 w 386"/>
                <a:gd name="T81" fmla="*/ 54 h 607"/>
                <a:gd name="T82" fmla="*/ 3 w 386"/>
                <a:gd name="T83" fmla="*/ 54 h 607"/>
                <a:gd name="T84" fmla="*/ 3 w 386"/>
                <a:gd name="T85" fmla="*/ 54 h 607"/>
                <a:gd name="T86" fmla="*/ 4 w 386"/>
                <a:gd name="T87" fmla="*/ 55 h 607"/>
                <a:gd name="T88" fmla="*/ 6 w 386"/>
                <a:gd name="T89" fmla="*/ 55 h 607"/>
                <a:gd name="T90" fmla="*/ 7 w 386"/>
                <a:gd name="T91" fmla="*/ 55 h 607"/>
                <a:gd name="T92" fmla="*/ 7 w 386"/>
                <a:gd name="T93" fmla="*/ 55 h 607"/>
                <a:gd name="T94" fmla="*/ 10 w 386"/>
                <a:gd name="T95" fmla="*/ 55 h 607"/>
                <a:gd name="T96" fmla="*/ 13 w 386"/>
                <a:gd name="T97" fmla="*/ 53 h 607"/>
                <a:gd name="T98" fmla="*/ 15 w 386"/>
                <a:gd name="T99" fmla="*/ 52 h 607"/>
                <a:gd name="T100" fmla="*/ 15 w 386"/>
                <a:gd name="T101" fmla="*/ 52 h 607"/>
                <a:gd name="T102" fmla="*/ 17 w 386"/>
                <a:gd name="T103" fmla="*/ 49 h 607"/>
                <a:gd name="T104" fmla="*/ 18 w 386"/>
                <a:gd name="T105" fmla="*/ 46 h 607"/>
                <a:gd name="T106" fmla="*/ 19 w 386"/>
                <a:gd name="T107" fmla="*/ 43 h 607"/>
                <a:gd name="T108" fmla="*/ 19 w 386"/>
                <a:gd name="T109" fmla="*/ 43 h 607"/>
                <a:gd name="T110" fmla="*/ 32 w 386"/>
                <a:gd name="T111" fmla="*/ 0 h 607"/>
                <a:gd name="T112" fmla="*/ 32 w 386"/>
                <a:gd name="T113" fmla="*/ 0 h 60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86"/>
                <a:gd name="T172" fmla="*/ 0 h 607"/>
                <a:gd name="T173" fmla="*/ 386 w 386"/>
                <a:gd name="T174" fmla="*/ 607 h 60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86" h="607">
                  <a:moveTo>
                    <a:pt x="386" y="0"/>
                  </a:moveTo>
                  <a:lnTo>
                    <a:pt x="328" y="0"/>
                  </a:lnTo>
                  <a:lnTo>
                    <a:pt x="279" y="165"/>
                  </a:lnTo>
                  <a:lnTo>
                    <a:pt x="267" y="207"/>
                  </a:lnTo>
                  <a:lnTo>
                    <a:pt x="254" y="249"/>
                  </a:lnTo>
                  <a:lnTo>
                    <a:pt x="241" y="293"/>
                  </a:lnTo>
                  <a:lnTo>
                    <a:pt x="229" y="338"/>
                  </a:lnTo>
                  <a:lnTo>
                    <a:pt x="225" y="338"/>
                  </a:lnTo>
                  <a:lnTo>
                    <a:pt x="208" y="294"/>
                  </a:lnTo>
                  <a:lnTo>
                    <a:pt x="189" y="251"/>
                  </a:lnTo>
                  <a:lnTo>
                    <a:pt x="171" y="208"/>
                  </a:lnTo>
                  <a:lnTo>
                    <a:pt x="152" y="166"/>
                  </a:lnTo>
                  <a:lnTo>
                    <a:pt x="80" y="0"/>
                  </a:lnTo>
                  <a:lnTo>
                    <a:pt x="18" y="0"/>
                  </a:lnTo>
                  <a:lnTo>
                    <a:pt x="203" y="393"/>
                  </a:lnTo>
                  <a:lnTo>
                    <a:pt x="179" y="477"/>
                  </a:lnTo>
                  <a:lnTo>
                    <a:pt x="169" y="504"/>
                  </a:lnTo>
                  <a:lnTo>
                    <a:pt x="158" y="527"/>
                  </a:lnTo>
                  <a:lnTo>
                    <a:pt x="146" y="545"/>
                  </a:lnTo>
                  <a:lnTo>
                    <a:pt x="127" y="561"/>
                  </a:lnTo>
                  <a:lnTo>
                    <a:pt x="107" y="570"/>
                  </a:lnTo>
                  <a:lnTo>
                    <a:pt x="84" y="574"/>
                  </a:lnTo>
                  <a:lnTo>
                    <a:pt x="69" y="573"/>
                  </a:lnTo>
                  <a:lnTo>
                    <a:pt x="56" y="570"/>
                  </a:lnTo>
                  <a:lnTo>
                    <a:pt x="44" y="567"/>
                  </a:lnTo>
                  <a:lnTo>
                    <a:pt x="32" y="563"/>
                  </a:lnTo>
                  <a:lnTo>
                    <a:pt x="24" y="558"/>
                  </a:lnTo>
                  <a:lnTo>
                    <a:pt x="16" y="553"/>
                  </a:lnTo>
                  <a:lnTo>
                    <a:pt x="0" y="585"/>
                  </a:lnTo>
                  <a:lnTo>
                    <a:pt x="12" y="592"/>
                  </a:lnTo>
                  <a:lnTo>
                    <a:pt x="24" y="597"/>
                  </a:lnTo>
                  <a:lnTo>
                    <a:pt x="38" y="601"/>
                  </a:lnTo>
                  <a:lnTo>
                    <a:pt x="52" y="604"/>
                  </a:lnTo>
                  <a:lnTo>
                    <a:pt x="68" y="606"/>
                  </a:lnTo>
                  <a:lnTo>
                    <a:pt x="87" y="607"/>
                  </a:lnTo>
                  <a:lnTo>
                    <a:pt x="126" y="602"/>
                  </a:lnTo>
                  <a:lnTo>
                    <a:pt x="158" y="589"/>
                  </a:lnTo>
                  <a:lnTo>
                    <a:pt x="182" y="569"/>
                  </a:lnTo>
                  <a:lnTo>
                    <a:pt x="203" y="543"/>
                  </a:lnTo>
                  <a:lnTo>
                    <a:pt x="220" y="512"/>
                  </a:lnTo>
                  <a:lnTo>
                    <a:pt x="233" y="478"/>
                  </a:lnTo>
                  <a:lnTo>
                    <a:pt x="386" y="0"/>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96" name="Freeform 45">
              <a:extLst>
                <a:ext uri="{FF2B5EF4-FFF2-40B4-BE49-F238E27FC236}">
                  <a16:creationId xmlns="" xmlns:a16="http://schemas.microsoft.com/office/drawing/2014/main" id="{6D571F54-3C1E-497F-A49A-522E7AEDD63A}"/>
                </a:ext>
              </a:extLst>
            </p:cNvPr>
            <p:cNvSpPr>
              <a:spLocks noEditPoints="1"/>
            </p:cNvSpPr>
            <p:nvPr/>
          </p:nvSpPr>
          <p:spPr bwMode="auto">
            <a:xfrm>
              <a:off x="2476" y="3522"/>
              <a:ext cx="30" cy="39"/>
            </a:xfrm>
            <a:custGeom>
              <a:avLst/>
              <a:gdLst>
                <a:gd name="T0" fmla="*/ 30 w 360"/>
                <a:gd name="T1" fmla="*/ 38 h 426"/>
                <a:gd name="T2" fmla="*/ 29 w 360"/>
                <a:gd name="T3" fmla="*/ 37 h 426"/>
                <a:gd name="T4" fmla="*/ 28 w 360"/>
                <a:gd name="T5" fmla="*/ 32 h 426"/>
                <a:gd name="T6" fmla="*/ 28 w 360"/>
                <a:gd name="T7" fmla="*/ 14 h 426"/>
                <a:gd name="T8" fmla="*/ 28 w 360"/>
                <a:gd name="T9" fmla="*/ 9 h 426"/>
                <a:gd name="T10" fmla="*/ 25 w 360"/>
                <a:gd name="T11" fmla="*/ 3 h 426"/>
                <a:gd name="T12" fmla="*/ 20 w 360"/>
                <a:gd name="T13" fmla="*/ 0 h 426"/>
                <a:gd name="T14" fmla="*/ 15 w 360"/>
                <a:gd name="T15" fmla="*/ 0 h 426"/>
                <a:gd name="T16" fmla="*/ 7 w 360"/>
                <a:gd name="T17" fmla="*/ 2 h 426"/>
                <a:gd name="T18" fmla="*/ 3 w 360"/>
                <a:gd name="T19" fmla="*/ 7 h 426"/>
                <a:gd name="T20" fmla="*/ 2 w 360"/>
                <a:gd name="T21" fmla="*/ 10 h 426"/>
                <a:gd name="T22" fmla="*/ 6 w 360"/>
                <a:gd name="T23" fmla="*/ 10 h 426"/>
                <a:gd name="T24" fmla="*/ 11 w 360"/>
                <a:gd name="T25" fmla="*/ 4 h 426"/>
                <a:gd name="T26" fmla="*/ 15 w 360"/>
                <a:gd name="T27" fmla="*/ 3 h 426"/>
                <a:gd name="T28" fmla="*/ 22 w 360"/>
                <a:gd name="T29" fmla="*/ 5 h 426"/>
                <a:gd name="T30" fmla="*/ 24 w 360"/>
                <a:gd name="T31" fmla="*/ 13 h 426"/>
                <a:gd name="T32" fmla="*/ 24 w 360"/>
                <a:gd name="T33" fmla="*/ 14 h 426"/>
                <a:gd name="T34" fmla="*/ 19 w 360"/>
                <a:gd name="T35" fmla="*/ 15 h 426"/>
                <a:gd name="T36" fmla="*/ 10 w 360"/>
                <a:gd name="T37" fmla="*/ 17 h 426"/>
                <a:gd name="T38" fmla="*/ 4 w 360"/>
                <a:gd name="T39" fmla="*/ 20 h 426"/>
                <a:gd name="T40" fmla="*/ 1 w 360"/>
                <a:gd name="T41" fmla="*/ 24 h 426"/>
                <a:gd name="T42" fmla="*/ 0 w 360"/>
                <a:gd name="T43" fmla="*/ 29 h 426"/>
                <a:gd name="T44" fmla="*/ 0 w 360"/>
                <a:gd name="T45" fmla="*/ 32 h 426"/>
                <a:gd name="T46" fmla="*/ 4 w 360"/>
                <a:gd name="T47" fmla="*/ 37 h 426"/>
                <a:gd name="T48" fmla="*/ 13 w 360"/>
                <a:gd name="T49" fmla="*/ 39 h 426"/>
                <a:gd name="T50" fmla="*/ 17 w 360"/>
                <a:gd name="T51" fmla="*/ 39 h 426"/>
                <a:gd name="T52" fmla="*/ 24 w 360"/>
                <a:gd name="T53" fmla="*/ 34 h 426"/>
                <a:gd name="T54" fmla="*/ 24 w 360"/>
                <a:gd name="T55" fmla="*/ 34 h 426"/>
                <a:gd name="T56" fmla="*/ 24 w 360"/>
                <a:gd name="T57" fmla="*/ 36 h 426"/>
                <a:gd name="T58" fmla="*/ 25 w 360"/>
                <a:gd name="T59" fmla="*/ 38 h 426"/>
                <a:gd name="T60" fmla="*/ 30 w 360"/>
                <a:gd name="T61" fmla="*/ 38 h 426"/>
                <a:gd name="T62" fmla="*/ 24 w 360"/>
                <a:gd name="T63" fmla="*/ 31 h 426"/>
                <a:gd name="T64" fmla="*/ 17 w 360"/>
                <a:gd name="T65" fmla="*/ 36 h 426"/>
                <a:gd name="T66" fmla="*/ 13 w 360"/>
                <a:gd name="T67" fmla="*/ 36 h 426"/>
                <a:gd name="T68" fmla="*/ 5 w 360"/>
                <a:gd name="T69" fmla="*/ 32 h 426"/>
                <a:gd name="T70" fmla="*/ 5 w 360"/>
                <a:gd name="T71" fmla="*/ 29 h 426"/>
                <a:gd name="T72" fmla="*/ 6 w 360"/>
                <a:gd name="T73" fmla="*/ 24 h 426"/>
                <a:gd name="T74" fmla="*/ 11 w 360"/>
                <a:gd name="T75" fmla="*/ 20 h 426"/>
                <a:gd name="T76" fmla="*/ 19 w 360"/>
                <a:gd name="T77" fmla="*/ 17 h 426"/>
                <a:gd name="T78" fmla="*/ 24 w 360"/>
                <a:gd name="T79" fmla="*/ 17 h 426"/>
                <a:gd name="T80" fmla="*/ 24 w 360"/>
                <a:gd name="T81" fmla="*/ 31 h 42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0"/>
                <a:gd name="T124" fmla="*/ 0 h 426"/>
                <a:gd name="T125" fmla="*/ 360 w 360"/>
                <a:gd name="T126" fmla="*/ 426 h 42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0" h="426">
                  <a:moveTo>
                    <a:pt x="360" y="417"/>
                  </a:moveTo>
                  <a:lnTo>
                    <a:pt x="360" y="414"/>
                  </a:lnTo>
                  <a:lnTo>
                    <a:pt x="348" y="399"/>
                  </a:lnTo>
                  <a:lnTo>
                    <a:pt x="344" y="379"/>
                  </a:lnTo>
                  <a:lnTo>
                    <a:pt x="341" y="350"/>
                  </a:lnTo>
                  <a:lnTo>
                    <a:pt x="341" y="148"/>
                  </a:lnTo>
                  <a:lnTo>
                    <a:pt x="338" y="99"/>
                  </a:lnTo>
                  <a:lnTo>
                    <a:pt x="325" y="60"/>
                  </a:lnTo>
                  <a:lnTo>
                    <a:pt x="304" y="32"/>
                  </a:lnTo>
                  <a:lnTo>
                    <a:pt x="274" y="14"/>
                  </a:lnTo>
                  <a:lnTo>
                    <a:pt x="235" y="3"/>
                  </a:lnTo>
                  <a:lnTo>
                    <a:pt x="185" y="0"/>
                  </a:lnTo>
                  <a:lnTo>
                    <a:pt x="128" y="6"/>
                  </a:lnTo>
                  <a:lnTo>
                    <a:pt x="83" y="22"/>
                  </a:lnTo>
                  <a:lnTo>
                    <a:pt x="52" y="46"/>
                  </a:lnTo>
                  <a:lnTo>
                    <a:pt x="32" y="75"/>
                  </a:lnTo>
                  <a:lnTo>
                    <a:pt x="21" y="108"/>
                  </a:lnTo>
                  <a:lnTo>
                    <a:pt x="76" y="114"/>
                  </a:lnTo>
                  <a:lnTo>
                    <a:pt x="92" y="73"/>
                  </a:lnTo>
                  <a:lnTo>
                    <a:pt x="127" y="42"/>
                  </a:lnTo>
                  <a:lnTo>
                    <a:pt x="184" y="30"/>
                  </a:lnTo>
                  <a:lnTo>
                    <a:pt x="233" y="37"/>
                  </a:lnTo>
                  <a:lnTo>
                    <a:pt x="265" y="57"/>
                  </a:lnTo>
                  <a:lnTo>
                    <a:pt x="283" y="90"/>
                  </a:lnTo>
                  <a:lnTo>
                    <a:pt x="287" y="137"/>
                  </a:lnTo>
                  <a:lnTo>
                    <a:pt x="287" y="153"/>
                  </a:lnTo>
                  <a:lnTo>
                    <a:pt x="223" y="162"/>
                  </a:lnTo>
                  <a:lnTo>
                    <a:pt x="167" y="172"/>
                  </a:lnTo>
                  <a:lnTo>
                    <a:pt x="121" y="185"/>
                  </a:lnTo>
                  <a:lnTo>
                    <a:pt x="82" y="200"/>
                  </a:lnTo>
                  <a:lnTo>
                    <a:pt x="51" y="218"/>
                  </a:lnTo>
                  <a:lnTo>
                    <a:pt x="28" y="237"/>
                  </a:lnTo>
                  <a:lnTo>
                    <a:pt x="13" y="260"/>
                  </a:lnTo>
                  <a:lnTo>
                    <a:pt x="3" y="285"/>
                  </a:lnTo>
                  <a:lnTo>
                    <a:pt x="0" y="314"/>
                  </a:lnTo>
                  <a:lnTo>
                    <a:pt x="5" y="351"/>
                  </a:lnTo>
                  <a:lnTo>
                    <a:pt x="22" y="382"/>
                  </a:lnTo>
                  <a:lnTo>
                    <a:pt x="51" y="406"/>
                  </a:lnTo>
                  <a:lnTo>
                    <a:pt x="95" y="421"/>
                  </a:lnTo>
                  <a:lnTo>
                    <a:pt x="153" y="426"/>
                  </a:lnTo>
                  <a:lnTo>
                    <a:pt x="202" y="421"/>
                  </a:lnTo>
                  <a:lnTo>
                    <a:pt x="250" y="404"/>
                  </a:lnTo>
                  <a:lnTo>
                    <a:pt x="288" y="376"/>
                  </a:lnTo>
                  <a:lnTo>
                    <a:pt x="290" y="376"/>
                  </a:lnTo>
                  <a:lnTo>
                    <a:pt x="291" y="391"/>
                  </a:lnTo>
                  <a:lnTo>
                    <a:pt x="296" y="405"/>
                  </a:lnTo>
                  <a:lnTo>
                    <a:pt x="304" y="417"/>
                  </a:lnTo>
                  <a:lnTo>
                    <a:pt x="360" y="417"/>
                  </a:lnTo>
                  <a:close/>
                  <a:moveTo>
                    <a:pt x="288" y="342"/>
                  </a:moveTo>
                  <a:lnTo>
                    <a:pt x="244" y="374"/>
                  </a:lnTo>
                  <a:lnTo>
                    <a:pt x="200" y="390"/>
                  </a:lnTo>
                  <a:lnTo>
                    <a:pt x="161" y="394"/>
                  </a:lnTo>
                  <a:lnTo>
                    <a:pt x="98" y="383"/>
                  </a:lnTo>
                  <a:lnTo>
                    <a:pt x="65" y="354"/>
                  </a:lnTo>
                  <a:lnTo>
                    <a:pt x="56" y="312"/>
                  </a:lnTo>
                  <a:lnTo>
                    <a:pt x="60" y="282"/>
                  </a:lnTo>
                  <a:lnTo>
                    <a:pt x="74" y="257"/>
                  </a:lnTo>
                  <a:lnTo>
                    <a:pt x="97" y="236"/>
                  </a:lnTo>
                  <a:lnTo>
                    <a:pt x="129" y="218"/>
                  </a:lnTo>
                  <a:lnTo>
                    <a:pt x="171" y="203"/>
                  </a:lnTo>
                  <a:lnTo>
                    <a:pt x="224" y="190"/>
                  </a:lnTo>
                  <a:lnTo>
                    <a:pt x="288" y="181"/>
                  </a:lnTo>
                  <a:lnTo>
                    <a:pt x="288" y="34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97" name="Freeform 46">
              <a:extLst>
                <a:ext uri="{FF2B5EF4-FFF2-40B4-BE49-F238E27FC236}">
                  <a16:creationId xmlns="" xmlns:a16="http://schemas.microsoft.com/office/drawing/2014/main" id="{23E8B560-7755-4ECE-A292-ADE7D8C42B6B}"/>
                </a:ext>
              </a:extLst>
            </p:cNvPr>
            <p:cNvSpPr>
              <a:spLocks noEditPoints="1"/>
            </p:cNvSpPr>
            <p:nvPr/>
          </p:nvSpPr>
          <p:spPr bwMode="auto">
            <a:xfrm>
              <a:off x="1674" y="3584"/>
              <a:ext cx="42" cy="48"/>
            </a:xfrm>
            <a:custGeom>
              <a:avLst/>
              <a:gdLst>
                <a:gd name="T0" fmla="*/ 15 w 504"/>
                <a:gd name="T1" fmla="*/ 44 h 537"/>
                <a:gd name="T2" fmla="*/ 29 w 504"/>
                <a:gd name="T3" fmla="*/ 39 h 537"/>
                <a:gd name="T4" fmla="*/ 28 w 504"/>
                <a:gd name="T5" fmla="*/ 38 h 537"/>
                <a:gd name="T6" fmla="*/ 22 w 504"/>
                <a:gd name="T7" fmla="*/ 37 h 537"/>
                <a:gd name="T8" fmla="*/ 9 w 504"/>
                <a:gd name="T9" fmla="*/ 45 h 537"/>
                <a:gd name="T10" fmla="*/ 26 w 504"/>
                <a:gd name="T11" fmla="*/ 32 h 537"/>
                <a:gd name="T12" fmla="*/ 25 w 504"/>
                <a:gd name="T13" fmla="*/ 36 h 537"/>
                <a:gd name="T14" fmla="*/ 29 w 504"/>
                <a:gd name="T15" fmla="*/ 37 h 537"/>
                <a:gd name="T16" fmla="*/ 30 w 504"/>
                <a:gd name="T17" fmla="*/ 36 h 537"/>
                <a:gd name="T18" fmla="*/ 34 w 504"/>
                <a:gd name="T19" fmla="*/ 20 h 537"/>
                <a:gd name="T20" fmla="*/ 30 w 504"/>
                <a:gd name="T21" fmla="*/ 33 h 537"/>
                <a:gd name="T22" fmla="*/ 31 w 504"/>
                <a:gd name="T23" fmla="*/ 36 h 537"/>
                <a:gd name="T24" fmla="*/ 32 w 504"/>
                <a:gd name="T25" fmla="*/ 35 h 537"/>
                <a:gd name="T26" fmla="*/ 36 w 504"/>
                <a:gd name="T27" fmla="*/ 26 h 537"/>
                <a:gd name="T28" fmla="*/ 39 w 504"/>
                <a:gd name="T29" fmla="*/ 13 h 537"/>
                <a:gd name="T30" fmla="*/ 39 w 504"/>
                <a:gd name="T31" fmla="*/ 9 h 537"/>
                <a:gd name="T32" fmla="*/ 35 w 504"/>
                <a:gd name="T33" fmla="*/ 37 h 537"/>
                <a:gd name="T34" fmla="*/ 41 w 504"/>
                <a:gd name="T35" fmla="*/ 36 h 537"/>
                <a:gd name="T36" fmla="*/ 38 w 504"/>
                <a:gd name="T37" fmla="*/ 34 h 537"/>
                <a:gd name="T38" fmla="*/ 35 w 504"/>
                <a:gd name="T39" fmla="*/ 37 h 537"/>
                <a:gd name="T40" fmla="*/ 35 w 504"/>
                <a:gd name="T41" fmla="*/ 37 h 537"/>
                <a:gd name="T42" fmla="*/ 31 w 504"/>
                <a:gd name="T43" fmla="*/ 41 h 537"/>
                <a:gd name="T44" fmla="*/ 30 w 504"/>
                <a:gd name="T45" fmla="*/ 42 h 537"/>
                <a:gd name="T46" fmla="*/ 29 w 504"/>
                <a:gd name="T47" fmla="*/ 45 h 537"/>
                <a:gd name="T48" fmla="*/ 35 w 504"/>
                <a:gd name="T49" fmla="*/ 45 h 537"/>
                <a:gd name="T50" fmla="*/ 41 w 504"/>
                <a:gd name="T51" fmla="*/ 47 h 537"/>
                <a:gd name="T52" fmla="*/ 33 w 504"/>
                <a:gd name="T53" fmla="*/ 41 h 537"/>
                <a:gd name="T54" fmla="*/ 34 w 504"/>
                <a:gd name="T55" fmla="*/ 44 h 537"/>
                <a:gd name="T56" fmla="*/ 32 w 504"/>
                <a:gd name="T57" fmla="*/ 40 h 537"/>
                <a:gd name="T58" fmla="*/ 34 w 504"/>
                <a:gd name="T59" fmla="*/ 39 h 537"/>
                <a:gd name="T60" fmla="*/ 33 w 504"/>
                <a:gd name="T61" fmla="*/ 36 h 537"/>
                <a:gd name="T62" fmla="*/ 30 w 504"/>
                <a:gd name="T63" fmla="*/ 38 h 537"/>
                <a:gd name="T64" fmla="*/ 40 w 504"/>
                <a:gd name="T65" fmla="*/ 41 h 537"/>
                <a:gd name="T66" fmla="*/ 42 w 504"/>
                <a:gd name="T67" fmla="*/ 48 h 537"/>
                <a:gd name="T68" fmla="*/ 34 w 504"/>
                <a:gd name="T69" fmla="*/ 46 h 537"/>
                <a:gd name="T70" fmla="*/ 30 w 504"/>
                <a:gd name="T71" fmla="*/ 48 h 537"/>
                <a:gd name="T72" fmla="*/ 27 w 504"/>
                <a:gd name="T73" fmla="*/ 45 h 537"/>
                <a:gd name="T74" fmla="*/ 14 w 504"/>
                <a:gd name="T75" fmla="*/ 48 h 537"/>
                <a:gd name="T76" fmla="*/ 0 w 504"/>
                <a:gd name="T77" fmla="*/ 48 h 537"/>
                <a:gd name="T78" fmla="*/ 10 w 504"/>
                <a:gd name="T79" fmla="*/ 43 h 537"/>
                <a:gd name="T80" fmla="*/ 20 w 504"/>
                <a:gd name="T81" fmla="*/ 37 h 537"/>
                <a:gd name="T82" fmla="*/ 25 w 504"/>
                <a:gd name="T83" fmla="*/ 33 h 537"/>
                <a:gd name="T84" fmla="*/ 28 w 504"/>
                <a:gd name="T85" fmla="*/ 31 h 537"/>
                <a:gd name="T86" fmla="*/ 30 w 504"/>
                <a:gd name="T87" fmla="*/ 25 h 537"/>
                <a:gd name="T88" fmla="*/ 32 w 504"/>
                <a:gd name="T89" fmla="*/ 22 h 537"/>
                <a:gd name="T90" fmla="*/ 36 w 504"/>
                <a:gd name="T91" fmla="*/ 15 h 537"/>
                <a:gd name="T92" fmla="*/ 41 w 504"/>
                <a:gd name="T93" fmla="*/ 0 h 537"/>
                <a:gd name="T94" fmla="*/ 41 w 504"/>
                <a:gd name="T95" fmla="*/ 27 h 537"/>
                <a:gd name="T96" fmla="*/ 39 w 504"/>
                <a:gd name="T97" fmla="*/ 34 h 537"/>
                <a:gd name="T98" fmla="*/ 41 w 504"/>
                <a:gd name="T99" fmla="*/ 37 h 5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04"/>
                <a:gd name="T151" fmla="*/ 0 h 537"/>
                <a:gd name="T152" fmla="*/ 504 w 504"/>
                <a:gd name="T153" fmla="*/ 537 h 53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04" h="537">
                  <a:moveTo>
                    <a:pt x="52" y="524"/>
                  </a:moveTo>
                  <a:lnTo>
                    <a:pt x="96" y="516"/>
                  </a:lnTo>
                  <a:lnTo>
                    <a:pt x="140" y="507"/>
                  </a:lnTo>
                  <a:lnTo>
                    <a:pt x="183" y="496"/>
                  </a:lnTo>
                  <a:lnTo>
                    <a:pt x="227" y="484"/>
                  </a:lnTo>
                  <a:lnTo>
                    <a:pt x="270" y="470"/>
                  </a:lnTo>
                  <a:lnTo>
                    <a:pt x="311" y="453"/>
                  </a:lnTo>
                  <a:lnTo>
                    <a:pt x="350" y="434"/>
                  </a:lnTo>
                  <a:lnTo>
                    <a:pt x="350" y="426"/>
                  </a:lnTo>
                  <a:lnTo>
                    <a:pt x="337" y="420"/>
                  </a:lnTo>
                  <a:lnTo>
                    <a:pt x="324" y="416"/>
                  </a:lnTo>
                  <a:lnTo>
                    <a:pt x="311" y="414"/>
                  </a:lnTo>
                  <a:lnTo>
                    <a:pt x="265" y="416"/>
                  </a:lnTo>
                  <a:lnTo>
                    <a:pt x="225" y="431"/>
                  </a:lnTo>
                  <a:lnTo>
                    <a:pt x="188" y="453"/>
                  </a:lnTo>
                  <a:lnTo>
                    <a:pt x="148" y="478"/>
                  </a:lnTo>
                  <a:lnTo>
                    <a:pt x="106" y="501"/>
                  </a:lnTo>
                  <a:lnTo>
                    <a:pt x="52" y="524"/>
                  </a:lnTo>
                  <a:close/>
                  <a:moveTo>
                    <a:pt x="306" y="360"/>
                  </a:moveTo>
                  <a:lnTo>
                    <a:pt x="306" y="367"/>
                  </a:lnTo>
                  <a:lnTo>
                    <a:pt x="306" y="382"/>
                  </a:lnTo>
                  <a:lnTo>
                    <a:pt x="301" y="404"/>
                  </a:lnTo>
                  <a:lnTo>
                    <a:pt x="309" y="405"/>
                  </a:lnTo>
                  <a:lnTo>
                    <a:pt x="328" y="408"/>
                  </a:lnTo>
                  <a:lnTo>
                    <a:pt x="352" y="415"/>
                  </a:lnTo>
                  <a:lnTo>
                    <a:pt x="355" y="412"/>
                  </a:lnTo>
                  <a:lnTo>
                    <a:pt x="357" y="410"/>
                  </a:lnTo>
                  <a:lnTo>
                    <a:pt x="359" y="408"/>
                  </a:lnTo>
                  <a:lnTo>
                    <a:pt x="306" y="360"/>
                  </a:lnTo>
                  <a:close/>
                  <a:moveTo>
                    <a:pt x="431" y="182"/>
                  </a:moveTo>
                  <a:lnTo>
                    <a:pt x="408" y="222"/>
                  </a:lnTo>
                  <a:lnTo>
                    <a:pt x="385" y="259"/>
                  </a:lnTo>
                  <a:lnTo>
                    <a:pt x="367" y="292"/>
                  </a:lnTo>
                  <a:lnTo>
                    <a:pt x="358" y="329"/>
                  </a:lnTo>
                  <a:lnTo>
                    <a:pt x="359" y="370"/>
                  </a:lnTo>
                  <a:lnTo>
                    <a:pt x="361" y="375"/>
                  </a:lnTo>
                  <a:lnTo>
                    <a:pt x="366" y="386"/>
                  </a:lnTo>
                  <a:lnTo>
                    <a:pt x="373" y="398"/>
                  </a:lnTo>
                  <a:lnTo>
                    <a:pt x="379" y="397"/>
                  </a:lnTo>
                  <a:lnTo>
                    <a:pt x="384" y="397"/>
                  </a:lnTo>
                  <a:lnTo>
                    <a:pt x="386" y="397"/>
                  </a:lnTo>
                  <a:lnTo>
                    <a:pt x="402" y="364"/>
                  </a:lnTo>
                  <a:lnTo>
                    <a:pt x="416" y="329"/>
                  </a:lnTo>
                  <a:lnTo>
                    <a:pt x="429" y="293"/>
                  </a:lnTo>
                  <a:lnTo>
                    <a:pt x="441" y="257"/>
                  </a:lnTo>
                  <a:lnTo>
                    <a:pt x="451" y="220"/>
                  </a:lnTo>
                  <a:lnTo>
                    <a:pt x="459" y="182"/>
                  </a:lnTo>
                  <a:lnTo>
                    <a:pt x="467" y="144"/>
                  </a:lnTo>
                  <a:lnTo>
                    <a:pt x="473" y="105"/>
                  </a:lnTo>
                  <a:lnTo>
                    <a:pt x="479" y="66"/>
                  </a:lnTo>
                  <a:lnTo>
                    <a:pt x="465" y="106"/>
                  </a:lnTo>
                  <a:lnTo>
                    <a:pt x="448" y="146"/>
                  </a:lnTo>
                  <a:lnTo>
                    <a:pt x="431" y="182"/>
                  </a:lnTo>
                  <a:close/>
                  <a:moveTo>
                    <a:pt x="420" y="419"/>
                  </a:moveTo>
                  <a:lnTo>
                    <a:pt x="435" y="415"/>
                  </a:lnTo>
                  <a:lnTo>
                    <a:pt x="466" y="408"/>
                  </a:lnTo>
                  <a:lnTo>
                    <a:pt x="488" y="403"/>
                  </a:lnTo>
                  <a:lnTo>
                    <a:pt x="475" y="396"/>
                  </a:lnTo>
                  <a:lnTo>
                    <a:pt x="458" y="386"/>
                  </a:lnTo>
                  <a:lnTo>
                    <a:pt x="452" y="381"/>
                  </a:lnTo>
                  <a:lnTo>
                    <a:pt x="447" y="386"/>
                  </a:lnTo>
                  <a:lnTo>
                    <a:pt x="435" y="398"/>
                  </a:lnTo>
                  <a:lnTo>
                    <a:pt x="416" y="411"/>
                  </a:lnTo>
                  <a:lnTo>
                    <a:pt x="417" y="412"/>
                  </a:lnTo>
                  <a:lnTo>
                    <a:pt x="419" y="416"/>
                  </a:lnTo>
                  <a:lnTo>
                    <a:pt x="420" y="419"/>
                  </a:lnTo>
                  <a:close/>
                  <a:moveTo>
                    <a:pt x="357" y="523"/>
                  </a:moveTo>
                  <a:lnTo>
                    <a:pt x="375" y="460"/>
                  </a:lnTo>
                  <a:lnTo>
                    <a:pt x="372" y="458"/>
                  </a:lnTo>
                  <a:lnTo>
                    <a:pt x="369" y="456"/>
                  </a:lnTo>
                  <a:lnTo>
                    <a:pt x="366" y="455"/>
                  </a:lnTo>
                  <a:lnTo>
                    <a:pt x="358" y="468"/>
                  </a:lnTo>
                  <a:lnTo>
                    <a:pt x="348" y="482"/>
                  </a:lnTo>
                  <a:lnTo>
                    <a:pt x="333" y="493"/>
                  </a:lnTo>
                  <a:lnTo>
                    <a:pt x="343" y="503"/>
                  </a:lnTo>
                  <a:lnTo>
                    <a:pt x="350" y="512"/>
                  </a:lnTo>
                  <a:lnTo>
                    <a:pt x="357" y="523"/>
                  </a:lnTo>
                  <a:close/>
                  <a:moveTo>
                    <a:pt x="415" y="503"/>
                  </a:moveTo>
                  <a:lnTo>
                    <a:pt x="436" y="519"/>
                  </a:lnTo>
                  <a:lnTo>
                    <a:pt x="464" y="528"/>
                  </a:lnTo>
                  <a:lnTo>
                    <a:pt x="493" y="528"/>
                  </a:lnTo>
                  <a:lnTo>
                    <a:pt x="409" y="453"/>
                  </a:lnTo>
                  <a:lnTo>
                    <a:pt x="405" y="457"/>
                  </a:lnTo>
                  <a:lnTo>
                    <a:pt x="399" y="459"/>
                  </a:lnTo>
                  <a:lnTo>
                    <a:pt x="394" y="460"/>
                  </a:lnTo>
                  <a:lnTo>
                    <a:pt x="398" y="476"/>
                  </a:lnTo>
                  <a:lnTo>
                    <a:pt x="405" y="490"/>
                  </a:lnTo>
                  <a:lnTo>
                    <a:pt x="415" y="503"/>
                  </a:lnTo>
                  <a:close/>
                  <a:moveTo>
                    <a:pt x="370" y="443"/>
                  </a:moveTo>
                  <a:lnTo>
                    <a:pt x="380" y="449"/>
                  </a:lnTo>
                  <a:lnTo>
                    <a:pt x="392" y="449"/>
                  </a:lnTo>
                  <a:lnTo>
                    <a:pt x="403" y="443"/>
                  </a:lnTo>
                  <a:lnTo>
                    <a:pt x="408" y="434"/>
                  </a:lnTo>
                  <a:lnTo>
                    <a:pt x="408" y="423"/>
                  </a:lnTo>
                  <a:lnTo>
                    <a:pt x="403" y="413"/>
                  </a:lnTo>
                  <a:lnTo>
                    <a:pt x="392" y="408"/>
                  </a:lnTo>
                  <a:lnTo>
                    <a:pt x="381" y="408"/>
                  </a:lnTo>
                  <a:lnTo>
                    <a:pt x="370" y="413"/>
                  </a:lnTo>
                  <a:lnTo>
                    <a:pt x="364" y="422"/>
                  </a:lnTo>
                  <a:lnTo>
                    <a:pt x="364" y="434"/>
                  </a:lnTo>
                  <a:lnTo>
                    <a:pt x="370" y="443"/>
                  </a:lnTo>
                  <a:close/>
                  <a:moveTo>
                    <a:pt x="477" y="454"/>
                  </a:moveTo>
                  <a:lnTo>
                    <a:pt x="495" y="478"/>
                  </a:lnTo>
                  <a:lnTo>
                    <a:pt x="504" y="507"/>
                  </a:lnTo>
                  <a:lnTo>
                    <a:pt x="503" y="537"/>
                  </a:lnTo>
                  <a:lnTo>
                    <a:pt x="467" y="537"/>
                  </a:lnTo>
                  <a:lnTo>
                    <a:pt x="436" y="529"/>
                  </a:lnTo>
                  <a:lnTo>
                    <a:pt x="412" y="513"/>
                  </a:lnTo>
                  <a:lnTo>
                    <a:pt x="391" y="519"/>
                  </a:lnTo>
                  <a:lnTo>
                    <a:pt x="370" y="528"/>
                  </a:lnTo>
                  <a:lnTo>
                    <a:pt x="355" y="537"/>
                  </a:lnTo>
                  <a:lnTo>
                    <a:pt x="347" y="523"/>
                  </a:lnTo>
                  <a:lnTo>
                    <a:pt x="336" y="510"/>
                  </a:lnTo>
                  <a:lnTo>
                    <a:pt x="326" y="498"/>
                  </a:lnTo>
                  <a:lnTo>
                    <a:pt x="290" y="514"/>
                  </a:lnTo>
                  <a:lnTo>
                    <a:pt x="252" y="526"/>
                  </a:lnTo>
                  <a:lnTo>
                    <a:pt x="212" y="533"/>
                  </a:lnTo>
                  <a:lnTo>
                    <a:pt x="169" y="536"/>
                  </a:lnTo>
                  <a:lnTo>
                    <a:pt x="127" y="536"/>
                  </a:lnTo>
                  <a:lnTo>
                    <a:pt x="83" y="536"/>
                  </a:lnTo>
                  <a:lnTo>
                    <a:pt x="40" y="535"/>
                  </a:lnTo>
                  <a:lnTo>
                    <a:pt x="0" y="536"/>
                  </a:lnTo>
                  <a:lnTo>
                    <a:pt x="49" y="517"/>
                  </a:lnTo>
                  <a:lnTo>
                    <a:pt x="86" y="502"/>
                  </a:lnTo>
                  <a:lnTo>
                    <a:pt x="121" y="484"/>
                  </a:lnTo>
                  <a:lnTo>
                    <a:pt x="158" y="461"/>
                  </a:lnTo>
                  <a:lnTo>
                    <a:pt x="199" y="435"/>
                  </a:lnTo>
                  <a:lnTo>
                    <a:pt x="242" y="413"/>
                  </a:lnTo>
                  <a:lnTo>
                    <a:pt x="291" y="404"/>
                  </a:lnTo>
                  <a:lnTo>
                    <a:pt x="295" y="386"/>
                  </a:lnTo>
                  <a:lnTo>
                    <a:pt x="296" y="369"/>
                  </a:lnTo>
                  <a:lnTo>
                    <a:pt x="295" y="351"/>
                  </a:lnTo>
                  <a:lnTo>
                    <a:pt x="312" y="351"/>
                  </a:lnTo>
                  <a:lnTo>
                    <a:pt x="330" y="350"/>
                  </a:lnTo>
                  <a:lnTo>
                    <a:pt x="346" y="347"/>
                  </a:lnTo>
                  <a:lnTo>
                    <a:pt x="350" y="308"/>
                  </a:lnTo>
                  <a:lnTo>
                    <a:pt x="360" y="282"/>
                  </a:lnTo>
                  <a:lnTo>
                    <a:pt x="368" y="268"/>
                  </a:lnTo>
                  <a:lnTo>
                    <a:pt x="373" y="258"/>
                  </a:lnTo>
                  <a:lnTo>
                    <a:pt x="381" y="246"/>
                  </a:lnTo>
                  <a:lnTo>
                    <a:pt x="391" y="232"/>
                  </a:lnTo>
                  <a:lnTo>
                    <a:pt x="409" y="200"/>
                  </a:lnTo>
                  <a:lnTo>
                    <a:pt x="429" y="164"/>
                  </a:lnTo>
                  <a:lnTo>
                    <a:pt x="448" y="123"/>
                  </a:lnTo>
                  <a:lnTo>
                    <a:pt x="466" y="82"/>
                  </a:lnTo>
                  <a:lnTo>
                    <a:pt x="481" y="40"/>
                  </a:lnTo>
                  <a:lnTo>
                    <a:pt x="493" y="0"/>
                  </a:lnTo>
                  <a:lnTo>
                    <a:pt x="499" y="260"/>
                  </a:lnTo>
                  <a:lnTo>
                    <a:pt x="492" y="302"/>
                  </a:lnTo>
                  <a:lnTo>
                    <a:pt x="480" y="339"/>
                  </a:lnTo>
                  <a:lnTo>
                    <a:pt x="458" y="376"/>
                  </a:lnTo>
                  <a:lnTo>
                    <a:pt x="472" y="385"/>
                  </a:lnTo>
                  <a:lnTo>
                    <a:pt x="487" y="393"/>
                  </a:lnTo>
                  <a:lnTo>
                    <a:pt x="502" y="401"/>
                  </a:lnTo>
                  <a:lnTo>
                    <a:pt x="491" y="417"/>
                  </a:lnTo>
                  <a:lnTo>
                    <a:pt x="482" y="436"/>
                  </a:lnTo>
                  <a:lnTo>
                    <a:pt x="477" y="454"/>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98" name="Freeform 47">
              <a:extLst>
                <a:ext uri="{FF2B5EF4-FFF2-40B4-BE49-F238E27FC236}">
                  <a16:creationId xmlns="" xmlns:a16="http://schemas.microsoft.com/office/drawing/2014/main" id="{DB91F3B8-DB75-408E-8F92-4F2B9BCD660E}"/>
                </a:ext>
              </a:extLst>
            </p:cNvPr>
            <p:cNvSpPr>
              <a:spLocks noEditPoints="1"/>
            </p:cNvSpPr>
            <p:nvPr/>
          </p:nvSpPr>
          <p:spPr bwMode="auto">
            <a:xfrm>
              <a:off x="1674" y="3499"/>
              <a:ext cx="42" cy="49"/>
            </a:xfrm>
            <a:custGeom>
              <a:avLst/>
              <a:gdLst>
                <a:gd name="T0" fmla="*/ 19 w 504"/>
                <a:gd name="T1" fmla="*/ 5 h 537"/>
                <a:gd name="T2" fmla="*/ 4 w 504"/>
                <a:gd name="T3" fmla="*/ 1 h 537"/>
                <a:gd name="T4" fmla="*/ 12 w 504"/>
                <a:gd name="T5" fmla="*/ 5 h 537"/>
                <a:gd name="T6" fmla="*/ 26 w 504"/>
                <a:gd name="T7" fmla="*/ 11 h 537"/>
                <a:gd name="T8" fmla="*/ 29 w 504"/>
                <a:gd name="T9" fmla="*/ 10 h 537"/>
                <a:gd name="T10" fmla="*/ 25 w 504"/>
                <a:gd name="T11" fmla="*/ 12 h 537"/>
                <a:gd name="T12" fmla="*/ 26 w 504"/>
                <a:gd name="T13" fmla="*/ 16 h 537"/>
                <a:gd name="T14" fmla="*/ 30 w 504"/>
                <a:gd name="T15" fmla="*/ 11 h 537"/>
                <a:gd name="T16" fmla="*/ 26 w 504"/>
                <a:gd name="T17" fmla="*/ 12 h 537"/>
                <a:gd name="T18" fmla="*/ 30 w 504"/>
                <a:gd name="T19" fmla="*/ 19 h 537"/>
                <a:gd name="T20" fmla="*/ 36 w 504"/>
                <a:gd name="T21" fmla="*/ 32 h 537"/>
                <a:gd name="T22" fmla="*/ 40 w 504"/>
                <a:gd name="T23" fmla="*/ 43 h 537"/>
                <a:gd name="T24" fmla="*/ 38 w 504"/>
                <a:gd name="T25" fmla="*/ 32 h 537"/>
                <a:gd name="T26" fmla="*/ 35 w 504"/>
                <a:gd name="T27" fmla="*/ 19 h 537"/>
                <a:gd name="T28" fmla="*/ 32 w 504"/>
                <a:gd name="T29" fmla="*/ 13 h 537"/>
                <a:gd name="T30" fmla="*/ 31 w 504"/>
                <a:gd name="T31" fmla="*/ 14 h 537"/>
                <a:gd name="T32" fmla="*/ 35 w 504"/>
                <a:gd name="T33" fmla="*/ 11 h 537"/>
                <a:gd name="T34" fmla="*/ 35 w 504"/>
                <a:gd name="T35" fmla="*/ 11 h 537"/>
                <a:gd name="T36" fmla="*/ 38 w 504"/>
                <a:gd name="T37" fmla="*/ 14 h 537"/>
                <a:gd name="T38" fmla="*/ 41 w 504"/>
                <a:gd name="T39" fmla="*/ 12 h 537"/>
                <a:gd name="T40" fmla="*/ 35 w 504"/>
                <a:gd name="T41" fmla="*/ 11 h 537"/>
                <a:gd name="T42" fmla="*/ 29 w 504"/>
                <a:gd name="T43" fmla="*/ 2 h 537"/>
                <a:gd name="T44" fmla="*/ 29 w 504"/>
                <a:gd name="T45" fmla="*/ 5 h 537"/>
                <a:gd name="T46" fmla="*/ 31 w 504"/>
                <a:gd name="T47" fmla="*/ 7 h 537"/>
                <a:gd name="T48" fmla="*/ 41 w 504"/>
                <a:gd name="T49" fmla="*/ 1 h 537"/>
                <a:gd name="T50" fmla="*/ 35 w 504"/>
                <a:gd name="T51" fmla="*/ 3 h 537"/>
                <a:gd name="T52" fmla="*/ 33 w 504"/>
                <a:gd name="T53" fmla="*/ 7 h 537"/>
                <a:gd name="T54" fmla="*/ 34 w 504"/>
                <a:gd name="T55" fmla="*/ 8 h 537"/>
                <a:gd name="T56" fmla="*/ 33 w 504"/>
                <a:gd name="T57" fmla="*/ 8 h 537"/>
                <a:gd name="T58" fmla="*/ 30 w 504"/>
                <a:gd name="T59" fmla="*/ 9 h 537"/>
                <a:gd name="T60" fmla="*/ 32 w 504"/>
                <a:gd name="T61" fmla="*/ 12 h 537"/>
                <a:gd name="T62" fmla="*/ 34 w 504"/>
                <a:gd name="T63" fmla="*/ 10 h 537"/>
                <a:gd name="T64" fmla="*/ 42 w 504"/>
                <a:gd name="T65" fmla="*/ 0 h 537"/>
                <a:gd name="T66" fmla="*/ 40 w 504"/>
                <a:gd name="T67" fmla="*/ 8 h 537"/>
                <a:gd name="T68" fmla="*/ 42 w 504"/>
                <a:gd name="T69" fmla="*/ 12 h 537"/>
                <a:gd name="T70" fmla="*/ 38 w 504"/>
                <a:gd name="T71" fmla="*/ 15 h 537"/>
                <a:gd name="T72" fmla="*/ 42 w 504"/>
                <a:gd name="T73" fmla="*/ 25 h 537"/>
                <a:gd name="T74" fmla="*/ 39 w 504"/>
                <a:gd name="T75" fmla="*/ 42 h 537"/>
                <a:gd name="T76" fmla="*/ 33 w 504"/>
                <a:gd name="T77" fmla="*/ 28 h 537"/>
                <a:gd name="T78" fmla="*/ 31 w 504"/>
                <a:gd name="T79" fmla="*/ 25 h 537"/>
                <a:gd name="T80" fmla="*/ 29 w 504"/>
                <a:gd name="T81" fmla="*/ 17 h 537"/>
                <a:gd name="T82" fmla="*/ 25 w 504"/>
                <a:gd name="T83" fmla="*/ 17 h 537"/>
                <a:gd name="T84" fmla="*/ 24 w 504"/>
                <a:gd name="T85" fmla="*/ 12 h 537"/>
                <a:gd name="T86" fmla="*/ 13 w 504"/>
                <a:gd name="T87" fmla="*/ 7 h 537"/>
                <a:gd name="T88" fmla="*/ 4 w 504"/>
                <a:gd name="T89" fmla="*/ 2 h 537"/>
                <a:gd name="T90" fmla="*/ 7 w 504"/>
                <a:gd name="T91" fmla="*/ 0 h 537"/>
                <a:gd name="T92" fmla="*/ 21 w 504"/>
                <a:gd name="T93" fmla="*/ 1 h 537"/>
                <a:gd name="T94" fmla="*/ 28 w 504"/>
                <a:gd name="T95" fmla="*/ 2 h 537"/>
                <a:gd name="T96" fmla="*/ 31 w 504"/>
                <a:gd name="T97" fmla="*/ 1 h 537"/>
                <a:gd name="T98" fmla="*/ 36 w 504"/>
                <a:gd name="T99" fmla="*/ 1 h 5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04"/>
                <a:gd name="T151" fmla="*/ 0 h 537"/>
                <a:gd name="T152" fmla="*/ 504 w 504"/>
                <a:gd name="T153" fmla="*/ 537 h 53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04" h="537">
                  <a:moveTo>
                    <a:pt x="350" y="104"/>
                  </a:moveTo>
                  <a:lnTo>
                    <a:pt x="311" y="84"/>
                  </a:lnTo>
                  <a:lnTo>
                    <a:pt x="270" y="68"/>
                  </a:lnTo>
                  <a:lnTo>
                    <a:pt x="227" y="54"/>
                  </a:lnTo>
                  <a:lnTo>
                    <a:pt x="183" y="40"/>
                  </a:lnTo>
                  <a:lnTo>
                    <a:pt x="140" y="30"/>
                  </a:lnTo>
                  <a:lnTo>
                    <a:pt x="96" y="21"/>
                  </a:lnTo>
                  <a:lnTo>
                    <a:pt x="52" y="13"/>
                  </a:lnTo>
                  <a:lnTo>
                    <a:pt x="106" y="36"/>
                  </a:lnTo>
                  <a:lnTo>
                    <a:pt x="148" y="60"/>
                  </a:lnTo>
                  <a:lnTo>
                    <a:pt x="188" y="85"/>
                  </a:lnTo>
                  <a:lnTo>
                    <a:pt x="225" y="107"/>
                  </a:lnTo>
                  <a:lnTo>
                    <a:pt x="265" y="121"/>
                  </a:lnTo>
                  <a:lnTo>
                    <a:pt x="311" y="123"/>
                  </a:lnTo>
                  <a:lnTo>
                    <a:pt x="324" y="120"/>
                  </a:lnTo>
                  <a:lnTo>
                    <a:pt x="337" y="117"/>
                  </a:lnTo>
                  <a:lnTo>
                    <a:pt x="350" y="112"/>
                  </a:lnTo>
                  <a:lnTo>
                    <a:pt x="350" y="104"/>
                  </a:lnTo>
                  <a:close/>
                  <a:moveTo>
                    <a:pt x="301" y="133"/>
                  </a:moveTo>
                  <a:lnTo>
                    <a:pt x="306" y="155"/>
                  </a:lnTo>
                  <a:lnTo>
                    <a:pt x="306" y="171"/>
                  </a:lnTo>
                  <a:lnTo>
                    <a:pt x="306" y="177"/>
                  </a:lnTo>
                  <a:lnTo>
                    <a:pt x="359" y="129"/>
                  </a:lnTo>
                  <a:lnTo>
                    <a:pt x="357" y="127"/>
                  </a:lnTo>
                  <a:lnTo>
                    <a:pt x="355" y="125"/>
                  </a:lnTo>
                  <a:lnTo>
                    <a:pt x="352" y="122"/>
                  </a:lnTo>
                  <a:lnTo>
                    <a:pt x="328" y="129"/>
                  </a:lnTo>
                  <a:lnTo>
                    <a:pt x="309" y="132"/>
                  </a:lnTo>
                  <a:lnTo>
                    <a:pt x="301" y="133"/>
                  </a:lnTo>
                  <a:close/>
                  <a:moveTo>
                    <a:pt x="359" y="168"/>
                  </a:moveTo>
                  <a:lnTo>
                    <a:pt x="358" y="209"/>
                  </a:lnTo>
                  <a:lnTo>
                    <a:pt x="367" y="244"/>
                  </a:lnTo>
                  <a:lnTo>
                    <a:pt x="385" y="279"/>
                  </a:lnTo>
                  <a:lnTo>
                    <a:pt x="408" y="315"/>
                  </a:lnTo>
                  <a:lnTo>
                    <a:pt x="431" y="356"/>
                  </a:lnTo>
                  <a:lnTo>
                    <a:pt x="448" y="391"/>
                  </a:lnTo>
                  <a:lnTo>
                    <a:pt x="465" y="431"/>
                  </a:lnTo>
                  <a:lnTo>
                    <a:pt x="479" y="472"/>
                  </a:lnTo>
                  <a:lnTo>
                    <a:pt x="473" y="432"/>
                  </a:lnTo>
                  <a:lnTo>
                    <a:pt x="467" y="394"/>
                  </a:lnTo>
                  <a:lnTo>
                    <a:pt x="459" y="356"/>
                  </a:lnTo>
                  <a:lnTo>
                    <a:pt x="451" y="317"/>
                  </a:lnTo>
                  <a:lnTo>
                    <a:pt x="441" y="280"/>
                  </a:lnTo>
                  <a:lnTo>
                    <a:pt x="429" y="244"/>
                  </a:lnTo>
                  <a:lnTo>
                    <a:pt x="416" y="208"/>
                  </a:lnTo>
                  <a:lnTo>
                    <a:pt x="402" y="174"/>
                  </a:lnTo>
                  <a:lnTo>
                    <a:pt x="386" y="140"/>
                  </a:lnTo>
                  <a:lnTo>
                    <a:pt x="384" y="140"/>
                  </a:lnTo>
                  <a:lnTo>
                    <a:pt x="379" y="140"/>
                  </a:lnTo>
                  <a:lnTo>
                    <a:pt x="373" y="139"/>
                  </a:lnTo>
                  <a:lnTo>
                    <a:pt x="366" y="152"/>
                  </a:lnTo>
                  <a:lnTo>
                    <a:pt x="361" y="163"/>
                  </a:lnTo>
                  <a:lnTo>
                    <a:pt x="359" y="168"/>
                  </a:lnTo>
                  <a:close/>
                  <a:moveTo>
                    <a:pt x="420" y="118"/>
                  </a:moveTo>
                  <a:lnTo>
                    <a:pt x="419" y="121"/>
                  </a:lnTo>
                  <a:lnTo>
                    <a:pt x="417" y="124"/>
                  </a:lnTo>
                  <a:lnTo>
                    <a:pt x="416" y="126"/>
                  </a:lnTo>
                  <a:lnTo>
                    <a:pt x="435" y="139"/>
                  </a:lnTo>
                  <a:lnTo>
                    <a:pt x="447" y="150"/>
                  </a:lnTo>
                  <a:lnTo>
                    <a:pt x="452" y="157"/>
                  </a:lnTo>
                  <a:lnTo>
                    <a:pt x="458" y="152"/>
                  </a:lnTo>
                  <a:lnTo>
                    <a:pt x="475" y="141"/>
                  </a:lnTo>
                  <a:lnTo>
                    <a:pt x="488" y="134"/>
                  </a:lnTo>
                  <a:lnTo>
                    <a:pt x="466" y="129"/>
                  </a:lnTo>
                  <a:lnTo>
                    <a:pt x="435" y="122"/>
                  </a:lnTo>
                  <a:lnTo>
                    <a:pt x="420" y="118"/>
                  </a:lnTo>
                  <a:close/>
                  <a:moveTo>
                    <a:pt x="375" y="78"/>
                  </a:moveTo>
                  <a:lnTo>
                    <a:pt x="357" y="14"/>
                  </a:lnTo>
                  <a:lnTo>
                    <a:pt x="350" y="25"/>
                  </a:lnTo>
                  <a:lnTo>
                    <a:pt x="343" y="34"/>
                  </a:lnTo>
                  <a:lnTo>
                    <a:pt x="333" y="44"/>
                  </a:lnTo>
                  <a:lnTo>
                    <a:pt x="348" y="56"/>
                  </a:lnTo>
                  <a:lnTo>
                    <a:pt x="358" y="69"/>
                  </a:lnTo>
                  <a:lnTo>
                    <a:pt x="364" y="82"/>
                  </a:lnTo>
                  <a:lnTo>
                    <a:pt x="369" y="81"/>
                  </a:lnTo>
                  <a:lnTo>
                    <a:pt x="372" y="79"/>
                  </a:lnTo>
                  <a:lnTo>
                    <a:pt x="375" y="78"/>
                  </a:lnTo>
                  <a:close/>
                  <a:moveTo>
                    <a:pt x="493" y="9"/>
                  </a:moveTo>
                  <a:lnTo>
                    <a:pt x="464" y="10"/>
                  </a:lnTo>
                  <a:lnTo>
                    <a:pt x="436" y="18"/>
                  </a:lnTo>
                  <a:lnTo>
                    <a:pt x="415" y="34"/>
                  </a:lnTo>
                  <a:lnTo>
                    <a:pt x="405" y="47"/>
                  </a:lnTo>
                  <a:lnTo>
                    <a:pt x="398" y="63"/>
                  </a:lnTo>
                  <a:lnTo>
                    <a:pt x="394" y="78"/>
                  </a:lnTo>
                  <a:lnTo>
                    <a:pt x="399" y="79"/>
                  </a:lnTo>
                  <a:lnTo>
                    <a:pt x="405" y="81"/>
                  </a:lnTo>
                  <a:lnTo>
                    <a:pt x="409" y="85"/>
                  </a:lnTo>
                  <a:lnTo>
                    <a:pt x="493" y="9"/>
                  </a:lnTo>
                  <a:close/>
                  <a:moveTo>
                    <a:pt x="403" y="94"/>
                  </a:moveTo>
                  <a:lnTo>
                    <a:pt x="392" y="89"/>
                  </a:lnTo>
                  <a:lnTo>
                    <a:pt x="380" y="89"/>
                  </a:lnTo>
                  <a:lnTo>
                    <a:pt x="370" y="94"/>
                  </a:lnTo>
                  <a:lnTo>
                    <a:pt x="364" y="104"/>
                  </a:lnTo>
                  <a:lnTo>
                    <a:pt x="364" y="114"/>
                  </a:lnTo>
                  <a:lnTo>
                    <a:pt x="370" y="124"/>
                  </a:lnTo>
                  <a:lnTo>
                    <a:pt x="381" y="129"/>
                  </a:lnTo>
                  <a:lnTo>
                    <a:pt x="392" y="129"/>
                  </a:lnTo>
                  <a:lnTo>
                    <a:pt x="403" y="124"/>
                  </a:lnTo>
                  <a:lnTo>
                    <a:pt x="408" y="114"/>
                  </a:lnTo>
                  <a:lnTo>
                    <a:pt x="408" y="104"/>
                  </a:lnTo>
                  <a:lnTo>
                    <a:pt x="403" y="94"/>
                  </a:lnTo>
                  <a:close/>
                  <a:moveTo>
                    <a:pt x="503" y="1"/>
                  </a:moveTo>
                  <a:lnTo>
                    <a:pt x="504" y="30"/>
                  </a:lnTo>
                  <a:lnTo>
                    <a:pt x="495" y="60"/>
                  </a:lnTo>
                  <a:lnTo>
                    <a:pt x="477" y="84"/>
                  </a:lnTo>
                  <a:lnTo>
                    <a:pt x="482" y="102"/>
                  </a:lnTo>
                  <a:lnTo>
                    <a:pt x="491" y="120"/>
                  </a:lnTo>
                  <a:lnTo>
                    <a:pt x="502" y="136"/>
                  </a:lnTo>
                  <a:lnTo>
                    <a:pt x="487" y="144"/>
                  </a:lnTo>
                  <a:lnTo>
                    <a:pt x="472" y="153"/>
                  </a:lnTo>
                  <a:lnTo>
                    <a:pt x="458" y="162"/>
                  </a:lnTo>
                  <a:lnTo>
                    <a:pt x="480" y="199"/>
                  </a:lnTo>
                  <a:lnTo>
                    <a:pt x="492" y="235"/>
                  </a:lnTo>
                  <a:lnTo>
                    <a:pt x="499" y="277"/>
                  </a:lnTo>
                  <a:lnTo>
                    <a:pt x="493" y="537"/>
                  </a:lnTo>
                  <a:lnTo>
                    <a:pt x="481" y="497"/>
                  </a:lnTo>
                  <a:lnTo>
                    <a:pt x="466" y="456"/>
                  </a:lnTo>
                  <a:lnTo>
                    <a:pt x="448" y="413"/>
                  </a:lnTo>
                  <a:lnTo>
                    <a:pt x="429" y="374"/>
                  </a:lnTo>
                  <a:lnTo>
                    <a:pt x="409" y="337"/>
                  </a:lnTo>
                  <a:lnTo>
                    <a:pt x="391" y="307"/>
                  </a:lnTo>
                  <a:lnTo>
                    <a:pt x="381" y="292"/>
                  </a:lnTo>
                  <a:lnTo>
                    <a:pt x="373" y="280"/>
                  </a:lnTo>
                  <a:lnTo>
                    <a:pt x="368" y="270"/>
                  </a:lnTo>
                  <a:lnTo>
                    <a:pt x="360" y="256"/>
                  </a:lnTo>
                  <a:lnTo>
                    <a:pt x="350" y="229"/>
                  </a:lnTo>
                  <a:lnTo>
                    <a:pt x="346" y="191"/>
                  </a:lnTo>
                  <a:lnTo>
                    <a:pt x="330" y="188"/>
                  </a:lnTo>
                  <a:lnTo>
                    <a:pt x="312" y="186"/>
                  </a:lnTo>
                  <a:lnTo>
                    <a:pt x="295" y="187"/>
                  </a:lnTo>
                  <a:lnTo>
                    <a:pt x="296" y="169"/>
                  </a:lnTo>
                  <a:lnTo>
                    <a:pt x="295" y="150"/>
                  </a:lnTo>
                  <a:lnTo>
                    <a:pt x="291" y="133"/>
                  </a:lnTo>
                  <a:lnTo>
                    <a:pt x="242" y="124"/>
                  </a:lnTo>
                  <a:lnTo>
                    <a:pt x="199" y="103"/>
                  </a:lnTo>
                  <a:lnTo>
                    <a:pt x="158" y="77"/>
                  </a:lnTo>
                  <a:lnTo>
                    <a:pt x="121" y="54"/>
                  </a:lnTo>
                  <a:lnTo>
                    <a:pt x="86" y="35"/>
                  </a:lnTo>
                  <a:lnTo>
                    <a:pt x="49" y="20"/>
                  </a:lnTo>
                  <a:lnTo>
                    <a:pt x="0" y="2"/>
                  </a:lnTo>
                  <a:lnTo>
                    <a:pt x="40" y="3"/>
                  </a:lnTo>
                  <a:lnTo>
                    <a:pt x="83" y="2"/>
                  </a:lnTo>
                  <a:lnTo>
                    <a:pt x="127" y="1"/>
                  </a:lnTo>
                  <a:lnTo>
                    <a:pt x="169" y="2"/>
                  </a:lnTo>
                  <a:lnTo>
                    <a:pt x="212" y="5"/>
                  </a:lnTo>
                  <a:lnTo>
                    <a:pt x="252" y="12"/>
                  </a:lnTo>
                  <a:lnTo>
                    <a:pt x="290" y="23"/>
                  </a:lnTo>
                  <a:lnTo>
                    <a:pt x="326" y="39"/>
                  </a:lnTo>
                  <a:lnTo>
                    <a:pt x="336" y="27"/>
                  </a:lnTo>
                  <a:lnTo>
                    <a:pt x="347" y="14"/>
                  </a:lnTo>
                  <a:lnTo>
                    <a:pt x="355" y="0"/>
                  </a:lnTo>
                  <a:lnTo>
                    <a:pt x="370" y="9"/>
                  </a:lnTo>
                  <a:lnTo>
                    <a:pt x="391" y="18"/>
                  </a:lnTo>
                  <a:lnTo>
                    <a:pt x="412" y="24"/>
                  </a:lnTo>
                  <a:lnTo>
                    <a:pt x="436" y="8"/>
                  </a:lnTo>
                  <a:lnTo>
                    <a:pt x="467" y="1"/>
                  </a:lnTo>
                  <a:lnTo>
                    <a:pt x="503" y="1"/>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099" name="Freeform 48">
              <a:extLst>
                <a:ext uri="{FF2B5EF4-FFF2-40B4-BE49-F238E27FC236}">
                  <a16:creationId xmlns="" xmlns:a16="http://schemas.microsoft.com/office/drawing/2014/main" id="{CD059131-4F4D-4E76-A882-B391AA229E92}"/>
                </a:ext>
              </a:extLst>
            </p:cNvPr>
            <p:cNvSpPr>
              <a:spLocks noEditPoints="1"/>
            </p:cNvSpPr>
            <p:nvPr/>
          </p:nvSpPr>
          <p:spPr bwMode="auto">
            <a:xfrm>
              <a:off x="1599" y="3584"/>
              <a:ext cx="42" cy="48"/>
            </a:xfrm>
            <a:custGeom>
              <a:avLst/>
              <a:gdLst>
                <a:gd name="T0" fmla="*/ 23 w 504"/>
                <a:gd name="T1" fmla="*/ 43 h 537"/>
                <a:gd name="T2" fmla="*/ 38 w 504"/>
                <a:gd name="T3" fmla="*/ 47 h 537"/>
                <a:gd name="T4" fmla="*/ 30 w 504"/>
                <a:gd name="T5" fmla="*/ 43 h 537"/>
                <a:gd name="T6" fmla="*/ 16 w 504"/>
                <a:gd name="T7" fmla="*/ 37 h 537"/>
                <a:gd name="T8" fmla="*/ 13 w 504"/>
                <a:gd name="T9" fmla="*/ 38 h 537"/>
                <a:gd name="T10" fmla="*/ 17 w 504"/>
                <a:gd name="T11" fmla="*/ 36 h 537"/>
                <a:gd name="T12" fmla="*/ 17 w 504"/>
                <a:gd name="T13" fmla="*/ 32 h 537"/>
                <a:gd name="T14" fmla="*/ 13 w 504"/>
                <a:gd name="T15" fmla="*/ 37 h 537"/>
                <a:gd name="T16" fmla="*/ 16 w 504"/>
                <a:gd name="T17" fmla="*/ 36 h 537"/>
                <a:gd name="T18" fmla="*/ 12 w 504"/>
                <a:gd name="T19" fmla="*/ 29 h 537"/>
                <a:gd name="T20" fmla="*/ 6 w 504"/>
                <a:gd name="T21" fmla="*/ 16 h 537"/>
                <a:gd name="T22" fmla="*/ 2 w 504"/>
                <a:gd name="T23" fmla="*/ 6 h 537"/>
                <a:gd name="T24" fmla="*/ 4 w 504"/>
                <a:gd name="T25" fmla="*/ 16 h 537"/>
                <a:gd name="T26" fmla="*/ 7 w 504"/>
                <a:gd name="T27" fmla="*/ 29 h 537"/>
                <a:gd name="T28" fmla="*/ 10 w 504"/>
                <a:gd name="T29" fmla="*/ 35 h 537"/>
                <a:gd name="T30" fmla="*/ 12 w 504"/>
                <a:gd name="T31" fmla="*/ 35 h 537"/>
                <a:gd name="T32" fmla="*/ 7 w 504"/>
                <a:gd name="T33" fmla="*/ 37 h 537"/>
                <a:gd name="T34" fmla="*/ 7 w 504"/>
                <a:gd name="T35" fmla="*/ 37 h 537"/>
                <a:gd name="T36" fmla="*/ 4 w 504"/>
                <a:gd name="T37" fmla="*/ 34 h 537"/>
                <a:gd name="T38" fmla="*/ 1 w 504"/>
                <a:gd name="T39" fmla="*/ 36 h 537"/>
                <a:gd name="T40" fmla="*/ 7 w 504"/>
                <a:gd name="T41" fmla="*/ 37 h 537"/>
                <a:gd name="T42" fmla="*/ 13 w 504"/>
                <a:gd name="T43" fmla="*/ 46 h 537"/>
                <a:gd name="T44" fmla="*/ 13 w 504"/>
                <a:gd name="T45" fmla="*/ 43 h 537"/>
                <a:gd name="T46" fmla="*/ 11 w 504"/>
                <a:gd name="T47" fmla="*/ 41 h 537"/>
                <a:gd name="T48" fmla="*/ 1 w 504"/>
                <a:gd name="T49" fmla="*/ 47 h 537"/>
                <a:gd name="T50" fmla="*/ 7 w 504"/>
                <a:gd name="T51" fmla="*/ 45 h 537"/>
                <a:gd name="T52" fmla="*/ 9 w 504"/>
                <a:gd name="T53" fmla="*/ 41 h 537"/>
                <a:gd name="T54" fmla="*/ 8 w 504"/>
                <a:gd name="T55" fmla="*/ 40 h 537"/>
                <a:gd name="T56" fmla="*/ 9 w 504"/>
                <a:gd name="T57" fmla="*/ 40 h 537"/>
                <a:gd name="T58" fmla="*/ 12 w 504"/>
                <a:gd name="T59" fmla="*/ 39 h 537"/>
                <a:gd name="T60" fmla="*/ 10 w 504"/>
                <a:gd name="T61" fmla="*/ 36 h 537"/>
                <a:gd name="T62" fmla="*/ 8 w 504"/>
                <a:gd name="T63" fmla="*/ 38 h 537"/>
                <a:gd name="T64" fmla="*/ 0 w 504"/>
                <a:gd name="T65" fmla="*/ 48 h 537"/>
                <a:gd name="T66" fmla="*/ 2 w 504"/>
                <a:gd name="T67" fmla="*/ 41 h 537"/>
                <a:gd name="T68" fmla="*/ 0 w 504"/>
                <a:gd name="T69" fmla="*/ 36 h 537"/>
                <a:gd name="T70" fmla="*/ 4 w 504"/>
                <a:gd name="T71" fmla="*/ 34 h 537"/>
                <a:gd name="T72" fmla="*/ 1 w 504"/>
                <a:gd name="T73" fmla="*/ 23 h 537"/>
                <a:gd name="T74" fmla="*/ 3 w 504"/>
                <a:gd name="T75" fmla="*/ 7 h 537"/>
                <a:gd name="T76" fmla="*/ 10 w 504"/>
                <a:gd name="T77" fmla="*/ 21 h 537"/>
                <a:gd name="T78" fmla="*/ 11 w 504"/>
                <a:gd name="T79" fmla="*/ 24 h 537"/>
                <a:gd name="T80" fmla="*/ 13 w 504"/>
                <a:gd name="T81" fmla="*/ 31 h 537"/>
                <a:gd name="T82" fmla="*/ 18 w 504"/>
                <a:gd name="T83" fmla="*/ 31 h 537"/>
                <a:gd name="T84" fmla="*/ 18 w 504"/>
                <a:gd name="T85" fmla="*/ 36 h 537"/>
                <a:gd name="T86" fmla="*/ 29 w 504"/>
                <a:gd name="T87" fmla="*/ 41 h 537"/>
                <a:gd name="T88" fmla="*/ 38 w 504"/>
                <a:gd name="T89" fmla="*/ 46 h 537"/>
                <a:gd name="T90" fmla="*/ 35 w 504"/>
                <a:gd name="T91" fmla="*/ 48 h 537"/>
                <a:gd name="T92" fmla="*/ 21 w 504"/>
                <a:gd name="T93" fmla="*/ 47 h 537"/>
                <a:gd name="T94" fmla="*/ 14 w 504"/>
                <a:gd name="T95" fmla="*/ 46 h 537"/>
                <a:gd name="T96" fmla="*/ 11 w 504"/>
                <a:gd name="T97" fmla="*/ 47 h 537"/>
                <a:gd name="T98" fmla="*/ 6 w 504"/>
                <a:gd name="T99" fmla="*/ 47 h 5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04"/>
                <a:gd name="T151" fmla="*/ 0 h 537"/>
                <a:gd name="T152" fmla="*/ 504 w 504"/>
                <a:gd name="T153" fmla="*/ 537 h 53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04" h="537">
                  <a:moveTo>
                    <a:pt x="154" y="434"/>
                  </a:moveTo>
                  <a:lnTo>
                    <a:pt x="193" y="453"/>
                  </a:lnTo>
                  <a:lnTo>
                    <a:pt x="234" y="470"/>
                  </a:lnTo>
                  <a:lnTo>
                    <a:pt x="276" y="484"/>
                  </a:lnTo>
                  <a:lnTo>
                    <a:pt x="320" y="496"/>
                  </a:lnTo>
                  <a:lnTo>
                    <a:pt x="364" y="507"/>
                  </a:lnTo>
                  <a:lnTo>
                    <a:pt x="408" y="516"/>
                  </a:lnTo>
                  <a:lnTo>
                    <a:pt x="452" y="524"/>
                  </a:lnTo>
                  <a:lnTo>
                    <a:pt x="397" y="501"/>
                  </a:lnTo>
                  <a:lnTo>
                    <a:pt x="355" y="478"/>
                  </a:lnTo>
                  <a:lnTo>
                    <a:pt x="316" y="453"/>
                  </a:lnTo>
                  <a:lnTo>
                    <a:pt x="278" y="431"/>
                  </a:lnTo>
                  <a:lnTo>
                    <a:pt x="239" y="416"/>
                  </a:lnTo>
                  <a:lnTo>
                    <a:pt x="193" y="414"/>
                  </a:lnTo>
                  <a:lnTo>
                    <a:pt x="179" y="416"/>
                  </a:lnTo>
                  <a:lnTo>
                    <a:pt x="166" y="420"/>
                  </a:lnTo>
                  <a:lnTo>
                    <a:pt x="154" y="426"/>
                  </a:lnTo>
                  <a:lnTo>
                    <a:pt x="154" y="434"/>
                  </a:lnTo>
                  <a:close/>
                  <a:moveTo>
                    <a:pt x="203" y="404"/>
                  </a:moveTo>
                  <a:lnTo>
                    <a:pt x="199" y="382"/>
                  </a:lnTo>
                  <a:lnTo>
                    <a:pt x="199" y="367"/>
                  </a:lnTo>
                  <a:lnTo>
                    <a:pt x="199" y="360"/>
                  </a:lnTo>
                  <a:lnTo>
                    <a:pt x="145" y="408"/>
                  </a:lnTo>
                  <a:lnTo>
                    <a:pt x="147" y="410"/>
                  </a:lnTo>
                  <a:lnTo>
                    <a:pt x="150" y="412"/>
                  </a:lnTo>
                  <a:lnTo>
                    <a:pt x="152" y="415"/>
                  </a:lnTo>
                  <a:lnTo>
                    <a:pt x="176" y="408"/>
                  </a:lnTo>
                  <a:lnTo>
                    <a:pt x="194" y="405"/>
                  </a:lnTo>
                  <a:lnTo>
                    <a:pt x="203" y="404"/>
                  </a:lnTo>
                  <a:close/>
                  <a:moveTo>
                    <a:pt x="144" y="370"/>
                  </a:moveTo>
                  <a:lnTo>
                    <a:pt x="146" y="329"/>
                  </a:lnTo>
                  <a:lnTo>
                    <a:pt x="136" y="292"/>
                  </a:lnTo>
                  <a:lnTo>
                    <a:pt x="119" y="259"/>
                  </a:lnTo>
                  <a:lnTo>
                    <a:pt x="96" y="222"/>
                  </a:lnTo>
                  <a:lnTo>
                    <a:pt x="73" y="182"/>
                  </a:lnTo>
                  <a:lnTo>
                    <a:pt x="56" y="146"/>
                  </a:lnTo>
                  <a:lnTo>
                    <a:pt x="38" y="106"/>
                  </a:lnTo>
                  <a:lnTo>
                    <a:pt x="25" y="66"/>
                  </a:lnTo>
                  <a:lnTo>
                    <a:pt x="30" y="105"/>
                  </a:lnTo>
                  <a:lnTo>
                    <a:pt x="36" y="144"/>
                  </a:lnTo>
                  <a:lnTo>
                    <a:pt x="44" y="182"/>
                  </a:lnTo>
                  <a:lnTo>
                    <a:pt x="54" y="220"/>
                  </a:lnTo>
                  <a:lnTo>
                    <a:pt x="63" y="257"/>
                  </a:lnTo>
                  <a:lnTo>
                    <a:pt x="75" y="293"/>
                  </a:lnTo>
                  <a:lnTo>
                    <a:pt x="87" y="329"/>
                  </a:lnTo>
                  <a:lnTo>
                    <a:pt x="102" y="364"/>
                  </a:lnTo>
                  <a:lnTo>
                    <a:pt x="117" y="397"/>
                  </a:lnTo>
                  <a:lnTo>
                    <a:pt x="120" y="397"/>
                  </a:lnTo>
                  <a:lnTo>
                    <a:pt x="124" y="397"/>
                  </a:lnTo>
                  <a:lnTo>
                    <a:pt x="130" y="398"/>
                  </a:lnTo>
                  <a:lnTo>
                    <a:pt x="138" y="386"/>
                  </a:lnTo>
                  <a:lnTo>
                    <a:pt x="143" y="375"/>
                  </a:lnTo>
                  <a:lnTo>
                    <a:pt x="144" y="370"/>
                  </a:lnTo>
                  <a:close/>
                  <a:moveTo>
                    <a:pt x="84" y="419"/>
                  </a:moveTo>
                  <a:lnTo>
                    <a:pt x="85" y="416"/>
                  </a:lnTo>
                  <a:lnTo>
                    <a:pt x="86" y="412"/>
                  </a:lnTo>
                  <a:lnTo>
                    <a:pt x="87" y="411"/>
                  </a:lnTo>
                  <a:lnTo>
                    <a:pt x="69" y="398"/>
                  </a:lnTo>
                  <a:lnTo>
                    <a:pt x="56" y="386"/>
                  </a:lnTo>
                  <a:lnTo>
                    <a:pt x="52" y="381"/>
                  </a:lnTo>
                  <a:lnTo>
                    <a:pt x="46" y="386"/>
                  </a:lnTo>
                  <a:lnTo>
                    <a:pt x="30" y="396"/>
                  </a:lnTo>
                  <a:lnTo>
                    <a:pt x="16" y="403"/>
                  </a:lnTo>
                  <a:lnTo>
                    <a:pt x="38" y="408"/>
                  </a:lnTo>
                  <a:lnTo>
                    <a:pt x="69" y="415"/>
                  </a:lnTo>
                  <a:lnTo>
                    <a:pt x="84" y="419"/>
                  </a:lnTo>
                  <a:close/>
                  <a:moveTo>
                    <a:pt x="128" y="460"/>
                  </a:moveTo>
                  <a:lnTo>
                    <a:pt x="146" y="523"/>
                  </a:lnTo>
                  <a:lnTo>
                    <a:pt x="154" y="512"/>
                  </a:lnTo>
                  <a:lnTo>
                    <a:pt x="162" y="503"/>
                  </a:lnTo>
                  <a:lnTo>
                    <a:pt x="170" y="493"/>
                  </a:lnTo>
                  <a:lnTo>
                    <a:pt x="156" y="482"/>
                  </a:lnTo>
                  <a:lnTo>
                    <a:pt x="146" y="468"/>
                  </a:lnTo>
                  <a:lnTo>
                    <a:pt x="139" y="456"/>
                  </a:lnTo>
                  <a:lnTo>
                    <a:pt x="135" y="457"/>
                  </a:lnTo>
                  <a:lnTo>
                    <a:pt x="131" y="458"/>
                  </a:lnTo>
                  <a:lnTo>
                    <a:pt x="128" y="460"/>
                  </a:lnTo>
                  <a:close/>
                  <a:moveTo>
                    <a:pt x="11" y="528"/>
                  </a:moveTo>
                  <a:lnTo>
                    <a:pt x="39" y="528"/>
                  </a:lnTo>
                  <a:lnTo>
                    <a:pt x="67" y="519"/>
                  </a:lnTo>
                  <a:lnTo>
                    <a:pt x="88" y="503"/>
                  </a:lnTo>
                  <a:lnTo>
                    <a:pt x="98" y="490"/>
                  </a:lnTo>
                  <a:lnTo>
                    <a:pt x="106" y="476"/>
                  </a:lnTo>
                  <a:lnTo>
                    <a:pt x="109" y="460"/>
                  </a:lnTo>
                  <a:lnTo>
                    <a:pt x="104" y="459"/>
                  </a:lnTo>
                  <a:lnTo>
                    <a:pt x="99" y="457"/>
                  </a:lnTo>
                  <a:lnTo>
                    <a:pt x="95" y="453"/>
                  </a:lnTo>
                  <a:lnTo>
                    <a:pt x="11" y="528"/>
                  </a:lnTo>
                  <a:close/>
                  <a:moveTo>
                    <a:pt x="102" y="443"/>
                  </a:moveTo>
                  <a:lnTo>
                    <a:pt x="112" y="449"/>
                  </a:lnTo>
                  <a:lnTo>
                    <a:pt x="123" y="449"/>
                  </a:lnTo>
                  <a:lnTo>
                    <a:pt x="134" y="443"/>
                  </a:lnTo>
                  <a:lnTo>
                    <a:pt x="140" y="434"/>
                  </a:lnTo>
                  <a:lnTo>
                    <a:pt x="140" y="422"/>
                  </a:lnTo>
                  <a:lnTo>
                    <a:pt x="134" y="413"/>
                  </a:lnTo>
                  <a:lnTo>
                    <a:pt x="123" y="408"/>
                  </a:lnTo>
                  <a:lnTo>
                    <a:pt x="111" y="408"/>
                  </a:lnTo>
                  <a:lnTo>
                    <a:pt x="102" y="413"/>
                  </a:lnTo>
                  <a:lnTo>
                    <a:pt x="96" y="423"/>
                  </a:lnTo>
                  <a:lnTo>
                    <a:pt x="96" y="434"/>
                  </a:lnTo>
                  <a:lnTo>
                    <a:pt x="102" y="443"/>
                  </a:lnTo>
                  <a:close/>
                  <a:moveTo>
                    <a:pt x="1" y="537"/>
                  </a:moveTo>
                  <a:lnTo>
                    <a:pt x="0" y="507"/>
                  </a:lnTo>
                  <a:lnTo>
                    <a:pt x="9" y="478"/>
                  </a:lnTo>
                  <a:lnTo>
                    <a:pt x="27" y="454"/>
                  </a:lnTo>
                  <a:lnTo>
                    <a:pt x="21" y="436"/>
                  </a:lnTo>
                  <a:lnTo>
                    <a:pt x="12" y="417"/>
                  </a:lnTo>
                  <a:lnTo>
                    <a:pt x="2" y="401"/>
                  </a:lnTo>
                  <a:lnTo>
                    <a:pt x="16" y="393"/>
                  </a:lnTo>
                  <a:lnTo>
                    <a:pt x="32" y="385"/>
                  </a:lnTo>
                  <a:lnTo>
                    <a:pt x="46" y="376"/>
                  </a:lnTo>
                  <a:lnTo>
                    <a:pt x="24" y="339"/>
                  </a:lnTo>
                  <a:lnTo>
                    <a:pt x="12" y="302"/>
                  </a:lnTo>
                  <a:lnTo>
                    <a:pt x="6" y="260"/>
                  </a:lnTo>
                  <a:lnTo>
                    <a:pt x="11" y="0"/>
                  </a:lnTo>
                  <a:lnTo>
                    <a:pt x="22" y="40"/>
                  </a:lnTo>
                  <a:lnTo>
                    <a:pt x="37" y="82"/>
                  </a:lnTo>
                  <a:lnTo>
                    <a:pt x="56" y="123"/>
                  </a:lnTo>
                  <a:lnTo>
                    <a:pt x="75" y="164"/>
                  </a:lnTo>
                  <a:lnTo>
                    <a:pt x="95" y="200"/>
                  </a:lnTo>
                  <a:lnTo>
                    <a:pt x="114" y="232"/>
                  </a:lnTo>
                  <a:lnTo>
                    <a:pt x="122" y="246"/>
                  </a:lnTo>
                  <a:lnTo>
                    <a:pt x="130" y="258"/>
                  </a:lnTo>
                  <a:lnTo>
                    <a:pt x="136" y="268"/>
                  </a:lnTo>
                  <a:lnTo>
                    <a:pt x="144" y="282"/>
                  </a:lnTo>
                  <a:lnTo>
                    <a:pt x="154" y="308"/>
                  </a:lnTo>
                  <a:lnTo>
                    <a:pt x="158" y="347"/>
                  </a:lnTo>
                  <a:lnTo>
                    <a:pt x="175" y="350"/>
                  </a:lnTo>
                  <a:lnTo>
                    <a:pt x="191" y="351"/>
                  </a:lnTo>
                  <a:lnTo>
                    <a:pt x="210" y="351"/>
                  </a:lnTo>
                  <a:lnTo>
                    <a:pt x="208" y="369"/>
                  </a:lnTo>
                  <a:lnTo>
                    <a:pt x="210" y="386"/>
                  </a:lnTo>
                  <a:lnTo>
                    <a:pt x="213" y="404"/>
                  </a:lnTo>
                  <a:lnTo>
                    <a:pt x="261" y="413"/>
                  </a:lnTo>
                  <a:lnTo>
                    <a:pt x="306" y="435"/>
                  </a:lnTo>
                  <a:lnTo>
                    <a:pt x="346" y="461"/>
                  </a:lnTo>
                  <a:lnTo>
                    <a:pt x="382" y="484"/>
                  </a:lnTo>
                  <a:lnTo>
                    <a:pt x="418" y="502"/>
                  </a:lnTo>
                  <a:lnTo>
                    <a:pt x="455" y="517"/>
                  </a:lnTo>
                  <a:lnTo>
                    <a:pt x="504" y="536"/>
                  </a:lnTo>
                  <a:lnTo>
                    <a:pt x="463" y="535"/>
                  </a:lnTo>
                  <a:lnTo>
                    <a:pt x="421" y="536"/>
                  </a:lnTo>
                  <a:lnTo>
                    <a:pt x="378" y="536"/>
                  </a:lnTo>
                  <a:lnTo>
                    <a:pt x="335" y="536"/>
                  </a:lnTo>
                  <a:lnTo>
                    <a:pt x="292" y="533"/>
                  </a:lnTo>
                  <a:lnTo>
                    <a:pt x="252" y="526"/>
                  </a:lnTo>
                  <a:lnTo>
                    <a:pt x="213" y="514"/>
                  </a:lnTo>
                  <a:lnTo>
                    <a:pt x="178" y="498"/>
                  </a:lnTo>
                  <a:lnTo>
                    <a:pt x="167" y="510"/>
                  </a:lnTo>
                  <a:lnTo>
                    <a:pt x="157" y="523"/>
                  </a:lnTo>
                  <a:lnTo>
                    <a:pt x="150" y="537"/>
                  </a:lnTo>
                  <a:lnTo>
                    <a:pt x="133" y="528"/>
                  </a:lnTo>
                  <a:lnTo>
                    <a:pt x="112" y="519"/>
                  </a:lnTo>
                  <a:lnTo>
                    <a:pt x="92" y="513"/>
                  </a:lnTo>
                  <a:lnTo>
                    <a:pt x="67" y="529"/>
                  </a:lnTo>
                  <a:lnTo>
                    <a:pt x="36" y="537"/>
                  </a:lnTo>
                  <a:lnTo>
                    <a:pt x="1" y="537"/>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100" name="Freeform 49">
              <a:extLst>
                <a:ext uri="{FF2B5EF4-FFF2-40B4-BE49-F238E27FC236}">
                  <a16:creationId xmlns="" xmlns:a16="http://schemas.microsoft.com/office/drawing/2014/main" id="{D23D315A-50FF-4CBC-A04D-CE715887829C}"/>
                </a:ext>
              </a:extLst>
            </p:cNvPr>
            <p:cNvSpPr>
              <a:spLocks noEditPoints="1"/>
            </p:cNvSpPr>
            <p:nvPr/>
          </p:nvSpPr>
          <p:spPr bwMode="auto">
            <a:xfrm>
              <a:off x="1599" y="3499"/>
              <a:ext cx="42" cy="49"/>
            </a:xfrm>
            <a:custGeom>
              <a:avLst/>
              <a:gdLst>
                <a:gd name="T0" fmla="*/ 27 w 504"/>
                <a:gd name="T1" fmla="*/ 4 h 537"/>
                <a:gd name="T2" fmla="*/ 13 w 504"/>
                <a:gd name="T3" fmla="*/ 9 h 537"/>
                <a:gd name="T4" fmla="*/ 14 w 504"/>
                <a:gd name="T5" fmla="*/ 11 h 537"/>
                <a:gd name="T6" fmla="*/ 20 w 504"/>
                <a:gd name="T7" fmla="*/ 11 h 537"/>
                <a:gd name="T8" fmla="*/ 33 w 504"/>
                <a:gd name="T9" fmla="*/ 3 h 537"/>
                <a:gd name="T10" fmla="*/ 17 w 504"/>
                <a:gd name="T11" fmla="*/ 16 h 537"/>
                <a:gd name="T12" fmla="*/ 17 w 504"/>
                <a:gd name="T13" fmla="*/ 12 h 537"/>
                <a:gd name="T14" fmla="*/ 13 w 504"/>
                <a:gd name="T15" fmla="*/ 11 h 537"/>
                <a:gd name="T16" fmla="*/ 12 w 504"/>
                <a:gd name="T17" fmla="*/ 12 h 537"/>
                <a:gd name="T18" fmla="*/ 8 w 504"/>
                <a:gd name="T19" fmla="*/ 29 h 537"/>
                <a:gd name="T20" fmla="*/ 12 w 504"/>
                <a:gd name="T21" fmla="*/ 15 h 537"/>
                <a:gd name="T22" fmla="*/ 11 w 504"/>
                <a:gd name="T23" fmla="*/ 13 h 537"/>
                <a:gd name="T24" fmla="*/ 10 w 504"/>
                <a:gd name="T25" fmla="*/ 13 h 537"/>
                <a:gd name="T26" fmla="*/ 6 w 504"/>
                <a:gd name="T27" fmla="*/ 22 h 537"/>
                <a:gd name="T28" fmla="*/ 3 w 504"/>
                <a:gd name="T29" fmla="*/ 36 h 537"/>
                <a:gd name="T30" fmla="*/ 3 w 504"/>
                <a:gd name="T31" fmla="*/ 39 h 537"/>
                <a:gd name="T32" fmla="*/ 7 w 504"/>
                <a:gd name="T33" fmla="*/ 11 h 537"/>
                <a:gd name="T34" fmla="*/ 1 w 504"/>
                <a:gd name="T35" fmla="*/ 12 h 537"/>
                <a:gd name="T36" fmla="*/ 4 w 504"/>
                <a:gd name="T37" fmla="*/ 14 h 537"/>
                <a:gd name="T38" fmla="*/ 7 w 504"/>
                <a:gd name="T39" fmla="*/ 11 h 537"/>
                <a:gd name="T40" fmla="*/ 7 w 504"/>
                <a:gd name="T41" fmla="*/ 11 h 537"/>
                <a:gd name="T42" fmla="*/ 11 w 504"/>
                <a:gd name="T43" fmla="*/ 7 h 537"/>
                <a:gd name="T44" fmla="*/ 12 w 504"/>
                <a:gd name="T45" fmla="*/ 6 h 537"/>
                <a:gd name="T46" fmla="*/ 14 w 504"/>
                <a:gd name="T47" fmla="*/ 3 h 537"/>
                <a:gd name="T48" fmla="*/ 7 w 504"/>
                <a:gd name="T49" fmla="*/ 3 h 537"/>
                <a:gd name="T50" fmla="*/ 1 w 504"/>
                <a:gd name="T51" fmla="*/ 1 h 537"/>
                <a:gd name="T52" fmla="*/ 9 w 504"/>
                <a:gd name="T53" fmla="*/ 7 h 537"/>
                <a:gd name="T54" fmla="*/ 8 w 504"/>
                <a:gd name="T55" fmla="*/ 4 h 537"/>
                <a:gd name="T56" fmla="*/ 10 w 504"/>
                <a:gd name="T57" fmla="*/ 8 h 537"/>
                <a:gd name="T58" fmla="*/ 8 w 504"/>
                <a:gd name="T59" fmla="*/ 9 h 537"/>
                <a:gd name="T60" fmla="*/ 9 w 504"/>
                <a:gd name="T61" fmla="*/ 12 h 537"/>
                <a:gd name="T62" fmla="*/ 12 w 504"/>
                <a:gd name="T63" fmla="*/ 10 h 537"/>
                <a:gd name="T64" fmla="*/ 2 w 504"/>
                <a:gd name="T65" fmla="*/ 8 h 537"/>
                <a:gd name="T66" fmla="*/ 0 w 504"/>
                <a:gd name="T67" fmla="*/ 0 h 537"/>
                <a:gd name="T68" fmla="*/ 8 w 504"/>
                <a:gd name="T69" fmla="*/ 2 h 537"/>
                <a:gd name="T70" fmla="*/ 13 w 504"/>
                <a:gd name="T71" fmla="*/ 0 h 537"/>
                <a:gd name="T72" fmla="*/ 15 w 504"/>
                <a:gd name="T73" fmla="*/ 4 h 537"/>
                <a:gd name="T74" fmla="*/ 28 w 504"/>
                <a:gd name="T75" fmla="*/ 0 h 537"/>
                <a:gd name="T76" fmla="*/ 42 w 504"/>
                <a:gd name="T77" fmla="*/ 0 h 537"/>
                <a:gd name="T78" fmla="*/ 32 w 504"/>
                <a:gd name="T79" fmla="*/ 5 h 537"/>
                <a:gd name="T80" fmla="*/ 22 w 504"/>
                <a:gd name="T81" fmla="*/ 11 h 537"/>
                <a:gd name="T82" fmla="*/ 17 w 504"/>
                <a:gd name="T83" fmla="*/ 15 h 537"/>
                <a:gd name="T84" fmla="*/ 15 w 504"/>
                <a:gd name="T85" fmla="*/ 17 h 537"/>
                <a:gd name="T86" fmla="*/ 12 w 504"/>
                <a:gd name="T87" fmla="*/ 23 h 537"/>
                <a:gd name="T88" fmla="*/ 10 w 504"/>
                <a:gd name="T89" fmla="*/ 27 h 537"/>
                <a:gd name="T90" fmla="*/ 6 w 504"/>
                <a:gd name="T91" fmla="*/ 34 h 537"/>
                <a:gd name="T92" fmla="*/ 1 w 504"/>
                <a:gd name="T93" fmla="*/ 49 h 537"/>
                <a:gd name="T94" fmla="*/ 1 w 504"/>
                <a:gd name="T95" fmla="*/ 21 h 537"/>
                <a:gd name="T96" fmla="*/ 3 w 504"/>
                <a:gd name="T97" fmla="*/ 14 h 537"/>
                <a:gd name="T98" fmla="*/ 1 w 504"/>
                <a:gd name="T99" fmla="*/ 11 h 5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04"/>
                <a:gd name="T151" fmla="*/ 0 h 537"/>
                <a:gd name="T152" fmla="*/ 504 w 504"/>
                <a:gd name="T153" fmla="*/ 537 h 53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04" h="537">
                  <a:moveTo>
                    <a:pt x="452" y="13"/>
                  </a:moveTo>
                  <a:lnTo>
                    <a:pt x="408" y="21"/>
                  </a:lnTo>
                  <a:lnTo>
                    <a:pt x="364" y="30"/>
                  </a:lnTo>
                  <a:lnTo>
                    <a:pt x="320" y="40"/>
                  </a:lnTo>
                  <a:lnTo>
                    <a:pt x="276" y="54"/>
                  </a:lnTo>
                  <a:lnTo>
                    <a:pt x="234" y="68"/>
                  </a:lnTo>
                  <a:lnTo>
                    <a:pt x="193" y="84"/>
                  </a:lnTo>
                  <a:lnTo>
                    <a:pt x="154" y="104"/>
                  </a:lnTo>
                  <a:lnTo>
                    <a:pt x="154" y="112"/>
                  </a:lnTo>
                  <a:lnTo>
                    <a:pt x="166" y="117"/>
                  </a:lnTo>
                  <a:lnTo>
                    <a:pt x="179" y="120"/>
                  </a:lnTo>
                  <a:lnTo>
                    <a:pt x="193" y="123"/>
                  </a:lnTo>
                  <a:lnTo>
                    <a:pt x="239" y="121"/>
                  </a:lnTo>
                  <a:lnTo>
                    <a:pt x="278" y="107"/>
                  </a:lnTo>
                  <a:lnTo>
                    <a:pt x="316" y="85"/>
                  </a:lnTo>
                  <a:lnTo>
                    <a:pt x="355" y="60"/>
                  </a:lnTo>
                  <a:lnTo>
                    <a:pt x="397" y="36"/>
                  </a:lnTo>
                  <a:lnTo>
                    <a:pt x="452" y="13"/>
                  </a:lnTo>
                  <a:close/>
                  <a:moveTo>
                    <a:pt x="199" y="177"/>
                  </a:moveTo>
                  <a:lnTo>
                    <a:pt x="199" y="171"/>
                  </a:lnTo>
                  <a:lnTo>
                    <a:pt x="199" y="155"/>
                  </a:lnTo>
                  <a:lnTo>
                    <a:pt x="203" y="133"/>
                  </a:lnTo>
                  <a:lnTo>
                    <a:pt x="194" y="132"/>
                  </a:lnTo>
                  <a:lnTo>
                    <a:pt x="176" y="129"/>
                  </a:lnTo>
                  <a:lnTo>
                    <a:pt x="152" y="122"/>
                  </a:lnTo>
                  <a:lnTo>
                    <a:pt x="150" y="125"/>
                  </a:lnTo>
                  <a:lnTo>
                    <a:pt x="147" y="127"/>
                  </a:lnTo>
                  <a:lnTo>
                    <a:pt x="145" y="129"/>
                  </a:lnTo>
                  <a:lnTo>
                    <a:pt x="199" y="177"/>
                  </a:lnTo>
                  <a:close/>
                  <a:moveTo>
                    <a:pt x="73" y="356"/>
                  </a:moveTo>
                  <a:lnTo>
                    <a:pt x="96" y="315"/>
                  </a:lnTo>
                  <a:lnTo>
                    <a:pt x="119" y="279"/>
                  </a:lnTo>
                  <a:lnTo>
                    <a:pt x="136" y="244"/>
                  </a:lnTo>
                  <a:lnTo>
                    <a:pt x="146" y="209"/>
                  </a:lnTo>
                  <a:lnTo>
                    <a:pt x="144" y="168"/>
                  </a:lnTo>
                  <a:lnTo>
                    <a:pt x="143" y="163"/>
                  </a:lnTo>
                  <a:lnTo>
                    <a:pt x="138" y="152"/>
                  </a:lnTo>
                  <a:lnTo>
                    <a:pt x="130" y="139"/>
                  </a:lnTo>
                  <a:lnTo>
                    <a:pt x="124" y="140"/>
                  </a:lnTo>
                  <a:lnTo>
                    <a:pt x="120" y="140"/>
                  </a:lnTo>
                  <a:lnTo>
                    <a:pt x="117" y="140"/>
                  </a:lnTo>
                  <a:lnTo>
                    <a:pt x="102" y="174"/>
                  </a:lnTo>
                  <a:lnTo>
                    <a:pt x="87" y="208"/>
                  </a:lnTo>
                  <a:lnTo>
                    <a:pt x="75" y="244"/>
                  </a:lnTo>
                  <a:lnTo>
                    <a:pt x="63" y="280"/>
                  </a:lnTo>
                  <a:lnTo>
                    <a:pt x="54" y="317"/>
                  </a:lnTo>
                  <a:lnTo>
                    <a:pt x="44" y="356"/>
                  </a:lnTo>
                  <a:lnTo>
                    <a:pt x="36" y="394"/>
                  </a:lnTo>
                  <a:lnTo>
                    <a:pt x="30" y="432"/>
                  </a:lnTo>
                  <a:lnTo>
                    <a:pt x="25" y="472"/>
                  </a:lnTo>
                  <a:lnTo>
                    <a:pt x="38" y="431"/>
                  </a:lnTo>
                  <a:lnTo>
                    <a:pt x="56" y="391"/>
                  </a:lnTo>
                  <a:lnTo>
                    <a:pt x="73" y="356"/>
                  </a:lnTo>
                  <a:close/>
                  <a:moveTo>
                    <a:pt x="84" y="118"/>
                  </a:moveTo>
                  <a:lnTo>
                    <a:pt x="69" y="122"/>
                  </a:lnTo>
                  <a:lnTo>
                    <a:pt x="38" y="129"/>
                  </a:lnTo>
                  <a:lnTo>
                    <a:pt x="16" y="134"/>
                  </a:lnTo>
                  <a:lnTo>
                    <a:pt x="30" y="141"/>
                  </a:lnTo>
                  <a:lnTo>
                    <a:pt x="46" y="152"/>
                  </a:lnTo>
                  <a:lnTo>
                    <a:pt x="52" y="157"/>
                  </a:lnTo>
                  <a:lnTo>
                    <a:pt x="56" y="150"/>
                  </a:lnTo>
                  <a:lnTo>
                    <a:pt x="69" y="139"/>
                  </a:lnTo>
                  <a:lnTo>
                    <a:pt x="87" y="126"/>
                  </a:lnTo>
                  <a:lnTo>
                    <a:pt x="86" y="125"/>
                  </a:lnTo>
                  <a:lnTo>
                    <a:pt x="85" y="121"/>
                  </a:lnTo>
                  <a:lnTo>
                    <a:pt x="84" y="118"/>
                  </a:lnTo>
                  <a:close/>
                  <a:moveTo>
                    <a:pt x="146" y="14"/>
                  </a:moveTo>
                  <a:lnTo>
                    <a:pt x="128" y="78"/>
                  </a:lnTo>
                  <a:lnTo>
                    <a:pt x="131" y="80"/>
                  </a:lnTo>
                  <a:lnTo>
                    <a:pt x="135" y="82"/>
                  </a:lnTo>
                  <a:lnTo>
                    <a:pt x="138" y="83"/>
                  </a:lnTo>
                  <a:lnTo>
                    <a:pt x="145" y="70"/>
                  </a:lnTo>
                  <a:lnTo>
                    <a:pt x="156" y="56"/>
                  </a:lnTo>
                  <a:lnTo>
                    <a:pt x="170" y="44"/>
                  </a:lnTo>
                  <a:lnTo>
                    <a:pt x="162" y="34"/>
                  </a:lnTo>
                  <a:lnTo>
                    <a:pt x="154" y="25"/>
                  </a:lnTo>
                  <a:lnTo>
                    <a:pt x="146" y="14"/>
                  </a:lnTo>
                  <a:close/>
                  <a:moveTo>
                    <a:pt x="88" y="34"/>
                  </a:moveTo>
                  <a:lnTo>
                    <a:pt x="67" y="18"/>
                  </a:lnTo>
                  <a:lnTo>
                    <a:pt x="39" y="10"/>
                  </a:lnTo>
                  <a:lnTo>
                    <a:pt x="11" y="9"/>
                  </a:lnTo>
                  <a:lnTo>
                    <a:pt x="95" y="85"/>
                  </a:lnTo>
                  <a:lnTo>
                    <a:pt x="99" y="81"/>
                  </a:lnTo>
                  <a:lnTo>
                    <a:pt x="105" y="79"/>
                  </a:lnTo>
                  <a:lnTo>
                    <a:pt x="110" y="77"/>
                  </a:lnTo>
                  <a:lnTo>
                    <a:pt x="106" y="62"/>
                  </a:lnTo>
                  <a:lnTo>
                    <a:pt x="98" y="47"/>
                  </a:lnTo>
                  <a:lnTo>
                    <a:pt x="88" y="34"/>
                  </a:lnTo>
                  <a:close/>
                  <a:moveTo>
                    <a:pt x="134" y="94"/>
                  </a:moveTo>
                  <a:lnTo>
                    <a:pt x="123" y="89"/>
                  </a:lnTo>
                  <a:lnTo>
                    <a:pt x="112" y="89"/>
                  </a:lnTo>
                  <a:lnTo>
                    <a:pt x="102" y="94"/>
                  </a:lnTo>
                  <a:lnTo>
                    <a:pt x="96" y="104"/>
                  </a:lnTo>
                  <a:lnTo>
                    <a:pt x="96" y="114"/>
                  </a:lnTo>
                  <a:lnTo>
                    <a:pt x="102" y="124"/>
                  </a:lnTo>
                  <a:lnTo>
                    <a:pt x="111" y="129"/>
                  </a:lnTo>
                  <a:lnTo>
                    <a:pt x="123" y="129"/>
                  </a:lnTo>
                  <a:lnTo>
                    <a:pt x="134" y="124"/>
                  </a:lnTo>
                  <a:lnTo>
                    <a:pt x="140" y="114"/>
                  </a:lnTo>
                  <a:lnTo>
                    <a:pt x="140" y="104"/>
                  </a:lnTo>
                  <a:lnTo>
                    <a:pt x="134" y="94"/>
                  </a:lnTo>
                  <a:close/>
                  <a:moveTo>
                    <a:pt x="27" y="84"/>
                  </a:moveTo>
                  <a:lnTo>
                    <a:pt x="9" y="60"/>
                  </a:lnTo>
                  <a:lnTo>
                    <a:pt x="0" y="30"/>
                  </a:lnTo>
                  <a:lnTo>
                    <a:pt x="1" y="1"/>
                  </a:lnTo>
                  <a:lnTo>
                    <a:pt x="36" y="1"/>
                  </a:lnTo>
                  <a:lnTo>
                    <a:pt x="67" y="8"/>
                  </a:lnTo>
                  <a:lnTo>
                    <a:pt x="92" y="24"/>
                  </a:lnTo>
                  <a:lnTo>
                    <a:pt x="112" y="18"/>
                  </a:lnTo>
                  <a:lnTo>
                    <a:pt x="133" y="9"/>
                  </a:lnTo>
                  <a:lnTo>
                    <a:pt x="150" y="0"/>
                  </a:lnTo>
                  <a:lnTo>
                    <a:pt x="157" y="14"/>
                  </a:lnTo>
                  <a:lnTo>
                    <a:pt x="167" y="27"/>
                  </a:lnTo>
                  <a:lnTo>
                    <a:pt x="178" y="39"/>
                  </a:lnTo>
                  <a:lnTo>
                    <a:pt x="213" y="23"/>
                  </a:lnTo>
                  <a:lnTo>
                    <a:pt x="252" y="12"/>
                  </a:lnTo>
                  <a:lnTo>
                    <a:pt x="292" y="5"/>
                  </a:lnTo>
                  <a:lnTo>
                    <a:pt x="335" y="2"/>
                  </a:lnTo>
                  <a:lnTo>
                    <a:pt x="378" y="1"/>
                  </a:lnTo>
                  <a:lnTo>
                    <a:pt x="421" y="2"/>
                  </a:lnTo>
                  <a:lnTo>
                    <a:pt x="463" y="3"/>
                  </a:lnTo>
                  <a:lnTo>
                    <a:pt x="504" y="2"/>
                  </a:lnTo>
                  <a:lnTo>
                    <a:pt x="455" y="20"/>
                  </a:lnTo>
                  <a:lnTo>
                    <a:pt x="418" y="35"/>
                  </a:lnTo>
                  <a:lnTo>
                    <a:pt x="382" y="54"/>
                  </a:lnTo>
                  <a:lnTo>
                    <a:pt x="346" y="77"/>
                  </a:lnTo>
                  <a:lnTo>
                    <a:pt x="306" y="103"/>
                  </a:lnTo>
                  <a:lnTo>
                    <a:pt x="261" y="124"/>
                  </a:lnTo>
                  <a:lnTo>
                    <a:pt x="213" y="133"/>
                  </a:lnTo>
                  <a:lnTo>
                    <a:pt x="210" y="150"/>
                  </a:lnTo>
                  <a:lnTo>
                    <a:pt x="208" y="169"/>
                  </a:lnTo>
                  <a:lnTo>
                    <a:pt x="210" y="187"/>
                  </a:lnTo>
                  <a:lnTo>
                    <a:pt x="191" y="186"/>
                  </a:lnTo>
                  <a:lnTo>
                    <a:pt x="175" y="188"/>
                  </a:lnTo>
                  <a:lnTo>
                    <a:pt x="158" y="191"/>
                  </a:lnTo>
                  <a:lnTo>
                    <a:pt x="154" y="229"/>
                  </a:lnTo>
                  <a:lnTo>
                    <a:pt x="144" y="256"/>
                  </a:lnTo>
                  <a:lnTo>
                    <a:pt x="136" y="270"/>
                  </a:lnTo>
                  <a:lnTo>
                    <a:pt x="130" y="280"/>
                  </a:lnTo>
                  <a:lnTo>
                    <a:pt x="122" y="292"/>
                  </a:lnTo>
                  <a:lnTo>
                    <a:pt x="114" y="307"/>
                  </a:lnTo>
                  <a:lnTo>
                    <a:pt x="95" y="337"/>
                  </a:lnTo>
                  <a:lnTo>
                    <a:pt x="75" y="374"/>
                  </a:lnTo>
                  <a:lnTo>
                    <a:pt x="56" y="413"/>
                  </a:lnTo>
                  <a:lnTo>
                    <a:pt x="37" y="456"/>
                  </a:lnTo>
                  <a:lnTo>
                    <a:pt x="22" y="497"/>
                  </a:lnTo>
                  <a:lnTo>
                    <a:pt x="11" y="537"/>
                  </a:lnTo>
                  <a:lnTo>
                    <a:pt x="6" y="277"/>
                  </a:lnTo>
                  <a:lnTo>
                    <a:pt x="12" y="235"/>
                  </a:lnTo>
                  <a:lnTo>
                    <a:pt x="24" y="199"/>
                  </a:lnTo>
                  <a:lnTo>
                    <a:pt x="46" y="162"/>
                  </a:lnTo>
                  <a:lnTo>
                    <a:pt x="32" y="153"/>
                  </a:lnTo>
                  <a:lnTo>
                    <a:pt x="16" y="144"/>
                  </a:lnTo>
                  <a:lnTo>
                    <a:pt x="2" y="136"/>
                  </a:lnTo>
                  <a:lnTo>
                    <a:pt x="12" y="120"/>
                  </a:lnTo>
                  <a:lnTo>
                    <a:pt x="21" y="102"/>
                  </a:lnTo>
                  <a:lnTo>
                    <a:pt x="27" y="84"/>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sp>
          <p:nvSpPr>
            <p:cNvPr id="2101" name="Freeform 50">
              <a:extLst>
                <a:ext uri="{FF2B5EF4-FFF2-40B4-BE49-F238E27FC236}">
                  <a16:creationId xmlns="" xmlns:a16="http://schemas.microsoft.com/office/drawing/2014/main" id="{4A6E942C-29D7-4143-92F7-B31EED73A2B2}"/>
                </a:ext>
              </a:extLst>
            </p:cNvPr>
            <p:cNvSpPr>
              <a:spLocks noEditPoints="1"/>
            </p:cNvSpPr>
            <p:nvPr/>
          </p:nvSpPr>
          <p:spPr bwMode="auto">
            <a:xfrm>
              <a:off x="1601" y="3500"/>
              <a:ext cx="113" cy="132"/>
            </a:xfrm>
            <a:custGeom>
              <a:avLst/>
              <a:gdLst>
                <a:gd name="T0" fmla="*/ 40 w 1364"/>
                <a:gd name="T1" fmla="*/ 3 h 1456"/>
                <a:gd name="T2" fmla="*/ 24 w 1364"/>
                <a:gd name="T3" fmla="*/ 12 h 1456"/>
                <a:gd name="T4" fmla="*/ 11 w 1364"/>
                <a:gd name="T5" fmla="*/ 27 h 1456"/>
                <a:gd name="T6" fmla="*/ 2 w 1364"/>
                <a:gd name="T7" fmla="*/ 47 h 1456"/>
                <a:gd name="T8" fmla="*/ 0 w 1364"/>
                <a:gd name="T9" fmla="*/ 66 h 1456"/>
                <a:gd name="T10" fmla="*/ 3 w 1364"/>
                <a:gd name="T11" fmla="*/ 88 h 1456"/>
                <a:gd name="T12" fmla="*/ 12 w 1364"/>
                <a:gd name="T13" fmla="*/ 107 h 1456"/>
                <a:gd name="T14" fmla="*/ 26 w 1364"/>
                <a:gd name="T15" fmla="*/ 121 h 1456"/>
                <a:gd name="T16" fmla="*/ 43 w 1364"/>
                <a:gd name="T17" fmla="*/ 130 h 1456"/>
                <a:gd name="T18" fmla="*/ 59 w 1364"/>
                <a:gd name="T19" fmla="*/ 132 h 1456"/>
                <a:gd name="T20" fmla="*/ 78 w 1364"/>
                <a:gd name="T21" fmla="*/ 127 h 1456"/>
                <a:gd name="T22" fmla="*/ 94 w 1364"/>
                <a:gd name="T23" fmla="*/ 116 h 1456"/>
                <a:gd name="T24" fmla="*/ 105 w 1364"/>
                <a:gd name="T25" fmla="*/ 99 h 1456"/>
                <a:gd name="T26" fmla="*/ 112 w 1364"/>
                <a:gd name="T27" fmla="*/ 79 h 1456"/>
                <a:gd name="T28" fmla="*/ 113 w 1364"/>
                <a:gd name="T29" fmla="*/ 59 h 1456"/>
                <a:gd name="T30" fmla="*/ 108 w 1364"/>
                <a:gd name="T31" fmla="*/ 38 h 1456"/>
                <a:gd name="T32" fmla="*/ 97 w 1364"/>
                <a:gd name="T33" fmla="*/ 20 h 1456"/>
                <a:gd name="T34" fmla="*/ 83 w 1364"/>
                <a:gd name="T35" fmla="*/ 8 h 1456"/>
                <a:gd name="T36" fmla="*/ 65 w 1364"/>
                <a:gd name="T37" fmla="*/ 1 h 1456"/>
                <a:gd name="T38" fmla="*/ 12 w 1364"/>
                <a:gd name="T39" fmla="*/ 94 h 1456"/>
                <a:gd name="T40" fmla="*/ 7 w 1364"/>
                <a:gd name="T41" fmla="*/ 70 h 1456"/>
                <a:gd name="T42" fmla="*/ 9 w 1364"/>
                <a:gd name="T43" fmla="*/ 48 h 1456"/>
                <a:gd name="T44" fmla="*/ 16 w 1364"/>
                <a:gd name="T45" fmla="*/ 100 h 1456"/>
                <a:gd name="T46" fmla="*/ 39 w 1364"/>
                <a:gd name="T47" fmla="*/ 121 h 1456"/>
                <a:gd name="T48" fmla="*/ 28 w 1364"/>
                <a:gd name="T49" fmla="*/ 17 h 1456"/>
                <a:gd name="T50" fmla="*/ 60 w 1364"/>
                <a:gd name="T51" fmla="*/ 7 h 1456"/>
                <a:gd name="T52" fmla="*/ 57 w 1364"/>
                <a:gd name="T53" fmla="*/ 125 h 1456"/>
                <a:gd name="T54" fmla="*/ 51 w 1364"/>
                <a:gd name="T55" fmla="*/ 7 h 1456"/>
                <a:gd name="T56" fmla="*/ 85 w 1364"/>
                <a:gd name="T57" fmla="*/ 115 h 1456"/>
                <a:gd name="T58" fmla="*/ 97 w 1364"/>
                <a:gd name="T59" fmla="*/ 32 h 1456"/>
                <a:gd name="T60" fmla="*/ 106 w 1364"/>
                <a:gd name="T61" fmla="*/ 55 h 1456"/>
                <a:gd name="T62" fmla="*/ 106 w 1364"/>
                <a:gd name="T63" fmla="*/ 77 h 1456"/>
                <a:gd name="T64" fmla="*/ 97 w 1364"/>
                <a:gd name="T65" fmla="*/ 100 h 1456"/>
                <a:gd name="T66" fmla="*/ 82 w 1364"/>
                <a:gd name="T67" fmla="*/ 13 h 1456"/>
                <a:gd name="T68" fmla="*/ 82 w 1364"/>
                <a:gd name="T69" fmla="*/ 11 h 1456"/>
                <a:gd name="T70" fmla="*/ 31 w 1364"/>
                <a:gd name="T71" fmla="*/ 13 h 1456"/>
                <a:gd name="T72" fmla="*/ 39 w 1364"/>
                <a:gd name="T73" fmla="*/ 7 h 1456"/>
                <a:gd name="T74" fmla="*/ 6 w 1364"/>
                <a:gd name="T75" fmla="*/ 48 h 1456"/>
                <a:gd name="T76" fmla="*/ 16 w 1364"/>
                <a:gd name="T77" fmla="*/ 27 h 1456"/>
                <a:gd name="T78" fmla="*/ 10 w 1364"/>
                <a:gd name="T79" fmla="*/ 41 h 1456"/>
                <a:gd name="T80" fmla="*/ 5 w 1364"/>
                <a:gd name="T81" fmla="*/ 66 h 1456"/>
                <a:gd name="T82" fmla="*/ 8 w 1364"/>
                <a:gd name="T83" fmla="*/ 87 h 1456"/>
                <a:gd name="T84" fmla="*/ 16 w 1364"/>
                <a:gd name="T85" fmla="*/ 105 h 1456"/>
                <a:gd name="T86" fmla="*/ 7 w 1364"/>
                <a:gd name="T87" fmla="*/ 87 h 1456"/>
                <a:gd name="T88" fmla="*/ 4 w 1364"/>
                <a:gd name="T89" fmla="*/ 66 h 1456"/>
                <a:gd name="T90" fmla="*/ 39 w 1364"/>
                <a:gd name="T91" fmla="*/ 123 h 1456"/>
                <a:gd name="T92" fmla="*/ 57 w 1364"/>
                <a:gd name="T93" fmla="*/ 128 h 1456"/>
                <a:gd name="T94" fmla="*/ 53 w 1364"/>
                <a:gd name="T95" fmla="*/ 126 h 1456"/>
                <a:gd name="T96" fmla="*/ 62 w 1364"/>
                <a:gd name="T97" fmla="*/ 126 h 1456"/>
                <a:gd name="T98" fmla="*/ 74 w 1364"/>
                <a:gd name="T99" fmla="*/ 125 h 1456"/>
                <a:gd name="T100" fmla="*/ 85 w 1364"/>
                <a:gd name="T101" fmla="*/ 118 h 1456"/>
                <a:gd name="T102" fmla="*/ 99 w 1364"/>
                <a:gd name="T103" fmla="*/ 100 h 1456"/>
                <a:gd name="T104" fmla="*/ 107 w 1364"/>
                <a:gd name="T105" fmla="*/ 77 h 1456"/>
                <a:gd name="T106" fmla="*/ 107 w 1364"/>
                <a:gd name="T107" fmla="*/ 55 h 1456"/>
                <a:gd name="T108" fmla="*/ 99 w 1364"/>
                <a:gd name="T109" fmla="*/ 32 h 1456"/>
                <a:gd name="T110" fmla="*/ 102 w 1364"/>
                <a:gd name="T111" fmla="*/ 35 h 1456"/>
                <a:gd name="T112" fmla="*/ 109 w 1364"/>
                <a:gd name="T113" fmla="*/ 59 h 1456"/>
                <a:gd name="T114" fmla="*/ 108 w 1364"/>
                <a:gd name="T115" fmla="*/ 80 h 1456"/>
                <a:gd name="T116" fmla="*/ 99 w 1364"/>
                <a:gd name="T117" fmla="*/ 103 h 1456"/>
                <a:gd name="T118" fmla="*/ 60 w 1364"/>
                <a:gd name="T119" fmla="*/ 4 h 1456"/>
                <a:gd name="T120" fmla="*/ 57 w 1364"/>
                <a:gd name="T121" fmla="*/ 5 h 1456"/>
                <a:gd name="T122" fmla="*/ 51 w 1364"/>
                <a:gd name="T123" fmla="*/ 4 h 14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64"/>
                <a:gd name="T187" fmla="*/ 0 h 1456"/>
                <a:gd name="T188" fmla="*/ 1364 w 1364"/>
                <a:gd name="T189" fmla="*/ 1456 h 145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64" h="1456">
                  <a:moveTo>
                    <a:pt x="683" y="0"/>
                  </a:moveTo>
                  <a:lnTo>
                    <a:pt x="648" y="1"/>
                  </a:lnTo>
                  <a:lnTo>
                    <a:pt x="615" y="3"/>
                  </a:lnTo>
                  <a:lnTo>
                    <a:pt x="581" y="8"/>
                  </a:lnTo>
                  <a:lnTo>
                    <a:pt x="548" y="14"/>
                  </a:lnTo>
                  <a:lnTo>
                    <a:pt x="517" y="21"/>
                  </a:lnTo>
                  <a:lnTo>
                    <a:pt x="485" y="30"/>
                  </a:lnTo>
                  <a:lnTo>
                    <a:pt x="455" y="41"/>
                  </a:lnTo>
                  <a:lnTo>
                    <a:pt x="424" y="54"/>
                  </a:lnTo>
                  <a:lnTo>
                    <a:pt x="395" y="68"/>
                  </a:lnTo>
                  <a:lnTo>
                    <a:pt x="366" y="83"/>
                  </a:lnTo>
                  <a:lnTo>
                    <a:pt x="338" y="99"/>
                  </a:lnTo>
                  <a:lnTo>
                    <a:pt x="311" y="117"/>
                  </a:lnTo>
                  <a:lnTo>
                    <a:pt x="284" y="136"/>
                  </a:lnTo>
                  <a:lnTo>
                    <a:pt x="259" y="157"/>
                  </a:lnTo>
                  <a:lnTo>
                    <a:pt x="234" y="179"/>
                  </a:lnTo>
                  <a:lnTo>
                    <a:pt x="211" y="201"/>
                  </a:lnTo>
                  <a:lnTo>
                    <a:pt x="188" y="225"/>
                  </a:lnTo>
                  <a:lnTo>
                    <a:pt x="168" y="251"/>
                  </a:lnTo>
                  <a:lnTo>
                    <a:pt x="147" y="277"/>
                  </a:lnTo>
                  <a:lnTo>
                    <a:pt x="127" y="303"/>
                  </a:lnTo>
                  <a:lnTo>
                    <a:pt x="110" y="331"/>
                  </a:lnTo>
                  <a:lnTo>
                    <a:pt x="94" y="361"/>
                  </a:lnTo>
                  <a:lnTo>
                    <a:pt x="77" y="390"/>
                  </a:lnTo>
                  <a:lnTo>
                    <a:pt x="63" y="421"/>
                  </a:lnTo>
                  <a:lnTo>
                    <a:pt x="50" y="453"/>
                  </a:lnTo>
                  <a:lnTo>
                    <a:pt x="39" y="485"/>
                  </a:lnTo>
                  <a:lnTo>
                    <a:pt x="29" y="517"/>
                  </a:lnTo>
                  <a:lnTo>
                    <a:pt x="20" y="552"/>
                  </a:lnTo>
                  <a:lnTo>
                    <a:pt x="13" y="586"/>
                  </a:lnTo>
                  <a:lnTo>
                    <a:pt x="7" y="620"/>
                  </a:lnTo>
                  <a:lnTo>
                    <a:pt x="3" y="656"/>
                  </a:lnTo>
                  <a:lnTo>
                    <a:pt x="1" y="692"/>
                  </a:lnTo>
                  <a:lnTo>
                    <a:pt x="0" y="728"/>
                  </a:lnTo>
                  <a:lnTo>
                    <a:pt x="1" y="765"/>
                  </a:lnTo>
                  <a:lnTo>
                    <a:pt x="3" y="799"/>
                  </a:lnTo>
                  <a:lnTo>
                    <a:pt x="7" y="834"/>
                  </a:lnTo>
                  <a:lnTo>
                    <a:pt x="13" y="870"/>
                  </a:lnTo>
                  <a:lnTo>
                    <a:pt x="20" y="904"/>
                  </a:lnTo>
                  <a:lnTo>
                    <a:pt x="29" y="937"/>
                  </a:lnTo>
                  <a:lnTo>
                    <a:pt x="39" y="971"/>
                  </a:lnTo>
                  <a:lnTo>
                    <a:pt x="50" y="1002"/>
                  </a:lnTo>
                  <a:lnTo>
                    <a:pt x="63" y="1034"/>
                  </a:lnTo>
                  <a:lnTo>
                    <a:pt x="77" y="1065"/>
                  </a:lnTo>
                  <a:lnTo>
                    <a:pt x="94" y="1095"/>
                  </a:lnTo>
                  <a:lnTo>
                    <a:pt x="110" y="1123"/>
                  </a:lnTo>
                  <a:lnTo>
                    <a:pt x="127" y="1152"/>
                  </a:lnTo>
                  <a:lnTo>
                    <a:pt x="147" y="1179"/>
                  </a:lnTo>
                  <a:lnTo>
                    <a:pt x="168" y="1205"/>
                  </a:lnTo>
                  <a:lnTo>
                    <a:pt x="188" y="1230"/>
                  </a:lnTo>
                  <a:lnTo>
                    <a:pt x="211" y="1254"/>
                  </a:lnTo>
                  <a:lnTo>
                    <a:pt x="234" y="1277"/>
                  </a:lnTo>
                  <a:lnTo>
                    <a:pt x="259" y="1298"/>
                  </a:lnTo>
                  <a:lnTo>
                    <a:pt x="284" y="1319"/>
                  </a:lnTo>
                  <a:lnTo>
                    <a:pt x="311" y="1338"/>
                  </a:lnTo>
                  <a:lnTo>
                    <a:pt x="338" y="1356"/>
                  </a:lnTo>
                  <a:lnTo>
                    <a:pt x="366" y="1373"/>
                  </a:lnTo>
                  <a:lnTo>
                    <a:pt x="395" y="1388"/>
                  </a:lnTo>
                  <a:lnTo>
                    <a:pt x="424" y="1401"/>
                  </a:lnTo>
                  <a:lnTo>
                    <a:pt x="455" y="1413"/>
                  </a:lnTo>
                  <a:lnTo>
                    <a:pt x="485" y="1424"/>
                  </a:lnTo>
                  <a:lnTo>
                    <a:pt x="517" y="1433"/>
                  </a:lnTo>
                  <a:lnTo>
                    <a:pt x="548" y="1441"/>
                  </a:lnTo>
                  <a:lnTo>
                    <a:pt x="581" y="1447"/>
                  </a:lnTo>
                  <a:lnTo>
                    <a:pt x="615" y="1452"/>
                  </a:lnTo>
                  <a:lnTo>
                    <a:pt x="648" y="1455"/>
                  </a:lnTo>
                  <a:lnTo>
                    <a:pt x="683" y="1456"/>
                  </a:lnTo>
                  <a:lnTo>
                    <a:pt x="716" y="1455"/>
                  </a:lnTo>
                  <a:lnTo>
                    <a:pt x="750" y="1452"/>
                  </a:lnTo>
                  <a:lnTo>
                    <a:pt x="783" y="1447"/>
                  </a:lnTo>
                  <a:lnTo>
                    <a:pt x="816" y="1441"/>
                  </a:lnTo>
                  <a:lnTo>
                    <a:pt x="847" y="1433"/>
                  </a:lnTo>
                  <a:lnTo>
                    <a:pt x="879" y="1424"/>
                  </a:lnTo>
                  <a:lnTo>
                    <a:pt x="911" y="1413"/>
                  </a:lnTo>
                  <a:lnTo>
                    <a:pt x="940" y="1401"/>
                  </a:lnTo>
                  <a:lnTo>
                    <a:pt x="969" y="1388"/>
                  </a:lnTo>
                  <a:lnTo>
                    <a:pt x="999" y="1373"/>
                  </a:lnTo>
                  <a:lnTo>
                    <a:pt x="1026" y="1356"/>
                  </a:lnTo>
                  <a:lnTo>
                    <a:pt x="1053" y="1338"/>
                  </a:lnTo>
                  <a:lnTo>
                    <a:pt x="1080" y="1319"/>
                  </a:lnTo>
                  <a:lnTo>
                    <a:pt x="1106" y="1298"/>
                  </a:lnTo>
                  <a:lnTo>
                    <a:pt x="1130" y="1277"/>
                  </a:lnTo>
                  <a:lnTo>
                    <a:pt x="1154" y="1254"/>
                  </a:lnTo>
                  <a:lnTo>
                    <a:pt x="1176" y="1230"/>
                  </a:lnTo>
                  <a:lnTo>
                    <a:pt x="1197" y="1205"/>
                  </a:lnTo>
                  <a:lnTo>
                    <a:pt x="1217" y="1179"/>
                  </a:lnTo>
                  <a:lnTo>
                    <a:pt x="1237" y="1152"/>
                  </a:lnTo>
                  <a:lnTo>
                    <a:pt x="1255" y="1123"/>
                  </a:lnTo>
                  <a:lnTo>
                    <a:pt x="1272" y="1095"/>
                  </a:lnTo>
                  <a:lnTo>
                    <a:pt x="1287" y="1065"/>
                  </a:lnTo>
                  <a:lnTo>
                    <a:pt x="1301" y="1034"/>
                  </a:lnTo>
                  <a:lnTo>
                    <a:pt x="1314" y="1002"/>
                  </a:lnTo>
                  <a:lnTo>
                    <a:pt x="1326" y="971"/>
                  </a:lnTo>
                  <a:lnTo>
                    <a:pt x="1336" y="937"/>
                  </a:lnTo>
                  <a:lnTo>
                    <a:pt x="1345" y="904"/>
                  </a:lnTo>
                  <a:lnTo>
                    <a:pt x="1351" y="870"/>
                  </a:lnTo>
                  <a:lnTo>
                    <a:pt x="1358" y="834"/>
                  </a:lnTo>
                  <a:lnTo>
                    <a:pt x="1361" y="799"/>
                  </a:lnTo>
                  <a:lnTo>
                    <a:pt x="1364" y="765"/>
                  </a:lnTo>
                  <a:lnTo>
                    <a:pt x="1364" y="728"/>
                  </a:lnTo>
                  <a:lnTo>
                    <a:pt x="1364" y="692"/>
                  </a:lnTo>
                  <a:lnTo>
                    <a:pt x="1361" y="656"/>
                  </a:lnTo>
                  <a:lnTo>
                    <a:pt x="1358" y="620"/>
                  </a:lnTo>
                  <a:lnTo>
                    <a:pt x="1351" y="586"/>
                  </a:lnTo>
                  <a:lnTo>
                    <a:pt x="1345" y="552"/>
                  </a:lnTo>
                  <a:lnTo>
                    <a:pt x="1336" y="517"/>
                  </a:lnTo>
                  <a:lnTo>
                    <a:pt x="1326" y="485"/>
                  </a:lnTo>
                  <a:lnTo>
                    <a:pt x="1314" y="453"/>
                  </a:lnTo>
                  <a:lnTo>
                    <a:pt x="1301" y="421"/>
                  </a:lnTo>
                  <a:lnTo>
                    <a:pt x="1287" y="390"/>
                  </a:lnTo>
                  <a:lnTo>
                    <a:pt x="1272" y="361"/>
                  </a:lnTo>
                  <a:lnTo>
                    <a:pt x="1255" y="331"/>
                  </a:lnTo>
                  <a:lnTo>
                    <a:pt x="1237" y="303"/>
                  </a:lnTo>
                  <a:lnTo>
                    <a:pt x="1217" y="277"/>
                  </a:lnTo>
                  <a:lnTo>
                    <a:pt x="1197" y="251"/>
                  </a:lnTo>
                  <a:lnTo>
                    <a:pt x="1176" y="225"/>
                  </a:lnTo>
                  <a:lnTo>
                    <a:pt x="1154" y="201"/>
                  </a:lnTo>
                  <a:lnTo>
                    <a:pt x="1130" y="179"/>
                  </a:lnTo>
                  <a:lnTo>
                    <a:pt x="1106" y="157"/>
                  </a:lnTo>
                  <a:lnTo>
                    <a:pt x="1080" y="136"/>
                  </a:lnTo>
                  <a:lnTo>
                    <a:pt x="1053" y="117"/>
                  </a:lnTo>
                  <a:lnTo>
                    <a:pt x="1026" y="99"/>
                  </a:lnTo>
                  <a:lnTo>
                    <a:pt x="999" y="83"/>
                  </a:lnTo>
                  <a:lnTo>
                    <a:pt x="969" y="68"/>
                  </a:lnTo>
                  <a:lnTo>
                    <a:pt x="940" y="54"/>
                  </a:lnTo>
                  <a:lnTo>
                    <a:pt x="911" y="41"/>
                  </a:lnTo>
                  <a:lnTo>
                    <a:pt x="879" y="30"/>
                  </a:lnTo>
                  <a:lnTo>
                    <a:pt x="847" y="21"/>
                  </a:lnTo>
                  <a:lnTo>
                    <a:pt x="816" y="14"/>
                  </a:lnTo>
                  <a:lnTo>
                    <a:pt x="783" y="8"/>
                  </a:lnTo>
                  <a:lnTo>
                    <a:pt x="750" y="3"/>
                  </a:lnTo>
                  <a:lnTo>
                    <a:pt x="716" y="1"/>
                  </a:lnTo>
                  <a:lnTo>
                    <a:pt x="683" y="0"/>
                  </a:lnTo>
                  <a:close/>
                  <a:moveTo>
                    <a:pt x="188" y="1104"/>
                  </a:moveTo>
                  <a:lnTo>
                    <a:pt x="169" y="1071"/>
                  </a:lnTo>
                  <a:lnTo>
                    <a:pt x="150" y="1037"/>
                  </a:lnTo>
                  <a:lnTo>
                    <a:pt x="134" y="1002"/>
                  </a:lnTo>
                  <a:lnTo>
                    <a:pt x="120" y="966"/>
                  </a:lnTo>
                  <a:lnTo>
                    <a:pt x="107" y="928"/>
                  </a:lnTo>
                  <a:lnTo>
                    <a:pt x="97" y="890"/>
                  </a:lnTo>
                  <a:lnTo>
                    <a:pt x="89" y="851"/>
                  </a:lnTo>
                  <a:lnTo>
                    <a:pt x="83" y="810"/>
                  </a:lnTo>
                  <a:lnTo>
                    <a:pt x="79" y="770"/>
                  </a:lnTo>
                  <a:lnTo>
                    <a:pt x="78" y="728"/>
                  </a:lnTo>
                  <a:lnTo>
                    <a:pt x="79" y="686"/>
                  </a:lnTo>
                  <a:lnTo>
                    <a:pt x="83" y="645"/>
                  </a:lnTo>
                  <a:lnTo>
                    <a:pt x="89" y="605"/>
                  </a:lnTo>
                  <a:lnTo>
                    <a:pt x="97" y="566"/>
                  </a:lnTo>
                  <a:lnTo>
                    <a:pt x="107" y="527"/>
                  </a:lnTo>
                  <a:lnTo>
                    <a:pt x="120" y="490"/>
                  </a:lnTo>
                  <a:lnTo>
                    <a:pt x="134" y="454"/>
                  </a:lnTo>
                  <a:lnTo>
                    <a:pt x="150" y="418"/>
                  </a:lnTo>
                  <a:lnTo>
                    <a:pt x="169" y="384"/>
                  </a:lnTo>
                  <a:lnTo>
                    <a:pt x="188" y="352"/>
                  </a:lnTo>
                  <a:lnTo>
                    <a:pt x="188" y="1104"/>
                  </a:lnTo>
                  <a:close/>
                  <a:moveTo>
                    <a:pt x="335" y="193"/>
                  </a:moveTo>
                  <a:lnTo>
                    <a:pt x="377" y="163"/>
                  </a:lnTo>
                  <a:lnTo>
                    <a:pt x="422" y="137"/>
                  </a:lnTo>
                  <a:lnTo>
                    <a:pt x="469" y="115"/>
                  </a:lnTo>
                  <a:lnTo>
                    <a:pt x="469" y="1339"/>
                  </a:lnTo>
                  <a:lnTo>
                    <a:pt x="422" y="1318"/>
                  </a:lnTo>
                  <a:lnTo>
                    <a:pt x="377" y="1292"/>
                  </a:lnTo>
                  <a:lnTo>
                    <a:pt x="335" y="1263"/>
                  </a:lnTo>
                  <a:lnTo>
                    <a:pt x="335" y="193"/>
                  </a:lnTo>
                  <a:close/>
                  <a:moveTo>
                    <a:pt x="616" y="78"/>
                  </a:moveTo>
                  <a:lnTo>
                    <a:pt x="638" y="76"/>
                  </a:lnTo>
                  <a:lnTo>
                    <a:pt x="660" y="74"/>
                  </a:lnTo>
                  <a:lnTo>
                    <a:pt x="683" y="74"/>
                  </a:lnTo>
                  <a:lnTo>
                    <a:pt x="704" y="74"/>
                  </a:lnTo>
                  <a:lnTo>
                    <a:pt x="726" y="76"/>
                  </a:lnTo>
                  <a:lnTo>
                    <a:pt x="749" y="78"/>
                  </a:lnTo>
                  <a:lnTo>
                    <a:pt x="749" y="1378"/>
                  </a:lnTo>
                  <a:lnTo>
                    <a:pt x="726" y="1380"/>
                  </a:lnTo>
                  <a:lnTo>
                    <a:pt x="704" y="1381"/>
                  </a:lnTo>
                  <a:lnTo>
                    <a:pt x="683" y="1382"/>
                  </a:lnTo>
                  <a:lnTo>
                    <a:pt x="660" y="1381"/>
                  </a:lnTo>
                  <a:lnTo>
                    <a:pt x="638" y="1380"/>
                  </a:lnTo>
                  <a:lnTo>
                    <a:pt x="616" y="1378"/>
                  </a:lnTo>
                  <a:lnTo>
                    <a:pt x="616" y="78"/>
                  </a:lnTo>
                  <a:close/>
                  <a:moveTo>
                    <a:pt x="895" y="115"/>
                  </a:moveTo>
                  <a:lnTo>
                    <a:pt x="941" y="136"/>
                  </a:lnTo>
                  <a:lnTo>
                    <a:pt x="986" y="163"/>
                  </a:lnTo>
                  <a:lnTo>
                    <a:pt x="1027" y="191"/>
                  </a:lnTo>
                  <a:lnTo>
                    <a:pt x="1027" y="1264"/>
                  </a:lnTo>
                  <a:lnTo>
                    <a:pt x="986" y="1293"/>
                  </a:lnTo>
                  <a:lnTo>
                    <a:pt x="941" y="1318"/>
                  </a:lnTo>
                  <a:lnTo>
                    <a:pt x="895" y="1339"/>
                  </a:lnTo>
                  <a:lnTo>
                    <a:pt x="895" y="115"/>
                  </a:lnTo>
                  <a:close/>
                  <a:moveTo>
                    <a:pt x="1175" y="348"/>
                  </a:moveTo>
                  <a:lnTo>
                    <a:pt x="1194" y="381"/>
                  </a:lnTo>
                  <a:lnTo>
                    <a:pt x="1213" y="415"/>
                  </a:lnTo>
                  <a:lnTo>
                    <a:pt x="1229" y="451"/>
                  </a:lnTo>
                  <a:lnTo>
                    <a:pt x="1244" y="487"/>
                  </a:lnTo>
                  <a:lnTo>
                    <a:pt x="1256" y="525"/>
                  </a:lnTo>
                  <a:lnTo>
                    <a:pt x="1267" y="564"/>
                  </a:lnTo>
                  <a:lnTo>
                    <a:pt x="1276" y="604"/>
                  </a:lnTo>
                  <a:lnTo>
                    <a:pt x="1281" y="644"/>
                  </a:lnTo>
                  <a:lnTo>
                    <a:pt x="1285" y="686"/>
                  </a:lnTo>
                  <a:lnTo>
                    <a:pt x="1287" y="728"/>
                  </a:lnTo>
                  <a:lnTo>
                    <a:pt x="1285" y="770"/>
                  </a:lnTo>
                  <a:lnTo>
                    <a:pt x="1281" y="811"/>
                  </a:lnTo>
                  <a:lnTo>
                    <a:pt x="1276" y="852"/>
                  </a:lnTo>
                  <a:lnTo>
                    <a:pt x="1267" y="891"/>
                  </a:lnTo>
                  <a:lnTo>
                    <a:pt x="1256" y="930"/>
                  </a:lnTo>
                  <a:lnTo>
                    <a:pt x="1244" y="968"/>
                  </a:lnTo>
                  <a:lnTo>
                    <a:pt x="1229" y="1004"/>
                  </a:lnTo>
                  <a:lnTo>
                    <a:pt x="1213" y="1039"/>
                  </a:lnTo>
                  <a:lnTo>
                    <a:pt x="1194" y="1074"/>
                  </a:lnTo>
                  <a:lnTo>
                    <a:pt x="1175" y="1107"/>
                  </a:lnTo>
                  <a:lnTo>
                    <a:pt x="1175" y="348"/>
                  </a:lnTo>
                  <a:close/>
                  <a:moveTo>
                    <a:pt x="1027" y="153"/>
                  </a:moveTo>
                  <a:lnTo>
                    <a:pt x="1027" y="172"/>
                  </a:lnTo>
                  <a:lnTo>
                    <a:pt x="986" y="143"/>
                  </a:lnTo>
                  <a:lnTo>
                    <a:pt x="941" y="119"/>
                  </a:lnTo>
                  <a:lnTo>
                    <a:pt x="895" y="99"/>
                  </a:lnTo>
                  <a:lnTo>
                    <a:pt x="895" y="82"/>
                  </a:lnTo>
                  <a:lnTo>
                    <a:pt x="941" y="102"/>
                  </a:lnTo>
                  <a:lnTo>
                    <a:pt x="986" y="125"/>
                  </a:lnTo>
                  <a:lnTo>
                    <a:pt x="1027" y="153"/>
                  </a:lnTo>
                  <a:close/>
                  <a:moveTo>
                    <a:pt x="469" y="82"/>
                  </a:moveTo>
                  <a:lnTo>
                    <a:pt x="469" y="99"/>
                  </a:lnTo>
                  <a:lnTo>
                    <a:pt x="422" y="120"/>
                  </a:lnTo>
                  <a:lnTo>
                    <a:pt x="377" y="144"/>
                  </a:lnTo>
                  <a:lnTo>
                    <a:pt x="335" y="174"/>
                  </a:lnTo>
                  <a:lnTo>
                    <a:pt x="335" y="154"/>
                  </a:lnTo>
                  <a:lnTo>
                    <a:pt x="377" y="126"/>
                  </a:lnTo>
                  <a:lnTo>
                    <a:pt x="423" y="102"/>
                  </a:lnTo>
                  <a:lnTo>
                    <a:pt x="469" y="82"/>
                  </a:lnTo>
                  <a:close/>
                  <a:moveTo>
                    <a:pt x="46" y="728"/>
                  </a:moveTo>
                  <a:lnTo>
                    <a:pt x="47" y="687"/>
                  </a:lnTo>
                  <a:lnTo>
                    <a:pt x="50" y="648"/>
                  </a:lnTo>
                  <a:lnTo>
                    <a:pt x="55" y="608"/>
                  </a:lnTo>
                  <a:lnTo>
                    <a:pt x="63" y="570"/>
                  </a:lnTo>
                  <a:lnTo>
                    <a:pt x="72" y="531"/>
                  </a:lnTo>
                  <a:lnTo>
                    <a:pt x="84" y="495"/>
                  </a:lnTo>
                  <a:lnTo>
                    <a:pt x="97" y="459"/>
                  </a:lnTo>
                  <a:lnTo>
                    <a:pt x="112" y="423"/>
                  </a:lnTo>
                  <a:lnTo>
                    <a:pt x="128" y="390"/>
                  </a:lnTo>
                  <a:lnTo>
                    <a:pt x="147" y="358"/>
                  </a:lnTo>
                  <a:lnTo>
                    <a:pt x="167" y="326"/>
                  </a:lnTo>
                  <a:lnTo>
                    <a:pt x="188" y="296"/>
                  </a:lnTo>
                  <a:lnTo>
                    <a:pt x="188" y="323"/>
                  </a:lnTo>
                  <a:lnTo>
                    <a:pt x="168" y="355"/>
                  </a:lnTo>
                  <a:lnTo>
                    <a:pt x="148" y="387"/>
                  </a:lnTo>
                  <a:lnTo>
                    <a:pt x="131" y="421"/>
                  </a:lnTo>
                  <a:lnTo>
                    <a:pt x="115" y="457"/>
                  </a:lnTo>
                  <a:lnTo>
                    <a:pt x="101" y="492"/>
                  </a:lnTo>
                  <a:lnTo>
                    <a:pt x="90" y="529"/>
                  </a:lnTo>
                  <a:lnTo>
                    <a:pt x="80" y="568"/>
                  </a:lnTo>
                  <a:lnTo>
                    <a:pt x="73" y="606"/>
                  </a:lnTo>
                  <a:lnTo>
                    <a:pt x="66" y="647"/>
                  </a:lnTo>
                  <a:lnTo>
                    <a:pt x="63" y="687"/>
                  </a:lnTo>
                  <a:lnTo>
                    <a:pt x="62" y="728"/>
                  </a:lnTo>
                  <a:lnTo>
                    <a:pt x="63" y="769"/>
                  </a:lnTo>
                  <a:lnTo>
                    <a:pt x="66" y="809"/>
                  </a:lnTo>
                  <a:lnTo>
                    <a:pt x="73" y="849"/>
                  </a:lnTo>
                  <a:lnTo>
                    <a:pt x="80" y="888"/>
                  </a:lnTo>
                  <a:lnTo>
                    <a:pt x="90" y="925"/>
                  </a:lnTo>
                  <a:lnTo>
                    <a:pt x="101" y="963"/>
                  </a:lnTo>
                  <a:lnTo>
                    <a:pt x="115" y="999"/>
                  </a:lnTo>
                  <a:lnTo>
                    <a:pt x="131" y="1034"/>
                  </a:lnTo>
                  <a:lnTo>
                    <a:pt x="148" y="1068"/>
                  </a:lnTo>
                  <a:lnTo>
                    <a:pt x="168" y="1101"/>
                  </a:lnTo>
                  <a:lnTo>
                    <a:pt x="188" y="1132"/>
                  </a:lnTo>
                  <a:lnTo>
                    <a:pt x="188" y="1160"/>
                  </a:lnTo>
                  <a:lnTo>
                    <a:pt x="167" y="1129"/>
                  </a:lnTo>
                  <a:lnTo>
                    <a:pt x="147" y="1098"/>
                  </a:lnTo>
                  <a:lnTo>
                    <a:pt x="128" y="1066"/>
                  </a:lnTo>
                  <a:lnTo>
                    <a:pt x="112" y="1031"/>
                  </a:lnTo>
                  <a:lnTo>
                    <a:pt x="97" y="997"/>
                  </a:lnTo>
                  <a:lnTo>
                    <a:pt x="84" y="961"/>
                  </a:lnTo>
                  <a:lnTo>
                    <a:pt x="72" y="923"/>
                  </a:lnTo>
                  <a:lnTo>
                    <a:pt x="63" y="886"/>
                  </a:lnTo>
                  <a:lnTo>
                    <a:pt x="55" y="848"/>
                  </a:lnTo>
                  <a:lnTo>
                    <a:pt x="50" y="808"/>
                  </a:lnTo>
                  <a:lnTo>
                    <a:pt x="47" y="769"/>
                  </a:lnTo>
                  <a:lnTo>
                    <a:pt x="46" y="728"/>
                  </a:lnTo>
                  <a:close/>
                  <a:moveTo>
                    <a:pt x="335" y="1301"/>
                  </a:moveTo>
                  <a:lnTo>
                    <a:pt x="335" y="1282"/>
                  </a:lnTo>
                  <a:lnTo>
                    <a:pt x="377" y="1310"/>
                  </a:lnTo>
                  <a:lnTo>
                    <a:pt x="422" y="1335"/>
                  </a:lnTo>
                  <a:lnTo>
                    <a:pt x="469" y="1357"/>
                  </a:lnTo>
                  <a:lnTo>
                    <a:pt x="469" y="1374"/>
                  </a:lnTo>
                  <a:lnTo>
                    <a:pt x="423" y="1354"/>
                  </a:lnTo>
                  <a:lnTo>
                    <a:pt x="377" y="1329"/>
                  </a:lnTo>
                  <a:lnTo>
                    <a:pt x="335" y="1301"/>
                  </a:lnTo>
                  <a:close/>
                  <a:moveTo>
                    <a:pt x="683" y="1412"/>
                  </a:moveTo>
                  <a:lnTo>
                    <a:pt x="660" y="1412"/>
                  </a:lnTo>
                  <a:lnTo>
                    <a:pt x="638" y="1411"/>
                  </a:lnTo>
                  <a:lnTo>
                    <a:pt x="616" y="1409"/>
                  </a:lnTo>
                  <a:lnTo>
                    <a:pt x="616" y="1393"/>
                  </a:lnTo>
                  <a:lnTo>
                    <a:pt x="638" y="1395"/>
                  </a:lnTo>
                  <a:lnTo>
                    <a:pt x="660" y="1396"/>
                  </a:lnTo>
                  <a:lnTo>
                    <a:pt x="683" y="1397"/>
                  </a:lnTo>
                  <a:lnTo>
                    <a:pt x="704" y="1396"/>
                  </a:lnTo>
                  <a:lnTo>
                    <a:pt x="726" y="1395"/>
                  </a:lnTo>
                  <a:lnTo>
                    <a:pt x="749" y="1393"/>
                  </a:lnTo>
                  <a:lnTo>
                    <a:pt x="749" y="1409"/>
                  </a:lnTo>
                  <a:lnTo>
                    <a:pt x="726" y="1411"/>
                  </a:lnTo>
                  <a:lnTo>
                    <a:pt x="704" y="1412"/>
                  </a:lnTo>
                  <a:lnTo>
                    <a:pt x="683" y="1412"/>
                  </a:lnTo>
                  <a:close/>
                  <a:moveTo>
                    <a:pt x="895" y="1374"/>
                  </a:moveTo>
                  <a:lnTo>
                    <a:pt x="895" y="1357"/>
                  </a:lnTo>
                  <a:lnTo>
                    <a:pt x="941" y="1335"/>
                  </a:lnTo>
                  <a:lnTo>
                    <a:pt x="986" y="1311"/>
                  </a:lnTo>
                  <a:lnTo>
                    <a:pt x="1027" y="1284"/>
                  </a:lnTo>
                  <a:lnTo>
                    <a:pt x="1027" y="1303"/>
                  </a:lnTo>
                  <a:lnTo>
                    <a:pt x="986" y="1330"/>
                  </a:lnTo>
                  <a:lnTo>
                    <a:pt x="941" y="1354"/>
                  </a:lnTo>
                  <a:lnTo>
                    <a:pt x="895" y="1374"/>
                  </a:lnTo>
                  <a:close/>
                  <a:moveTo>
                    <a:pt x="1175" y="1135"/>
                  </a:moveTo>
                  <a:lnTo>
                    <a:pt x="1195" y="1103"/>
                  </a:lnTo>
                  <a:lnTo>
                    <a:pt x="1215" y="1071"/>
                  </a:lnTo>
                  <a:lnTo>
                    <a:pt x="1232" y="1036"/>
                  </a:lnTo>
                  <a:lnTo>
                    <a:pt x="1249" y="1001"/>
                  </a:lnTo>
                  <a:lnTo>
                    <a:pt x="1262" y="965"/>
                  </a:lnTo>
                  <a:lnTo>
                    <a:pt x="1274" y="927"/>
                  </a:lnTo>
                  <a:lnTo>
                    <a:pt x="1284" y="889"/>
                  </a:lnTo>
                  <a:lnTo>
                    <a:pt x="1292" y="850"/>
                  </a:lnTo>
                  <a:lnTo>
                    <a:pt x="1298" y="809"/>
                  </a:lnTo>
                  <a:lnTo>
                    <a:pt x="1301" y="770"/>
                  </a:lnTo>
                  <a:lnTo>
                    <a:pt x="1302" y="728"/>
                  </a:lnTo>
                  <a:lnTo>
                    <a:pt x="1301" y="686"/>
                  </a:lnTo>
                  <a:lnTo>
                    <a:pt x="1298" y="645"/>
                  </a:lnTo>
                  <a:lnTo>
                    <a:pt x="1292" y="605"/>
                  </a:lnTo>
                  <a:lnTo>
                    <a:pt x="1284" y="566"/>
                  </a:lnTo>
                  <a:lnTo>
                    <a:pt x="1274" y="527"/>
                  </a:lnTo>
                  <a:lnTo>
                    <a:pt x="1262" y="490"/>
                  </a:lnTo>
                  <a:lnTo>
                    <a:pt x="1249" y="454"/>
                  </a:lnTo>
                  <a:lnTo>
                    <a:pt x="1232" y="418"/>
                  </a:lnTo>
                  <a:lnTo>
                    <a:pt x="1215" y="385"/>
                  </a:lnTo>
                  <a:lnTo>
                    <a:pt x="1195" y="352"/>
                  </a:lnTo>
                  <a:lnTo>
                    <a:pt x="1175" y="320"/>
                  </a:lnTo>
                  <a:lnTo>
                    <a:pt x="1175" y="293"/>
                  </a:lnTo>
                  <a:lnTo>
                    <a:pt x="1196" y="323"/>
                  </a:lnTo>
                  <a:lnTo>
                    <a:pt x="1216" y="355"/>
                  </a:lnTo>
                  <a:lnTo>
                    <a:pt x="1235" y="388"/>
                  </a:lnTo>
                  <a:lnTo>
                    <a:pt x="1252" y="421"/>
                  </a:lnTo>
                  <a:lnTo>
                    <a:pt x="1267" y="457"/>
                  </a:lnTo>
                  <a:lnTo>
                    <a:pt x="1280" y="493"/>
                  </a:lnTo>
                  <a:lnTo>
                    <a:pt x="1292" y="530"/>
                  </a:lnTo>
                  <a:lnTo>
                    <a:pt x="1301" y="568"/>
                  </a:lnTo>
                  <a:lnTo>
                    <a:pt x="1309" y="607"/>
                  </a:lnTo>
                  <a:lnTo>
                    <a:pt x="1314" y="647"/>
                  </a:lnTo>
                  <a:lnTo>
                    <a:pt x="1317" y="687"/>
                  </a:lnTo>
                  <a:lnTo>
                    <a:pt x="1319" y="728"/>
                  </a:lnTo>
                  <a:lnTo>
                    <a:pt x="1317" y="769"/>
                  </a:lnTo>
                  <a:lnTo>
                    <a:pt x="1314" y="808"/>
                  </a:lnTo>
                  <a:lnTo>
                    <a:pt x="1309" y="849"/>
                  </a:lnTo>
                  <a:lnTo>
                    <a:pt x="1301" y="887"/>
                  </a:lnTo>
                  <a:lnTo>
                    <a:pt x="1292" y="925"/>
                  </a:lnTo>
                  <a:lnTo>
                    <a:pt x="1280" y="963"/>
                  </a:lnTo>
                  <a:lnTo>
                    <a:pt x="1267" y="998"/>
                  </a:lnTo>
                  <a:lnTo>
                    <a:pt x="1252" y="1033"/>
                  </a:lnTo>
                  <a:lnTo>
                    <a:pt x="1235" y="1068"/>
                  </a:lnTo>
                  <a:lnTo>
                    <a:pt x="1216" y="1100"/>
                  </a:lnTo>
                  <a:lnTo>
                    <a:pt x="1196" y="1132"/>
                  </a:lnTo>
                  <a:lnTo>
                    <a:pt x="1175" y="1163"/>
                  </a:lnTo>
                  <a:lnTo>
                    <a:pt x="1175" y="1135"/>
                  </a:lnTo>
                  <a:close/>
                  <a:moveTo>
                    <a:pt x="683" y="42"/>
                  </a:moveTo>
                  <a:lnTo>
                    <a:pt x="704" y="43"/>
                  </a:lnTo>
                  <a:lnTo>
                    <a:pt x="726" y="45"/>
                  </a:lnTo>
                  <a:lnTo>
                    <a:pt x="749" y="47"/>
                  </a:lnTo>
                  <a:lnTo>
                    <a:pt x="749" y="63"/>
                  </a:lnTo>
                  <a:lnTo>
                    <a:pt x="726" y="60"/>
                  </a:lnTo>
                  <a:lnTo>
                    <a:pt x="704" y="59"/>
                  </a:lnTo>
                  <a:lnTo>
                    <a:pt x="683" y="59"/>
                  </a:lnTo>
                  <a:lnTo>
                    <a:pt x="660" y="59"/>
                  </a:lnTo>
                  <a:lnTo>
                    <a:pt x="638" y="60"/>
                  </a:lnTo>
                  <a:lnTo>
                    <a:pt x="616" y="63"/>
                  </a:lnTo>
                  <a:lnTo>
                    <a:pt x="616" y="47"/>
                  </a:lnTo>
                  <a:lnTo>
                    <a:pt x="638" y="45"/>
                  </a:lnTo>
                  <a:lnTo>
                    <a:pt x="660" y="43"/>
                  </a:lnTo>
                  <a:lnTo>
                    <a:pt x="683" y="42"/>
                  </a:lnTo>
                  <a:close/>
                </a:path>
              </a:pathLst>
            </a:custGeom>
            <a:solidFill>
              <a:schemeClr val="bg1"/>
            </a:solidFill>
            <a:ln w="9525">
              <a:noFill/>
              <a:round/>
              <a:headEnd/>
              <a:tailEnd/>
            </a:ln>
          </p:spPr>
          <p:txBody>
            <a:bodyPr/>
            <a:lstStyle/>
            <a:p>
              <a:pPr defTabSz="685800" fontAlgn="base">
                <a:spcBef>
                  <a:spcPct val="0"/>
                </a:spcBef>
                <a:spcAft>
                  <a:spcPct val="0"/>
                </a:spcAft>
                <a:defRPr/>
              </a:pPr>
              <a:endParaRPr lang="es-ES" sz="1200" dirty="0">
                <a:solidFill>
                  <a:srgbClr val="000000"/>
                </a:solidFill>
                <a:effectLst>
                  <a:outerShdw blurRad="38100" dist="38100" dir="2700000" algn="tl">
                    <a:srgbClr val="000000">
                      <a:alpha val="43137"/>
                    </a:srgbClr>
                  </a:outerShdw>
                </a:effectLst>
                <a:latin typeface="Arial" charset="0"/>
                <a:cs typeface="Arial" panose="020B0604020202020204" pitchFamily="34" charset="0"/>
              </a:endParaRPr>
            </a:p>
          </p:txBody>
        </p:sp>
      </p:grpSp>
      <p:sp>
        <p:nvSpPr>
          <p:cNvPr id="2055" name="53 CuadroTexto">
            <a:extLst>
              <a:ext uri="{FF2B5EF4-FFF2-40B4-BE49-F238E27FC236}">
                <a16:creationId xmlns="" xmlns:a16="http://schemas.microsoft.com/office/drawing/2014/main" id="{8BB4931E-BCB8-4535-B3AA-E2580C308360}"/>
              </a:ext>
            </a:extLst>
          </p:cNvPr>
          <p:cNvSpPr txBox="1">
            <a:spLocks noChangeArrowheads="1"/>
          </p:cNvSpPr>
          <p:nvPr/>
        </p:nvSpPr>
        <p:spPr bwMode="auto">
          <a:xfrm>
            <a:off x="2158604" y="2368154"/>
            <a:ext cx="4961334" cy="1328569"/>
          </a:xfrm>
          <a:prstGeom prst="rect">
            <a:avLst/>
          </a:prstGeom>
          <a:solidFill>
            <a:srgbClr val="006699">
              <a:alpha val="59999"/>
            </a:srgbClr>
          </a:solidFill>
          <a:ln w="9525">
            <a:solidFill>
              <a:schemeClr val="bg1"/>
            </a:solidFill>
            <a:miter lim="800000"/>
            <a:headEnd/>
            <a:tailEnd/>
          </a:ln>
        </p:spPr>
        <p:txBody>
          <a:bodyPr>
            <a:spAutoFit/>
          </a:bodyPr>
          <a:lstStyle/>
          <a:p>
            <a:pPr algn="ctr" defTabSz="685800" fontAlgn="base">
              <a:lnSpc>
                <a:spcPts val="450"/>
              </a:lnSpc>
              <a:spcBef>
                <a:spcPct val="0"/>
              </a:spcBef>
              <a:spcAft>
                <a:spcPct val="0"/>
              </a:spcAft>
              <a:defRPr/>
            </a:pPr>
            <a:endParaRPr lang="es-ES" sz="1200" b="1" dirty="0">
              <a:solidFill>
                <a:srgbClr val="FFFFFF"/>
              </a:solidFill>
              <a:effectLst>
                <a:outerShdw blurRad="38100" dist="38100" dir="2700000" algn="tl">
                  <a:srgbClr val="000000"/>
                </a:outerShdw>
              </a:effectLst>
              <a:latin typeface="Arial" pitchFamily="34" charset="0"/>
              <a:cs typeface="Arial" panose="020B0604020202020204" pitchFamily="34" charset="0"/>
            </a:endParaRPr>
          </a:p>
          <a:p>
            <a:pPr algn="ctr" defTabSz="685800" fontAlgn="base">
              <a:spcBef>
                <a:spcPct val="0"/>
              </a:spcBef>
              <a:spcAft>
                <a:spcPct val="0"/>
              </a:spcAft>
              <a:defRPr/>
            </a:pPr>
            <a:r>
              <a:rPr lang="es-ES" sz="1200" b="1" dirty="0">
                <a:solidFill>
                  <a:srgbClr val="FFFFFF"/>
                </a:solidFill>
                <a:effectLst>
                  <a:outerShdw blurRad="38100" dist="38100" dir="2700000" algn="tl">
                    <a:srgbClr val="000000"/>
                  </a:outerShdw>
                </a:effectLst>
                <a:latin typeface="Arial" pitchFamily="34" charset="0"/>
                <a:cs typeface="Arial" panose="020B0604020202020204" pitchFamily="34" charset="0"/>
              </a:rPr>
              <a:t>Ángel Cequier </a:t>
            </a:r>
          </a:p>
          <a:p>
            <a:pPr algn="ctr" defTabSz="685800" fontAlgn="base">
              <a:spcBef>
                <a:spcPct val="0"/>
              </a:spcBef>
              <a:spcAft>
                <a:spcPct val="0"/>
              </a:spcAft>
              <a:defRPr/>
            </a:pPr>
            <a:r>
              <a:rPr lang="es-ES" sz="1200" b="1" dirty="0">
                <a:solidFill>
                  <a:srgbClr val="FFFFFF"/>
                </a:solidFill>
                <a:effectLst>
                  <a:outerShdw blurRad="38100" dist="38100" dir="2700000" algn="tl">
                    <a:srgbClr val="000000"/>
                  </a:outerShdw>
                </a:effectLst>
                <a:latin typeface="Arial" pitchFamily="34" charset="0"/>
                <a:cs typeface="Arial" panose="020B0604020202020204" pitchFamily="34" charset="0"/>
              </a:rPr>
              <a:t>Director. Instituto de Enfermedades del Corazón </a:t>
            </a:r>
          </a:p>
          <a:p>
            <a:pPr algn="ctr" defTabSz="685800" fontAlgn="base">
              <a:spcBef>
                <a:spcPct val="0"/>
              </a:spcBef>
              <a:spcAft>
                <a:spcPct val="0"/>
              </a:spcAft>
              <a:defRPr/>
            </a:pPr>
            <a:r>
              <a:rPr lang="es-ES" sz="1200" b="1" dirty="0">
                <a:solidFill>
                  <a:srgbClr val="FFFFFF"/>
                </a:solidFill>
                <a:effectLst>
                  <a:outerShdw blurRad="38100" dist="38100" dir="2700000" algn="tl">
                    <a:srgbClr val="000000"/>
                  </a:outerShdw>
                </a:effectLst>
                <a:latin typeface="Arial" pitchFamily="34" charset="0"/>
                <a:cs typeface="Arial" panose="020B0604020202020204" pitchFamily="34" charset="0"/>
              </a:rPr>
              <a:t>Hospital Universitario de Bellvitge. IDIBELL.</a:t>
            </a:r>
          </a:p>
          <a:p>
            <a:pPr algn="ctr" defTabSz="685800" fontAlgn="base">
              <a:spcBef>
                <a:spcPct val="0"/>
              </a:spcBef>
              <a:spcAft>
                <a:spcPct val="0"/>
              </a:spcAft>
              <a:defRPr/>
            </a:pPr>
            <a:r>
              <a:rPr lang="es-ES" sz="1200" b="1" dirty="0">
                <a:solidFill>
                  <a:srgbClr val="FFFFFF"/>
                </a:solidFill>
                <a:effectLst>
                  <a:outerShdw blurRad="38100" dist="38100" dir="2700000" algn="tl">
                    <a:srgbClr val="000000"/>
                  </a:outerShdw>
                </a:effectLst>
                <a:latin typeface="Arial" pitchFamily="34" charset="0"/>
                <a:cs typeface="Arial" panose="020B0604020202020204" pitchFamily="34" charset="0"/>
              </a:rPr>
              <a:t>Profesor Agregado de Cardiología. </a:t>
            </a:r>
          </a:p>
          <a:p>
            <a:pPr algn="ctr" defTabSz="685800" fontAlgn="base">
              <a:spcBef>
                <a:spcPct val="0"/>
              </a:spcBef>
              <a:spcAft>
                <a:spcPct val="0"/>
              </a:spcAft>
              <a:defRPr/>
            </a:pPr>
            <a:r>
              <a:rPr lang="es-ES" sz="1200" b="1" dirty="0">
                <a:solidFill>
                  <a:srgbClr val="FFFFFF"/>
                </a:solidFill>
                <a:effectLst>
                  <a:outerShdw blurRad="38100" dist="38100" dir="2700000" algn="tl">
                    <a:srgbClr val="000000"/>
                  </a:outerShdw>
                </a:effectLst>
                <a:latin typeface="Arial" pitchFamily="34" charset="0"/>
                <a:cs typeface="Arial" panose="020B0604020202020204" pitchFamily="34" charset="0"/>
              </a:rPr>
              <a:t>Universidad de Barcelona. Barcelona</a:t>
            </a:r>
          </a:p>
          <a:p>
            <a:pPr algn="ctr" defTabSz="685800" fontAlgn="base">
              <a:spcBef>
                <a:spcPct val="0"/>
              </a:spcBef>
              <a:spcAft>
                <a:spcPct val="0"/>
              </a:spcAft>
              <a:defRPr/>
            </a:pPr>
            <a:r>
              <a:rPr lang="es-ES" sz="1200" b="1" dirty="0">
                <a:solidFill>
                  <a:srgbClr val="FFFFFF"/>
                </a:solidFill>
                <a:effectLst>
                  <a:outerShdw blurRad="38100" dist="38100" dir="2700000" algn="tl">
                    <a:srgbClr val="000000"/>
                  </a:outerShdw>
                </a:effectLst>
                <a:latin typeface="Arial" pitchFamily="34" charset="0"/>
                <a:cs typeface="Arial" panose="020B0604020202020204" pitchFamily="34" charset="0"/>
              </a:rPr>
              <a:t>Presidente Electo Sociedad Española de Cardiología </a:t>
            </a:r>
          </a:p>
          <a:p>
            <a:pPr algn="ctr" defTabSz="685800" fontAlgn="base">
              <a:lnSpc>
                <a:spcPts val="525"/>
              </a:lnSpc>
              <a:spcBef>
                <a:spcPct val="0"/>
              </a:spcBef>
              <a:spcAft>
                <a:spcPct val="0"/>
              </a:spcAft>
              <a:defRPr/>
            </a:pPr>
            <a:endParaRPr lang="es-ES" sz="1200" b="1" dirty="0">
              <a:solidFill>
                <a:srgbClr val="FFFFFF"/>
              </a:solidFill>
              <a:effectLst>
                <a:outerShdw blurRad="38100" dist="38100" dir="2700000" algn="tl">
                  <a:srgbClr val="000000"/>
                </a:outerShdw>
              </a:effectLst>
              <a:latin typeface="Arial" pitchFamily="34" charset="0"/>
              <a:cs typeface="Arial" panose="020B0604020202020204" pitchFamily="34" charset="0"/>
            </a:endParaRPr>
          </a:p>
        </p:txBody>
      </p:sp>
      <p:sp>
        <p:nvSpPr>
          <p:cNvPr id="52" name="52 CuadroTexto">
            <a:extLst>
              <a:ext uri="{FF2B5EF4-FFF2-40B4-BE49-F238E27FC236}">
                <a16:creationId xmlns="" xmlns:a16="http://schemas.microsoft.com/office/drawing/2014/main" id="{D6C5145C-E029-462D-9FE5-5C68A16C4CDB}"/>
              </a:ext>
            </a:extLst>
          </p:cNvPr>
          <p:cNvSpPr txBox="1">
            <a:spLocks noChangeArrowheads="1"/>
          </p:cNvSpPr>
          <p:nvPr/>
        </p:nvSpPr>
        <p:spPr bwMode="auto">
          <a:xfrm>
            <a:off x="1679972" y="1173956"/>
            <a:ext cx="5786438" cy="826508"/>
          </a:xfrm>
          <a:prstGeom prst="rect">
            <a:avLst/>
          </a:prstGeom>
          <a:solidFill>
            <a:srgbClr val="006699">
              <a:alpha val="59000"/>
            </a:srgbClr>
          </a:solidFill>
          <a:ln w="9525">
            <a:solidFill>
              <a:srgbClr val="FFFF00"/>
            </a:solidFill>
            <a:miter lim="800000"/>
            <a:headEnd/>
            <a:tailEnd/>
          </a:ln>
        </p:spPr>
        <p:txBody>
          <a:bodyPr>
            <a:spAutoFit/>
          </a:bodyPr>
          <a:lstStyle/>
          <a:p>
            <a:pPr algn="ctr" defTabSz="685800" eaLnBrk="0" fontAlgn="base" hangingPunct="0">
              <a:lnSpc>
                <a:spcPts val="525"/>
              </a:lnSpc>
              <a:spcBef>
                <a:spcPct val="0"/>
              </a:spcBef>
              <a:spcAft>
                <a:spcPct val="0"/>
              </a:spcAft>
              <a:defRPr/>
            </a:pPr>
            <a:endParaRPr lang="es-ES" sz="1875" b="1" dirty="0">
              <a:solidFill>
                <a:srgbClr val="FFFF00"/>
              </a:solidFill>
              <a:effectLst>
                <a:outerShdw blurRad="38100" dist="38100" dir="2700000" algn="tl">
                  <a:srgbClr val="000000"/>
                </a:outerShdw>
              </a:effectLst>
              <a:latin typeface="Arial" pitchFamily="34" charset="0"/>
              <a:cs typeface="Arial" panose="020B0604020202020204" pitchFamily="34" charset="0"/>
            </a:endParaRPr>
          </a:p>
          <a:p>
            <a:pPr algn="ctr" defTabSz="685800" eaLnBrk="0" fontAlgn="base" hangingPunct="0">
              <a:lnSpc>
                <a:spcPct val="105000"/>
              </a:lnSpc>
              <a:spcBef>
                <a:spcPct val="0"/>
              </a:spcBef>
              <a:spcAft>
                <a:spcPct val="0"/>
              </a:spcAft>
              <a:defRPr/>
            </a:pPr>
            <a:r>
              <a:rPr lang="es-ES" sz="1875" b="1" dirty="0">
                <a:solidFill>
                  <a:srgbClr val="FFFF00"/>
                </a:solidFill>
                <a:effectLst>
                  <a:outerShdw blurRad="38100" dist="38100" dir="2700000" algn="tl">
                    <a:srgbClr val="000000"/>
                  </a:outerShdw>
                </a:effectLst>
                <a:latin typeface="Arial" pitchFamily="34" charset="0"/>
                <a:cs typeface="Arial" panose="020B0604020202020204" pitchFamily="34" charset="0"/>
              </a:rPr>
              <a:t>" SCA reciente y otros pacientes </a:t>
            </a:r>
          </a:p>
          <a:p>
            <a:pPr algn="ctr" defTabSz="685800" eaLnBrk="0" fontAlgn="base" hangingPunct="0">
              <a:lnSpc>
                <a:spcPct val="105000"/>
              </a:lnSpc>
              <a:spcBef>
                <a:spcPct val="0"/>
              </a:spcBef>
              <a:spcAft>
                <a:spcPct val="0"/>
              </a:spcAft>
              <a:defRPr/>
            </a:pPr>
            <a:r>
              <a:rPr lang="es-ES" sz="1875" b="1" dirty="0">
                <a:solidFill>
                  <a:srgbClr val="FFFF00"/>
                </a:solidFill>
                <a:effectLst>
                  <a:outerShdw blurRad="38100" dist="38100" dir="2700000" algn="tl">
                    <a:srgbClr val="000000"/>
                  </a:outerShdw>
                </a:effectLst>
                <a:latin typeface="Arial" pitchFamily="34" charset="0"/>
                <a:cs typeface="Arial" panose="020B0604020202020204" pitchFamily="34" charset="0"/>
              </a:rPr>
              <a:t>con perfil de riesgo equivalente "</a:t>
            </a:r>
          </a:p>
          <a:p>
            <a:pPr algn="ctr" defTabSz="685800" eaLnBrk="0" fontAlgn="base" hangingPunct="0">
              <a:lnSpc>
                <a:spcPts val="450"/>
              </a:lnSpc>
              <a:spcBef>
                <a:spcPct val="0"/>
              </a:spcBef>
              <a:spcAft>
                <a:spcPct val="0"/>
              </a:spcAft>
              <a:defRPr/>
            </a:pPr>
            <a:endParaRPr lang="es-ES" sz="1875" b="1" dirty="0">
              <a:solidFill>
                <a:srgbClr val="000000"/>
              </a:solidFill>
              <a:latin typeface="Arial" pitchFamily="34" charset="0"/>
              <a:cs typeface="Arial" panose="020B0604020202020204" pitchFamily="34" charset="0"/>
            </a:endParaRPr>
          </a:p>
        </p:txBody>
      </p:sp>
      <p:sp>
        <p:nvSpPr>
          <p:cNvPr id="252935" name="53 CuadroTexto">
            <a:extLst>
              <a:ext uri="{FF2B5EF4-FFF2-40B4-BE49-F238E27FC236}">
                <a16:creationId xmlns="" xmlns:a16="http://schemas.microsoft.com/office/drawing/2014/main" id="{F7B2C0B0-9AE1-4073-B706-36F168D0090E}"/>
              </a:ext>
            </a:extLst>
          </p:cNvPr>
          <p:cNvSpPr txBox="1">
            <a:spLocks noChangeArrowheads="1"/>
          </p:cNvSpPr>
          <p:nvPr/>
        </p:nvSpPr>
        <p:spPr bwMode="auto">
          <a:xfrm>
            <a:off x="2686050" y="3976687"/>
            <a:ext cx="38671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r>
              <a:rPr lang="es-ES" altLang="es-ES" sz="1350" b="1">
                <a:solidFill>
                  <a:srgbClr val="00FF99"/>
                </a:solidFill>
                <a:latin typeface="Arial" panose="020B0604020202020204" pitchFamily="34" charset="0"/>
                <a:cs typeface="Arial" panose="020B0604020202020204" pitchFamily="34" charset="0"/>
              </a:rPr>
              <a:t> Madrid, 6 Abril, 2018</a:t>
            </a:r>
          </a:p>
        </p:txBody>
      </p:sp>
      <p:sp>
        <p:nvSpPr>
          <p:cNvPr id="284680" name="1 CuadroTexto">
            <a:extLst>
              <a:ext uri="{FF2B5EF4-FFF2-40B4-BE49-F238E27FC236}">
                <a16:creationId xmlns="" xmlns:a16="http://schemas.microsoft.com/office/drawing/2014/main" id="{2EA3F96E-9E29-42E4-831F-1A055C701CC4}"/>
              </a:ext>
            </a:extLst>
          </p:cNvPr>
          <p:cNvSpPr txBox="1">
            <a:spLocks noChangeArrowheads="1"/>
          </p:cNvSpPr>
          <p:nvPr/>
        </p:nvSpPr>
        <p:spPr bwMode="auto">
          <a:xfrm>
            <a:off x="1293019" y="253603"/>
            <a:ext cx="6619875" cy="656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Swis721 Hv BT" pitchFamily="34" charset="0"/>
              </a:defRPr>
            </a:lvl1pPr>
            <a:lvl2pPr marL="742950" indent="-285750">
              <a:defRPr sz="2400">
                <a:solidFill>
                  <a:schemeClr val="tx1"/>
                </a:solidFill>
                <a:latin typeface="Swis721 Hv BT" pitchFamily="34" charset="0"/>
              </a:defRPr>
            </a:lvl2pPr>
            <a:lvl3pPr marL="1143000" indent="-228600">
              <a:defRPr sz="2400">
                <a:solidFill>
                  <a:schemeClr val="tx1"/>
                </a:solidFill>
                <a:latin typeface="Swis721 Hv BT" pitchFamily="34" charset="0"/>
              </a:defRPr>
            </a:lvl3pPr>
            <a:lvl4pPr marL="1600200" indent="-228600">
              <a:defRPr sz="2400">
                <a:solidFill>
                  <a:schemeClr val="tx1"/>
                </a:solidFill>
                <a:latin typeface="Swis721 Hv BT" pitchFamily="34" charset="0"/>
              </a:defRPr>
            </a:lvl4pPr>
            <a:lvl5pPr marL="2057400" indent="-22860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0" fontAlgn="base" hangingPunct="0">
              <a:lnSpc>
                <a:spcPts val="2175"/>
              </a:lnSpc>
              <a:spcBef>
                <a:spcPct val="0"/>
              </a:spcBef>
              <a:spcAft>
                <a:spcPct val="0"/>
              </a:spcAft>
              <a:defRPr/>
            </a:pPr>
            <a:r>
              <a:rPr lang="es-ES" sz="1875" b="1" dirty="0">
                <a:solidFill>
                  <a:srgbClr val="B00000"/>
                </a:solidFill>
                <a:effectLst>
                  <a:outerShdw blurRad="38100" dist="38100" dir="2700000" algn="tl">
                    <a:srgbClr val="000000">
                      <a:alpha val="43137"/>
                    </a:srgbClr>
                  </a:outerShdw>
                </a:effectLst>
                <a:latin typeface="Arial" charset="0"/>
                <a:cs typeface="Arial" charset="0"/>
              </a:rPr>
              <a:t>AK</a:t>
            </a:r>
            <a:r>
              <a:rPr lang="es-ES" sz="1875" b="1" baseline="-25000" dirty="0">
                <a:solidFill>
                  <a:srgbClr val="B00000"/>
                </a:solidFill>
                <a:effectLst>
                  <a:outerShdw blurRad="38100" dist="38100" dir="2700000" algn="tl">
                    <a:srgbClr val="000000">
                      <a:alpha val="43137"/>
                    </a:srgbClr>
                  </a:outerShdw>
                </a:effectLst>
                <a:latin typeface="Arial" charset="0"/>
                <a:cs typeface="Arial" charset="0"/>
              </a:rPr>
              <a:t>9</a:t>
            </a:r>
            <a:r>
              <a:rPr lang="es-ES" sz="1875" b="1" dirty="0">
                <a:solidFill>
                  <a:srgbClr val="B00000"/>
                </a:solidFill>
                <a:effectLst>
                  <a:outerShdw blurRad="38100" dist="38100" dir="2700000" algn="tl">
                    <a:srgbClr val="000000">
                      <a:alpha val="43137"/>
                    </a:srgbClr>
                  </a:outerShdw>
                </a:effectLst>
                <a:latin typeface="Arial" charset="0"/>
                <a:cs typeface="Arial" charset="0"/>
              </a:rPr>
              <a:t>DEMIA</a:t>
            </a:r>
          </a:p>
          <a:p>
            <a:pPr algn="ctr" defTabSz="685800" eaLnBrk="0" fontAlgn="base" hangingPunct="0">
              <a:lnSpc>
                <a:spcPts val="2175"/>
              </a:lnSpc>
              <a:spcBef>
                <a:spcPct val="0"/>
              </a:spcBef>
              <a:spcAft>
                <a:spcPct val="0"/>
              </a:spcAft>
              <a:defRPr/>
            </a:pPr>
            <a:r>
              <a:rPr lang="es-ES" sz="1875" b="1" cap="all" dirty="0" err="1">
                <a:solidFill>
                  <a:srgbClr val="B00000"/>
                </a:solidFill>
                <a:effectLst>
                  <a:outerShdw blurRad="38100" dist="38100" dir="2700000" algn="tl">
                    <a:srgbClr val="000000">
                      <a:alpha val="43137"/>
                    </a:srgbClr>
                  </a:outerShdw>
                </a:effectLst>
                <a:latin typeface="Arial" charset="0"/>
                <a:cs typeface="Arial" charset="0"/>
              </a:rPr>
              <a:t>What´s</a:t>
            </a:r>
            <a:r>
              <a:rPr lang="es-ES" sz="1875" b="1" cap="all" dirty="0">
                <a:solidFill>
                  <a:srgbClr val="B00000"/>
                </a:solidFill>
                <a:effectLst>
                  <a:outerShdw blurRad="38100" dist="38100" dir="2700000" algn="tl">
                    <a:srgbClr val="000000">
                      <a:alpha val="43137"/>
                    </a:srgbClr>
                  </a:outerShdw>
                </a:effectLst>
                <a:latin typeface="Arial" charset="0"/>
                <a:cs typeface="Arial" charset="0"/>
              </a:rPr>
              <a:t> </a:t>
            </a:r>
            <a:r>
              <a:rPr lang="es-ES" sz="1875" b="1" cap="all" dirty="0" err="1">
                <a:solidFill>
                  <a:srgbClr val="B00000"/>
                </a:solidFill>
                <a:effectLst>
                  <a:outerShdw blurRad="38100" dist="38100" dir="2700000" algn="tl">
                    <a:srgbClr val="000000">
                      <a:alpha val="43137"/>
                    </a:srgbClr>
                  </a:outerShdw>
                </a:effectLst>
                <a:latin typeface="Arial" charset="0"/>
                <a:cs typeface="Arial" charset="0"/>
              </a:rPr>
              <a:t>next</a:t>
            </a:r>
            <a:r>
              <a:rPr lang="es-ES" sz="1875" b="1" cap="all" dirty="0">
                <a:solidFill>
                  <a:srgbClr val="B00000"/>
                </a:solidFill>
                <a:effectLst>
                  <a:outerShdw blurRad="38100" dist="38100" dir="2700000" algn="tl">
                    <a:srgbClr val="000000">
                      <a:alpha val="43137"/>
                    </a:srgbClr>
                  </a:outerShdw>
                </a:effectLst>
                <a:latin typeface="Arial" charset="0"/>
                <a:cs typeface="Arial" charset="0"/>
              </a:rPr>
              <a:t> in </a:t>
            </a:r>
            <a:r>
              <a:rPr lang="es-ES" sz="1875" b="1" cap="all" dirty="0" err="1">
                <a:solidFill>
                  <a:srgbClr val="B00000"/>
                </a:solidFill>
                <a:effectLst>
                  <a:outerShdw blurRad="38100" dist="38100" dir="2700000" algn="tl">
                    <a:srgbClr val="000000">
                      <a:alpha val="43137"/>
                    </a:srgbClr>
                  </a:outerShdw>
                </a:effectLst>
                <a:latin typeface="Arial" charset="0"/>
                <a:cs typeface="Arial" charset="0"/>
              </a:rPr>
              <a:t>lipids</a:t>
            </a:r>
            <a:r>
              <a:rPr lang="es-ES" sz="1875" b="1" cap="all" dirty="0">
                <a:solidFill>
                  <a:srgbClr val="B00000"/>
                </a:solidFill>
                <a:effectLst>
                  <a:outerShdw blurRad="38100" dist="38100" dir="2700000" algn="tl">
                    <a:srgbClr val="000000">
                      <a:alpha val="43137"/>
                    </a:srgbClr>
                  </a:outerShdw>
                </a:effectLst>
                <a:latin typeface="Arial" charset="0"/>
                <a:cs typeface="Arial" charset="0"/>
              </a:rPr>
              <a:t> </a:t>
            </a:r>
            <a:r>
              <a:rPr lang="es-ES" sz="1875" b="1" dirty="0">
                <a:solidFill>
                  <a:srgbClr val="B00000"/>
                </a:solidFill>
                <a:effectLst>
                  <a:outerShdw blurRad="38100" dist="38100" dir="2700000" algn="tl">
                    <a:srgbClr val="000000">
                      <a:alpha val="43137"/>
                    </a:srgbClr>
                  </a:outerShdw>
                </a:effectLst>
                <a:latin typeface="Arial" charset="0"/>
                <a:cs typeface="Arial" charset="0"/>
              </a:rPr>
              <a:t>&amp; CV PREVENTION</a:t>
            </a:r>
          </a:p>
        </p:txBody>
      </p:sp>
    </p:spTree>
    <p:extLst>
      <p:ext uri="{BB962C8B-B14F-4D97-AF65-F5344CB8AC3E}">
        <p14:creationId xmlns:p14="http://schemas.microsoft.com/office/powerpoint/2010/main" val="2936554591"/>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Text Box 8">
            <a:extLst>
              <a:ext uri="{FF2B5EF4-FFF2-40B4-BE49-F238E27FC236}">
                <a16:creationId xmlns="" xmlns:a16="http://schemas.microsoft.com/office/drawing/2014/main" id="{66F8C28A-0B8F-4563-B02B-B698E24EC8F3}"/>
              </a:ext>
            </a:extLst>
          </p:cNvPr>
          <p:cNvSpPr txBox="1">
            <a:spLocks noChangeArrowheads="1"/>
          </p:cNvSpPr>
          <p:nvPr/>
        </p:nvSpPr>
        <p:spPr bwMode="auto">
          <a:xfrm>
            <a:off x="2453879" y="4252913"/>
            <a:ext cx="617339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GB" altLang="es-ES" sz="1050">
                <a:solidFill>
                  <a:srgbClr val="FFFFFF"/>
                </a:solidFill>
                <a:latin typeface="Arial" panose="020B0604020202020204" pitchFamily="34" charset="0"/>
                <a:ea typeface="MS PGothic" panose="020B0600070205080204" pitchFamily="34" charset="-128"/>
                <a:cs typeface="Arial" panose="020B0604020202020204" pitchFamily="34" charset="0"/>
              </a:rPr>
              <a:t>*Major bleeding: non-CABG-related TIMI major bleeding </a:t>
            </a:r>
          </a:p>
        </p:txBody>
      </p:sp>
      <p:sp>
        <p:nvSpPr>
          <p:cNvPr id="262147" name="Text Box 9">
            <a:extLst>
              <a:ext uri="{FF2B5EF4-FFF2-40B4-BE49-F238E27FC236}">
                <a16:creationId xmlns="" xmlns:a16="http://schemas.microsoft.com/office/drawing/2014/main" id="{2DBE1285-B5A2-4152-902E-B2FE47F75FA8}"/>
              </a:ext>
            </a:extLst>
          </p:cNvPr>
          <p:cNvSpPr txBox="1">
            <a:spLocks noChangeArrowheads="1"/>
          </p:cNvSpPr>
          <p:nvPr/>
        </p:nvSpPr>
        <p:spPr bwMode="auto">
          <a:xfrm>
            <a:off x="2990850" y="4594013"/>
            <a:ext cx="3150394" cy="48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67500" tIns="35100" rIns="67500" bIns="35100" anchor="b">
            <a:spAutoFit/>
          </a:bodyPr>
          <a:lstStyle>
            <a:lvl1pPr eaLnBrk="0" hangingPunct="0">
              <a:tabLst>
                <a:tab pos="177800" algn="l"/>
              </a:tabLst>
              <a:defRPr sz="2400">
                <a:solidFill>
                  <a:schemeClr val="tx1"/>
                </a:solidFill>
                <a:latin typeface="Swis721 Hv BT" pitchFamily="34" charset="0"/>
              </a:defRPr>
            </a:lvl1pPr>
            <a:lvl2pPr marL="742950" indent="-285750" eaLnBrk="0" hangingPunct="0">
              <a:tabLst>
                <a:tab pos="177800" algn="l"/>
              </a:tabLst>
              <a:defRPr sz="2400">
                <a:solidFill>
                  <a:schemeClr val="tx1"/>
                </a:solidFill>
                <a:latin typeface="Swis721 Hv BT" pitchFamily="34" charset="0"/>
              </a:defRPr>
            </a:lvl2pPr>
            <a:lvl3pPr marL="1143000" indent="-228600" eaLnBrk="0" hangingPunct="0">
              <a:tabLst>
                <a:tab pos="177800" algn="l"/>
              </a:tabLst>
              <a:defRPr sz="2400">
                <a:solidFill>
                  <a:schemeClr val="tx1"/>
                </a:solidFill>
                <a:latin typeface="Swis721 Hv BT" pitchFamily="34" charset="0"/>
              </a:defRPr>
            </a:lvl3pPr>
            <a:lvl4pPr marL="1600200" indent="-228600" eaLnBrk="0" hangingPunct="0">
              <a:tabLst>
                <a:tab pos="177800" algn="l"/>
              </a:tabLst>
              <a:defRPr sz="2400">
                <a:solidFill>
                  <a:schemeClr val="tx1"/>
                </a:solidFill>
                <a:latin typeface="Swis721 Hv BT" pitchFamily="34" charset="0"/>
              </a:defRPr>
            </a:lvl4pPr>
            <a:lvl5pPr marL="2057400" indent="-228600" eaLnBrk="0" hangingPunct="0">
              <a:tabLst>
                <a:tab pos="177800" algn="l"/>
              </a:tabLst>
              <a:defRPr sz="2400">
                <a:solidFill>
                  <a:schemeClr val="tx1"/>
                </a:solidFill>
                <a:latin typeface="Swis721 Hv BT" pitchFamily="34" charset="0"/>
              </a:defRPr>
            </a:lvl5pPr>
            <a:lvl6pPr marL="2514600" indent="-228600" eaLnBrk="0" fontAlgn="base" hangingPunct="0">
              <a:spcBef>
                <a:spcPct val="0"/>
              </a:spcBef>
              <a:spcAft>
                <a:spcPct val="0"/>
              </a:spcAft>
              <a:tabLst>
                <a:tab pos="177800" algn="l"/>
              </a:tabLst>
              <a:defRPr sz="2400">
                <a:solidFill>
                  <a:schemeClr val="tx1"/>
                </a:solidFill>
                <a:latin typeface="Swis721 Hv BT" pitchFamily="34" charset="0"/>
              </a:defRPr>
            </a:lvl6pPr>
            <a:lvl7pPr marL="2971800" indent="-228600" eaLnBrk="0" fontAlgn="base" hangingPunct="0">
              <a:spcBef>
                <a:spcPct val="0"/>
              </a:spcBef>
              <a:spcAft>
                <a:spcPct val="0"/>
              </a:spcAft>
              <a:tabLst>
                <a:tab pos="177800" algn="l"/>
              </a:tabLst>
              <a:defRPr sz="2400">
                <a:solidFill>
                  <a:schemeClr val="tx1"/>
                </a:solidFill>
                <a:latin typeface="Swis721 Hv BT" pitchFamily="34" charset="0"/>
              </a:defRPr>
            </a:lvl7pPr>
            <a:lvl8pPr marL="3429000" indent="-228600" eaLnBrk="0" fontAlgn="base" hangingPunct="0">
              <a:spcBef>
                <a:spcPct val="0"/>
              </a:spcBef>
              <a:spcAft>
                <a:spcPct val="0"/>
              </a:spcAft>
              <a:tabLst>
                <a:tab pos="177800" algn="l"/>
              </a:tabLst>
              <a:defRPr sz="2400">
                <a:solidFill>
                  <a:schemeClr val="tx1"/>
                </a:solidFill>
                <a:latin typeface="Swis721 Hv BT" pitchFamily="34" charset="0"/>
              </a:defRPr>
            </a:lvl8pPr>
            <a:lvl9pPr marL="3886200" indent="-228600" eaLnBrk="0" fontAlgn="base" hangingPunct="0">
              <a:spcBef>
                <a:spcPct val="0"/>
              </a:spcBef>
              <a:spcAft>
                <a:spcPct val="0"/>
              </a:spcAft>
              <a:tabLst>
                <a:tab pos="177800" algn="l"/>
              </a:tabLst>
              <a:defRPr sz="2400">
                <a:solidFill>
                  <a:schemeClr val="tx1"/>
                </a:solidFill>
                <a:latin typeface="Swis721 Hv BT" pitchFamily="34" charset="0"/>
              </a:defRPr>
            </a:lvl9pPr>
          </a:lstStyle>
          <a:p>
            <a:pPr defTabSz="685800" eaLnBrk="1" fontAlgn="base" hangingPunct="1">
              <a:spcBef>
                <a:spcPct val="50000"/>
              </a:spcBef>
              <a:spcAft>
                <a:spcPct val="0"/>
              </a:spcAft>
              <a:tabLst>
                <a:tab pos="133350" algn="l"/>
              </a:tabLst>
            </a:pPr>
            <a:r>
              <a:rPr lang="en-US" altLang="es-ES" sz="900">
                <a:solidFill>
                  <a:srgbClr val="FFFFFF"/>
                </a:solidFill>
                <a:latin typeface="Arial" panose="020B0604020202020204" pitchFamily="34" charset="0"/>
                <a:ea typeface="MS PGothic" panose="020B0600070205080204" pitchFamily="34" charset="-128"/>
                <a:cs typeface="Arial" panose="020B0604020202020204" pitchFamily="34" charset="0"/>
              </a:rPr>
              <a:t>1. Antiplatelet Trialists' Collaboration, 1994                         2. Antithrombotic Trialists' Collaboration, 2002                    3. Wiviott </a:t>
            </a:r>
            <a:r>
              <a:rPr lang="en-US" altLang="es-ES" sz="900" i="1">
                <a:solidFill>
                  <a:srgbClr val="FFFFFF"/>
                </a:solidFill>
                <a:latin typeface="Arial" panose="020B0604020202020204" pitchFamily="34" charset="0"/>
                <a:ea typeface="MS PGothic" panose="020B0600070205080204" pitchFamily="34" charset="-128"/>
                <a:cs typeface="Arial" panose="020B0604020202020204" pitchFamily="34" charset="0"/>
              </a:rPr>
              <a:t>et al</a:t>
            </a:r>
            <a:r>
              <a:rPr lang="en-US" altLang="es-ES" sz="900">
                <a:solidFill>
                  <a:srgbClr val="FFFFFF"/>
                </a:solidFill>
                <a:latin typeface="Arial" panose="020B0604020202020204" pitchFamily="34" charset="0"/>
                <a:ea typeface="MS PGothic" panose="020B0600070205080204" pitchFamily="34" charset="-128"/>
                <a:cs typeface="Arial" panose="020B0604020202020204" pitchFamily="34" charset="0"/>
              </a:rPr>
              <a:t>, 2007; 4. Wallentin </a:t>
            </a:r>
            <a:r>
              <a:rPr lang="en-US" altLang="es-ES" sz="900" i="1">
                <a:solidFill>
                  <a:srgbClr val="FFFFFF"/>
                </a:solidFill>
                <a:latin typeface="Arial" panose="020B0604020202020204" pitchFamily="34" charset="0"/>
                <a:ea typeface="MS PGothic" panose="020B0600070205080204" pitchFamily="34" charset="-128"/>
                <a:cs typeface="Arial" panose="020B0604020202020204" pitchFamily="34" charset="0"/>
              </a:rPr>
              <a:t>et al</a:t>
            </a:r>
            <a:r>
              <a:rPr lang="en-US" altLang="es-ES" sz="900">
                <a:solidFill>
                  <a:srgbClr val="FFFFFF"/>
                </a:solidFill>
                <a:latin typeface="Arial" panose="020B0604020202020204" pitchFamily="34" charset="0"/>
                <a:ea typeface="MS PGothic" panose="020B0600070205080204" pitchFamily="34" charset="-128"/>
                <a:cs typeface="Arial" panose="020B0604020202020204" pitchFamily="34" charset="0"/>
              </a:rPr>
              <a:t>, 2009</a:t>
            </a:r>
          </a:p>
        </p:txBody>
      </p:sp>
      <p:sp>
        <p:nvSpPr>
          <p:cNvPr id="262148" name="Rectangle 10">
            <a:extLst>
              <a:ext uri="{FF2B5EF4-FFF2-40B4-BE49-F238E27FC236}">
                <a16:creationId xmlns="" xmlns:a16="http://schemas.microsoft.com/office/drawing/2014/main" id="{7B15553B-1981-4A30-912E-88BEFE385289}"/>
              </a:ext>
            </a:extLst>
          </p:cNvPr>
          <p:cNvSpPr>
            <a:spLocks noChangeArrowheads="1"/>
          </p:cNvSpPr>
          <p:nvPr/>
        </p:nvSpPr>
        <p:spPr bwMode="auto">
          <a:xfrm>
            <a:off x="2091929" y="1344217"/>
            <a:ext cx="5498306" cy="2364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49" name="Line 25">
            <a:extLst>
              <a:ext uri="{FF2B5EF4-FFF2-40B4-BE49-F238E27FC236}">
                <a16:creationId xmlns="" xmlns:a16="http://schemas.microsoft.com/office/drawing/2014/main" id="{73FC727E-D33C-4FC3-A6E0-515DA4C2E7E5}"/>
              </a:ext>
            </a:extLst>
          </p:cNvPr>
          <p:cNvSpPr>
            <a:spLocks noChangeShapeType="1"/>
          </p:cNvSpPr>
          <p:nvPr/>
        </p:nvSpPr>
        <p:spPr bwMode="auto">
          <a:xfrm flipV="1">
            <a:off x="2091929" y="3708797"/>
            <a:ext cx="1190" cy="381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sp>
        <p:nvSpPr>
          <p:cNvPr id="262150" name="Rectangle 33">
            <a:extLst>
              <a:ext uri="{FF2B5EF4-FFF2-40B4-BE49-F238E27FC236}">
                <a16:creationId xmlns="" xmlns:a16="http://schemas.microsoft.com/office/drawing/2014/main" id="{F1335E04-354F-4591-9D75-DCE412DDF7D6}"/>
              </a:ext>
            </a:extLst>
          </p:cNvPr>
          <p:cNvSpPr>
            <a:spLocks noChangeArrowheads="1"/>
          </p:cNvSpPr>
          <p:nvPr/>
        </p:nvSpPr>
        <p:spPr bwMode="auto">
          <a:xfrm>
            <a:off x="2180035" y="1820467"/>
            <a:ext cx="365522" cy="1888331"/>
          </a:xfrm>
          <a:prstGeom prst="rect">
            <a:avLst/>
          </a:prstGeom>
          <a:solidFill>
            <a:srgbClr val="FFF000"/>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51" name="Rectangle 34">
            <a:extLst>
              <a:ext uri="{FF2B5EF4-FFF2-40B4-BE49-F238E27FC236}">
                <a16:creationId xmlns="" xmlns:a16="http://schemas.microsoft.com/office/drawing/2014/main" id="{409675EE-82D3-42C9-A2C4-11238D5756A3}"/>
              </a:ext>
            </a:extLst>
          </p:cNvPr>
          <p:cNvSpPr>
            <a:spLocks noChangeArrowheads="1"/>
          </p:cNvSpPr>
          <p:nvPr/>
        </p:nvSpPr>
        <p:spPr bwMode="auto">
          <a:xfrm>
            <a:off x="2251472" y="3554017"/>
            <a:ext cx="2244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000000"/>
                </a:solidFill>
                <a:latin typeface="Arial" panose="020B0604020202020204" pitchFamily="34" charset="0"/>
                <a:ea typeface="MS PGothic" panose="020B0600070205080204" pitchFamily="34" charset="-128"/>
                <a:cs typeface="Arial" panose="020B0604020202020204" pitchFamily="34" charset="0"/>
              </a:rPr>
              <a:t>20.0</a:t>
            </a:r>
          </a:p>
        </p:txBody>
      </p:sp>
      <p:sp>
        <p:nvSpPr>
          <p:cNvPr id="262152" name="Rectangle 36">
            <a:extLst>
              <a:ext uri="{FF2B5EF4-FFF2-40B4-BE49-F238E27FC236}">
                <a16:creationId xmlns="" xmlns:a16="http://schemas.microsoft.com/office/drawing/2014/main" id="{D9FCA537-B040-49C9-8D77-38146B9ED798}"/>
              </a:ext>
            </a:extLst>
          </p:cNvPr>
          <p:cNvSpPr>
            <a:spLocks noChangeArrowheads="1"/>
          </p:cNvSpPr>
          <p:nvPr/>
        </p:nvSpPr>
        <p:spPr bwMode="auto">
          <a:xfrm>
            <a:off x="7128272" y="3444479"/>
            <a:ext cx="366713" cy="264319"/>
          </a:xfrm>
          <a:prstGeom prst="rect">
            <a:avLst/>
          </a:prstGeom>
          <a:solidFill>
            <a:srgbClr val="FF9600"/>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53" name="Rectangle 37">
            <a:extLst>
              <a:ext uri="{FF2B5EF4-FFF2-40B4-BE49-F238E27FC236}">
                <a16:creationId xmlns="" xmlns:a16="http://schemas.microsoft.com/office/drawing/2014/main" id="{4B9C7DA9-583F-462B-B947-C5C48FEA9275}"/>
              </a:ext>
            </a:extLst>
          </p:cNvPr>
          <p:cNvSpPr>
            <a:spLocks noChangeArrowheads="1"/>
          </p:cNvSpPr>
          <p:nvPr/>
        </p:nvSpPr>
        <p:spPr bwMode="auto">
          <a:xfrm>
            <a:off x="7209235" y="3556398"/>
            <a:ext cx="205184" cy="138499"/>
          </a:xfrm>
          <a:prstGeom prst="rect">
            <a:avLst/>
          </a:prstGeom>
          <a:solidFill>
            <a:srgbClr val="FF9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FFFFFF"/>
                </a:solidFill>
                <a:latin typeface="Arial" panose="020B0604020202020204" pitchFamily="34" charset="0"/>
                <a:ea typeface="MS PGothic" panose="020B0600070205080204" pitchFamily="34" charset="-128"/>
                <a:cs typeface="Arial" panose="020B0604020202020204" pitchFamily="34" charset="0"/>
              </a:rPr>
              <a:t>2.8*</a:t>
            </a:r>
          </a:p>
        </p:txBody>
      </p:sp>
      <p:sp>
        <p:nvSpPr>
          <p:cNvPr id="262154" name="Rectangle 39">
            <a:extLst>
              <a:ext uri="{FF2B5EF4-FFF2-40B4-BE49-F238E27FC236}">
                <a16:creationId xmlns="" xmlns:a16="http://schemas.microsoft.com/office/drawing/2014/main" id="{B7C434DF-286E-4264-B2CE-63666C245E35}"/>
              </a:ext>
            </a:extLst>
          </p:cNvPr>
          <p:cNvSpPr>
            <a:spLocks noChangeArrowheads="1"/>
          </p:cNvSpPr>
          <p:nvPr/>
        </p:nvSpPr>
        <p:spPr bwMode="auto">
          <a:xfrm>
            <a:off x="6203156" y="3506392"/>
            <a:ext cx="366713" cy="211931"/>
          </a:xfrm>
          <a:prstGeom prst="rect">
            <a:avLst/>
          </a:prstGeom>
          <a:solidFill>
            <a:srgbClr val="FB9705"/>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55" name="Rectangle 40">
            <a:extLst>
              <a:ext uri="{FF2B5EF4-FFF2-40B4-BE49-F238E27FC236}">
                <a16:creationId xmlns="" xmlns:a16="http://schemas.microsoft.com/office/drawing/2014/main" id="{0260D8E9-5B89-4250-9AA9-B3A5E9DD14D5}"/>
              </a:ext>
            </a:extLst>
          </p:cNvPr>
          <p:cNvSpPr>
            <a:spLocks noChangeArrowheads="1"/>
          </p:cNvSpPr>
          <p:nvPr/>
        </p:nvSpPr>
        <p:spPr bwMode="auto">
          <a:xfrm>
            <a:off x="6292454" y="3532585"/>
            <a:ext cx="205184" cy="138499"/>
          </a:xfrm>
          <a:prstGeom prst="rect">
            <a:avLst/>
          </a:prstGeom>
          <a:solidFill>
            <a:srgbClr val="FB970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FFFFFF"/>
                </a:solidFill>
                <a:latin typeface="Arial" panose="020B0604020202020204" pitchFamily="34" charset="0"/>
                <a:ea typeface="MS PGothic" panose="020B0600070205080204" pitchFamily="34" charset="-128"/>
                <a:cs typeface="Arial" panose="020B0604020202020204" pitchFamily="34" charset="0"/>
              </a:rPr>
              <a:t>2.2*</a:t>
            </a:r>
          </a:p>
        </p:txBody>
      </p:sp>
      <p:sp>
        <p:nvSpPr>
          <p:cNvPr id="262156" name="Rectangle 42">
            <a:extLst>
              <a:ext uri="{FF2B5EF4-FFF2-40B4-BE49-F238E27FC236}">
                <a16:creationId xmlns="" xmlns:a16="http://schemas.microsoft.com/office/drawing/2014/main" id="{137EB665-8B92-489E-9BD7-D4B10DEF819A}"/>
              </a:ext>
            </a:extLst>
          </p:cNvPr>
          <p:cNvSpPr>
            <a:spLocks noChangeArrowheads="1"/>
          </p:cNvSpPr>
          <p:nvPr/>
        </p:nvSpPr>
        <p:spPr bwMode="auto">
          <a:xfrm>
            <a:off x="2545556" y="3632597"/>
            <a:ext cx="366713" cy="76200"/>
          </a:xfrm>
          <a:prstGeom prst="rect">
            <a:avLst/>
          </a:prstGeom>
          <a:solidFill>
            <a:srgbClr val="FF9600"/>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57" name="Rectangle 43">
            <a:extLst>
              <a:ext uri="{FF2B5EF4-FFF2-40B4-BE49-F238E27FC236}">
                <a16:creationId xmlns="" xmlns:a16="http://schemas.microsoft.com/office/drawing/2014/main" id="{E5F4E16D-E655-49B9-A849-2A2576684325}"/>
              </a:ext>
            </a:extLst>
          </p:cNvPr>
          <p:cNvSpPr>
            <a:spLocks noChangeArrowheads="1"/>
          </p:cNvSpPr>
          <p:nvPr/>
        </p:nvSpPr>
        <p:spPr bwMode="auto">
          <a:xfrm>
            <a:off x="2649141" y="3468292"/>
            <a:ext cx="1603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FFFFFF"/>
                </a:solidFill>
                <a:latin typeface="Arial" panose="020B0604020202020204" pitchFamily="34" charset="0"/>
                <a:ea typeface="MS PGothic" panose="020B0600070205080204" pitchFamily="34" charset="-128"/>
                <a:cs typeface="Arial" panose="020B0604020202020204" pitchFamily="34" charset="0"/>
              </a:rPr>
              <a:t>0.8</a:t>
            </a:r>
          </a:p>
        </p:txBody>
      </p:sp>
      <p:sp>
        <p:nvSpPr>
          <p:cNvPr id="262158" name="Rectangle 45">
            <a:extLst>
              <a:ext uri="{FF2B5EF4-FFF2-40B4-BE49-F238E27FC236}">
                <a16:creationId xmlns="" xmlns:a16="http://schemas.microsoft.com/office/drawing/2014/main" id="{6211CDF0-F8E8-4C2B-AF3E-DAF7DBA4CBCA}"/>
              </a:ext>
            </a:extLst>
          </p:cNvPr>
          <p:cNvSpPr>
            <a:spLocks noChangeArrowheads="1"/>
          </p:cNvSpPr>
          <p:nvPr/>
        </p:nvSpPr>
        <p:spPr bwMode="auto">
          <a:xfrm>
            <a:off x="3462337" y="3587354"/>
            <a:ext cx="366713" cy="121444"/>
          </a:xfrm>
          <a:prstGeom prst="rect">
            <a:avLst/>
          </a:prstGeom>
          <a:solidFill>
            <a:srgbClr val="FB9705"/>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59" name="Rectangle 46">
            <a:extLst>
              <a:ext uri="{FF2B5EF4-FFF2-40B4-BE49-F238E27FC236}">
                <a16:creationId xmlns="" xmlns:a16="http://schemas.microsoft.com/office/drawing/2014/main" id="{DF0C697A-51BD-4292-BF61-D9F101DFC7D8}"/>
              </a:ext>
            </a:extLst>
          </p:cNvPr>
          <p:cNvSpPr>
            <a:spLocks noChangeArrowheads="1"/>
          </p:cNvSpPr>
          <p:nvPr/>
        </p:nvSpPr>
        <p:spPr bwMode="auto">
          <a:xfrm>
            <a:off x="3565922" y="3446860"/>
            <a:ext cx="1603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FFFFFF"/>
                </a:solidFill>
                <a:latin typeface="Arial" panose="020B0604020202020204" pitchFamily="34" charset="0"/>
                <a:ea typeface="MS PGothic" panose="020B0600070205080204" pitchFamily="34" charset="-128"/>
                <a:cs typeface="Arial" panose="020B0604020202020204" pitchFamily="34" charset="0"/>
              </a:rPr>
              <a:t>1.3</a:t>
            </a:r>
          </a:p>
        </p:txBody>
      </p:sp>
      <p:sp>
        <p:nvSpPr>
          <p:cNvPr id="262160" name="Rectangle 48">
            <a:extLst>
              <a:ext uri="{FF2B5EF4-FFF2-40B4-BE49-F238E27FC236}">
                <a16:creationId xmlns="" xmlns:a16="http://schemas.microsoft.com/office/drawing/2014/main" id="{1A0E2617-D5BF-41E7-80AF-D5BC45C52A51}"/>
              </a:ext>
            </a:extLst>
          </p:cNvPr>
          <p:cNvSpPr>
            <a:spLocks noChangeArrowheads="1"/>
          </p:cNvSpPr>
          <p:nvPr/>
        </p:nvSpPr>
        <p:spPr bwMode="auto">
          <a:xfrm>
            <a:off x="4379119" y="3534967"/>
            <a:ext cx="366713" cy="173831"/>
          </a:xfrm>
          <a:prstGeom prst="rect">
            <a:avLst/>
          </a:prstGeom>
          <a:solidFill>
            <a:schemeClr val="accent2"/>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61" name="Rectangle 49">
            <a:extLst>
              <a:ext uri="{FF2B5EF4-FFF2-40B4-BE49-F238E27FC236}">
                <a16:creationId xmlns="" xmlns:a16="http://schemas.microsoft.com/office/drawing/2014/main" id="{68151AF9-127D-44D1-A3C9-1C575DE0D4A0}"/>
              </a:ext>
            </a:extLst>
          </p:cNvPr>
          <p:cNvSpPr>
            <a:spLocks noChangeArrowheads="1"/>
          </p:cNvSpPr>
          <p:nvPr/>
        </p:nvSpPr>
        <p:spPr bwMode="auto">
          <a:xfrm>
            <a:off x="4380310" y="3556398"/>
            <a:ext cx="357188" cy="138499"/>
          </a:xfrm>
          <a:prstGeom prst="rect">
            <a:avLst/>
          </a:prstGeom>
          <a:solidFill>
            <a:srgbClr val="FB970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FFFFFF"/>
                </a:solidFill>
                <a:latin typeface="Arial" panose="020B0604020202020204" pitchFamily="34" charset="0"/>
                <a:ea typeface="MS PGothic" panose="020B0600070205080204" pitchFamily="34" charset="-128"/>
                <a:cs typeface="Arial" panose="020B0604020202020204" pitchFamily="34" charset="0"/>
              </a:rPr>
              <a:t>  1.8*</a:t>
            </a:r>
          </a:p>
        </p:txBody>
      </p:sp>
      <p:sp>
        <p:nvSpPr>
          <p:cNvPr id="262162" name="Rectangle 51">
            <a:extLst>
              <a:ext uri="{FF2B5EF4-FFF2-40B4-BE49-F238E27FC236}">
                <a16:creationId xmlns="" xmlns:a16="http://schemas.microsoft.com/office/drawing/2014/main" id="{45A8470C-C6A1-4C1B-81A3-FE79DB388190}"/>
              </a:ext>
            </a:extLst>
          </p:cNvPr>
          <p:cNvSpPr>
            <a:spLocks noChangeArrowheads="1"/>
          </p:cNvSpPr>
          <p:nvPr/>
        </p:nvSpPr>
        <p:spPr bwMode="auto">
          <a:xfrm>
            <a:off x="5293519" y="3482579"/>
            <a:ext cx="384572" cy="226219"/>
          </a:xfrm>
          <a:prstGeom prst="rect">
            <a:avLst/>
          </a:prstGeom>
          <a:solidFill>
            <a:srgbClr val="FB9705"/>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63" name="Rectangle 52">
            <a:extLst>
              <a:ext uri="{FF2B5EF4-FFF2-40B4-BE49-F238E27FC236}">
                <a16:creationId xmlns="" xmlns:a16="http://schemas.microsoft.com/office/drawing/2014/main" id="{7DEEE088-B843-4AB0-BCAB-E426543B3C26}"/>
              </a:ext>
            </a:extLst>
          </p:cNvPr>
          <p:cNvSpPr>
            <a:spLocks noChangeArrowheads="1"/>
          </p:cNvSpPr>
          <p:nvPr/>
        </p:nvSpPr>
        <p:spPr bwMode="auto">
          <a:xfrm>
            <a:off x="5339954" y="3532585"/>
            <a:ext cx="323850" cy="138499"/>
          </a:xfrm>
          <a:prstGeom prst="rect">
            <a:avLst/>
          </a:prstGeom>
          <a:solidFill>
            <a:srgbClr val="FB970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FFFFFF"/>
                </a:solidFill>
                <a:latin typeface="Arial" panose="020B0604020202020204" pitchFamily="34" charset="0"/>
                <a:ea typeface="MS PGothic" panose="020B0600070205080204" pitchFamily="34" charset="-128"/>
                <a:cs typeface="Arial" panose="020B0604020202020204" pitchFamily="34" charset="0"/>
              </a:rPr>
              <a:t>  2.4*</a:t>
            </a:r>
          </a:p>
        </p:txBody>
      </p:sp>
      <p:sp>
        <p:nvSpPr>
          <p:cNvPr id="262164" name="Rectangle 53">
            <a:extLst>
              <a:ext uri="{FF2B5EF4-FFF2-40B4-BE49-F238E27FC236}">
                <a16:creationId xmlns="" xmlns:a16="http://schemas.microsoft.com/office/drawing/2014/main" id="{F68FBDC7-EF51-4D67-A4B8-52B06ADC6AF5}"/>
              </a:ext>
            </a:extLst>
          </p:cNvPr>
          <p:cNvSpPr>
            <a:spLocks noChangeArrowheads="1"/>
          </p:cNvSpPr>
          <p:nvPr/>
        </p:nvSpPr>
        <p:spPr bwMode="auto">
          <a:xfrm>
            <a:off x="1917672" y="3625453"/>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0</a:t>
            </a:r>
          </a:p>
        </p:txBody>
      </p:sp>
      <p:sp>
        <p:nvSpPr>
          <p:cNvPr id="262165" name="Rectangle 54">
            <a:extLst>
              <a:ext uri="{FF2B5EF4-FFF2-40B4-BE49-F238E27FC236}">
                <a16:creationId xmlns="" xmlns:a16="http://schemas.microsoft.com/office/drawing/2014/main" id="{8AC5BF13-B954-4646-B839-88F78979232B}"/>
              </a:ext>
            </a:extLst>
          </p:cNvPr>
          <p:cNvSpPr>
            <a:spLocks noChangeArrowheads="1"/>
          </p:cNvSpPr>
          <p:nvPr/>
        </p:nvSpPr>
        <p:spPr bwMode="auto">
          <a:xfrm>
            <a:off x="1917672" y="3142060"/>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5</a:t>
            </a:r>
          </a:p>
        </p:txBody>
      </p:sp>
      <p:sp>
        <p:nvSpPr>
          <p:cNvPr id="262166" name="Rectangle 55">
            <a:extLst>
              <a:ext uri="{FF2B5EF4-FFF2-40B4-BE49-F238E27FC236}">
                <a16:creationId xmlns="" xmlns:a16="http://schemas.microsoft.com/office/drawing/2014/main" id="{B5038233-A842-46A4-B5A5-36E7CFFB5CDF}"/>
              </a:ext>
            </a:extLst>
          </p:cNvPr>
          <p:cNvSpPr>
            <a:spLocks noChangeArrowheads="1"/>
          </p:cNvSpPr>
          <p:nvPr/>
        </p:nvSpPr>
        <p:spPr bwMode="auto">
          <a:xfrm>
            <a:off x="1832714" y="2672953"/>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10</a:t>
            </a:r>
          </a:p>
        </p:txBody>
      </p:sp>
      <p:sp>
        <p:nvSpPr>
          <p:cNvPr id="262167" name="Rectangle 56">
            <a:extLst>
              <a:ext uri="{FF2B5EF4-FFF2-40B4-BE49-F238E27FC236}">
                <a16:creationId xmlns="" xmlns:a16="http://schemas.microsoft.com/office/drawing/2014/main" id="{E6EB83B8-0A05-4400-91CD-9261A13C44AD}"/>
              </a:ext>
            </a:extLst>
          </p:cNvPr>
          <p:cNvSpPr>
            <a:spLocks noChangeArrowheads="1"/>
          </p:cNvSpPr>
          <p:nvPr/>
        </p:nvSpPr>
        <p:spPr bwMode="auto">
          <a:xfrm>
            <a:off x="1832714" y="2201466"/>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15</a:t>
            </a:r>
          </a:p>
        </p:txBody>
      </p:sp>
      <p:sp>
        <p:nvSpPr>
          <p:cNvPr id="262168" name="Rectangle 57">
            <a:extLst>
              <a:ext uri="{FF2B5EF4-FFF2-40B4-BE49-F238E27FC236}">
                <a16:creationId xmlns="" xmlns:a16="http://schemas.microsoft.com/office/drawing/2014/main" id="{8B85B4C1-E682-4CDF-BAE1-F407C822CF0A}"/>
              </a:ext>
            </a:extLst>
          </p:cNvPr>
          <p:cNvSpPr>
            <a:spLocks noChangeArrowheads="1"/>
          </p:cNvSpPr>
          <p:nvPr/>
        </p:nvSpPr>
        <p:spPr bwMode="auto">
          <a:xfrm>
            <a:off x="1832714" y="1732360"/>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20</a:t>
            </a:r>
          </a:p>
        </p:txBody>
      </p:sp>
      <p:sp>
        <p:nvSpPr>
          <p:cNvPr id="262169" name="Rectangle 58">
            <a:extLst>
              <a:ext uri="{FF2B5EF4-FFF2-40B4-BE49-F238E27FC236}">
                <a16:creationId xmlns="" xmlns:a16="http://schemas.microsoft.com/office/drawing/2014/main" id="{716CE0B8-BCB3-4D57-B9EA-C5B13ABF7104}"/>
              </a:ext>
            </a:extLst>
          </p:cNvPr>
          <p:cNvSpPr>
            <a:spLocks noChangeArrowheads="1"/>
          </p:cNvSpPr>
          <p:nvPr/>
        </p:nvSpPr>
        <p:spPr bwMode="auto">
          <a:xfrm>
            <a:off x="1832714" y="1256110"/>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25</a:t>
            </a:r>
          </a:p>
        </p:txBody>
      </p:sp>
      <p:sp>
        <p:nvSpPr>
          <p:cNvPr id="262170" name="Rectangle 59">
            <a:extLst>
              <a:ext uri="{FF2B5EF4-FFF2-40B4-BE49-F238E27FC236}">
                <a16:creationId xmlns="" xmlns:a16="http://schemas.microsoft.com/office/drawing/2014/main" id="{2CF0BC3D-985F-4618-8C57-ECCF5B2FDDE3}"/>
              </a:ext>
            </a:extLst>
          </p:cNvPr>
          <p:cNvSpPr>
            <a:spLocks noChangeArrowheads="1"/>
          </p:cNvSpPr>
          <p:nvPr/>
        </p:nvSpPr>
        <p:spPr bwMode="auto">
          <a:xfrm>
            <a:off x="2358629" y="3820716"/>
            <a:ext cx="38472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None</a:t>
            </a:r>
          </a:p>
        </p:txBody>
      </p:sp>
      <p:sp>
        <p:nvSpPr>
          <p:cNvPr id="262171" name="Line 62">
            <a:extLst>
              <a:ext uri="{FF2B5EF4-FFF2-40B4-BE49-F238E27FC236}">
                <a16:creationId xmlns="" xmlns:a16="http://schemas.microsoft.com/office/drawing/2014/main" id="{D360FF21-952B-449A-8613-F962EDFCDD28}"/>
              </a:ext>
            </a:extLst>
          </p:cNvPr>
          <p:cNvSpPr>
            <a:spLocks noChangeShapeType="1"/>
          </p:cNvSpPr>
          <p:nvPr/>
        </p:nvSpPr>
        <p:spPr bwMode="auto">
          <a:xfrm>
            <a:off x="3115866" y="2127648"/>
            <a:ext cx="0" cy="16430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sp>
        <p:nvSpPr>
          <p:cNvPr id="262172" name="Text Box 63">
            <a:extLst>
              <a:ext uri="{FF2B5EF4-FFF2-40B4-BE49-F238E27FC236}">
                <a16:creationId xmlns="" xmlns:a16="http://schemas.microsoft.com/office/drawing/2014/main" id="{0CEC2558-AE94-4056-B9AF-2B62B69F6FCB}"/>
              </a:ext>
            </a:extLst>
          </p:cNvPr>
          <p:cNvSpPr txBox="1">
            <a:spLocks noChangeArrowheads="1"/>
          </p:cNvSpPr>
          <p:nvPr/>
        </p:nvSpPr>
        <p:spPr bwMode="auto">
          <a:xfrm>
            <a:off x="3109913" y="2065735"/>
            <a:ext cx="5941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050" b="1">
                <a:solidFill>
                  <a:srgbClr val="FFFFFF"/>
                </a:solidFill>
                <a:latin typeface="Arial" panose="020B0604020202020204" pitchFamily="34" charset="0"/>
                <a:ea typeface="MS PGothic" panose="020B0600070205080204" pitchFamily="34" charset="-128"/>
                <a:cs typeface="Arial" panose="020B0604020202020204" pitchFamily="34" charset="0"/>
              </a:rPr>
              <a:t>–25%</a:t>
            </a:r>
          </a:p>
        </p:txBody>
      </p:sp>
      <p:sp>
        <p:nvSpPr>
          <p:cNvPr id="262173" name="Rectangle 64">
            <a:extLst>
              <a:ext uri="{FF2B5EF4-FFF2-40B4-BE49-F238E27FC236}">
                <a16:creationId xmlns="" xmlns:a16="http://schemas.microsoft.com/office/drawing/2014/main" id="{AF724C1F-0240-4195-B4E8-E4B11B8739AA}"/>
              </a:ext>
            </a:extLst>
          </p:cNvPr>
          <p:cNvSpPr>
            <a:spLocks noChangeArrowheads="1"/>
          </p:cNvSpPr>
          <p:nvPr/>
        </p:nvSpPr>
        <p:spPr bwMode="auto">
          <a:xfrm>
            <a:off x="3098006" y="2289572"/>
            <a:ext cx="366713" cy="1419225"/>
          </a:xfrm>
          <a:prstGeom prst="rect">
            <a:avLst/>
          </a:prstGeom>
          <a:solidFill>
            <a:srgbClr val="FFF000"/>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74" name="Rectangle 65">
            <a:extLst>
              <a:ext uri="{FF2B5EF4-FFF2-40B4-BE49-F238E27FC236}">
                <a16:creationId xmlns="" xmlns:a16="http://schemas.microsoft.com/office/drawing/2014/main" id="{B5F91697-4DDD-4746-8069-A6B89D890065}"/>
              </a:ext>
            </a:extLst>
          </p:cNvPr>
          <p:cNvSpPr>
            <a:spLocks noChangeArrowheads="1"/>
          </p:cNvSpPr>
          <p:nvPr/>
        </p:nvSpPr>
        <p:spPr bwMode="auto">
          <a:xfrm>
            <a:off x="3169444" y="3554017"/>
            <a:ext cx="2244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000000"/>
                </a:solidFill>
                <a:latin typeface="Arial" panose="020B0604020202020204" pitchFamily="34" charset="0"/>
                <a:ea typeface="MS PGothic" panose="020B0600070205080204" pitchFamily="34" charset="-128"/>
                <a:cs typeface="Arial" panose="020B0604020202020204" pitchFamily="34" charset="0"/>
              </a:rPr>
              <a:t>15.0</a:t>
            </a:r>
          </a:p>
        </p:txBody>
      </p:sp>
      <p:sp>
        <p:nvSpPr>
          <p:cNvPr id="262175" name="Rectangle 66">
            <a:extLst>
              <a:ext uri="{FF2B5EF4-FFF2-40B4-BE49-F238E27FC236}">
                <a16:creationId xmlns="" xmlns:a16="http://schemas.microsoft.com/office/drawing/2014/main" id="{62E85134-864C-4134-BE2B-04ADD38EC470}"/>
              </a:ext>
            </a:extLst>
          </p:cNvPr>
          <p:cNvSpPr>
            <a:spLocks noChangeArrowheads="1"/>
          </p:cNvSpPr>
          <p:nvPr/>
        </p:nvSpPr>
        <p:spPr bwMode="auto">
          <a:xfrm>
            <a:off x="3233738" y="3820716"/>
            <a:ext cx="46807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ASA</a:t>
            </a:r>
            <a:r>
              <a:rPr lang="de-DE" altLang="es-ES" sz="1200" b="1" baseline="30000">
                <a:solidFill>
                  <a:srgbClr val="FFFFFF"/>
                </a:solidFill>
                <a:latin typeface="Arial" panose="020B0604020202020204" pitchFamily="34" charset="0"/>
                <a:ea typeface="MS PGothic" panose="020B0600070205080204" pitchFamily="34" charset="-128"/>
                <a:cs typeface="Arial" panose="020B0604020202020204" pitchFamily="34" charset="0"/>
              </a:rPr>
              <a:t>1,2</a:t>
            </a:r>
          </a:p>
        </p:txBody>
      </p:sp>
      <p:sp>
        <p:nvSpPr>
          <p:cNvPr id="262176" name="Text Box 70">
            <a:extLst>
              <a:ext uri="{FF2B5EF4-FFF2-40B4-BE49-F238E27FC236}">
                <a16:creationId xmlns="" xmlns:a16="http://schemas.microsoft.com/office/drawing/2014/main" id="{B0E5D5ED-6972-45B2-ACD8-1C31299D3A70}"/>
              </a:ext>
            </a:extLst>
          </p:cNvPr>
          <p:cNvSpPr txBox="1">
            <a:spLocks noChangeArrowheads="1"/>
          </p:cNvSpPr>
          <p:nvPr/>
        </p:nvSpPr>
        <p:spPr bwMode="auto">
          <a:xfrm>
            <a:off x="4033838" y="2362200"/>
            <a:ext cx="5941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050" b="1">
                <a:solidFill>
                  <a:srgbClr val="FFFFFF"/>
                </a:solidFill>
                <a:latin typeface="Arial" panose="020B0604020202020204" pitchFamily="34" charset="0"/>
                <a:ea typeface="MS PGothic" panose="020B0600070205080204" pitchFamily="34" charset="-128"/>
                <a:cs typeface="Arial" panose="020B0604020202020204" pitchFamily="34" charset="0"/>
              </a:rPr>
              <a:t>–20%</a:t>
            </a:r>
          </a:p>
        </p:txBody>
      </p:sp>
      <p:sp>
        <p:nvSpPr>
          <p:cNvPr id="262177" name="Line 71">
            <a:extLst>
              <a:ext uri="{FF2B5EF4-FFF2-40B4-BE49-F238E27FC236}">
                <a16:creationId xmlns="" xmlns:a16="http://schemas.microsoft.com/office/drawing/2014/main" id="{3EB063DC-32BB-4ECD-BF88-71B0F487CC70}"/>
              </a:ext>
            </a:extLst>
          </p:cNvPr>
          <p:cNvSpPr>
            <a:spLocks noChangeShapeType="1"/>
          </p:cNvSpPr>
          <p:nvPr/>
        </p:nvSpPr>
        <p:spPr bwMode="auto">
          <a:xfrm>
            <a:off x="4039791" y="2387204"/>
            <a:ext cx="0" cy="164306"/>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sp>
        <p:nvSpPr>
          <p:cNvPr id="262178" name="Rectangle 72">
            <a:extLst>
              <a:ext uri="{FF2B5EF4-FFF2-40B4-BE49-F238E27FC236}">
                <a16:creationId xmlns="" xmlns:a16="http://schemas.microsoft.com/office/drawing/2014/main" id="{DB51E215-9DB1-4FBB-968B-46A524E3D72C}"/>
              </a:ext>
            </a:extLst>
          </p:cNvPr>
          <p:cNvSpPr>
            <a:spLocks noChangeArrowheads="1"/>
          </p:cNvSpPr>
          <p:nvPr/>
        </p:nvSpPr>
        <p:spPr bwMode="auto">
          <a:xfrm>
            <a:off x="4012406" y="2568179"/>
            <a:ext cx="366713" cy="1140619"/>
          </a:xfrm>
          <a:prstGeom prst="rect">
            <a:avLst/>
          </a:prstGeom>
          <a:solidFill>
            <a:srgbClr val="FFF000"/>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79" name="Rectangle 73">
            <a:extLst>
              <a:ext uri="{FF2B5EF4-FFF2-40B4-BE49-F238E27FC236}">
                <a16:creationId xmlns="" xmlns:a16="http://schemas.microsoft.com/office/drawing/2014/main" id="{530D09AB-6CDB-49D3-ADE5-C9694D1816B8}"/>
              </a:ext>
            </a:extLst>
          </p:cNvPr>
          <p:cNvSpPr>
            <a:spLocks noChangeArrowheads="1"/>
          </p:cNvSpPr>
          <p:nvPr/>
        </p:nvSpPr>
        <p:spPr bwMode="auto">
          <a:xfrm>
            <a:off x="4083844" y="3556398"/>
            <a:ext cx="2244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000000"/>
                </a:solidFill>
                <a:latin typeface="Arial" panose="020B0604020202020204" pitchFamily="34" charset="0"/>
                <a:ea typeface="MS PGothic" panose="020B0600070205080204" pitchFamily="34" charset="-128"/>
                <a:cs typeface="Arial" panose="020B0604020202020204" pitchFamily="34" charset="0"/>
              </a:rPr>
              <a:t>12.1</a:t>
            </a:r>
          </a:p>
        </p:txBody>
      </p:sp>
      <p:sp>
        <p:nvSpPr>
          <p:cNvPr id="262180" name="Rectangle 74">
            <a:extLst>
              <a:ext uri="{FF2B5EF4-FFF2-40B4-BE49-F238E27FC236}">
                <a16:creationId xmlns="" xmlns:a16="http://schemas.microsoft.com/office/drawing/2014/main" id="{996BF32C-DF16-4BFB-8FCB-63A1E602BA39}"/>
              </a:ext>
            </a:extLst>
          </p:cNvPr>
          <p:cNvSpPr>
            <a:spLocks noChangeArrowheads="1"/>
          </p:cNvSpPr>
          <p:nvPr/>
        </p:nvSpPr>
        <p:spPr bwMode="auto">
          <a:xfrm>
            <a:off x="4152900" y="3820716"/>
            <a:ext cx="45114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ASA +</a:t>
            </a:r>
          </a:p>
        </p:txBody>
      </p:sp>
      <p:sp>
        <p:nvSpPr>
          <p:cNvPr id="262181" name="Rectangle 75">
            <a:extLst>
              <a:ext uri="{FF2B5EF4-FFF2-40B4-BE49-F238E27FC236}">
                <a16:creationId xmlns="" xmlns:a16="http://schemas.microsoft.com/office/drawing/2014/main" id="{966CA166-C239-4887-AD25-62E81F07F9AC}"/>
              </a:ext>
            </a:extLst>
          </p:cNvPr>
          <p:cNvSpPr>
            <a:spLocks noChangeArrowheads="1"/>
          </p:cNvSpPr>
          <p:nvPr/>
        </p:nvSpPr>
        <p:spPr bwMode="auto">
          <a:xfrm>
            <a:off x="3914775" y="3980260"/>
            <a:ext cx="9329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clopidogrel</a:t>
            </a:r>
            <a:r>
              <a:rPr lang="de-DE" altLang="es-ES" sz="1200" b="1" baseline="30000">
                <a:solidFill>
                  <a:srgbClr val="FFFFFF"/>
                </a:solidFill>
                <a:latin typeface="Arial" panose="020B0604020202020204" pitchFamily="34" charset="0"/>
                <a:ea typeface="MS PGothic" panose="020B0600070205080204" pitchFamily="34" charset="-128"/>
                <a:cs typeface="Arial" panose="020B0604020202020204" pitchFamily="34" charset="0"/>
              </a:rPr>
              <a:t>3</a:t>
            </a: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 </a:t>
            </a:r>
          </a:p>
        </p:txBody>
      </p:sp>
      <p:sp>
        <p:nvSpPr>
          <p:cNvPr id="262182" name="Rectangle 77">
            <a:extLst>
              <a:ext uri="{FF2B5EF4-FFF2-40B4-BE49-F238E27FC236}">
                <a16:creationId xmlns="" xmlns:a16="http://schemas.microsoft.com/office/drawing/2014/main" id="{1689576A-D52C-4146-93B4-4B2E324BAC75}"/>
              </a:ext>
            </a:extLst>
          </p:cNvPr>
          <p:cNvSpPr>
            <a:spLocks noChangeArrowheads="1"/>
          </p:cNvSpPr>
          <p:nvPr/>
        </p:nvSpPr>
        <p:spPr bwMode="auto">
          <a:xfrm>
            <a:off x="5049442" y="3820716"/>
            <a:ext cx="49443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ASA + </a:t>
            </a:r>
          </a:p>
        </p:txBody>
      </p:sp>
      <p:sp>
        <p:nvSpPr>
          <p:cNvPr id="262183" name="Text Box 80">
            <a:extLst>
              <a:ext uri="{FF2B5EF4-FFF2-40B4-BE49-F238E27FC236}">
                <a16:creationId xmlns="" xmlns:a16="http://schemas.microsoft.com/office/drawing/2014/main" id="{F6DF0697-7E3C-4805-9B2F-14A0EBA9DC77}"/>
              </a:ext>
            </a:extLst>
          </p:cNvPr>
          <p:cNvSpPr txBox="1">
            <a:spLocks noChangeArrowheads="1"/>
          </p:cNvSpPr>
          <p:nvPr/>
        </p:nvSpPr>
        <p:spPr bwMode="auto">
          <a:xfrm>
            <a:off x="4972051" y="2545556"/>
            <a:ext cx="5941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050" b="1">
                <a:solidFill>
                  <a:srgbClr val="FFFFFF"/>
                </a:solidFill>
                <a:latin typeface="Arial" panose="020B0604020202020204" pitchFamily="34" charset="0"/>
                <a:ea typeface="MS PGothic" panose="020B0600070205080204" pitchFamily="34" charset="-128"/>
                <a:cs typeface="Arial" panose="020B0604020202020204" pitchFamily="34" charset="0"/>
              </a:rPr>
              <a:t>–19%</a:t>
            </a:r>
          </a:p>
        </p:txBody>
      </p:sp>
      <p:sp>
        <p:nvSpPr>
          <p:cNvPr id="262184" name="Line 81">
            <a:extLst>
              <a:ext uri="{FF2B5EF4-FFF2-40B4-BE49-F238E27FC236}">
                <a16:creationId xmlns="" xmlns:a16="http://schemas.microsoft.com/office/drawing/2014/main" id="{DF211845-3456-4339-B1AC-22AC2DB751D0}"/>
              </a:ext>
            </a:extLst>
          </p:cNvPr>
          <p:cNvSpPr>
            <a:spLocks noChangeShapeType="1"/>
          </p:cNvSpPr>
          <p:nvPr/>
        </p:nvSpPr>
        <p:spPr bwMode="auto">
          <a:xfrm>
            <a:off x="4987529" y="2591991"/>
            <a:ext cx="0" cy="161925"/>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sp>
        <p:nvSpPr>
          <p:cNvPr id="262185" name="Rectangle 82">
            <a:extLst>
              <a:ext uri="{FF2B5EF4-FFF2-40B4-BE49-F238E27FC236}">
                <a16:creationId xmlns="" xmlns:a16="http://schemas.microsoft.com/office/drawing/2014/main" id="{986D68D6-BA8B-4B8A-820E-4A22142B4592}"/>
              </a:ext>
            </a:extLst>
          </p:cNvPr>
          <p:cNvSpPr>
            <a:spLocks noChangeArrowheads="1"/>
          </p:cNvSpPr>
          <p:nvPr/>
        </p:nvSpPr>
        <p:spPr bwMode="auto">
          <a:xfrm>
            <a:off x="4927997" y="2772967"/>
            <a:ext cx="365522" cy="935831"/>
          </a:xfrm>
          <a:prstGeom prst="rect">
            <a:avLst/>
          </a:prstGeom>
          <a:solidFill>
            <a:srgbClr val="FFF000"/>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86" name="Rectangle 83">
            <a:extLst>
              <a:ext uri="{FF2B5EF4-FFF2-40B4-BE49-F238E27FC236}">
                <a16:creationId xmlns="" xmlns:a16="http://schemas.microsoft.com/office/drawing/2014/main" id="{309D6A3E-F11F-48BF-89FF-6909596C029B}"/>
              </a:ext>
            </a:extLst>
          </p:cNvPr>
          <p:cNvSpPr>
            <a:spLocks noChangeArrowheads="1"/>
          </p:cNvSpPr>
          <p:nvPr/>
        </p:nvSpPr>
        <p:spPr bwMode="auto">
          <a:xfrm>
            <a:off x="5030391" y="3556398"/>
            <a:ext cx="1603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000000"/>
                </a:solidFill>
                <a:latin typeface="Arial" panose="020B0604020202020204" pitchFamily="34" charset="0"/>
                <a:ea typeface="MS PGothic" panose="020B0600070205080204" pitchFamily="34" charset="-128"/>
                <a:cs typeface="Arial" panose="020B0604020202020204" pitchFamily="34" charset="0"/>
              </a:rPr>
              <a:t>9.9</a:t>
            </a:r>
          </a:p>
        </p:txBody>
      </p:sp>
      <p:sp>
        <p:nvSpPr>
          <p:cNvPr id="262187" name="Rectangle 84">
            <a:extLst>
              <a:ext uri="{FF2B5EF4-FFF2-40B4-BE49-F238E27FC236}">
                <a16:creationId xmlns="" xmlns:a16="http://schemas.microsoft.com/office/drawing/2014/main" id="{3F657E9A-AFFE-4F2A-A78E-6E01EAA88D1B}"/>
              </a:ext>
            </a:extLst>
          </p:cNvPr>
          <p:cNvSpPr>
            <a:spLocks noChangeArrowheads="1"/>
          </p:cNvSpPr>
          <p:nvPr/>
        </p:nvSpPr>
        <p:spPr bwMode="auto">
          <a:xfrm>
            <a:off x="4918473" y="3980260"/>
            <a:ext cx="75822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200" b="1">
                <a:solidFill>
                  <a:srgbClr val="FE2E51"/>
                </a:solidFill>
                <a:latin typeface="Arial" panose="020B0604020202020204" pitchFamily="34" charset="0"/>
                <a:ea typeface="MS PGothic" panose="020B0600070205080204" pitchFamily="34" charset="-128"/>
                <a:cs typeface="Arial" panose="020B0604020202020204" pitchFamily="34" charset="0"/>
              </a:rPr>
              <a:t>prasugrel</a:t>
            </a:r>
            <a:r>
              <a:rPr lang="de-DE" altLang="es-ES" sz="1200" b="1" baseline="30000">
                <a:solidFill>
                  <a:srgbClr val="FE2E51"/>
                </a:solidFill>
                <a:latin typeface="Arial" panose="020B0604020202020204" pitchFamily="34" charset="0"/>
                <a:ea typeface="MS PGothic" panose="020B0600070205080204" pitchFamily="34" charset="-128"/>
                <a:cs typeface="Arial" panose="020B0604020202020204" pitchFamily="34" charset="0"/>
              </a:rPr>
              <a:t>3</a:t>
            </a:r>
            <a:endParaRPr lang="de-DE" altLang="es-ES" sz="1200" b="1">
              <a:solidFill>
                <a:srgbClr val="FE2E51"/>
              </a:solidFill>
              <a:latin typeface="Arial" panose="020B0604020202020204" pitchFamily="34" charset="0"/>
              <a:ea typeface="MS PGothic" panose="020B0600070205080204" pitchFamily="34" charset="-128"/>
              <a:cs typeface="Arial" panose="020B0604020202020204" pitchFamily="34" charset="0"/>
            </a:endParaRPr>
          </a:p>
        </p:txBody>
      </p:sp>
      <p:sp>
        <p:nvSpPr>
          <p:cNvPr id="262188" name="Rectangle 88">
            <a:extLst>
              <a:ext uri="{FF2B5EF4-FFF2-40B4-BE49-F238E27FC236}">
                <a16:creationId xmlns="" xmlns:a16="http://schemas.microsoft.com/office/drawing/2014/main" id="{3B7BD77B-DBAF-4DAC-8B93-B813194F8272}"/>
              </a:ext>
            </a:extLst>
          </p:cNvPr>
          <p:cNvSpPr>
            <a:spLocks noChangeArrowheads="1"/>
          </p:cNvSpPr>
          <p:nvPr/>
        </p:nvSpPr>
        <p:spPr bwMode="auto">
          <a:xfrm>
            <a:off x="5844778" y="2606279"/>
            <a:ext cx="366713" cy="1102519"/>
          </a:xfrm>
          <a:prstGeom prst="rect">
            <a:avLst/>
          </a:prstGeom>
          <a:solidFill>
            <a:srgbClr val="FFF000"/>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89" name="Rectangle 89">
            <a:extLst>
              <a:ext uri="{FF2B5EF4-FFF2-40B4-BE49-F238E27FC236}">
                <a16:creationId xmlns="" xmlns:a16="http://schemas.microsoft.com/office/drawing/2014/main" id="{3173FFA9-42F0-45AC-BA23-74E865AAD986}"/>
              </a:ext>
            </a:extLst>
          </p:cNvPr>
          <p:cNvSpPr>
            <a:spLocks noChangeArrowheads="1"/>
          </p:cNvSpPr>
          <p:nvPr/>
        </p:nvSpPr>
        <p:spPr bwMode="auto">
          <a:xfrm>
            <a:off x="5919788" y="3556398"/>
            <a:ext cx="2244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000000"/>
                </a:solidFill>
                <a:latin typeface="Arial" panose="020B0604020202020204" pitchFamily="34" charset="0"/>
                <a:ea typeface="MS PGothic" panose="020B0600070205080204" pitchFamily="34" charset="-128"/>
                <a:cs typeface="Arial" panose="020B0604020202020204" pitchFamily="34" charset="0"/>
              </a:rPr>
              <a:t>11.7</a:t>
            </a:r>
          </a:p>
        </p:txBody>
      </p:sp>
      <p:sp>
        <p:nvSpPr>
          <p:cNvPr id="262190" name="Rectangle 90">
            <a:extLst>
              <a:ext uri="{FF2B5EF4-FFF2-40B4-BE49-F238E27FC236}">
                <a16:creationId xmlns="" xmlns:a16="http://schemas.microsoft.com/office/drawing/2014/main" id="{8C90A042-45A8-460A-9F4A-79DDF9F37C78}"/>
              </a:ext>
            </a:extLst>
          </p:cNvPr>
          <p:cNvSpPr>
            <a:spLocks noChangeArrowheads="1"/>
          </p:cNvSpPr>
          <p:nvPr/>
        </p:nvSpPr>
        <p:spPr bwMode="auto">
          <a:xfrm>
            <a:off x="5987654" y="3820716"/>
            <a:ext cx="45114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ASA +</a:t>
            </a:r>
          </a:p>
        </p:txBody>
      </p:sp>
      <p:sp>
        <p:nvSpPr>
          <p:cNvPr id="262191" name="Rectangle 91">
            <a:extLst>
              <a:ext uri="{FF2B5EF4-FFF2-40B4-BE49-F238E27FC236}">
                <a16:creationId xmlns="" xmlns:a16="http://schemas.microsoft.com/office/drawing/2014/main" id="{A085EA73-F1A0-41AF-B583-D2048CE6B2C7}"/>
              </a:ext>
            </a:extLst>
          </p:cNvPr>
          <p:cNvSpPr>
            <a:spLocks noChangeArrowheads="1"/>
          </p:cNvSpPr>
          <p:nvPr/>
        </p:nvSpPr>
        <p:spPr bwMode="auto">
          <a:xfrm>
            <a:off x="5734050" y="3980260"/>
            <a:ext cx="9329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clopidogrel</a:t>
            </a:r>
            <a:r>
              <a:rPr lang="de-DE" altLang="es-ES" sz="1200" b="1" baseline="30000">
                <a:solidFill>
                  <a:srgbClr val="FFFFFF"/>
                </a:solidFill>
                <a:latin typeface="Arial" panose="020B0604020202020204" pitchFamily="34" charset="0"/>
                <a:ea typeface="MS PGothic" panose="020B0600070205080204" pitchFamily="34" charset="-128"/>
                <a:cs typeface="Arial" panose="020B0604020202020204" pitchFamily="34" charset="0"/>
              </a:rPr>
              <a:t>4</a:t>
            </a: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 </a:t>
            </a:r>
          </a:p>
        </p:txBody>
      </p:sp>
      <p:sp>
        <p:nvSpPr>
          <p:cNvPr id="262192" name="Rectangle 92">
            <a:extLst>
              <a:ext uri="{FF2B5EF4-FFF2-40B4-BE49-F238E27FC236}">
                <a16:creationId xmlns="" xmlns:a16="http://schemas.microsoft.com/office/drawing/2014/main" id="{ED76E3D6-B9D3-4D42-8C2C-A2FDBF35DA25}"/>
              </a:ext>
            </a:extLst>
          </p:cNvPr>
          <p:cNvSpPr>
            <a:spLocks noChangeArrowheads="1"/>
          </p:cNvSpPr>
          <p:nvPr/>
        </p:nvSpPr>
        <p:spPr bwMode="auto">
          <a:xfrm rot="16200000">
            <a:off x="1221391" y="2523471"/>
            <a:ext cx="102431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Event rate (%)</a:t>
            </a:r>
          </a:p>
        </p:txBody>
      </p:sp>
      <p:sp>
        <p:nvSpPr>
          <p:cNvPr id="262193" name="Text Box 94">
            <a:extLst>
              <a:ext uri="{FF2B5EF4-FFF2-40B4-BE49-F238E27FC236}">
                <a16:creationId xmlns="" xmlns:a16="http://schemas.microsoft.com/office/drawing/2014/main" id="{390554CA-1D06-4176-9496-3CF86E42C075}"/>
              </a:ext>
            </a:extLst>
          </p:cNvPr>
          <p:cNvSpPr txBox="1">
            <a:spLocks noChangeArrowheads="1"/>
          </p:cNvSpPr>
          <p:nvPr/>
        </p:nvSpPr>
        <p:spPr bwMode="auto">
          <a:xfrm>
            <a:off x="6766322" y="2546747"/>
            <a:ext cx="5941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050" b="1">
                <a:solidFill>
                  <a:srgbClr val="FFFFFF"/>
                </a:solidFill>
                <a:latin typeface="Arial" panose="020B0604020202020204" pitchFamily="34" charset="0"/>
                <a:ea typeface="MS PGothic" panose="020B0600070205080204" pitchFamily="34" charset="-128"/>
                <a:cs typeface="Arial" panose="020B0604020202020204" pitchFamily="34" charset="0"/>
              </a:rPr>
              <a:t>–16%</a:t>
            </a:r>
          </a:p>
        </p:txBody>
      </p:sp>
      <p:sp>
        <p:nvSpPr>
          <p:cNvPr id="262194" name="Rectangle 95">
            <a:extLst>
              <a:ext uri="{FF2B5EF4-FFF2-40B4-BE49-F238E27FC236}">
                <a16:creationId xmlns="" xmlns:a16="http://schemas.microsoft.com/office/drawing/2014/main" id="{CF6A12EA-1D99-46A2-AD38-287E58E8C642}"/>
              </a:ext>
            </a:extLst>
          </p:cNvPr>
          <p:cNvSpPr>
            <a:spLocks noChangeArrowheads="1"/>
          </p:cNvSpPr>
          <p:nvPr/>
        </p:nvSpPr>
        <p:spPr bwMode="auto">
          <a:xfrm>
            <a:off x="6904435" y="3820716"/>
            <a:ext cx="45114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ASA +</a:t>
            </a:r>
          </a:p>
        </p:txBody>
      </p:sp>
      <p:sp>
        <p:nvSpPr>
          <p:cNvPr id="262195" name="Rectangle 96">
            <a:extLst>
              <a:ext uri="{FF2B5EF4-FFF2-40B4-BE49-F238E27FC236}">
                <a16:creationId xmlns="" xmlns:a16="http://schemas.microsoft.com/office/drawing/2014/main" id="{31409835-09A0-42C3-926E-9FDF305DC12E}"/>
              </a:ext>
            </a:extLst>
          </p:cNvPr>
          <p:cNvSpPr>
            <a:spLocks noChangeArrowheads="1"/>
          </p:cNvSpPr>
          <p:nvPr/>
        </p:nvSpPr>
        <p:spPr bwMode="auto">
          <a:xfrm>
            <a:off x="6761560" y="2780110"/>
            <a:ext cx="366713" cy="928688"/>
          </a:xfrm>
          <a:prstGeom prst="rect">
            <a:avLst/>
          </a:prstGeom>
          <a:solidFill>
            <a:srgbClr val="FFF000"/>
          </a:solidFill>
          <a:ln w="9525">
            <a:solidFill>
              <a:schemeClr val="tx1"/>
            </a:solidFill>
            <a:miter lim="800000"/>
            <a:headEnd/>
            <a:tailEnd/>
          </a:ln>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endParaRPr lang="en-GB" altLang="es-ES" sz="1200" b="1">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62196" name="Rectangle 97">
            <a:extLst>
              <a:ext uri="{FF2B5EF4-FFF2-40B4-BE49-F238E27FC236}">
                <a16:creationId xmlns="" xmlns:a16="http://schemas.microsoft.com/office/drawing/2014/main" id="{38D30438-1A0F-4DDD-BE18-ACA35CBD02A4}"/>
              </a:ext>
            </a:extLst>
          </p:cNvPr>
          <p:cNvSpPr>
            <a:spLocks noChangeArrowheads="1"/>
          </p:cNvSpPr>
          <p:nvPr/>
        </p:nvSpPr>
        <p:spPr bwMode="auto">
          <a:xfrm>
            <a:off x="6865144" y="3556398"/>
            <a:ext cx="1603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900" b="1">
                <a:solidFill>
                  <a:srgbClr val="000000"/>
                </a:solidFill>
                <a:latin typeface="Arial" panose="020B0604020202020204" pitchFamily="34" charset="0"/>
                <a:ea typeface="MS PGothic" panose="020B0600070205080204" pitchFamily="34" charset="-128"/>
                <a:cs typeface="Arial" panose="020B0604020202020204" pitchFamily="34" charset="0"/>
              </a:rPr>
              <a:t>9.8</a:t>
            </a:r>
          </a:p>
        </p:txBody>
      </p:sp>
      <p:sp>
        <p:nvSpPr>
          <p:cNvPr id="262197" name="Rectangle 98">
            <a:extLst>
              <a:ext uri="{FF2B5EF4-FFF2-40B4-BE49-F238E27FC236}">
                <a16:creationId xmlns="" xmlns:a16="http://schemas.microsoft.com/office/drawing/2014/main" id="{E3A141EE-7E0F-42D1-83F8-B7D7673A4509}"/>
              </a:ext>
            </a:extLst>
          </p:cNvPr>
          <p:cNvSpPr>
            <a:spLocks noChangeArrowheads="1"/>
          </p:cNvSpPr>
          <p:nvPr/>
        </p:nvSpPr>
        <p:spPr bwMode="auto">
          <a:xfrm>
            <a:off x="6730604" y="3980260"/>
            <a:ext cx="80150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de-DE" altLang="es-ES" sz="1200" b="1">
                <a:solidFill>
                  <a:srgbClr val="00FF00"/>
                </a:solidFill>
                <a:latin typeface="Arial" panose="020B0604020202020204" pitchFamily="34" charset="0"/>
                <a:ea typeface="MS PGothic" panose="020B0600070205080204" pitchFamily="34" charset="-128"/>
                <a:cs typeface="Arial" panose="020B0604020202020204" pitchFamily="34" charset="0"/>
              </a:rPr>
              <a:t>ticagrelor</a:t>
            </a:r>
            <a:r>
              <a:rPr lang="de-DE" altLang="es-ES" sz="1200" b="1" baseline="30000">
                <a:solidFill>
                  <a:srgbClr val="00FF00"/>
                </a:solidFill>
                <a:latin typeface="Arial" panose="020B0604020202020204" pitchFamily="34" charset="0"/>
                <a:ea typeface="MS PGothic" panose="020B0600070205080204" pitchFamily="34" charset="-128"/>
                <a:cs typeface="Arial" panose="020B0604020202020204" pitchFamily="34" charset="0"/>
              </a:rPr>
              <a:t>4</a:t>
            </a:r>
            <a:r>
              <a:rPr lang="de-DE" altLang="es-ES" sz="1200" b="1">
                <a:solidFill>
                  <a:srgbClr val="00FF00"/>
                </a:solidFill>
                <a:latin typeface="Arial" panose="020B0604020202020204" pitchFamily="34" charset="0"/>
                <a:ea typeface="MS PGothic" panose="020B0600070205080204" pitchFamily="34" charset="-128"/>
                <a:cs typeface="Arial" panose="020B0604020202020204" pitchFamily="34" charset="0"/>
              </a:rPr>
              <a:t> </a:t>
            </a:r>
          </a:p>
        </p:txBody>
      </p:sp>
      <p:sp>
        <p:nvSpPr>
          <p:cNvPr id="262198" name="Line 99">
            <a:extLst>
              <a:ext uri="{FF2B5EF4-FFF2-40B4-BE49-F238E27FC236}">
                <a16:creationId xmlns="" xmlns:a16="http://schemas.microsoft.com/office/drawing/2014/main" id="{1B49A2C3-A4E8-41AD-8800-AB23904A96BA}"/>
              </a:ext>
            </a:extLst>
          </p:cNvPr>
          <p:cNvSpPr>
            <a:spLocks noChangeShapeType="1"/>
          </p:cNvSpPr>
          <p:nvPr/>
        </p:nvSpPr>
        <p:spPr bwMode="auto">
          <a:xfrm>
            <a:off x="6792516" y="2608660"/>
            <a:ext cx="0" cy="164306"/>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sp>
        <p:nvSpPr>
          <p:cNvPr id="262199" name="Line 24">
            <a:extLst>
              <a:ext uri="{FF2B5EF4-FFF2-40B4-BE49-F238E27FC236}">
                <a16:creationId xmlns="" xmlns:a16="http://schemas.microsoft.com/office/drawing/2014/main" id="{F6DFEC56-5D77-4468-BC14-24379F9E33B9}"/>
              </a:ext>
            </a:extLst>
          </p:cNvPr>
          <p:cNvSpPr>
            <a:spLocks noChangeShapeType="1"/>
          </p:cNvSpPr>
          <p:nvPr/>
        </p:nvSpPr>
        <p:spPr bwMode="auto">
          <a:xfrm>
            <a:off x="2040731" y="3708797"/>
            <a:ext cx="5549504" cy="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sp>
        <p:nvSpPr>
          <p:cNvPr id="262200" name="TextBox 56">
            <a:extLst>
              <a:ext uri="{FF2B5EF4-FFF2-40B4-BE49-F238E27FC236}">
                <a16:creationId xmlns="" xmlns:a16="http://schemas.microsoft.com/office/drawing/2014/main" id="{F7358B64-AF49-4851-9614-82CFC516725E}"/>
              </a:ext>
            </a:extLst>
          </p:cNvPr>
          <p:cNvSpPr txBox="1">
            <a:spLocks noChangeArrowheads="1"/>
          </p:cNvSpPr>
          <p:nvPr/>
        </p:nvSpPr>
        <p:spPr bwMode="auto">
          <a:xfrm>
            <a:off x="6479382" y="1366838"/>
            <a:ext cx="176093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050" b="1">
                <a:solidFill>
                  <a:srgbClr val="FFFFFF"/>
                </a:solidFill>
                <a:latin typeface="Arial" panose="020B0604020202020204" pitchFamily="34" charset="0"/>
                <a:cs typeface="Arial" panose="020B0604020202020204" pitchFamily="34" charset="0"/>
              </a:rPr>
              <a:t>CV death, MI or stroke</a:t>
            </a:r>
          </a:p>
        </p:txBody>
      </p:sp>
      <p:sp>
        <p:nvSpPr>
          <p:cNvPr id="262201" name="TextBox 57">
            <a:extLst>
              <a:ext uri="{FF2B5EF4-FFF2-40B4-BE49-F238E27FC236}">
                <a16:creationId xmlns="" xmlns:a16="http://schemas.microsoft.com/office/drawing/2014/main" id="{E18DF886-E621-421C-AB9F-084A30104646}"/>
              </a:ext>
            </a:extLst>
          </p:cNvPr>
          <p:cNvSpPr txBox="1">
            <a:spLocks noChangeArrowheads="1"/>
          </p:cNvSpPr>
          <p:nvPr/>
        </p:nvSpPr>
        <p:spPr bwMode="auto">
          <a:xfrm>
            <a:off x="6479382" y="1576388"/>
            <a:ext cx="144065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050" b="1">
                <a:solidFill>
                  <a:srgbClr val="FFFFFF"/>
                </a:solidFill>
                <a:latin typeface="Arial" panose="020B0604020202020204" pitchFamily="34" charset="0"/>
                <a:cs typeface="Arial" panose="020B0604020202020204" pitchFamily="34" charset="0"/>
              </a:rPr>
              <a:t>Major bleeding</a:t>
            </a:r>
          </a:p>
        </p:txBody>
      </p:sp>
      <p:sp>
        <p:nvSpPr>
          <p:cNvPr id="262202" name="Rectangle 96">
            <a:extLst>
              <a:ext uri="{FF2B5EF4-FFF2-40B4-BE49-F238E27FC236}">
                <a16:creationId xmlns="" xmlns:a16="http://schemas.microsoft.com/office/drawing/2014/main" id="{541AC417-9A39-4E04-A9DD-01A3ADEBF2EB}"/>
              </a:ext>
            </a:extLst>
          </p:cNvPr>
          <p:cNvSpPr>
            <a:spLocks noChangeArrowheads="1"/>
          </p:cNvSpPr>
          <p:nvPr/>
        </p:nvSpPr>
        <p:spPr bwMode="auto">
          <a:xfrm>
            <a:off x="6368653" y="1419225"/>
            <a:ext cx="100013" cy="100013"/>
          </a:xfrm>
          <a:prstGeom prst="rect">
            <a:avLst/>
          </a:prstGeom>
          <a:solidFill>
            <a:srgbClr val="F7F709"/>
          </a:solidFill>
          <a:ln w="9525" algn="ctr">
            <a:solidFill>
              <a:schemeClr val="tx1"/>
            </a:solidFill>
            <a:miter lim="800000"/>
            <a:headEnd/>
            <a:tailEnd/>
          </a:ln>
        </p:spPr>
        <p:txBody>
          <a:bodyPr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endParaRPr lang="es-ES" altLang="es-ES" sz="1800" b="1">
              <a:solidFill>
                <a:srgbClr val="FFFFFF"/>
              </a:solidFill>
              <a:latin typeface="Arial" panose="020B0604020202020204" pitchFamily="34" charset="0"/>
              <a:cs typeface="Arial" panose="020B0604020202020204" pitchFamily="34" charset="0"/>
            </a:endParaRPr>
          </a:p>
        </p:txBody>
      </p:sp>
      <p:sp>
        <p:nvSpPr>
          <p:cNvPr id="262203" name="Rectangle 97">
            <a:extLst>
              <a:ext uri="{FF2B5EF4-FFF2-40B4-BE49-F238E27FC236}">
                <a16:creationId xmlns="" xmlns:a16="http://schemas.microsoft.com/office/drawing/2014/main" id="{D63F1CB9-ED9C-47CD-AD35-04AB4E2A3835}"/>
              </a:ext>
            </a:extLst>
          </p:cNvPr>
          <p:cNvSpPr>
            <a:spLocks noChangeArrowheads="1"/>
          </p:cNvSpPr>
          <p:nvPr/>
        </p:nvSpPr>
        <p:spPr bwMode="auto">
          <a:xfrm>
            <a:off x="6368653" y="1628775"/>
            <a:ext cx="100013" cy="100013"/>
          </a:xfrm>
          <a:prstGeom prst="rect">
            <a:avLst/>
          </a:prstGeom>
          <a:solidFill>
            <a:srgbClr val="FB9705"/>
          </a:solidFill>
          <a:ln w="9525" algn="ctr">
            <a:solidFill>
              <a:schemeClr val="tx1"/>
            </a:solidFill>
            <a:miter lim="800000"/>
            <a:headEnd/>
            <a:tailEnd/>
          </a:ln>
        </p:spPr>
        <p:txBody>
          <a:bodyPr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endParaRPr lang="es-ES" altLang="es-ES" sz="1800" b="1">
              <a:solidFill>
                <a:srgbClr val="FFFFFF"/>
              </a:solidFill>
              <a:latin typeface="Arial" panose="020B0604020202020204" pitchFamily="34" charset="0"/>
              <a:cs typeface="Arial" panose="020B0604020202020204" pitchFamily="34" charset="0"/>
            </a:endParaRPr>
          </a:p>
        </p:txBody>
      </p:sp>
      <p:cxnSp>
        <p:nvCxnSpPr>
          <p:cNvPr id="89" name="Straight Connector 88">
            <a:extLst>
              <a:ext uri="{FF2B5EF4-FFF2-40B4-BE49-F238E27FC236}">
                <a16:creationId xmlns="" xmlns:a16="http://schemas.microsoft.com/office/drawing/2014/main" id="{87A6693C-8FB7-4536-90B8-3792109A8136}"/>
              </a:ext>
            </a:extLst>
          </p:cNvPr>
          <p:cNvCxnSpPr/>
          <p:nvPr/>
        </p:nvCxnSpPr>
        <p:spPr>
          <a:xfrm rot="5400000">
            <a:off x="7555707" y="3736182"/>
            <a:ext cx="5476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 xmlns:a16="http://schemas.microsoft.com/office/drawing/2014/main" id="{1E8FDCD2-0AAE-4AD2-BC97-38C4D85AF0C3}"/>
              </a:ext>
            </a:extLst>
          </p:cNvPr>
          <p:cNvCxnSpPr/>
          <p:nvPr/>
        </p:nvCxnSpPr>
        <p:spPr>
          <a:xfrm rot="5400000">
            <a:off x="6638925" y="3736182"/>
            <a:ext cx="5476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 xmlns:a16="http://schemas.microsoft.com/office/drawing/2014/main" id="{64A004AD-A1BF-458F-BB02-2E2DD6D85781}"/>
              </a:ext>
            </a:extLst>
          </p:cNvPr>
          <p:cNvCxnSpPr/>
          <p:nvPr/>
        </p:nvCxnSpPr>
        <p:spPr>
          <a:xfrm rot="5400000">
            <a:off x="5726907" y="3736182"/>
            <a:ext cx="5476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 xmlns:a16="http://schemas.microsoft.com/office/drawing/2014/main" id="{19716D46-3F4E-4D40-913D-D7ACF51B8036}"/>
              </a:ext>
            </a:extLst>
          </p:cNvPr>
          <p:cNvCxnSpPr/>
          <p:nvPr/>
        </p:nvCxnSpPr>
        <p:spPr>
          <a:xfrm rot="5400000">
            <a:off x="4812507" y="3736182"/>
            <a:ext cx="5476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 xmlns:a16="http://schemas.microsoft.com/office/drawing/2014/main" id="{8A9D1EB2-C7DE-4DF2-B5FF-6E7528297AC2}"/>
              </a:ext>
            </a:extLst>
          </p:cNvPr>
          <p:cNvCxnSpPr/>
          <p:nvPr/>
        </p:nvCxnSpPr>
        <p:spPr>
          <a:xfrm rot="5400000">
            <a:off x="3888582" y="3736182"/>
            <a:ext cx="5476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 xmlns:a16="http://schemas.microsoft.com/office/drawing/2014/main" id="{73C5E1B3-E001-47EB-8E3C-C8A662D77448}"/>
              </a:ext>
            </a:extLst>
          </p:cNvPr>
          <p:cNvCxnSpPr/>
          <p:nvPr/>
        </p:nvCxnSpPr>
        <p:spPr>
          <a:xfrm rot="5400000">
            <a:off x="2980134" y="3736182"/>
            <a:ext cx="5476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2210" name="Straight Connector 94">
            <a:extLst>
              <a:ext uri="{FF2B5EF4-FFF2-40B4-BE49-F238E27FC236}">
                <a16:creationId xmlns="" xmlns:a16="http://schemas.microsoft.com/office/drawing/2014/main" id="{EBAC2CCE-10C4-429C-98A5-C8497AB75940}"/>
              </a:ext>
            </a:extLst>
          </p:cNvPr>
          <p:cNvCxnSpPr>
            <a:cxnSpLocks noChangeShapeType="1"/>
          </p:cNvCxnSpPr>
          <p:nvPr/>
        </p:nvCxnSpPr>
        <p:spPr bwMode="auto">
          <a:xfrm rot="5400000">
            <a:off x="885826" y="2552701"/>
            <a:ext cx="2421731" cy="0"/>
          </a:xfrm>
          <a:prstGeom prst="line">
            <a:avLst/>
          </a:prstGeom>
          <a:noFill/>
          <a:ln w="19050" algn="ctr">
            <a:solidFill>
              <a:schemeClr val="bg1"/>
            </a:solidFill>
            <a:round/>
            <a:headEnd/>
            <a:tailEnd/>
          </a:ln>
          <a:extLst>
            <a:ext uri="{909E8E84-426E-40DD-AFC4-6F175D3DCCD1}">
              <a14:hiddenFill xmlns:a14="http://schemas.microsoft.com/office/drawing/2010/main">
                <a:noFill/>
              </a14:hiddenFill>
            </a:ext>
          </a:extLst>
        </p:spPr>
      </p:cxnSp>
      <p:cxnSp>
        <p:nvCxnSpPr>
          <p:cNvPr id="103" name="Straight Connector 102">
            <a:extLst>
              <a:ext uri="{FF2B5EF4-FFF2-40B4-BE49-F238E27FC236}">
                <a16:creationId xmlns="" xmlns:a16="http://schemas.microsoft.com/office/drawing/2014/main" id="{3AA6D8C4-8FBA-41C3-AAFA-310837E5A069}"/>
              </a:ext>
            </a:extLst>
          </p:cNvPr>
          <p:cNvCxnSpPr/>
          <p:nvPr/>
        </p:nvCxnSpPr>
        <p:spPr>
          <a:xfrm>
            <a:off x="2041923" y="1825229"/>
            <a:ext cx="5357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 xmlns:a16="http://schemas.microsoft.com/office/drawing/2014/main" id="{626F7E2A-710B-4E46-8190-8C1216B3B5FC}"/>
              </a:ext>
            </a:extLst>
          </p:cNvPr>
          <p:cNvCxnSpPr/>
          <p:nvPr/>
        </p:nvCxnSpPr>
        <p:spPr>
          <a:xfrm>
            <a:off x="2041923" y="2294335"/>
            <a:ext cx="5357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 xmlns:a16="http://schemas.microsoft.com/office/drawing/2014/main" id="{46D7D0F0-9F11-4181-9226-673F711A0079}"/>
              </a:ext>
            </a:extLst>
          </p:cNvPr>
          <p:cNvCxnSpPr/>
          <p:nvPr/>
        </p:nvCxnSpPr>
        <p:spPr>
          <a:xfrm>
            <a:off x="2041923" y="2765822"/>
            <a:ext cx="5357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 xmlns:a16="http://schemas.microsoft.com/office/drawing/2014/main" id="{6406DB46-3492-4349-B0D8-A5DE7E5CFEE8}"/>
              </a:ext>
            </a:extLst>
          </p:cNvPr>
          <p:cNvCxnSpPr/>
          <p:nvPr/>
        </p:nvCxnSpPr>
        <p:spPr>
          <a:xfrm>
            <a:off x="2041923" y="3232547"/>
            <a:ext cx="5357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 xmlns:a16="http://schemas.microsoft.com/office/drawing/2014/main" id="{653E56AC-C8CD-408D-BAF0-0D3080A7C24C}"/>
              </a:ext>
            </a:extLst>
          </p:cNvPr>
          <p:cNvCxnSpPr/>
          <p:nvPr/>
        </p:nvCxnSpPr>
        <p:spPr>
          <a:xfrm>
            <a:off x="2041923" y="1346597"/>
            <a:ext cx="5357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2216" name="Line 71">
            <a:extLst>
              <a:ext uri="{FF2B5EF4-FFF2-40B4-BE49-F238E27FC236}">
                <a16:creationId xmlns="" xmlns:a16="http://schemas.microsoft.com/office/drawing/2014/main" id="{D3311F6E-32A5-46E4-8B08-20DFC1103EA7}"/>
              </a:ext>
            </a:extLst>
          </p:cNvPr>
          <p:cNvSpPr>
            <a:spLocks noChangeShapeType="1"/>
          </p:cNvSpPr>
          <p:nvPr/>
        </p:nvSpPr>
        <p:spPr bwMode="auto">
          <a:xfrm>
            <a:off x="3125391" y="2132410"/>
            <a:ext cx="0" cy="164306"/>
          </a:xfrm>
          <a:prstGeom prst="line">
            <a:avLst/>
          </a:prstGeom>
          <a:noFill/>
          <a:ln w="952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sp>
        <p:nvSpPr>
          <p:cNvPr id="262217" name="Text Box 76">
            <a:extLst>
              <a:ext uri="{FF2B5EF4-FFF2-40B4-BE49-F238E27FC236}">
                <a16:creationId xmlns="" xmlns:a16="http://schemas.microsoft.com/office/drawing/2014/main" id="{2601FE76-15FD-4F0C-87E2-D435FA26F484}"/>
              </a:ext>
            </a:extLst>
          </p:cNvPr>
          <p:cNvSpPr txBox="1">
            <a:spLocks noChangeArrowheads="1"/>
          </p:cNvSpPr>
          <p:nvPr/>
        </p:nvSpPr>
        <p:spPr bwMode="auto">
          <a:xfrm>
            <a:off x="2570560" y="141685"/>
            <a:ext cx="397538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2100" b="1">
                <a:solidFill>
                  <a:srgbClr val="A7FFE8"/>
                </a:solidFill>
                <a:latin typeface="Arial" panose="020B0604020202020204" pitchFamily="34" charset="0"/>
                <a:cs typeface="Arial" panose="020B0604020202020204" pitchFamily="34" charset="0"/>
              </a:rPr>
              <a:t>Secondary Prevention in ACS</a:t>
            </a:r>
          </a:p>
        </p:txBody>
      </p:sp>
      <p:sp>
        <p:nvSpPr>
          <p:cNvPr id="262218" name="Line 77">
            <a:extLst>
              <a:ext uri="{FF2B5EF4-FFF2-40B4-BE49-F238E27FC236}">
                <a16:creationId xmlns="" xmlns:a16="http://schemas.microsoft.com/office/drawing/2014/main" id="{625FB222-7C00-4E11-A452-5BCE2D32F3D5}"/>
              </a:ext>
            </a:extLst>
          </p:cNvPr>
          <p:cNvSpPr>
            <a:spLocks noChangeShapeType="1"/>
          </p:cNvSpPr>
          <p:nvPr/>
        </p:nvSpPr>
        <p:spPr bwMode="auto">
          <a:xfrm>
            <a:off x="714375" y="627460"/>
            <a:ext cx="7715250" cy="0"/>
          </a:xfrm>
          <a:prstGeom prst="line">
            <a:avLst/>
          </a:prstGeom>
          <a:noFill/>
          <a:ln w="9525">
            <a:solidFill>
              <a:srgbClr val="FFFF00"/>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sp>
        <p:nvSpPr>
          <p:cNvPr id="262219" name="Text Box 78">
            <a:extLst>
              <a:ext uri="{FF2B5EF4-FFF2-40B4-BE49-F238E27FC236}">
                <a16:creationId xmlns="" xmlns:a16="http://schemas.microsoft.com/office/drawing/2014/main" id="{88CB5648-E923-4A29-B447-7B9C492477A1}"/>
              </a:ext>
            </a:extLst>
          </p:cNvPr>
          <p:cNvSpPr txBox="1">
            <a:spLocks noChangeArrowheads="1"/>
          </p:cNvSpPr>
          <p:nvPr/>
        </p:nvSpPr>
        <p:spPr bwMode="auto">
          <a:xfrm>
            <a:off x="5539979" y="3144441"/>
            <a:ext cx="184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endParaRPr lang="es-ES" altLang="es-ES" sz="1350" b="1">
              <a:solidFill>
                <a:srgbClr val="000000"/>
              </a:solidFill>
              <a:latin typeface="Arial" panose="020B0604020202020204" pitchFamily="34" charset="0"/>
              <a:cs typeface="Arial" panose="020B0604020202020204" pitchFamily="34" charset="0"/>
            </a:endParaRPr>
          </a:p>
        </p:txBody>
      </p:sp>
      <p:sp>
        <p:nvSpPr>
          <p:cNvPr id="262220" name="Rectangle 100">
            <a:extLst>
              <a:ext uri="{FF2B5EF4-FFF2-40B4-BE49-F238E27FC236}">
                <a16:creationId xmlns="" xmlns:a16="http://schemas.microsoft.com/office/drawing/2014/main" id="{15BB44F3-86D0-4E48-9495-DBE5D062BC7D}"/>
              </a:ext>
            </a:extLst>
          </p:cNvPr>
          <p:cNvSpPr>
            <a:spLocks noChangeArrowheads="1"/>
          </p:cNvSpPr>
          <p:nvPr/>
        </p:nvSpPr>
        <p:spPr bwMode="auto">
          <a:xfrm>
            <a:off x="1883569" y="652463"/>
            <a:ext cx="5593556" cy="58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lnSpc>
                <a:spcPts val="1575"/>
              </a:lnSpc>
              <a:spcBef>
                <a:spcPct val="0"/>
              </a:spcBef>
              <a:spcAft>
                <a:spcPct val="0"/>
              </a:spcAft>
            </a:pPr>
            <a:r>
              <a:rPr lang="en-US" altLang="es-ES" sz="1500" b="1">
                <a:solidFill>
                  <a:srgbClr val="FFFFFF"/>
                </a:solidFill>
                <a:latin typeface="Arial" panose="020B0604020202020204" pitchFamily="34" charset="0"/>
                <a:cs typeface="Arial" panose="020B0604020202020204" pitchFamily="34" charset="0"/>
              </a:rPr>
              <a:t>1 year after an initial ischemic event, the incidence of a new CV event (death, MI or CVA) is ~10%</a:t>
            </a:r>
          </a:p>
        </p:txBody>
      </p:sp>
      <p:sp>
        <p:nvSpPr>
          <p:cNvPr id="262221" name="1 CuadroTexto">
            <a:extLst>
              <a:ext uri="{FF2B5EF4-FFF2-40B4-BE49-F238E27FC236}">
                <a16:creationId xmlns="" xmlns:a16="http://schemas.microsoft.com/office/drawing/2014/main" id="{8512D807-5E54-4806-B299-BFD919E6162B}"/>
              </a:ext>
            </a:extLst>
          </p:cNvPr>
          <p:cNvSpPr txBox="1">
            <a:spLocks noChangeArrowheads="1"/>
          </p:cNvSpPr>
          <p:nvPr/>
        </p:nvSpPr>
        <p:spPr bwMode="auto">
          <a:xfrm>
            <a:off x="4119563" y="2039541"/>
            <a:ext cx="1250663"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r>
              <a:rPr lang="es-ES" altLang="es-ES" sz="1125" b="1">
                <a:solidFill>
                  <a:srgbClr val="FF0000"/>
                </a:solidFill>
                <a:latin typeface="Arial" panose="020B0604020202020204" pitchFamily="34" charset="0"/>
                <a:cs typeface="Arial" panose="020B0604020202020204" pitchFamily="34" charset="0"/>
              </a:rPr>
              <a:t>TRITON TIMI 38</a:t>
            </a:r>
          </a:p>
        </p:txBody>
      </p:sp>
      <p:sp>
        <p:nvSpPr>
          <p:cNvPr id="4" name="3 Abrir llave">
            <a:extLst>
              <a:ext uri="{FF2B5EF4-FFF2-40B4-BE49-F238E27FC236}">
                <a16:creationId xmlns="" xmlns:a16="http://schemas.microsoft.com/office/drawing/2014/main" id="{EBB06C13-F03B-4549-A348-3AF390FD4EA6}"/>
              </a:ext>
            </a:extLst>
          </p:cNvPr>
          <p:cNvSpPr/>
          <p:nvPr/>
        </p:nvSpPr>
        <p:spPr>
          <a:xfrm rot="16200000">
            <a:off x="4598789" y="1607939"/>
            <a:ext cx="305991" cy="1433513"/>
          </a:xfrm>
          <a:prstGeom prst="leftBrace">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eaLnBrk="0" fontAlgn="base" hangingPunct="0">
              <a:spcBef>
                <a:spcPct val="0"/>
              </a:spcBef>
              <a:spcAft>
                <a:spcPct val="0"/>
              </a:spcAft>
              <a:defRPr/>
            </a:pPr>
            <a:endParaRPr lang="es-ES" b="1">
              <a:ln w="28575">
                <a:solidFill>
                  <a:srgbClr val="000000"/>
                </a:solidFill>
              </a:ln>
              <a:solidFill>
                <a:srgbClr val="BBE0E3">
                  <a:lumMod val="90000"/>
                </a:srgbClr>
              </a:solidFill>
              <a:latin typeface="Arial"/>
              <a:cs typeface="Arial" pitchFamily="34" charset="0"/>
            </a:endParaRPr>
          </a:p>
        </p:txBody>
      </p:sp>
      <p:sp>
        <p:nvSpPr>
          <p:cNvPr id="262223" name="81 CuadroTexto">
            <a:extLst>
              <a:ext uri="{FF2B5EF4-FFF2-40B4-BE49-F238E27FC236}">
                <a16:creationId xmlns="" xmlns:a16="http://schemas.microsoft.com/office/drawing/2014/main" id="{B6025BE7-774E-4AAB-9243-82796ADA9C5B}"/>
              </a:ext>
            </a:extLst>
          </p:cNvPr>
          <p:cNvSpPr txBox="1">
            <a:spLocks noChangeArrowheads="1"/>
          </p:cNvSpPr>
          <p:nvPr/>
        </p:nvSpPr>
        <p:spPr bwMode="auto">
          <a:xfrm>
            <a:off x="6322219" y="2051448"/>
            <a:ext cx="673582"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r>
              <a:rPr lang="es-ES" altLang="es-ES" sz="1125" b="1">
                <a:solidFill>
                  <a:srgbClr val="00FF00"/>
                </a:solidFill>
                <a:latin typeface="Arial" panose="020B0604020202020204" pitchFamily="34" charset="0"/>
                <a:cs typeface="Arial" panose="020B0604020202020204" pitchFamily="34" charset="0"/>
              </a:rPr>
              <a:t>PLATO</a:t>
            </a:r>
          </a:p>
        </p:txBody>
      </p:sp>
      <p:sp>
        <p:nvSpPr>
          <p:cNvPr id="83" name="82 Abrir llave">
            <a:extLst>
              <a:ext uri="{FF2B5EF4-FFF2-40B4-BE49-F238E27FC236}">
                <a16:creationId xmlns="" xmlns:a16="http://schemas.microsoft.com/office/drawing/2014/main" id="{C7E00856-B4D3-414D-AF15-4CD7972E6418}"/>
              </a:ext>
            </a:extLst>
          </p:cNvPr>
          <p:cNvSpPr/>
          <p:nvPr/>
        </p:nvSpPr>
        <p:spPr>
          <a:xfrm rot="16200000">
            <a:off x="6482954" y="1579959"/>
            <a:ext cx="305991" cy="1513285"/>
          </a:xfrm>
          <a:prstGeom prst="leftBrace">
            <a:avLst/>
          </a:prstGeom>
          <a:ln w="19050">
            <a:solidFill>
              <a:srgbClr val="00FF00"/>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eaLnBrk="0" fontAlgn="base" hangingPunct="0">
              <a:spcBef>
                <a:spcPct val="0"/>
              </a:spcBef>
              <a:spcAft>
                <a:spcPct val="0"/>
              </a:spcAft>
              <a:defRPr/>
            </a:pPr>
            <a:endParaRPr lang="es-ES" b="1">
              <a:ln w="28575">
                <a:solidFill>
                  <a:srgbClr val="000000"/>
                </a:solidFill>
              </a:ln>
              <a:solidFill>
                <a:srgbClr val="FFFFFF"/>
              </a:solidFill>
              <a:latin typeface="Arial"/>
              <a:cs typeface="Arial" pitchFamily="34" charset="0"/>
            </a:endParaRPr>
          </a:p>
        </p:txBody>
      </p:sp>
      <p:pic>
        <p:nvPicPr>
          <p:cNvPr id="262225" name="Picture 17">
            <a:extLst>
              <a:ext uri="{FF2B5EF4-FFF2-40B4-BE49-F238E27FC236}">
                <a16:creationId xmlns="" xmlns:a16="http://schemas.microsoft.com/office/drawing/2014/main" id="{CCD071A7-54E6-4C71-A42B-28B468CD3FEB}"/>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2226" name="Picture 18">
            <a:extLst>
              <a:ext uri="{FF2B5EF4-FFF2-40B4-BE49-F238E27FC236}">
                <a16:creationId xmlns="" xmlns:a16="http://schemas.microsoft.com/office/drawing/2014/main" id="{782E55DB-FAE1-4719-B073-D404FB5DC0B6}"/>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2227" name="Picture 2">
            <a:extLst>
              <a:ext uri="{FF2B5EF4-FFF2-40B4-BE49-F238E27FC236}">
                <a16:creationId xmlns="" xmlns:a16="http://schemas.microsoft.com/office/drawing/2014/main" id="{D028013F-47D9-491F-AB9D-E5AC4722AA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8814281"/>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380" name="Rectangle 4">
            <a:extLst>
              <a:ext uri="{FF2B5EF4-FFF2-40B4-BE49-F238E27FC236}">
                <a16:creationId xmlns="" xmlns:a16="http://schemas.microsoft.com/office/drawing/2014/main" id="{BC77ED74-7F94-4DFA-9AC4-B04A3BB5B4F3}"/>
              </a:ext>
            </a:extLst>
          </p:cNvPr>
          <p:cNvSpPr>
            <a:spLocks noChangeArrowheads="1"/>
          </p:cNvSpPr>
          <p:nvPr/>
        </p:nvSpPr>
        <p:spPr bwMode="auto">
          <a:xfrm>
            <a:off x="1646635" y="1262063"/>
            <a:ext cx="6542484" cy="369815"/>
          </a:xfrm>
          <a:prstGeom prst="rect">
            <a:avLst/>
          </a:prstGeom>
          <a:noFill/>
          <a:ln w="9525">
            <a:noFill/>
            <a:miter lim="800000"/>
            <a:headEnd/>
            <a:tailEnd/>
          </a:ln>
          <a:effectLst/>
        </p:spPr>
        <p:txBody>
          <a:bodyPr lIns="69056" tIns="34529" rIns="69056" bIns="34529">
            <a:spAutoFit/>
          </a:bodyPr>
          <a:lstStyle/>
          <a:p>
            <a:pPr marL="500063" lvl="1" indent="214313" algn="just" defTabSz="142875" eaLnBrk="0" fontAlgn="base" hangingPunct="0">
              <a:spcBef>
                <a:spcPct val="0"/>
              </a:spcBef>
              <a:spcAft>
                <a:spcPct val="20000"/>
              </a:spcAft>
              <a:buClr>
                <a:srgbClr val="00FFFF"/>
              </a:buClr>
              <a:tabLst>
                <a:tab pos="357188" algn="l"/>
                <a:tab pos="714375" algn="l"/>
              </a:tabLst>
              <a:defRPr/>
            </a:pPr>
            <a:r>
              <a:rPr lang="es-ES_tradnl" sz="19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p>
        </p:txBody>
      </p:sp>
      <p:sp>
        <p:nvSpPr>
          <p:cNvPr id="550917" name="Rectangle 5">
            <a:extLst>
              <a:ext uri="{FF2B5EF4-FFF2-40B4-BE49-F238E27FC236}">
                <a16:creationId xmlns="" xmlns:a16="http://schemas.microsoft.com/office/drawing/2014/main" id="{31EE9D98-79BF-4562-9E7A-D749F2283E8B}"/>
              </a:ext>
            </a:extLst>
          </p:cNvPr>
          <p:cNvSpPr>
            <a:spLocks noChangeArrowheads="1"/>
          </p:cNvSpPr>
          <p:nvPr/>
        </p:nvSpPr>
        <p:spPr bwMode="auto">
          <a:xfrm>
            <a:off x="1173956" y="535781"/>
            <a:ext cx="2968229" cy="1218765"/>
          </a:xfrm>
          <a:prstGeom prst="rect">
            <a:avLst/>
          </a:prstGeom>
          <a:noFill/>
          <a:ln w="19050">
            <a:noFill/>
            <a:miter lim="800000"/>
            <a:headEnd/>
            <a:tailEnd/>
          </a:ln>
        </p:spPr>
        <p:txBody>
          <a:bodyPr lIns="69056" tIns="34529" rIns="69056" bIns="34529">
            <a:spAutoFit/>
          </a:bodyPr>
          <a:lstStyle/>
          <a:p>
            <a:pPr algn="ctr" defTabSz="685800" eaLnBrk="0" fontAlgn="base" hangingPunct="0">
              <a:spcBef>
                <a:spcPct val="0"/>
              </a:spcBef>
              <a:spcAft>
                <a:spcPct val="0"/>
              </a:spcAft>
              <a:defRPr/>
            </a:pPr>
            <a:r>
              <a:rPr lang="es-ES_tradnl" sz="2175" b="1" dirty="0">
                <a:solidFill>
                  <a:srgbClr val="FFFF00"/>
                </a:solidFill>
                <a:effectLst>
                  <a:outerShdw blurRad="38100" dist="38100" dir="2700000" algn="tl">
                    <a:srgbClr val="000000"/>
                  </a:outerShdw>
                </a:effectLst>
                <a:latin typeface="Arial" pitchFamily="34" charset="0"/>
                <a:cs typeface="Arial" panose="020B0604020202020204" pitchFamily="34" charset="0"/>
              </a:rPr>
              <a:t>Oral </a:t>
            </a:r>
            <a:r>
              <a:rPr lang="es-ES_tradnl" sz="2175" b="1" dirty="0" err="1">
                <a:solidFill>
                  <a:srgbClr val="FFFF00"/>
                </a:solidFill>
                <a:effectLst>
                  <a:outerShdw blurRad="38100" dist="38100" dir="2700000" algn="tl">
                    <a:srgbClr val="000000"/>
                  </a:outerShdw>
                </a:effectLst>
                <a:latin typeface="Arial" pitchFamily="34" charset="0"/>
                <a:cs typeface="Arial" panose="020B0604020202020204" pitchFamily="34" charset="0"/>
              </a:rPr>
              <a:t>Antiplatelets</a:t>
            </a:r>
            <a:r>
              <a:rPr lang="es-ES_tradnl" sz="2175" b="1" dirty="0">
                <a:solidFill>
                  <a:srgbClr val="FFFF00"/>
                </a:solidFill>
                <a:effectLst>
                  <a:outerShdw blurRad="38100" dist="38100" dir="2700000" algn="tl">
                    <a:srgbClr val="000000"/>
                  </a:outerShdw>
                </a:effectLst>
                <a:latin typeface="Arial" pitchFamily="34" charset="0"/>
                <a:cs typeface="Arial" panose="020B0604020202020204" pitchFamily="34" charset="0"/>
              </a:rPr>
              <a:t> </a:t>
            </a:r>
            <a:r>
              <a:rPr lang="es-ES_tradnl" sz="2175" b="1" dirty="0" err="1">
                <a:solidFill>
                  <a:srgbClr val="FFFF00"/>
                </a:solidFill>
                <a:effectLst>
                  <a:outerShdw blurRad="38100" dist="38100" dir="2700000" algn="tl">
                    <a:srgbClr val="000000"/>
                  </a:outerShdw>
                </a:effectLst>
                <a:latin typeface="Arial" pitchFamily="34" charset="0"/>
                <a:cs typeface="Arial" panose="020B0604020202020204" pitchFamily="34" charset="0"/>
              </a:rPr>
              <a:t>Inhibitors</a:t>
            </a:r>
            <a:r>
              <a:rPr lang="es-ES_tradnl" sz="2175" b="1" dirty="0">
                <a:solidFill>
                  <a:srgbClr val="FFFF00"/>
                </a:solidFill>
                <a:effectLst>
                  <a:outerShdw blurRad="38100" dist="38100" dir="2700000" algn="tl">
                    <a:srgbClr val="000000"/>
                  </a:outerShdw>
                </a:effectLst>
                <a:latin typeface="Arial" pitchFamily="34" charset="0"/>
                <a:cs typeface="Arial" panose="020B0604020202020204" pitchFamily="34" charset="0"/>
              </a:rPr>
              <a:t> post-ACS</a:t>
            </a:r>
          </a:p>
          <a:p>
            <a:pPr algn="ctr" defTabSz="685800" eaLnBrk="0" fontAlgn="base" hangingPunct="0">
              <a:lnSpc>
                <a:spcPts val="1350"/>
              </a:lnSpc>
              <a:spcBef>
                <a:spcPct val="0"/>
              </a:spcBef>
              <a:spcAft>
                <a:spcPct val="0"/>
              </a:spcAft>
              <a:defRPr/>
            </a:pPr>
            <a:endParaRPr lang="es-ES_tradnl" sz="1950" b="1" dirty="0">
              <a:solidFill>
                <a:srgbClr val="FFFF00"/>
              </a:solidFill>
              <a:effectLst>
                <a:outerShdw blurRad="38100" dist="38100" dir="2700000" algn="tl">
                  <a:srgbClr val="000000"/>
                </a:outerShdw>
              </a:effectLst>
              <a:latin typeface="Arial" pitchFamily="34" charset="0"/>
              <a:cs typeface="Arial" panose="020B0604020202020204" pitchFamily="34" charset="0"/>
            </a:endParaRPr>
          </a:p>
          <a:p>
            <a:pPr algn="ctr" defTabSz="685800" eaLnBrk="0" fontAlgn="base" hangingPunct="0">
              <a:spcBef>
                <a:spcPct val="0"/>
              </a:spcBef>
              <a:spcAft>
                <a:spcPct val="0"/>
              </a:spcAft>
              <a:defRPr/>
            </a:pPr>
            <a:r>
              <a:rPr lang="es-ES_tradnl" sz="1950" b="1" dirty="0">
                <a:solidFill>
                  <a:srgbClr val="FF6600"/>
                </a:solidFill>
                <a:effectLst>
                  <a:outerShdw blurRad="38100" dist="38100" dir="2700000" algn="tl">
                    <a:srgbClr val="000000"/>
                  </a:outerShdw>
                </a:effectLst>
                <a:latin typeface="Arial" pitchFamily="34" charset="0"/>
                <a:cs typeface="Arial" panose="020B0604020202020204" pitchFamily="34" charset="0"/>
              </a:rPr>
              <a:t>Long-</a:t>
            </a:r>
            <a:r>
              <a:rPr lang="es-ES_tradnl" sz="1950" b="1" dirty="0" err="1">
                <a:solidFill>
                  <a:srgbClr val="FF6600"/>
                </a:solidFill>
                <a:effectLst>
                  <a:outerShdw blurRad="38100" dist="38100" dir="2700000" algn="tl">
                    <a:srgbClr val="000000"/>
                  </a:outerShdw>
                </a:effectLst>
                <a:latin typeface="Arial" pitchFamily="34" charset="0"/>
                <a:cs typeface="Arial" panose="020B0604020202020204" pitchFamily="34" charset="0"/>
              </a:rPr>
              <a:t>Term</a:t>
            </a:r>
            <a:r>
              <a:rPr lang="es-ES_tradnl" sz="1950" b="1" dirty="0">
                <a:solidFill>
                  <a:srgbClr val="FF6600"/>
                </a:solidFill>
                <a:effectLst>
                  <a:outerShdw blurRad="38100" dist="38100" dir="2700000" algn="tl">
                    <a:srgbClr val="000000"/>
                  </a:outerShdw>
                </a:effectLst>
                <a:latin typeface="Arial" pitchFamily="34" charset="0"/>
                <a:cs typeface="Arial" panose="020B0604020202020204" pitchFamily="34" charset="0"/>
              </a:rPr>
              <a:t> </a:t>
            </a:r>
            <a:r>
              <a:rPr lang="es-ES_tradnl" sz="1950" b="1" dirty="0" err="1">
                <a:solidFill>
                  <a:srgbClr val="FF6600"/>
                </a:solidFill>
                <a:effectLst>
                  <a:outerShdw blurRad="38100" dist="38100" dir="2700000" algn="tl">
                    <a:srgbClr val="000000"/>
                  </a:outerShdw>
                </a:effectLst>
                <a:latin typeface="Arial" pitchFamily="34" charset="0"/>
                <a:cs typeface="Arial" panose="020B0604020202020204" pitchFamily="34" charset="0"/>
              </a:rPr>
              <a:t>Treatment</a:t>
            </a:r>
            <a:endParaRPr lang="es-ES_tradnl" sz="1950" b="1" dirty="0">
              <a:solidFill>
                <a:srgbClr val="FF6600"/>
              </a:solidFill>
              <a:effectLst>
                <a:outerShdw blurRad="38100" dist="38100" dir="2700000" algn="tl">
                  <a:srgbClr val="000000"/>
                </a:outerShdw>
              </a:effectLst>
              <a:latin typeface="Arial" pitchFamily="34" charset="0"/>
              <a:cs typeface="Arial" panose="020B0604020202020204" pitchFamily="34" charset="0"/>
            </a:endParaRPr>
          </a:p>
        </p:txBody>
      </p:sp>
      <p:pic>
        <p:nvPicPr>
          <p:cNvPr id="254979" name="Picture 3">
            <a:extLst>
              <a:ext uri="{FF2B5EF4-FFF2-40B4-BE49-F238E27FC236}">
                <a16:creationId xmlns="" xmlns:a16="http://schemas.microsoft.com/office/drawing/2014/main" id="{D78390AE-F24F-42B0-8101-06C4030C9F2A}"/>
              </a:ext>
            </a:extLst>
          </p:cNvPr>
          <p:cNvPicPr>
            <a:picLocks noChangeAspect="1" noChangeArrowheads="1"/>
          </p:cNvPicPr>
          <p:nvPr/>
        </p:nvPicPr>
        <p:blipFill>
          <a:blip r:embed="rId3"/>
          <a:srcRect/>
          <a:stretch>
            <a:fillRect/>
          </a:stretch>
        </p:blipFill>
        <p:spPr bwMode="auto">
          <a:xfrm>
            <a:off x="4463654" y="47625"/>
            <a:ext cx="3799284" cy="2420541"/>
          </a:xfrm>
          <a:prstGeom prst="rect">
            <a:avLst/>
          </a:prstGeom>
          <a:noFill/>
          <a:ln w="9525" cap="flat" cmpd="sng">
            <a:solidFill>
              <a:schemeClr val="accent1">
                <a:lumMod val="60000"/>
                <a:lumOff val="40000"/>
              </a:schemeClr>
            </a:solidFill>
            <a:prstDash val="solid"/>
            <a:miter lim="800000"/>
            <a:headEnd type="none" w="med" len="med"/>
            <a:tailEnd type="none" w="med" len="med"/>
          </a:ln>
          <a:extLst/>
        </p:spPr>
      </p:pic>
      <p:pic>
        <p:nvPicPr>
          <p:cNvPr id="263173" name="Picture 5">
            <a:extLst>
              <a:ext uri="{FF2B5EF4-FFF2-40B4-BE49-F238E27FC236}">
                <a16:creationId xmlns="" xmlns:a16="http://schemas.microsoft.com/office/drawing/2014/main" id="{91620904-2223-4076-AF11-69DF6ED30A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5806" y="2101454"/>
            <a:ext cx="3971925"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3174" name="Picture 7">
            <a:extLst>
              <a:ext uri="{FF2B5EF4-FFF2-40B4-BE49-F238E27FC236}">
                <a16:creationId xmlns="" xmlns:a16="http://schemas.microsoft.com/office/drawing/2014/main" id="{3F5DFCB6-E38F-4337-BED4-52676B3D65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35103" y="2478881"/>
            <a:ext cx="3729038" cy="229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3175" name="Picture 18">
            <a:extLst>
              <a:ext uri="{FF2B5EF4-FFF2-40B4-BE49-F238E27FC236}">
                <a16:creationId xmlns="" xmlns:a16="http://schemas.microsoft.com/office/drawing/2014/main" id="{5E437AFC-779C-4E61-8BC4-ADDE06F07CE2}"/>
              </a:ext>
            </a:extLst>
          </p:cNvPr>
          <p:cNvPicPr>
            <a:picLocks noChangeAspect="1" noChangeArrowheads="1"/>
          </p:cNvPicPr>
          <p:nvPr/>
        </p:nvPicPr>
        <p:blipFill>
          <a:blip r:embed="rId6">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3176" name="Picture 17">
            <a:extLst>
              <a:ext uri="{FF2B5EF4-FFF2-40B4-BE49-F238E27FC236}">
                <a16:creationId xmlns="" xmlns:a16="http://schemas.microsoft.com/office/drawing/2014/main" id="{434A7F79-3D6B-4852-AFA4-22117C99B517}"/>
              </a:ext>
            </a:extLst>
          </p:cNvPr>
          <p:cNvPicPr>
            <a:picLocks noChangeAspect="1" noChangeArrowheads="1"/>
          </p:cNvPicPr>
          <p:nvPr/>
        </p:nvPicPr>
        <p:blipFill>
          <a:blip r:embed="rId7">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4 Grupo">
            <a:extLst>
              <a:ext uri="{FF2B5EF4-FFF2-40B4-BE49-F238E27FC236}">
                <a16:creationId xmlns="" xmlns:a16="http://schemas.microsoft.com/office/drawing/2014/main" id="{9436924C-0351-41EC-829F-982A2C44CBC6}"/>
              </a:ext>
            </a:extLst>
          </p:cNvPr>
          <p:cNvGrpSpPr>
            <a:grpSpLocks/>
          </p:cNvGrpSpPr>
          <p:nvPr/>
        </p:nvGrpSpPr>
        <p:grpSpPr bwMode="auto">
          <a:xfrm>
            <a:off x="1599010" y="935832"/>
            <a:ext cx="6662738" cy="2255044"/>
            <a:chOff x="1179983" y="1247863"/>
            <a:chExt cx="8883610" cy="3007254"/>
          </a:xfrm>
        </p:grpSpPr>
        <p:sp>
          <p:nvSpPr>
            <p:cNvPr id="2" name="1 Rectángulo">
              <a:extLst>
                <a:ext uri="{FF2B5EF4-FFF2-40B4-BE49-F238E27FC236}">
                  <a16:creationId xmlns="" xmlns:a16="http://schemas.microsoft.com/office/drawing/2014/main" id="{78031E8F-D1D7-4B90-AF71-9405C0F8DF82}"/>
                </a:ext>
              </a:extLst>
            </p:cNvPr>
            <p:cNvSpPr/>
            <p:nvPr/>
          </p:nvSpPr>
          <p:spPr bwMode="auto">
            <a:xfrm rot="20520000">
              <a:off x="6629845" y="1247863"/>
              <a:ext cx="2290753" cy="512853"/>
            </a:xfrm>
            <a:prstGeom prst="rect">
              <a:avLst/>
            </a:prstGeom>
            <a:solidFill>
              <a:srgbClr val="FF0000">
                <a:alpha val="34118"/>
              </a:srgbClr>
            </a:solidFill>
            <a:ln w="6350" cap="flat" cmpd="sng" algn="ctr">
              <a:solidFill>
                <a:schemeClr val="bg1">
                  <a:lumMod val="85000"/>
                </a:schemeClr>
              </a:solidFill>
              <a:prstDash val="solid"/>
              <a:round/>
              <a:headEnd type="none" w="sm" len="sm"/>
              <a:tailEnd type="none" w="sm" len="sm"/>
            </a:ln>
            <a:effectLst/>
          </p:spPr>
          <p:txBody>
            <a:bodyPr wrap="none" anchor="ctr"/>
            <a:lstStyle/>
            <a:p>
              <a:pPr defTabSz="685800" eaLnBrk="0" fontAlgn="base" hangingPunct="0">
                <a:spcBef>
                  <a:spcPct val="0"/>
                </a:spcBef>
                <a:spcAft>
                  <a:spcPct val="0"/>
                </a:spcAft>
                <a:defRPr/>
              </a:pPr>
              <a:endParaRPr lang="es-ES" sz="1200" b="1">
                <a:solidFill>
                  <a:srgbClr val="000000"/>
                </a:solidFill>
                <a:latin typeface="Arial" pitchFamily="34" charset="0"/>
                <a:cs typeface="Arial" panose="020B0604020202020204" pitchFamily="34" charset="0"/>
              </a:endParaRPr>
            </a:p>
          </p:txBody>
        </p:sp>
        <p:sp>
          <p:nvSpPr>
            <p:cNvPr id="11" name="10 Rectángulo">
              <a:extLst>
                <a:ext uri="{FF2B5EF4-FFF2-40B4-BE49-F238E27FC236}">
                  <a16:creationId xmlns="" xmlns:a16="http://schemas.microsoft.com/office/drawing/2014/main" id="{747489C8-3D62-4F54-91FB-0BB32771AA7C}"/>
                </a:ext>
              </a:extLst>
            </p:cNvPr>
            <p:cNvSpPr/>
            <p:nvPr/>
          </p:nvSpPr>
          <p:spPr bwMode="auto">
            <a:xfrm rot="20760000">
              <a:off x="8115739" y="3694631"/>
              <a:ext cx="1947854" cy="512852"/>
            </a:xfrm>
            <a:prstGeom prst="rect">
              <a:avLst/>
            </a:prstGeom>
            <a:solidFill>
              <a:srgbClr val="FF0000">
                <a:alpha val="34118"/>
              </a:srgbClr>
            </a:solidFill>
            <a:ln w="6350" cap="flat" cmpd="sng" algn="ctr">
              <a:solidFill>
                <a:schemeClr val="tx2">
                  <a:lumMod val="65000"/>
                  <a:lumOff val="35000"/>
                </a:schemeClr>
              </a:solidFill>
              <a:prstDash val="solid"/>
              <a:round/>
              <a:headEnd type="none" w="sm" len="sm"/>
              <a:tailEnd type="none" w="sm" len="sm"/>
            </a:ln>
            <a:effectLst/>
          </p:spPr>
          <p:txBody>
            <a:bodyPr wrap="none" anchor="ctr"/>
            <a:lstStyle/>
            <a:p>
              <a:pPr defTabSz="685800" eaLnBrk="0" fontAlgn="base" hangingPunct="0">
                <a:spcBef>
                  <a:spcPct val="0"/>
                </a:spcBef>
                <a:spcAft>
                  <a:spcPct val="0"/>
                </a:spcAft>
                <a:defRPr/>
              </a:pPr>
              <a:endParaRPr lang="es-ES" sz="1200" b="1">
                <a:ln>
                  <a:solidFill>
                    <a:srgbClr val="000000">
                      <a:lumMod val="75000"/>
                      <a:lumOff val="25000"/>
                    </a:srgbClr>
                  </a:solidFill>
                </a:ln>
                <a:solidFill>
                  <a:srgbClr val="000000"/>
                </a:solidFill>
                <a:latin typeface="Arial" pitchFamily="34" charset="0"/>
                <a:cs typeface="Arial" panose="020B0604020202020204" pitchFamily="34" charset="0"/>
              </a:endParaRPr>
            </a:p>
          </p:txBody>
        </p:sp>
        <p:sp>
          <p:nvSpPr>
            <p:cNvPr id="12" name="11 Rectángulo">
              <a:extLst>
                <a:ext uri="{FF2B5EF4-FFF2-40B4-BE49-F238E27FC236}">
                  <a16:creationId xmlns="" xmlns:a16="http://schemas.microsoft.com/office/drawing/2014/main" id="{81FA1456-EE5F-4814-8A8B-09F2422A45F6}"/>
                </a:ext>
              </a:extLst>
            </p:cNvPr>
            <p:cNvSpPr/>
            <p:nvPr/>
          </p:nvSpPr>
          <p:spPr bwMode="auto">
            <a:xfrm rot="21000000">
              <a:off x="1179983" y="3677165"/>
              <a:ext cx="2735250" cy="577952"/>
            </a:xfrm>
            <a:prstGeom prst="rect">
              <a:avLst/>
            </a:prstGeom>
            <a:solidFill>
              <a:srgbClr val="FF0000">
                <a:alpha val="34118"/>
              </a:srgbClr>
            </a:solidFill>
            <a:ln w="6350" cap="flat" cmpd="sng" algn="ctr">
              <a:solidFill>
                <a:schemeClr val="tx2">
                  <a:lumMod val="65000"/>
                  <a:lumOff val="35000"/>
                </a:schemeClr>
              </a:solidFill>
              <a:prstDash val="solid"/>
              <a:round/>
              <a:headEnd type="none" w="sm" len="sm"/>
              <a:tailEnd type="none" w="sm" len="sm"/>
            </a:ln>
            <a:effectLst/>
          </p:spPr>
          <p:txBody>
            <a:bodyPr wrap="none" anchor="ctr"/>
            <a:lstStyle/>
            <a:p>
              <a:pPr defTabSz="685800" eaLnBrk="0" fontAlgn="base" hangingPunct="0">
                <a:spcBef>
                  <a:spcPct val="0"/>
                </a:spcBef>
                <a:spcAft>
                  <a:spcPct val="0"/>
                </a:spcAft>
                <a:defRPr/>
              </a:pPr>
              <a:endParaRPr lang="es-ES" sz="1200" b="1">
                <a:ln>
                  <a:solidFill>
                    <a:srgbClr val="000000">
                      <a:lumMod val="75000"/>
                      <a:lumOff val="25000"/>
                    </a:srgbClr>
                  </a:solidFill>
                </a:ln>
                <a:solidFill>
                  <a:srgbClr val="000000"/>
                </a:solidFill>
                <a:latin typeface="Arial" pitchFamily="34" charset="0"/>
                <a:cs typeface="Arial" panose="020B0604020202020204" pitchFamily="34" charset="0"/>
              </a:endParaRPr>
            </a:p>
          </p:txBody>
        </p:sp>
      </p:grpSp>
      <p:sp>
        <p:nvSpPr>
          <p:cNvPr id="13" name="12 Rectángulo">
            <a:extLst>
              <a:ext uri="{FF2B5EF4-FFF2-40B4-BE49-F238E27FC236}">
                <a16:creationId xmlns="" xmlns:a16="http://schemas.microsoft.com/office/drawing/2014/main" id="{FCE5236D-F4F2-4D08-926F-7836F7C7FA18}"/>
              </a:ext>
            </a:extLst>
          </p:cNvPr>
          <p:cNvSpPr/>
          <p:nvPr/>
        </p:nvSpPr>
        <p:spPr bwMode="auto">
          <a:xfrm flipV="1">
            <a:off x="1152525" y="2974182"/>
            <a:ext cx="404813" cy="1331119"/>
          </a:xfrm>
          <a:prstGeom prst="rect">
            <a:avLst/>
          </a:prstGeom>
          <a:solidFill>
            <a:srgbClr val="00B0F0">
              <a:alpha val="38000"/>
            </a:srgbClr>
          </a:solidFill>
          <a:ln w="19050" cap="flat" cmpd="sng" algn="ctr">
            <a:solidFill>
              <a:srgbClr val="618FFD">
                <a:shade val="50000"/>
              </a:srgbClr>
            </a:solidFill>
            <a:prstDash val="solid"/>
          </a:ln>
          <a:effectLst/>
        </p:spPr>
        <p:txBody>
          <a:bodyPr anchor="ctr"/>
          <a:lstStyle/>
          <a:p>
            <a:pPr algn="ctr" defTabSz="685800">
              <a:defRPr/>
            </a:pPr>
            <a:endParaRPr lang="es-ES" sz="1350" b="1" kern="0">
              <a:solidFill>
                <a:srgbClr val="0027AF"/>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sp>
        <p:nvSpPr>
          <p:cNvPr id="14" name="13 Rectángulo">
            <a:extLst>
              <a:ext uri="{FF2B5EF4-FFF2-40B4-BE49-F238E27FC236}">
                <a16:creationId xmlns="" xmlns:a16="http://schemas.microsoft.com/office/drawing/2014/main" id="{B1336868-AA8C-4349-9732-A1F1E5F368C0}"/>
              </a:ext>
            </a:extLst>
          </p:cNvPr>
          <p:cNvSpPr/>
          <p:nvPr/>
        </p:nvSpPr>
        <p:spPr bwMode="auto">
          <a:xfrm flipV="1">
            <a:off x="5006578" y="1037035"/>
            <a:ext cx="661988" cy="1204913"/>
          </a:xfrm>
          <a:prstGeom prst="rect">
            <a:avLst/>
          </a:prstGeom>
          <a:solidFill>
            <a:srgbClr val="00B0F0">
              <a:alpha val="38000"/>
            </a:srgbClr>
          </a:solidFill>
          <a:ln w="19050" cap="flat" cmpd="sng" algn="ctr">
            <a:solidFill>
              <a:srgbClr val="618FFD">
                <a:shade val="50000"/>
              </a:srgbClr>
            </a:solidFill>
            <a:prstDash val="solid"/>
          </a:ln>
          <a:effectLst/>
        </p:spPr>
        <p:txBody>
          <a:bodyPr anchor="ctr"/>
          <a:lstStyle/>
          <a:p>
            <a:pPr algn="ctr" defTabSz="685800">
              <a:defRPr/>
            </a:pPr>
            <a:endParaRPr lang="es-ES" sz="1350" b="1" kern="0">
              <a:solidFill>
                <a:srgbClr val="0027AF"/>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sp>
        <p:nvSpPr>
          <p:cNvPr id="15" name="14 Rectángulo">
            <a:extLst>
              <a:ext uri="{FF2B5EF4-FFF2-40B4-BE49-F238E27FC236}">
                <a16:creationId xmlns="" xmlns:a16="http://schemas.microsoft.com/office/drawing/2014/main" id="{46430513-6A3C-4712-B224-2DE84C2C71FB}"/>
              </a:ext>
            </a:extLst>
          </p:cNvPr>
          <p:cNvSpPr/>
          <p:nvPr/>
        </p:nvSpPr>
        <p:spPr bwMode="auto">
          <a:xfrm flipV="1">
            <a:off x="6211492" y="2831306"/>
            <a:ext cx="564356" cy="1100138"/>
          </a:xfrm>
          <a:prstGeom prst="rect">
            <a:avLst/>
          </a:prstGeom>
          <a:solidFill>
            <a:srgbClr val="00B0F0">
              <a:alpha val="38000"/>
            </a:srgbClr>
          </a:solidFill>
          <a:ln w="19050" cap="flat" cmpd="sng" algn="ctr">
            <a:solidFill>
              <a:srgbClr val="618FFD">
                <a:shade val="50000"/>
              </a:srgbClr>
            </a:solidFill>
            <a:prstDash val="solid"/>
          </a:ln>
          <a:effectLst/>
        </p:spPr>
        <p:txBody>
          <a:bodyPr anchor="ctr"/>
          <a:lstStyle/>
          <a:p>
            <a:pPr algn="ctr" defTabSz="685800">
              <a:defRPr/>
            </a:pPr>
            <a:endParaRPr lang="es-ES" sz="1350" b="1" kern="0">
              <a:solidFill>
                <a:srgbClr val="0027AF"/>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pic>
        <p:nvPicPr>
          <p:cNvPr id="263181" name="Picture 2">
            <a:extLst>
              <a:ext uri="{FF2B5EF4-FFF2-40B4-BE49-F238E27FC236}">
                <a16:creationId xmlns="" xmlns:a16="http://schemas.microsoft.com/office/drawing/2014/main" id="{BBAB611A-3EEE-48A7-99F0-7E59D848C30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388828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194" name="Picture 17">
            <a:extLst>
              <a:ext uri="{FF2B5EF4-FFF2-40B4-BE49-F238E27FC236}">
                <a16:creationId xmlns="" xmlns:a16="http://schemas.microsoft.com/office/drawing/2014/main" id="{2B408086-C00B-4924-A40A-27FC7FF6AD30}"/>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4195" name="Picture 18">
            <a:extLst>
              <a:ext uri="{FF2B5EF4-FFF2-40B4-BE49-F238E27FC236}">
                <a16:creationId xmlns="" xmlns:a16="http://schemas.microsoft.com/office/drawing/2014/main" id="{DCE4C543-DC4D-4BF2-A110-F607C2F234C6}"/>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a:extLst>
              <a:ext uri="{FF2B5EF4-FFF2-40B4-BE49-F238E27FC236}">
                <a16:creationId xmlns="" xmlns:a16="http://schemas.microsoft.com/office/drawing/2014/main" id="{1F254ADE-AF49-4390-9B9A-367C9B8C7FF8}"/>
              </a:ext>
            </a:extLst>
          </p:cNvPr>
          <p:cNvSpPr>
            <a:spLocks noChangeArrowheads="1"/>
          </p:cNvSpPr>
          <p:nvPr/>
        </p:nvSpPr>
        <p:spPr bwMode="auto">
          <a:xfrm>
            <a:off x="852488" y="398860"/>
            <a:ext cx="2124075" cy="1159774"/>
          </a:xfrm>
          <a:prstGeom prst="rect">
            <a:avLst/>
          </a:prstGeom>
          <a:noFill/>
          <a:ln w="9525">
            <a:noFill/>
            <a:miter lim="800000"/>
            <a:headEnd/>
            <a:tailEnd/>
          </a:ln>
        </p:spPr>
        <p:txBody>
          <a:bodyPr lIns="69056" tIns="34529" rIns="69056" bIns="34529">
            <a:spAutoFit/>
          </a:bodyPr>
          <a:lstStyle/>
          <a:p>
            <a:pPr algn="ctr" defTabSz="685800" eaLnBrk="0" hangingPunct="0">
              <a:lnSpc>
                <a:spcPts val="1650"/>
              </a:lnSpc>
              <a:spcAft>
                <a:spcPts val="150"/>
              </a:spcAft>
              <a:defRPr/>
            </a:pPr>
            <a:r>
              <a:rPr lang="en-US" sz="1575" b="1" kern="0" dirty="0">
                <a:solidFill>
                  <a:srgbClr val="66FF33"/>
                </a:solidFill>
                <a:effectLst>
                  <a:outerShdw blurRad="38100" dist="38100" dir="2700000" algn="tl">
                    <a:srgbClr val="000000"/>
                  </a:outerShdw>
                </a:effectLst>
                <a:latin typeface="Arial" pitchFamily="34" charset="0"/>
                <a:cs typeface="Arial" panose="020B0604020202020204" pitchFamily="34" charset="0"/>
              </a:rPr>
              <a:t>New Oral Anticoagulants in </a:t>
            </a:r>
            <a:r>
              <a:rPr lang="en-US" sz="1575" b="1" kern="0" dirty="0" err="1">
                <a:solidFill>
                  <a:srgbClr val="66FF33"/>
                </a:solidFill>
                <a:effectLst>
                  <a:outerShdw blurRad="38100" dist="38100" dir="2700000" algn="tl">
                    <a:srgbClr val="000000"/>
                  </a:outerShdw>
                </a:effectLst>
                <a:latin typeface="Arial" pitchFamily="34" charset="0"/>
                <a:cs typeface="Arial" panose="020B0604020202020204" pitchFamily="34" charset="0"/>
              </a:rPr>
              <a:t>Ptes</a:t>
            </a:r>
            <a:r>
              <a:rPr lang="en-US" sz="1575" b="1" kern="0" dirty="0">
                <a:solidFill>
                  <a:srgbClr val="66FF33"/>
                </a:solidFill>
                <a:effectLst>
                  <a:outerShdw blurRad="38100" dist="38100" dir="2700000" algn="tl">
                    <a:srgbClr val="000000"/>
                  </a:outerShdw>
                </a:effectLst>
                <a:latin typeface="Arial" pitchFamily="34" charset="0"/>
                <a:cs typeface="Arial" panose="020B0604020202020204" pitchFamily="34" charset="0"/>
              </a:rPr>
              <a:t> Receiving Antiplatelet Therapy After an ACS</a:t>
            </a:r>
          </a:p>
        </p:txBody>
      </p:sp>
      <p:sp>
        <p:nvSpPr>
          <p:cNvPr id="264197" name="Rectangle 6">
            <a:extLst>
              <a:ext uri="{FF2B5EF4-FFF2-40B4-BE49-F238E27FC236}">
                <a16:creationId xmlns="" xmlns:a16="http://schemas.microsoft.com/office/drawing/2014/main" id="{5C5F9A60-2346-4FB3-90BA-C496DA3EAB01}"/>
              </a:ext>
            </a:extLst>
          </p:cNvPr>
          <p:cNvSpPr>
            <a:spLocks noChangeArrowheads="1"/>
          </p:cNvSpPr>
          <p:nvPr/>
        </p:nvSpPr>
        <p:spPr bwMode="auto">
          <a:xfrm>
            <a:off x="1679973" y="4822032"/>
            <a:ext cx="3398044" cy="20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r>
              <a:rPr lang="es-ES_tradnl" altLang="es-ES" sz="900" b="1">
                <a:solidFill>
                  <a:srgbClr val="FFFFFF"/>
                </a:solidFill>
                <a:latin typeface="Arial" panose="020B0604020202020204" pitchFamily="34" charset="0"/>
                <a:cs typeface="Arial" panose="020B0604020202020204" pitchFamily="34" charset="0"/>
              </a:rPr>
              <a:t>Komocsi A et al. Arch Intern Med  2012; 172: 1537</a:t>
            </a:r>
          </a:p>
        </p:txBody>
      </p:sp>
      <p:sp>
        <p:nvSpPr>
          <p:cNvPr id="10" name="Rectangle 4">
            <a:extLst>
              <a:ext uri="{FF2B5EF4-FFF2-40B4-BE49-F238E27FC236}">
                <a16:creationId xmlns="" xmlns:a16="http://schemas.microsoft.com/office/drawing/2014/main" id="{3E479A20-3A97-4B76-B450-85B80B80548C}"/>
              </a:ext>
            </a:extLst>
          </p:cNvPr>
          <p:cNvSpPr>
            <a:spLocks noChangeArrowheads="1"/>
          </p:cNvSpPr>
          <p:nvPr/>
        </p:nvSpPr>
        <p:spPr bwMode="auto">
          <a:xfrm>
            <a:off x="808435" y="3480197"/>
            <a:ext cx="2297906" cy="1070006"/>
          </a:xfrm>
          <a:prstGeom prst="rect">
            <a:avLst/>
          </a:prstGeom>
          <a:noFill/>
          <a:ln w="9525">
            <a:noFill/>
            <a:miter lim="800000"/>
            <a:headEnd/>
            <a:tailEnd/>
          </a:ln>
        </p:spPr>
        <p:txBody>
          <a:bodyPr lIns="69056" tIns="34529" rIns="69056" bIns="34529">
            <a:spAutoFit/>
          </a:bodyPr>
          <a:lstStyle/>
          <a:p>
            <a:pPr algn="ctr" defTabSz="685800" eaLnBrk="0" fontAlgn="base" hangingPunct="0">
              <a:lnSpc>
                <a:spcPts val="1275"/>
              </a:lnSpc>
              <a:spcBef>
                <a:spcPct val="0"/>
              </a:spcBef>
              <a:spcAft>
                <a:spcPct val="0"/>
              </a:spcAft>
              <a:defRPr/>
            </a:pPr>
            <a:r>
              <a:rPr lang="en-CA" sz="1125" b="1" dirty="0">
                <a:solidFill>
                  <a:srgbClr val="FFFFFF"/>
                </a:solidFill>
                <a:effectLst>
                  <a:outerShdw blurRad="38100" dist="38100" dir="2700000" algn="tl">
                    <a:srgbClr val="000000"/>
                  </a:outerShdw>
                </a:effectLst>
                <a:latin typeface="Arial" pitchFamily="34" charset="0"/>
                <a:cs typeface="Arial" panose="020B0604020202020204" pitchFamily="34" charset="0"/>
              </a:rPr>
              <a:t>The use of  anti-</a:t>
            </a:r>
            <a:r>
              <a:rPr lang="en-CA" sz="1125"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Xa</a:t>
            </a:r>
            <a:r>
              <a:rPr lang="en-CA" sz="1125" b="1" dirty="0">
                <a:solidFill>
                  <a:srgbClr val="FFFFFF"/>
                </a:solidFill>
                <a:effectLst>
                  <a:outerShdw blurRad="38100" dist="38100" dir="2700000" algn="tl">
                    <a:srgbClr val="000000"/>
                  </a:outerShdw>
                </a:effectLst>
                <a:latin typeface="Arial" pitchFamily="34" charset="0"/>
                <a:cs typeface="Arial" panose="020B0604020202020204" pitchFamily="34" charset="0"/>
              </a:rPr>
              <a:t> or direct thrombin inhibitors is associated with a dramatic increase in major bleeding events, which offset all ischemic benefits.</a:t>
            </a:r>
          </a:p>
        </p:txBody>
      </p:sp>
      <p:sp>
        <p:nvSpPr>
          <p:cNvPr id="17" name="Rectangle 9">
            <a:extLst>
              <a:ext uri="{FF2B5EF4-FFF2-40B4-BE49-F238E27FC236}">
                <a16:creationId xmlns="" xmlns:a16="http://schemas.microsoft.com/office/drawing/2014/main" id="{88B63A8B-0042-44E5-947D-E13C83EF499E}"/>
              </a:ext>
            </a:extLst>
          </p:cNvPr>
          <p:cNvSpPr>
            <a:spLocks noChangeArrowheads="1"/>
          </p:cNvSpPr>
          <p:nvPr/>
        </p:nvSpPr>
        <p:spPr bwMode="auto">
          <a:xfrm>
            <a:off x="934641" y="1785938"/>
            <a:ext cx="2082403" cy="1579920"/>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lgn="ctr" defTabSz="685800" eaLnBrk="0" fontAlgn="base" hangingPunct="0">
              <a:lnSpc>
                <a:spcPts val="1425"/>
              </a:lnSpc>
              <a:spcBef>
                <a:spcPct val="0"/>
              </a:spcBef>
              <a:spcAft>
                <a:spcPct val="0"/>
              </a:spcAft>
              <a:defRPr/>
            </a:pPr>
            <a:r>
              <a:rPr lang="es-ES_tradnl" sz="1350" b="1" dirty="0">
                <a:solidFill>
                  <a:srgbClr val="66FFFF"/>
                </a:solidFill>
                <a:effectLst>
                  <a:outerShdw blurRad="38100" dist="38100" dir="2700000" algn="tl">
                    <a:srgbClr val="000000"/>
                  </a:outerShdw>
                </a:effectLst>
                <a:latin typeface="Arial" pitchFamily="34" charset="0"/>
                <a:cs typeface="Arial" panose="020B0604020202020204" pitchFamily="34" charset="0"/>
              </a:rPr>
              <a:t>A Meta-</a:t>
            </a:r>
            <a:r>
              <a:rPr lang="es-ES_tradnl" sz="1350" b="1" dirty="0" err="1">
                <a:solidFill>
                  <a:srgbClr val="66FFFF"/>
                </a:solidFill>
                <a:effectLst>
                  <a:outerShdw blurRad="38100" dist="38100" dir="2700000" algn="tl">
                    <a:srgbClr val="000000"/>
                  </a:outerShdw>
                </a:effectLst>
                <a:latin typeface="Arial" pitchFamily="34" charset="0"/>
                <a:cs typeface="Arial" panose="020B0604020202020204" pitchFamily="34" charset="0"/>
              </a:rPr>
              <a:t>Analysis</a:t>
            </a:r>
            <a:r>
              <a:rPr lang="es-ES_tradnl" sz="1350" b="1" dirty="0">
                <a:solidFill>
                  <a:srgbClr val="66FFFF"/>
                </a:solidFill>
                <a:effectLst>
                  <a:outerShdw blurRad="38100" dist="38100" dir="2700000" algn="tl">
                    <a:srgbClr val="000000"/>
                  </a:outerShdw>
                </a:effectLst>
                <a:latin typeface="Arial" pitchFamily="34" charset="0"/>
                <a:cs typeface="Arial" panose="020B0604020202020204" pitchFamily="34" charset="0"/>
              </a:rPr>
              <a:t> of 7 </a:t>
            </a:r>
            <a:r>
              <a:rPr lang="es-ES_tradnl" sz="1350" b="1" dirty="0" err="1">
                <a:solidFill>
                  <a:srgbClr val="66FFFF"/>
                </a:solidFill>
                <a:effectLst>
                  <a:outerShdw blurRad="38100" dist="38100" dir="2700000" algn="tl">
                    <a:srgbClr val="000000"/>
                  </a:outerShdw>
                </a:effectLst>
                <a:latin typeface="Arial" pitchFamily="34" charset="0"/>
                <a:cs typeface="Arial" panose="020B0604020202020204" pitchFamily="34" charset="0"/>
              </a:rPr>
              <a:t>Randomized</a:t>
            </a:r>
            <a:r>
              <a:rPr lang="es-ES_tradnl" sz="1350" b="1" dirty="0">
                <a:solidFill>
                  <a:srgbClr val="66FFFF"/>
                </a:solidFill>
                <a:effectLst>
                  <a:outerShdw blurRad="38100" dist="38100" dir="2700000" algn="tl">
                    <a:srgbClr val="000000"/>
                  </a:outerShdw>
                </a:effectLst>
                <a:latin typeface="Arial" pitchFamily="34" charset="0"/>
                <a:cs typeface="Arial" panose="020B0604020202020204" pitchFamily="34" charset="0"/>
              </a:rPr>
              <a:t> </a:t>
            </a:r>
            <a:r>
              <a:rPr lang="es-ES_tradnl" sz="1350" b="1" dirty="0" err="1">
                <a:solidFill>
                  <a:srgbClr val="66FFFF"/>
                </a:solidFill>
                <a:effectLst>
                  <a:outerShdw blurRad="38100" dist="38100" dir="2700000" algn="tl">
                    <a:srgbClr val="000000"/>
                  </a:outerShdw>
                </a:effectLst>
                <a:latin typeface="Arial" pitchFamily="34" charset="0"/>
                <a:cs typeface="Arial" panose="020B0604020202020204" pitchFamily="34" charset="0"/>
              </a:rPr>
              <a:t>Trials</a:t>
            </a:r>
            <a:endParaRPr lang="es-ES_tradnl" sz="1350" b="1" dirty="0">
              <a:solidFill>
                <a:srgbClr val="66FFFF"/>
              </a:solidFill>
              <a:effectLst>
                <a:outerShdw blurRad="38100" dist="38100" dir="2700000" algn="tl">
                  <a:srgbClr val="000000"/>
                </a:outerShdw>
              </a:effectLst>
              <a:latin typeface="Arial" pitchFamily="34" charset="0"/>
              <a:cs typeface="Arial" panose="020B0604020202020204" pitchFamily="34" charset="0"/>
            </a:endParaRPr>
          </a:p>
          <a:p>
            <a:pPr algn="ctr" defTabSz="685800" eaLnBrk="0" fontAlgn="base" hangingPunct="0">
              <a:lnSpc>
                <a:spcPts val="750"/>
              </a:lnSpc>
              <a:spcBef>
                <a:spcPct val="0"/>
              </a:spcBef>
              <a:spcAft>
                <a:spcPct val="0"/>
              </a:spcAft>
              <a:defRPr/>
            </a:pPr>
            <a:endParaRPr lang="es-ES_tradnl" sz="1350" b="1" dirty="0">
              <a:solidFill>
                <a:srgbClr val="66FFFF"/>
              </a:solidFill>
              <a:effectLst>
                <a:outerShdw blurRad="38100" dist="38100" dir="2700000" algn="tl">
                  <a:srgbClr val="000000"/>
                </a:outerShdw>
              </a:effectLst>
              <a:latin typeface="Arial" pitchFamily="34" charset="0"/>
              <a:cs typeface="Arial" panose="020B0604020202020204" pitchFamily="34" charset="0"/>
            </a:endParaRPr>
          </a:p>
          <a:p>
            <a:pPr defTabSz="685800" eaLnBrk="0" fontAlgn="base" hangingPunct="0">
              <a:lnSpc>
                <a:spcPts val="1575"/>
              </a:lnSpc>
              <a:spcBef>
                <a:spcPct val="0"/>
              </a:spcBef>
              <a:spcAft>
                <a:spcPct val="0"/>
              </a:spcAft>
              <a:defRPr/>
            </a:pPr>
            <a:r>
              <a:rPr lang="es-ES_tradnl" sz="1350" b="1" dirty="0">
                <a:solidFill>
                  <a:srgbClr val="FFFFFF"/>
                </a:solidFill>
                <a:effectLst>
                  <a:outerShdw blurRad="38100" dist="38100" dir="2700000" algn="tl">
                    <a:srgbClr val="000000"/>
                  </a:outerShdw>
                </a:effectLst>
                <a:latin typeface="Arial" pitchFamily="34" charset="0"/>
                <a:cs typeface="Arial" panose="020B0604020202020204" pitchFamily="34" charset="0"/>
              </a:rPr>
              <a:t>     - </a:t>
            </a:r>
            <a:r>
              <a:rPr lang="es-ES_tradnl" sz="13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Apixaban</a:t>
            </a:r>
            <a:r>
              <a:rPr lang="es-ES_tradnl" sz="13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p>
          <a:p>
            <a:pPr defTabSz="685800" eaLnBrk="0" fontAlgn="base" hangingPunct="0">
              <a:lnSpc>
                <a:spcPts val="1575"/>
              </a:lnSpc>
              <a:spcBef>
                <a:spcPct val="0"/>
              </a:spcBef>
              <a:spcAft>
                <a:spcPct val="0"/>
              </a:spcAft>
              <a:defRPr/>
            </a:pPr>
            <a:r>
              <a:rPr lang="es-ES_tradnl" sz="1350" b="1" dirty="0">
                <a:solidFill>
                  <a:srgbClr val="FFFFFF"/>
                </a:solidFill>
                <a:effectLst>
                  <a:outerShdw blurRad="38100" dist="38100" dir="2700000" algn="tl">
                    <a:srgbClr val="000000"/>
                  </a:outerShdw>
                </a:effectLst>
                <a:latin typeface="Arial" pitchFamily="34" charset="0"/>
                <a:cs typeface="Arial" panose="020B0604020202020204" pitchFamily="34" charset="0"/>
              </a:rPr>
              <a:t>     - </a:t>
            </a:r>
            <a:r>
              <a:rPr lang="es-ES_tradnl" sz="13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Darexaban</a:t>
            </a:r>
            <a:endParaRPr lang="es-ES_tradnl" sz="1350" b="1" dirty="0">
              <a:solidFill>
                <a:srgbClr val="FFFFFF"/>
              </a:solidFill>
              <a:effectLst>
                <a:outerShdw blurRad="38100" dist="38100" dir="2700000" algn="tl">
                  <a:srgbClr val="000000"/>
                </a:outerShdw>
              </a:effectLst>
              <a:latin typeface="Arial" pitchFamily="34" charset="0"/>
              <a:cs typeface="Arial" panose="020B0604020202020204" pitchFamily="34" charset="0"/>
            </a:endParaRPr>
          </a:p>
          <a:p>
            <a:pPr defTabSz="685800" eaLnBrk="0" fontAlgn="base" hangingPunct="0">
              <a:lnSpc>
                <a:spcPts val="1575"/>
              </a:lnSpc>
              <a:spcBef>
                <a:spcPct val="0"/>
              </a:spcBef>
              <a:spcAft>
                <a:spcPct val="0"/>
              </a:spcAft>
              <a:defRPr/>
            </a:pPr>
            <a:r>
              <a:rPr lang="es-ES_tradnl" sz="1350" b="1" dirty="0">
                <a:solidFill>
                  <a:srgbClr val="FFFFFF"/>
                </a:solidFill>
                <a:effectLst>
                  <a:outerShdw blurRad="38100" dist="38100" dir="2700000" algn="tl">
                    <a:srgbClr val="000000"/>
                  </a:outerShdw>
                </a:effectLst>
                <a:latin typeface="Arial" pitchFamily="34" charset="0"/>
                <a:cs typeface="Arial" panose="020B0604020202020204" pitchFamily="34" charset="0"/>
              </a:rPr>
              <a:t>     - Rivaroxaban</a:t>
            </a:r>
          </a:p>
          <a:p>
            <a:pPr defTabSz="685800" eaLnBrk="0" fontAlgn="base" hangingPunct="0">
              <a:lnSpc>
                <a:spcPts val="1575"/>
              </a:lnSpc>
              <a:spcBef>
                <a:spcPct val="0"/>
              </a:spcBef>
              <a:spcAft>
                <a:spcPct val="0"/>
              </a:spcAft>
              <a:defRPr/>
            </a:pPr>
            <a:r>
              <a:rPr lang="es-ES_tradnl" sz="1350" b="1" dirty="0">
                <a:solidFill>
                  <a:srgbClr val="FFFFFF"/>
                </a:solidFill>
                <a:effectLst>
                  <a:outerShdw blurRad="38100" dist="38100" dir="2700000" algn="tl">
                    <a:srgbClr val="000000"/>
                  </a:outerShdw>
                </a:effectLst>
                <a:latin typeface="Arial" pitchFamily="34" charset="0"/>
                <a:cs typeface="Arial" panose="020B0604020202020204" pitchFamily="34" charset="0"/>
              </a:rPr>
              <a:t>     - Dabigatran</a:t>
            </a:r>
          </a:p>
          <a:p>
            <a:pPr defTabSz="685800" eaLnBrk="0" fontAlgn="base" hangingPunct="0">
              <a:lnSpc>
                <a:spcPts val="1575"/>
              </a:lnSpc>
              <a:spcBef>
                <a:spcPct val="0"/>
              </a:spcBef>
              <a:spcAft>
                <a:spcPct val="0"/>
              </a:spcAft>
              <a:defRPr/>
            </a:pPr>
            <a:r>
              <a:rPr lang="es-ES_tradnl" sz="1350" b="1" dirty="0">
                <a:solidFill>
                  <a:srgbClr val="FFFFFF"/>
                </a:solidFill>
                <a:effectLst>
                  <a:outerShdw blurRad="38100" dist="38100" dir="2700000" algn="tl">
                    <a:srgbClr val="000000"/>
                  </a:outerShdw>
                </a:effectLst>
                <a:latin typeface="Arial" pitchFamily="34" charset="0"/>
                <a:cs typeface="Arial" panose="020B0604020202020204" pitchFamily="34" charset="0"/>
              </a:rPr>
              <a:t>     - </a:t>
            </a:r>
            <a:r>
              <a:rPr lang="es-ES_tradnl" sz="13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Ximelagatran</a:t>
            </a:r>
            <a:endParaRPr lang="es-ES_tradnl" sz="1350" b="1" dirty="0">
              <a:solidFill>
                <a:srgbClr val="FFFFFF"/>
              </a:solidFill>
              <a:effectLst>
                <a:outerShdw blurRad="38100" dist="38100" dir="2700000" algn="tl">
                  <a:srgbClr val="000000"/>
                </a:outerShdw>
              </a:effectLst>
              <a:latin typeface="Arial" pitchFamily="34" charset="0"/>
              <a:cs typeface="Arial" panose="020B0604020202020204" pitchFamily="34" charset="0"/>
            </a:endParaRPr>
          </a:p>
        </p:txBody>
      </p:sp>
      <p:sp>
        <p:nvSpPr>
          <p:cNvPr id="9" name="8 Rectángulo">
            <a:extLst>
              <a:ext uri="{FF2B5EF4-FFF2-40B4-BE49-F238E27FC236}">
                <a16:creationId xmlns="" xmlns:a16="http://schemas.microsoft.com/office/drawing/2014/main" id="{7ACB5A19-97DE-4D36-9E3B-D9B6424DBCEF}"/>
              </a:ext>
            </a:extLst>
          </p:cNvPr>
          <p:cNvSpPr/>
          <p:nvPr/>
        </p:nvSpPr>
        <p:spPr>
          <a:xfrm>
            <a:off x="3108722" y="258367"/>
            <a:ext cx="5228034" cy="4383881"/>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grpSp>
        <p:nvGrpSpPr>
          <p:cNvPr id="264201" name="4 Grupo">
            <a:extLst>
              <a:ext uri="{FF2B5EF4-FFF2-40B4-BE49-F238E27FC236}">
                <a16:creationId xmlns="" xmlns:a16="http://schemas.microsoft.com/office/drawing/2014/main" id="{6A60E6CD-8597-4285-A9C7-71C4BDBF9DCF}"/>
              </a:ext>
            </a:extLst>
          </p:cNvPr>
          <p:cNvGrpSpPr>
            <a:grpSpLocks/>
          </p:cNvGrpSpPr>
          <p:nvPr/>
        </p:nvGrpSpPr>
        <p:grpSpPr bwMode="auto">
          <a:xfrm>
            <a:off x="3192066" y="329804"/>
            <a:ext cx="5114925" cy="4256484"/>
            <a:chOff x="1516700" y="235672"/>
            <a:chExt cx="7270113" cy="5872350"/>
          </a:xfrm>
        </p:grpSpPr>
        <p:pic>
          <p:nvPicPr>
            <p:cNvPr id="264210" name="Picture 2">
              <a:extLst>
                <a:ext uri="{FF2B5EF4-FFF2-40B4-BE49-F238E27FC236}">
                  <a16:creationId xmlns="" xmlns:a16="http://schemas.microsoft.com/office/drawing/2014/main" id="{716CE351-28DF-4846-8F40-834E59800F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9238" y="235672"/>
              <a:ext cx="7267575"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4211" name="Picture 3">
              <a:extLst>
                <a:ext uri="{FF2B5EF4-FFF2-40B4-BE49-F238E27FC236}">
                  <a16:creationId xmlns="" xmlns:a16="http://schemas.microsoft.com/office/drawing/2014/main" id="{A07B0F00-70DE-48D5-B7F7-2F75CF6B4C6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16856" y="2374222"/>
              <a:ext cx="7267575"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4212" name="Picture 4">
              <a:extLst>
                <a:ext uri="{FF2B5EF4-FFF2-40B4-BE49-F238E27FC236}">
                  <a16:creationId xmlns="" xmlns:a16="http://schemas.microsoft.com/office/drawing/2014/main" id="{ABD16581-5E5D-48C0-B690-79FA39D038A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16700" y="4593547"/>
              <a:ext cx="7267731"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 name="21 Elipse">
            <a:extLst>
              <a:ext uri="{FF2B5EF4-FFF2-40B4-BE49-F238E27FC236}">
                <a16:creationId xmlns="" xmlns:a16="http://schemas.microsoft.com/office/drawing/2014/main" id="{64A22AB7-92C6-4B48-98C9-F3C26EAB092D}"/>
              </a:ext>
            </a:extLst>
          </p:cNvPr>
          <p:cNvSpPr/>
          <p:nvPr/>
        </p:nvSpPr>
        <p:spPr bwMode="auto">
          <a:xfrm>
            <a:off x="5855494" y="4355306"/>
            <a:ext cx="790575" cy="215504"/>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ln w="6350">
                <a:solidFill>
                  <a:srgbClr val="000000"/>
                </a:solidFill>
              </a:ln>
              <a:solidFill>
                <a:srgbClr val="0027AF"/>
              </a:solidFill>
              <a:latin typeface="Arial"/>
            </a:endParaRPr>
          </a:p>
        </p:txBody>
      </p:sp>
      <p:sp>
        <p:nvSpPr>
          <p:cNvPr id="23" name="22 Elipse">
            <a:extLst>
              <a:ext uri="{FF2B5EF4-FFF2-40B4-BE49-F238E27FC236}">
                <a16:creationId xmlns="" xmlns:a16="http://schemas.microsoft.com/office/drawing/2014/main" id="{5BA04CDD-509E-4F60-89AA-85492C928CDD}"/>
              </a:ext>
            </a:extLst>
          </p:cNvPr>
          <p:cNvSpPr/>
          <p:nvPr/>
        </p:nvSpPr>
        <p:spPr bwMode="auto">
          <a:xfrm>
            <a:off x="6779419" y="4354116"/>
            <a:ext cx="791766" cy="215503"/>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ln w="6350">
                <a:solidFill>
                  <a:srgbClr val="000000"/>
                </a:solidFill>
              </a:ln>
              <a:solidFill>
                <a:srgbClr val="0027AF"/>
              </a:solidFill>
              <a:latin typeface="Arial"/>
            </a:endParaRPr>
          </a:p>
        </p:txBody>
      </p:sp>
      <p:sp>
        <p:nvSpPr>
          <p:cNvPr id="6" name="5 Rectángulo">
            <a:extLst>
              <a:ext uri="{FF2B5EF4-FFF2-40B4-BE49-F238E27FC236}">
                <a16:creationId xmlns="" xmlns:a16="http://schemas.microsoft.com/office/drawing/2014/main" id="{5DEBD171-3913-498D-A513-FE4AF3F41BF9}"/>
              </a:ext>
            </a:extLst>
          </p:cNvPr>
          <p:cNvSpPr/>
          <p:nvPr/>
        </p:nvSpPr>
        <p:spPr>
          <a:xfrm>
            <a:off x="3198019" y="355998"/>
            <a:ext cx="1025129" cy="19645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sp>
        <p:nvSpPr>
          <p:cNvPr id="25" name="24 Rectángulo">
            <a:extLst>
              <a:ext uri="{FF2B5EF4-FFF2-40B4-BE49-F238E27FC236}">
                <a16:creationId xmlns="" xmlns:a16="http://schemas.microsoft.com/office/drawing/2014/main" id="{4B09C3C0-BF27-45BC-8F4A-494D54A54EFD}"/>
              </a:ext>
            </a:extLst>
          </p:cNvPr>
          <p:cNvSpPr/>
          <p:nvPr/>
        </p:nvSpPr>
        <p:spPr>
          <a:xfrm>
            <a:off x="3196829" y="1913335"/>
            <a:ext cx="750094" cy="19645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sp>
        <p:nvSpPr>
          <p:cNvPr id="26" name="25 Rectángulo">
            <a:extLst>
              <a:ext uri="{FF2B5EF4-FFF2-40B4-BE49-F238E27FC236}">
                <a16:creationId xmlns="" xmlns:a16="http://schemas.microsoft.com/office/drawing/2014/main" id="{5433A602-9623-4F7A-A310-3463A9540B30}"/>
              </a:ext>
            </a:extLst>
          </p:cNvPr>
          <p:cNvSpPr/>
          <p:nvPr/>
        </p:nvSpPr>
        <p:spPr>
          <a:xfrm>
            <a:off x="3193256" y="3498056"/>
            <a:ext cx="1323975" cy="19526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sp>
        <p:nvSpPr>
          <p:cNvPr id="11" name="10 Elipse">
            <a:extLst>
              <a:ext uri="{FF2B5EF4-FFF2-40B4-BE49-F238E27FC236}">
                <a16:creationId xmlns="" xmlns:a16="http://schemas.microsoft.com/office/drawing/2014/main" id="{383EFA72-3BA5-4191-9627-66FFCB63E86F}"/>
              </a:ext>
            </a:extLst>
          </p:cNvPr>
          <p:cNvSpPr/>
          <p:nvPr/>
        </p:nvSpPr>
        <p:spPr>
          <a:xfrm>
            <a:off x="6904435" y="1371600"/>
            <a:ext cx="323850" cy="26431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sp>
        <p:nvSpPr>
          <p:cNvPr id="29" name="28 Elipse">
            <a:extLst>
              <a:ext uri="{FF2B5EF4-FFF2-40B4-BE49-F238E27FC236}">
                <a16:creationId xmlns="" xmlns:a16="http://schemas.microsoft.com/office/drawing/2014/main" id="{FE28950C-414D-469A-AA75-152D3081485F}"/>
              </a:ext>
            </a:extLst>
          </p:cNvPr>
          <p:cNvSpPr/>
          <p:nvPr/>
        </p:nvSpPr>
        <p:spPr>
          <a:xfrm>
            <a:off x="6536531" y="3005138"/>
            <a:ext cx="323850" cy="264319"/>
          </a:xfrm>
          <a:prstGeom prst="ellipse">
            <a:avLst/>
          </a:prstGeom>
          <a:noFill/>
          <a:ln>
            <a:solidFill>
              <a:srgbClr val="FF6D4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sp>
        <p:nvSpPr>
          <p:cNvPr id="30" name="29 Elipse">
            <a:extLst>
              <a:ext uri="{FF2B5EF4-FFF2-40B4-BE49-F238E27FC236}">
                <a16:creationId xmlns="" xmlns:a16="http://schemas.microsoft.com/office/drawing/2014/main" id="{3AE9E7F8-9F2B-4B74-885F-B4DF5FA14330}"/>
              </a:ext>
            </a:extLst>
          </p:cNvPr>
          <p:cNvSpPr/>
          <p:nvPr/>
        </p:nvSpPr>
        <p:spPr>
          <a:xfrm>
            <a:off x="6457950" y="3976688"/>
            <a:ext cx="322660" cy="264319"/>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spTree>
    <p:extLst>
      <p:ext uri="{BB962C8B-B14F-4D97-AF65-F5344CB8AC3E}">
        <p14:creationId xmlns:p14="http://schemas.microsoft.com/office/powerpoint/2010/main" val="58273276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10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up)">
                                      <p:cBhvr>
                                        <p:cTn id="12" dur="500"/>
                                        <p:tgtEl>
                                          <p:spTgt spid="2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up)">
                                      <p:cBhvr>
                                        <p:cTn id="17"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9" grpId="0" animBg="1"/>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6" name="Rectangle 5">
            <a:extLst>
              <a:ext uri="{FF2B5EF4-FFF2-40B4-BE49-F238E27FC236}">
                <a16:creationId xmlns="" xmlns:a16="http://schemas.microsoft.com/office/drawing/2014/main" id="{DAAC5C21-69A9-498C-BD23-DE6CB83FBF17}"/>
              </a:ext>
            </a:extLst>
          </p:cNvPr>
          <p:cNvSpPr>
            <a:spLocks noChangeArrowheads="1"/>
          </p:cNvSpPr>
          <p:nvPr/>
        </p:nvSpPr>
        <p:spPr bwMode="auto">
          <a:xfrm>
            <a:off x="1589485" y="129779"/>
            <a:ext cx="6101953" cy="328265"/>
          </a:xfrm>
          <a:prstGeom prst="rect">
            <a:avLst/>
          </a:prstGeom>
          <a:noFill/>
          <a:ln w="9525">
            <a:noFill/>
            <a:miter lim="800000"/>
            <a:headEnd/>
            <a:tailEnd/>
          </a:ln>
        </p:spPr>
        <p:txBody>
          <a:bodyPr lIns="69056" tIns="34529" rIns="69056" bIns="34529">
            <a:spAutoFit/>
          </a:bodyPr>
          <a:lstStyle/>
          <a:p>
            <a:pPr algn="ctr" defTabSz="685800" eaLnBrk="0" fontAlgn="base" hangingPunct="0">
              <a:lnSpc>
                <a:spcPct val="80000"/>
              </a:lnSpc>
              <a:spcBef>
                <a:spcPct val="0"/>
              </a:spcBef>
              <a:spcAft>
                <a:spcPts val="150"/>
              </a:spcAft>
              <a:defRPr/>
            </a:pPr>
            <a:r>
              <a:rPr lang="es-ES_tradnl" sz="2100" b="1" dirty="0">
                <a:solidFill>
                  <a:srgbClr val="FFFF00"/>
                </a:solidFill>
                <a:effectLst>
                  <a:outerShdw blurRad="38100" dist="38100" dir="2700000" algn="tl">
                    <a:srgbClr val="000000"/>
                  </a:outerShdw>
                </a:effectLst>
                <a:latin typeface="Arial" pitchFamily="34" charset="0"/>
                <a:cs typeface="Arial" panose="020B0604020202020204" pitchFamily="34" charset="0"/>
              </a:rPr>
              <a:t>Natural </a:t>
            </a:r>
            <a:r>
              <a:rPr lang="es-ES_tradnl" sz="2100" b="1" dirty="0" err="1">
                <a:solidFill>
                  <a:srgbClr val="FFFF00"/>
                </a:solidFill>
                <a:effectLst>
                  <a:outerShdw blurRad="38100" dist="38100" dir="2700000" algn="tl">
                    <a:srgbClr val="000000"/>
                  </a:outerShdw>
                </a:effectLst>
                <a:latin typeface="Arial" pitchFamily="34" charset="0"/>
                <a:cs typeface="Arial" panose="020B0604020202020204" pitchFamily="34" charset="0"/>
              </a:rPr>
              <a:t>History</a:t>
            </a:r>
            <a:r>
              <a:rPr lang="es-ES_tradnl" sz="2100" b="1" dirty="0">
                <a:solidFill>
                  <a:srgbClr val="FFFF00"/>
                </a:solidFill>
                <a:effectLst>
                  <a:outerShdw blurRad="38100" dist="38100" dir="2700000" algn="tl">
                    <a:srgbClr val="000000"/>
                  </a:outerShdw>
                </a:effectLst>
                <a:latin typeface="Arial" pitchFamily="34" charset="0"/>
                <a:cs typeface="Arial" panose="020B0604020202020204" pitchFamily="34" charset="0"/>
              </a:rPr>
              <a:t> of </a:t>
            </a:r>
            <a:r>
              <a:rPr lang="es-ES_tradnl" sz="2100" b="1" dirty="0" err="1">
                <a:solidFill>
                  <a:srgbClr val="FFFF00"/>
                </a:solidFill>
                <a:effectLst>
                  <a:outerShdw blurRad="38100" dist="38100" dir="2700000" algn="tl">
                    <a:srgbClr val="000000"/>
                  </a:outerShdw>
                </a:effectLst>
                <a:latin typeface="Arial" pitchFamily="34" charset="0"/>
                <a:cs typeface="Arial" panose="020B0604020202020204" pitchFamily="34" charset="0"/>
              </a:rPr>
              <a:t>Coronary</a:t>
            </a:r>
            <a:r>
              <a:rPr lang="es-ES_tradnl" sz="2100" b="1" dirty="0">
                <a:solidFill>
                  <a:srgbClr val="FFFF00"/>
                </a:solidFill>
                <a:effectLst>
                  <a:outerShdw blurRad="38100" dist="38100" dir="2700000" algn="tl">
                    <a:srgbClr val="000000"/>
                  </a:outerShdw>
                </a:effectLst>
                <a:latin typeface="Arial" pitchFamily="34" charset="0"/>
                <a:cs typeface="Arial" panose="020B0604020202020204" pitchFamily="34" charset="0"/>
              </a:rPr>
              <a:t> </a:t>
            </a:r>
            <a:r>
              <a:rPr lang="es-ES_tradnl" sz="2100" b="1" dirty="0" err="1">
                <a:solidFill>
                  <a:srgbClr val="FFFF00"/>
                </a:solidFill>
                <a:effectLst>
                  <a:outerShdw blurRad="38100" dist="38100" dir="2700000" algn="tl">
                    <a:srgbClr val="000000"/>
                  </a:outerShdw>
                </a:effectLst>
                <a:latin typeface="Arial" pitchFamily="34" charset="0"/>
                <a:cs typeface="Arial" panose="020B0604020202020204" pitchFamily="34" charset="0"/>
              </a:rPr>
              <a:t>Atherosclerosis</a:t>
            </a:r>
            <a:endParaRPr lang="es-ES_tradnl" sz="2100" b="1" dirty="0">
              <a:solidFill>
                <a:srgbClr val="FFFF00"/>
              </a:solidFill>
              <a:effectLst>
                <a:outerShdw blurRad="38100" dist="38100" dir="2700000" algn="tl">
                  <a:srgbClr val="000000"/>
                </a:outerShdw>
              </a:effectLst>
              <a:latin typeface="Arial" pitchFamily="34" charset="0"/>
              <a:cs typeface="Arial" panose="020B0604020202020204" pitchFamily="34" charset="0"/>
            </a:endParaRPr>
          </a:p>
        </p:txBody>
      </p:sp>
      <p:sp>
        <p:nvSpPr>
          <p:cNvPr id="265219" name="Rectangle 6">
            <a:extLst>
              <a:ext uri="{FF2B5EF4-FFF2-40B4-BE49-F238E27FC236}">
                <a16:creationId xmlns="" xmlns:a16="http://schemas.microsoft.com/office/drawing/2014/main" id="{49E8F155-41D7-477C-A615-BC2B8EB15A84}"/>
              </a:ext>
            </a:extLst>
          </p:cNvPr>
          <p:cNvSpPr>
            <a:spLocks noChangeArrowheads="1"/>
          </p:cNvSpPr>
          <p:nvPr/>
        </p:nvSpPr>
        <p:spPr bwMode="auto">
          <a:xfrm>
            <a:off x="5951935" y="441722"/>
            <a:ext cx="2776538" cy="219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r>
              <a:rPr lang="es-ES_tradnl" altLang="es-ES" sz="975" b="1">
                <a:solidFill>
                  <a:srgbClr val="FFFFFF"/>
                </a:solidFill>
                <a:latin typeface="Arial" panose="020B0604020202020204" pitchFamily="34" charset="0"/>
                <a:cs typeface="Arial" panose="020B0604020202020204" pitchFamily="34" charset="0"/>
              </a:rPr>
              <a:t>Stone GW, et al. NEJM 2011; 364:226</a:t>
            </a:r>
          </a:p>
        </p:txBody>
      </p:sp>
      <p:sp>
        <p:nvSpPr>
          <p:cNvPr id="530438" name="Rectangle 9">
            <a:extLst>
              <a:ext uri="{FF2B5EF4-FFF2-40B4-BE49-F238E27FC236}">
                <a16:creationId xmlns="" xmlns:a16="http://schemas.microsoft.com/office/drawing/2014/main" id="{34056E4D-CE6E-4FD9-BA77-CC791C529599}"/>
              </a:ext>
            </a:extLst>
          </p:cNvPr>
          <p:cNvSpPr>
            <a:spLocks noChangeArrowheads="1"/>
          </p:cNvSpPr>
          <p:nvPr/>
        </p:nvSpPr>
        <p:spPr bwMode="auto">
          <a:xfrm>
            <a:off x="857251" y="455757"/>
            <a:ext cx="2203847" cy="323165"/>
          </a:xfrm>
          <a:prstGeom prst="rect">
            <a:avLst/>
          </a:prstGeom>
          <a:noFill/>
          <a:ln w="19050">
            <a:noFill/>
            <a:miter lim="800000"/>
            <a:headEnd type="none" w="sm" len="sm"/>
            <a:tailEnd type="none" w="sm" len="sm"/>
          </a:ln>
        </p:spPr>
        <p:txBody>
          <a:bodyPr anchor="ctr">
            <a:spAutoFit/>
          </a:bodyPr>
          <a:lstStyle/>
          <a:p>
            <a:pPr algn="ctr" defTabSz="685800" eaLnBrk="0" fontAlgn="base" hangingPunct="0">
              <a:spcBef>
                <a:spcPct val="0"/>
              </a:spcBef>
              <a:spcAft>
                <a:spcPct val="0"/>
              </a:spcAft>
              <a:defRPr/>
            </a:pPr>
            <a:r>
              <a:rPr lang="es-ES_tradnl" sz="1500" b="1" dirty="0">
                <a:solidFill>
                  <a:srgbClr val="99FFCC"/>
                </a:solidFill>
                <a:effectLst>
                  <a:outerShdw blurRad="38100" dist="38100" dir="2700000" algn="tl">
                    <a:srgbClr val="000000"/>
                  </a:outerShdw>
                </a:effectLst>
                <a:latin typeface="Arial" pitchFamily="34" charset="0"/>
                <a:cs typeface="Arial" panose="020B0604020202020204" pitchFamily="34" charset="0"/>
              </a:rPr>
              <a:t>PROSPECT </a:t>
            </a:r>
            <a:r>
              <a:rPr lang="es-ES_tradnl" sz="1500" b="1" dirty="0" err="1">
                <a:solidFill>
                  <a:srgbClr val="99FFCC"/>
                </a:solidFill>
                <a:effectLst>
                  <a:outerShdw blurRad="38100" dist="38100" dir="2700000" algn="tl">
                    <a:srgbClr val="000000"/>
                  </a:outerShdw>
                </a:effectLst>
                <a:latin typeface="Arial" pitchFamily="34" charset="0"/>
                <a:cs typeface="Arial" panose="020B0604020202020204" pitchFamily="34" charset="0"/>
              </a:rPr>
              <a:t>Study</a:t>
            </a:r>
            <a:endParaRPr lang="es-ES_tradnl" sz="1500" b="1" dirty="0">
              <a:solidFill>
                <a:srgbClr val="99FFCC"/>
              </a:solidFill>
              <a:effectLst>
                <a:outerShdw blurRad="38100" dist="38100" dir="2700000" algn="tl">
                  <a:srgbClr val="000000"/>
                </a:outerShdw>
              </a:effectLst>
              <a:latin typeface="Arial" pitchFamily="34" charset="0"/>
              <a:cs typeface="Arial" panose="020B0604020202020204" pitchFamily="34" charset="0"/>
            </a:endParaRPr>
          </a:p>
        </p:txBody>
      </p:sp>
      <p:sp>
        <p:nvSpPr>
          <p:cNvPr id="15" name="Rectangle 2">
            <a:extLst>
              <a:ext uri="{FF2B5EF4-FFF2-40B4-BE49-F238E27FC236}">
                <a16:creationId xmlns="" xmlns:a16="http://schemas.microsoft.com/office/drawing/2014/main" id="{663CF3CB-6AD2-42C5-8CD3-70FBA6807A7C}"/>
              </a:ext>
            </a:extLst>
          </p:cNvPr>
          <p:cNvSpPr>
            <a:spLocks noChangeArrowheads="1"/>
          </p:cNvSpPr>
          <p:nvPr/>
        </p:nvSpPr>
        <p:spPr bwMode="hidden">
          <a:xfrm>
            <a:off x="1339454" y="840581"/>
            <a:ext cx="6572250" cy="3429000"/>
          </a:xfrm>
          <a:prstGeom prst="rect">
            <a:avLst/>
          </a:prstGeom>
          <a:solidFill>
            <a:srgbClr val="14202E"/>
          </a:solidFill>
          <a:ln w="19050">
            <a:solidFill>
              <a:srgbClr val="39536E"/>
            </a:solidFill>
            <a:miter lim="800000"/>
            <a:headEnd/>
            <a:tailEnd/>
          </a:ln>
          <a:effectLst>
            <a:outerShdw dist="17961" dir="2700000" algn="ctr" rotWithShape="0">
              <a:srgbClr val="1C1C1C"/>
            </a:outerShdw>
          </a:effectLst>
        </p:spPr>
        <p:txBody>
          <a:bodyPr anchor="ctr"/>
          <a:lstStyle/>
          <a:p>
            <a:pPr defTabSz="685800" eaLnBrk="0" fontAlgn="base" hangingPunct="0">
              <a:spcBef>
                <a:spcPct val="0"/>
              </a:spcBef>
              <a:spcAft>
                <a:spcPct val="0"/>
              </a:spcAft>
              <a:defRPr/>
            </a:pPr>
            <a:endParaRPr lang="en-US" sz="1350" b="1" i="1">
              <a:solidFill>
                <a:srgbClr val="FDE25E"/>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6" name="Rectangle 21">
            <a:extLst>
              <a:ext uri="{FF2B5EF4-FFF2-40B4-BE49-F238E27FC236}">
                <a16:creationId xmlns="" xmlns:a16="http://schemas.microsoft.com/office/drawing/2014/main" id="{0D40B4B5-38F6-4C12-8D86-4369EBE9FE1D}"/>
              </a:ext>
            </a:extLst>
          </p:cNvPr>
          <p:cNvSpPr>
            <a:spLocks noChangeArrowheads="1"/>
          </p:cNvSpPr>
          <p:nvPr/>
        </p:nvSpPr>
        <p:spPr bwMode="auto">
          <a:xfrm rot="16200000">
            <a:off x="1103230" y="2201540"/>
            <a:ext cx="920124" cy="230832"/>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500" b="1" dirty="0">
                <a:solidFill>
                  <a:srgbClr val="FCFC63"/>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rPr>
              <a:t>MACE (%)</a:t>
            </a:r>
            <a:endParaRPr lang="en-US" sz="1500" b="1" dirty="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7" name="Line 28">
            <a:extLst>
              <a:ext uri="{FF2B5EF4-FFF2-40B4-BE49-F238E27FC236}">
                <a16:creationId xmlns="" xmlns:a16="http://schemas.microsoft.com/office/drawing/2014/main" id="{DCC66643-49A0-4249-9D79-00EDEDF1E0C2}"/>
              </a:ext>
            </a:extLst>
          </p:cNvPr>
          <p:cNvSpPr>
            <a:spLocks noChangeShapeType="1"/>
          </p:cNvSpPr>
          <p:nvPr/>
        </p:nvSpPr>
        <p:spPr bwMode="auto">
          <a:xfrm flipH="1">
            <a:off x="2016919" y="3675460"/>
            <a:ext cx="5685235" cy="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8" name="Line 29">
            <a:extLst>
              <a:ext uri="{FF2B5EF4-FFF2-40B4-BE49-F238E27FC236}">
                <a16:creationId xmlns="" xmlns:a16="http://schemas.microsoft.com/office/drawing/2014/main" id="{59036859-A002-4239-980C-936794D32AD0}"/>
              </a:ext>
            </a:extLst>
          </p:cNvPr>
          <p:cNvSpPr>
            <a:spLocks noChangeShapeType="1"/>
          </p:cNvSpPr>
          <p:nvPr/>
        </p:nvSpPr>
        <p:spPr bwMode="auto">
          <a:xfrm>
            <a:off x="2058591" y="3681413"/>
            <a:ext cx="0" cy="3810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9" name="Line 30">
            <a:extLst>
              <a:ext uri="{FF2B5EF4-FFF2-40B4-BE49-F238E27FC236}">
                <a16:creationId xmlns="" xmlns:a16="http://schemas.microsoft.com/office/drawing/2014/main" id="{62A09E89-E265-41B8-93C0-80FFDE33E73B}"/>
              </a:ext>
            </a:extLst>
          </p:cNvPr>
          <p:cNvSpPr>
            <a:spLocks noChangeShapeType="1"/>
          </p:cNvSpPr>
          <p:nvPr/>
        </p:nvSpPr>
        <p:spPr bwMode="auto">
          <a:xfrm flipV="1">
            <a:off x="2364581"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0" name="Line 31">
            <a:extLst>
              <a:ext uri="{FF2B5EF4-FFF2-40B4-BE49-F238E27FC236}">
                <a16:creationId xmlns="" xmlns:a16="http://schemas.microsoft.com/office/drawing/2014/main" id="{D310E78E-800E-43A1-9EFD-C9811CC7734C}"/>
              </a:ext>
            </a:extLst>
          </p:cNvPr>
          <p:cNvSpPr>
            <a:spLocks noChangeShapeType="1"/>
          </p:cNvSpPr>
          <p:nvPr/>
        </p:nvSpPr>
        <p:spPr bwMode="auto">
          <a:xfrm flipV="1">
            <a:off x="2681288"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1" name="Line 32">
            <a:extLst>
              <a:ext uri="{FF2B5EF4-FFF2-40B4-BE49-F238E27FC236}">
                <a16:creationId xmlns="" xmlns:a16="http://schemas.microsoft.com/office/drawing/2014/main" id="{50D2589E-0AC5-4C8A-949E-C08BCD58DB5C}"/>
              </a:ext>
            </a:extLst>
          </p:cNvPr>
          <p:cNvSpPr>
            <a:spLocks noChangeShapeType="1"/>
          </p:cNvSpPr>
          <p:nvPr/>
        </p:nvSpPr>
        <p:spPr bwMode="auto">
          <a:xfrm flipV="1">
            <a:off x="2987279"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2" name="Line 33">
            <a:extLst>
              <a:ext uri="{FF2B5EF4-FFF2-40B4-BE49-F238E27FC236}">
                <a16:creationId xmlns="" xmlns:a16="http://schemas.microsoft.com/office/drawing/2014/main" id="{7923201F-FA27-46D0-AF0C-D7C1599422DC}"/>
              </a:ext>
            </a:extLst>
          </p:cNvPr>
          <p:cNvSpPr>
            <a:spLocks noChangeShapeType="1"/>
          </p:cNvSpPr>
          <p:nvPr/>
        </p:nvSpPr>
        <p:spPr bwMode="auto">
          <a:xfrm flipV="1">
            <a:off x="3302794"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3" name="Line 34">
            <a:extLst>
              <a:ext uri="{FF2B5EF4-FFF2-40B4-BE49-F238E27FC236}">
                <a16:creationId xmlns="" xmlns:a16="http://schemas.microsoft.com/office/drawing/2014/main" id="{55A234DA-C953-42E9-AC97-F21B3B97E14C}"/>
              </a:ext>
            </a:extLst>
          </p:cNvPr>
          <p:cNvSpPr>
            <a:spLocks noChangeShapeType="1"/>
          </p:cNvSpPr>
          <p:nvPr/>
        </p:nvSpPr>
        <p:spPr bwMode="auto">
          <a:xfrm flipV="1">
            <a:off x="3609975"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4" name="Line 35">
            <a:extLst>
              <a:ext uri="{FF2B5EF4-FFF2-40B4-BE49-F238E27FC236}">
                <a16:creationId xmlns="" xmlns:a16="http://schemas.microsoft.com/office/drawing/2014/main" id="{F657E290-5150-4A36-90E1-3AB7671A673A}"/>
              </a:ext>
            </a:extLst>
          </p:cNvPr>
          <p:cNvSpPr>
            <a:spLocks noChangeShapeType="1"/>
          </p:cNvSpPr>
          <p:nvPr/>
        </p:nvSpPr>
        <p:spPr bwMode="auto">
          <a:xfrm>
            <a:off x="3925491" y="3681413"/>
            <a:ext cx="0" cy="3810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5" name="Line 36">
            <a:extLst>
              <a:ext uri="{FF2B5EF4-FFF2-40B4-BE49-F238E27FC236}">
                <a16:creationId xmlns="" xmlns:a16="http://schemas.microsoft.com/office/drawing/2014/main" id="{4635DC99-34BF-41E5-AD22-58B8BA7DBBD4}"/>
              </a:ext>
            </a:extLst>
          </p:cNvPr>
          <p:cNvSpPr>
            <a:spLocks noChangeShapeType="1"/>
          </p:cNvSpPr>
          <p:nvPr/>
        </p:nvSpPr>
        <p:spPr bwMode="auto">
          <a:xfrm flipV="1">
            <a:off x="4231481"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6" name="Line 37">
            <a:extLst>
              <a:ext uri="{FF2B5EF4-FFF2-40B4-BE49-F238E27FC236}">
                <a16:creationId xmlns="" xmlns:a16="http://schemas.microsoft.com/office/drawing/2014/main" id="{E4654C50-8D55-4FC0-A5D5-DCFED06C8BE0}"/>
              </a:ext>
            </a:extLst>
          </p:cNvPr>
          <p:cNvSpPr>
            <a:spLocks noChangeShapeType="1"/>
          </p:cNvSpPr>
          <p:nvPr/>
        </p:nvSpPr>
        <p:spPr bwMode="auto">
          <a:xfrm flipV="1">
            <a:off x="4548188"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7" name="Line 38">
            <a:extLst>
              <a:ext uri="{FF2B5EF4-FFF2-40B4-BE49-F238E27FC236}">
                <a16:creationId xmlns="" xmlns:a16="http://schemas.microsoft.com/office/drawing/2014/main" id="{8DF52272-62F7-4E71-86D9-D72BFDA70E96}"/>
              </a:ext>
            </a:extLst>
          </p:cNvPr>
          <p:cNvSpPr>
            <a:spLocks noChangeShapeType="1"/>
          </p:cNvSpPr>
          <p:nvPr/>
        </p:nvSpPr>
        <p:spPr bwMode="auto">
          <a:xfrm flipV="1">
            <a:off x="4854179"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8" name="Line 39">
            <a:extLst>
              <a:ext uri="{FF2B5EF4-FFF2-40B4-BE49-F238E27FC236}">
                <a16:creationId xmlns="" xmlns:a16="http://schemas.microsoft.com/office/drawing/2014/main" id="{DF458BF0-764B-4861-A5F3-671E60A8585E}"/>
              </a:ext>
            </a:extLst>
          </p:cNvPr>
          <p:cNvSpPr>
            <a:spLocks noChangeShapeType="1"/>
          </p:cNvSpPr>
          <p:nvPr/>
        </p:nvSpPr>
        <p:spPr bwMode="auto">
          <a:xfrm flipV="1">
            <a:off x="5170885"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9" name="Line 40">
            <a:extLst>
              <a:ext uri="{FF2B5EF4-FFF2-40B4-BE49-F238E27FC236}">
                <a16:creationId xmlns="" xmlns:a16="http://schemas.microsoft.com/office/drawing/2014/main" id="{A7C799E8-0032-4AB2-84DC-D18C2D723E08}"/>
              </a:ext>
            </a:extLst>
          </p:cNvPr>
          <p:cNvSpPr>
            <a:spLocks noChangeShapeType="1"/>
          </p:cNvSpPr>
          <p:nvPr/>
        </p:nvSpPr>
        <p:spPr bwMode="auto">
          <a:xfrm flipV="1">
            <a:off x="5487591"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0" name="Line 41">
            <a:extLst>
              <a:ext uri="{FF2B5EF4-FFF2-40B4-BE49-F238E27FC236}">
                <a16:creationId xmlns="" xmlns:a16="http://schemas.microsoft.com/office/drawing/2014/main" id="{F85EF395-0F58-4325-9B18-F1E7B31B11EB}"/>
              </a:ext>
            </a:extLst>
          </p:cNvPr>
          <p:cNvSpPr>
            <a:spLocks noChangeShapeType="1"/>
          </p:cNvSpPr>
          <p:nvPr/>
        </p:nvSpPr>
        <p:spPr bwMode="auto">
          <a:xfrm>
            <a:off x="5793581" y="3681413"/>
            <a:ext cx="0" cy="3810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1" name="Line 42">
            <a:extLst>
              <a:ext uri="{FF2B5EF4-FFF2-40B4-BE49-F238E27FC236}">
                <a16:creationId xmlns="" xmlns:a16="http://schemas.microsoft.com/office/drawing/2014/main" id="{37FAB679-179C-4A22-A9AC-A2ADE321629C}"/>
              </a:ext>
            </a:extLst>
          </p:cNvPr>
          <p:cNvSpPr>
            <a:spLocks noChangeShapeType="1"/>
          </p:cNvSpPr>
          <p:nvPr/>
        </p:nvSpPr>
        <p:spPr bwMode="auto">
          <a:xfrm flipV="1">
            <a:off x="6110288"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2" name="Line 43">
            <a:extLst>
              <a:ext uri="{FF2B5EF4-FFF2-40B4-BE49-F238E27FC236}">
                <a16:creationId xmlns="" xmlns:a16="http://schemas.microsoft.com/office/drawing/2014/main" id="{5CE8B5EB-6990-4F38-A0EC-A33D27B1F976}"/>
              </a:ext>
            </a:extLst>
          </p:cNvPr>
          <p:cNvSpPr>
            <a:spLocks noChangeShapeType="1"/>
          </p:cNvSpPr>
          <p:nvPr/>
        </p:nvSpPr>
        <p:spPr bwMode="auto">
          <a:xfrm flipV="1">
            <a:off x="6416279"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3" name="Line 44">
            <a:extLst>
              <a:ext uri="{FF2B5EF4-FFF2-40B4-BE49-F238E27FC236}">
                <a16:creationId xmlns="" xmlns:a16="http://schemas.microsoft.com/office/drawing/2014/main" id="{F7735E01-4C9C-4BEE-9718-460382E04CA2}"/>
              </a:ext>
            </a:extLst>
          </p:cNvPr>
          <p:cNvSpPr>
            <a:spLocks noChangeShapeType="1"/>
          </p:cNvSpPr>
          <p:nvPr/>
        </p:nvSpPr>
        <p:spPr bwMode="auto">
          <a:xfrm flipV="1">
            <a:off x="6731794"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4" name="Line 45">
            <a:extLst>
              <a:ext uri="{FF2B5EF4-FFF2-40B4-BE49-F238E27FC236}">
                <a16:creationId xmlns="" xmlns:a16="http://schemas.microsoft.com/office/drawing/2014/main" id="{537E82FB-04CF-43B6-8EFA-35A103B28C9B}"/>
              </a:ext>
            </a:extLst>
          </p:cNvPr>
          <p:cNvSpPr>
            <a:spLocks noChangeShapeType="1"/>
          </p:cNvSpPr>
          <p:nvPr/>
        </p:nvSpPr>
        <p:spPr bwMode="auto">
          <a:xfrm flipV="1">
            <a:off x="7037785"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5" name="Line 46">
            <a:extLst>
              <a:ext uri="{FF2B5EF4-FFF2-40B4-BE49-F238E27FC236}">
                <a16:creationId xmlns="" xmlns:a16="http://schemas.microsoft.com/office/drawing/2014/main" id="{19796EF7-6243-4A24-821F-304CEB8733AF}"/>
              </a:ext>
            </a:extLst>
          </p:cNvPr>
          <p:cNvSpPr>
            <a:spLocks noChangeShapeType="1"/>
          </p:cNvSpPr>
          <p:nvPr/>
        </p:nvSpPr>
        <p:spPr bwMode="auto">
          <a:xfrm flipV="1">
            <a:off x="7354491" y="3681413"/>
            <a:ext cx="0" cy="1905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6" name="Line 47">
            <a:extLst>
              <a:ext uri="{FF2B5EF4-FFF2-40B4-BE49-F238E27FC236}">
                <a16:creationId xmlns="" xmlns:a16="http://schemas.microsoft.com/office/drawing/2014/main" id="{D3623FB8-0F07-4547-9244-EF3387CD02D7}"/>
              </a:ext>
            </a:extLst>
          </p:cNvPr>
          <p:cNvSpPr>
            <a:spLocks noChangeShapeType="1"/>
          </p:cNvSpPr>
          <p:nvPr/>
        </p:nvSpPr>
        <p:spPr bwMode="auto">
          <a:xfrm>
            <a:off x="7660481" y="3681413"/>
            <a:ext cx="0" cy="3810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7" name="Rectangle 48">
            <a:extLst>
              <a:ext uri="{FF2B5EF4-FFF2-40B4-BE49-F238E27FC236}">
                <a16:creationId xmlns="" xmlns:a16="http://schemas.microsoft.com/office/drawing/2014/main" id="{17BAA828-9714-466C-B1EA-1FB707815DE2}"/>
              </a:ext>
            </a:extLst>
          </p:cNvPr>
          <p:cNvSpPr>
            <a:spLocks noChangeArrowheads="1"/>
          </p:cNvSpPr>
          <p:nvPr/>
        </p:nvSpPr>
        <p:spPr bwMode="auto">
          <a:xfrm>
            <a:off x="4306492" y="3954066"/>
            <a:ext cx="1109471" cy="207749"/>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350" b="1" dirty="0">
                <a:solidFill>
                  <a:srgbClr val="FCFC63"/>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rPr>
              <a:t>Time in Years</a:t>
            </a:r>
            <a:endParaRPr lang="en-US" sz="1350" b="1" dirty="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8" name="Rectangle 49">
            <a:extLst>
              <a:ext uri="{FF2B5EF4-FFF2-40B4-BE49-F238E27FC236}">
                <a16:creationId xmlns="" xmlns:a16="http://schemas.microsoft.com/office/drawing/2014/main" id="{9DD1E912-FEDF-423F-9947-B45925C07406}"/>
              </a:ext>
            </a:extLst>
          </p:cNvPr>
          <p:cNvSpPr>
            <a:spLocks noChangeArrowheads="1"/>
          </p:cNvSpPr>
          <p:nvPr/>
        </p:nvSpPr>
        <p:spPr bwMode="auto">
          <a:xfrm>
            <a:off x="2027635" y="3764756"/>
            <a:ext cx="84960" cy="184666"/>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200" b="1">
                <a:solidFill>
                  <a:srgbClr val="FFFFFF"/>
                </a:solidFill>
                <a:effectLst>
                  <a:outerShdw blurRad="38100" dist="38100" dir="2700000" algn="tl">
                    <a:srgbClr val="000000"/>
                  </a:outerShdw>
                </a:effectLst>
                <a:latin typeface="Arial" pitchFamily="34" charset="0"/>
                <a:cs typeface="Arial" panose="020B0604020202020204" pitchFamily="34" charset="0"/>
              </a:rPr>
              <a:t>0</a:t>
            </a:r>
          </a:p>
        </p:txBody>
      </p:sp>
      <p:sp>
        <p:nvSpPr>
          <p:cNvPr id="39" name="Rectangle 50">
            <a:extLst>
              <a:ext uri="{FF2B5EF4-FFF2-40B4-BE49-F238E27FC236}">
                <a16:creationId xmlns="" xmlns:a16="http://schemas.microsoft.com/office/drawing/2014/main" id="{C0099992-0DAA-4527-B818-7120D2EDC234}"/>
              </a:ext>
            </a:extLst>
          </p:cNvPr>
          <p:cNvSpPr>
            <a:spLocks noChangeArrowheads="1"/>
          </p:cNvSpPr>
          <p:nvPr/>
        </p:nvSpPr>
        <p:spPr bwMode="auto">
          <a:xfrm>
            <a:off x="3896916" y="3764756"/>
            <a:ext cx="84960" cy="184666"/>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200" b="1">
                <a:solidFill>
                  <a:srgbClr val="FFFFFF"/>
                </a:solidFill>
                <a:effectLst>
                  <a:outerShdw blurRad="38100" dist="38100" dir="2700000" algn="tl">
                    <a:srgbClr val="000000"/>
                  </a:outerShdw>
                </a:effectLst>
                <a:latin typeface="Arial" pitchFamily="34" charset="0"/>
                <a:cs typeface="Arial" panose="020B0604020202020204" pitchFamily="34" charset="0"/>
              </a:rPr>
              <a:t>1</a:t>
            </a:r>
          </a:p>
        </p:txBody>
      </p:sp>
      <p:sp>
        <p:nvSpPr>
          <p:cNvPr id="40" name="Rectangle 51">
            <a:extLst>
              <a:ext uri="{FF2B5EF4-FFF2-40B4-BE49-F238E27FC236}">
                <a16:creationId xmlns="" xmlns:a16="http://schemas.microsoft.com/office/drawing/2014/main" id="{31FD6997-F5D4-4557-9F90-F72E8CD1691D}"/>
              </a:ext>
            </a:extLst>
          </p:cNvPr>
          <p:cNvSpPr>
            <a:spLocks noChangeArrowheads="1"/>
          </p:cNvSpPr>
          <p:nvPr/>
        </p:nvSpPr>
        <p:spPr bwMode="auto">
          <a:xfrm>
            <a:off x="5753100" y="3764756"/>
            <a:ext cx="84960" cy="184666"/>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200" b="1">
                <a:solidFill>
                  <a:srgbClr val="FFFFFF"/>
                </a:solidFill>
                <a:effectLst>
                  <a:outerShdw blurRad="38100" dist="38100" dir="2700000" algn="tl">
                    <a:srgbClr val="000000"/>
                  </a:outerShdw>
                </a:effectLst>
                <a:latin typeface="Arial" pitchFamily="34" charset="0"/>
                <a:cs typeface="Arial" panose="020B0604020202020204" pitchFamily="34" charset="0"/>
              </a:rPr>
              <a:t>2</a:t>
            </a:r>
          </a:p>
        </p:txBody>
      </p:sp>
      <p:sp>
        <p:nvSpPr>
          <p:cNvPr id="41" name="Rectangle 52">
            <a:extLst>
              <a:ext uri="{FF2B5EF4-FFF2-40B4-BE49-F238E27FC236}">
                <a16:creationId xmlns="" xmlns:a16="http://schemas.microsoft.com/office/drawing/2014/main" id="{7853D37F-79A3-4E69-B922-4DAF11CC997C}"/>
              </a:ext>
            </a:extLst>
          </p:cNvPr>
          <p:cNvSpPr>
            <a:spLocks noChangeArrowheads="1"/>
          </p:cNvSpPr>
          <p:nvPr/>
        </p:nvSpPr>
        <p:spPr bwMode="auto">
          <a:xfrm>
            <a:off x="7621191" y="3764756"/>
            <a:ext cx="84960" cy="184666"/>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200" b="1">
                <a:solidFill>
                  <a:srgbClr val="FFFFFF"/>
                </a:solidFill>
                <a:effectLst>
                  <a:outerShdw blurRad="38100" dist="38100" dir="2700000" algn="tl">
                    <a:srgbClr val="000000"/>
                  </a:outerShdw>
                </a:effectLst>
                <a:latin typeface="Arial" pitchFamily="34" charset="0"/>
                <a:cs typeface="Arial" panose="020B0604020202020204" pitchFamily="34" charset="0"/>
              </a:rPr>
              <a:t>3</a:t>
            </a:r>
          </a:p>
        </p:txBody>
      </p:sp>
      <p:sp>
        <p:nvSpPr>
          <p:cNvPr id="42" name="Text Box 873">
            <a:extLst>
              <a:ext uri="{FF2B5EF4-FFF2-40B4-BE49-F238E27FC236}">
                <a16:creationId xmlns="" xmlns:a16="http://schemas.microsoft.com/office/drawing/2014/main" id="{78FE2B97-901C-453C-B8DC-928A31CC53EE}"/>
              </a:ext>
            </a:extLst>
          </p:cNvPr>
          <p:cNvSpPr txBox="1">
            <a:spLocks noChangeArrowheads="1"/>
          </p:cNvSpPr>
          <p:nvPr/>
        </p:nvSpPr>
        <p:spPr bwMode="auto">
          <a:xfrm>
            <a:off x="2411016" y="892969"/>
            <a:ext cx="2496196" cy="830997"/>
          </a:xfrm>
          <a:prstGeom prst="rect">
            <a:avLst/>
          </a:prstGeom>
          <a:noFill/>
          <a:ln w="9525" algn="ctr">
            <a:noFill/>
            <a:miter lim="800000"/>
            <a:headEnd/>
            <a:tailEnd/>
          </a:ln>
          <a:effectLst/>
        </p:spPr>
        <p:txBody>
          <a:bodyPr wrap="non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defTabSz="685800" eaLnBrk="1" fontAlgn="base" hangingPunct="1">
              <a:spcBef>
                <a:spcPct val="0"/>
              </a:spcBef>
              <a:spcAft>
                <a:spcPct val="0"/>
              </a:spcAft>
              <a:defRPr/>
            </a:pPr>
            <a:r>
              <a:rPr lang="en-US" sz="1200" b="1" dirty="0">
                <a:solidFill>
                  <a:srgbClr val="FFFFFF"/>
                </a:solidFill>
                <a:effectLst>
                  <a:outerShdw blurRad="38100" dist="38100" dir="2700000" algn="tl">
                    <a:srgbClr val="000000"/>
                  </a:outerShdw>
                </a:effectLst>
                <a:cs typeface="Arial" panose="020B0604020202020204" pitchFamily="34" charset="0"/>
              </a:rPr>
              <a:t>All </a:t>
            </a:r>
          </a:p>
          <a:p>
            <a:pPr defTabSz="685800" eaLnBrk="1" fontAlgn="base" hangingPunct="1">
              <a:spcBef>
                <a:spcPct val="0"/>
              </a:spcBef>
              <a:spcAft>
                <a:spcPct val="0"/>
              </a:spcAft>
              <a:defRPr/>
            </a:pPr>
            <a:r>
              <a:rPr lang="en-US" sz="1200" b="1" dirty="0">
                <a:solidFill>
                  <a:srgbClr val="FFFFFF"/>
                </a:solidFill>
                <a:effectLst>
                  <a:outerShdw blurRad="38100" dist="38100" dir="2700000" algn="tl">
                    <a:srgbClr val="000000"/>
                  </a:outerShdw>
                </a:effectLst>
                <a:cs typeface="Arial" panose="020B0604020202020204" pitchFamily="34" charset="0"/>
              </a:rPr>
              <a:t>Culprit lesion (CL) related</a:t>
            </a:r>
          </a:p>
          <a:p>
            <a:pPr defTabSz="685800" eaLnBrk="1" fontAlgn="base" hangingPunct="1">
              <a:spcBef>
                <a:spcPct val="0"/>
              </a:spcBef>
              <a:spcAft>
                <a:spcPct val="0"/>
              </a:spcAft>
              <a:defRPr/>
            </a:pPr>
            <a:r>
              <a:rPr lang="en-US" sz="1200" b="1" dirty="0">
                <a:solidFill>
                  <a:srgbClr val="FFFFFF"/>
                </a:solidFill>
                <a:effectLst>
                  <a:outerShdw blurRad="38100" dist="38100" dir="2700000" algn="tl">
                    <a:srgbClr val="000000"/>
                  </a:outerShdw>
                </a:effectLst>
                <a:cs typeface="Arial" panose="020B0604020202020204" pitchFamily="34" charset="0"/>
              </a:rPr>
              <a:t>Non culprit lesion (NCL) related</a:t>
            </a:r>
          </a:p>
          <a:p>
            <a:pPr defTabSz="685800" eaLnBrk="1" fontAlgn="base" hangingPunct="1">
              <a:spcBef>
                <a:spcPct val="0"/>
              </a:spcBef>
              <a:spcAft>
                <a:spcPct val="0"/>
              </a:spcAft>
              <a:defRPr/>
            </a:pPr>
            <a:r>
              <a:rPr lang="en-US" sz="1200" b="1" dirty="0">
                <a:solidFill>
                  <a:srgbClr val="FFFFFF"/>
                </a:solidFill>
                <a:effectLst>
                  <a:outerShdw blurRad="38100" dist="38100" dir="2700000" algn="tl">
                    <a:srgbClr val="000000"/>
                  </a:outerShdw>
                </a:effectLst>
                <a:cs typeface="Arial" panose="020B0604020202020204" pitchFamily="34" charset="0"/>
              </a:rPr>
              <a:t>Indeterminate</a:t>
            </a:r>
          </a:p>
        </p:txBody>
      </p:sp>
      <p:sp>
        <p:nvSpPr>
          <p:cNvPr id="43" name="Line 874">
            <a:extLst>
              <a:ext uri="{FF2B5EF4-FFF2-40B4-BE49-F238E27FC236}">
                <a16:creationId xmlns="" xmlns:a16="http://schemas.microsoft.com/office/drawing/2014/main" id="{C62BC231-CC36-49EF-A828-F92BA825F9BE}"/>
              </a:ext>
            </a:extLst>
          </p:cNvPr>
          <p:cNvSpPr>
            <a:spLocks noChangeShapeType="1"/>
          </p:cNvSpPr>
          <p:nvPr/>
        </p:nvSpPr>
        <p:spPr bwMode="auto">
          <a:xfrm>
            <a:off x="2197894" y="1026319"/>
            <a:ext cx="222647" cy="0"/>
          </a:xfrm>
          <a:prstGeom prst="line">
            <a:avLst/>
          </a:prstGeom>
          <a:noFill/>
          <a:ln w="25400">
            <a:solidFill>
              <a:srgbClr val="005392"/>
            </a:solidFill>
            <a:round/>
            <a:headEnd/>
            <a:tailEnd/>
          </a:ln>
          <a:effectLst/>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4" name="Line 875">
            <a:extLst>
              <a:ext uri="{FF2B5EF4-FFF2-40B4-BE49-F238E27FC236}">
                <a16:creationId xmlns="" xmlns:a16="http://schemas.microsoft.com/office/drawing/2014/main" id="{9F641E52-8E5E-4F20-81E8-51A52FDE92FE}"/>
              </a:ext>
            </a:extLst>
          </p:cNvPr>
          <p:cNvSpPr>
            <a:spLocks noChangeShapeType="1"/>
          </p:cNvSpPr>
          <p:nvPr/>
        </p:nvSpPr>
        <p:spPr bwMode="auto">
          <a:xfrm>
            <a:off x="2197894" y="1201341"/>
            <a:ext cx="222647" cy="0"/>
          </a:xfrm>
          <a:prstGeom prst="line">
            <a:avLst/>
          </a:prstGeom>
          <a:noFill/>
          <a:ln w="25400">
            <a:solidFill>
              <a:srgbClr val="009DD9"/>
            </a:solidFill>
            <a:round/>
            <a:headEnd/>
            <a:tailEnd/>
          </a:ln>
          <a:effectLst/>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5" name="Line 876">
            <a:extLst>
              <a:ext uri="{FF2B5EF4-FFF2-40B4-BE49-F238E27FC236}">
                <a16:creationId xmlns="" xmlns:a16="http://schemas.microsoft.com/office/drawing/2014/main" id="{6268676C-95F7-48A5-A05C-EF21570AB74C}"/>
              </a:ext>
            </a:extLst>
          </p:cNvPr>
          <p:cNvSpPr>
            <a:spLocks noChangeShapeType="1"/>
          </p:cNvSpPr>
          <p:nvPr/>
        </p:nvSpPr>
        <p:spPr bwMode="auto">
          <a:xfrm>
            <a:off x="2197894" y="1396604"/>
            <a:ext cx="222647" cy="0"/>
          </a:xfrm>
          <a:prstGeom prst="line">
            <a:avLst/>
          </a:prstGeom>
          <a:noFill/>
          <a:ln w="25400">
            <a:solidFill>
              <a:srgbClr val="0BD0D9"/>
            </a:solidFill>
            <a:round/>
            <a:headEnd/>
            <a:tailEnd/>
          </a:ln>
          <a:effectLst/>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6" name="Line 877">
            <a:extLst>
              <a:ext uri="{FF2B5EF4-FFF2-40B4-BE49-F238E27FC236}">
                <a16:creationId xmlns="" xmlns:a16="http://schemas.microsoft.com/office/drawing/2014/main" id="{FC363095-D816-4222-830F-A56BA73C31DC}"/>
              </a:ext>
            </a:extLst>
          </p:cNvPr>
          <p:cNvSpPr>
            <a:spLocks noChangeShapeType="1"/>
          </p:cNvSpPr>
          <p:nvPr/>
        </p:nvSpPr>
        <p:spPr bwMode="auto">
          <a:xfrm>
            <a:off x="2197894" y="1571625"/>
            <a:ext cx="222647" cy="0"/>
          </a:xfrm>
          <a:prstGeom prst="line">
            <a:avLst/>
          </a:prstGeom>
          <a:noFill/>
          <a:ln w="25400">
            <a:solidFill>
              <a:srgbClr val="339933"/>
            </a:solidFill>
            <a:round/>
            <a:headEnd/>
            <a:tailEnd/>
          </a:ln>
          <a:effectLst/>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7" name="Line 14">
            <a:extLst>
              <a:ext uri="{FF2B5EF4-FFF2-40B4-BE49-F238E27FC236}">
                <a16:creationId xmlns="" xmlns:a16="http://schemas.microsoft.com/office/drawing/2014/main" id="{BE63A392-9AB4-4C7E-9EFF-FBA8F7BF2A77}"/>
              </a:ext>
            </a:extLst>
          </p:cNvPr>
          <p:cNvSpPr>
            <a:spLocks noChangeShapeType="1"/>
          </p:cNvSpPr>
          <p:nvPr/>
        </p:nvSpPr>
        <p:spPr bwMode="auto">
          <a:xfrm>
            <a:off x="2016919" y="1004888"/>
            <a:ext cx="0" cy="2669381"/>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8" name="Line 15">
            <a:extLst>
              <a:ext uri="{FF2B5EF4-FFF2-40B4-BE49-F238E27FC236}">
                <a16:creationId xmlns="" xmlns:a16="http://schemas.microsoft.com/office/drawing/2014/main" id="{A2174D81-F0A8-45AE-896B-844426EB0B3D}"/>
              </a:ext>
            </a:extLst>
          </p:cNvPr>
          <p:cNvSpPr>
            <a:spLocks noChangeShapeType="1"/>
          </p:cNvSpPr>
          <p:nvPr/>
        </p:nvSpPr>
        <p:spPr bwMode="auto">
          <a:xfrm flipH="1">
            <a:off x="1966913" y="3630216"/>
            <a:ext cx="39291" cy="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9" name="Line 16">
            <a:extLst>
              <a:ext uri="{FF2B5EF4-FFF2-40B4-BE49-F238E27FC236}">
                <a16:creationId xmlns="" xmlns:a16="http://schemas.microsoft.com/office/drawing/2014/main" id="{102FB601-6A54-47BD-942F-D8EBA7603BB1}"/>
              </a:ext>
            </a:extLst>
          </p:cNvPr>
          <p:cNvSpPr>
            <a:spLocks noChangeShapeType="1"/>
          </p:cNvSpPr>
          <p:nvPr/>
        </p:nvSpPr>
        <p:spPr bwMode="auto">
          <a:xfrm flipH="1">
            <a:off x="1966913" y="3109913"/>
            <a:ext cx="39291" cy="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0" name="Line 17">
            <a:extLst>
              <a:ext uri="{FF2B5EF4-FFF2-40B4-BE49-F238E27FC236}">
                <a16:creationId xmlns="" xmlns:a16="http://schemas.microsoft.com/office/drawing/2014/main" id="{4BD15E03-7D3E-4988-A46A-1532E341A433}"/>
              </a:ext>
            </a:extLst>
          </p:cNvPr>
          <p:cNvSpPr>
            <a:spLocks noChangeShapeType="1"/>
          </p:cNvSpPr>
          <p:nvPr/>
        </p:nvSpPr>
        <p:spPr bwMode="auto">
          <a:xfrm flipH="1">
            <a:off x="1966913" y="2595563"/>
            <a:ext cx="39291" cy="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1" name="Line 18">
            <a:extLst>
              <a:ext uri="{FF2B5EF4-FFF2-40B4-BE49-F238E27FC236}">
                <a16:creationId xmlns="" xmlns:a16="http://schemas.microsoft.com/office/drawing/2014/main" id="{E70EA20B-FDDA-4D41-9FE1-113702B15A2B}"/>
              </a:ext>
            </a:extLst>
          </p:cNvPr>
          <p:cNvSpPr>
            <a:spLocks noChangeShapeType="1"/>
          </p:cNvSpPr>
          <p:nvPr/>
        </p:nvSpPr>
        <p:spPr bwMode="auto">
          <a:xfrm flipH="1">
            <a:off x="1966913" y="2083594"/>
            <a:ext cx="39291" cy="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2" name="Line 19">
            <a:extLst>
              <a:ext uri="{FF2B5EF4-FFF2-40B4-BE49-F238E27FC236}">
                <a16:creationId xmlns="" xmlns:a16="http://schemas.microsoft.com/office/drawing/2014/main" id="{C5E9AFC9-5201-47C7-ACA6-F52838838546}"/>
              </a:ext>
            </a:extLst>
          </p:cNvPr>
          <p:cNvSpPr>
            <a:spLocks noChangeShapeType="1"/>
          </p:cNvSpPr>
          <p:nvPr/>
        </p:nvSpPr>
        <p:spPr bwMode="auto">
          <a:xfrm flipH="1">
            <a:off x="1966913" y="1563291"/>
            <a:ext cx="39291" cy="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3" name="Line 20">
            <a:extLst>
              <a:ext uri="{FF2B5EF4-FFF2-40B4-BE49-F238E27FC236}">
                <a16:creationId xmlns="" xmlns:a16="http://schemas.microsoft.com/office/drawing/2014/main" id="{2F801C5B-397C-4EEE-8453-427F0DDF2B47}"/>
              </a:ext>
            </a:extLst>
          </p:cNvPr>
          <p:cNvSpPr>
            <a:spLocks noChangeShapeType="1"/>
          </p:cNvSpPr>
          <p:nvPr/>
        </p:nvSpPr>
        <p:spPr bwMode="auto">
          <a:xfrm flipH="1">
            <a:off x="1966913" y="1050131"/>
            <a:ext cx="39291" cy="0"/>
          </a:xfrm>
          <a:prstGeom prst="line">
            <a:avLst/>
          </a:prstGeom>
          <a:noFill/>
          <a:ln w="9525">
            <a:solidFill>
              <a:srgbClr val="FFFFFF"/>
            </a:solid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4" name="Rectangle 22">
            <a:extLst>
              <a:ext uri="{FF2B5EF4-FFF2-40B4-BE49-F238E27FC236}">
                <a16:creationId xmlns="" xmlns:a16="http://schemas.microsoft.com/office/drawing/2014/main" id="{BFC62331-1B06-4B04-920B-346FD2281682}"/>
              </a:ext>
            </a:extLst>
          </p:cNvPr>
          <p:cNvSpPr>
            <a:spLocks noChangeArrowheads="1"/>
          </p:cNvSpPr>
          <p:nvPr/>
        </p:nvSpPr>
        <p:spPr bwMode="auto">
          <a:xfrm>
            <a:off x="1844279" y="3520678"/>
            <a:ext cx="84960" cy="184666"/>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200" b="1">
                <a:solidFill>
                  <a:srgbClr val="FFFFFF"/>
                </a:solidFill>
                <a:effectLst>
                  <a:outerShdw blurRad="38100" dist="38100" dir="2700000" algn="tl">
                    <a:srgbClr val="000000"/>
                  </a:outerShdw>
                </a:effectLst>
                <a:latin typeface="Arial" pitchFamily="34" charset="0"/>
                <a:cs typeface="Arial" panose="020B0604020202020204" pitchFamily="34" charset="0"/>
              </a:rPr>
              <a:t>0</a:t>
            </a:r>
          </a:p>
        </p:txBody>
      </p:sp>
      <p:sp>
        <p:nvSpPr>
          <p:cNvPr id="55" name="Rectangle 23">
            <a:extLst>
              <a:ext uri="{FF2B5EF4-FFF2-40B4-BE49-F238E27FC236}">
                <a16:creationId xmlns="" xmlns:a16="http://schemas.microsoft.com/office/drawing/2014/main" id="{60003C25-DAA4-43FC-965F-816DDB5F082C}"/>
              </a:ext>
            </a:extLst>
          </p:cNvPr>
          <p:cNvSpPr>
            <a:spLocks noChangeArrowheads="1"/>
          </p:cNvSpPr>
          <p:nvPr/>
        </p:nvSpPr>
        <p:spPr bwMode="auto">
          <a:xfrm>
            <a:off x="1844279" y="3007519"/>
            <a:ext cx="84960" cy="184666"/>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200" b="1">
                <a:solidFill>
                  <a:srgbClr val="FFFFFF"/>
                </a:solidFill>
                <a:effectLst>
                  <a:outerShdw blurRad="38100" dist="38100" dir="2700000" algn="tl">
                    <a:srgbClr val="000000"/>
                  </a:outerShdw>
                </a:effectLst>
                <a:latin typeface="Arial" pitchFamily="34" charset="0"/>
                <a:cs typeface="Arial" panose="020B0604020202020204" pitchFamily="34" charset="0"/>
              </a:rPr>
              <a:t>5</a:t>
            </a:r>
          </a:p>
        </p:txBody>
      </p:sp>
      <p:sp>
        <p:nvSpPr>
          <p:cNvPr id="56" name="Rectangle 24">
            <a:extLst>
              <a:ext uri="{FF2B5EF4-FFF2-40B4-BE49-F238E27FC236}">
                <a16:creationId xmlns="" xmlns:a16="http://schemas.microsoft.com/office/drawing/2014/main" id="{4BCAD29A-4BF1-476D-8A4A-66507C72A41A}"/>
              </a:ext>
            </a:extLst>
          </p:cNvPr>
          <p:cNvSpPr>
            <a:spLocks noChangeArrowheads="1"/>
          </p:cNvSpPr>
          <p:nvPr/>
        </p:nvSpPr>
        <p:spPr bwMode="auto">
          <a:xfrm>
            <a:off x="1762125" y="2494360"/>
            <a:ext cx="169918" cy="184666"/>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200" b="1">
                <a:solidFill>
                  <a:srgbClr val="FFFFFF"/>
                </a:solidFill>
                <a:effectLst>
                  <a:outerShdw blurRad="38100" dist="38100" dir="2700000" algn="tl">
                    <a:srgbClr val="000000"/>
                  </a:outerShdw>
                </a:effectLst>
                <a:latin typeface="Arial" pitchFamily="34" charset="0"/>
                <a:cs typeface="Arial" panose="020B0604020202020204" pitchFamily="34" charset="0"/>
              </a:rPr>
              <a:t>10</a:t>
            </a:r>
          </a:p>
        </p:txBody>
      </p:sp>
      <p:sp>
        <p:nvSpPr>
          <p:cNvPr id="57" name="Rectangle 25">
            <a:extLst>
              <a:ext uri="{FF2B5EF4-FFF2-40B4-BE49-F238E27FC236}">
                <a16:creationId xmlns="" xmlns:a16="http://schemas.microsoft.com/office/drawing/2014/main" id="{D45FBFD3-229F-41B3-8627-2BE32D9780D6}"/>
              </a:ext>
            </a:extLst>
          </p:cNvPr>
          <p:cNvSpPr>
            <a:spLocks noChangeArrowheads="1"/>
          </p:cNvSpPr>
          <p:nvPr/>
        </p:nvSpPr>
        <p:spPr bwMode="auto">
          <a:xfrm>
            <a:off x="1762125" y="1985962"/>
            <a:ext cx="169918" cy="184666"/>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200" b="1">
                <a:solidFill>
                  <a:srgbClr val="FFFFFF"/>
                </a:solidFill>
                <a:effectLst>
                  <a:outerShdw blurRad="38100" dist="38100" dir="2700000" algn="tl">
                    <a:srgbClr val="000000"/>
                  </a:outerShdw>
                </a:effectLst>
                <a:latin typeface="Arial" pitchFamily="34" charset="0"/>
                <a:cs typeface="Arial" panose="020B0604020202020204" pitchFamily="34" charset="0"/>
              </a:rPr>
              <a:t>15</a:t>
            </a:r>
          </a:p>
        </p:txBody>
      </p:sp>
      <p:sp>
        <p:nvSpPr>
          <p:cNvPr id="58" name="Rectangle 26">
            <a:extLst>
              <a:ext uri="{FF2B5EF4-FFF2-40B4-BE49-F238E27FC236}">
                <a16:creationId xmlns="" xmlns:a16="http://schemas.microsoft.com/office/drawing/2014/main" id="{6FA763D5-18BF-4170-90BB-FAF51BFA365A}"/>
              </a:ext>
            </a:extLst>
          </p:cNvPr>
          <p:cNvSpPr>
            <a:spLocks noChangeArrowheads="1"/>
          </p:cNvSpPr>
          <p:nvPr/>
        </p:nvSpPr>
        <p:spPr bwMode="auto">
          <a:xfrm>
            <a:off x="1762125" y="1460897"/>
            <a:ext cx="169918" cy="184666"/>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200" b="1">
                <a:solidFill>
                  <a:srgbClr val="FFFFFF"/>
                </a:solidFill>
                <a:effectLst>
                  <a:outerShdw blurRad="38100" dist="38100" dir="2700000" algn="tl">
                    <a:srgbClr val="000000"/>
                  </a:outerShdw>
                </a:effectLst>
                <a:latin typeface="Arial" pitchFamily="34" charset="0"/>
                <a:cs typeface="Arial" panose="020B0604020202020204" pitchFamily="34" charset="0"/>
              </a:rPr>
              <a:t>20</a:t>
            </a:r>
          </a:p>
        </p:txBody>
      </p:sp>
      <p:sp>
        <p:nvSpPr>
          <p:cNvPr id="59" name="Rectangle 27">
            <a:extLst>
              <a:ext uri="{FF2B5EF4-FFF2-40B4-BE49-F238E27FC236}">
                <a16:creationId xmlns="" xmlns:a16="http://schemas.microsoft.com/office/drawing/2014/main" id="{0A31168D-09A4-4C5F-9EF2-ABF76A30A73D}"/>
              </a:ext>
            </a:extLst>
          </p:cNvPr>
          <p:cNvSpPr>
            <a:spLocks noChangeArrowheads="1"/>
          </p:cNvSpPr>
          <p:nvPr/>
        </p:nvSpPr>
        <p:spPr bwMode="auto">
          <a:xfrm>
            <a:off x="1762125" y="947737"/>
            <a:ext cx="169918" cy="184666"/>
          </a:xfrm>
          <a:prstGeom prst="rect">
            <a:avLst/>
          </a:prstGeom>
          <a:noFill/>
          <a:ln w="9525">
            <a:noFill/>
            <a:miter lim="800000"/>
            <a:headEnd/>
            <a:tailEnd/>
          </a:ln>
        </p:spPr>
        <p:txBody>
          <a:bodyPr wrap="none" lIns="0" tIns="0" rIns="0" bIns="0">
            <a:spAutoFit/>
          </a:bodyPr>
          <a:lstStyle/>
          <a:p>
            <a:pPr defTabSz="685800" eaLnBrk="0" fontAlgn="base" hangingPunct="0">
              <a:spcBef>
                <a:spcPct val="0"/>
              </a:spcBef>
              <a:spcAft>
                <a:spcPct val="0"/>
              </a:spcAft>
              <a:defRPr/>
            </a:pPr>
            <a:r>
              <a:rPr lang="en-US" sz="1200" b="1">
                <a:solidFill>
                  <a:srgbClr val="FFFFFF"/>
                </a:solidFill>
                <a:effectLst>
                  <a:outerShdw blurRad="38100" dist="38100" dir="2700000" algn="tl">
                    <a:srgbClr val="000000"/>
                  </a:outerShdw>
                </a:effectLst>
                <a:latin typeface="Arial" pitchFamily="34" charset="0"/>
                <a:cs typeface="Arial" panose="020B0604020202020204" pitchFamily="34" charset="0"/>
              </a:rPr>
              <a:t>25</a:t>
            </a:r>
          </a:p>
        </p:txBody>
      </p:sp>
      <p:grpSp>
        <p:nvGrpSpPr>
          <p:cNvPr id="265266" name="Group 884">
            <a:extLst>
              <a:ext uri="{FF2B5EF4-FFF2-40B4-BE49-F238E27FC236}">
                <a16:creationId xmlns="" xmlns:a16="http://schemas.microsoft.com/office/drawing/2014/main" id="{D147A27F-E2CA-4072-A770-D169129364B1}"/>
              </a:ext>
            </a:extLst>
          </p:cNvPr>
          <p:cNvGrpSpPr>
            <a:grpSpLocks/>
          </p:cNvGrpSpPr>
          <p:nvPr/>
        </p:nvGrpSpPr>
        <p:grpSpPr bwMode="auto">
          <a:xfrm>
            <a:off x="1108473" y="2016919"/>
            <a:ext cx="6781256" cy="1628775"/>
            <a:chOff x="-64491" y="2621231"/>
            <a:chExt cx="9041309" cy="2171432"/>
          </a:xfrm>
        </p:grpSpPr>
        <p:sp>
          <p:nvSpPr>
            <p:cNvPr id="61" name="Freeform 56">
              <a:extLst>
                <a:ext uri="{FF2B5EF4-FFF2-40B4-BE49-F238E27FC236}">
                  <a16:creationId xmlns="" xmlns:a16="http://schemas.microsoft.com/office/drawing/2014/main" id="{D88B78EE-5A2A-448B-A070-31AB4750B649}"/>
                </a:ext>
              </a:extLst>
            </p:cNvPr>
            <p:cNvSpPr>
              <a:spLocks/>
            </p:cNvSpPr>
            <p:nvPr/>
          </p:nvSpPr>
          <p:spPr bwMode="auto">
            <a:xfrm>
              <a:off x="1243556" y="4741869"/>
              <a:ext cx="39685" cy="30159"/>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339933"/>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2" name="Freeform 57">
              <a:extLst>
                <a:ext uri="{FF2B5EF4-FFF2-40B4-BE49-F238E27FC236}">
                  <a16:creationId xmlns="" xmlns:a16="http://schemas.microsoft.com/office/drawing/2014/main" id="{70D6F6DD-501E-4707-B1F1-852060745B7D}"/>
                </a:ext>
              </a:extLst>
            </p:cNvPr>
            <p:cNvSpPr>
              <a:spLocks/>
            </p:cNvSpPr>
            <p:nvPr/>
          </p:nvSpPr>
          <p:spPr bwMode="auto">
            <a:xfrm>
              <a:off x="1254668" y="4722822"/>
              <a:ext cx="44448" cy="39683"/>
            </a:xfrm>
            <a:custGeom>
              <a:avLst/>
              <a:gdLst/>
              <a:ahLst/>
              <a:cxnLst>
                <a:cxn ang="0">
                  <a:pos x="18"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8" y="5"/>
                </a:cxn>
                <a:cxn ang="0">
                  <a:pos x="18" y="16"/>
                </a:cxn>
              </a:cxnLst>
              <a:rect l="0" t="0" r="r" b="b"/>
              <a:pathLst>
                <a:path w="18" h="21">
                  <a:moveTo>
                    <a:pt x="18" y="16"/>
                  </a:moveTo>
                  <a:lnTo>
                    <a:pt x="12" y="21"/>
                  </a:lnTo>
                  <a:lnTo>
                    <a:pt x="6" y="21"/>
                  </a:lnTo>
                  <a:lnTo>
                    <a:pt x="6" y="21"/>
                  </a:lnTo>
                  <a:lnTo>
                    <a:pt x="0" y="21"/>
                  </a:lnTo>
                  <a:lnTo>
                    <a:pt x="0" y="16"/>
                  </a:lnTo>
                  <a:lnTo>
                    <a:pt x="0" y="5"/>
                  </a:lnTo>
                  <a:lnTo>
                    <a:pt x="0" y="0"/>
                  </a:lnTo>
                  <a:lnTo>
                    <a:pt x="6" y="0"/>
                  </a:lnTo>
                  <a:lnTo>
                    <a:pt x="6" y="0"/>
                  </a:lnTo>
                  <a:lnTo>
                    <a:pt x="12" y="0"/>
                  </a:lnTo>
                  <a:lnTo>
                    <a:pt x="18" y="5"/>
                  </a:lnTo>
                  <a:lnTo>
                    <a:pt x="18"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3" name="Freeform 335">
              <a:extLst>
                <a:ext uri="{FF2B5EF4-FFF2-40B4-BE49-F238E27FC236}">
                  <a16:creationId xmlns="" xmlns:a16="http://schemas.microsoft.com/office/drawing/2014/main" id="{089893EF-6AE8-4B70-939D-D9E4382E1F81}"/>
                </a:ext>
              </a:extLst>
            </p:cNvPr>
            <p:cNvSpPr>
              <a:spLocks/>
            </p:cNvSpPr>
            <p:nvPr/>
          </p:nvSpPr>
          <p:spPr bwMode="auto">
            <a:xfrm>
              <a:off x="1243556" y="4741869"/>
              <a:ext cx="39685" cy="30159"/>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4" name="Freeform 336">
              <a:extLst>
                <a:ext uri="{FF2B5EF4-FFF2-40B4-BE49-F238E27FC236}">
                  <a16:creationId xmlns="" xmlns:a16="http://schemas.microsoft.com/office/drawing/2014/main" id="{E5872730-23EB-4C27-8F22-1D19C84F4014}"/>
                </a:ext>
              </a:extLst>
            </p:cNvPr>
            <p:cNvSpPr>
              <a:spLocks/>
            </p:cNvSpPr>
            <p:nvPr/>
          </p:nvSpPr>
          <p:spPr bwMode="auto">
            <a:xfrm>
              <a:off x="1254668" y="4741869"/>
              <a:ext cx="44448" cy="30159"/>
            </a:xfrm>
            <a:custGeom>
              <a:avLst/>
              <a:gdLst/>
              <a:ahLst/>
              <a:cxnLst>
                <a:cxn ang="0">
                  <a:pos x="6" y="16"/>
                </a:cxn>
                <a:cxn ang="0">
                  <a:pos x="0" y="11"/>
                </a:cxn>
                <a:cxn ang="0">
                  <a:pos x="0" y="6"/>
                </a:cxn>
                <a:cxn ang="0">
                  <a:pos x="0" y="6"/>
                </a:cxn>
                <a:cxn ang="0">
                  <a:pos x="0" y="0"/>
                </a:cxn>
                <a:cxn ang="0">
                  <a:pos x="6" y="0"/>
                </a:cxn>
                <a:cxn ang="0">
                  <a:pos x="12" y="0"/>
                </a:cxn>
                <a:cxn ang="0">
                  <a:pos x="18" y="0"/>
                </a:cxn>
                <a:cxn ang="0">
                  <a:pos x="18" y="6"/>
                </a:cxn>
                <a:cxn ang="0">
                  <a:pos x="18" y="6"/>
                </a:cxn>
                <a:cxn ang="0">
                  <a:pos x="18" y="11"/>
                </a:cxn>
                <a:cxn ang="0">
                  <a:pos x="12" y="16"/>
                </a:cxn>
                <a:cxn ang="0">
                  <a:pos x="6" y="16"/>
                </a:cxn>
              </a:cxnLst>
              <a:rect l="0" t="0" r="r" b="b"/>
              <a:pathLst>
                <a:path w="18" h="16">
                  <a:moveTo>
                    <a:pt x="6" y="16"/>
                  </a:moveTo>
                  <a:lnTo>
                    <a:pt x="0" y="11"/>
                  </a:lnTo>
                  <a:lnTo>
                    <a:pt x="0" y="6"/>
                  </a:lnTo>
                  <a:lnTo>
                    <a:pt x="0" y="6"/>
                  </a:lnTo>
                  <a:lnTo>
                    <a:pt x="0" y="0"/>
                  </a:lnTo>
                  <a:lnTo>
                    <a:pt x="6" y="0"/>
                  </a:lnTo>
                  <a:lnTo>
                    <a:pt x="12" y="0"/>
                  </a:lnTo>
                  <a:lnTo>
                    <a:pt x="18" y="0"/>
                  </a:lnTo>
                  <a:lnTo>
                    <a:pt x="18" y="6"/>
                  </a:lnTo>
                  <a:lnTo>
                    <a:pt x="18" y="6"/>
                  </a:lnTo>
                  <a:lnTo>
                    <a:pt x="18" y="11"/>
                  </a:lnTo>
                  <a:lnTo>
                    <a:pt x="12" y="16"/>
                  </a:lnTo>
                  <a:lnTo>
                    <a:pt x="6" y="16"/>
                  </a:lnTo>
                  <a:close/>
                </a:path>
              </a:pathLst>
            </a:custGeom>
            <a:solidFill>
              <a:srgbClr val="339933"/>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5" name="Freeform 337">
              <a:extLst>
                <a:ext uri="{FF2B5EF4-FFF2-40B4-BE49-F238E27FC236}">
                  <a16:creationId xmlns="" xmlns:a16="http://schemas.microsoft.com/office/drawing/2014/main" id="{8910E713-94E3-4EA4-9C3D-9CE3EE93D89F}"/>
                </a:ext>
              </a:extLst>
            </p:cNvPr>
            <p:cNvSpPr>
              <a:spLocks/>
            </p:cNvSpPr>
            <p:nvPr/>
          </p:nvSpPr>
          <p:spPr bwMode="auto">
            <a:xfrm>
              <a:off x="1268955" y="4722822"/>
              <a:ext cx="41273" cy="39683"/>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339933"/>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6" name="Freeform 338">
              <a:extLst>
                <a:ext uri="{FF2B5EF4-FFF2-40B4-BE49-F238E27FC236}">
                  <a16:creationId xmlns="" xmlns:a16="http://schemas.microsoft.com/office/drawing/2014/main" id="{A56912E8-D871-4423-8957-2113209440DB}"/>
                </a:ext>
              </a:extLst>
            </p:cNvPr>
            <p:cNvSpPr>
              <a:spLocks/>
            </p:cNvSpPr>
            <p:nvPr/>
          </p:nvSpPr>
          <p:spPr bwMode="auto">
            <a:xfrm>
              <a:off x="1268955" y="4722822"/>
              <a:ext cx="41273" cy="30159"/>
            </a:xfrm>
            <a:custGeom>
              <a:avLst/>
              <a:gdLst/>
              <a:ahLst/>
              <a:cxnLst>
                <a:cxn ang="0">
                  <a:pos x="6" y="16"/>
                </a:cxn>
                <a:cxn ang="0">
                  <a:pos x="0" y="10"/>
                </a:cxn>
                <a:cxn ang="0">
                  <a:pos x="0" y="5"/>
                </a:cxn>
                <a:cxn ang="0">
                  <a:pos x="0" y="5"/>
                </a:cxn>
                <a:cxn ang="0">
                  <a:pos x="0" y="0"/>
                </a:cxn>
                <a:cxn ang="0">
                  <a:pos x="6" y="0"/>
                </a:cxn>
                <a:cxn ang="0">
                  <a:pos x="12" y="0"/>
                </a:cxn>
                <a:cxn ang="0">
                  <a:pos x="17" y="0"/>
                </a:cxn>
                <a:cxn ang="0">
                  <a:pos x="17" y="5"/>
                </a:cxn>
                <a:cxn ang="0">
                  <a:pos x="17" y="5"/>
                </a:cxn>
                <a:cxn ang="0">
                  <a:pos x="17" y="10"/>
                </a:cxn>
                <a:cxn ang="0">
                  <a:pos x="12" y="16"/>
                </a:cxn>
                <a:cxn ang="0">
                  <a:pos x="6" y="16"/>
                </a:cxn>
              </a:cxnLst>
              <a:rect l="0" t="0" r="r" b="b"/>
              <a:pathLst>
                <a:path w="17" h="16">
                  <a:moveTo>
                    <a:pt x="6" y="16"/>
                  </a:moveTo>
                  <a:lnTo>
                    <a:pt x="0" y="10"/>
                  </a:lnTo>
                  <a:lnTo>
                    <a:pt x="0" y="5"/>
                  </a:lnTo>
                  <a:lnTo>
                    <a:pt x="0" y="5"/>
                  </a:lnTo>
                  <a:lnTo>
                    <a:pt x="0" y="0"/>
                  </a:lnTo>
                  <a:lnTo>
                    <a:pt x="6" y="0"/>
                  </a:lnTo>
                  <a:lnTo>
                    <a:pt x="12" y="0"/>
                  </a:lnTo>
                  <a:lnTo>
                    <a:pt x="17" y="0"/>
                  </a:lnTo>
                  <a:lnTo>
                    <a:pt x="17" y="5"/>
                  </a:lnTo>
                  <a:lnTo>
                    <a:pt x="17" y="5"/>
                  </a:lnTo>
                  <a:lnTo>
                    <a:pt x="17" y="10"/>
                  </a:lnTo>
                  <a:lnTo>
                    <a:pt x="12" y="16"/>
                  </a:lnTo>
                  <a:lnTo>
                    <a:pt x="6" y="16"/>
                  </a:lnTo>
                  <a:close/>
                </a:path>
              </a:pathLst>
            </a:custGeom>
            <a:solidFill>
              <a:srgbClr val="339933"/>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7" name="Freeform 534">
              <a:extLst>
                <a:ext uri="{FF2B5EF4-FFF2-40B4-BE49-F238E27FC236}">
                  <a16:creationId xmlns="" xmlns:a16="http://schemas.microsoft.com/office/drawing/2014/main" id="{03F709F6-C99E-4A7A-AE68-3420A3411391}"/>
                </a:ext>
              </a:extLst>
            </p:cNvPr>
            <p:cNvSpPr>
              <a:spLocks/>
            </p:cNvSpPr>
            <p:nvPr/>
          </p:nvSpPr>
          <p:spPr bwMode="auto">
            <a:xfrm>
              <a:off x="1202283" y="4762505"/>
              <a:ext cx="80959" cy="30158"/>
            </a:xfrm>
            <a:custGeom>
              <a:avLst/>
              <a:gdLst/>
              <a:ahLst/>
              <a:cxnLst>
                <a:cxn ang="0">
                  <a:pos x="5" y="16"/>
                </a:cxn>
                <a:cxn ang="0">
                  <a:pos x="0" y="10"/>
                </a:cxn>
                <a:cxn ang="0">
                  <a:pos x="0" y="5"/>
                </a:cxn>
                <a:cxn ang="0">
                  <a:pos x="0" y="5"/>
                </a:cxn>
                <a:cxn ang="0">
                  <a:pos x="0" y="0"/>
                </a:cxn>
                <a:cxn ang="0">
                  <a:pos x="5" y="0"/>
                </a:cxn>
                <a:cxn ang="0">
                  <a:pos x="28" y="0"/>
                </a:cxn>
                <a:cxn ang="0">
                  <a:pos x="34" y="0"/>
                </a:cxn>
                <a:cxn ang="0">
                  <a:pos x="34" y="5"/>
                </a:cxn>
                <a:cxn ang="0">
                  <a:pos x="34" y="5"/>
                </a:cxn>
                <a:cxn ang="0">
                  <a:pos x="34" y="10"/>
                </a:cxn>
                <a:cxn ang="0">
                  <a:pos x="28" y="16"/>
                </a:cxn>
                <a:cxn ang="0">
                  <a:pos x="5" y="16"/>
                </a:cxn>
              </a:cxnLst>
              <a:rect l="0" t="0" r="r" b="b"/>
              <a:pathLst>
                <a:path w="34" h="16">
                  <a:moveTo>
                    <a:pt x="5" y="16"/>
                  </a:moveTo>
                  <a:lnTo>
                    <a:pt x="0" y="10"/>
                  </a:lnTo>
                  <a:lnTo>
                    <a:pt x="0" y="5"/>
                  </a:lnTo>
                  <a:lnTo>
                    <a:pt x="0" y="5"/>
                  </a:lnTo>
                  <a:lnTo>
                    <a:pt x="0" y="0"/>
                  </a:lnTo>
                  <a:lnTo>
                    <a:pt x="5" y="0"/>
                  </a:lnTo>
                  <a:lnTo>
                    <a:pt x="28" y="0"/>
                  </a:lnTo>
                  <a:lnTo>
                    <a:pt x="34" y="0"/>
                  </a:lnTo>
                  <a:lnTo>
                    <a:pt x="34" y="5"/>
                  </a:lnTo>
                  <a:lnTo>
                    <a:pt x="34" y="5"/>
                  </a:lnTo>
                  <a:lnTo>
                    <a:pt x="34" y="10"/>
                  </a:lnTo>
                  <a:lnTo>
                    <a:pt x="28"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8" name="Freeform 535">
              <a:extLst>
                <a:ext uri="{FF2B5EF4-FFF2-40B4-BE49-F238E27FC236}">
                  <a16:creationId xmlns="" xmlns:a16="http://schemas.microsoft.com/office/drawing/2014/main" id="{C5A14131-5D4B-434D-B893-F8152174739A}"/>
                </a:ext>
              </a:extLst>
            </p:cNvPr>
            <p:cNvSpPr>
              <a:spLocks/>
            </p:cNvSpPr>
            <p:nvPr/>
          </p:nvSpPr>
          <p:spPr bwMode="auto">
            <a:xfrm>
              <a:off x="1254668" y="4741869"/>
              <a:ext cx="44448" cy="39683"/>
            </a:xfrm>
            <a:custGeom>
              <a:avLst/>
              <a:gdLst/>
              <a:ahLst/>
              <a:cxnLst>
                <a:cxn ang="0">
                  <a:pos x="18" y="16"/>
                </a:cxn>
                <a:cxn ang="0">
                  <a:pos x="12" y="21"/>
                </a:cxn>
                <a:cxn ang="0">
                  <a:pos x="6" y="21"/>
                </a:cxn>
                <a:cxn ang="0">
                  <a:pos x="6" y="21"/>
                </a:cxn>
                <a:cxn ang="0">
                  <a:pos x="0" y="21"/>
                </a:cxn>
                <a:cxn ang="0">
                  <a:pos x="0" y="16"/>
                </a:cxn>
                <a:cxn ang="0">
                  <a:pos x="0" y="6"/>
                </a:cxn>
                <a:cxn ang="0">
                  <a:pos x="0" y="0"/>
                </a:cxn>
                <a:cxn ang="0">
                  <a:pos x="6" y="0"/>
                </a:cxn>
                <a:cxn ang="0">
                  <a:pos x="6" y="0"/>
                </a:cxn>
                <a:cxn ang="0">
                  <a:pos x="12" y="0"/>
                </a:cxn>
                <a:cxn ang="0">
                  <a:pos x="18" y="6"/>
                </a:cxn>
                <a:cxn ang="0">
                  <a:pos x="18" y="16"/>
                </a:cxn>
              </a:cxnLst>
              <a:rect l="0" t="0" r="r" b="b"/>
              <a:pathLst>
                <a:path w="18" h="21">
                  <a:moveTo>
                    <a:pt x="18" y="16"/>
                  </a:moveTo>
                  <a:lnTo>
                    <a:pt x="12" y="21"/>
                  </a:lnTo>
                  <a:lnTo>
                    <a:pt x="6" y="21"/>
                  </a:lnTo>
                  <a:lnTo>
                    <a:pt x="6" y="21"/>
                  </a:lnTo>
                  <a:lnTo>
                    <a:pt x="0" y="21"/>
                  </a:lnTo>
                  <a:lnTo>
                    <a:pt x="0" y="16"/>
                  </a:lnTo>
                  <a:lnTo>
                    <a:pt x="0" y="6"/>
                  </a:lnTo>
                  <a:lnTo>
                    <a:pt x="0" y="0"/>
                  </a:lnTo>
                  <a:lnTo>
                    <a:pt x="6" y="0"/>
                  </a:lnTo>
                  <a:lnTo>
                    <a:pt x="6" y="0"/>
                  </a:lnTo>
                  <a:lnTo>
                    <a:pt x="12" y="0"/>
                  </a:lnTo>
                  <a:lnTo>
                    <a:pt x="18" y="6"/>
                  </a:lnTo>
                  <a:lnTo>
                    <a:pt x="18"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9" name="Freeform 536">
              <a:extLst>
                <a:ext uri="{FF2B5EF4-FFF2-40B4-BE49-F238E27FC236}">
                  <a16:creationId xmlns="" xmlns:a16="http://schemas.microsoft.com/office/drawing/2014/main" id="{91227A73-673E-4517-A9B9-9D09BA7C9608}"/>
                </a:ext>
              </a:extLst>
            </p:cNvPr>
            <p:cNvSpPr>
              <a:spLocks/>
            </p:cNvSpPr>
            <p:nvPr/>
          </p:nvSpPr>
          <p:spPr bwMode="auto">
            <a:xfrm>
              <a:off x="1254668" y="4741869"/>
              <a:ext cx="44448" cy="30159"/>
            </a:xfrm>
            <a:custGeom>
              <a:avLst/>
              <a:gdLst/>
              <a:ahLst/>
              <a:cxnLst>
                <a:cxn ang="0">
                  <a:pos x="6" y="16"/>
                </a:cxn>
                <a:cxn ang="0">
                  <a:pos x="0" y="11"/>
                </a:cxn>
                <a:cxn ang="0">
                  <a:pos x="0" y="6"/>
                </a:cxn>
                <a:cxn ang="0">
                  <a:pos x="0" y="6"/>
                </a:cxn>
                <a:cxn ang="0">
                  <a:pos x="0" y="0"/>
                </a:cxn>
                <a:cxn ang="0">
                  <a:pos x="6" y="0"/>
                </a:cxn>
                <a:cxn ang="0">
                  <a:pos x="12" y="0"/>
                </a:cxn>
                <a:cxn ang="0">
                  <a:pos x="18" y="0"/>
                </a:cxn>
                <a:cxn ang="0">
                  <a:pos x="18" y="6"/>
                </a:cxn>
                <a:cxn ang="0">
                  <a:pos x="18" y="6"/>
                </a:cxn>
                <a:cxn ang="0">
                  <a:pos x="18" y="11"/>
                </a:cxn>
                <a:cxn ang="0">
                  <a:pos x="12" y="16"/>
                </a:cxn>
                <a:cxn ang="0">
                  <a:pos x="6" y="16"/>
                </a:cxn>
              </a:cxnLst>
              <a:rect l="0" t="0" r="r" b="b"/>
              <a:pathLst>
                <a:path w="18" h="16">
                  <a:moveTo>
                    <a:pt x="6" y="16"/>
                  </a:moveTo>
                  <a:lnTo>
                    <a:pt x="0" y="11"/>
                  </a:lnTo>
                  <a:lnTo>
                    <a:pt x="0" y="6"/>
                  </a:lnTo>
                  <a:lnTo>
                    <a:pt x="0" y="6"/>
                  </a:lnTo>
                  <a:lnTo>
                    <a:pt x="0" y="0"/>
                  </a:lnTo>
                  <a:lnTo>
                    <a:pt x="6" y="0"/>
                  </a:lnTo>
                  <a:lnTo>
                    <a:pt x="12" y="0"/>
                  </a:lnTo>
                  <a:lnTo>
                    <a:pt x="18" y="0"/>
                  </a:lnTo>
                  <a:lnTo>
                    <a:pt x="18" y="6"/>
                  </a:lnTo>
                  <a:lnTo>
                    <a:pt x="18" y="6"/>
                  </a:lnTo>
                  <a:lnTo>
                    <a:pt x="18" y="11"/>
                  </a:lnTo>
                  <a:lnTo>
                    <a:pt x="12" y="16"/>
                  </a:lnTo>
                  <a:lnTo>
                    <a:pt x="6" y="16"/>
                  </a:lnTo>
                  <a:close/>
                </a:path>
              </a:pathLst>
            </a:custGeom>
            <a:solidFill>
              <a:srgbClr val="339933"/>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0" name="Freeform 752">
              <a:extLst>
                <a:ext uri="{FF2B5EF4-FFF2-40B4-BE49-F238E27FC236}">
                  <a16:creationId xmlns="" xmlns:a16="http://schemas.microsoft.com/office/drawing/2014/main" id="{161FE0CA-917E-4FA6-AAF6-553C88575D40}"/>
                </a:ext>
              </a:extLst>
            </p:cNvPr>
            <p:cNvSpPr>
              <a:spLocks/>
            </p:cNvSpPr>
            <p:nvPr/>
          </p:nvSpPr>
          <p:spPr bwMode="auto">
            <a:xfrm>
              <a:off x="1254668" y="4741869"/>
              <a:ext cx="44448" cy="39683"/>
            </a:xfrm>
            <a:custGeom>
              <a:avLst/>
              <a:gdLst/>
              <a:ahLst/>
              <a:cxnLst>
                <a:cxn ang="0">
                  <a:pos x="18" y="16"/>
                </a:cxn>
                <a:cxn ang="0">
                  <a:pos x="12" y="21"/>
                </a:cxn>
                <a:cxn ang="0">
                  <a:pos x="6" y="21"/>
                </a:cxn>
                <a:cxn ang="0">
                  <a:pos x="6" y="21"/>
                </a:cxn>
                <a:cxn ang="0">
                  <a:pos x="0" y="21"/>
                </a:cxn>
                <a:cxn ang="0">
                  <a:pos x="0" y="16"/>
                </a:cxn>
                <a:cxn ang="0">
                  <a:pos x="0" y="6"/>
                </a:cxn>
                <a:cxn ang="0">
                  <a:pos x="0" y="0"/>
                </a:cxn>
                <a:cxn ang="0">
                  <a:pos x="6" y="0"/>
                </a:cxn>
                <a:cxn ang="0">
                  <a:pos x="6" y="0"/>
                </a:cxn>
                <a:cxn ang="0">
                  <a:pos x="12" y="0"/>
                </a:cxn>
                <a:cxn ang="0">
                  <a:pos x="18" y="6"/>
                </a:cxn>
                <a:cxn ang="0">
                  <a:pos x="18" y="16"/>
                </a:cxn>
              </a:cxnLst>
              <a:rect l="0" t="0" r="r" b="b"/>
              <a:pathLst>
                <a:path w="18" h="21">
                  <a:moveTo>
                    <a:pt x="18" y="16"/>
                  </a:moveTo>
                  <a:lnTo>
                    <a:pt x="12" y="21"/>
                  </a:lnTo>
                  <a:lnTo>
                    <a:pt x="6" y="21"/>
                  </a:lnTo>
                  <a:lnTo>
                    <a:pt x="6" y="21"/>
                  </a:lnTo>
                  <a:lnTo>
                    <a:pt x="0" y="21"/>
                  </a:lnTo>
                  <a:lnTo>
                    <a:pt x="0" y="16"/>
                  </a:lnTo>
                  <a:lnTo>
                    <a:pt x="0" y="6"/>
                  </a:lnTo>
                  <a:lnTo>
                    <a:pt x="0" y="0"/>
                  </a:lnTo>
                  <a:lnTo>
                    <a:pt x="6" y="0"/>
                  </a:lnTo>
                  <a:lnTo>
                    <a:pt x="6" y="0"/>
                  </a:lnTo>
                  <a:lnTo>
                    <a:pt x="12" y="0"/>
                  </a:lnTo>
                  <a:lnTo>
                    <a:pt x="18" y="6"/>
                  </a:lnTo>
                  <a:lnTo>
                    <a:pt x="18"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886" name="Group 883">
              <a:extLst>
                <a:ext uri="{FF2B5EF4-FFF2-40B4-BE49-F238E27FC236}">
                  <a16:creationId xmlns="" xmlns:a16="http://schemas.microsoft.com/office/drawing/2014/main" id="{7A0744E3-F7C7-47DA-A277-BF8835DE8620}"/>
                </a:ext>
              </a:extLst>
            </p:cNvPr>
            <p:cNvGrpSpPr>
              <a:grpSpLocks/>
            </p:cNvGrpSpPr>
            <p:nvPr/>
          </p:nvGrpSpPr>
          <p:grpSpPr bwMode="auto">
            <a:xfrm>
              <a:off x="-64491" y="2621231"/>
              <a:ext cx="9041309" cy="2142884"/>
              <a:chOff x="-64491" y="2621231"/>
              <a:chExt cx="9041309" cy="2142884"/>
            </a:xfrm>
          </p:grpSpPr>
          <p:grpSp>
            <p:nvGrpSpPr>
              <p:cNvPr id="265887" name="Group 879">
                <a:extLst>
                  <a:ext uri="{FF2B5EF4-FFF2-40B4-BE49-F238E27FC236}">
                    <a16:creationId xmlns="" xmlns:a16="http://schemas.microsoft.com/office/drawing/2014/main" id="{AF2FB46C-472D-4A68-AFDB-1519944F9D99}"/>
                  </a:ext>
                </a:extLst>
              </p:cNvPr>
              <p:cNvGrpSpPr>
                <a:grpSpLocks/>
              </p:cNvGrpSpPr>
              <p:nvPr/>
            </p:nvGrpSpPr>
            <p:grpSpPr bwMode="auto">
              <a:xfrm>
                <a:off x="-64491" y="2621231"/>
                <a:ext cx="9041309" cy="2142884"/>
                <a:chOff x="-64491" y="2621231"/>
                <a:chExt cx="9041309" cy="2142884"/>
              </a:xfrm>
            </p:grpSpPr>
            <p:grpSp>
              <p:nvGrpSpPr>
                <p:cNvPr id="265889" name="Group 899">
                  <a:extLst>
                    <a:ext uri="{FF2B5EF4-FFF2-40B4-BE49-F238E27FC236}">
                      <a16:creationId xmlns="" xmlns:a16="http://schemas.microsoft.com/office/drawing/2014/main" id="{146F91C3-ECA4-40B8-8CCC-63FC4CFB8826}"/>
                    </a:ext>
                  </a:extLst>
                </p:cNvPr>
                <p:cNvGrpSpPr>
                  <a:grpSpLocks/>
                </p:cNvGrpSpPr>
                <p:nvPr/>
              </p:nvGrpSpPr>
              <p:grpSpPr bwMode="auto">
                <a:xfrm>
                  <a:off x="-64491" y="3008330"/>
                  <a:ext cx="8610404" cy="1755785"/>
                  <a:chOff x="4959" y="1895"/>
                  <a:chExt cx="8610404" cy="1106"/>
                </a:xfrm>
              </p:grpSpPr>
              <p:grpSp>
                <p:nvGrpSpPr>
                  <p:cNvPr id="265891" name="Group 904">
                    <a:extLst>
                      <a:ext uri="{FF2B5EF4-FFF2-40B4-BE49-F238E27FC236}">
                        <a16:creationId xmlns="" xmlns:a16="http://schemas.microsoft.com/office/drawing/2014/main" id="{09DBF880-4D2A-4DCC-B050-F9F6BE87D5AB}"/>
                      </a:ext>
                    </a:extLst>
                  </p:cNvPr>
                  <p:cNvGrpSpPr>
                    <a:grpSpLocks/>
                  </p:cNvGrpSpPr>
                  <p:nvPr/>
                </p:nvGrpSpPr>
                <p:grpSpPr bwMode="auto">
                  <a:xfrm>
                    <a:off x="1335088" y="1895"/>
                    <a:ext cx="7280275" cy="1106"/>
                    <a:chOff x="849" y="1713"/>
                    <a:chExt cx="4586" cy="941"/>
                  </a:xfrm>
                </p:grpSpPr>
                <p:sp>
                  <p:nvSpPr>
                    <p:cNvPr id="79" name="Freeform 558">
                      <a:extLst>
                        <a:ext uri="{FF2B5EF4-FFF2-40B4-BE49-F238E27FC236}">
                          <a16:creationId xmlns="" xmlns:a16="http://schemas.microsoft.com/office/drawing/2014/main" id="{14668D27-07D1-43E1-B755-2B9110901C14}"/>
                        </a:ext>
                      </a:extLst>
                    </p:cNvPr>
                    <p:cNvSpPr>
                      <a:spLocks/>
                    </p:cNvSpPr>
                    <p:nvPr/>
                  </p:nvSpPr>
                  <p:spPr bwMode="auto">
                    <a:xfrm>
                      <a:off x="1029" y="2575"/>
                      <a:ext cx="26" cy="21"/>
                    </a:xfrm>
                    <a:custGeom>
                      <a:avLst/>
                      <a:gdLst>
                        <a:gd name="T0" fmla="*/ 17 w 17"/>
                        <a:gd name="T1" fmla="*/ 15 h 21"/>
                        <a:gd name="T2" fmla="*/ 11 w 17"/>
                        <a:gd name="T3" fmla="*/ 21 h 21"/>
                        <a:gd name="T4" fmla="*/ 6 w 17"/>
                        <a:gd name="T5" fmla="*/ 21 h 21"/>
                        <a:gd name="T6" fmla="*/ 6 w 17"/>
                        <a:gd name="T7" fmla="*/ 21 h 21"/>
                        <a:gd name="T8" fmla="*/ 0 w 17"/>
                        <a:gd name="T9" fmla="*/ 21 h 21"/>
                        <a:gd name="T10" fmla="*/ 0 w 17"/>
                        <a:gd name="T11" fmla="*/ 15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5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5"/>
                          </a:moveTo>
                          <a:lnTo>
                            <a:pt x="11" y="21"/>
                          </a:lnTo>
                          <a:lnTo>
                            <a:pt x="6" y="21"/>
                          </a:lnTo>
                          <a:lnTo>
                            <a:pt x="0" y="21"/>
                          </a:lnTo>
                          <a:lnTo>
                            <a:pt x="0" y="15"/>
                          </a:lnTo>
                          <a:lnTo>
                            <a:pt x="0" y="5"/>
                          </a:lnTo>
                          <a:lnTo>
                            <a:pt x="0" y="0"/>
                          </a:lnTo>
                          <a:lnTo>
                            <a:pt x="6" y="0"/>
                          </a:lnTo>
                          <a:lnTo>
                            <a:pt x="11" y="0"/>
                          </a:lnTo>
                          <a:lnTo>
                            <a:pt x="17" y="5"/>
                          </a:lnTo>
                          <a:lnTo>
                            <a:pt x="17" y="15"/>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0" name="Freeform 560">
                      <a:extLst>
                        <a:ext uri="{FF2B5EF4-FFF2-40B4-BE49-F238E27FC236}">
                          <a16:creationId xmlns="" xmlns:a16="http://schemas.microsoft.com/office/drawing/2014/main" id="{9C418F30-5BA1-4A1F-AEEE-E5CF12577C9E}"/>
                        </a:ext>
                      </a:extLst>
                    </p:cNvPr>
                    <p:cNvSpPr>
                      <a:spLocks/>
                    </p:cNvSpPr>
                    <p:nvPr/>
                  </p:nvSpPr>
                  <p:spPr bwMode="auto">
                    <a:xfrm>
                      <a:off x="1038" y="2575"/>
                      <a:ext cx="34" cy="15"/>
                    </a:xfrm>
                    <a:custGeom>
                      <a:avLst/>
                      <a:gdLst>
                        <a:gd name="T0" fmla="*/ 5 w 22"/>
                        <a:gd name="T1" fmla="*/ 15 h 15"/>
                        <a:gd name="T2" fmla="*/ 0 w 22"/>
                        <a:gd name="T3" fmla="*/ 10 h 15"/>
                        <a:gd name="T4" fmla="*/ 0 w 22"/>
                        <a:gd name="T5" fmla="*/ 5 h 15"/>
                        <a:gd name="T6" fmla="*/ 0 w 22"/>
                        <a:gd name="T7" fmla="*/ 5 h 15"/>
                        <a:gd name="T8" fmla="*/ 0 w 22"/>
                        <a:gd name="T9" fmla="*/ 0 h 15"/>
                        <a:gd name="T10" fmla="*/ 5 w 22"/>
                        <a:gd name="T11" fmla="*/ 0 h 15"/>
                        <a:gd name="T12" fmla="*/ 17 w 22"/>
                        <a:gd name="T13" fmla="*/ 0 h 15"/>
                        <a:gd name="T14" fmla="*/ 22 w 22"/>
                        <a:gd name="T15" fmla="*/ 0 h 15"/>
                        <a:gd name="T16" fmla="*/ 22 w 22"/>
                        <a:gd name="T17" fmla="*/ 5 h 15"/>
                        <a:gd name="T18" fmla="*/ 22 w 22"/>
                        <a:gd name="T19" fmla="*/ 5 h 15"/>
                        <a:gd name="T20" fmla="*/ 22 w 22"/>
                        <a:gd name="T21" fmla="*/ 10 h 15"/>
                        <a:gd name="T22" fmla="*/ 17 w 22"/>
                        <a:gd name="T23" fmla="*/ 15 h 15"/>
                        <a:gd name="T24" fmla="*/ 5 w 22"/>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5"/>
                        <a:gd name="T41" fmla="*/ 22 w 22"/>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5">
                          <a:moveTo>
                            <a:pt x="5" y="15"/>
                          </a:moveTo>
                          <a:lnTo>
                            <a:pt x="0" y="10"/>
                          </a:lnTo>
                          <a:lnTo>
                            <a:pt x="0" y="5"/>
                          </a:lnTo>
                          <a:lnTo>
                            <a:pt x="0" y="0"/>
                          </a:lnTo>
                          <a:lnTo>
                            <a:pt x="5" y="0"/>
                          </a:lnTo>
                          <a:lnTo>
                            <a:pt x="17" y="0"/>
                          </a:lnTo>
                          <a:lnTo>
                            <a:pt x="22" y="0"/>
                          </a:lnTo>
                          <a:lnTo>
                            <a:pt x="22" y="5"/>
                          </a:lnTo>
                          <a:lnTo>
                            <a:pt x="22" y="10"/>
                          </a:lnTo>
                          <a:lnTo>
                            <a:pt x="17" y="15"/>
                          </a:lnTo>
                          <a:lnTo>
                            <a:pt x="5" y="15"/>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896" name="Group 903">
                      <a:extLst>
                        <a:ext uri="{FF2B5EF4-FFF2-40B4-BE49-F238E27FC236}">
                          <a16:creationId xmlns="" xmlns:a16="http://schemas.microsoft.com/office/drawing/2014/main" id="{B2295209-872D-4B9D-A2D5-7D72129B5055}"/>
                        </a:ext>
                      </a:extLst>
                    </p:cNvPr>
                    <p:cNvGrpSpPr>
                      <a:grpSpLocks/>
                    </p:cNvGrpSpPr>
                    <p:nvPr/>
                  </p:nvGrpSpPr>
                  <p:grpSpPr bwMode="auto">
                    <a:xfrm>
                      <a:off x="849" y="1713"/>
                      <a:ext cx="4586" cy="941"/>
                      <a:chOff x="849" y="1713"/>
                      <a:chExt cx="4586" cy="941"/>
                    </a:xfrm>
                  </p:grpSpPr>
                  <p:sp>
                    <p:nvSpPr>
                      <p:cNvPr id="82" name="Freeform 559">
                        <a:extLst>
                          <a:ext uri="{FF2B5EF4-FFF2-40B4-BE49-F238E27FC236}">
                            <a16:creationId xmlns="" xmlns:a16="http://schemas.microsoft.com/office/drawing/2014/main" id="{F77FA43D-F015-4638-AFEA-51E204887042}"/>
                          </a:ext>
                        </a:extLst>
                      </p:cNvPr>
                      <p:cNvSpPr>
                        <a:spLocks/>
                      </p:cNvSpPr>
                      <p:nvPr/>
                    </p:nvSpPr>
                    <p:spPr bwMode="auto">
                      <a:xfrm>
                        <a:off x="1029" y="2575"/>
                        <a:ext cx="26" cy="15"/>
                      </a:xfrm>
                      <a:custGeom>
                        <a:avLst/>
                        <a:gdLst>
                          <a:gd name="T0" fmla="*/ 6 w 17"/>
                          <a:gd name="T1" fmla="*/ 15 h 15"/>
                          <a:gd name="T2" fmla="*/ 0 w 17"/>
                          <a:gd name="T3" fmla="*/ 10 h 15"/>
                          <a:gd name="T4" fmla="*/ 0 w 17"/>
                          <a:gd name="T5" fmla="*/ 5 h 15"/>
                          <a:gd name="T6" fmla="*/ 0 w 17"/>
                          <a:gd name="T7" fmla="*/ 5 h 15"/>
                          <a:gd name="T8" fmla="*/ 0 w 17"/>
                          <a:gd name="T9" fmla="*/ 0 h 15"/>
                          <a:gd name="T10" fmla="*/ 6 w 17"/>
                          <a:gd name="T11" fmla="*/ 0 h 15"/>
                          <a:gd name="T12" fmla="*/ 11 w 17"/>
                          <a:gd name="T13" fmla="*/ 0 h 15"/>
                          <a:gd name="T14" fmla="*/ 17 w 17"/>
                          <a:gd name="T15" fmla="*/ 0 h 15"/>
                          <a:gd name="T16" fmla="*/ 17 w 17"/>
                          <a:gd name="T17" fmla="*/ 5 h 15"/>
                          <a:gd name="T18" fmla="*/ 17 w 17"/>
                          <a:gd name="T19" fmla="*/ 5 h 15"/>
                          <a:gd name="T20" fmla="*/ 17 w 17"/>
                          <a:gd name="T21" fmla="*/ 10 h 15"/>
                          <a:gd name="T22" fmla="*/ 11 w 17"/>
                          <a:gd name="T23" fmla="*/ 15 h 15"/>
                          <a:gd name="T24" fmla="*/ 6 w 17"/>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5"/>
                          <a:gd name="T41" fmla="*/ 17 w 17"/>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5">
                            <a:moveTo>
                              <a:pt x="6" y="15"/>
                            </a:moveTo>
                            <a:lnTo>
                              <a:pt x="0" y="10"/>
                            </a:lnTo>
                            <a:lnTo>
                              <a:pt x="0" y="5"/>
                            </a:lnTo>
                            <a:lnTo>
                              <a:pt x="0" y="0"/>
                            </a:lnTo>
                            <a:lnTo>
                              <a:pt x="6" y="0"/>
                            </a:lnTo>
                            <a:lnTo>
                              <a:pt x="11" y="0"/>
                            </a:lnTo>
                            <a:lnTo>
                              <a:pt x="17" y="0"/>
                            </a:lnTo>
                            <a:lnTo>
                              <a:pt x="17" y="5"/>
                            </a:lnTo>
                            <a:lnTo>
                              <a:pt x="17" y="10"/>
                            </a:lnTo>
                            <a:lnTo>
                              <a:pt x="11" y="15"/>
                            </a:lnTo>
                            <a:lnTo>
                              <a:pt x="6" y="15"/>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898" name="Group 902">
                        <a:extLst>
                          <a:ext uri="{FF2B5EF4-FFF2-40B4-BE49-F238E27FC236}">
                            <a16:creationId xmlns="" xmlns:a16="http://schemas.microsoft.com/office/drawing/2014/main" id="{FA720BBB-FEC9-443B-B0F4-38B923542A25}"/>
                          </a:ext>
                        </a:extLst>
                      </p:cNvPr>
                      <p:cNvGrpSpPr>
                        <a:grpSpLocks/>
                      </p:cNvGrpSpPr>
                      <p:nvPr/>
                    </p:nvGrpSpPr>
                    <p:grpSpPr bwMode="auto">
                      <a:xfrm>
                        <a:off x="849" y="1713"/>
                        <a:ext cx="4586" cy="941"/>
                        <a:chOff x="849" y="1713"/>
                        <a:chExt cx="4586" cy="941"/>
                      </a:xfrm>
                    </p:grpSpPr>
                    <p:sp>
                      <p:nvSpPr>
                        <p:cNvPr id="84" name="Freeform 563">
                          <a:extLst>
                            <a:ext uri="{FF2B5EF4-FFF2-40B4-BE49-F238E27FC236}">
                              <a16:creationId xmlns="" xmlns:a16="http://schemas.microsoft.com/office/drawing/2014/main" id="{612C1F60-46AD-444A-8BD2-9D81E710C100}"/>
                            </a:ext>
                          </a:extLst>
                        </p:cNvPr>
                        <p:cNvSpPr>
                          <a:spLocks/>
                        </p:cNvSpPr>
                        <p:nvPr/>
                      </p:nvSpPr>
                      <p:spPr bwMode="auto">
                        <a:xfrm>
                          <a:off x="1106" y="2564"/>
                          <a:ext cx="26"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1" y="0"/>
                              </a:lnTo>
                              <a:lnTo>
                                <a:pt x="17" y="0"/>
                              </a:lnTo>
                              <a:lnTo>
                                <a:pt x="17" y="5"/>
                              </a:lnTo>
                              <a:lnTo>
                                <a:pt x="17" y="11"/>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5" name="Freeform 569">
                          <a:extLst>
                            <a:ext uri="{FF2B5EF4-FFF2-40B4-BE49-F238E27FC236}">
                              <a16:creationId xmlns="" xmlns:a16="http://schemas.microsoft.com/office/drawing/2014/main" id="{17172536-0BCD-4B75-99DC-6866ACAA4B07}"/>
                            </a:ext>
                          </a:extLst>
                        </p:cNvPr>
                        <p:cNvSpPr>
                          <a:spLocks/>
                        </p:cNvSpPr>
                        <p:nvPr/>
                      </p:nvSpPr>
                      <p:spPr bwMode="auto">
                        <a:xfrm>
                          <a:off x="1132" y="2521"/>
                          <a:ext cx="26" cy="14"/>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1" y="0"/>
                              </a:lnTo>
                              <a:lnTo>
                                <a:pt x="17" y="0"/>
                              </a:lnTo>
                              <a:lnTo>
                                <a:pt x="17" y="6"/>
                              </a:lnTo>
                              <a:lnTo>
                                <a:pt x="17" y="11"/>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6" name="Freeform 570">
                          <a:extLst>
                            <a:ext uri="{FF2B5EF4-FFF2-40B4-BE49-F238E27FC236}">
                              <a16:creationId xmlns="" xmlns:a16="http://schemas.microsoft.com/office/drawing/2014/main" id="{EACFE75C-F39D-4C86-A169-60BE0A52853C}"/>
                            </a:ext>
                          </a:extLst>
                        </p:cNvPr>
                        <p:cNvSpPr>
                          <a:spLocks/>
                        </p:cNvSpPr>
                        <p:nvPr/>
                      </p:nvSpPr>
                      <p:spPr bwMode="auto">
                        <a:xfrm>
                          <a:off x="1141" y="2511"/>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7" name="Freeform 571">
                          <a:extLst>
                            <a:ext uri="{FF2B5EF4-FFF2-40B4-BE49-F238E27FC236}">
                              <a16:creationId xmlns="" xmlns:a16="http://schemas.microsoft.com/office/drawing/2014/main" id="{C4DB6D87-444C-4045-AFE1-D351537616D4}"/>
                            </a:ext>
                          </a:extLst>
                        </p:cNvPr>
                        <p:cNvSpPr>
                          <a:spLocks/>
                        </p:cNvSpPr>
                        <p:nvPr/>
                      </p:nvSpPr>
                      <p:spPr bwMode="auto">
                        <a:xfrm>
                          <a:off x="1141" y="2511"/>
                          <a:ext cx="26" cy="16"/>
                        </a:xfrm>
                        <a:custGeom>
                          <a:avLst/>
                          <a:gdLst>
                            <a:gd name="T0" fmla="*/ 5 w 17"/>
                            <a:gd name="T1" fmla="*/ 16 h 16"/>
                            <a:gd name="T2" fmla="*/ 0 w 17"/>
                            <a:gd name="T3" fmla="*/ 10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0"/>
                              </a:lnTo>
                              <a:lnTo>
                                <a:pt x="0" y="5"/>
                              </a:lnTo>
                              <a:lnTo>
                                <a:pt x="0" y="0"/>
                              </a:lnTo>
                              <a:lnTo>
                                <a:pt x="5" y="0"/>
                              </a:lnTo>
                              <a:lnTo>
                                <a:pt x="11" y="0"/>
                              </a:lnTo>
                              <a:lnTo>
                                <a:pt x="17" y="0"/>
                              </a:lnTo>
                              <a:lnTo>
                                <a:pt x="17" y="5"/>
                              </a:lnTo>
                              <a:lnTo>
                                <a:pt x="17" y="10"/>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903" name="Group 901">
                          <a:extLst>
                            <a:ext uri="{FF2B5EF4-FFF2-40B4-BE49-F238E27FC236}">
                              <a16:creationId xmlns="" xmlns:a16="http://schemas.microsoft.com/office/drawing/2014/main" id="{5446E8D1-5EC8-43E8-8E03-33084E1F381E}"/>
                            </a:ext>
                          </a:extLst>
                        </p:cNvPr>
                        <p:cNvGrpSpPr>
                          <a:grpSpLocks/>
                        </p:cNvGrpSpPr>
                        <p:nvPr/>
                      </p:nvGrpSpPr>
                      <p:grpSpPr bwMode="auto">
                        <a:xfrm>
                          <a:off x="849" y="1713"/>
                          <a:ext cx="4586" cy="941"/>
                          <a:chOff x="849" y="1713"/>
                          <a:chExt cx="4586" cy="941"/>
                        </a:xfrm>
                      </p:grpSpPr>
                      <p:sp>
                        <p:nvSpPr>
                          <p:cNvPr id="89" name="Freeform 539">
                            <a:extLst>
                              <a:ext uri="{FF2B5EF4-FFF2-40B4-BE49-F238E27FC236}">
                                <a16:creationId xmlns="" xmlns:a16="http://schemas.microsoft.com/office/drawing/2014/main" id="{7A079490-B5A3-41CC-8BAB-355BBB8D9080}"/>
                              </a:ext>
                            </a:extLst>
                          </p:cNvPr>
                          <p:cNvSpPr>
                            <a:spLocks/>
                          </p:cNvSpPr>
                          <p:nvPr/>
                        </p:nvSpPr>
                        <p:spPr bwMode="auto">
                          <a:xfrm>
                            <a:off x="849" y="2633"/>
                            <a:ext cx="26" cy="21"/>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90" name="Freeform 541">
                            <a:extLst>
                              <a:ext uri="{FF2B5EF4-FFF2-40B4-BE49-F238E27FC236}">
                                <a16:creationId xmlns="" xmlns:a16="http://schemas.microsoft.com/office/drawing/2014/main" id="{B67204BB-9150-4440-8B98-94C3E112E31D}"/>
                              </a:ext>
                            </a:extLst>
                          </p:cNvPr>
                          <p:cNvSpPr>
                            <a:spLocks/>
                          </p:cNvSpPr>
                          <p:nvPr/>
                        </p:nvSpPr>
                        <p:spPr bwMode="auto">
                          <a:xfrm>
                            <a:off x="849" y="2622"/>
                            <a:ext cx="43" cy="16"/>
                          </a:xfrm>
                          <a:custGeom>
                            <a:avLst/>
                            <a:gdLst>
                              <a:gd name="T0" fmla="*/ 6 w 28"/>
                              <a:gd name="T1" fmla="*/ 16 h 16"/>
                              <a:gd name="T2" fmla="*/ 0 w 28"/>
                              <a:gd name="T3" fmla="*/ 11 h 16"/>
                              <a:gd name="T4" fmla="*/ 0 w 28"/>
                              <a:gd name="T5" fmla="*/ 6 h 16"/>
                              <a:gd name="T6" fmla="*/ 0 w 28"/>
                              <a:gd name="T7" fmla="*/ 6 h 16"/>
                              <a:gd name="T8" fmla="*/ 0 w 28"/>
                              <a:gd name="T9" fmla="*/ 0 h 16"/>
                              <a:gd name="T10" fmla="*/ 6 w 28"/>
                              <a:gd name="T11" fmla="*/ 0 h 16"/>
                              <a:gd name="T12" fmla="*/ 23 w 28"/>
                              <a:gd name="T13" fmla="*/ 0 h 16"/>
                              <a:gd name="T14" fmla="*/ 28 w 28"/>
                              <a:gd name="T15" fmla="*/ 0 h 16"/>
                              <a:gd name="T16" fmla="*/ 28 w 28"/>
                              <a:gd name="T17" fmla="*/ 6 h 16"/>
                              <a:gd name="T18" fmla="*/ 28 w 28"/>
                              <a:gd name="T19" fmla="*/ 6 h 16"/>
                              <a:gd name="T20" fmla="*/ 28 w 28"/>
                              <a:gd name="T21" fmla="*/ 11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1"/>
                                </a:lnTo>
                                <a:lnTo>
                                  <a:pt x="0" y="6"/>
                                </a:lnTo>
                                <a:lnTo>
                                  <a:pt x="0" y="0"/>
                                </a:lnTo>
                                <a:lnTo>
                                  <a:pt x="6" y="0"/>
                                </a:lnTo>
                                <a:lnTo>
                                  <a:pt x="23" y="0"/>
                                </a:lnTo>
                                <a:lnTo>
                                  <a:pt x="28" y="0"/>
                                </a:lnTo>
                                <a:lnTo>
                                  <a:pt x="28" y="6"/>
                                </a:lnTo>
                                <a:lnTo>
                                  <a:pt x="28" y="11"/>
                                </a:lnTo>
                                <a:lnTo>
                                  <a:pt x="23"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91" name="Freeform 544">
                            <a:extLst>
                              <a:ext uri="{FF2B5EF4-FFF2-40B4-BE49-F238E27FC236}">
                                <a16:creationId xmlns="" xmlns:a16="http://schemas.microsoft.com/office/drawing/2014/main" id="{18B8176B-FA8F-40B0-B897-65B762E5E933}"/>
                              </a:ext>
                            </a:extLst>
                          </p:cNvPr>
                          <p:cNvSpPr>
                            <a:spLocks/>
                          </p:cNvSpPr>
                          <p:nvPr/>
                        </p:nvSpPr>
                        <p:spPr bwMode="auto">
                          <a:xfrm>
                            <a:off x="884" y="2612"/>
                            <a:ext cx="43" cy="14"/>
                          </a:xfrm>
                          <a:custGeom>
                            <a:avLst/>
                            <a:gdLst>
                              <a:gd name="T0" fmla="*/ 5 w 28"/>
                              <a:gd name="T1" fmla="*/ 16 h 16"/>
                              <a:gd name="T2" fmla="*/ 0 w 28"/>
                              <a:gd name="T3" fmla="*/ 10 h 16"/>
                              <a:gd name="T4" fmla="*/ 0 w 28"/>
                              <a:gd name="T5" fmla="*/ 5 h 16"/>
                              <a:gd name="T6" fmla="*/ 0 w 28"/>
                              <a:gd name="T7" fmla="*/ 5 h 16"/>
                              <a:gd name="T8" fmla="*/ 0 w 28"/>
                              <a:gd name="T9" fmla="*/ 0 h 16"/>
                              <a:gd name="T10" fmla="*/ 5 w 28"/>
                              <a:gd name="T11" fmla="*/ 0 h 16"/>
                              <a:gd name="T12" fmla="*/ 22 w 28"/>
                              <a:gd name="T13" fmla="*/ 0 h 16"/>
                              <a:gd name="T14" fmla="*/ 28 w 28"/>
                              <a:gd name="T15" fmla="*/ 0 h 16"/>
                              <a:gd name="T16" fmla="*/ 28 w 28"/>
                              <a:gd name="T17" fmla="*/ 5 h 16"/>
                              <a:gd name="T18" fmla="*/ 28 w 28"/>
                              <a:gd name="T19" fmla="*/ 5 h 16"/>
                              <a:gd name="T20" fmla="*/ 28 w 28"/>
                              <a:gd name="T21" fmla="*/ 10 h 16"/>
                              <a:gd name="T22" fmla="*/ 22 w 28"/>
                              <a:gd name="T23" fmla="*/ 16 h 16"/>
                              <a:gd name="T24" fmla="*/ 5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5" y="16"/>
                                </a:moveTo>
                                <a:lnTo>
                                  <a:pt x="0" y="10"/>
                                </a:lnTo>
                                <a:lnTo>
                                  <a:pt x="0" y="5"/>
                                </a:lnTo>
                                <a:lnTo>
                                  <a:pt x="0" y="0"/>
                                </a:lnTo>
                                <a:lnTo>
                                  <a:pt x="5" y="0"/>
                                </a:lnTo>
                                <a:lnTo>
                                  <a:pt x="22" y="0"/>
                                </a:lnTo>
                                <a:lnTo>
                                  <a:pt x="28" y="0"/>
                                </a:lnTo>
                                <a:lnTo>
                                  <a:pt x="28" y="5"/>
                                </a:lnTo>
                                <a:lnTo>
                                  <a:pt x="28" y="10"/>
                                </a:lnTo>
                                <a:lnTo>
                                  <a:pt x="22"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92" name="Freeform 545">
                            <a:extLst>
                              <a:ext uri="{FF2B5EF4-FFF2-40B4-BE49-F238E27FC236}">
                                <a16:creationId xmlns="" xmlns:a16="http://schemas.microsoft.com/office/drawing/2014/main" id="{9DDE11CE-270B-4CE0-A7FA-AAD7BB266C9F}"/>
                              </a:ext>
                            </a:extLst>
                          </p:cNvPr>
                          <p:cNvSpPr>
                            <a:spLocks/>
                          </p:cNvSpPr>
                          <p:nvPr/>
                        </p:nvSpPr>
                        <p:spPr bwMode="auto">
                          <a:xfrm>
                            <a:off x="910" y="2612"/>
                            <a:ext cx="26" cy="14"/>
                          </a:xfrm>
                          <a:custGeom>
                            <a:avLst/>
                            <a:gdLst>
                              <a:gd name="T0" fmla="*/ 5 w 17"/>
                              <a:gd name="T1" fmla="*/ 16 h 16"/>
                              <a:gd name="T2" fmla="*/ 0 w 17"/>
                              <a:gd name="T3" fmla="*/ 10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0"/>
                                </a:lnTo>
                                <a:lnTo>
                                  <a:pt x="0" y="5"/>
                                </a:lnTo>
                                <a:lnTo>
                                  <a:pt x="0" y="0"/>
                                </a:lnTo>
                                <a:lnTo>
                                  <a:pt x="5" y="0"/>
                                </a:lnTo>
                                <a:lnTo>
                                  <a:pt x="11" y="0"/>
                                </a:lnTo>
                                <a:lnTo>
                                  <a:pt x="17" y="0"/>
                                </a:lnTo>
                                <a:lnTo>
                                  <a:pt x="17" y="5"/>
                                </a:lnTo>
                                <a:lnTo>
                                  <a:pt x="17" y="10"/>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93" name="Freeform 547">
                            <a:extLst>
                              <a:ext uri="{FF2B5EF4-FFF2-40B4-BE49-F238E27FC236}">
                                <a16:creationId xmlns="" xmlns:a16="http://schemas.microsoft.com/office/drawing/2014/main" id="{85E5418B-ECD8-49AC-A99C-B5BD20AC8465}"/>
                              </a:ext>
                            </a:extLst>
                          </p:cNvPr>
                          <p:cNvSpPr>
                            <a:spLocks/>
                          </p:cNvSpPr>
                          <p:nvPr/>
                        </p:nvSpPr>
                        <p:spPr bwMode="auto">
                          <a:xfrm>
                            <a:off x="927" y="2612"/>
                            <a:ext cx="25" cy="14"/>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94" name="Freeform 548">
                            <a:extLst>
                              <a:ext uri="{FF2B5EF4-FFF2-40B4-BE49-F238E27FC236}">
                                <a16:creationId xmlns="" xmlns:a16="http://schemas.microsoft.com/office/drawing/2014/main" id="{796E9CDB-E588-426B-99D7-2BFC55F85DF2}"/>
                              </a:ext>
                            </a:extLst>
                          </p:cNvPr>
                          <p:cNvSpPr>
                            <a:spLocks/>
                          </p:cNvSpPr>
                          <p:nvPr/>
                        </p:nvSpPr>
                        <p:spPr bwMode="auto">
                          <a:xfrm>
                            <a:off x="936" y="2612"/>
                            <a:ext cx="25" cy="14"/>
                          </a:xfrm>
                          <a:custGeom>
                            <a:avLst/>
                            <a:gdLst>
                              <a:gd name="T0" fmla="*/ 5 w 17"/>
                              <a:gd name="T1" fmla="*/ 16 h 16"/>
                              <a:gd name="T2" fmla="*/ 0 w 17"/>
                              <a:gd name="T3" fmla="*/ 10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0"/>
                                </a:lnTo>
                                <a:lnTo>
                                  <a:pt x="0" y="5"/>
                                </a:lnTo>
                                <a:lnTo>
                                  <a:pt x="0" y="0"/>
                                </a:lnTo>
                                <a:lnTo>
                                  <a:pt x="5" y="0"/>
                                </a:lnTo>
                                <a:lnTo>
                                  <a:pt x="11" y="0"/>
                                </a:lnTo>
                                <a:lnTo>
                                  <a:pt x="17" y="0"/>
                                </a:lnTo>
                                <a:lnTo>
                                  <a:pt x="17" y="5"/>
                                </a:lnTo>
                                <a:lnTo>
                                  <a:pt x="17" y="10"/>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95" name="Freeform 550">
                            <a:extLst>
                              <a:ext uri="{FF2B5EF4-FFF2-40B4-BE49-F238E27FC236}">
                                <a16:creationId xmlns="" xmlns:a16="http://schemas.microsoft.com/office/drawing/2014/main" id="{AE7510CC-28A6-48F9-A13A-3EC45CC46A6E}"/>
                              </a:ext>
                            </a:extLst>
                          </p:cNvPr>
                          <p:cNvSpPr>
                            <a:spLocks/>
                          </p:cNvSpPr>
                          <p:nvPr/>
                        </p:nvSpPr>
                        <p:spPr bwMode="auto">
                          <a:xfrm>
                            <a:off x="952" y="2612"/>
                            <a:ext cx="26" cy="14"/>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96" name="Freeform 552">
                            <a:extLst>
                              <a:ext uri="{FF2B5EF4-FFF2-40B4-BE49-F238E27FC236}">
                                <a16:creationId xmlns="" xmlns:a16="http://schemas.microsoft.com/office/drawing/2014/main" id="{F1D0C9F3-187C-4E2F-8688-D0C2356BB383}"/>
                              </a:ext>
                            </a:extLst>
                          </p:cNvPr>
                          <p:cNvSpPr>
                            <a:spLocks/>
                          </p:cNvSpPr>
                          <p:nvPr/>
                        </p:nvSpPr>
                        <p:spPr bwMode="auto">
                          <a:xfrm>
                            <a:off x="961" y="2601"/>
                            <a:ext cx="26" cy="16"/>
                          </a:xfrm>
                          <a:custGeom>
                            <a:avLst/>
                            <a:gdLst>
                              <a:gd name="T0" fmla="*/ 5 w 17"/>
                              <a:gd name="T1" fmla="*/ 16 h 16"/>
                              <a:gd name="T2" fmla="*/ 0 w 17"/>
                              <a:gd name="T3" fmla="*/ 11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5"/>
                                </a:lnTo>
                                <a:lnTo>
                                  <a:pt x="0" y="0"/>
                                </a:lnTo>
                                <a:lnTo>
                                  <a:pt x="5" y="0"/>
                                </a:lnTo>
                                <a:lnTo>
                                  <a:pt x="11" y="0"/>
                                </a:lnTo>
                                <a:lnTo>
                                  <a:pt x="17" y="0"/>
                                </a:lnTo>
                                <a:lnTo>
                                  <a:pt x="17" y="5"/>
                                </a:lnTo>
                                <a:lnTo>
                                  <a:pt x="17" y="11"/>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97" name="Freeform 553">
                            <a:extLst>
                              <a:ext uri="{FF2B5EF4-FFF2-40B4-BE49-F238E27FC236}">
                                <a16:creationId xmlns="" xmlns:a16="http://schemas.microsoft.com/office/drawing/2014/main" id="{9CBBF8B2-F4EE-46D3-8CD8-1100081F6ED8}"/>
                              </a:ext>
                            </a:extLst>
                          </p:cNvPr>
                          <p:cNvSpPr>
                            <a:spLocks/>
                          </p:cNvSpPr>
                          <p:nvPr/>
                        </p:nvSpPr>
                        <p:spPr bwMode="auto">
                          <a:xfrm>
                            <a:off x="969" y="2601"/>
                            <a:ext cx="35" cy="16"/>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98" name="Freeform 555">
                            <a:extLst>
                              <a:ext uri="{FF2B5EF4-FFF2-40B4-BE49-F238E27FC236}">
                                <a16:creationId xmlns="" xmlns:a16="http://schemas.microsoft.com/office/drawing/2014/main" id="{9487092A-F0A1-4173-8E98-4FC2B07F20F5}"/>
                              </a:ext>
                            </a:extLst>
                          </p:cNvPr>
                          <p:cNvSpPr>
                            <a:spLocks/>
                          </p:cNvSpPr>
                          <p:nvPr/>
                        </p:nvSpPr>
                        <p:spPr bwMode="auto">
                          <a:xfrm>
                            <a:off x="995" y="2601"/>
                            <a:ext cx="34" cy="16"/>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914" name="Group 900">
                            <a:extLst>
                              <a:ext uri="{FF2B5EF4-FFF2-40B4-BE49-F238E27FC236}">
                                <a16:creationId xmlns="" xmlns:a16="http://schemas.microsoft.com/office/drawing/2014/main" id="{2F2B2266-12D3-4B7C-89AC-82AA95992CFE}"/>
                              </a:ext>
                            </a:extLst>
                          </p:cNvPr>
                          <p:cNvGrpSpPr>
                            <a:grpSpLocks/>
                          </p:cNvGrpSpPr>
                          <p:nvPr/>
                        </p:nvGrpSpPr>
                        <p:grpSpPr bwMode="auto">
                          <a:xfrm>
                            <a:off x="1013" y="1713"/>
                            <a:ext cx="4422" cy="899"/>
                            <a:chOff x="1013" y="1713"/>
                            <a:chExt cx="4422" cy="899"/>
                          </a:xfrm>
                        </p:grpSpPr>
                        <p:sp>
                          <p:nvSpPr>
                            <p:cNvPr id="100" name="Freeform 556">
                              <a:extLst>
                                <a:ext uri="{FF2B5EF4-FFF2-40B4-BE49-F238E27FC236}">
                                  <a16:creationId xmlns="" xmlns:a16="http://schemas.microsoft.com/office/drawing/2014/main" id="{01CA7D34-F614-445A-B42D-5DE268E48EE6}"/>
                                </a:ext>
                              </a:extLst>
                            </p:cNvPr>
                            <p:cNvSpPr>
                              <a:spLocks/>
                            </p:cNvSpPr>
                            <p:nvPr/>
                          </p:nvSpPr>
                          <p:spPr bwMode="auto">
                            <a:xfrm>
                              <a:off x="1013" y="2585"/>
                              <a:ext cx="25" cy="27"/>
                            </a:xfrm>
                            <a:custGeom>
                              <a:avLst/>
                              <a:gdLst>
                                <a:gd name="T0" fmla="*/ 17 w 17"/>
                                <a:gd name="T1" fmla="*/ 21 h 27"/>
                                <a:gd name="T2" fmla="*/ 11 w 17"/>
                                <a:gd name="T3" fmla="*/ 27 h 27"/>
                                <a:gd name="T4" fmla="*/ 5 w 17"/>
                                <a:gd name="T5" fmla="*/ 27 h 27"/>
                                <a:gd name="T6" fmla="*/ 5 w 17"/>
                                <a:gd name="T7" fmla="*/ 27 h 27"/>
                                <a:gd name="T8" fmla="*/ 0 w 17"/>
                                <a:gd name="T9" fmla="*/ 27 h 27"/>
                                <a:gd name="T10" fmla="*/ 0 w 17"/>
                                <a:gd name="T11" fmla="*/ 21 h 27"/>
                                <a:gd name="T12" fmla="*/ 0 w 17"/>
                                <a:gd name="T13" fmla="*/ 5 h 27"/>
                                <a:gd name="T14" fmla="*/ 0 w 17"/>
                                <a:gd name="T15" fmla="*/ 0 h 27"/>
                                <a:gd name="T16" fmla="*/ 5 w 17"/>
                                <a:gd name="T17" fmla="*/ 0 h 27"/>
                                <a:gd name="T18" fmla="*/ 5 w 17"/>
                                <a:gd name="T19" fmla="*/ 0 h 27"/>
                                <a:gd name="T20" fmla="*/ 11 w 17"/>
                                <a:gd name="T21" fmla="*/ 0 h 27"/>
                                <a:gd name="T22" fmla="*/ 17 w 17"/>
                                <a:gd name="T23" fmla="*/ 5 h 27"/>
                                <a:gd name="T24" fmla="*/ 17 w 17"/>
                                <a:gd name="T25" fmla="*/ 21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1"/>
                                  </a:moveTo>
                                  <a:lnTo>
                                    <a:pt x="11" y="27"/>
                                  </a:lnTo>
                                  <a:lnTo>
                                    <a:pt x="5" y="27"/>
                                  </a:lnTo>
                                  <a:lnTo>
                                    <a:pt x="0" y="27"/>
                                  </a:lnTo>
                                  <a:lnTo>
                                    <a:pt x="0" y="21"/>
                                  </a:lnTo>
                                  <a:lnTo>
                                    <a:pt x="0" y="5"/>
                                  </a:lnTo>
                                  <a:lnTo>
                                    <a:pt x="0" y="0"/>
                                  </a:lnTo>
                                  <a:lnTo>
                                    <a:pt x="5" y="0"/>
                                  </a:lnTo>
                                  <a:lnTo>
                                    <a:pt x="11" y="0"/>
                                  </a:lnTo>
                                  <a:lnTo>
                                    <a:pt x="17" y="5"/>
                                  </a:lnTo>
                                  <a:lnTo>
                                    <a:pt x="17" y="21"/>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01" name="Freeform 557">
                              <a:extLst>
                                <a:ext uri="{FF2B5EF4-FFF2-40B4-BE49-F238E27FC236}">
                                  <a16:creationId xmlns="" xmlns:a16="http://schemas.microsoft.com/office/drawing/2014/main" id="{CFB58C09-936A-4955-88F4-C75ED45DC1E9}"/>
                                </a:ext>
                              </a:extLst>
                            </p:cNvPr>
                            <p:cNvSpPr>
                              <a:spLocks/>
                            </p:cNvSpPr>
                            <p:nvPr/>
                          </p:nvSpPr>
                          <p:spPr bwMode="auto">
                            <a:xfrm>
                              <a:off x="1013" y="2585"/>
                              <a:ext cx="33" cy="16"/>
                            </a:xfrm>
                            <a:custGeom>
                              <a:avLst/>
                              <a:gdLst>
                                <a:gd name="T0" fmla="*/ 5 w 22"/>
                                <a:gd name="T1" fmla="*/ 16 h 16"/>
                                <a:gd name="T2" fmla="*/ 0 w 22"/>
                                <a:gd name="T3" fmla="*/ 11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1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1"/>
                                  </a:lnTo>
                                  <a:lnTo>
                                    <a:pt x="0" y="5"/>
                                  </a:lnTo>
                                  <a:lnTo>
                                    <a:pt x="0" y="0"/>
                                  </a:lnTo>
                                  <a:lnTo>
                                    <a:pt x="5" y="0"/>
                                  </a:lnTo>
                                  <a:lnTo>
                                    <a:pt x="17" y="0"/>
                                  </a:lnTo>
                                  <a:lnTo>
                                    <a:pt x="22" y="0"/>
                                  </a:lnTo>
                                  <a:lnTo>
                                    <a:pt x="22" y="5"/>
                                  </a:lnTo>
                                  <a:lnTo>
                                    <a:pt x="22" y="11"/>
                                  </a:lnTo>
                                  <a:lnTo>
                                    <a:pt x="17"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02" name="Freeform 561">
                              <a:extLst>
                                <a:ext uri="{FF2B5EF4-FFF2-40B4-BE49-F238E27FC236}">
                                  <a16:creationId xmlns="" xmlns:a16="http://schemas.microsoft.com/office/drawing/2014/main" id="{DC5AC8A0-339F-4740-BBCC-E085FFC24755}"/>
                                </a:ext>
                              </a:extLst>
                            </p:cNvPr>
                            <p:cNvSpPr>
                              <a:spLocks/>
                            </p:cNvSpPr>
                            <p:nvPr/>
                          </p:nvSpPr>
                          <p:spPr bwMode="auto">
                            <a:xfrm>
                              <a:off x="1055" y="2566"/>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03" name="Freeform 562">
                              <a:extLst>
                                <a:ext uri="{FF2B5EF4-FFF2-40B4-BE49-F238E27FC236}">
                                  <a16:creationId xmlns="" xmlns:a16="http://schemas.microsoft.com/office/drawing/2014/main" id="{7C0E839E-92A1-4FBA-B684-8739A6DAC446}"/>
                                </a:ext>
                              </a:extLst>
                            </p:cNvPr>
                            <p:cNvSpPr>
                              <a:spLocks/>
                            </p:cNvSpPr>
                            <p:nvPr/>
                          </p:nvSpPr>
                          <p:spPr bwMode="auto">
                            <a:xfrm>
                              <a:off x="1055" y="2566"/>
                              <a:ext cx="68" cy="14"/>
                            </a:xfrm>
                            <a:custGeom>
                              <a:avLst/>
                              <a:gdLst>
                                <a:gd name="T0" fmla="*/ 6 w 45"/>
                                <a:gd name="T1" fmla="*/ 16 h 16"/>
                                <a:gd name="T2" fmla="*/ 0 w 45"/>
                                <a:gd name="T3" fmla="*/ 11 h 16"/>
                                <a:gd name="T4" fmla="*/ 0 w 45"/>
                                <a:gd name="T5" fmla="*/ 5 h 16"/>
                                <a:gd name="T6" fmla="*/ 0 w 45"/>
                                <a:gd name="T7" fmla="*/ 5 h 16"/>
                                <a:gd name="T8" fmla="*/ 0 w 45"/>
                                <a:gd name="T9" fmla="*/ 0 h 16"/>
                                <a:gd name="T10" fmla="*/ 6 w 45"/>
                                <a:gd name="T11" fmla="*/ 0 h 16"/>
                                <a:gd name="T12" fmla="*/ 40 w 45"/>
                                <a:gd name="T13" fmla="*/ 0 h 16"/>
                                <a:gd name="T14" fmla="*/ 45 w 45"/>
                                <a:gd name="T15" fmla="*/ 0 h 16"/>
                                <a:gd name="T16" fmla="*/ 45 w 45"/>
                                <a:gd name="T17" fmla="*/ 5 h 16"/>
                                <a:gd name="T18" fmla="*/ 45 w 45"/>
                                <a:gd name="T19" fmla="*/ 5 h 16"/>
                                <a:gd name="T20" fmla="*/ 45 w 45"/>
                                <a:gd name="T21" fmla="*/ 11 h 16"/>
                                <a:gd name="T22" fmla="*/ 40 w 45"/>
                                <a:gd name="T23" fmla="*/ 16 h 16"/>
                                <a:gd name="T24" fmla="*/ 6 w 4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5"/>
                                <a:gd name="T40" fmla="*/ 0 h 16"/>
                                <a:gd name="T41" fmla="*/ 45 w 4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5" h="16">
                                  <a:moveTo>
                                    <a:pt x="6" y="16"/>
                                  </a:moveTo>
                                  <a:lnTo>
                                    <a:pt x="0" y="11"/>
                                  </a:lnTo>
                                  <a:lnTo>
                                    <a:pt x="0" y="5"/>
                                  </a:lnTo>
                                  <a:lnTo>
                                    <a:pt x="0" y="0"/>
                                  </a:lnTo>
                                  <a:lnTo>
                                    <a:pt x="6" y="0"/>
                                  </a:lnTo>
                                  <a:lnTo>
                                    <a:pt x="40" y="0"/>
                                  </a:lnTo>
                                  <a:lnTo>
                                    <a:pt x="45" y="0"/>
                                  </a:lnTo>
                                  <a:lnTo>
                                    <a:pt x="45" y="5"/>
                                  </a:lnTo>
                                  <a:lnTo>
                                    <a:pt x="45" y="11"/>
                                  </a:lnTo>
                                  <a:lnTo>
                                    <a:pt x="40"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919" name="Group 898">
                              <a:extLst>
                                <a:ext uri="{FF2B5EF4-FFF2-40B4-BE49-F238E27FC236}">
                                  <a16:creationId xmlns="" xmlns:a16="http://schemas.microsoft.com/office/drawing/2014/main" id="{C644D144-307F-43E0-AE57-3F028CBE6185}"/>
                                </a:ext>
                              </a:extLst>
                            </p:cNvPr>
                            <p:cNvGrpSpPr>
                              <a:grpSpLocks/>
                            </p:cNvGrpSpPr>
                            <p:nvPr/>
                          </p:nvGrpSpPr>
                          <p:grpSpPr bwMode="auto">
                            <a:xfrm>
                              <a:off x="1116" y="1713"/>
                              <a:ext cx="4319" cy="862"/>
                              <a:chOff x="1116" y="1713"/>
                              <a:chExt cx="4319" cy="862"/>
                            </a:xfrm>
                          </p:grpSpPr>
                          <p:sp>
                            <p:nvSpPr>
                              <p:cNvPr id="105" name="Freeform 362">
                                <a:extLst>
                                  <a:ext uri="{FF2B5EF4-FFF2-40B4-BE49-F238E27FC236}">
                                    <a16:creationId xmlns="" xmlns:a16="http://schemas.microsoft.com/office/drawing/2014/main" id="{FF9B2ADF-B94E-42BA-AA81-D5DC15040A81}"/>
                                  </a:ext>
                                </a:extLst>
                              </p:cNvPr>
                              <p:cNvSpPr>
                                <a:spLocks/>
                              </p:cNvSpPr>
                              <p:nvPr/>
                            </p:nvSpPr>
                            <p:spPr bwMode="auto">
                              <a:xfrm>
                                <a:off x="1116" y="2531"/>
                                <a:ext cx="25"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06" name="Freeform 564">
                                <a:extLst>
                                  <a:ext uri="{FF2B5EF4-FFF2-40B4-BE49-F238E27FC236}">
                                    <a16:creationId xmlns="" xmlns:a16="http://schemas.microsoft.com/office/drawing/2014/main" id="{76A40DFF-0060-4C02-A94F-098E3EB49C3B}"/>
                                  </a:ext>
                                </a:extLst>
                              </p:cNvPr>
                              <p:cNvSpPr>
                                <a:spLocks/>
                              </p:cNvSpPr>
                              <p:nvPr/>
                            </p:nvSpPr>
                            <p:spPr bwMode="auto">
                              <a:xfrm>
                                <a:off x="1116" y="2543"/>
                                <a:ext cx="25" cy="32"/>
                              </a:xfrm>
                              <a:custGeom>
                                <a:avLst/>
                                <a:gdLst>
                                  <a:gd name="T0" fmla="*/ 17 w 17"/>
                                  <a:gd name="T1" fmla="*/ 26 h 32"/>
                                  <a:gd name="T2" fmla="*/ 11 w 17"/>
                                  <a:gd name="T3" fmla="*/ 32 h 32"/>
                                  <a:gd name="T4" fmla="*/ 5 w 17"/>
                                  <a:gd name="T5" fmla="*/ 32 h 32"/>
                                  <a:gd name="T6" fmla="*/ 5 w 17"/>
                                  <a:gd name="T7" fmla="*/ 32 h 32"/>
                                  <a:gd name="T8" fmla="*/ 0 w 17"/>
                                  <a:gd name="T9" fmla="*/ 32 h 32"/>
                                  <a:gd name="T10" fmla="*/ 0 w 17"/>
                                  <a:gd name="T11" fmla="*/ 26 h 32"/>
                                  <a:gd name="T12" fmla="*/ 0 w 17"/>
                                  <a:gd name="T13" fmla="*/ 5 h 32"/>
                                  <a:gd name="T14" fmla="*/ 0 w 17"/>
                                  <a:gd name="T15" fmla="*/ 0 h 32"/>
                                  <a:gd name="T16" fmla="*/ 5 w 17"/>
                                  <a:gd name="T17" fmla="*/ 0 h 32"/>
                                  <a:gd name="T18" fmla="*/ 5 w 17"/>
                                  <a:gd name="T19" fmla="*/ 0 h 32"/>
                                  <a:gd name="T20" fmla="*/ 11 w 17"/>
                                  <a:gd name="T21" fmla="*/ 0 h 32"/>
                                  <a:gd name="T22" fmla="*/ 17 w 17"/>
                                  <a:gd name="T23" fmla="*/ 5 h 32"/>
                                  <a:gd name="T24" fmla="*/ 17 w 17"/>
                                  <a:gd name="T25" fmla="*/ 26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32"/>
                                  <a:gd name="T41" fmla="*/ 17 w 17"/>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32">
                                    <a:moveTo>
                                      <a:pt x="17" y="26"/>
                                    </a:moveTo>
                                    <a:lnTo>
                                      <a:pt x="11" y="32"/>
                                    </a:lnTo>
                                    <a:lnTo>
                                      <a:pt x="5" y="32"/>
                                    </a:lnTo>
                                    <a:lnTo>
                                      <a:pt x="0" y="32"/>
                                    </a:lnTo>
                                    <a:lnTo>
                                      <a:pt x="0" y="26"/>
                                    </a:lnTo>
                                    <a:lnTo>
                                      <a:pt x="0" y="5"/>
                                    </a:lnTo>
                                    <a:lnTo>
                                      <a:pt x="0" y="0"/>
                                    </a:lnTo>
                                    <a:lnTo>
                                      <a:pt x="5" y="0"/>
                                    </a:lnTo>
                                    <a:lnTo>
                                      <a:pt x="11" y="0"/>
                                    </a:lnTo>
                                    <a:lnTo>
                                      <a:pt x="17" y="5"/>
                                    </a:lnTo>
                                    <a:lnTo>
                                      <a:pt x="17" y="2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07" name="Freeform 565">
                                <a:extLst>
                                  <a:ext uri="{FF2B5EF4-FFF2-40B4-BE49-F238E27FC236}">
                                    <a16:creationId xmlns="" xmlns:a16="http://schemas.microsoft.com/office/drawing/2014/main" id="{633DE429-E851-4E01-B121-97DFEF8AD976}"/>
                                  </a:ext>
                                </a:extLst>
                              </p:cNvPr>
                              <p:cNvSpPr>
                                <a:spLocks/>
                              </p:cNvSpPr>
                              <p:nvPr/>
                            </p:nvSpPr>
                            <p:spPr bwMode="auto">
                              <a:xfrm>
                                <a:off x="1116" y="2543"/>
                                <a:ext cx="25" cy="16"/>
                              </a:xfrm>
                              <a:custGeom>
                                <a:avLst/>
                                <a:gdLst>
                                  <a:gd name="T0" fmla="*/ 5 w 17"/>
                                  <a:gd name="T1" fmla="*/ 16 h 16"/>
                                  <a:gd name="T2" fmla="*/ 0 w 17"/>
                                  <a:gd name="T3" fmla="*/ 10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0"/>
                                    </a:lnTo>
                                    <a:lnTo>
                                      <a:pt x="0" y="5"/>
                                    </a:lnTo>
                                    <a:lnTo>
                                      <a:pt x="0" y="0"/>
                                    </a:lnTo>
                                    <a:lnTo>
                                      <a:pt x="5" y="0"/>
                                    </a:lnTo>
                                    <a:lnTo>
                                      <a:pt x="11" y="0"/>
                                    </a:lnTo>
                                    <a:lnTo>
                                      <a:pt x="17" y="0"/>
                                    </a:lnTo>
                                    <a:lnTo>
                                      <a:pt x="17" y="5"/>
                                    </a:lnTo>
                                    <a:lnTo>
                                      <a:pt x="17" y="10"/>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08" name="Freeform 566">
                                <a:extLst>
                                  <a:ext uri="{FF2B5EF4-FFF2-40B4-BE49-F238E27FC236}">
                                    <a16:creationId xmlns="" xmlns:a16="http://schemas.microsoft.com/office/drawing/2014/main" id="{53C1EDC4-7F2E-4B37-B3A1-DD734EE9DACC}"/>
                                  </a:ext>
                                </a:extLst>
                              </p:cNvPr>
                              <p:cNvSpPr>
                                <a:spLocks/>
                              </p:cNvSpPr>
                              <p:nvPr/>
                            </p:nvSpPr>
                            <p:spPr bwMode="auto">
                              <a:xfrm>
                                <a:off x="1123" y="2531"/>
                                <a:ext cx="26"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09" name="Freeform 567">
                                <a:extLst>
                                  <a:ext uri="{FF2B5EF4-FFF2-40B4-BE49-F238E27FC236}">
                                    <a16:creationId xmlns="" xmlns:a16="http://schemas.microsoft.com/office/drawing/2014/main" id="{7D149A85-EB24-47C7-B930-F58E75F7D380}"/>
                                  </a:ext>
                                </a:extLst>
                              </p:cNvPr>
                              <p:cNvSpPr>
                                <a:spLocks/>
                              </p:cNvSpPr>
                              <p:nvPr/>
                            </p:nvSpPr>
                            <p:spPr bwMode="auto">
                              <a:xfrm>
                                <a:off x="1123" y="2531"/>
                                <a:ext cx="26"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2" y="0"/>
                                    </a:lnTo>
                                    <a:lnTo>
                                      <a:pt x="17" y="0"/>
                                    </a:lnTo>
                                    <a:lnTo>
                                      <a:pt x="17" y="5"/>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10" name="Freeform 568">
                                <a:extLst>
                                  <a:ext uri="{FF2B5EF4-FFF2-40B4-BE49-F238E27FC236}">
                                    <a16:creationId xmlns="" xmlns:a16="http://schemas.microsoft.com/office/drawing/2014/main" id="{50C45744-4F21-445F-97DA-BFD8F26DFD47}"/>
                                  </a:ext>
                                </a:extLst>
                              </p:cNvPr>
                              <p:cNvSpPr>
                                <a:spLocks/>
                              </p:cNvSpPr>
                              <p:nvPr/>
                            </p:nvSpPr>
                            <p:spPr bwMode="auto">
                              <a:xfrm>
                                <a:off x="1132" y="2521"/>
                                <a:ext cx="26" cy="20"/>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11" name="Freeform 572">
                                <a:extLst>
                                  <a:ext uri="{FF2B5EF4-FFF2-40B4-BE49-F238E27FC236}">
                                    <a16:creationId xmlns="" xmlns:a16="http://schemas.microsoft.com/office/drawing/2014/main" id="{BD3C8339-9767-45E3-B2FD-49409405C0AF}"/>
                                  </a:ext>
                                </a:extLst>
                              </p:cNvPr>
                              <p:cNvSpPr>
                                <a:spLocks/>
                              </p:cNvSpPr>
                              <p:nvPr/>
                            </p:nvSpPr>
                            <p:spPr bwMode="auto">
                              <a:xfrm>
                                <a:off x="1149" y="2500"/>
                                <a:ext cx="26"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12" name="Freeform 573">
                                <a:extLst>
                                  <a:ext uri="{FF2B5EF4-FFF2-40B4-BE49-F238E27FC236}">
                                    <a16:creationId xmlns="" xmlns:a16="http://schemas.microsoft.com/office/drawing/2014/main" id="{DE7CF554-8FB0-42A8-8EEB-0DE80729CE6D}"/>
                                  </a:ext>
                                </a:extLst>
                              </p:cNvPr>
                              <p:cNvSpPr>
                                <a:spLocks/>
                              </p:cNvSpPr>
                              <p:nvPr/>
                            </p:nvSpPr>
                            <p:spPr bwMode="auto">
                              <a:xfrm>
                                <a:off x="1149" y="2500"/>
                                <a:ext cx="26"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2" y="0"/>
                                    </a:lnTo>
                                    <a:lnTo>
                                      <a:pt x="17" y="0"/>
                                    </a:lnTo>
                                    <a:lnTo>
                                      <a:pt x="17" y="5"/>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928" name="Group 897">
                                <a:extLst>
                                  <a:ext uri="{FF2B5EF4-FFF2-40B4-BE49-F238E27FC236}">
                                    <a16:creationId xmlns="" xmlns:a16="http://schemas.microsoft.com/office/drawing/2014/main" id="{8585A266-7295-4B59-B5FA-9A8633F2A193}"/>
                                  </a:ext>
                                </a:extLst>
                              </p:cNvPr>
                              <p:cNvGrpSpPr>
                                <a:grpSpLocks/>
                              </p:cNvGrpSpPr>
                              <p:nvPr/>
                            </p:nvGrpSpPr>
                            <p:grpSpPr bwMode="auto">
                              <a:xfrm>
                                <a:off x="1158" y="1713"/>
                                <a:ext cx="4277" cy="798"/>
                                <a:chOff x="1158" y="1713"/>
                                <a:chExt cx="4277" cy="798"/>
                              </a:xfrm>
                            </p:grpSpPr>
                            <p:sp>
                              <p:nvSpPr>
                                <p:cNvPr id="114" name="Freeform 574">
                                  <a:extLst>
                                    <a:ext uri="{FF2B5EF4-FFF2-40B4-BE49-F238E27FC236}">
                                      <a16:creationId xmlns="" xmlns:a16="http://schemas.microsoft.com/office/drawing/2014/main" id="{EA1C9A39-2E3C-433E-A3A5-432280B5A915}"/>
                                    </a:ext>
                                  </a:extLst>
                                </p:cNvPr>
                                <p:cNvSpPr>
                                  <a:spLocks/>
                                </p:cNvSpPr>
                                <p:nvPr/>
                              </p:nvSpPr>
                              <p:spPr bwMode="auto">
                                <a:xfrm>
                                  <a:off x="1158" y="2489"/>
                                  <a:ext cx="26" cy="22"/>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15" name="Freeform 575">
                                  <a:extLst>
                                    <a:ext uri="{FF2B5EF4-FFF2-40B4-BE49-F238E27FC236}">
                                      <a16:creationId xmlns="" xmlns:a16="http://schemas.microsoft.com/office/drawing/2014/main" id="{872C88C0-5557-4464-A012-5FE8F9880884}"/>
                                    </a:ext>
                                  </a:extLst>
                                </p:cNvPr>
                                <p:cNvSpPr>
                                  <a:spLocks/>
                                </p:cNvSpPr>
                                <p:nvPr/>
                              </p:nvSpPr>
                              <p:spPr bwMode="auto">
                                <a:xfrm>
                                  <a:off x="1158" y="2489"/>
                                  <a:ext cx="26" cy="16"/>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1" y="0"/>
                                      </a:lnTo>
                                      <a:lnTo>
                                        <a:pt x="17" y="0"/>
                                      </a:lnTo>
                                      <a:lnTo>
                                        <a:pt x="17" y="6"/>
                                      </a:lnTo>
                                      <a:lnTo>
                                        <a:pt x="17" y="11"/>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16" name="Freeform 576">
                                  <a:extLst>
                                    <a:ext uri="{FF2B5EF4-FFF2-40B4-BE49-F238E27FC236}">
                                      <a16:creationId xmlns="" xmlns:a16="http://schemas.microsoft.com/office/drawing/2014/main" id="{5687AEBB-87DC-445B-B88F-2D8746190F17}"/>
                                    </a:ext>
                                  </a:extLst>
                                </p:cNvPr>
                                <p:cNvSpPr>
                                  <a:spLocks/>
                                </p:cNvSpPr>
                                <p:nvPr/>
                              </p:nvSpPr>
                              <p:spPr bwMode="auto">
                                <a:xfrm>
                                  <a:off x="1167" y="2479"/>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17" name="Freeform 577">
                                  <a:extLst>
                                    <a:ext uri="{FF2B5EF4-FFF2-40B4-BE49-F238E27FC236}">
                                      <a16:creationId xmlns="" xmlns:a16="http://schemas.microsoft.com/office/drawing/2014/main" id="{6F730365-0485-443C-8D6B-D2B29CA93E62}"/>
                                    </a:ext>
                                  </a:extLst>
                                </p:cNvPr>
                                <p:cNvSpPr>
                                  <a:spLocks/>
                                </p:cNvSpPr>
                                <p:nvPr/>
                              </p:nvSpPr>
                              <p:spPr bwMode="auto">
                                <a:xfrm>
                                  <a:off x="1167" y="2479"/>
                                  <a:ext cx="33" cy="16"/>
                                </a:xfrm>
                                <a:custGeom>
                                  <a:avLst/>
                                  <a:gdLst>
                                    <a:gd name="T0" fmla="*/ 5 w 22"/>
                                    <a:gd name="T1" fmla="*/ 16 h 16"/>
                                    <a:gd name="T2" fmla="*/ 0 w 22"/>
                                    <a:gd name="T3" fmla="*/ 10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0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0"/>
                                      </a:lnTo>
                                      <a:lnTo>
                                        <a:pt x="0" y="5"/>
                                      </a:lnTo>
                                      <a:lnTo>
                                        <a:pt x="0" y="0"/>
                                      </a:lnTo>
                                      <a:lnTo>
                                        <a:pt x="5" y="0"/>
                                      </a:lnTo>
                                      <a:lnTo>
                                        <a:pt x="17" y="0"/>
                                      </a:lnTo>
                                      <a:lnTo>
                                        <a:pt x="22" y="0"/>
                                      </a:lnTo>
                                      <a:lnTo>
                                        <a:pt x="22" y="5"/>
                                      </a:lnTo>
                                      <a:lnTo>
                                        <a:pt x="22" y="10"/>
                                      </a:lnTo>
                                      <a:lnTo>
                                        <a:pt x="17"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18" name="Freeform 578">
                                  <a:extLst>
                                    <a:ext uri="{FF2B5EF4-FFF2-40B4-BE49-F238E27FC236}">
                                      <a16:creationId xmlns="" xmlns:a16="http://schemas.microsoft.com/office/drawing/2014/main" id="{815FE5CC-07EA-4C85-B134-EBA9547FA8ED}"/>
                                    </a:ext>
                                  </a:extLst>
                                </p:cNvPr>
                                <p:cNvSpPr>
                                  <a:spLocks/>
                                </p:cNvSpPr>
                                <p:nvPr/>
                              </p:nvSpPr>
                              <p:spPr bwMode="auto">
                                <a:xfrm>
                                  <a:off x="1184" y="2463"/>
                                  <a:ext cx="25" cy="26"/>
                                </a:xfrm>
                                <a:custGeom>
                                  <a:avLst/>
                                  <a:gdLst>
                                    <a:gd name="T0" fmla="*/ 17 w 17"/>
                                    <a:gd name="T1" fmla="*/ 21 h 26"/>
                                    <a:gd name="T2" fmla="*/ 11 w 17"/>
                                    <a:gd name="T3" fmla="*/ 26 h 26"/>
                                    <a:gd name="T4" fmla="*/ 6 w 17"/>
                                    <a:gd name="T5" fmla="*/ 26 h 26"/>
                                    <a:gd name="T6" fmla="*/ 6 w 17"/>
                                    <a:gd name="T7" fmla="*/ 26 h 26"/>
                                    <a:gd name="T8" fmla="*/ 0 w 17"/>
                                    <a:gd name="T9" fmla="*/ 26 h 26"/>
                                    <a:gd name="T10" fmla="*/ 0 w 17"/>
                                    <a:gd name="T11" fmla="*/ 21 h 26"/>
                                    <a:gd name="T12" fmla="*/ 0 w 17"/>
                                    <a:gd name="T13" fmla="*/ 5 h 26"/>
                                    <a:gd name="T14" fmla="*/ 0 w 17"/>
                                    <a:gd name="T15" fmla="*/ 0 h 26"/>
                                    <a:gd name="T16" fmla="*/ 6 w 17"/>
                                    <a:gd name="T17" fmla="*/ 0 h 26"/>
                                    <a:gd name="T18" fmla="*/ 6 w 17"/>
                                    <a:gd name="T19" fmla="*/ 0 h 26"/>
                                    <a:gd name="T20" fmla="*/ 11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1" y="26"/>
                                      </a:lnTo>
                                      <a:lnTo>
                                        <a:pt x="6" y="26"/>
                                      </a:lnTo>
                                      <a:lnTo>
                                        <a:pt x="0" y="26"/>
                                      </a:lnTo>
                                      <a:lnTo>
                                        <a:pt x="0" y="21"/>
                                      </a:lnTo>
                                      <a:lnTo>
                                        <a:pt x="0" y="5"/>
                                      </a:lnTo>
                                      <a:lnTo>
                                        <a:pt x="0" y="0"/>
                                      </a:lnTo>
                                      <a:lnTo>
                                        <a:pt x="6" y="0"/>
                                      </a:lnTo>
                                      <a:lnTo>
                                        <a:pt x="11" y="0"/>
                                      </a:lnTo>
                                      <a:lnTo>
                                        <a:pt x="17" y="5"/>
                                      </a:lnTo>
                                      <a:lnTo>
                                        <a:pt x="17" y="21"/>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19" name="Freeform 579">
                                  <a:extLst>
                                    <a:ext uri="{FF2B5EF4-FFF2-40B4-BE49-F238E27FC236}">
                                      <a16:creationId xmlns="" xmlns:a16="http://schemas.microsoft.com/office/drawing/2014/main" id="{23E9ED6F-F379-43D5-8B75-F9BAAD3601F8}"/>
                                    </a:ext>
                                  </a:extLst>
                                </p:cNvPr>
                                <p:cNvSpPr>
                                  <a:spLocks/>
                                </p:cNvSpPr>
                                <p:nvPr/>
                              </p:nvSpPr>
                              <p:spPr bwMode="auto">
                                <a:xfrm>
                                  <a:off x="1184" y="2463"/>
                                  <a:ext cx="34" cy="14"/>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20" name="Freeform 580">
                                  <a:extLst>
                                    <a:ext uri="{FF2B5EF4-FFF2-40B4-BE49-F238E27FC236}">
                                      <a16:creationId xmlns="" xmlns:a16="http://schemas.microsoft.com/office/drawing/2014/main" id="{B50DB305-C509-4D95-8802-13F15A144C67}"/>
                                    </a:ext>
                                  </a:extLst>
                                </p:cNvPr>
                                <p:cNvSpPr>
                                  <a:spLocks/>
                                </p:cNvSpPr>
                                <p:nvPr/>
                              </p:nvSpPr>
                              <p:spPr bwMode="auto">
                                <a:xfrm>
                                  <a:off x="1200" y="2452"/>
                                  <a:ext cx="26" cy="22"/>
                                </a:xfrm>
                                <a:custGeom>
                                  <a:avLst/>
                                  <a:gdLst>
                                    <a:gd name="T0" fmla="*/ 17 w 17"/>
                                    <a:gd name="T1" fmla="*/ 16 h 22"/>
                                    <a:gd name="T2" fmla="*/ 12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2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2" y="22"/>
                                      </a:lnTo>
                                      <a:lnTo>
                                        <a:pt x="6" y="22"/>
                                      </a:lnTo>
                                      <a:lnTo>
                                        <a:pt x="0" y="22"/>
                                      </a:lnTo>
                                      <a:lnTo>
                                        <a:pt x="0" y="16"/>
                                      </a:lnTo>
                                      <a:lnTo>
                                        <a:pt x="0" y="6"/>
                                      </a:lnTo>
                                      <a:lnTo>
                                        <a:pt x="0" y="0"/>
                                      </a:lnTo>
                                      <a:lnTo>
                                        <a:pt x="6" y="0"/>
                                      </a:lnTo>
                                      <a:lnTo>
                                        <a:pt x="12"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21" name="Freeform 581">
                                  <a:extLst>
                                    <a:ext uri="{FF2B5EF4-FFF2-40B4-BE49-F238E27FC236}">
                                      <a16:creationId xmlns="" xmlns:a16="http://schemas.microsoft.com/office/drawing/2014/main" id="{3D880D24-4F6F-42FC-BC6C-A5AC75AABCEA}"/>
                                    </a:ext>
                                  </a:extLst>
                                </p:cNvPr>
                                <p:cNvSpPr>
                                  <a:spLocks/>
                                </p:cNvSpPr>
                                <p:nvPr/>
                              </p:nvSpPr>
                              <p:spPr bwMode="auto">
                                <a:xfrm>
                                  <a:off x="1200" y="2452"/>
                                  <a:ext cx="44" cy="14"/>
                                </a:xfrm>
                                <a:custGeom>
                                  <a:avLst/>
                                  <a:gdLst>
                                    <a:gd name="T0" fmla="*/ 6 w 29"/>
                                    <a:gd name="T1" fmla="*/ 16 h 16"/>
                                    <a:gd name="T2" fmla="*/ 0 w 29"/>
                                    <a:gd name="T3" fmla="*/ 11 h 16"/>
                                    <a:gd name="T4" fmla="*/ 0 w 29"/>
                                    <a:gd name="T5" fmla="*/ 6 h 16"/>
                                    <a:gd name="T6" fmla="*/ 0 w 29"/>
                                    <a:gd name="T7" fmla="*/ 6 h 16"/>
                                    <a:gd name="T8" fmla="*/ 0 w 29"/>
                                    <a:gd name="T9" fmla="*/ 0 h 16"/>
                                    <a:gd name="T10" fmla="*/ 6 w 29"/>
                                    <a:gd name="T11" fmla="*/ 0 h 16"/>
                                    <a:gd name="T12" fmla="*/ 23 w 29"/>
                                    <a:gd name="T13" fmla="*/ 0 h 16"/>
                                    <a:gd name="T14" fmla="*/ 29 w 29"/>
                                    <a:gd name="T15" fmla="*/ 0 h 16"/>
                                    <a:gd name="T16" fmla="*/ 29 w 29"/>
                                    <a:gd name="T17" fmla="*/ 6 h 16"/>
                                    <a:gd name="T18" fmla="*/ 29 w 29"/>
                                    <a:gd name="T19" fmla="*/ 6 h 16"/>
                                    <a:gd name="T20" fmla="*/ 29 w 29"/>
                                    <a:gd name="T21" fmla="*/ 11 h 16"/>
                                    <a:gd name="T22" fmla="*/ 23 w 29"/>
                                    <a:gd name="T23" fmla="*/ 16 h 16"/>
                                    <a:gd name="T24" fmla="*/ 6 w 2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16"/>
                                    <a:gd name="T41" fmla="*/ 29 w 2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16">
                                      <a:moveTo>
                                        <a:pt x="6" y="16"/>
                                      </a:moveTo>
                                      <a:lnTo>
                                        <a:pt x="0" y="11"/>
                                      </a:lnTo>
                                      <a:lnTo>
                                        <a:pt x="0" y="6"/>
                                      </a:lnTo>
                                      <a:lnTo>
                                        <a:pt x="0" y="0"/>
                                      </a:lnTo>
                                      <a:lnTo>
                                        <a:pt x="6" y="0"/>
                                      </a:lnTo>
                                      <a:lnTo>
                                        <a:pt x="23" y="0"/>
                                      </a:lnTo>
                                      <a:lnTo>
                                        <a:pt x="29" y="0"/>
                                      </a:lnTo>
                                      <a:lnTo>
                                        <a:pt x="29" y="6"/>
                                      </a:lnTo>
                                      <a:lnTo>
                                        <a:pt x="29" y="11"/>
                                      </a:lnTo>
                                      <a:lnTo>
                                        <a:pt x="23"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22" name="Freeform 582">
                                  <a:extLst>
                                    <a:ext uri="{FF2B5EF4-FFF2-40B4-BE49-F238E27FC236}">
                                      <a16:creationId xmlns="" xmlns:a16="http://schemas.microsoft.com/office/drawing/2014/main" id="{13BBC4BD-6FF1-400D-8056-9859BCAE791D}"/>
                                    </a:ext>
                                  </a:extLst>
                                </p:cNvPr>
                                <p:cNvSpPr>
                                  <a:spLocks/>
                                </p:cNvSpPr>
                                <p:nvPr/>
                              </p:nvSpPr>
                              <p:spPr bwMode="auto">
                                <a:xfrm>
                                  <a:off x="1226" y="2452"/>
                                  <a:ext cx="35" cy="14"/>
                                </a:xfrm>
                                <a:custGeom>
                                  <a:avLst/>
                                  <a:gdLst>
                                    <a:gd name="T0" fmla="*/ 6 w 23"/>
                                    <a:gd name="T1" fmla="*/ 16 h 16"/>
                                    <a:gd name="T2" fmla="*/ 0 w 23"/>
                                    <a:gd name="T3" fmla="*/ 11 h 16"/>
                                    <a:gd name="T4" fmla="*/ 0 w 23"/>
                                    <a:gd name="T5" fmla="*/ 6 h 16"/>
                                    <a:gd name="T6" fmla="*/ 0 w 23"/>
                                    <a:gd name="T7" fmla="*/ 6 h 16"/>
                                    <a:gd name="T8" fmla="*/ 0 w 23"/>
                                    <a:gd name="T9" fmla="*/ 0 h 16"/>
                                    <a:gd name="T10" fmla="*/ 6 w 23"/>
                                    <a:gd name="T11" fmla="*/ 0 h 16"/>
                                    <a:gd name="T12" fmla="*/ 17 w 23"/>
                                    <a:gd name="T13" fmla="*/ 0 h 16"/>
                                    <a:gd name="T14" fmla="*/ 23 w 23"/>
                                    <a:gd name="T15" fmla="*/ 0 h 16"/>
                                    <a:gd name="T16" fmla="*/ 23 w 23"/>
                                    <a:gd name="T17" fmla="*/ 6 h 16"/>
                                    <a:gd name="T18" fmla="*/ 23 w 23"/>
                                    <a:gd name="T19" fmla="*/ 6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6"/>
                                      </a:lnTo>
                                      <a:lnTo>
                                        <a:pt x="0" y="0"/>
                                      </a:lnTo>
                                      <a:lnTo>
                                        <a:pt x="6" y="0"/>
                                      </a:lnTo>
                                      <a:lnTo>
                                        <a:pt x="17" y="0"/>
                                      </a:lnTo>
                                      <a:lnTo>
                                        <a:pt x="23" y="0"/>
                                      </a:lnTo>
                                      <a:lnTo>
                                        <a:pt x="23" y="6"/>
                                      </a:lnTo>
                                      <a:lnTo>
                                        <a:pt x="23" y="11"/>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23" name="Freeform 583">
                                  <a:extLst>
                                    <a:ext uri="{FF2B5EF4-FFF2-40B4-BE49-F238E27FC236}">
                                      <a16:creationId xmlns="" xmlns:a16="http://schemas.microsoft.com/office/drawing/2014/main" id="{27DDD543-A90A-4ECE-BE22-0C36175B7C4D}"/>
                                    </a:ext>
                                  </a:extLst>
                                </p:cNvPr>
                                <p:cNvSpPr>
                                  <a:spLocks/>
                                </p:cNvSpPr>
                                <p:nvPr/>
                              </p:nvSpPr>
                              <p:spPr bwMode="auto">
                                <a:xfrm>
                                  <a:off x="1244" y="2442"/>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24" name="Freeform 584">
                                  <a:extLst>
                                    <a:ext uri="{FF2B5EF4-FFF2-40B4-BE49-F238E27FC236}">
                                      <a16:creationId xmlns="" xmlns:a16="http://schemas.microsoft.com/office/drawing/2014/main" id="{728AB471-9144-43D4-A349-616ADC715FD2}"/>
                                    </a:ext>
                                  </a:extLst>
                                </p:cNvPr>
                                <p:cNvSpPr>
                                  <a:spLocks/>
                                </p:cNvSpPr>
                                <p:nvPr/>
                              </p:nvSpPr>
                              <p:spPr bwMode="auto">
                                <a:xfrm>
                                  <a:off x="1244" y="2442"/>
                                  <a:ext cx="33" cy="16"/>
                                </a:xfrm>
                                <a:custGeom>
                                  <a:avLst/>
                                  <a:gdLst>
                                    <a:gd name="T0" fmla="*/ 5 w 22"/>
                                    <a:gd name="T1" fmla="*/ 16 h 16"/>
                                    <a:gd name="T2" fmla="*/ 0 w 22"/>
                                    <a:gd name="T3" fmla="*/ 10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0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0"/>
                                      </a:lnTo>
                                      <a:lnTo>
                                        <a:pt x="0" y="5"/>
                                      </a:lnTo>
                                      <a:lnTo>
                                        <a:pt x="0" y="0"/>
                                      </a:lnTo>
                                      <a:lnTo>
                                        <a:pt x="5" y="0"/>
                                      </a:lnTo>
                                      <a:lnTo>
                                        <a:pt x="17" y="0"/>
                                      </a:lnTo>
                                      <a:lnTo>
                                        <a:pt x="22" y="0"/>
                                      </a:lnTo>
                                      <a:lnTo>
                                        <a:pt x="22" y="5"/>
                                      </a:lnTo>
                                      <a:lnTo>
                                        <a:pt x="22" y="10"/>
                                      </a:lnTo>
                                      <a:lnTo>
                                        <a:pt x="17"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25" name="Freeform 585">
                                  <a:extLst>
                                    <a:ext uri="{FF2B5EF4-FFF2-40B4-BE49-F238E27FC236}">
                                      <a16:creationId xmlns="" xmlns:a16="http://schemas.microsoft.com/office/drawing/2014/main" id="{9841CE19-08B6-40EC-8DC1-6F31D7116A07}"/>
                                    </a:ext>
                                  </a:extLst>
                                </p:cNvPr>
                                <p:cNvSpPr>
                                  <a:spLocks/>
                                </p:cNvSpPr>
                                <p:nvPr/>
                              </p:nvSpPr>
                              <p:spPr bwMode="auto">
                                <a:xfrm>
                                  <a:off x="1261" y="2442"/>
                                  <a:ext cx="86" cy="16"/>
                                </a:xfrm>
                                <a:custGeom>
                                  <a:avLst/>
                                  <a:gdLst>
                                    <a:gd name="T0" fmla="*/ 6 w 57"/>
                                    <a:gd name="T1" fmla="*/ 16 h 16"/>
                                    <a:gd name="T2" fmla="*/ 0 w 57"/>
                                    <a:gd name="T3" fmla="*/ 10 h 16"/>
                                    <a:gd name="T4" fmla="*/ 0 w 57"/>
                                    <a:gd name="T5" fmla="*/ 5 h 16"/>
                                    <a:gd name="T6" fmla="*/ 0 w 57"/>
                                    <a:gd name="T7" fmla="*/ 5 h 16"/>
                                    <a:gd name="T8" fmla="*/ 0 w 57"/>
                                    <a:gd name="T9" fmla="*/ 0 h 16"/>
                                    <a:gd name="T10" fmla="*/ 6 w 57"/>
                                    <a:gd name="T11" fmla="*/ 0 h 16"/>
                                    <a:gd name="T12" fmla="*/ 51 w 57"/>
                                    <a:gd name="T13" fmla="*/ 0 h 16"/>
                                    <a:gd name="T14" fmla="*/ 57 w 57"/>
                                    <a:gd name="T15" fmla="*/ 0 h 16"/>
                                    <a:gd name="T16" fmla="*/ 57 w 57"/>
                                    <a:gd name="T17" fmla="*/ 5 h 16"/>
                                    <a:gd name="T18" fmla="*/ 57 w 57"/>
                                    <a:gd name="T19" fmla="*/ 5 h 16"/>
                                    <a:gd name="T20" fmla="*/ 57 w 57"/>
                                    <a:gd name="T21" fmla="*/ 10 h 16"/>
                                    <a:gd name="T22" fmla="*/ 51 w 57"/>
                                    <a:gd name="T23" fmla="*/ 16 h 16"/>
                                    <a:gd name="T24" fmla="*/ 6 w 5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
                                    <a:gd name="T40" fmla="*/ 0 h 16"/>
                                    <a:gd name="T41" fmla="*/ 57 w 5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 h="16">
                                      <a:moveTo>
                                        <a:pt x="6" y="16"/>
                                      </a:moveTo>
                                      <a:lnTo>
                                        <a:pt x="0" y="10"/>
                                      </a:lnTo>
                                      <a:lnTo>
                                        <a:pt x="0" y="5"/>
                                      </a:lnTo>
                                      <a:lnTo>
                                        <a:pt x="0" y="0"/>
                                      </a:lnTo>
                                      <a:lnTo>
                                        <a:pt x="6" y="0"/>
                                      </a:lnTo>
                                      <a:lnTo>
                                        <a:pt x="51" y="0"/>
                                      </a:lnTo>
                                      <a:lnTo>
                                        <a:pt x="57" y="0"/>
                                      </a:lnTo>
                                      <a:lnTo>
                                        <a:pt x="57" y="5"/>
                                      </a:lnTo>
                                      <a:lnTo>
                                        <a:pt x="57" y="10"/>
                                      </a:lnTo>
                                      <a:lnTo>
                                        <a:pt x="5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26" name="Freeform 586">
                                  <a:extLst>
                                    <a:ext uri="{FF2B5EF4-FFF2-40B4-BE49-F238E27FC236}">
                                      <a16:creationId xmlns="" xmlns:a16="http://schemas.microsoft.com/office/drawing/2014/main" id="{38BE31E4-5A80-4B36-AAF4-0E602DD379E6}"/>
                                    </a:ext>
                                  </a:extLst>
                                </p:cNvPr>
                                <p:cNvSpPr>
                                  <a:spLocks/>
                                </p:cNvSpPr>
                                <p:nvPr/>
                              </p:nvSpPr>
                              <p:spPr bwMode="auto">
                                <a:xfrm>
                                  <a:off x="1329" y="2431"/>
                                  <a:ext cx="25"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27" name="Freeform 587">
                                  <a:extLst>
                                    <a:ext uri="{FF2B5EF4-FFF2-40B4-BE49-F238E27FC236}">
                                      <a16:creationId xmlns="" xmlns:a16="http://schemas.microsoft.com/office/drawing/2014/main" id="{3BB35637-F64D-4ADB-8591-4648A2492697}"/>
                                    </a:ext>
                                  </a:extLst>
                                </p:cNvPr>
                                <p:cNvSpPr>
                                  <a:spLocks/>
                                </p:cNvSpPr>
                                <p:nvPr/>
                              </p:nvSpPr>
                              <p:spPr bwMode="auto">
                                <a:xfrm>
                                  <a:off x="1329" y="2431"/>
                                  <a:ext cx="25"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2" y="0"/>
                                      </a:lnTo>
                                      <a:lnTo>
                                        <a:pt x="17" y="0"/>
                                      </a:lnTo>
                                      <a:lnTo>
                                        <a:pt x="17" y="5"/>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28" name="Freeform 588">
                                  <a:extLst>
                                    <a:ext uri="{FF2B5EF4-FFF2-40B4-BE49-F238E27FC236}">
                                      <a16:creationId xmlns="" xmlns:a16="http://schemas.microsoft.com/office/drawing/2014/main" id="{0AAF602B-DA7B-4C53-84FF-D46265142AA4}"/>
                                    </a:ext>
                                  </a:extLst>
                                </p:cNvPr>
                                <p:cNvSpPr>
                                  <a:spLocks/>
                                </p:cNvSpPr>
                                <p:nvPr/>
                              </p:nvSpPr>
                              <p:spPr bwMode="auto">
                                <a:xfrm>
                                  <a:off x="1338" y="2431"/>
                                  <a:ext cx="35" cy="16"/>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944" name="Group 896">
                                  <a:extLst>
                                    <a:ext uri="{FF2B5EF4-FFF2-40B4-BE49-F238E27FC236}">
                                      <a16:creationId xmlns="" xmlns:a16="http://schemas.microsoft.com/office/drawing/2014/main" id="{FFEE4D12-C0D2-4A06-98EA-BFEDD836C9F1}"/>
                                    </a:ext>
                                  </a:extLst>
                                </p:cNvPr>
                                <p:cNvGrpSpPr>
                                  <a:grpSpLocks/>
                                </p:cNvGrpSpPr>
                                <p:nvPr/>
                              </p:nvGrpSpPr>
                              <p:grpSpPr bwMode="auto">
                                <a:xfrm>
                                  <a:off x="1354" y="1713"/>
                                  <a:ext cx="4081" cy="729"/>
                                  <a:chOff x="1354" y="1713"/>
                                  <a:chExt cx="4081" cy="729"/>
                                </a:xfrm>
                              </p:grpSpPr>
                              <p:sp>
                                <p:nvSpPr>
                                  <p:cNvPr id="130" name="Freeform 589">
                                    <a:extLst>
                                      <a:ext uri="{FF2B5EF4-FFF2-40B4-BE49-F238E27FC236}">
                                        <a16:creationId xmlns="" xmlns:a16="http://schemas.microsoft.com/office/drawing/2014/main" id="{638EAAAF-2B72-403F-B2CF-81ED11E651FD}"/>
                                      </a:ext>
                                    </a:extLst>
                                  </p:cNvPr>
                                  <p:cNvSpPr>
                                    <a:spLocks/>
                                  </p:cNvSpPr>
                                  <p:nvPr/>
                                </p:nvSpPr>
                                <p:spPr bwMode="auto">
                                  <a:xfrm>
                                    <a:off x="1354" y="2420"/>
                                    <a:ext cx="26" cy="22"/>
                                  </a:xfrm>
                                  <a:custGeom>
                                    <a:avLst/>
                                    <a:gdLst>
                                      <a:gd name="T0" fmla="*/ 17 w 17"/>
                                      <a:gd name="T1" fmla="*/ 16 h 22"/>
                                      <a:gd name="T2" fmla="*/ 12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2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2" y="22"/>
                                        </a:lnTo>
                                        <a:lnTo>
                                          <a:pt x="6" y="22"/>
                                        </a:lnTo>
                                        <a:lnTo>
                                          <a:pt x="0" y="22"/>
                                        </a:lnTo>
                                        <a:lnTo>
                                          <a:pt x="0" y="16"/>
                                        </a:lnTo>
                                        <a:lnTo>
                                          <a:pt x="0" y="6"/>
                                        </a:lnTo>
                                        <a:lnTo>
                                          <a:pt x="0" y="0"/>
                                        </a:lnTo>
                                        <a:lnTo>
                                          <a:pt x="6" y="0"/>
                                        </a:lnTo>
                                        <a:lnTo>
                                          <a:pt x="12"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31" name="Freeform 590">
                                    <a:extLst>
                                      <a:ext uri="{FF2B5EF4-FFF2-40B4-BE49-F238E27FC236}">
                                        <a16:creationId xmlns="" xmlns:a16="http://schemas.microsoft.com/office/drawing/2014/main" id="{F1511BD5-BF7E-4639-9734-F78BF069249B}"/>
                                      </a:ext>
                                    </a:extLst>
                                  </p:cNvPr>
                                  <p:cNvSpPr>
                                    <a:spLocks/>
                                  </p:cNvSpPr>
                                  <p:nvPr/>
                                </p:nvSpPr>
                                <p:spPr bwMode="auto">
                                  <a:xfrm>
                                    <a:off x="1354" y="2420"/>
                                    <a:ext cx="26" cy="16"/>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2 w 17"/>
                                      <a:gd name="T13" fmla="*/ 0 h 16"/>
                                      <a:gd name="T14" fmla="*/ 17 w 17"/>
                                      <a:gd name="T15" fmla="*/ 0 h 16"/>
                                      <a:gd name="T16" fmla="*/ 17 w 17"/>
                                      <a:gd name="T17" fmla="*/ 6 h 16"/>
                                      <a:gd name="T18" fmla="*/ 17 w 17"/>
                                      <a:gd name="T19" fmla="*/ 6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2" y="0"/>
                                        </a:lnTo>
                                        <a:lnTo>
                                          <a:pt x="17" y="0"/>
                                        </a:lnTo>
                                        <a:lnTo>
                                          <a:pt x="17" y="6"/>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32" name="Freeform 591">
                                    <a:extLst>
                                      <a:ext uri="{FF2B5EF4-FFF2-40B4-BE49-F238E27FC236}">
                                        <a16:creationId xmlns="" xmlns:a16="http://schemas.microsoft.com/office/drawing/2014/main" id="{0E17D687-D70E-4933-BAD6-3FA11865DB25}"/>
                                      </a:ext>
                                    </a:extLst>
                                  </p:cNvPr>
                                  <p:cNvSpPr>
                                    <a:spLocks/>
                                  </p:cNvSpPr>
                                  <p:nvPr/>
                                </p:nvSpPr>
                                <p:spPr bwMode="auto">
                                  <a:xfrm>
                                    <a:off x="1364" y="2420"/>
                                    <a:ext cx="68" cy="16"/>
                                  </a:xfrm>
                                  <a:custGeom>
                                    <a:avLst/>
                                    <a:gdLst>
                                      <a:gd name="T0" fmla="*/ 6 w 45"/>
                                      <a:gd name="T1" fmla="*/ 16 h 16"/>
                                      <a:gd name="T2" fmla="*/ 0 w 45"/>
                                      <a:gd name="T3" fmla="*/ 11 h 16"/>
                                      <a:gd name="T4" fmla="*/ 0 w 45"/>
                                      <a:gd name="T5" fmla="*/ 6 h 16"/>
                                      <a:gd name="T6" fmla="*/ 0 w 45"/>
                                      <a:gd name="T7" fmla="*/ 6 h 16"/>
                                      <a:gd name="T8" fmla="*/ 0 w 45"/>
                                      <a:gd name="T9" fmla="*/ 0 h 16"/>
                                      <a:gd name="T10" fmla="*/ 6 w 45"/>
                                      <a:gd name="T11" fmla="*/ 0 h 16"/>
                                      <a:gd name="T12" fmla="*/ 40 w 45"/>
                                      <a:gd name="T13" fmla="*/ 0 h 16"/>
                                      <a:gd name="T14" fmla="*/ 45 w 45"/>
                                      <a:gd name="T15" fmla="*/ 0 h 16"/>
                                      <a:gd name="T16" fmla="*/ 45 w 45"/>
                                      <a:gd name="T17" fmla="*/ 6 h 16"/>
                                      <a:gd name="T18" fmla="*/ 45 w 45"/>
                                      <a:gd name="T19" fmla="*/ 6 h 16"/>
                                      <a:gd name="T20" fmla="*/ 45 w 45"/>
                                      <a:gd name="T21" fmla="*/ 11 h 16"/>
                                      <a:gd name="T22" fmla="*/ 40 w 45"/>
                                      <a:gd name="T23" fmla="*/ 16 h 16"/>
                                      <a:gd name="T24" fmla="*/ 6 w 4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5"/>
                                      <a:gd name="T40" fmla="*/ 0 h 16"/>
                                      <a:gd name="T41" fmla="*/ 45 w 4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5" h="16">
                                        <a:moveTo>
                                          <a:pt x="6" y="16"/>
                                        </a:moveTo>
                                        <a:lnTo>
                                          <a:pt x="0" y="11"/>
                                        </a:lnTo>
                                        <a:lnTo>
                                          <a:pt x="0" y="6"/>
                                        </a:lnTo>
                                        <a:lnTo>
                                          <a:pt x="0" y="0"/>
                                        </a:lnTo>
                                        <a:lnTo>
                                          <a:pt x="6" y="0"/>
                                        </a:lnTo>
                                        <a:lnTo>
                                          <a:pt x="40" y="0"/>
                                        </a:lnTo>
                                        <a:lnTo>
                                          <a:pt x="45" y="0"/>
                                        </a:lnTo>
                                        <a:lnTo>
                                          <a:pt x="45" y="6"/>
                                        </a:lnTo>
                                        <a:lnTo>
                                          <a:pt x="45" y="11"/>
                                        </a:lnTo>
                                        <a:lnTo>
                                          <a:pt x="40"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33" name="Freeform 593">
                                    <a:extLst>
                                      <a:ext uri="{FF2B5EF4-FFF2-40B4-BE49-F238E27FC236}">
                                        <a16:creationId xmlns="" xmlns:a16="http://schemas.microsoft.com/office/drawing/2014/main" id="{C1C6F664-9B62-4F9E-9AE4-D46C96780138}"/>
                                      </a:ext>
                                    </a:extLst>
                                  </p:cNvPr>
                                  <p:cNvSpPr>
                                    <a:spLocks/>
                                  </p:cNvSpPr>
                                  <p:nvPr/>
                                </p:nvSpPr>
                                <p:spPr bwMode="auto">
                                  <a:xfrm>
                                    <a:off x="1415" y="2410"/>
                                    <a:ext cx="35" cy="16"/>
                                  </a:xfrm>
                                  <a:custGeom>
                                    <a:avLst/>
                                    <a:gdLst>
                                      <a:gd name="T0" fmla="*/ 6 w 23"/>
                                      <a:gd name="T1" fmla="*/ 16 h 16"/>
                                      <a:gd name="T2" fmla="*/ 0 w 23"/>
                                      <a:gd name="T3" fmla="*/ 10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0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0"/>
                                        </a:lnTo>
                                        <a:lnTo>
                                          <a:pt x="0" y="5"/>
                                        </a:lnTo>
                                        <a:lnTo>
                                          <a:pt x="0" y="0"/>
                                        </a:lnTo>
                                        <a:lnTo>
                                          <a:pt x="6" y="0"/>
                                        </a:lnTo>
                                        <a:lnTo>
                                          <a:pt x="17" y="0"/>
                                        </a:lnTo>
                                        <a:lnTo>
                                          <a:pt x="23" y="0"/>
                                        </a:lnTo>
                                        <a:lnTo>
                                          <a:pt x="23" y="5"/>
                                        </a:lnTo>
                                        <a:lnTo>
                                          <a:pt x="23" y="10"/>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34" name="Freeform 594">
                                    <a:extLst>
                                      <a:ext uri="{FF2B5EF4-FFF2-40B4-BE49-F238E27FC236}">
                                        <a16:creationId xmlns="" xmlns:a16="http://schemas.microsoft.com/office/drawing/2014/main" id="{AD90F1DD-73C5-4F56-BF88-B90A44F7218E}"/>
                                      </a:ext>
                                    </a:extLst>
                                  </p:cNvPr>
                                  <p:cNvSpPr>
                                    <a:spLocks/>
                                  </p:cNvSpPr>
                                  <p:nvPr/>
                                </p:nvSpPr>
                                <p:spPr bwMode="auto">
                                  <a:xfrm>
                                    <a:off x="1432" y="2410"/>
                                    <a:ext cx="25"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0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2" y="0"/>
                                        </a:lnTo>
                                        <a:lnTo>
                                          <a:pt x="17" y="0"/>
                                        </a:lnTo>
                                        <a:lnTo>
                                          <a:pt x="17" y="5"/>
                                        </a:lnTo>
                                        <a:lnTo>
                                          <a:pt x="17" y="10"/>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35" name="Freeform 595">
                                    <a:extLst>
                                      <a:ext uri="{FF2B5EF4-FFF2-40B4-BE49-F238E27FC236}">
                                        <a16:creationId xmlns="" xmlns:a16="http://schemas.microsoft.com/office/drawing/2014/main" id="{7ADF67B8-F6A1-4F0F-833D-901945856C28}"/>
                                      </a:ext>
                                    </a:extLst>
                                  </p:cNvPr>
                                  <p:cNvSpPr>
                                    <a:spLocks/>
                                  </p:cNvSpPr>
                                  <p:nvPr/>
                                </p:nvSpPr>
                                <p:spPr bwMode="auto">
                                  <a:xfrm>
                                    <a:off x="1441" y="2399"/>
                                    <a:ext cx="25" cy="21"/>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36" name="Freeform 596">
                                    <a:extLst>
                                      <a:ext uri="{FF2B5EF4-FFF2-40B4-BE49-F238E27FC236}">
                                        <a16:creationId xmlns="" xmlns:a16="http://schemas.microsoft.com/office/drawing/2014/main" id="{7C281657-A3B2-44F1-8C9F-C6F21C6D699D}"/>
                                      </a:ext>
                                    </a:extLst>
                                  </p:cNvPr>
                                  <p:cNvSpPr>
                                    <a:spLocks/>
                                  </p:cNvSpPr>
                                  <p:nvPr/>
                                </p:nvSpPr>
                                <p:spPr bwMode="auto">
                                  <a:xfrm>
                                    <a:off x="1441" y="2399"/>
                                    <a:ext cx="25"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1" y="0"/>
                                        </a:lnTo>
                                        <a:lnTo>
                                          <a:pt x="17" y="0"/>
                                        </a:lnTo>
                                        <a:lnTo>
                                          <a:pt x="17" y="5"/>
                                        </a:lnTo>
                                        <a:lnTo>
                                          <a:pt x="17" y="11"/>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952" name="Group 895">
                                    <a:extLst>
                                      <a:ext uri="{FF2B5EF4-FFF2-40B4-BE49-F238E27FC236}">
                                        <a16:creationId xmlns="" xmlns:a16="http://schemas.microsoft.com/office/drawing/2014/main" id="{B07AE499-2340-43DB-8AD6-273A020FDBF5}"/>
                                      </a:ext>
                                    </a:extLst>
                                  </p:cNvPr>
                                  <p:cNvGrpSpPr>
                                    <a:grpSpLocks/>
                                  </p:cNvGrpSpPr>
                                  <p:nvPr/>
                                </p:nvGrpSpPr>
                                <p:grpSpPr bwMode="auto">
                                  <a:xfrm>
                                    <a:off x="1450" y="1713"/>
                                    <a:ext cx="3985" cy="691"/>
                                    <a:chOff x="1450" y="1713"/>
                                    <a:chExt cx="3985" cy="691"/>
                                  </a:xfrm>
                                </p:grpSpPr>
                                <p:sp>
                                  <p:nvSpPr>
                                    <p:cNvPr id="138" name="Freeform 598">
                                      <a:extLst>
                                        <a:ext uri="{FF2B5EF4-FFF2-40B4-BE49-F238E27FC236}">
                                          <a16:creationId xmlns="" xmlns:a16="http://schemas.microsoft.com/office/drawing/2014/main" id="{641E7E6A-6E61-4CE3-9BE5-318EFEA166BA}"/>
                                        </a:ext>
                                      </a:extLst>
                                    </p:cNvPr>
                                    <p:cNvSpPr>
                                      <a:spLocks/>
                                    </p:cNvSpPr>
                                    <p:nvPr/>
                                  </p:nvSpPr>
                                  <p:spPr bwMode="auto">
                                    <a:xfrm>
                                      <a:off x="1450" y="2388"/>
                                      <a:ext cx="25" cy="16"/>
                                    </a:xfrm>
                                    <a:custGeom>
                                      <a:avLst/>
                                      <a:gdLst>
                                        <a:gd name="T0" fmla="*/ 5 w 17"/>
                                        <a:gd name="T1" fmla="*/ 16 h 16"/>
                                        <a:gd name="T2" fmla="*/ 0 w 17"/>
                                        <a:gd name="T3" fmla="*/ 11 h 16"/>
                                        <a:gd name="T4" fmla="*/ 0 w 17"/>
                                        <a:gd name="T5" fmla="*/ 6 h 16"/>
                                        <a:gd name="T6" fmla="*/ 0 w 17"/>
                                        <a:gd name="T7" fmla="*/ 6 h 16"/>
                                        <a:gd name="T8" fmla="*/ 0 w 17"/>
                                        <a:gd name="T9" fmla="*/ 0 h 16"/>
                                        <a:gd name="T10" fmla="*/ 5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6"/>
                                          </a:lnTo>
                                          <a:lnTo>
                                            <a:pt x="0" y="0"/>
                                          </a:lnTo>
                                          <a:lnTo>
                                            <a:pt x="5" y="0"/>
                                          </a:lnTo>
                                          <a:lnTo>
                                            <a:pt x="11" y="0"/>
                                          </a:lnTo>
                                          <a:lnTo>
                                            <a:pt x="17" y="0"/>
                                          </a:lnTo>
                                          <a:lnTo>
                                            <a:pt x="17" y="6"/>
                                          </a:lnTo>
                                          <a:lnTo>
                                            <a:pt x="17" y="11"/>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39" name="Freeform 599">
                                      <a:extLst>
                                        <a:ext uri="{FF2B5EF4-FFF2-40B4-BE49-F238E27FC236}">
                                          <a16:creationId xmlns="" xmlns:a16="http://schemas.microsoft.com/office/drawing/2014/main" id="{0701AB1A-C1BB-4348-8CFC-1B14D7261B5D}"/>
                                        </a:ext>
                                      </a:extLst>
                                    </p:cNvPr>
                                    <p:cNvSpPr>
                                      <a:spLocks/>
                                    </p:cNvSpPr>
                                    <p:nvPr/>
                                  </p:nvSpPr>
                                  <p:spPr bwMode="auto">
                                    <a:xfrm>
                                      <a:off x="1457" y="2378"/>
                                      <a:ext cx="26"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40" name="Freeform 600">
                                      <a:extLst>
                                        <a:ext uri="{FF2B5EF4-FFF2-40B4-BE49-F238E27FC236}">
                                          <a16:creationId xmlns="" xmlns:a16="http://schemas.microsoft.com/office/drawing/2014/main" id="{C81C8D58-B7BB-46DA-A871-1CE4DA7BC27C}"/>
                                        </a:ext>
                                      </a:extLst>
                                    </p:cNvPr>
                                    <p:cNvSpPr>
                                      <a:spLocks/>
                                    </p:cNvSpPr>
                                    <p:nvPr/>
                                  </p:nvSpPr>
                                  <p:spPr bwMode="auto">
                                    <a:xfrm>
                                      <a:off x="1457" y="2378"/>
                                      <a:ext cx="61" cy="16"/>
                                    </a:xfrm>
                                    <a:custGeom>
                                      <a:avLst/>
                                      <a:gdLst>
                                        <a:gd name="T0" fmla="*/ 6 w 40"/>
                                        <a:gd name="T1" fmla="*/ 16 h 16"/>
                                        <a:gd name="T2" fmla="*/ 0 w 40"/>
                                        <a:gd name="T3" fmla="*/ 10 h 16"/>
                                        <a:gd name="T4" fmla="*/ 0 w 40"/>
                                        <a:gd name="T5" fmla="*/ 5 h 16"/>
                                        <a:gd name="T6" fmla="*/ 0 w 40"/>
                                        <a:gd name="T7" fmla="*/ 5 h 16"/>
                                        <a:gd name="T8" fmla="*/ 0 w 40"/>
                                        <a:gd name="T9" fmla="*/ 0 h 16"/>
                                        <a:gd name="T10" fmla="*/ 6 w 40"/>
                                        <a:gd name="T11" fmla="*/ 0 h 16"/>
                                        <a:gd name="T12" fmla="*/ 34 w 40"/>
                                        <a:gd name="T13" fmla="*/ 0 h 16"/>
                                        <a:gd name="T14" fmla="*/ 40 w 40"/>
                                        <a:gd name="T15" fmla="*/ 0 h 16"/>
                                        <a:gd name="T16" fmla="*/ 40 w 40"/>
                                        <a:gd name="T17" fmla="*/ 5 h 16"/>
                                        <a:gd name="T18" fmla="*/ 40 w 40"/>
                                        <a:gd name="T19" fmla="*/ 5 h 16"/>
                                        <a:gd name="T20" fmla="*/ 40 w 40"/>
                                        <a:gd name="T21" fmla="*/ 10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0"/>
                                          </a:lnTo>
                                          <a:lnTo>
                                            <a:pt x="0" y="5"/>
                                          </a:lnTo>
                                          <a:lnTo>
                                            <a:pt x="0" y="0"/>
                                          </a:lnTo>
                                          <a:lnTo>
                                            <a:pt x="6" y="0"/>
                                          </a:lnTo>
                                          <a:lnTo>
                                            <a:pt x="34" y="0"/>
                                          </a:lnTo>
                                          <a:lnTo>
                                            <a:pt x="40" y="0"/>
                                          </a:lnTo>
                                          <a:lnTo>
                                            <a:pt x="40" y="5"/>
                                          </a:lnTo>
                                          <a:lnTo>
                                            <a:pt x="40" y="10"/>
                                          </a:lnTo>
                                          <a:lnTo>
                                            <a:pt x="34"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41" name="Freeform 601">
                                      <a:extLst>
                                        <a:ext uri="{FF2B5EF4-FFF2-40B4-BE49-F238E27FC236}">
                                          <a16:creationId xmlns="" xmlns:a16="http://schemas.microsoft.com/office/drawing/2014/main" id="{FE03403E-9227-4F7C-9633-6F6B9F032DB4}"/>
                                        </a:ext>
                                      </a:extLst>
                                    </p:cNvPr>
                                    <p:cNvSpPr>
                                      <a:spLocks/>
                                    </p:cNvSpPr>
                                    <p:nvPr/>
                                  </p:nvSpPr>
                                  <p:spPr bwMode="auto">
                                    <a:xfrm>
                                      <a:off x="1501" y="2378"/>
                                      <a:ext cx="26" cy="16"/>
                                    </a:xfrm>
                                    <a:custGeom>
                                      <a:avLst/>
                                      <a:gdLst>
                                        <a:gd name="T0" fmla="*/ 5 w 17"/>
                                        <a:gd name="T1" fmla="*/ 16 h 16"/>
                                        <a:gd name="T2" fmla="*/ 0 w 17"/>
                                        <a:gd name="T3" fmla="*/ 10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0"/>
                                          </a:lnTo>
                                          <a:lnTo>
                                            <a:pt x="0" y="5"/>
                                          </a:lnTo>
                                          <a:lnTo>
                                            <a:pt x="0" y="0"/>
                                          </a:lnTo>
                                          <a:lnTo>
                                            <a:pt x="5" y="0"/>
                                          </a:lnTo>
                                          <a:lnTo>
                                            <a:pt x="11" y="0"/>
                                          </a:lnTo>
                                          <a:lnTo>
                                            <a:pt x="17" y="0"/>
                                          </a:lnTo>
                                          <a:lnTo>
                                            <a:pt x="17" y="5"/>
                                          </a:lnTo>
                                          <a:lnTo>
                                            <a:pt x="17" y="10"/>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42" name="Freeform 602">
                                      <a:extLst>
                                        <a:ext uri="{FF2B5EF4-FFF2-40B4-BE49-F238E27FC236}">
                                          <a16:creationId xmlns="" xmlns:a16="http://schemas.microsoft.com/office/drawing/2014/main" id="{EC3B0CFF-2768-45E1-89C0-EEC18A739668}"/>
                                        </a:ext>
                                      </a:extLst>
                                    </p:cNvPr>
                                    <p:cNvSpPr>
                                      <a:spLocks/>
                                    </p:cNvSpPr>
                                    <p:nvPr/>
                                  </p:nvSpPr>
                                  <p:spPr bwMode="auto">
                                    <a:xfrm>
                                      <a:off x="1509" y="2378"/>
                                      <a:ext cx="43" cy="16"/>
                                    </a:xfrm>
                                    <a:custGeom>
                                      <a:avLst/>
                                      <a:gdLst>
                                        <a:gd name="T0" fmla="*/ 6 w 29"/>
                                        <a:gd name="T1" fmla="*/ 16 h 16"/>
                                        <a:gd name="T2" fmla="*/ 0 w 29"/>
                                        <a:gd name="T3" fmla="*/ 10 h 16"/>
                                        <a:gd name="T4" fmla="*/ 0 w 29"/>
                                        <a:gd name="T5" fmla="*/ 5 h 16"/>
                                        <a:gd name="T6" fmla="*/ 0 w 29"/>
                                        <a:gd name="T7" fmla="*/ 5 h 16"/>
                                        <a:gd name="T8" fmla="*/ 0 w 29"/>
                                        <a:gd name="T9" fmla="*/ 0 h 16"/>
                                        <a:gd name="T10" fmla="*/ 6 w 29"/>
                                        <a:gd name="T11" fmla="*/ 0 h 16"/>
                                        <a:gd name="T12" fmla="*/ 23 w 29"/>
                                        <a:gd name="T13" fmla="*/ 0 h 16"/>
                                        <a:gd name="T14" fmla="*/ 29 w 29"/>
                                        <a:gd name="T15" fmla="*/ 0 h 16"/>
                                        <a:gd name="T16" fmla="*/ 29 w 29"/>
                                        <a:gd name="T17" fmla="*/ 5 h 16"/>
                                        <a:gd name="T18" fmla="*/ 29 w 29"/>
                                        <a:gd name="T19" fmla="*/ 5 h 16"/>
                                        <a:gd name="T20" fmla="*/ 29 w 29"/>
                                        <a:gd name="T21" fmla="*/ 10 h 16"/>
                                        <a:gd name="T22" fmla="*/ 23 w 29"/>
                                        <a:gd name="T23" fmla="*/ 16 h 16"/>
                                        <a:gd name="T24" fmla="*/ 6 w 2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16"/>
                                        <a:gd name="T41" fmla="*/ 29 w 2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16">
                                          <a:moveTo>
                                            <a:pt x="6" y="16"/>
                                          </a:moveTo>
                                          <a:lnTo>
                                            <a:pt x="0" y="10"/>
                                          </a:lnTo>
                                          <a:lnTo>
                                            <a:pt x="0" y="5"/>
                                          </a:lnTo>
                                          <a:lnTo>
                                            <a:pt x="0" y="0"/>
                                          </a:lnTo>
                                          <a:lnTo>
                                            <a:pt x="6" y="0"/>
                                          </a:lnTo>
                                          <a:lnTo>
                                            <a:pt x="23" y="0"/>
                                          </a:lnTo>
                                          <a:lnTo>
                                            <a:pt x="29" y="0"/>
                                          </a:lnTo>
                                          <a:lnTo>
                                            <a:pt x="29" y="5"/>
                                          </a:lnTo>
                                          <a:lnTo>
                                            <a:pt x="29" y="10"/>
                                          </a:lnTo>
                                          <a:lnTo>
                                            <a:pt x="23"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43" name="Freeform 604">
                                      <a:extLst>
                                        <a:ext uri="{FF2B5EF4-FFF2-40B4-BE49-F238E27FC236}">
                                          <a16:creationId xmlns="" xmlns:a16="http://schemas.microsoft.com/office/drawing/2014/main" id="{2F9110E0-70D4-4122-B4EA-C521E1931196}"/>
                                        </a:ext>
                                      </a:extLst>
                                    </p:cNvPr>
                                    <p:cNvSpPr>
                                      <a:spLocks/>
                                    </p:cNvSpPr>
                                    <p:nvPr/>
                                  </p:nvSpPr>
                                  <p:spPr bwMode="auto">
                                    <a:xfrm>
                                      <a:off x="1543" y="2367"/>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6 h 21"/>
                                        <a:gd name="T14" fmla="*/ 0 w 17"/>
                                        <a:gd name="T15" fmla="*/ 0 h 21"/>
                                        <a:gd name="T16" fmla="*/ 6 w 17"/>
                                        <a:gd name="T17" fmla="*/ 0 h 21"/>
                                        <a:gd name="T18" fmla="*/ 6 w 17"/>
                                        <a:gd name="T19" fmla="*/ 0 h 21"/>
                                        <a:gd name="T20" fmla="*/ 11 w 17"/>
                                        <a:gd name="T21" fmla="*/ 0 h 21"/>
                                        <a:gd name="T22" fmla="*/ 17 w 17"/>
                                        <a:gd name="T23" fmla="*/ 6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6"/>
                                          </a:lnTo>
                                          <a:lnTo>
                                            <a:pt x="0" y="0"/>
                                          </a:lnTo>
                                          <a:lnTo>
                                            <a:pt x="6"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959" name="Group 894">
                                      <a:extLst>
                                        <a:ext uri="{FF2B5EF4-FFF2-40B4-BE49-F238E27FC236}">
                                          <a16:creationId xmlns="" xmlns:a16="http://schemas.microsoft.com/office/drawing/2014/main" id="{33323975-6E38-47BE-A90E-BF4BA44C5DE9}"/>
                                        </a:ext>
                                      </a:extLst>
                                    </p:cNvPr>
                                    <p:cNvGrpSpPr>
                                      <a:grpSpLocks/>
                                    </p:cNvGrpSpPr>
                                    <p:nvPr/>
                                  </p:nvGrpSpPr>
                                  <p:grpSpPr bwMode="auto">
                                    <a:xfrm>
                                      <a:off x="1543" y="1713"/>
                                      <a:ext cx="3892" cy="670"/>
                                      <a:chOff x="1543" y="1713"/>
                                      <a:chExt cx="3892" cy="670"/>
                                    </a:xfrm>
                                  </p:grpSpPr>
                                  <p:sp>
                                    <p:nvSpPr>
                                      <p:cNvPr id="145" name="Freeform 605">
                                        <a:extLst>
                                          <a:ext uri="{FF2B5EF4-FFF2-40B4-BE49-F238E27FC236}">
                                            <a16:creationId xmlns="" xmlns:a16="http://schemas.microsoft.com/office/drawing/2014/main" id="{232E556E-0371-4A9D-97F1-EC6997396740}"/>
                                          </a:ext>
                                        </a:extLst>
                                      </p:cNvPr>
                                      <p:cNvSpPr>
                                        <a:spLocks/>
                                      </p:cNvSpPr>
                                      <p:nvPr/>
                                    </p:nvSpPr>
                                    <p:spPr bwMode="auto">
                                      <a:xfrm>
                                        <a:off x="1543" y="2366"/>
                                        <a:ext cx="35" cy="16"/>
                                      </a:xfrm>
                                      <a:custGeom>
                                        <a:avLst/>
                                        <a:gdLst>
                                          <a:gd name="T0" fmla="*/ 6 w 23"/>
                                          <a:gd name="T1" fmla="*/ 16 h 16"/>
                                          <a:gd name="T2" fmla="*/ 0 w 23"/>
                                          <a:gd name="T3" fmla="*/ 11 h 16"/>
                                          <a:gd name="T4" fmla="*/ 0 w 23"/>
                                          <a:gd name="T5" fmla="*/ 6 h 16"/>
                                          <a:gd name="T6" fmla="*/ 0 w 23"/>
                                          <a:gd name="T7" fmla="*/ 6 h 16"/>
                                          <a:gd name="T8" fmla="*/ 0 w 23"/>
                                          <a:gd name="T9" fmla="*/ 0 h 16"/>
                                          <a:gd name="T10" fmla="*/ 6 w 23"/>
                                          <a:gd name="T11" fmla="*/ 0 h 16"/>
                                          <a:gd name="T12" fmla="*/ 17 w 23"/>
                                          <a:gd name="T13" fmla="*/ 0 h 16"/>
                                          <a:gd name="T14" fmla="*/ 23 w 23"/>
                                          <a:gd name="T15" fmla="*/ 0 h 16"/>
                                          <a:gd name="T16" fmla="*/ 23 w 23"/>
                                          <a:gd name="T17" fmla="*/ 6 h 16"/>
                                          <a:gd name="T18" fmla="*/ 23 w 23"/>
                                          <a:gd name="T19" fmla="*/ 6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6"/>
                                            </a:lnTo>
                                            <a:lnTo>
                                              <a:pt x="0" y="0"/>
                                            </a:lnTo>
                                            <a:lnTo>
                                              <a:pt x="6" y="0"/>
                                            </a:lnTo>
                                            <a:lnTo>
                                              <a:pt x="17" y="0"/>
                                            </a:lnTo>
                                            <a:lnTo>
                                              <a:pt x="23" y="0"/>
                                            </a:lnTo>
                                            <a:lnTo>
                                              <a:pt x="23" y="6"/>
                                            </a:lnTo>
                                            <a:lnTo>
                                              <a:pt x="23" y="11"/>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46" name="Freeform 606">
                                        <a:extLst>
                                          <a:ext uri="{FF2B5EF4-FFF2-40B4-BE49-F238E27FC236}">
                                            <a16:creationId xmlns="" xmlns:a16="http://schemas.microsoft.com/office/drawing/2014/main" id="{119FE394-AFB4-4F3C-84DD-4BA4D5DDD686}"/>
                                          </a:ext>
                                        </a:extLst>
                                      </p:cNvPr>
                                      <p:cNvSpPr>
                                        <a:spLocks/>
                                      </p:cNvSpPr>
                                      <p:nvPr/>
                                    </p:nvSpPr>
                                    <p:spPr bwMode="auto">
                                      <a:xfrm>
                                        <a:off x="1560" y="2349"/>
                                        <a:ext cx="26" cy="27"/>
                                      </a:xfrm>
                                      <a:custGeom>
                                        <a:avLst/>
                                        <a:gdLst>
                                          <a:gd name="T0" fmla="*/ 17 w 17"/>
                                          <a:gd name="T1" fmla="*/ 22 h 27"/>
                                          <a:gd name="T2" fmla="*/ 12 w 17"/>
                                          <a:gd name="T3" fmla="*/ 27 h 27"/>
                                          <a:gd name="T4" fmla="*/ 6 w 17"/>
                                          <a:gd name="T5" fmla="*/ 27 h 27"/>
                                          <a:gd name="T6" fmla="*/ 6 w 17"/>
                                          <a:gd name="T7" fmla="*/ 27 h 27"/>
                                          <a:gd name="T8" fmla="*/ 0 w 17"/>
                                          <a:gd name="T9" fmla="*/ 27 h 27"/>
                                          <a:gd name="T10" fmla="*/ 0 w 17"/>
                                          <a:gd name="T11" fmla="*/ 22 h 27"/>
                                          <a:gd name="T12" fmla="*/ 0 w 17"/>
                                          <a:gd name="T13" fmla="*/ 6 h 27"/>
                                          <a:gd name="T14" fmla="*/ 0 w 17"/>
                                          <a:gd name="T15" fmla="*/ 0 h 27"/>
                                          <a:gd name="T16" fmla="*/ 6 w 17"/>
                                          <a:gd name="T17" fmla="*/ 0 h 27"/>
                                          <a:gd name="T18" fmla="*/ 6 w 17"/>
                                          <a:gd name="T19" fmla="*/ 0 h 27"/>
                                          <a:gd name="T20" fmla="*/ 12 w 17"/>
                                          <a:gd name="T21" fmla="*/ 0 h 27"/>
                                          <a:gd name="T22" fmla="*/ 17 w 17"/>
                                          <a:gd name="T23" fmla="*/ 6 h 27"/>
                                          <a:gd name="T24" fmla="*/ 17 w 17"/>
                                          <a:gd name="T25" fmla="*/ 22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2"/>
                                            </a:moveTo>
                                            <a:lnTo>
                                              <a:pt x="12" y="27"/>
                                            </a:lnTo>
                                            <a:lnTo>
                                              <a:pt x="6" y="27"/>
                                            </a:lnTo>
                                            <a:lnTo>
                                              <a:pt x="0" y="27"/>
                                            </a:lnTo>
                                            <a:lnTo>
                                              <a:pt x="0" y="22"/>
                                            </a:lnTo>
                                            <a:lnTo>
                                              <a:pt x="0" y="6"/>
                                            </a:lnTo>
                                            <a:lnTo>
                                              <a:pt x="0" y="0"/>
                                            </a:lnTo>
                                            <a:lnTo>
                                              <a:pt x="6" y="0"/>
                                            </a:lnTo>
                                            <a:lnTo>
                                              <a:pt x="12" y="0"/>
                                            </a:lnTo>
                                            <a:lnTo>
                                              <a:pt x="17" y="6"/>
                                            </a:lnTo>
                                            <a:lnTo>
                                              <a:pt x="17" y="22"/>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962" name="Group 893">
                                        <a:extLst>
                                          <a:ext uri="{FF2B5EF4-FFF2-40B4-BE49-F238E27FC236}">
                                            <a16:creationId xmlns="" xmlns:a16="http://schemas.microsoft.com/office/drawing/2014/main" id="{56F3E81E-1C27-4375-B8BA-9F8408E7B70B}"/>
                                          </a:ext>
                                        </a:extLst>
                                      </p:cNvPr>
                                      <p:cNvGrpSpPr>
                                        <a:grpSpLocks/>
                                      </p:cNvGrpSpPr>
                                      <p:nvPr/>
                                    </p:nvGrpSpPr>
                                    <p:grpSpPr bwMode="auto">
                                      <a:xfrm>
                                        <a:off x="1560" y="1713"/>
                                        <a:ext cx="3875" cy="654"/>
                                        <a:chOff x="1560" y="1713"/>
                                        <a:chExt cx="3875" cy="654"/>
                                      </a:xfrm>
                                    </p:grpSpPr>
                                    <p:sp>
                                      <p:nvSpPr>
                                        <p:cNvPr id="148" name="Freeform 611">
                                          <a:extLst>
                                            <a:ext uri="{FF2B5EF4-FFF2-40B4-BE49-F238E27FC236}">
                                              <a16:creationId xmlns="" xmlns:a16="http://schemas.microsoft.com/office/drawing/2014/main" id="{E61118A6-B0CE-4147-BB78-39887A2B44F2}"/>
                                            </a:ext>
                                          </a:extLst>
                                        </p:cNvPr>
                                        <p:cNvSpPr>
                                          <a:spLocks/>
                                        </p:cNvSpPr>
                                        <p:nvPr/>
                                      </p:nvSpPr>
                                      <p:spPr bwMode="auto">
                                        <a:xfrm>
                                          <a:off x="1586" y="2338"/>
                                          <a:ext cx="25"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0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2" y="0"/>
                                              </a:lnTo>
                                              <a:lnTo>
                                                <a:pt x="17" y="0"/>
                                              </a:lnTo>
                                              <a:lnTo>
                                                <a:pt x="17" y="5"/>
                                              </a:lnTo>
                                              <a:lnTo>
                                                <a:pt x="17" y="10"/>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964" name="Group 892">
                                          <a:extLst>
                                            <a:ext uri="{FF2B5EF4-FFF2-40B4-BE49-F238E27FC236}">
                                              <a16:creationId xmlns="" xmlns:a16="http://schemas.microsoft.com/office/drawing/2014/main" id="{F07520DE-8E9D-4892-B4E2-48024A7D08A3}"/>
                                            </a:ext>
                                          </a:extLst>
                                        </p:cNvPr>
                                        <p:cNvGrpSpPr>
                                          <a:grpSpLocks/>
                                        </p:cNvGrpSpPr>
                                        <p:nvPr/>
                                      </p:nvGrpSpPr>
                                      <p:grpSpPr bwMode="auto">
                                        <a:xfrm>
                                          <a:off x="1560" y="1713"/>
                                          <a:ext cx="3875" cy="654"/>
                                          <a:chOff x="1560" y="1713"/>
                                          <a:chExt cx="3875" cy="654"/>
                                        </a:xfrm>
                                      </p:grpSpPr>
                                      <p:sp>
                                        <p:nvSpPr>
                                          <p:cNvPr id="150" name="Freeform 607">
                                            <a:extLst>
                                              <a:ext uri="{FF2B5EF4-FFF2-40B4-BE49-F238E27FC236}">
                                                <a16:creationId xmlns="" xmlns:a16="http://schemas.microsoft.com/office/drawing/2014/main" id="{EC330081-F28C-4F9F-936B-344D5B3BD04E}"/>
                                              </a:ext>
                                            </a:extLst>
                                          </p:cNvPr>
                                          <p:cNvSpPr>
                                            <a:spLocks/>
                                          </p:cNvSpPr>
                                          <p:nvPr/>
                                        </p:nvSpPr>
                                        <p:spPr bwMode="auto">
                                          <a:xfrm>
                                            <a:off x="1560" y="2349"/>
                                            <a:ext cx="26" cy="16"/>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2 w 17"/>
                                              <a:gd name="T13" fmla="*/ 0 h 16"/>
                                              <a:gd name="T14" fmla="*/ 17 w 17"/>
                                              <a:gd name="T15" fmla="*/ 0 h 16"/>
                                              <a:gd name="T16" fmla="*/ 17 w 17"/>
                                              <a:gd name="T17" fmla="*/ 6 h 16"/>
                                              <a:gd name="T18" fmla="*/ 17 w 17"/>
                                              <a:gd name="T19" fmla="*/ 6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2" y="0"/>
                                                </a:lnTo>
                                                <a:lnTo>
                                                  <a:pt x="17" y="0"/>
                                                </a:lnTo>
                                                <a:lnTo>
                                                  <a:pt x="17" y="6"/>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51" name="Freeform 608">
                                            <a:extLst>
                                              <a:ext uri="{FF2B5EF4-FFF2-40B4-BE49-F238E27FC236}">
                                                <a16:creationId xmlns="" xmlns:a16="http://schemas.microsoft.com/office/drawing/2014/main" id="{212D71C5-F2AC-43E3-8480-A5C5EA2B97A9}"/>
                                              </a:ext>
                                            </a:extLst>
                                          </p:cNvPr>
                                          <p:cNvSpPr>
                                            <a:spLocks/>
                                          </p:cNvSpPr>
                                          <p:nvPr/>
                                        </p:nvSpPr>
                                        <p:spPr bwMode="auto">
                                          <a:xfrm>
                                            <a:off x="1569" y="2349"/>
                                            <a:ext cx="26" cy="16"/>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1" y="0"/>
                                                </a:lnTo>
                                                <a:lnTo>
                                                  <a:pt x="17" y="0"/>
                                                </a:lnTo>
                                                <a:lnTo>
                                                  <a:pt x="17" y="6"/>
                                                </a:lnTo>
                                                <a:lnTo>
                                                  <a:pt x="17" y="11"/>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52" name="Freeform 609">
                                            <a:extLst>
                                              <a:ext uri="{FF2B5EF4-FFF2-40B4-BE49-F238E27FC236}">
                                                <a16:creationId xmlns="" xmlns:a16="http://schemas.microsoft.com/office/drawing/2014/main" id="{32663BA4-2EEB-4947-B000-DF2FE117B920}"/>
                                              </a:ext>
                                            </a:extLst>
                                          </p:cNvPr>
                                          <p:cNvSpPr>
                                            <a:spLocks/>
                                          </p:cNvSpPr>
                                          <p:nvPr/>
                                        </p:nvSpPr>
                                        <p:spPr bwMode="auto">
                                          <a:xfrm>
                                            <a:off x="1578" y="2338"/>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53" name="Freeform 610">
                                            <a:extLst>
                                              <a:ext uri="{FF2B5EF4-FFF2-40B4-BE49-F238E27FC236}">
                                                <a16:creationId xmlns="" xmlns:a16="http://schemas.microsoft.com/office/drawing/2014/main" id="{8C7A2C36-55AC-4BE1-8528-154A1AD63F6F}"/>
                                              </a:ext>
                                            </a:extLst>
                                          </p:cNvPr>
                                          <p:cNvSpPr>
                                            <a:spLocks/>
                                          </p:cNvSpPr>
                                          <p:nvPr/>
                                        </p:nvSpPr>
                                        <p:spPr bwMode="auto">
                                          <a:xfrm>
                                            <a:off x="1578" y="2338"/>
                                            <a:ext cx="26" cy="16"/>
                                          </a:xfrm>
                                          <a:custGeom>
                                            <a:avLst/>
                                            <a:gdLst>
                                              <a:gd name="T0" fmla="*/ 5 w 17"/>
                                              <a:gd name="T1" fmla="*/ 16 h 16"/>
                                              <a:gd name="T2" fmla="*/ 0 w 17"/>
                                              <a:gd name="T3" fmla="*/ 10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0"/>
                                                </a:lnTo>
                                                <a:lnTo>
                                                  <a:pt x="0" y="5"/>
                                                </a:lnTo>
                                                <a:lnTo>
                                                  <a:pt x="0" y="0"/>
                                                </a:lnTo>
                                                <a:lnTo>
                                                  <a:pt x="5" y="0"/>
                                                </a:lnTo>
                                                <a:lnTo>
                                                  <a:pt x="11" y="0"/>
                                                </a:lnTo>
                                                <a:lnTo>
                                                  <a:pt x="17" y="0"/>
                                                </a:lnTo>
                                                <a:lnTo>
                                                  <a:pt x="17" y="5"/>
                                                </a:lnTo>
                                                <a:lnTo>
                                                  <a:pt x="17" y="10"/>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54" name="Freeform 612">
                                            <a:extLst>
                                              <a:ext uri="{FF2B5EF4-FFF2-40B4-BE49-F238E27FC236}">
                                                <a16:creationId xmlns="" xmlns:a16="http://schemas.microsoft.com/office/drawing/2014/main" id="{3CA5A665-65D9-4FBA-9EE2-3F752D701451}"/>
                                              </a:ext>
                                            </a:extLst>
                                          </p:cNvPr>
                                          <p:cNvSpPr>
                                            <a:spLocks/>
                                          </p:cNvSpPr>
                                          <p:nvPr/>
                                        </p:nvSpPr>
                                        <p:spPr bwMode="auto">
                                          <a:xfrm>
                                            <a:off x="1595" y="2330"/>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55" name="Freeform 613">
                                            <a:extLst>
                                              <a:ext uri="{FF2B5EF4-FFF2-40B4-BE49-F238E27FC236}">
                                                <a16:creationId xmlns="" xmlns:a16="http://schemas.microsoft.com/office/drawing/2014/main" id="{42F504F8-26C4-48B1-A43F-D55B568239F4}"/>
                                              </a:ext>
                                            </a:extLst>
                                          </p:cNvPr>
                                          <p:cNvSpPr>
                                            <a:spLocks/>
                                          </p:cNvSpPr>
                                          <p:nvPr/>
                                        </p:nvSpPr>
                                        <p:spPr bwMode="auto">
                                          <a:xfrm>
                                            <a:off x="1595" y="2330"/>
                                            <a:ext cx="26" cy="14"/>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1" y="0"/>
                                                </a:lnTo>
                                                <a:lnTo>
                                                  <a:pt x="17" y="0"/>
                                                </a:lnTo>
                                                <a:lnTo>
                                                  <a:pt x="17" y="5"/>
                                                </a:lnTo>
                                                <a:lnTo>
                                                  <a:pt x="17" y="11"/>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971" name="Group 891">
                                            <a:extLst>
                                              <a:ext uri="{FF2B5EF4-FFF2-40B4-BE49-F238E27FC236}">
                                                <a16:creationId xmlns="" xmlns:a16="http://schemas.microsoft.com/office/drawing/2014/main" id="{8CC0D3D2-F45E-4D7F-B153-CC07621B5E7A}"/>
                                              </a:ext>
                                            </a:extLst>
                                          </p:cNvPr>
                                          <p:cNvGrpSpPr>
                                            <a:grpSpLocks/>
                                          </p:cNvGrpSpPr>
                                          <p:nvPr/>
                                        </p:nvGrpSpPr>
                                        <p:grpSpPr bwMode="auto">
                                          <a:xfrm>
                                            <a:off x="1604" y="1713"/>
                                            <a:ext cx="3831" cy="628"/>
                                            <a:chOff x="1604" y="1713"/>
                                            <a:chExt cx="3831" cy="628"/>
                                          </a:xfrm>
                                        </p:grpSpPr>
                                        <p:sp>
                                          <p:nvSpPr>
                                            <p:cNvPr id="157" name="Freeform 615">
                                              <a:extLst>
                                                <a:ext uri="{FF2B5EF4-FFF2-40B4-BE49-F238E27FC236}">
                                                  <a16:creationId xmlns="" xmlns:a16="http://schemas.microsoft.com/office/drawing/2014/main" id="{FFA4C729-31BE-49FE-A1DD-17AD59C11B8C}"/>
                                                </a:ext>
                                              </a:extLst>
                                            </p:cNvPr>
                                            <p:cNvSpPr>
                                              <a:spLocks/>
                                            </p:cNvSpPr>
                                            <p:nvPr/>
                                          </p:nvSpPr>
                                          <p:spPr bwMode="auto">
                                            <a:xfrm>
                                              <a:off x="1604" y="2298"/>
                                              <a:ext cx="26" cy="20"/>
                                            </a:xfrm>
                                            <a:custGeom>
                                              <a:avLst/>
                                              <a:gdLst>
                                                <a:gd name="T0" fmla="*/ 17 w 17"/>
                                                <a:gd name="T1" fmla="*/ 16 h 22"/>
                                                <a:gd name="T2" fmla="*/ 11 w 17"/>
                                                <a:gd name="T3" fmla="*/ 22 h 22"/>
                                                <a:gd name="T4" fmla="*/ 5 w 17"/>
                                                <a:gd name="T5" fmla="*/ 22 h 22"/>
                                                <a:gd name="T6" fmla="*/ 5 w 17"/>
                                                <a:gd name="T7" fmla="*/ 22 h 22"/>
                                                <a:gd name="T8" fmla="*/ 0 w 17"/>
                                                <a:gd name="T9" fmla="*/ 22 h 22"/>
                                                <a:gd name="T10" fmla="*/ 0 w 17"/>
                                                <a:gd name="T11" fmla="*/ 16 h 22"/>
                                                <a:gd name="T12" fmla="*/ 0 w 17"/>
                                                <a:gd name="T13" fmla="*/ 6 h 22"/>
                                                <a:gd name="T14" fmla="*/ 0 w 17"/>
                                                <a:gd name="T15" fmla="*/ 0 h 22"/>
                                                <a:gd name="T16" fmla="*/ 5 w 17"/>
                                                <a:gd name="T17" fmla="*/ 0 h 22"/>
                                                <a:gd name="T18" fmla="*/ 5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5" y="22"/>
                                                  </a:lnTo>
                                                  <a:lnTo>
                                                    <a:pt x="0" y="22"/>
                                                  </a:lnTo>
                                                  <a:lnTo>
                                                    <a:pt x="0" y="16"/>
                                                  </a:lnTo>
                                                  <a:lnTo>
                                                    <a:pt x="0" y="6"/>
                                                  </a:lnTo>
                                                  <a:lnTo>
                                                    <a:pt x="0" y="0"/>
                                                  </a:lnTo>
                                                  <a:lnTo>
                                                    <a:pt x="5"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58" name="Freeform 616">
                                              <a:extLst>
                                                <a:ext uri="{FF2B5EF4-FFF2-40B4-BE49-F238E27FC236}">
                                                  <a16:creationId xmlns="" xmlns:a16="http://schemas.microsoft.com/office/drawing/2014/main" id="{7EF2191D-D791-4950-8120-7B17409B538F}"/>
                                                </a:ext>
                                              </a:extLst>
                                            </p:cNvPr>
                                            <p:cNvSpPr>
                                              <a:spLocks/>
                                            </p:cNvSpPr>
                                            <p:nvPr/>
                                          </p:nvSpPr>
                                          <p:spPr bwMode="auto">
                                            <a:xfrm>
                                              <a:off x="1604" y="2298"/>
                                              <a:ext cx="59" cy="14"/>
                                            </a:xfrm>
                                            <a:custGeom>
                                              <a:avLst/>
                                              <a:gdLst>
                                                <a:gd name="T0" fmla="*/ 5 w 39"/>
                                                <a:gd name="T1" fmla="*/ 16 h 16"/>
                                                <a:gd name="T2" fmla="*/ 0 w 39"/>
                                                <a:gd name="T3" fmla="*/ 11 h 16"/>
                                                <a:gd name="T4" fmla="*/ 0 w 39"/>
                                                <a:gd name="T5" fmla="*/ 6 h 16"/>
                                                <a:gd name="T6" fmla="*/ 0 w 39"/>
                                                <a:gd name="T7" fmla="*/ 6 h 16"/>
                                                <a:gd name="T8" fmla="*/ 0 w 39"/>
                                                <a:gd name="T9" fmla="*/ 0 h 16"/>
                                                <a:gd name="T10" fmla="*/ 5 w 39"/>
                                                <a:gd name="T11" fmla="*/ 0 h 16"/>
                                                <a:gd name="T12" fmla="*/ 34 w 39"/>
                                                <a:gd name="T13" fmla="*/ 0 h 16"/>
                                                <a:gd name="T14" fmla="*/ 39 w 39"/>
                                                <a:gd name="T15" fmla="*/ 0 h 16"/>
                                                <a:gd name="T16" fmla="*/ 39 w 39"/>
                                                <a:gd name="T17" fmla="*/ 6 h 16"/>
                                                <a:gd name="T18" fmla="*/ 39 w 39"/>
                                                <a:gd name="T19" fmla="*/ 6 h 16"/>
                                                <a:gd name="T20" fmla="*/ 39 w 39"/>
                                                <a:gd name="T21" fmla="*/ 11 h 16"/>
                                                <a:gd name="T22" fmla="*/ 34 w 39"/>
                                                <a:gd name="T23" fmla="*/ 16 h 16"/>
                                                <a:gd name="T24" fmla="*/ 5 w 3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
                                                <a:gd name="T40" fmla="*/ 0 h 16"/>
                                                <a:gd name="T41" fmla="*/ 39 w 3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 h="16">
                                                  <a:moveTo>
                                                    <a:pt x="5" y="16"/>
                                                  </a:moveTo>
                                                  <a:lnTo>
                                                    <a:pt x="0" y="11"/>
                                                  </a:lnTo>
                                                  <a:lnTo>
                                                    <a:pt x="0" y="6"/>
                                                  </a:lnTo>
                                                  <a:lnTo>
                                                    <a:pt x="0" y="0"/>
                                                  </a:lnTo>
                                                  <a:lnTo>
                                                    <a:pt x="5" y="0"/>
                                                  </a:lnTo>
                                                  <a:lnTo>
                                                    <a:pt x="34" y="0"/>
                                                  </a:lnTo>
                                                  <a:lnTo>
                                                    <a:pt x="39" y="0"/>
                                                  </a:lnTo>
                                                  <a:lnTo>
                                                    <a:pt x="39" y="6"/>
                                                  </a:lnTo>
                                                  <a:lnTo>
                                                    <a:pt x="39" y="11"/>
                                                  </a:lnTo>
                                                  <a:lnTo>
                                                    <a:pt x="34"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59" name="Freeform 617">
                                              <a:extLst>
                                                <a:ext uri="{FF2B5EF4-FFF2-40B4-BE49-F238E27FC236}">
                                                  <a16:creationId xmlns="" xmlns:a16="http://schemas.microsoft.com/office/drawing/2014/main" id="{AFB1BAE5-D963-464B-A526-9A37B120C33D}"/>
                                                </a:ext>
                                              </a:extLst>
                                            </p:cNvPr>
                                            <p:cNvSpPr>
                                              <a:spLocks/>
                                            </p:cNvSpPr>
                                            <p:nvPr/>
                                          </p:nvSpPr>
                                          <p:spPr bwMode="auto">
                                            <a:xfrm>
                                              <a:off x="1646" y="2298"/>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60" name="Freeform 618">
                                              <a:extLst>
                                                <a:ext uri="{FF2B5EF4-FFF2-40B4-BE49-F238E27FC236}">
                                                  <a16:creationId xmlns="" xmlns:a16="http://schemas.microsoft.com/office/drawing/2014/main" id="{CE4F5E50-FE40-4BE6-99BD-777DB8C1AAF5}"/>
                                                </a:ext>
                                              </a:extLst>
                                            </p:cNvPr>
                                            <p:cNvSpPr>
                                              <a:spLocks/>
                                            </p:cNvSpPr>
                                            <p:nvPr/>
                                          </p:nvSpPr>
                                          <p:spPr bwMode="auto">
                                            <a:xfrm>
                                              <a:off x="1646" y="2298"/>
                                              <a:ext cx="26" cy="14"/>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61" name="Freeform 627">
                                              <a:extLst>
                                                <a:ext uri="{FF2B5EF4-FFF2-40B4-BE49-F238E27FC236}">
                                                  <a16:creationId xmlns="" xmlns:a16="http://schemas.microsoft.com/office/drawing/2014/main" id="{29449A5D-4092-4684-8F66-4DB39089ABA0}"/>
                                                </a:ext>
                                              </a:extLst>
                                            </p:cNvPr>
                                            <p:cNvSpPr>
                                              <a:spLocks/>
                                            </p:cNvSpPr>
                                            <p:nvPr/>
                                          </p:nvSpPr>
                                          <p:spPr bwMode="auto">
                                            <a:xfrm>
                                              <a:off x="1740" y="2235"/>
                                              <a:ext cx="26"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977" name="Group 890">
                                              <a:extLst>
                                                <a:ext uri="{FF2B5EF4-FFF2-40B4-BE49-F238E27FC236}">
                                                  <a16:creationId xmlns="" xmlns:a16="http://schemas.microsoft.com/office/drawing/2014/main" id="{26DDB13B-1ACE-4A95-89E0-50AD0DE3094A}"/>
                                                </a:ext>
                                              </a:extLst>
                                            </p:cNvPr>
                                            <p:cNvGrpSpPr>
                                              <a:grpSpLocks/>
                                            </p:cNvGrpSpPr>
                                            <p:nvPr/>
                                          </p:nvGrpSpPr>
                                          <p:grpSpPr bwMode="auto">
                                            <a:xfrm>
                                              <a:off x="1655" y="1713"/>
                                              <a:ext cx="3780" cy="606"/>
                                              <a:chOff x="1655" y="1713"/>
                                              <a:chExt cx="3780" cy="606"/>
                                            </a:xfrm>
                                          </p:grpSpPr>
                                          <p:sp>
                                            <p:nvSpPr>
                                              <p:cNvPr id="163" name="Freeform 619">
                                                <a:extLst>
                                                  <a:ext uri="{FF2B5EF4-FFF2-40B4-BE49-F238E27FC236}">
                                                    <a16:creationId xmlns="" xmlns:a16="http://schemas.microsoft.com/office/drawing/2014/main" id="{0D54C139-14BA-4423-867B-67CA67E08DB6}"/>
                                                  </a:ext>
                                                </a:extLst>
                                              </p:cNvPr>
                                              <p:cNvSpPr>
                                                <a:spLocks/>
                                              </p:cNvSpPr>
                                              <p:nvPr/>
                                            </p:nvSpPr>
                                            <p:spPr bwMode="auto">
                                              <a:xfrm>
                                                <a:off x="1655" y="2264"/>
                                                <a:ext cx="26" cy="20"/>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64" name="Freeform 620">
                                                <a:extLst>
                                                  <a:ext uri="{FF2B5EF4-FFF2-40B4-BE49-F238E27FC236}">
                                                    <a16:creationId xmlns="" xmlns:a16="http://schemas.microsoft.com/office/drawing/2014/main" id="{3B45BA66-21E6-4D07-B87A-927DC2C85C9A}"/>
                                                  </a:ext>
                                                </a:extLst>
                                              </p:cNvPr>
                                              <p:cNvSpPr>
                                                <a:spLocks/>
                                              </p:cNvSpPr>
                                              <p:nvPr/>
                                            </p:nvSpPr>
                                            <p:spPr bwMode="auto">
                                              <a:xfrm>
                                                <a:off x="1655" y="2264"/>
                                                <a:ext cx="52" cy="14"/>
                                              </a:xfrm>
                                              <a:custGeom>
                                                <a:avLst/>
                                                <a:gdLst>
                                                  <a:gd name="T0" fmla="*/ 5 w 34"/>
                                                  <a:gd name="T1" fmla="*/ 16 h 16"/>
                                                  <a:gd name="T2" fmla="*/ 0 w 34"/>
                                                  <a:gd name="T3" fmla="*/ 11 h 16"/>
                                                  <a:gd name="T4" fmla="*/ 0 w 34"/>
                                                  <a:gd name="T5" fmla="*/ 5 h 16"/>
                                                  <a:gd name="T6" fmla="*/ 0 w 34"/>
                                                  <a:gd name="T7" fmla="*/ 5 h 16"/>
                                                  <a:gd name="T8" fmla="*/ 0 w 34"/>
                                                  <a:gd name="T9" fmla="*/ 0 h 16"/>
                                                  <a:gd name="T10" fmla="*/ 5 w 34"/>
                                                  <a:gd name="T11" fmla="*/ 0 h 16"/>
                                                  <a:gd name="T12" fmla="*/ 28 w 34"/>
                                                  <a:gd name="T13" fmla="*/ 0 h 16"/>
                                                  <a:gd name="T14" fmla="*/ 34 w 34"/>
                                                  <a:gd name="T15" fmla="*/ 0 h 16"/>
                                                  <a:gd name="T16" fmla="*/ 34 w 34"/>
                                                  <a:gd name="T17" fmla="*/ 5 h 16"/>
                                                  <a:gd name="T18" fmla="*/ 34 w 34"/>
                                                  <a:gd name="T19" fmla="*/ 5 h 16"/>
                                                  <a:gd name="T20" fmla="*/ 34 w 34"/>
                                                  <a:gd name="T21" fmla="*/ 11 h 16"/>
                                                  <a:gd name="T22" fmla="*/ 28 w 34"/>
                                                  <a:gd name="T23" fmla="*/ 16 h 16"/>
                                                  <a:gd name="T24" fmla="*/ 5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5" y="16"/>
                                                    </a:moveTo>
                                                    <a:lnTo>
                                                      <a:pt x="0" y="11"/>
                                                    </a:lnTo>
                                                    <a:lnTo>
                                                      <a:pt x="0" y="5"/>
                                                    </a:lnTo>
                                                    <a:lnTo>
                                                      <a:pt x="0" y="0"/>
                                                    </a:lnTo>
                                                    <a:lnTo>
                                                      <a:pt x="5" y="0"/>
                                                    </a:lnTo>
                                                    <a:lnTo>
                                                      <a:pt x="28" y="0"/>
                                                    </a:lnTo>
                                                    <a:lnTo>
                                                      <a:pt x="34" y="0"/>
                                                    </a:lnTo>
                                                    <a:lnTo>
                                                      <a:pt x="34" y="5"/>
                                                    </a:lnTo>
                                                    <a:lnTo>
                                                      <a:pt x="34" y="11"/>
                                                    </a:lnTo>
                                                    <a:lnTo>
                                                      <a:pt x="28"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65" name="Freeform 621">
                                                <a:extLst>
                                                  <a:ext uri="{FF2B5EF4-FFF2-40B4-BE49-F238E27FC236}">
                                                    <a16:creationId xmlns="" xmlns:a16="http://schemas.microsoft.com/office/drawing/2014/main" id="{47AE9027-39B5-41B2-8B47-F55BE1496AEF}"/>
                                                  </a:ext>
                                                </a:extLst>
                                              </p:cNvPr>
                                              <p:cNvSpPr>
                                                <a:spLocks/>
                                              </p:cNvSpPr>
                                              <p:nvPr/>
                                            </p:nvSpPr>
                                            <p:spPr bwMode="auto">
                                              <a:xfrm>
                                                <a:off x="1689" y="2254"/>
                                                <a:ext cx="25" cy="20"/>
                                              </a:xfrm>
                                              <a:custGeom>
                                                <a:avLst/>
                                                <a:gdLst>
                                                  <a:gd name="T0" fmla="*/ 17 w 17"/>
                                                  <a:gd name="T1" fmla="*/ 15 h 21"/>
                                                  <a:gd name="T2" fmla="*/ 12 w 17"/>
                                                  <a:gd name="T3" fmla="*/ 21 h 21"/>
                                                  <a:gd name="T4" fmla="*/ 6 w 17"/>
                                                  <a:gd name="T5" fmla="*/ 21 h 21"/>
                                                  <a:gd name="T6" fmla="*/ 6 w 17"/>
                                                  <a:gd name="T7" fmla="*/ 21 h 21"/>
                                                  <a:gd name="T8" fmla="*/ 0 w 17"/>
                                                  <a:gd name="T9" fmla="*/ 21 h 21"/>
                                                  <a:gd name="T10" fmla="*/ 0 w 17"/>
                                                  <a:gd name="T11" fmla="*/ 15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5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5"/>
                                                    </a:moveTo>
                                                    <a:lnTo>
                                                      <a:pt x="12" y="21"/>
                                                    </a:lnTo>
                                                    <a:lnTo>
                                                      <a:pt x="6" y="21"/>
                                                    </a:lnTo>
                                                    <a:lnTo>
                                                      <a:pt x="0" y="21"/>
                                                    </a:lnTo>
                                                    <a:lnTo>
                                                      <a:pt x="0" y="15"/>
                                                    </a:lnTo>
                                                    <a:lnTo>
                                                      <a:pt x="0" y="5"/>
                                                    </a:lnTo>
                                                    <a:lnTo>
                                                      <a:pt x="0" y="0"/>
                                                    </a:lnTo>
                                                    <a:lnTo>
                                                      <a:pt x="6" y="0"/>
                                                    </a:lnTo>
                                                    <a:lnTo>
                                                      <a:pt x="12" y="0"/>
                                                    </a:lnTo>
                                                    <a:lnTo>
                                                      <a:pt x="17" y="5"/>
                                                    </a:lnTo>
                                                    <a:lnTo>
                                                      <a:pt x="17" y="15"/>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66" name="Freeform 622">
                                                <a:extLst>
                                                  <a:ext uri="{FF2B5EF4-FFF2-40B4-BE49-F238E27FC236}">
                                                    <a16:creationId xmlns="" xmlns:a16="http://schemas.microsoft.com/office/drawing/2014/main" id="{F458FE2C-6E67-4A64-AA75-33FBCC42B81B}"/>
                                                  </a:ext>
                                                </a:extLst>
                                              </p:cNvPr>
                                              <p:cNvSpPr>
                                                <a:spLocks/>
                                              </p:cNvSpPr>
                                              <p:nvPr/>
                                            </p:nvSpPr>
                                            <p:spPr bwMode="auto">
                                              <a:xfrm>
                                                <a:off x="1689" y="2254"/>
                                                <a:ext cx="34" cy="14"/>
                                              </a:xfrm>
                                              <a:custGeom>
                                                <a:avLst/>
                                                <a:gdLst>
                                                  <a:gd name="T0" fmla="*/ 6 w 23"/>
                                                  <a:gd name="T1" fmla="*/ 15 h 15"/>
                                                  <a:gd name="T2" fmla="*/ 0 w 23"/>
                                                  <a:gd name="T3" fmla="*/ 10 h 15"/>
                                                  <a:gd name="T4" fmla="*/ 0 w 23"/>
                                                  <a:gd name="T5" fmla="*/ 5 h 15"/>
                                                  <a:gd name="T6" fmla="*/ 0 w 23"/>
                                                  <a:gd name="T7" fmla="*/ 5 h 15"/>
                                                  <a:gd name="T8" fmla="*/ 0 w 23"/>
                                                  <a:gd name="T9" fmla="*/ 0 h 15"/>
                                                  <a:gd name="T10" fmla="*/ 6 w 23"/>
                                                  <a:gd name="T11" fmla="*/ 0 h 15"/>
                                                  <a:gd name="T12" fmla="*/ 17 w 23"/>
                                                  <a:gd name="T13" fmla="*/ 0 h 15"/>
                                                  <a:gd name="T14" fmla="*/ 23 w 23"/>
                                                  <a:gd name="T15" fmla="*/ 0 h 15"/>
                                                  <a:gd name="T16" fmla="*/ 23 w 23"/>
                                                  <a:gd name="T17" fmla="*/ 5 h 15"/>
                                                  <a:gd name="T18" fmla="*/ 23 w 23"/>
                                                  <a:gd name="T19" fmla="*/ 5 h 15"/>
                                                  <a:gd name="T20" fmla="*/ 23 w 23"/>
                                                  <a:gd name="T21" fmla="*/ 10 h 15"/>
                                                  <a:gd name="T22" fmla="*/ 17 w 23"/>
                                                  <a:gd name="T23" fmla="*/ 15 h 15"/>
                                                  <a:gd name="T24" fmla="*/ 6 w 23"/>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5"/>
                                                  <a:gd name="T41" fmla="*/ 23 w 23"/>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5">
                                                    <a:moveTo>
                                                      <a:pt x="6" y="15"/>
                                                    </a:moveTo>
                                                    <a:lnTo>
                                                      <a:pt x="0" y="10"/>
                                                    </a:lnTo>
                                                    <a:lnTo>
                                                      <a:pt x="0" y="5"/>
                                                    </a:lnTo>
                                                    <a:lnTo>
                                                      <a:pt x="0" y="0"/>
                                                    </a:lnTo>
                                                    <a:lnTo>
                                                      <a:pt x="6" y="0"/>
                                                    </a:lnTo>
                                                    <a:lnTo>
                                                      <a:pt x="17" y="0"/>
                                                    </a:lnTo>
                                                    <a:lnTo>
                                                      <a:pt x="23" y="0"/>
                                                    </a:lnTo>
                                                    <a:lnTo>
                                                      <a:pt x="23" y="5"/>
                                                    </a:lnTo>
                                                    <a:lnTo>
                                                      <a:pt x="23" y="10"/>
                                                    </a:lnTo>
                                                    <a:lnTo>
                                                      <a:pt x="17" y="15"/>
                                                    </a:lnTo>
                                                    <a:lnTo>
                                                      <a:pt x="6" y="15"/>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67" name="Freeform 623">
                                                <a:extLst>
                                                  <a:ext uri="{FF2B5EF4-FFF2-40B4-BE49-F238E27FC236}">
                                                    <a16:creationId xmlns="" xmlns:a16="http://schemas.microsoft.com/office/drawing/2014/main" id="{DCA57886-CAF3-4385-B637-AF9C9C4A8E9C}"/>
                                                  </a:ext>
                                                </a:extLst>
                                              </p:cNvPr>
                                              <p:cNvSpPr>
                                                <a:spLocks/>
                                              </p:cNvSpPr>
                                              <p:nvPr/>
                                            </p:nvSpPr>
                                            <p:spPr bwMode="auto">
                                              <a:xfrm>
                                                <a:off x="1707" y="2247"/>
                                                <a:ext cx="25" cy="26"/>
                                              </a:xfrm>
                                              <a:custGeom>
                                                <a:avLst/>
                                                <a:gdLst>
                                                  <a:gd name="T0" fmla="*/ 17 w 17"/>
                                                  <a:gd name="T1" fmla="*/ 21 h 26"/>
                                                  <a:gd name="T2" fmla="*/ 11 w 17"/>
                                                  <a:gd name="T3" fmla="*/ 26 h 26"/>
                                                  <a:gd name="T4" fmla="*/ 5 w 17"/>
                                                  <a:gd name="T5" fmla="*/ 26 h 26"/>
                                                  <a:gd name="T6" fmla="*/ 5 w 17"/>
                                                  <a:gd name="T7" fmla="*/ 26 h 26"/>
                                                  <a:gd name="T8" fmla="*/ 0 w 17"/>
                                                  <a:gd name="T9" fmla="*/ 26 h 26"/>
                                                  <a:gd name="T10" fmla="*/ 0 w 17"/>
                                                  <a:gd name="T11" fmla="*/ 21 h 26"/>
                                                  <a:gd name="T12" fmla="*/ 0 w 17"/>
                                                  <a:gd name="T13" fmla="*/ 5 h 26"/>
                                                  <a:gd name="T14" fmla="*/ 0 w 17"/>
                                                  <a:gd name="T15" fmla="*/ 0 h 26"/>
                                                  <a:gd name="T16" fmla="*/ 5 w 17"/>
                                                  <a:gd name="T17" fmla="*/ 0 h 26"/>
                                                  <a:gd name="T18" fmla="*/ 5 w 17"/>
                                                  <a:gd name="T19" fmla="*/ 0 h 26"/>
                                                  <a:gd name="T20" fmla="*/ 11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1" y="26"/>
                                                    </a:lnTo>
                                                    <a:lnTo>
                                                      <a:pt x="5" y="26"/>
                                                    </a:lnTo>
                                                    <a:lnTo>
                                                      <a:pt x="0" y="26"/>
                                                    </a:lnTo>
                                                    <a:lnTo>
                                                      <a:pt x="0" y="21"/>
                                                    </a:lnTo>
                                                    <a:lnTo>
                                                      <a:pt x="0" y="5"/>
                                                    </a:lnTo>
                                                    <a:lnTo>
                                                      <a:pt x="0" y="0"/>
                                                    </a:lnTo>
                                                    <a:lnTo>
                                                      <a:pt x="5" y="0"/>
                                                    </a:lnTo>
                                                    <a:lnTo>
                                                      <a:pt x="11" y="0"/>
                                                    </a:lnTo>
                                                    <a:lnTo>
                                                      <a:pt x="17" y="5"/>
                                                    </a:lnTo>
                                                    <a:lnTo>
                                                      <a:pt x="17" y="21"/>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68" name="Freeform 624">
                                                <a:extLst>
                                                  <a:ext uri="{FF2B5EF4-FFF2-40B4-BE49-F238E27FC236}">
                                                    <a16:creationId xmlns="" xmlns:a16="http://schemas.microsoft.com/office/drawing/2014/main" id="{28BE394B-7338-49B5-B1C0-98A1B28AD70D}"/>
                                                  </a:ext>
                                                </a:extLst>
                                              </p:cNvPr>
                                              <p:cNvSpPr>
                                                <a:spLocks/>
                                              </p:cNvSpPr>
                                              <p:nvPr/>
                                            </p:nvSpPr>
                                            <p:spPr bwMode="auto">
                                              <a:xfrm>
                                                <a:off x="1707" y="2247"/>
                                                <a:ext cx="33" cy="14"/>
                                              </a:xfrm>
                                              <a:custGeom>
                                                <a:avLst/>
                                                <a:gdLst>
                                                  <a:gd name="T0" fmla="*/ 5 w 22"/>
                                                  <a:gd name="T1" fmla="*/ 16 h 16"/>
                                                  <a:gd name="T2" fmla="*/ 0 w 22"/>
                                                  <a:gd name="T3" fmla="*/ 10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0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0"/>
                                                    </a:lnTo>
                                                    <a:lnTo>
                                                      <a:pt x="0" y="5"/>
                                                    </a:lnTo>
                                                    <a:lnTo>
                                                      <a:pt x="0" y="0"/>
                                                    </a:lnTo>
                                                    <a:lnTo>
                                                      <a:pt x="5" y="0"/>
                                                    </a:lnTo>
                                                    <a:lnTo>
                                                      <a:pt x="17" y="0"/>
                                                    </a:lnTo>
                                                    <a:lnTo>
                                                      <a:pt x="22" y="0"/>
                                                    </a:lnTo>
                                                    <a:lnTo>
                                                      <a:pt x="22" y="5"/>
                                                    </a:lnTo>
                                                    <a:lnTo>
                                                      <a:pt x="22" y="10"/>
                                                    </a:lnTo>
                                                    <a:lnTo>
                                                      <a:pt x="17"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69" name="Freeform 625">
                                                <a:extLst>
                                                  <a:ext uri="{FF2B5EF4-FFF2-40B4-BE49-F238E27FC236}">
                                                    <a16:creationId xmlns="" xmlns:a16="http://schemas.microsoft.com/office/drawing/2014/main" id="{AF35BE62-1CF5-4DDB-9C6A-D47BABBD3B3C}"/>
                                                  </a:ext>
                                                </a:extLst>
                                              </p:cNvPr>
                                              <p:cNvSpPr>
                                                <a:spLocks/>
                                              </p:cNvSpPr>
                                              <p:nvPr/>
                                            </p:nvSpPr>
                                            <p:spPr bwMode="auto">
                                              <a:xfrm>
                                                <a:off x="1723" y="2247"/>
                                                <a:ext cx="26" cy="31"/>
                                              </a:xfrm>
                                              <a:custGeom>
                                                <a:avLst/>
                                                <a:gdLst>
                                                  <a:gd name="T0" fmla="*/ 17 w 17"/>
                                                  <a:gd name="T1" fmla="*/ 27 h 32"/>
                                                  <a:gd name="T2" fmla="*/ 11 w 17"/>
                                                  <a:gd name="T3" fmla="*/ 32 h 32"/>
                                                  <a:gd name="T4" fmla="*/ 6 w 17"/>
                                                  <a:gd name="T5" fmla="*/ 32 h 32"/>
                                                  <a:gd name="T6" fmla="*/ 6 w 17"/>
                                                  <a:gd name="T7" fmla="*/ 32 h 32"/>
                                                  <a:gd name="T8" fmla="*/ 0 w 17"/>
                                                  <a:gd name="T9" fmla="*/ 32 h 32"/>
                                                  <a:gd name="T10" fmla="*/ 0 w 17"/>
                                                  <a:gd name="T11" fmla="*/ 27 h 32"/>
                                                  <a:gd name="T12" fmla="*/ 0 w 17"/>
                                                  <a:gd name="T13" fmla="*/ 6 h 32"/>
                                                  <a:gd name="T14" fmla="*/ 0 w 17"/>
                                                  <a:gd name="T15" fmla="*/ 0 h 32"/>
                                                  <a:gd name="T16" fmla="*/ 6 w 17"/>
                                                  <a:gd name="T17" fmla="*/ 0 h 32"/>
                                                  <a:gd name="T18" fmla="*/ 6 w 17"/>
                                                  <a:gd name="T19" fmla="*/ 0 h 32"/>
                                                  <a:gd name="T20" fmla="*/ 11 w 17"/>
                                                  <a:gd name="T21" fmla="*/ 0 h 32"/>
                                                  <a:gd name="T22" fmla="*/ 17 w 17"/>
                                                  <a:gd name="T23" fmla="*/ 6 h 32"/>
                                                  <a:gd name="T24" fmla="*/ 17 w 17"/>
                                                  <a:gd name="T25" fmla="*/ 27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32"/>
                                                  <a:gd name="T41" fmla="*/ 17 w 17"/>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32">
                                                    <a:moveTo>
                                                      <a:pt x="17" y="27"/>
                                                    </a:moveTo>
                                                    <a:lnTo>
                                                      <a:pt x="11" y="32"/>
                                                    </a:lnTo>
                                                    <a:lnTo>
                                                      <a:pt x="6" y="32"/>
                                                    </a:lnTo>
                                                    <a:lnTo>
                                                      <a:pt x="0" y="32"/>
                                                    </a:lnTo>
                                                    <a:lnTo>
                                                      <a:pt x="0" y="27"/>
                                                    </a:lnTo>
                                                    <a:lnTo>
                                                      <a:pt x="0" y="6"/>
                                                    </a:lnTo>
                                                    <a:lnTo>
                                                      <a:pt x="0" y="0"/>
                                                    </a:lnTo>
                                                    <a:lnTo>
                                                      <a:pt x="6" y="0"/>
                                                    </a:lnTo>
                                                    <a:lnTo>
                                                      <a:pt x="11" y="0"/>
                                                    </a:lnTo>
                                                    <a:lnTo>
                                                      <a:pt x="17" y="6"/>
                                                    </a:lnTo>
                                                    <a:lnTo>
                                                      <a:pt x="17" y="27"/>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70" name="Freeform 626">
                                                <a:extLst>
                                                  <a:ext uri="{FF2B5EF4-FFF2-40B4-BE49-F238E27FC236}">
                                                    <a16:creationId xmlns="" xmlns:a16="http://schemas.microsoft.com/office/drawing/2014/main" id="{458944AF-9CA5-4D1E-8EC6-2DCD116AE17E}"/>
                                                  </a:ext>
                                                </a:extLst>
                                              </p:cNvPr>
                                              <p:cNvSpPr>
                                                <a:spLocks/>
                                              </p:cNvSpPr>
                                              <p:nvPr/>
                                            </p:nvSpPr>
                                            <p:spPr bwMode="auto">
                                              <a:xfrm>
                                                <a:off x="1723" y="2247"/>
                                                <a:ext cx="35" cy="14"/>
                                              </a:xfrm>
                                              <a:custGeom>
                                                <a:avLst/>
                                                <a:gdLst>
                                                  <a:gd name="T0" fmla="*/ 6 w 23"/>
                                                  <a:gd name="T1" fmla="*/ 16 h 16"/>
                                                  <a:gd name="T2" fmla="*/ 0 w 23"/>
                                                  <a:gd name="T3" fmla="*/ 11 h 16"/>
                                                  <a:gd name="T4" fmla="*/ 0 w 23"/>
                                                  <a:gd name="T5" fmla="*/ 6 h 16"/>
                                                  <a:gd name="T6" fmla="*/ 0 w 23"/>
                                                  <a:gd name="T7" fmla="*/ 6 h 16"/>
                                                  <a:gd name="T8" fmla="*/ 0 w 23"/>
                                                  <a:gd name="T9" fmla="*/ 0 h 16"/>
                                                  <a:gd name="T10" fmla="*/ 6 w 23"/>
                                                  <a:gd name="T11" fmla="*/ 0 h 16"/>
                                                  <a:gd name="T12" fmla="*/ 17 w 23"/>
                                                  <a:gd name="T13" fmla="*/ 0 h 16"/>
                                                  <a:gd name="T14" fmla="*/ 23 w 23"/>
                                                  <a:gd name="T15" fmla="*/ 0 h 16"/>
                                                  <a:gd name="T16" fmla="*/ 23 w 23"/>
                                                  <a:gd name="T17" fmla="*/ 6 h 16"/>
                                                  <a:gd name="T18" fmla="*/ 23 w 23"/>
                                                  <a:gd name="T19" fmla="*/ 6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6"/>
                                                    </a:lnTo>
                                                    <a:lnTo>
                                                      <a:pt x="0" y="0"/>
                                                    </a:lnTo>
                                                    <a:lnTo>
                                                      <a:pt x="6" y="0"/>
                                                    </a:lnTo>
                                                    <a:lnTo>
                                                      <a:pt x="17" y="0"/>
                                                    </a:lnTo>
                                                    <a:lnTo>
                                                      <a:pt x="23" y="0"/>
                                                    </a:lnTo>
                                                    <a:lnTo>
                                                      <a:pt x="23" y="6"/>
                                                    </a:lnTo>
                                                    <a:lnTo>
                                                      <a:pt x="23" y="11"/>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71" name="Freeform 628">
                                                <a:extLst>
                                                  <a:ext uri="{FF2B5EF4-FFF2-40B4-BE49-F238E27FC236}">
                                                    <a16:creationId xmlns="" xmlns:a16="http://schemas.microsoft.com/office/drawing/2014/main" id="{3CD5EAF6-0B8F-4755-B117-D56337CA38B7}"/>
                                                  </a:ext>
                                                </a:extLst>
                                              </p:cNvPr>
                                              <p:cNvSpPr>
                                                <a:spLocks/>
                                              </p:cNvSpPr>
                                              <p:nvPr/>
                                            </p:nvSpPr>
                                            <p:spPr bwMode="auto">
                                              <a:xfrm>
                                                <a:off x="1740" y="2224"/>
                                                <a:ext cx="44" cy="14"/>
                                              </a:xfrm>
                                              <a:custGeom>
                                                <a:avLst/>
                                                <a:gdLst>
                                                  <a:gd name="T0" fmla="*/ 6 w 29"/>
                                                  <a:gd name="T1" fmla="*/ 16 h 16"/>
                                                  <a:gd name="T2" fmla="*/ 0 w 29"/>
                                                  <a:gd name="T3" fmla="*/ 10 h 16"/>
                                                  <a:gd name="T4" fmla="*/ 0 w 29"/>
                                                  <a:gd name="T5" fmla="*/ 5 h 16"/>
                                                  <a:gd name="T6" fmla="*/ 0 w 29"/>
                                                  <a:gd name="T7" fmla="*/ 5 h 16"/>
                                                  <a:gd name="T8" fmla="*/ 0 w 29"/>
                                                  <a:gd name="T9" fmla="*/ 0 h 16"/>
                                                  <a:gd name="T10" fmla="*/ 6 w 29"/>
                                                  <a:gd name="T11" fmla="*/ 0 h 16"/>
                                                  <a:gd name="T12" fmla="*/ 23 w 29"/>
                                                  <a:gd name="T13" fmla="*/ 0 h 16"/>
                                                  <a:gd name="T14" fmla="*/ 29 w 29"/>
                                                  <a:gd name="T15" fmla="*/ 0 h 16"/>
                                                  <a:gd name="T16" fmla="*/ 29 w 29"/>
                                                  <a:gd name="T17" fmla="*/ 5 h 16"/>
                                                  <a:gd name="T18" fmla="*/ 29 w 29"/>
                                                  <a:gd name="T19" fmla="*/ 5 h 16"/>
                                                  <a:gd name="T20" fmla="*/ 29 w 29"/>
                                                  <a:gd name="T21" fmla="*/ 10 h 16"/>
                                                  <a:gd name="T22" fmla="*/ 23 w 29"/>
                                                  <a:gd name="T23" fmla="*/ 16 h 16"/>
                                                  <a:gd name="T24" fmla="*/ 6 w 2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16"/>
                                                  <a:gd name="T41" fmla="*/ 29 w 2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16">
                                                    <a:moveTo>
                                                      <a:pt x="6" y="16"/>
                                                    </a:moveTo>
                                                    <a:lnTo>
                                                      <a:pt x="0" y="10"/>
                                                    </a:lnTo>
                                                    <a:lnTo>
                                                      <a:pt x="0" y="5"/>
                                                    </a:lnTo>
                                                    <a:lnTo>
                                                      <a:pt x="0" y="0"/>
                                                    </a:lnTo>
                                                    <a:lnTo>
                                                      <a:pt x="6" y="0"/>
                                                    </a:lnTo>
                                                    <a:lnTo>
                                                      <a:pt x="23" y="0"/>
                                                    </a:lnTo>
                                                    <a:lnTo>
                                                      <a:pt x="29" y="0"/>
                                                    </a:lnTo>
                                                    <a:lnTo>
                                                      <a:pt x="29" y="5"/>
                                                    </a:lnTo>
                                                    <a:lnTo>
                                                      <a:pt x="29" y="10"/>
                                                    </a:lnTo>
                                                    <a:lnTo>
                                                      <a:pt x="23"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72" name="Freeform 629">
                                                <a:extLst>
                                                  <a:ext uri="{FF2B5EF4-FFF2-40B4-BE49-F238E27FC236}">
                                                    <a16:creationId xmlns="" xmlns:a16="http://schemas.microsoft.com/office/drawing/2014/main" id="{06AD89A0-21E7-4A71-8893-AC3D3F0556D1}"/>
                                                  </a:ext>
                                                </a:extLst>
                                              </p:cNvPr>
                                              <p:cNvSpPr>
                                                <a:spLocks/>
                                              </p:cNvSpPr>
                                              <p:nvPr/>
                                            </p:nvSpPr>
                                            <p:spPr bwMode="auto">
                                              <a:xfrm>
                                                <a:off x="1766" y="2224"/>
                                                <a:ext cx="25"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73" name="Freeform 630">
                                                <a:extLst>
                                                  <a:ext uri="{FF2B5EF4-FFF2-40B4-BE49-F238E27FC236}">
                                                    <a16:creationId xmlns="" xmlns:a16="http://schemas.microsoft.com/office/drawing/2014/main" id="{9FA0B4A0-8E67-4667-A683-78995150C183}"/>
                                                  </a:ext>
                                                </a:extLst>
                                              </p:cNvPr>
                                              <p:cNvSpPr>
                                                <a:spLocks/>
                                              </p:cNvSpPr>
                                              <p:nvPr/>
                                            </p:nvSpPr>
                                            <p:spPr bwMode="auto">
                                              <a:xfrm>
                                                <a:off x="1766" y="2224"/>
                                                <a:ext cx="34" cy="14"/>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74" name="Freeform 631">
                                                <a:extLst>
                                                  <a:ext uri="{FF2B5EF4-FFF2-40B4-BE49-F238E27FC236}">
                                                    <a16:creationId xmlns="" xmlns:a16="http://schemas.microsoft.com/office/drawing/2014/main" id="{943D3944-1C9B-4282-842C-64B29C1DC03D}"/>
                                                  </a:ext>
                                                </a:extLst>
                                              </p:cNvPr>
                                              <p:cNvSpPr>
                                                <a:spLocks/>
                                              </p:cNvSpPr>
                                              <p:nvPr/>
                                            </p:nvSpPr>
                                            <p:spPr bwMode="auto">
                                              <a:xfrm>
                                                <a:off x="1784" y="2218"/>
                                                <a:ext cx="26" cy="20"/>
                                              </a:xfrm>
                                              <a:custGeom>
                                                <a:avLst/>
                                                <a:gdLst>
                                                  <a:gd name="T0" fmla="*/ 17 w 17"/>
                                                  <a:gd name="T1" fmla="*/ 16 h 22"/>
                                                  <a:gd name="T2" fmla="*/ 11 w 17"/>
                                                  <a:gd name="T3" fmla="*/ 22 h 22"/>
                                                  <a:gd name="T4" fmla="*/ 5 w 17"/>
                                                  <a:gd name="T5" fmla="*/ 22 h 22"/>
                                                  <a:gd name="T6" fmla="*/ 5 w 17"/>
                                                  <a:gd name="T7" fmla="*/ 22 h 22"/>
                                                  <a:gd name="T8" fmla="*/ 0 w 17"/>
                                                  <a:gd name="T9" fmla="*/ 22 h 22"/>
                                                  <a:gd name="T10" fmla="*/ 0 w 17"/>
                                                  <a:gd name="T11" fmla="*/ 16 h 22"/>
                                                  <a:gd name="T12" fmla="*/ 0 w 17"/>
                                                  <a:gd name="T13" fmla="*/ 6 h 22"/>
                                                  <a:gd name="T14" fmla="*/ 0 w 17"/>
                                                  <a:gd name="T15" fmla="*/ 0 h 22"/>
                                                  <a:gd name="T16" fmla="*/ 5 w 17"/>
                                                  <a:gd name="T17" fmla="*/ 0 h 22"/>
                                                  <a:gd name="T18" fmla="*/ 5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5" y="22"/>
                                                    </a:lnTo>
                                                    <a:lnTo>
                                                      <a:pt x="0" y="22"/>
                                                    </a:lnTo>
                                                    <a:lnTo>
                                                      <a:pt x="0" y="16"/>
                                                    </a:lnTo>
                                                    <a:lnTo>
                                                      <a:pt x="0" y="6"/>
                                                    </a:lnTo>
                                                    <a:lnTo>
                                                      <a:pt x="0" y="0"/>
                                                    </a:lnTo>
                                                    <a:lnTo>
                                                      <a:pt x="5"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75" name="Freeform 632">
                                                <a:extLst>
                                                  <a:ext uri="{FF2B5EF4-FFF2-40B4-BE49-F238E27FC236}">
                                                    <a16:creationId xmlns="" xmlns:a16="http://schemas.microsoft.com/office/drawing/2014/main" id="{7DD8C1F7-CFBE-4EEC-99E3-0A14537863F0}"/>
                                                  </a:ext>
                                                </a:extLst>
                                              </p:cNvPr>
                                              <p:cNvSpPr>
                                                <a:spLocks/>
                                              </p:cNvSpPr>
                                              <p:nvPr/>
                                            </p:nvSpPr>
                                            <p:spPr bwMode="auto">
                                              <a:xfrm>
                                                <a:off x="1784" y="2218"/>
                                                <a:ext cx="77" cy="14"/>
                                              </a:xfrm>
                                              <a:custGeom>
                                                <a:avLst/>
                                                <a:gdLst>
                                                  <a:gd name="T0" fmla="*/ 5 w 51"/>
                                                  <a:gd name="T1" fmla="*/ 16 h 16"/>
                                                  <a:gd name="T2" fmla="*/ 0 w 51"/>
                                                  <a:gd name="T3" fmla="*/ 11 h 16"/>
                                                  <a:gd name="T4" fmla="*/ 0 w 51"/>
                                                  <a:gd name="T5" fmla="*/ 6 h 16"/>
                                                  <a:gd name="T6" fmla="*/ 0 w 51"/>
                                                  <a:gd name="T7" fmla="*/ 6 h 16"/>
                                                  <a:gd name="T8" fmla="*/ 0 w 51"/>
                                                  <a:gd name="T9" fmla="*/ 0 h 16"/>
                                                  <a:gd name="T10" fmla="*/ 5 w 51"/>
                                                  <a:gd name="T11" fmla="*/ 0 h 16"/>
                                                  <a:gd name="T12" fmla="*/ 45 w 51"/>
                                                  <a:gd name="T13" fmla="*/ 0 h 16"/>
                                                  <a:gd name="T14" fmla="*/ 51 w 51"/>
                                                  <a:gd name="T15" fmla="*/ 0 h 16"/>
                                                  <a:gd name="T16" fmla="*/ 51 w 51"/>
                                                  <a:gd name="T17" fmla="*/ 6 h 16"/>
                                                  <a:gd name="T18" fmla="*/ 51 w 51"/>
                                                  <a:gd name="T19" fmla="*/ 6 h 16"/>
                                                  <a:gd name="T20" fmla="*/ 51 w 51"/>
                                                  <a:gd name="T21" fmla="*/ 11 h 16"/>
                                                  <a:gd name="T22" fmla="*/ 45 w 51"/>
                                                  <a:gd name="T23" fmla="*/ 16 h 16"/>
                                                  <a:gd name="T24" fmla="*/ 5 w 51"/>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16"/>
                                                  <a:gd name="T41" fmla="*/ 51 w 51"/>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16">
                                                    <a:moveTo>
                                                      <a:pt x="5" y="16"/>
                                                    </a:moveTo>
                                                    <a:lnTo>
                                                      <a:pt x="0" y="11"/>
                                                    </a:lnTo>
                                                    <a:lnTo>
                                                      <a:pt x="0" y="6"/>
                                                    </a:lnTo>
                                                    <a:lnTo>
                                                      <a:pt x="0" y="0"/>
                                                    </a:lnTo>
                                                    <a:lnTo>
                                                      <a:pt x="5" y="0"/>
                                                    </a:lnTo>
                                                    <a:lnTo>
                                                      <a:pt x="45" y="0"/>
                                                    </a:lnTo>
                                                    <a:lnTo>
                                                      <a:pt x="51" y="0"/>
                                                    </a:lnTo>
                                                    <a:lnTo>
                                                      <a:pt x="51" y="6"/>
                                                    </a:lnTo>
                                                    <a:lnTo>
                                                      <a:pt x="51" y="11"/>
                                                    </a:lnTo>
                                                    <a:lnTo>
                                                      <a:pt x="45"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76" name="Freeform 633">
                                                <a:extLst>
                                                  <a:ext uri="{FF2B5EF4-FFF2-40B4-BE49-F238E27FC236}">
                                                    <a16:creationId xmlns="" xmlns:a16="http://schemas.microsoft.com/office/drawing/2014/main" id="{CDD6E50D-BD52-46C3-AF70-C551B1D843B1}"/>
                                                  </a:ext>
                                                </a:extLst>
                                              </p:cNvPr>
                                              <p:cNvSpPr>
                                                <a:spLocks/>
                                              </p:cNvSpPr>
                                              <p:nvPr/>
                                            </p:nvSpPr>
                                            <p:spPr bwMode="auto">
                                              <a:xfrm>
                                                <a:off x="1843" y="2207"/>
                                                <a:ext cx="25"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77" name="Freeform 634">
                                                <a:extLst>
                                                  <a:ext uri="{FF2B5EF4-FFF2-40B4-BE49-F238E27FC236}">
                                                    <a16:creationId xmlns="" xmlns:a16="http://schemas.microsoft.com/office/drawing/2014/main" id="{41F75DCF-6DB8-4EC0-A6CB-CE9A3B4FB577}"/>
                                                  </a:ext>
                                                </a:extLst>
                                              </p:cNvPr>
                                              <p:cNvSpPr>
                                                <a:spLocks/>
                                              </p:cNvSpPr>
                                              <p:nvPr/>
                                            </p:nvSpPr>
                                            <p:spPr bwMode="auto">
                                              <a:xfrm>
                                                <a:off x="1843" y="2207"/>
                                                <a:ext cx="25" cy="14"/>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0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2" y="0"/>
                                                    </a:lnTo>
                                                    <a:lnTo>
                                                      <a:pt x="17" y="0"/>
                                                    </a:lnTo>
                                                    <a:lnTo>
                                                      <a:pt x="17" y="5"/>
                                                    </a:lnTo>
                                                    <a:lnTo>
                                                      <a:pt x="17" y="10"/>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78" name="Freeform 635">
                                                <a:extLst>
                                                  <a:ext uri="{FF2B5EF4-FFF2-40B4-BE49-F238E27FC236}">
                                                    <a16:creationId xmlns="" xmlns:a16="http://schemas.microsoft.com/office/drawing/2014/main" id="{89061BB5-4A78-4BF6-8053-85557BE675A0}"/>
                                                  </a:ext>
                                                </a:extLst>
                                              </p:cNvPr>
                                              <p:cNvSpPr>
                                                <a:spLocks/>
                                              </p:cNvSpPr>
                                              <p:nvPr/>
                                            </p:nvSpPr>
                                            <p:spPr bwMode="auto">
                                              <a:xfrm>
                                                <a:off x="1852" y="2190"/>
                                                <a:ext cx="26" cy="26"/>
                                              </a:xfrm>
                                              <a:custGeom>
                                                <a:avLst/>
                                                <a:gdLst>
                                                  <a:gd name="T0" fmla="*/ 17 w 17"/>
                                                  <a:gd name="T1" fmla="*/ 21 h 26"/>
                                                  <a:gd name="T2" fmla="*/ 11 w 17"/>
                                                  <a:gd name="T3" fmla="*/ 26 h 26"/>
                                                  <a:gd name="T4" fmla="*/ 6 w 17"/>
                                                  <a:gd name="T5" fmla="*/ 26 h 26"/>
                                                  <a:gd name="T6" fmla="*/ 6 w 17"/>
                                                  <a:gd name="T7" fmla="*/ 26 h 26"/>
                                                  <a:gd name="T8" fmla="*/ 0 w 17"/>
                                                  <a:gd name="T9" fmla="*/ 26 h 26"/>
                                                  <a:gd name="T10" fmla="*/ 0 w 17"/>
                                                  <a:gd name="T11" fmla="*/ 21 h 26"/>
                                                  <a:gd name="T12" fmla="*/ 0 w 17"/>
                                                  <a:gd name="T13" fmla="*/ 5 h 26"/>
                                                  <a:gd name="T14" fmla="*/ 0 w 17"/>
                                                  <a:gd name="T15" fmla="*/ 0 h 26"/>
                                                  <a:gd name="T16" fmla="*/ 6 w 17"/>
                                                  <a:gd name="T17" fmla="*/ 0 h 26"/>
                                                  <a:gd name="T18" fmla="*/ 6 w 17"/>
                                                  <a:gd name="T19" fmla="*/ 0 h 26"/>
                                                  <a:gd name="T20" fmla="*/ 11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1" y="26"/>
                                                    </a:lnTo>
                                                    <a:lnTo>
                                                      <a:pt x="6" y="26"/>
                                                    </a:lnTo>
                                                    <a:lnTo>
                                                      <a:pt x="0" y="26"/>
                                                    </a:lnTo>
                                                    <a:lnTo>
                                                      <a:pt x="0" y="21"/>
                                                    </a:lnTo>
                                                    <a:lnTo>
                                                      <a:pt x="0" y="5"/>
                                                    </a:lnTo>
                                                    <a:lnTo>
                                                      <a:pt x="0" y="0"/>
                                                    </a:lnTo>
                                                    <a:lnTo>
                                                      <a:pt x="6" y="0"/>
                                                    </a:lnTo>
                                                    <a:lnTo>
                                                      <a:pt x="11" y="0"/>
                                                    </a:lnTo>
                                                    <a:lnTo>
                                                      <a:pt x="17" y="5"/>
                                                    </a:lnTo>
                                                    <a:lnTo>
                                                      <a:pt x="17" y="21"/>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79" name="Freeform 636">
                                                <a:extLst>
                                                  <a:ext uri="{FF2B5EF4-FFF2-40B4-BE49-F238E27FC236}">
                                                    <a16:creationId xmlns="" xmlns:a16="http://schemas.microsoft.com/office/drawing/2014/main" id="{9919A1C9-95E2-4353-BF6F-FDCCF231C8F8}"/>
                                                  </a:ext>
                                                </a:extLst>
                                              </p:cNvPr>
                                              <p:cNvSpPr>
                                                <a:spLocks/>
                                              </p:cNvSpPr>
                                              <p:nvPr/>
                                            </p:nvSpPr>
                                            <p:spPr bwMode="auto">
                                              <a:xfrm>
                                                <a:off x="1852" y="2190"/>
                                                <a:ext cx="42" cy="14"/>
                                              </a:xfrm>
                                              <a:custGeom>
                                                <a:avLst/>
                                                <a:gdLst>
                                                  <a:gd name="T0" fmla="*/ 6 w 28"/>
                                                  <a:gd name="T1" fmla="*/ 16 h 16"/>
                                                  <a:gd name="T2" fmla="*/ 0 w 28"/>
                                                  <a:gd name="T3" fmla="*/ 10 h 16"/>
                                                  <a:gd name="T4" fmla="*/ 0 w 28"/>
                                                  <a:gd name="T5" fmla="*/ 5 h 16"/>
                                                  <a:gd name="T6" fmla="*/ 0 w 28"/>
                                                  <a:gd name="T7" fmla="*/ 5 h 16"/>
                                                  <a:gd name="T8" fmla="*/ 0 w 28"/>
                                                  <a:gd name="T9" fmla="*/ 0 h 16"/>
                                                  <a:gd name="T10" fmla="*/ 6 w 28"/>
                                                  <a:gd name="T11" fmla="*/ 0 h 16"/>
                                                  <a:gd name="T12" fmla="*/ 23 w 28"/>
                                                  <a:gd name="T13" fmla="*/ 0 h 16"/>
                                                  <a:gd name="T14" fmla="*/ 28 w 28"/>
                                                  <a:gd name="T15" fmla="*/ 0 h 16"/>
                                                  <a:gd name="T16" fmla="*/ 28 w 28"/>
                                                  <a:gd name="T17" fmla="*/ 5 h 16"/>
                                                  <a:gd name="T18" fmla="*/ 28 w 28"/>
                                                  <a:gd name="T19" fmla="*/ 5 h 16"/>
                                                  <a:gd name="T20" fmla="*/ 28 w 28"/>
                                                  <a:gd name="T21" fmla="*/ 10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0"/>
                                                    </a:lnTo>
                                                    <a:lnTo>
                                                      <a:pt x="0" y="5"/>
                                                    </a:lnTo>
                                                    <a:lnTo>
                                                      <a:pt x="0" y="0"/>
                                                    </a:lnTo>
                                                    <a:lnTo>
                                                      <a:pt x="6" y="0"/>
                                                    </a:lnTo>
                                                    <a:lnTo>
                                                      <a:pt x="23" y="0"/>
                                                    </a:lnTo>
                                                    <a:lnTo>
                                                      <a:pt x="28" y="0"/>
                                                    </a:lnTo>
                                                    <a:lnTo>
                                                      <a:pt x="28" y="5"/>
                                                    </a:lnTo>
                                                    <a:lnTo>
                                                      <a:pt x="28" y="10"/>
                                                    </a:lnTo>
                                                    <a:lnTo>
                                                      <a:pt x="23"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80" name="Freeform 637">
                                                <a:extLst>
                                                  <a:ext uri="{FF2B5EF4-FFF2-40B4-BE49-F238E27FC236}">
                                                    <a16:creationId xmlns="" xmlns:a16="http://schemas.microsoft.com/office/drawing/2014/main" id="{AF6D8C64-D808-4740-9BA8-68689BDF35AB}"/>
                                                  </a:ext>
                                                </a:extLst>
                                              </p:cNvPr>
                                              <p:cNvSpPr>
                                                <a:spLocks/>
                                              </p:cNvSpPr>
                                              <p:nvPr/>
                                            </p:nvSpPr>
                                            <p:spPr bwMode="auto">
                                              <a:xfrm>
                                                <a:off x="1878" y="2178"/>
                                                <a:ext cx="25"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6 h 21"/>
                                                  <a:gd name="T14" fmla="*/ 0 w 17"/>
                                                  <a:gd name="T15" fmla="*/ 0 h 21"/>
                                                  <a:gd name="T16" fmla="*/ 6 w 17"/>
                                                  <a:gd name="T17" fmla="*/ 0 h 21"/>
                                                  <a:gd name="T18" fmla="*/ 6 w 17"/>
                                                  <a:gd name="T19" fmla="*/ 0 h 21"/>
                                                  <a:gd name="T20" fmla="*/ 11 w 17"/>
                                                  <a:gd name="T21" fmla="*/ 0 h 21"/>
                                                  <a:gd name="T22" fmla="*/ 17 w 17"/>
                                                  <a:gd name="T23" fmla="*/ 6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6"/>
                                                    </a:lnTo>
                                                    <a:lnTo>
                                                      <a:pt x="0" y="0"/>
                                                    </a:lnTo>
                                                    <a:lnTo>
                                                      <a:pt x="6"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81" name="Freeform 638">
                                                <a:extLst>
                                                  <a:ext uri="{FF2B5EF4-FFF2-40B4-BE49-F238E27FC236}">
                                                    <a16:creationId xmlns="" xmlns:a16="http://schemas.microsoft.com/office/drawing/2014/main" id="{EE62DBE2-F20A-4315-9DE0-82447DE9919C}"/>
                                                  </a:ext>
                                                </a:extLst>
                                              </p:cNvPr>
                                              <p:cNvSpPr>
                                                <a:spLocks/>
                                              </p:cNvSpPr>
                                              <p:nvPr/>
                                            </p:nvSpPr>
                                            <p:spPr bwMode="auto">
                                              <a:xfrm>
                                                <a:off x="1878" y="2178"/>
                                                <a:ext cx="51" cy="14"/>
                                              </a:xfrm>
                                              <a:custGeom>
                                                <a:avLst/>
                                                <a:gdLst>
                                                  <a:gd name="T0" fmla="*/ 6 w 34"/>
                                                  <a:gd name="T1" fmla="*/ 16 h 16"/>
                                                  <a:gd name="T2" fmla="*/ 0 w 34"/>
                                                  <a:gd name="T3" fmla="*/ 11 h 16"/>
                                                  <a:gd name="T4" fmla="*/ 0 w 34"/>
                                                  <a:gd name="T5" fmla="*/ 6 h 16"/>
                                                  <a:gd name="T6" fmla="*/ 0 w 34"/>
                                                  <a:gd name="T7" fmla="*/ 6 h 16"/>
                                                  <a:gd name="T8" fmla="*/ 0 w 34"/>
                                                  <a:gd name="T9" fmla="*/ 0 h 16"/>
                                                  <a:gd name="T10" fmla="*/ 6 w 34"/>
                                                  <a:gd name="T11" fmla="*/ 0 h 16"/>
                                                  <a:gd name="T12" fmla="*/ 29 w 34"/>
                                                  <a:gd name="T13" fmla="*/ 0 h 16"/>
                                                  <a:gd name="T14" fmla="*/ 34 w 34"/>
                                                  <a:gd name="T15" fmla="*/ 0 h 16"/>
                                                  <a:gd name="T16" fmla="*/ 34 w 34"/>
                                                  <a:gd name="T17" fmla="*/ 6 h 16"/>
                                                  <a:gd name="T18" fmla="*/ 34 w 34"/>
                                                  <a:gd name="T19" fmla="*/ 6 h 16"/>
                                                  <a:gd name="T20" fmla="*/ 34 w 34"/>
                                                  <a:gd name="T21" fmla="*/ 11 h 16"/>
                                                  <a:gd name="T22" fmla="*/ 29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1"/>
                                                    </a:lnTo>
                                                    <a:lnTo>
                                                      <a:pt x="0" y="6"/>
                                                    </a:lnTo>
                                                    <a:lnTo>
                                                      <a:pt x="0" y="0"/>
                                                    </a:lnTo>
                                                    <a:lnTo>
                                                      <a:pt x="6" y="0"/>
                                                    </a:lnTo>
                                                    <a:lnTo>
                                                      <a:pt x="29" y="0"/>
                                                    </a:lnTo>
                                                    <a:lnTo>
                                                      <a:pt x="34" y="0"/>
                                                    </a:lnTo>
                                                    <a:lnTo>
                                                      <a:pt x="34" y="6"/>
                                                    </a:lnTo>
                                                    <a:lnTo>
                                                      <a:pt x="34" y="11"/>
                                                    </a:lnTo>
                                                    <a:lnTo>
                                                      <a:pt x="29"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82" name="Freeform 639">
                                                <a:extLst>
                                                  <a:ext uri="{FF2B5EF4-FFF2-40B4-BE49-F238E27FC236}">
                                                    <a16:creationId xmlns="" xmlns:a16="http://schemas.microsoft.com/office/drawing/2014/main" id="{46BAD9AC-82E7-4F78-9EE6-409C9B893AAA}"/>
                                                  </a:ext>
                                                </a:extLst>
                                              </p:cNvPr>
                                              <p:cNvSpPr>
                                                <a:spLocks/>
                                              </p:cNvSpPr>
                                              <p:nvPr/>
                                            </p:nvSpPr>
                                            <p:spPr bwMode="auto">
                                              <a:xfrm>
                                                <a:off x="1912" y="2167"/>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83" name="Freeform 640">
                                                <a:extLst>
                                                  <a:ext uri="{FF2B5EF4-FFF2-40B4-BE49-F238E27FC236}">
                                                    <a16:creationId xmlns="" xmlns:a16="http://schemas.microsoft.com/office/drawing/2014/main" id="{3612DBB1-642C-4DDD-8DC8-6C3C22377BEE}"/>
                                                  </a:ext>
                                                </a:extLst>
                                              </p:cNvPr>
                                              <p:cNvSpPr>
                                                <a:spLocks/>
                                              </p:cNvSpPr>
                                              <p:nvPr/>
                                            </p:nvSpPr>
                                            <p:spPr bwMode="auto">
                                              <a:xfrm>
                                                <a:off x="1912" y="2167"/>
                                                <a:ext cx="35" cy="14"/>
                                              </a:xfrm>
                                              <a:custGeom>
                                                <a:avLst/>
                                                <a:gdLst>
                                                  <a:gd name="T0" fmla="*/ 6 w 23"/>
                                                  <a:gd name="T1" fmla="*/ 16 h 16"/>
                                                  <a:gd name="T2" fmla="*/ 0 w 23"/>
                                                  <a:gd name="T3" fmla="*/ 10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0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0"/>
                                                    </a:lnTo>
                                                    <a:lnTo>
                                                      <a:pt x="0" y="5"/>
                                                    </a:lnTo>
                                                    <a:lnTo>
                                                      <a:pt x="0" y="0"/>
                                                    </a:lnTo>
                                                    <a:lnTo>
                                                      <a:pt x="6" y="0"/>
                                                    </a:lnTo>
                                                    <a:lnTo>
                                                      <a:pt x="17" y="0"/>
                                                    </a:lnTo>
                                                    <a:lnTo>
                                                      <a:pt x="23" y="0"/>
                                                    </a:lnTo>
                                                    <a:lnTo>
                                                      <a:pt x="23" y="5"/>
                                                    </a:lnTo>
                                                    <a:lnTo>
                                                      <a:pt x="23" y="10"/>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84" name="Freeform 641">
                                                <a:extLst>
                                                  <a:ext uri="{FF2B5EF4-FFF2-40B4-BE49-F238E27FC236}">
                                                    <a16:creationId xmlns="" xmlns:a16="http://schemas.microsoft.com/office/drawing/2014/main" id="{304BF7D3-AB98-42DF-8BEC-EABFC8807ADF}"/>
                                                  </a:ext>
                                                </a:extLst>
                                              </p:cNvPr>
                                              <p:cNvSpPr>
                                                <a:spLocks/>
                                              </p:cNvSpPr>
                                              <p:nvPr/>
                                            </p:nvSpPr>
                                            <p:spPr bwMode="auto">
                                              <a:xfrm>
                                                <a:off x="1929" y="2155"/>
                                                <a:ext cx="26"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85" name="Freeform 642">
                                                <a:extLst>
                                                  <a:ext uri="{FF2B5EF4-FFF2-40B4-BE49-F238E27FC236}">
                                                    <a16:creationId xmlns="" xmlns:a16="http://schemas.microsoft.com/office/drawing/2014/main" id="{368E8C9B-9F0E-4B1B-886A-EE93DC0477A9}"/>
                                                  </a:ext>
                                                </a:extLst>
                                              </p:cNvPr>
                                              <p:cNvSpPr>
                                                <a:spLocks/>
                                              </p:cNvSpPr>
                                              <p:nvPr/>
                                            </p:nvSpPr>
                                            <p:spPr bwMode="auto">
                                              <a:xfrm>
                                                <a:off x="1929" y="2155"/>
                                                <a:ext cx="51" cy="14"/>
                                              </a:xfrm>
                                              <a:custGeom>
                                                <a:avLst/>
                                                <a:gdLst>
                                                  <a:gd name="T0" fmla="*/ 6 w 34"/>
                                                  <a:gd name="T1" fmla="*/ 16 h 16"/>
                                                  <a:gd name="T2" fmla="*/ 0 w 34"/>
                                                  <a:gd name="T3" fmla="*/ 11 h 16"/>
                                                  <a:gd name="T4" fmla="*/ 0 w 34"/>
                                                  <a:gd name="T5" fmla="*/ 5 h 16"/>
                                                  <a:gd name="T6" fmla="*/ 0 w 34"/>
                                                  <a:gd name="T7" fmla="*/ 5 h 16"/>
                                                  <a:gd name="T8" fmla="*/ 0 w 34"/>
                                                  <a:gd name="T9" fmla="*/ 0 h 16"/>
                                                  <a:gd name="T10" fmla="*/ 6 w 34"/>
                                                  <a:gd name="T11" fmla="*/ 0 h 16"/>
                                                  <a:gd name="T12" fmla="*/ 29 w 34"/>
                                                  <a:gd name="T13" fmla="*/ 0 h 16"/>
                                                  <a:gd name="T14" fmla="*/ 34 w 34"/>
                                                  <a:gd name="T15" fmla="*/ 0 h 16"/>
                                                  <a:gd name="T16" fmla="*/ 34 w 34"/>
                                                  <a:gd name="T17" fmla="*/ 5 h 16"/>
                                                  <a:gd name="T18" fmla="*/ 34 w 34"/>
                                                  <a:gd name="T19" fmla="*/ 5 h 16"/>
                                                  <a:gd name="T20" fmla="*/ 34 w 34"/>
                                                  <a:gd name="T21" fmla="*/ 11 h 16"/>
                                                  <a:gd name="T22" fmla="*/ 29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1"/>
                                                    </a:lnTo>
                                                    <a:lnTo>
                                                      <a:pt x="0" y="5"/>
                                                    </a:lnTo>
                                                    <a:lnTo>
                                                      <a:pt x="0" y="0"/>
                                                    </a:lnTo>
                                                    <a:lnTo>
                                                      <a:pt x="6" y="0"/>
                                                    </a:lnTo>
                                                    <a:lnTo>
                                                      <a:pt x="29" y="0"/>
                                                    </a:lnTo>
                                                    <a:lnTo>
                                                      <a:pt x="34" y="0"/>
                                                    </a:lnTo>
                                                    <a:lnTo>
                                                      <a:pt x="34" y="5"/>
                                                    </a:lnTo>
                                                    <a:lnTo>
                                                      <a:pt x="34" y="11"/>
                                                    </a:lnTo>
                                                    <a:lnTo>
                                                      <a:pt x="29"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86" name="Freeform 643">
                                                <a:extLst>
                                                  <a:ext uri="{FF2B5EF4-FFF2-40B4-BE49-F238E27FC236}">
                                                    <a16:creationId xmlns="" xmlns:a16="http://schemas.microsoft.com/office/drawing/2014/main" id="{F67EA68F-BD83-4E7C-BD6B-1F941689A2D5}"/>
                                                  </a:ext>
                                                </a:extLst>
                                              </p:cNvPr>
                                              <p:cNvSpPr>
                                                <a:spLocks/>
                                              </p:cNvSpPr>
                                              <p:nvPr/>
                                            </p:nvSpPr>
                                            <p:spPr bwMode="auto">
                                              <a:xfrm>
                                                <a:off x="1964" y="2149"/>
                                                <a:ext cx="25" cy="20"/>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87" name="Freeform 644">
                                                <a:extLst>
                                                  <a:ext uri="{FF2B5EF4-FFF2-40B4-BE49-F238E27FC236}">
                                                    <a16:creationId xmlns="" xmlns:a16="http://schemas.microsoft.com/office/drawing/2014/main" id="{41B6E79A-AEE4-4B28-B74C-F1A801B49438}"/>
                                                  </a:ext>
                                                </a:extLst>
                                              </p:cNvPr>
                                              <p:cNvSpPr>
                                                <a:spLocks/>
                                              </p:cNvSpPr>
                                              <p:nvPr/>
                                            </p:nvSpPr>
                                            <p:spPr bwMode="auto">
                                              <a:xfrm>
                                                <a:off x="1964" y="2149"/>
                                                <a:ext cx="145" cy="14"/>
                                              </a:xfrm>
                                              <a:custGeom>
                                                <a:avLst/>
                                                <a:gdLst>
                                                  <a:gd name="T0" fmla="*/ 6 w 96"/>
                                                  <a:gd name="T1" fmla="*/ 16 h 16"/>
                                                  <a:gd name="T2" fmla="*/ 0 w 96"/>
                                                  <a:gd name="T3" fmla="*/ 11 h 16"/>
                                                  <a:gd name="T4" fmla="*/ 0 w 96"/>
                                                  <a:gd name="T5" fmla="*/ 6 h 16"/>
                                                  <a:gd name="T6" fmla="*/ 0 w 96"/>
                                                  <a:gd name="T7" fmla="*/ 6 h 16"/>
                                                  <a:gd name="T8" fmla="*/ 0 w 96"/>
                                                  <a:gd name="T9" fmla="*/ 0 h 16"/>
                                                  <a:gd name="T10" fmla="*/ 6 w 96"/>
                                                  <a:gd name="T11" fmla="*/ 0 h 16"/>
                                                  <a:gd name="T12" fmla="*/ 91 w 96"/>
                                                  <a:gd name="T13" fmla="*/ 0 h 16"/>
                                                  <a:gd name="T14" fmla="*/ 96 w 96"/>
                                                  <a:gd name="T15" fmla="*/ 0 h 16"/>
                                                  <a:gd name="T16" fmla="*/ 96 w 96"/>
                                                  <a:gd name="T17" fmla="*/ 6 h 16"/>
                                                  <a:gd name="T18" fmla="*/ 96 w 96"/>
                                                  <a:gd name="T19" fmla="*/ 6 h 16"/>
                                                  <a:gd name="T20" fmla="*/ 96 w 96"/>
                                                  <a:gd name="T21" fmla="*/ 11 h 16"/>
                                                  <a:gd name="T22" fmla="*/ 91 w 96"/>
                                                  <a:gd name="T23" fmla="*/ 16 h 16"/>
                                                  <a:gd name="T24" fmla="*/ 6 w 96"/>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6"/>
                                                  <a:gd name="T40" fmla="*/ 0 h 16"/>
                                                  <a:gd name="T41" fmla="*/ 96 w 96"/>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6" h="16">
                                                    <a:moveTo>
                                                      <a:pt x="6" y="16"/>
                                                    </a:moveTo>
                                                    <a:lnTo>
                                                      <a:pt x="0" y="11"/>
                                                    </a:lnTo>
                                                    <a:lnTo>
                                                      <a:pt x="0" y="6"/>
                                                    </a:lnTo>
                                                    <a:lnTo>
                                                      <a:pt x="0" y="0"/>
                                                    </a:lnTo>
                                                    <a:lnTo>
                                                      <a:pt x="6" y="0"/>
                                                    </a:lnTo>
                                                    <a:lnTo>
                                                      <a:pt x="91" y="0"/>
                                                    </a:lnTo>
                                                    <a:lnTo>
                                                      <a:pt x="96" y="0"/>
                                                    </a:lnTo>
                                                    <a:lnTo>
                                                      <a:pt x="96" y="6"/>
                                                    </a:lnTo>
                                                    <a:lnTo>
                                                      <a:pt x="96" y="11"/>
                                                    </a:lnTo>
                                                    <a:lnTo>
                                                      <a:pt x="9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88" name="Freeform 645">
                                                <a:extLst>
                                                  <a:ext uri="{FF2B5EF4-FFF2-40B4-BE49-F238E27FC236}">
                                                    <a16:creationId xmlns="" xmlns:a16="http://schemas.microsoft.com/office/drawing/2014/main" id="{A4EF2C7E-F8AA-4190-8E1A-4500CE83B69A}"/>
                                                  </a:ext>
                                                </a:extLst>
                                              </p:cNvPr>
                                              <p:cNvSpPr>
                                                <a:spLocks/>
                                              </p:cNvSpPr>
                                              <p:nvPr/>
                                            </p:nvSpPr>
                                            <p:spPr bwMode="auto">
                                              <a:xfrm>
                                                <a:off x="2092" y="2138"/>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89" name="Freeform 646">
                                                <a:extLst>
                                                  <a:ext uri="{FF2B5EF4-FFF2-40B4-BE49-F238E27FC236}">
                                                    <a16:creationId xmlns="" xmlns:a16="http://schemas.microsoft.com/office/drawing/2014/main" id="{DD12AFBA-09FE-499B-BCE0-EFFEA7DCF5F8}"/>
                                                  </a:ext>
                                                </a:extLst>
                                              </p:cNvPr>
                                              <p:cNvSpPr>
                                                <a:spLocks/>
                                              </p:cNvSpPr>
                                              <p:nvPr/>
                                            </p:nvSpPr>
                                            <p:spPr bwMode="auto">
                                              <a:xfrm>
                                                <a:off x="2092" y="2138"/>
                                                <a:ext cx="61" cy="14"/>
                                              </a:xfrm>
                                              <a:custGeom>
                                                <a:avLst/>
                                                <a:gdLst>
                                                  <a:gd name="T0" fmla="*/ 6 w 40"/>
                                                  <a:gd name="T1" fmla="*/ 16 h 16"/>
                                                  <a:gd name="T2" fmla="*/ 0 w 40"/>
                                                  <a:gd name="T3" fmla="*/ 10 h 16"/>
                                                  <a:gd name="T4" fmla="*/ 0 w 40"/>
                                                  <a:gd name="T5" fmla="*/ 5 h 16"/>
                                                  <a:gd name="T6" fmla="*/ 0 w 40"/>
                                                  <a:gd name="T7" fmla="*/ 5 h 16"/>
                                                  <a:gd name="T8" fmla="*/ 0 w 40"/>
                                                  <a:gd name="T9" fmla="*/ 0 h 16"/>
                                                  <a:gd name="T10" fmla="*/ 6 w 40"/>
                                                  <a:gd name="T11" fmla="*/ 0 h 16"/>
                                                  <a:gd name="T12" fmla="*/ 34 w 40"/>
                                                  <a:gd name="T13" fmla="*/ 0 h 16"/>
                                                  <a:gd name="T14" fmla="*/ 40 w 40"/>
                                                  <a:gd name="T15" fmla="*/ 0 h 16"/>
                                                  <a:gd name="T16" fmla="*/ 40 w 40"/>
                                                  <a:gd name="T17" fmla="*/ 5 h 16"/>
                                                  <a:gd name="T18" fmla="*/ 40 w 40"/>
                                                  <a:gd name="T19" fmla="*/ 5 h 16"/>
                                                  <a:gd name="T20" fmla="*/ 40 w 40"/>
                                                  <a:gd name="T21" fmla="*/ 10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0"/>
                                                    </a:lnTo>
                                                    <a:lnTo>
                                                      <a:pt x="0" y="5"/>
                                                    </a:lnTo>
                                                    <a:lnTo>
                                                      <a:pt x="0" y="0"/>
                                                    </a:lnTo>
                                                    <a:lnTo>
                                                      <a:pt x="6" y="0"/>
                                                    </a:lnTo>
                                                    <a:lnTo>
                                                      <a:pt x="34" y="0"/>
                                                    </a:lnTo>
                                                    <a:lnTo>
                                                      <a:pt x="40" y="0"/>
                                                    </a:lnTo>
                                                    <a:lnTo>
                                                      <a:pt x="40" y="5"/>
                                                    </a:lnTo>
                                                    <a:lnTo>
                                                      <a:pt x="40" y="10"/>
                                                    </a:lnTo>
                                                    <a:lnTo>
                                                      <a:pt x="34"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90" name="Freeform 647">
                                                <a:extLst>
                                                  <a:ext uri="{FF2B5EF4-FFF2-40B4-BE49-F238E27FC236}">
                                                    <a16:creationId xmlns="" xmlns:a16="http://schemas.microsoft.com/office/drawing/2014/main" id="{B030ADF8-FB53-428E-9812-3A1B59D69DA9}"/>
                                                  </a:ext>
                                                </a:extLst>
                                              </p:cNvPr>
                                              <p:cNvSpPr>
                                                <a:spLocks/>
                                              </p:cNvSpPr>
                                              <p:nvPr/>
                                            </p:nvSpPr>
                                            <p:spPr bwMode="auto">
                                              <a:xfrm>
                                                <a:off x="2135" y="2138"/>
                                                <a:ext cx="95" cy="14"/>
                                              </a:xfrm>
                                              <a:custGeom>
                                                <a:avLst/>
                                                <a:gdLst>
                                                  <a:gd name="T0" fmla="*/ 6 w 63"/>
                                                  <a:gd name="T1" fmla="*/ 16 h 16"/>
                                                  <a:gd name="T2" fmla="*/ 0 w 63"/>
                                                  <a:gd name="T3" fmla="*/ 10 h 16"/>
                                                  <a:gd name="T4" fmla="*/ 0 w 63"/>
                                                  <a:gd name="T5" fmla="*/ 5 h 16"/>
                                                  <a:gd name="T6" fmla="*/ 0 w 63"/>
                                                  <a:gd name="T7" fmla="*/ 5 h 16"/>
                                                  <a:gd name="T8" fmla="*/ 0 w 63"/>
                                                  <a:gd name="T9" fmla="*/ 0 h 16"/>
                                                  <a:gd name="T10" fmla="*/ 6 w 63"/>
                                                  <a:gd name="T11" fmla="*/ 0 h 16"/>
                                                  <a:gd name="T12" fmla="*/ 57 w 63"/>
                                                  <a:gd name="T13" fmla="*/ 0 h 16"/>
                                                  <a:gd name="T14" fmla="*/ 63 w 63"/>
                                                  <a:gd name="T15" fmla="*/ 0 h 16"/>
                                                  <a:gd name="T16" fmla="*/ 63 w 63"/>
                                                  <a:gd name="T17" fmla="*/ 5 h 16"/>
                                                  <a:gd name="T18" fmla="*/ 63 w 63"/>
                                                  <a:gd name="T19" fmla="*/ 5 h 16"/>
                                                  <a:gd name="T20" fmla="*/ 63 w 63"/>
                                                  <a:gd name="T21" fmla="*/ 10 h 16"/>
                                                  <a:gd name="T22" fmla="*/ 57 w 63"/>
                                                  <a:gd name="T23" fmla="*/ 16 h 16"/>
                                                  <a:gd name="T24" fmla="*/ 6 w 6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
                                                  <a:gd name="T40" fmla="*/ 0 h 16"/>
                                                  <a:gd name="T41" fmla="*/ 63 w 6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 h="16">
                                                    <a:moveTo>
                                                      <a:pt x="6" y="16"/>
                                                    </a:moveTo>
                                                    <a:lnTo>
                                                      <a:pt x="0" y="10"/>
                                                    </a:lnTo>
                                                    <a:lnTo>
                                                      <a:pt x="0" y="5"/>
                                                    </a:lnTo>
                                                    <a:lnTo>
                                                      <a:pt x="0" y="0"/>
                                                    </a:lnTo>
                                                    <a:lnTo>
                                                      <a:pt x="6" y="0"/>
                                                    </a:lnTo>
                                                    <a:lnTo>
                                                      <a:pt x="57" y="0"/>
                                                    </a:lnTo>
                                                    <a:lnTo>
                                                      <a:pt x="63" y="0"/>
                                                    </a:lnTo>
                                                    <a:lnTo>
                                                      <a:pt x="63" y="5"/>
                                                    </a:lnTo>
                                                    <a:lnTo>
                                                      <a:pt x="63" y="10"/>
                                                    </a:lnTo>
                                                    <a:lnTo>
                                                      <a:pt x="5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91" name="Freeform 648">
                                                <a:extLst>
                                                  <a:ext uri="{FF2B5EF4-FFF2-40B4-BE49-F238E27FC236}">
                                                    <a16:creationId xmlns="" xmlns:a16="http://schemas.microsoft.com/office/drawing/2014/main" id="{01C3BDB1-B32C-4388-BB40-51B0C51BCB51}"/>
                                                  </a:ext>
                                                </a:extLst>
                                              </p:cNvPr>
                                              <p:cNvSpPr>
                                                <a:spLocks/>
                                              </p:cNvSpPr>
                                              <p:nvPr/>
                                            </p:nvSpPr>
                                            <p:spPr bwMode="auto">
                                              <a:xfrm>
                                                <a:off x="2212" y="2127"/>
                                                <a:ext cx="25"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92" name="Freeform 649">
                                                <a:extLst>
                                                  <a:ext uri="{FF2B5EF4-FFF2-40B4-BE49-F238E27FC236}">
                                                    <a16:creationId xmlns="" xmlns:a16="http://schemas.microsoft.com/office/drawing/2014/main" id="{3E9D3CE3-034C-4567-B59B-4EE8379C0B57}"/>
                                                  </a:ext>
                                                </a:extLst>
                                              </p:cNvPr>
                                              <p:cNvSpPr>
                                                <a:spLocks/>
                                              </p:cNvSpPr>
                                              <p:nvPr/>
                                            </p:nvSpPr>
                                            <p:spPr bwMode="auto">
                                              <a:xfrm>
                                                <a:off x="2212" y="2127"/>
                                                <a:ext cx="34" cy="16"/>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93" name="Freeform 650">
                                                <a:extLst>
                                                  <a:ext uri="{FF2B5EF4-FFF2-40B4-BE49-F238E27FC236}">
                                                    <a16:creationId xmlns="" xmlns:a16="http://schemas.microsoft.com/office/drawing/2014/main" id="{85196EE2-96C5-4E92-8876-EE5A8B4D975B}"/>
                                                  </a:ext>
                                                </a:extLst>
                                              </p:cNvPr>
                                              <p:cNvSpPr>
                                                <a:spLocks/>
                                              </p:cNvSpPr>
                                              <p:nvPr/>
                                            </p:nvSpPr>
                                            <p:spPr bwMode="auto">
                                              <a:xfrm>
                                                <a:off x="2230" y="2110"/>
                                                <a:ext cx="26" cy="26"/>
                                              </a:xfrm>
                                              <a:custGeom>
                                                <a:avLst/>
                                                <a:gdLst>
                                                  <a:gd name="T0" fmla="*/ 17 w 17"/>
                                                  <a:gd name="T1" fmla="*/ 21 h 27"/>
                                                  <a:gd name="T2" fmla="*/ 11 w 17"/>
                                                  <a:gd name="T3" fmla="*/ 27 h 27"/>
                                                  <a:gd name="T4" fmla="*/ 5 w 17"/>
                                                  <a:gd name="T5" fmla="*/ 27 h 27"/>
                                                  <a:gd name="T6" fmla="*/ 5 w 17"/>
                                                  <a:gd name="T7" fmla="*/ 27 h 27"/>
                                                  <a:gd name="T8" fmla="*/ 0 w 17"/>
                                                  <a:gd name="T9" fmla="*/ 27 h 27"/>
                                                  <a:gd name="T10" fmla="*/ 0 w 17"/>
                                                  <a:gd name="T11" fmla="*/ 21 h 27"/>
                                                  <a:gd name="T12" fmla="*/ 0 w 17"/>
                                                  <a:gd name="T13" fmla="*/ 5 h 27"/>
                                                  <a:gd name="T14" fmla="*/ 0 w 17"/>
                                                  <a:gd name="T15" fmla="*/ 0 h 27"/>
                                                  <a:gd name="T16" fmla="*/ 5 w 17"/>
                                                  <a:gd name="T17" fmla="*/ 0 h 27"/>
                                                  <a:gd name="T18" fmla="*/ 5 w 17"/>
                                                  <a:gd name="T19" fmla="*/ 0 h 27"/>
                                                  <a:gd name="T20" fmla="*/ 11 w 17"/>
                                                  <a:gd name="T21" fmla="*/ 0 h 27"/>
                                                  <a:gd name="T22" fmla="*/ 17 w 17"/>
                                                  <a:gd name="T23" fmla="*/ 5 h 27"/>
                                                  <a:gd name="T24" fmla="*/ 17 w 17"/>
                                                  <a:gd name="T25" fmla="*/ 21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1"/>
                                                    </a:moveTo>
                                                    <a:lnTo>
                                                      <a:pt x="11" y="27"/>
                                                    </a:lnTo>
                                                    <a:lnTo>
                                                      <a:pt x="5" y="27"/>
                                                    </a:lnTo>
                                                    <a:lnTo>
                                                      <a:pt x="0" y="27"/>
                                                    </a:lnTo>
                                                    <a:lnTo>
                                                      <a:pt x="0" y="21"/>
                                                    </a:lnTo>
                                                    <a:lnTo>
                                                      <a:pt x="0" y="5"/>
                                                    </a:lnTo>
                                                    <a:lnTo>
                                                      <a:pt x="0" y="0"/>
                                                    </a:lnTo>
                                                    <a:lnTo>
                                                      <a:pt x="5" y="0"/>
                                                    </a:lnTo>
                                                    <a:lnTo>
                                                      <a:pt x="11" y="0"/>
                                                    </a:lnTo>
                                                    <a:lnTo>
                                                      <a:pt x="17" y="5"/>
                                                    </a:lnTo>
                                                    <a:lnTo>
                                                      <a:pt x="17" y="21"/>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94" name="Freeform 651">
                                                <a:extLst>
                                                  <a:ext uri="{FF2B5EF4-FFF2-40B4-BE49-F238E27FC236}">
                                                    <a16:creationId xmlns="" xmlns:a16="http://schemas.microsoft.com/office/drawing/2014/main" id="{F27EEDBE-0368-4216-9B75-2BC8BD120EA0}"/>
                                                  </a:ext>
                                                </a:extLst>
                                              </p:cNvPr>
                                              <p:cNvSpPr>
                                                <a:spLocks/>
                                              </p:cNvSpPr>
                                              <p:nvPr/>
                                            </p:nvSpPr>
                                            <p:spPr bwMode="auto">
                                              <a:xfrm>
                                                <a:off x="2230" y="2110"/>
                                                <a:ext cx="51" cy="16"/>
                                              </a:xfrm>
                                              <a:custGeom>
                                                <a:avLst/>
                                                <a:gdLst>
                                                  <a:gd name="T0" fmla="*/ 5 w 34"/>
                                                  <a:gd name="T1" fmla="*/ 16 h 16"/>
                                                  <a:gd name="T2" fmla="*/ 0 w 34"/>
                                                  <a:gd name="T3" fmla="*/ 11 h 16"/>
                                                  <a:gd name="T4" fmla="*/ 0 w 34"/>
                                                  <a:gd name="T5" fmla="*/ 5 h 16"/>
                                                  <a:gd name="T6" fmla="*/ 0 w 34"/>
                                                  <a:gd name="T7" fmla="*/ 5 h 16"/>
                                                  <a:gd name="T8" fmla="*/ 0 w 34"/>
                                                  <a:gd name="T9" fmla="*/ 0 h 16"/>
                                                  <a:gd name="T10" fmla="*/ 5 w 34"/>
                                                  <a:gd name="T11" fmla="*/ 0 h 16"/>
                                                  <a:gd name="T12" fmla="*/ 28 w 34"/>
                                                  <a:gd name="T13" fmla="*/ 0 h 16"/>
                                                  <a:gd name="T14" fmla="*/ 34 w 34"/>
                                                  <a:gd name="T15" fmla="*/ 0 h 16"/>
                                                  <a:gd name="T16" fmla="*/ 34 w 34"/>
                                                  <a:gd name="T17" fmla="*/ 5 h 16"/>
                                                  <a:gd name="T18" fmla="*/ 34 w 34"/>
                                                  <a:gd name="T19" fmla="*/ 5 h 16"/>
                                                  <a:gd name="T20" fmla="*/ 34 w 34"/>
                                                  <a:gd name="T21" fmla="*/ 11 h 16"/>
                                                  <a:gd name="T22" fmla="*/ 28 w 34"/>
                                                  <a:gd name="T23" fmla="*/ 16 h 16"/>
                                                  <a:gd name="T24" fmla="*/ 5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5" y="16"/>
                                                    </a:moveTo>
                                                    <a:lnTo>
                                                      <a:pt x="0" y="11"/>
                                                    </a:lnTo>
                                                    <a:lnTo>
                                                      <a:pt x="0" y="5"/>
                                                    </a:lnTo>
                                                    <a:lnTo>
                                                      <a:pt x="0" y="0"/>
                                                    </a:lnTo>
                                                    <a:lnTo>
                                                      <a:pt x="5" y="0"/>
                                                    </a:lnTo>
                                                    <a:lnTo>
                                                      <a:pt x="28" y="0"/>
                                                    </a:lnTo>
                                                    <a:lnTo>
                                                      <a:pt x="34" y="0"/>
                                                    </a:lnTo>
                                                    <a:lnTo>
                                                      <a:pt x="34" y="5"/>
                                                    </a:lnTo>
                                                    <a:lnTo>
                                                      <a:pt x="34" y="11"/>
                                                    </a:lnTo>
                                                    <a:lnTo>
                                                      <a:pt x="28"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95" name="Freeform 652">
                                                <a:extLst>
                                                  <a:ext uri="{FF2B5EF4-FFF2-40B4-BE49-F238E27FC236}">
                                                    <a16:creationId xmlns="" xmlns:a16="http://schemas.microsoft.com/office/drawing/2014/main" id="{63157A5A-1FEA-4B93-ABEF-F88B65ECEDF2}"/>
                                                  </a:ext>
                                                </a:extLst>
                                              </p:cNvPr>
                                              <p:cNvSpPr>
                                                <a:spLocks/>
                                              </p:cNvSpPr>
                                              <p:nvPr/>
                                            </p:nvSpPr>
                                            <p:spPr bwMode="auto">
                                              <a:xfrm>
                                                <a:off x="2263" y="2110"/>
                                                <a:ext cx="26"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2" y="0"/>
                                                    </a:lnTo>
                                                    <a:lnTo>
                                                      <a:pt x="17" y="0"/>
                                                    </a:lnTo>
                                                    <a:lnTo>
                                                      <a:pt x="17" y="5"/>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96" name="Freeform 653">
                                                <a:extLst>
                                                  <a:ext uri="{FF2B5EF4-FFF2-40B4-BE49-F238E27FC236}">
                                                    <a16:creationId xmlns="" xmlns:a16="http://schemas.microsoft.com/office/drawing/2014/main" id="{D30CF826-FDF1-496A-AB38-13D4CF3B55B4}"/>
                                                  </a:ext>
                                                </a:extLst>
                                              </p:cNvPr>
                                              <p:cNvSpPr>
                                                <a:spLocks/>
                                              </p:cNvSpPr>
                                              <p:nvPr/>
                                            </p:nvSpPr>
                                            <p:spPr bwMode="auto">
                                              <a:xfrm>
                                                <a:off x="2272" y="2098"/>
                                                <a:ext cx="26" cy="22"/>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97" name="Freeform 654">
                                                <a:extLst>
                                                  <a:ext uri="{FF2B5EF4-FFF2-40B4-BE49-F238E27FC236}">
                                                    <a16:creationId xmlns="" xmlns:a16="http://schemas.microsoft.com/office/drawing/2014/main" id="{F1D9C484-DA3B-4157-8A2E-E7CF37B635E7}"/>
                                                  </a:ext>
                                                </a:extLst>
                                              </p:cNvPr>
                                              <p:cNvSpPr>
                                                <a:spLocks/>
                                              </p:cNvSpPr>
                                              <p:nvPr/>
                                            </p:nvSpPr>
                                            <p:spPr bwMode="auto">
                                              <a:xfrm>
                                                <a:off x="2272" y="2098"/>
                                                <a:ext cx="42" cy="14"/>
                                              </a:xfrm>
                                              <a:custGeom>
                                                <a:avLst/>
                                                <a:gdLst>
                                                  <a:gd name="T0" fmla="*/ 6 w 28"/>
                                                  <a:gd name="T1" fmla="*/ 16 h 16"/>
                                                  <a:gd name="T2" fmla="*/ 0 w 28"/>
                                                  <a:gd name="T3" fmla="*/ 11 h 16"/>
                                                  <a:gd name="T4" fmla="*/ 0 w 28"/>
                                                  <a:gd name="T5" fmla="*/ 6 h 16"/>
                                                  <a:gd name="T6" fmla="*/ 0 w 28"/>
                                                  <a:gd name="T7" fmla="*/ 6 h 16"/>
                                                  <a:gd name="T8" fmla="*/ 0 w 28"/>
                                                  <a:gd name="T9" fmla="*/ 0 h 16"/>
                                                  <a:gd name="T10" fmla="*/ 6 w 28"/>
                                                  <a:gd name="T11" fmla="*/ 0 h 16"/>
                                                  <a:gd name="T12" fmla="*/ 23 w 28"/>
                                                  <a:gd name="T13" fmla="*/ 0 h 16"/>
                                                  <a:gd name="T14" fmla="*/ 28 w 28"/>
                                                  <a:gd name="T15" fmla="*/ 0 h 16"/>
                                                  <a:gd name="T16" fmla="*/ 28 w 28"/>
                                                  <a:gd name="T17" fmla="*/ 6 h 16"/>
                                                  <a:gd name="T18" fmla="*/ 28 w 28"/>
                                                  <a:gd name="T19" fmla="*/ 6 h 16"/>
                                                  <a:gd name="T20" fmla="*/ 28 w 28"/>
                                                  <a:gd name="T21" fmla="*/ 11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1"/>
                                                    </a:lnTo>
                                                    <a:lnTo>
                                                      <a:pt x="0" y="6"/>
                                                    </a:lnTo>
                                                    <a:lnTo>
                                                      <a:pt x="0" y="0"/>
                                                    </a:lnTo>
                                                    <a:lnTo>
                                                      <a:pt x="6" y="0"/>
                                                    </a:lnTo>
                                                    <a:lnTo>
                                                      <a:pt x="23" y="0"/>
                                                    </a:lnTo>
                                                    <a:lnTo>
                                                      <a:pt x="28" y="0"/>
                                                    </a:lnTo>
                                                    <a:lnTo>
                                                      <a:pt x="28" y="6"/>
                                                    </a:lnTo>
                                                    <a:lnTo>
                                                      <a:pt x="28" y="11"/>
                                                    </a:lnTo>
                                                    <a:lnTo>
                                                      <a:pt x="23"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98" name="Freeform 655">
                                                <a:extLst>
                                                  <a:ext uri="{FF2B5EF4-FFF2-40B4-BE49-F238E27FC236}">
                                                    <a16:creationId xmlns="" xmlns:a16="http://schemas.microsoft.com/office/drawing/2014/main" id="{741443EA-0806-4E60-857C-9F594347B166}"/>
                                                  </a:ext>
                                                </a:extLst>
                                              </p:cNvPr>
                                              <p:cNvSpPr>
                                                <a:spLocks/>
                                              </p:cNvSpPr>
                                              <p:nvPr/>
                                            </p:nvSpPr>
                                            <p:spPr bwMode="auto">
                                              <a:xfrm>
                                                <a:off x="2298" y="2087"/>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199" name="Freeform 656">
                                                <a:extLst>
                                                  <a:ext uri="{FF2B5EF4-FFF2-40B4-BE49-F238E27FC236}">
                                                    <a16:creationId xmlns="" xmlns:a16="http://schemas.microsoft.com/office/drawing/2014/main" id="{0940C3F0-6835-449A-BD88-4024BAF9B080}"/>
                                                  </a:ext>
                                                </a:extLst>
                                              </p:cNvPr>
                                              <p:cNvSpPr>
                                                <a:spLocks/>
                                              </p:cNvSpPr>
                                              <p:nvPr/>
                                            </p:nvSpPr>
                                            <p:spPr bwMode="auto">
                                              <a:xfrm>
                                                <a:off x="2298" y="2080"/>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6 h 21"/>
                                                  <a:gd name="T14" fmla="*/ 0 w 17"/>
                                                  <a:gd name="T15" fmla="*/ 0 h 21"/>
                                                  <a:gd name="T16" fmla="*/ 6 w 17"/>
                                                  <a:gd name="T17" fmla="*/ 0 h 21"/>
                                                  <a:gd name="T18" fmla="*/ 6 w 17"/>
                                                  <a:gd name="T19" fmla="*/ 0 h 21"/>
                                                  <a:gd name="T20" fmla="*/ 11 w 17"/>
                                                  <a:gd name="T21" fmla="*/ 0 h 21"/>
                                                  <a:gd name="T22" fmla="*/ 17 w 17"/>
                                                  <a:gd name="T23" fmla="*/ 6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6"/>
                                                    </a:lnTo>
                                                    <a:lnTo>
                                                      <a:pt x="0" y="0"/>
                                                    </a:lnTo>
                                                    <a:lnTo>
                                                      <a:pt x="6"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6015" name="Group 889">
                                                <a:extLst>
                                                  <a:ext uri="{FF2B5EF4-FFF2-40B4-BE49-F238E27FC236}">
                                                    <a16:creationId xmlns="" xmlns:a16="http://schemas.microsoft.com/office/drawing/2014/main" id="{FD80B004-1B88-456A-BC5E-6B3368198D0F}"/>
                                                  </a:ext>
                                                </a:extLst>
                                              </p:cNvPr>
                                              <p:cNvGrpSpPr>
                                                <a:grpSpLocks/>
                                              </p:cNvGrpSpPr>
                                              <p:nvPr/>
                                            </p:nvGrpSpPr>
                                            <p:grpSpPr bwMode="auto">
                                              <a:xfrm>
                                                <a:off x="2298" y="1713"/>
                                                <a:ext cx="3137" cy="383"/>
                                                <a:chOff x="2298" y="1713"/>
                                                <a:chExt cx="3137" cy="383"/>
                                              </a:xfrm>
                                            </p:grpSpPr>
                                            <p:sp>
                                              <p:nvSpPr>
                                                <p:cNvPr id="201" name="Freeform 657">
                                                  <a:extLst>
                                                    <a:ext uri="{FF2B5EF4-FFF2-40B4-BE49-F238E27FC236}">
                                                      <a16:creationId xmlns="" xmlns:a16="http://schemas.microsoft.com/office/drawing/2014/main" id="{CFBB13DF-26BF-4592-AD39-D7D551E773C5}"/>
                                                    </a:ext>
                                                  </a:extLst>
                                                </p:cNvPr>
                                                <p:cNvSpPr>
                                                  <a:spLocks/>
                                                </p:cNvSpPr>
                                                <p:nvPr/>
                                              </p:nvSpPr>
                                              <p:spPr bwMode="auto">
                                                <a:xfrm>
                                                  <a:off x="2298" y="2076"/>
                                                  <a:ext cx="42" cy="14"/>
                                                </a:xfrm>
                                                <a:custGeom>
                                                  <a:avLst/>
                                                  <a:gdLst>
                                                    <a:gd name="T0" fmla="*/ 6 w 28"/>
                                                    <a:gd name="T1" fmla="*/ 16 h 16"/>
                                                    <a:gd name="T2" fmla="*/ 0 w 28"/>
                                                    <a:gd name="T3" fmla="*/ 11 h 16"/>
                                                    <a:gd name="T4" fmla="*/ 0 w 28"/>
                                                    <a:gd name="T5" fmla="*/ 6 h 16"/>
                                                    <a:gd name="T6" fmla="*/ 0 w 28"/>
                                                    <a:gd name="T7" fmla="*/ 6 h 16"/>
                                                    <a:gd name="T8" fmla="*/ 0 w 28"/>
                                                    <a:gd name="T9" fmla="*/ 0 h 16"/>
                                                    <a:gd name="T10" fmla="*/ 6 w 28"/>
                                                    <a:gd name="T11" fmla="*/ 0 h 16"/>
                                                    <a:gd name="T12" fmla="*/ 23 w 28"/>
                                                    <a:gd name="T13" fmla="*/ 0 h 16"/>
                                                    <a:gd name="T14" fmla="*/ 28 w 28"/>
                                                    <a:gd name="T15" fmla="*/ 0 h 16"/>
                                                    <a:gd name="T16" fmla="*/ 28 w 28"/>
                                                    <a:gd name="T17" fmla="*/ 6 h 16"/>
                                                    <a:gd name="T18" fmla="*/ 28 w 28"/>
                                                    <a:gd name="T19" fmla="*/ 6 h 16"/>
                                                    <a:gd name="T20" fmla="*/ 28 w 28"/>
                                                    <a:gd name="T21" fmla="*/ 11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1"/>
                                                      </a:lnTo>
                                                      <a:lnTo>
                                                        <a:pt x="0" y="6"/>
                                                      </a:lnTo>
                                                      <a:lnTo>
                                                        <a:pt x="0" y="0"/>
                                                      </a:lnTo>
                                                      <a:lnTo>
                                                        <a:pt x="6" y="0"/>
                                                      </a:lnTo>
                                                      <a:lnTo>
                                                        <a:pt x="23" y="0"/>
                                                      </a:lnTo>
                                                      <a:lnTo>
                                                        <a:pt x="28" y="0"/>
                                                      </a:lnTo>
                                                      <a:lnTo>
                                                        <a:pt x="28" y="6"/>
                                                      </a:lnTo>
                                                      <a:lnTo>
                                                        <a:pt x="28" y="11"/>
                                                      </a:lnTo>
                                                      <a:lnTo>
                                                        <a:pt x="23"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02" name="Freeform 658">
                                                  <a:extLst>
                                                    <a:ext uri="{FF2B5EF4-FFF2-40B4-BE49-F238E27FC236}">
                                                      <a16:creationId xmlns="" xmlns:a16="http://schemas.microsoft.com/office/drawing/2014/main" id="{0DA44A39-37AC-4F09-99AE-0FD4C4A7E5A2}"/>
                                                    </a:ext>
                                                  </a:extLst>
                                                </p:cNvPr>
                                                <p:cNvSpPr>
                                                  <a:spLocks/>
                                                </p:cNvSpPr>
                                                <p:nvPr/>
                                              </p:nvSpPr>
                                              <p:spPr bwMode="auto">
                                                <a:xfrm>
                                                  <a:off x="2324" y="2076"/>
                                                  <a:ext cx="42" cy="14"/>
                                                </a:xfrm>
                                                <a:custGeom>
                                                  <a:avLst/>
                                                  <a:gdLst>
                                                    <a:gd name="T0" fmla="*/ 6 w 28"/>
                                                    <a:gd name="T1" fmla="*/ 16 h 16"/>
                                                    <a:gd name="T2" fmla="*/ 0 w 28"/>
                                                    <a:gd name="T3" fmla="*/ 11 h 16"/>
                                                    <a:gd name="T4" fmla="*/ 0 w 28"/>
                                                    <a:gd name="T5" fmla="*/ 6 h 16"/>
                                                    <a:gd name="T6" fmla="*/ 0 w 28"/>
                                                    <a:gd name="T7" fmla="*/ 6 h 16"/>
                                                    <a:gd name="T8" fmla="*/ 0 w 28"/>
                                                    <a:gd name="T9" fmla="*/ 0 h 16"/>
                                                    <a:gd name="T10" fmla="*/ 6 w 28"/>
                                                    <a:gd name="T11" fmla="*/ 0 h 16"/>
                                                    <a:gd name="T12" fmla="*/ 23 w 28"/>
                                                    <a:gd name="T13" fmla="*/ 0 h 16"/>
                                                    <a:gd name="T14" fmla="*/ 28 w 28"/>
                                                    <a:gd name="T15" fmla="*/ 0 h 16"/>
                                                    <a:gd name="T16" fmla="*/ 28 w 28"/>
                                                    <a:gd name="T17" fmla="*/ 6 h 16"/>
                                                    <a:gd name="T18" fmla="*/ 28 w 28"/>
                                                    <a:gd name="T19" fmla="*/ 6 h 16"/>
                                                    <a:gd name="T20" fmla="*/ 28 w 28"/>
                                                    <a:gd name="T21" fmla="*/ 11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1"/>
                                                      </a:lnTo>
                                                      <a:lnTo>
                                                        <a:pt x="0" y="6"/>
                                                      </a:lnTo>
                                                      <a:lnTo>
                                                        <a:pt x="0" y="0"/>
                                                      </a:lnTo>
                                                      <a:lnTo>
                                                        <a:pt x="6" y="0"/>
                                                      </a:lnTo>
                                                      <a:lnTo>
                                                        <a:pt x="23" y="0"/>
                                                      </a:lnTo>
                                                      <a:lnTo>
                                                        <a:pt x="28" y="0"/>
                                                      </a:lnTo>
                                                      <a:lnTo>
                                                        <a:pt x="28" y="6"/>
                                                      </a:lnTo>
                                                      <a:lnTo>
                                                        <a:pt x="28" y="11"/>
                                                      </a:lnTo>
                                                      <a:lnTo>
                                                        <a:pt x="23"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03" name="Freeform 659">
                                                  <a:extLst>
                                                    <a:ext uri="{FF2B5EF4-FFF2-40B4-BE49-F238E27FC236}">
                                                      <a16:creationId xmlns="" xmlns:a16="http://schemas.microsoft.com/office/drawing/2014/main" id="{CF774641-C480-46F1-B526-46C84824AF10}"/>
                                                    </a:ext>
                                                  </a:extLst>
                                                </p:cNvPr>
                                                <p:cNvSpPr>
                                                  <a:spLocks/>
                                                </p:cNvSpPr>
                                                <p:nvPr/>
                                              </p:nvSpPr>
                                              <p:spPr bwMode="auto">
                                                <a:xfrm>
                                                  <a:off x="2349" y="2076"/>
                                                  <a:ext cx="26" cy="14"/>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1" y="0"/>
                                                      </a:lnTo>
                                                      <a:lnTo>
                                                        <a:pt x="17" y="0"/>
                                                      </a:lnTo>
                                                      <a:lnTo>
                                                        <a:pt x="17" y="6"/>
                                                      </a:lnTo>
                                                      <a:lnTo>
                                                        <a:pt x="17" y="11"/>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04" name="Freeform 660">
                                                  <a:extLst>
                                                    <a:ext uri="{FF2B5EF4-FFF2-40B4-BE49-F238E27FC236}">
                                                      <a16:creationId xmlns="" xmlns:a16="http://schemas.microsoft.com/office/drawing/2014/main" id="{6DAC1CE3-33F7-400B-BCE1-BA78F4C7A41B}"/>
                                                    </a:ext>
                                                  </a:extLst>
                                                </p:cNvPr>
                                                <p:cNvSpPr>
                                                  <a:spLocks/>
                                                </p:cNvSpPr>
                                                <p:nvPr/>
                                              </p:nvSpPr>
                                              <p:spPr bwMode="auto">
                                                <a:xfrm>
                                                  <a:off x="2358" y="2070"/>
                                                  <a:ext cx="26" cy="20"/>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05" name="Freeform 661">
                                                  <a:extLst>
                                                    <a:ext uri="{FF2B5EF4-FFF2-40B4-BE49-F238E27FC236}">
                                                      <a16:creationId xmlns="" xmlns:a16="http://schemas.microsoft.com/office/drawing/2014/main" id="{7A650E19-AE9E-4261-95FB-41B1C279F79C}"/>
                                                    </a:ext>
                                                  </a:extLst>
                                                </p:cNvPr>
                                                <p:cNvSpPr>
                                                  <a:spLocks/>
                                                </p:cNvSpPr>
                                                <p:nvPr/>
                                              </p:nvSpPr>
                                              <p:spPr bwMode="auto">
                                                <a:xfrm>
                                                  <a:off x="2358" y="2070"/>
                                                  <a:ext cx="34" cy="14"/>
                                                </a:xfrm>
                                                <a:custGeom>
                                                  <a:avLst/>
                                                  <a:gdLst>
                                                    <a:gd name="T0" fmla="*/ 5 w 22"/>
                                                    <a:gd name="T1" fmla="*/ 16 h 16"/>
                                                    <a:gd name="T2" fmla="*/ 0 w 22"/>
                                                    <a:gd name="T3" fmla="*/ 10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0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0"/>
                                                      </a:lnTo>
                                                      <a:lnTo>
                                                        <a:pt x="0" y="5"/>
                                                      </a:lnTo>
                                                      <a:lnTo>
                                                        <a:pt x="0" y="0"/>
                                                      </a:lnTo>
                                                      <a:lnTo>
                                                        <a:pt x="5" y="0"/>
                                                      </a:lnTo>
                                                      <a:lnTo>
                                                        <a:pt x="17" y="0"/>
                                                      </a:lnTo>
                                                      <a:lnTo>
                                                        <a:pt x="22" y="0"/>
                                                      </a:lnTo>
                                                      <a:lnTo>
                                                        <a:pt x="22" y="5"/>
                                                      </a:lnTo>
                                                      <a:lnTo>
                                                        <a:pt x="22" y="10"/>
                                                      </a:lnTo>
                                                      <a:lnTo>
                                                        <a:pt x="17"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06" name="Freeform 662">
                                                  <a:extLst>
                                                    <a:ext uri="{FF2B5EF4-FFF2-40B4-BE49-F238E27FC236}">
                                                      <a16:creationId xmlns="" xmlns:a16="http://schemas.microsoft.com/office/drawing/2014/main" id="{78B46C2A-D06B-4083-8F5E-D435D7DA4545}"/>
                                                    </a:ext>
                                                  </a:extLst>
                                                </p:cNvPr>
                                                <p:cNvSpPr>
                                                  <a:spLocks/>
                                                </p:cNvSpPr>
                                                <p:nvPr/>
                                              </p:nvSpPr>
                                              <p:spPr bwMode="auto">
                                                <a:xfrm>
                                                  <a:off x="2375" y="2053"/>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07" name="Freeform 663">
                                                  <a:extLst>
                                                    <a:ext uri="{FF2B5EF4-FFF2-40B4-BE49-F238E27FC236}">
                                                      <a16:creationId xmlns="" xmlns:a16="http://schemas.microsoft.com/office/drawing/2014/main" id="{D2F5939F-B59D-4724-8348-8E5EF8641D5D}"/>
                                                    </a:ext>
                                                  </a:extLst>
                                                </p:cNvPr>
                                                <p:cNvSpPr>
                                                  <a:spLocks/>
                                                </p:cNvSpPr>
                                                <p:nvPr/>
                                              </p:nvSpPr>
                                              <p:spPr bwMode="auto">
                                                <a:xfrm>
                                                  <a:off x="2375" y="2053"/>
                                                  <a:ext cx="26" cy="14"/>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1" y="0"/>
                                                      </a:lnTo>
                                                      <a:lnTo>
                                                        <a:pt x="17" y="0"/>
                                                      </a:lnTo>
                                                      <a:lnTo>
                                                        <a:pt x="17" y="5"/>
                                                      </a:lnTo>
                                                      <a:lnTo>
                                                        <a:pt x="17" y="11"/>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08" name="Freeform 664">
                                                  <a:extLst>
                                                    <a:ext uri="{FF2B5EF4-FFF2-40B4-BE49-F238E27FC236}">
                                                      <a16:creationId xmlns="" xmlns:a16="http://schemas.microsoft.com/office/drawing/2014/main" id="{074ADF43-3693-4043-ACAE-5CF20D466DFA}"/>
                                                    </a:ext>
                                                  </a:extLst>
                                                </p:cNvPr>
                                                <p:cNvSpPr>
                                                  <a:spLocks/>
                                                </p:cNvSpPr>
                                                <p:nvPr/>
                                              </p:nvSpPr>
                                              <p:spPr bwMode="auto">
                                                <a:xfrm>
                                                  <a:off x="2384" y="2053"/>
                                                  <a:ext cx="26" cy="14"/>
                                                </a:xfrm>
                                                <a:custGeom>
                                                  <a:avLst/>
                                                  <a:gdLst>
                                                    <a:gd name="T0" fmla="*/ 5 w 17"/>
                                                    <a:gd name="T1" fmla="*/ 16 h 16"/>
                                                    <a:gd name="T2" fmla="*/ 0 w 17"/>
                                                    <a:gd name="T3" fmla="*/ 11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5"/>
                                                      </a:lnTo>
                                                      <a:lnTo>
                                                        <a:pt x="0" y="0"/>
                                                      </a:lnTo>
                                                      <a:lnTo>
                                                        <a:pt x="5" y="0"/>
                                                      </a:lnTo>
                                                      <a:lnTo>
                                                        <a:pt x="11" y="0"/>
                                                      </a:lnTo>
                                                      <a:lnTo>
                                                        <a:pt x="17" y="0"/>
                                                      </a:lnTo>
                                                      <a:lnTo>
                                                        <a:pt x="17" y="5"/>
                                                      </a:lnTo>
                                                      <a:lnTo>
                                                        <a:pt x="17" y="11"/>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09" name="Freeform 665">
                                                  <a:extLst>
                                                    <a:ext uri="{FF2B5EF4-FFF2-40B4-BE49-F238E27FC236}">
                                                      <a16:creationId xmlns="" xmlns:a16="http://schemas.microsoft.com/office/drawing/2014/main" id="{61D8572E-FE31-493B-9EA1-3BDE763998CB}"/>
                                                    </a:ext>
                                                  </a:extLst>
                                                </p:cNvPr>
                                                <p:cNvSpPr>
                                                  <a:spLocks/>
                                                </p:cNvSpPr>
                                                <p:nvPr/>
                                              </p:nvSpPr>
                                              <p:spPr bwMode="auto">
                                                <a:xfrm>
                                                  <a:off x="2392" y="2041"/>
                                                  <a:ext cx="25" cy="26"/>
                                                </a:xfrm>
                                                <a:custGeom>
                                                  <a:avLst/>
                                                  <a:gdLst>
                                                    <a:gd name="T0" fmla="*/ 17 w 17"/>
                                                    <a:gd name="T1" fmla="*/ 21 h 27"/>
                                                    <a:gd name="T2" fmla="*/ 12 w 17"/>
                                                    <a:gd name="T3" fmla="*/ 27 h 27"/>
                                                    <a:gd name="T4" fmla="*/ 6 w 17"/>
                                                    <a:gd name="T5" fmla="*/ 27 h 27"/>
                                                    <a:gd name="T6" fmla="*/ 6 w 17"/>
                                                    <a:gd name="T7" fmla="*/ 27 h 27"/>
                                                    <a:gd name="T8" fmla="*/ 0 w 17"/>
                                                    <a:gd name="T9" fmla="*/ 27 h 27"/>
                                                    <a:gd name="T10" fmla="*/ 0 w 17"/>
                                                    <a:gd name="T11" fmla="*/ 21 h 27"/>
                                                    <a:gd name="T12" fmla="*/ 0 w 17"/>
                                                    <a:gd name="T13" fmla="*/ 5 h 27"/>
                                                    <a:gd name="T14" fmla="*/ 0 w 17"/>
                                                    <a:gd name="T15" fmla="*/ 0 h 27"/>
                                                    <a:gd name="T16" fmla="*/ 6 w 17"/>
                                                    <a:gd name="T17" fmla="*/ 0 h 27"/>
                                                    <a:gd name="T18" fmla="*/ 6 w 17"/>
                                                    <a:gd name="T19" fmla="*/ 0 h 27"/>
                                                    <a:gd name="T20" fmla="*/ 12 w 17"/>
                                                    <a:gd name="T21" fmla="*/ 0 h 27"/>
                                                    <a:gd name="T22" fmla="*/ 17 w 17"/>
                                                    <a:gd name="T23" fmla="*/ 5 h 27"/>
                                                    <a:gd name="T24" fmla="*/ 17 w 17"/>
                                                    <a:gd name="T25" fmla="*/ 21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1"/>
                                                      </a:moveTo>
                                                      <a:lnTo>
                                                        <a:pt x="12" y="27"/>
                                                      </a:lnTo>
                                                      <a:lnTo>
                                                        <a:pt x="6" y="27"/>
                                                      </a:lnTo>
                                                      <a:lnTo>
                                                        <a:pt x="0" y="27"/>
                                                      </a:lnTo>
                                                      <a:lnTo>
                                                        <a:pt x="0" y="21"/>
                                                      </a:lnTo>
                                                      <a:lnTo>
                                                        <a:pt x="0" y="5"/>
                                                      </a:lnTo>
                                                      <a:lnTo>
                                                        <a:pt x="0" y="0"/>
                                                      </a:lnTo>
                                                      <a:lnTo>
                                                        <a:pt x="6" y="0"/>
                                                      </a:lnTo>
                                                      <a:lnTo>
                                                        <a:pt x="12" y="0"/>
                                                      </a:lnTo>
                                                      <a:lnTo>
                                                        <a:pt x="17" y="5"/>
                                                      </a:lnTo>
                                                      <a:lnTo>
                                                        <a:pt x="17" y="21"/>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10" name="Freeform 666">
                                                  <a:extLst>
                                                    <a:ext uri="{FF2B5EF4-FFF2-40B4-BE49-F238E27FC236}">
                                                      <a16:creationId xmlns="" xmlns:a16="http://schemas.microsoft.com/office/drawing/2014/main" id="{B7558A4F-F76B-46EC-ADE4-24B68DEA45E2}"/>
                                                    </a:ext>
                                                  </a:extLst>
                                                </p:cNvPr>
                                                <p:cNvSpPr>
                                                  <a:spLocks/>
                                                </p:cNvSpPr>
                                                <p:nvPr/>
                                              </p:nvSpPr>
                                              <p:spPr bwMode="auto">
                                                <a:xfrm>
                                                  <a:off x="2392" y="2041"/>
                                                  <a:ext cx="25" cy="14"/>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2" y="0"/>
                                                      </a:lnTo>
                                                      <a:lnTo>
                                                        <a:pt x="17" y="0"/>
                                                      </a:lnTo>
                                                      <a:lnTo>
                                                        <a:pt x="17" y="5"/>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11" name="Freeform 667">
                                                  <a:extLst>
                                                    <a:ext uri="{FF2B5EF4-FFF2-40B4-BE49-F238E27FC236}">
                                                      <a16:creationId xmlns="" xmlns:a16="http://schemas.microsoft.com/office/drawing/2014/main" id="{16E5B569-6D36-4835-84B0-A752E678DE44}"/>
                                                    </a:ext>
                                                  </a:extLst>
                                                </p:cNvPr>
                                                <p:cNvSpPr>
                                                  <a:spLocks/>
                                                </p:cNvSpPr>
                                                <p:nvPr/>
                                              </p:nvSpPr>
                                              <p:spPr bwMode="auto">
                                                <a:xfrm>
                                                  <a:off x="2401" y="2041"/>
                                                  <a:ext cx="25" cy="14"/>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1" y="0"/>
                                                      </a:lnTo>
                                                      <a:lnTo>
                                                        <a:pt x="17" y="0"/>
                                                      </a:lnTo>
                                                      <a:lnTo>
                                                        <a:pt x="17" y="5"/>
                                                      </a:lnTo>
                                                      <a:lnTo>
                                                        <a:pt x="17" y="11"/>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12" name="Freeform 668">
                                                  <a:extLst>
                                                    <a:ext uri="{FF2B5EF4-FFF2-40B4-BE49-F238E27FC236}">
                                                      <a16:creationId xmlns="" xmlns:a16="http://schemas.microsoft.com/office/drawing/2014/main" id="{0CD9C82C-AFE2-4011-BDB5-BC9ADB12983E}"/>
                                                    </a:ext>
                                                  </a:extLst>
                                                </p:cNvPr>
                                                <p:cNvSpPr>
                                                  <a:spLocks/>
                                                </p:cNvSpPr>
                                                <p:nvPr/>
                                              </p:nvSpPr>
                                              <p:spPr bwMode="auto">
                                                <a:xfrm>
                                                  <a:off x="2410" y="2030"/>
                                                  <a:ext cx="25" cy="20"/>
                                                </a:xfrm>
                                                <a:custGeom>
                                                  <a:avLst/>
                                                  <a:gdLst>
                                                    <a:gd name="T0" fmla="*/ 17 w 17"/>
                                                    <a:gd name="T1" fmla="*/ 16 h 22"/>
                                                    <a:gd name="T2" fmla="*/ 11 w 17"/>
                                                    <a:gd name="T3" fmla="*/ 22 h 22"/>
                                                    <a:gd name="T4" fmla="*/ 5 w 17"/>
                                                    <a:gd name="T5" fmla="*/ 22 h 22"/>
                                                    <a:gd name="T6" fmla="*/ 5 w 17"/>
                                                    <a:gd name="T7" fmla="*/ 22 h 22"/>
                                                    <a:gd name="T8" fmla="*/ 0 w 17"/>
                                                    <a:gd name="T9" fmla="*/ 22 h 22"/>
                                                    <a:gd name="T10" fmla="*/ 0 w 17"/>
                                                    <a:gd name="T11" fmla="*/ 16 h 22"/>
                                                    <a:gd name="T12" fmla="*/ 0 w 17"/>
                                                    <a:gd name="T13" fmla="*/ 6 h 22"/>
                                                    <a:gd name="T14" fmla="*/ 0 w 17"/>
                                                    <a:gd name="T15" fmla="*/ 0 h 22"/>
                                                    <a:gd name="T16" fmla="*/ 5 w 17"/>
                                                    <a:gd name="T17" fmla="*/ 0 h 22"/>
                                                    <a:gd name="T18" fmla="*/ 5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5" y="22"/>
                                                      </a:lnTo>
                                                      <a:lnTo>
                                                        <a:pt x="0" y="22"/>
                                                      </a:lnTo>
                                                      <a:lnTo>
                                                        <a:pt x="0" y="16"/>
                                                      </a:lnTo>
                                                      <a:lnTo>
                                                        <a:pt x="0" y="6"/>
                                                      </a:lnTo>
                                                      <a:lnTo>
                                                        <a:pt x="0" y="0"/>
                                                      </a:lnTo>
                                                      <a:lnTo>
                                                        <a:pt x="5"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13" name="Freeform 669">
                                                  <a:extLst>
                                                    <a:ext uri="{FF2B5EF4-FFF2-40B4-BE49-F238E27FC236}">
                                                      <a16:creationId xmlns="" xmlns:a16="http://schemas.microsoft.com/office/drawing/2014/main" id="{4F4EDA5E-8963-475D-B0F0-CBFE993881FC}"/>
                                                    </a:ext>
                                                  </a:extLst>
                                                </p:cNvPr>
                                                <p:cNvSpPr>
                                                  <a:spLocks/>
                                                </p:cNvSpPr>
                                                <p:nvPr/>
                                              </p:nvSpPr>
                                              <p:spPr bwMode="auto">
                                                <a:xfrm>
                                                  <a:off x="2410" y="2019"/>
                                                  <a:ext cx="25" cy="20"/>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14" name="Freeform 670">
                                                  <a:extLst>
                                                    <a:ext uri="{FF2B5EF4-FFF2-40B4-BE49-F238E27FC236}">
                                                      <a16:creationId xmlns="" xmlns:a16="http://schemas.microsoft.com/office/drawing/2014/main" id="{7D5881DC-C1C0-4D16-B62C-56D47C4CCFAF}"/>
                                                    </a:ext>
                                                  </a:extLst>
                                                </p:cNvPr>
                                                <p:cNvSpPr>
                                                  <a:spLocks/>
                                                </p:cNvSpPr>
                                                <p:nvPr/>
                                              </p:nvSpPr>
                                              <p:spPr bwMode="auto">
                                                <a:xfrm>
                                                  <a:off x="2410" y="2019"/>
                                                  <a:ext cx="25" cy="14"/>
                                                </a:xfrm>
                                                <a:custGeom>
                                                  <a:avLst/>
                                                  <a:gdLst>
                                                    <a:gd name="T0" fmla="*/ 5 w 17"/>
                                                    <a:gd name="T1" fmla="*/ 16 h 16"/>
                                                    <a:gd name="T2" fmla="*/ 0 w 17"/>
                                                    <a:gd name="T3" fmla="*/ 10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0"/>
                                                      </a:lnTo>
                                                      <a:lnTo>
                                                        <a:pt x="0" y="5"/>
                                                      </a:lnTo>
                                                      <a:lnTo>
                                                        <a:pt x="0" y="0"/>
                                                      </a:lnTo>
                                                      <a:lnTo>
                                                        <a:pt x="5" y="0"/>
                                                      </a:lnTo>
                                                      <a:lnTo>
                                                        <a:pt x="11" y="0"/>
                                                      </a:lnTo>
                                                      <a:lnTo>
                                                        <a:pt x="17" y="0"/>
                                                      </a:lnTo>
                                                      <a:lnTo>
                                                        <a:pt x="17" y="5"/>
                                                      </a:lnTo>
                                                      <a:lnTo>
                                                        <a:pt x="17" y="10"/>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15" name="Freeform 671">
                                                  <a:extLst>
                                                    <a:ext uri="{FF2B5EF4-FFF2-40B4-BE49-F238E27FC236}">
                                                      <a16:creationId xmlns="" xmlns:a16="http://schemas.microsoft.com/office/drawing/2014/main" id="{46FDCAFD-9D37-4270-B4D2-3E124FDE40D5}"/>
                                                    </a:ext>
                                                  </a:extLst>
                                                </p:cNvPr>
                                                <p:cNvSpPr>
                                                  <a:spLocks/>
                                                </p:cNvSpPr>
                                                <p:nvPr/>
                                              </p:nvSpPr>
                                              <p:spPr bwMode="auto">
                                                <a:xfrm>
                                                  <a:off x="2417" y="2007"/>
                                                  <a:ext cx="26"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16" name="Freeform 672">
                                                  <a:extLst>
                                                    <a:ext uri="{FF2B5EF4-FFF2-40B4-BE49-F238E27FC236}">
                                                      <a16:creationId xmlns="" xmlns:a16="http://schemas.microsoft.com/office/drawing/2014/main" id="{65D7CAF7-FA2D-490B-86A5-35662F59C65E}"/>
                                                    </a:ext>
                                                  </a:extLst>
                                                </p:cNvPr>
                                                <p:cNvSpPr>
                                                  <a:spLocks/>
                                                </p:cNvSpPr>
                                                <p:nvPr/>
                                              </p:nvSpPr>
                                              <p:spPr bwMode="auto">
                                                <a:xfrm>
                                                  <a:off x="2417" y="2007"/>
                                                  <a:ext cx="52" cy="14"/>
                                                </a:xfrm>
                                                <a:custGeom>
                                                  <a:avLst/>
                                                  <a:gdLst>
                                                    <a:gd name="T0" fmla="*/ 6 w 34"/>
                                                    <a:gd name="T1" fmla="*/ 16 h 16"/>
                                                    <a:gd name="T2" fmla="*/ 0 w 34"/>
                                                    <a:gd name="T3" fmla="*/ 11 h 16"/>
                                                    <a:gd name="T4" fmla="*/ 0 w 34"/>
                                                    <a:gd name="T5" fmla="*/ 5 h 16"/>
                                                    <a:gd name="T6" fmla="*/ 0 w 34"/>
                                                    <a:gd name="T7" fmla="*/ 5 h 16"/>
                                                    <a:gd name="T8" fmla="*/ 0 w 34"/>
                                                    <a:gd name="T9" fmla="*/ 0 h 16"/>
                                                    <a:gd name="T10" fmla="*/ 6 w 34"/>
                                                    <a:gd name="T11" fmla="*/ 0 h 16"/>
                                                    <a:gd name="T12" fmla="*/ 29 w 34"/>
                                                    <a:gd name="T13" fmla="*/ 0 h 16"/>
                                                    <a:gd name="T14" fmla="*/ 34 w 34"/>
                                                    <a:gd name="T15" fmla="*/ 0 h 16"/>
                                                    <a:gd name="T16" fmla="*/ 34 w 34"/>
                                                    <a:gd name="T17" fmla="*/ 5 h 16"/>
                                                    <a:gd name="T18" fmla="*/ 34 w 34"/>
                                                    <a:gd name="T19" fmla="*/ 5 h 16"/>
                                                    <a:gd name="T20" fmla="*/ 34 w 34"/>
                                                    <a:gd name="T21" fmla="*/ 11 h 16"/>
                                                    <a:gd name="T22" fmla="*/ 29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1"/>
                                                      </a:lnTo>
                                                      <a:lnTo>
                                                        <a:pt x="0" y="5"/>
                                                      </a:lnTo>
                                                      <a:lnTo>
                                                        <a:pt x="0" y="0"/>
                                                      </a:lnTo>
                                                      <a:lnTo>
                                                        <a:pt x="6" y="0"/>
                                                      </a:lnTo>
                                                      <a:lnTo>
                                                        <a:pt x="29" y="0"/>
                                                      </a:lnTo>
                                                      <a:lnTo>
                                                        <a:pt x="34" y="0"/>
                                                      </a:lnTo>
                                                      <a:lnTo>
                                                        <a:pt x="34" y="5"/>
                                                      </a:lnTo>
                                                      <a:lnTo>
                                                        <a:pt x="34" y="11"/>
                                                      </a:lnTo>
                                                      <a:lnTo>
                                                        <a:pt x="29"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17" name="Freeform 673">
                                                  <a:extLst>
                                                    <a:ext uri="{FF2B5EF4-FFF2-40B4-BE49-F238E27FC236}">
                                                      <a16:creationId xmlns="" xmlns:a16="http://schemas.microsoft.com/office/drawing/2014/main" id="{62FD65D8-1736-4BE5-AEA7-BB2C7AA71736}"/>
                                                    </a:ext>
                                                  </a:extLst>
                                                </p:cNvPr>
                                                <p:cNvSpPr>
                                                  <a:spLocks/>
                                                </p:cNvSpPr>
                                                <p:nvPr/>
                                              </p:nvSpPr>
                                              <p:spPr bwMode="auto">
                                                <a:xfrm>
                                                  <a:off x="2452" y="1996"/>
                                                  <a:ext cx="26" cy="22"/>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18" name="Freeform 674">
                                                  <a:extLst>
                                                    <a:ext uri="{FF2B5EF4-FFF2-40B4-BE49-F238E27FC236}">
                                                      <a16:creationId xmlns="" xmlns:a16="http://schemas.microsoft.com/office/drawing/2014/main" id="{3736CB8B-1B99-45C1-9FD2-956BA0774C67}"/>
                                                    </a:ext>
                                                  </a:extLst>
                                                </p:cNvPr>
                                                <p:cNvSpPr>
                                                  <a:spLocks/>
                                                </p:cNvSpPr>
                                                <p:nvPr/>
                                              </p:nvSpPr>
                                              <p:spPr bwMode="auto">
                                                <a:xfrm>
                                                  <a:off x="2452" y="1996"/>
                                                  <a:ext cx="35" cy="16"/>
                                                </a:xfrm>
                                                <a:custGeom>
                                                  <a:avLst/>
                                                  <a:gdLst>
                                                    <a:gd name="T0" fmla="*/ 6 w 23"/>
                                                    <a:gd name="T1" fmla="*/ 16 h 16"/>
                                                    <a:gd name="T2" fmla="*/ 0 w 23"/>
                                                    <a:gd name="T3" fmla="*/ 11 h 16"/>
                                                    <a:gd name="T4" fmla="*/ 0 w 23"/>
                                                    <a:gd name="T5" fmla="*/ 6 h 16"/>
                                                    <a:gd name="T6" fmla="*/ 0 w 23"/>
                                                    <a:gd name="T7" fmla="*/ 6 h 16"/>
                                                    <a:gd name="T8" fmla="*/ 0 w 23"/>
                                                    <a:gd name="T9" fmla="*/ 0 h 16"/>
                                                    <a:gd name="T10" fmla="*/ 6 w 23"/>
                                                    <a:gd name="T11" fmla="*/ 0 h 16"/>
                                                    <a:gd name="T12" fmla="*/ 17 w 23"/>
                                                    <a:gd name="T13" fmla="*/ 0 h 16"/>
                                                    <a:gd name="T14" fmla="*/ 23 w 23"/>
                                                    <a:gd name="T15" fmla="*/ 0 h 16"/>
                                                    <a:gd name="T16" fmla="*/ 23 w 23"/>
                                                    <a:gd name="T17" fmla="*/ 6 h 16"/>
                                                    <a:gd name="T18" fmla="*/ 23 w 23"/>
                                                    <a:gd name="T19" fmla="*/ 6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6"/>
                                                      </a:lnTo>
                                                      <a:lnTo>
                                                        <a:pt x="0" y="0"/>
                                                      </a:lnTo>
                                                      <a:lnTo>
                                                        <a:pt x="6" y="0"/>
                                                      </a:lnTo>
                                                      <a:lnTo>
                                                        <a:pt x="17" y="0"/>
                                                      </a:lnTo>
                                                      <a:lnTo>
                                                        <a:pt x="23" y="0"/>
                                                      </a:lnTo>
                                                      <a:lnTo>
                                                        <a:pt x="23" y="6"/>
                                                      </a:lnTo>
                                                      <a:lnTo>
                                                        <a:pt x="23" y="11"/>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19" name="Freeform 675">
                                                  <a:extLst>
                                                    <a:ext uri="{FF2B5EF4-FFF2-40B4-BE49-F238E27FC236}">
                                                      <a16:creationId xmlns="" xmlns:a16="http://schemas.microsoft.com/office/drawing/2014/main" id="{815DD986-CB9A-4090-BCDC-C42B5AE475CE}"/>
                                                    </a:ext>
                                                  </a:extLst>
                                                </p:cNvPr>
                                                <p:cNvSpPr>
                                                  <a:spLocks/>
                                                </p:cNvSpPr>
                                                <p:nvPr/>
                                              </p:nvSpPr>
                                              <p:spPr bwMode="auto">
                                                <a:xfrm>
                                                  <a:off x="2469" y="1990"/>
                                                  <a:ext cx="25"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20" name="Freeform 676">
                                                  <a:extLst>
                                                    <a:ext uri="{FF2B5EF4-FFF2-40B4-BE49-F238E27FC236}">
                                                      <a16:creationId xmlns="" xmlns:a16="http://schemas.microsoft.com/office/drawing/2014/main" id="{3C133936-4D65-41F9-9367-29A37CC43DAA}"/>
                                                    </a:ext>
                                                  </a:extLst>
                                                </p:cNvPr>
                                                <p:cNvSpPr>
                                                  <a:spLocks/>
                                                </p:cNvSpPr>
                                                <p:nvPr/>
                                              </p:nvSpPr>
                                              <p:spPr bwMode="auto">
                                                <a:xfrm>
                                                  <a:off x="2469" y="1973"/>
                                                  <a:ext cx="25" cy="26"/>
                                                </a:xfrm>
                                                <a:custGeom>
                                                  <a:avLst/>
                                                  <a:gdLst>
                                                    <a:gd name="T0" fmla="*/ 17 w 17"/>
                                                    <a:gd name="T1" fmla="*/ 21 h 26"/>
                                                    <a:gd name="T2" fmla="*/ 12 w 17"/>
                                                    <a:gd name="T3" fmla="*/ 26 h 26"/>
                                                    <a:gd name="T4" fmla="*/ 6 w 17"/>
                                                    <a:gd name="T5" fmla="*/ 26 h 26"/>
                                                    <a:gd name="T6" fmla="*/ 6 w 17"/>
                                                    <a:gd name="T7" fmla="*/ 26 h 26"/>
                                                    <a:gd name="T8" fmla="*/ 0 w 17"/>
                                                    <a:gd name="T9" fmla="*/ 26 h 26"/>
                                                    <a:gd name="T10" fmla="*/ 0 w 17"/>
                                                    <a:gd name="T11" fmla="*/ 21 h 26"/>
                                                    <a:gd name="T12" fmla="*/ 0 w 17"/>
                                                    <a:gd name="T13" fmla="*/ 5 h 26"/>
                                                    <a:gd name="T14" fmla="*/ 0 w 17"/>
                                                    <a:gd name="T15" fmla="*/ 0 h 26"/>
                                                    <a:gd name="T16" fmla="*/ 6 w 17"/>
                                                    <a:gd name="T17" fmla="*/ 0 h 26"/>
                                                    <a:gd name="T18" fmla="*/ 6 w 17"/>
                                                    <a:gd name="T19" fmla="*/ 0 h 26"/>
                                                    <a:gd name="T20" fmla="*/ 12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2" y="26"/>
                                                      </a:lnTo>
                                                      <a:lnTo>
                                                        <a:pt x="6" y="26"/>
                                                      </a:lnTo>
                                                      <a:lnTo>
                                                        <a:pt x="0" y="26"/>
                                                      </a:lnTo>
                                                      <a:lnTo>
                                                        <a:pt x="0" y="21"/>
                                                      </a:lnTo>
                                                      <a:lnTo>
                                                        <a:pt x="0" y="5"/>
                                                      </a:lnTo>
                                                      <a:lnTo>
                                                        <a:pt x="0" y="0"/>
                                                      </a:lnTo>
                                                      <a:lnTo>
                                                        <a:pt x="6" y="0"/>
                                                      </a:lnTo>
                                                      <a:lnTo>
                                                        <a:pt x="12" y="0"/>
                                                      </a:lnTo>
                                                      <a:lnTo>
                                                        <a:pt x="17" y="5"/>
                                                      </a:lnTo>
                                                      <a:lnTo>
                                                        <a:pt x="17" y="21"/>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21" name="Freeform 677">
                                                  <a:extLst>
                                                    <a:ext uri="{FF2B5EF4-FFF2-40B4-BE49-F238E27FC236}">
                                                      <a16:creationId xmlns="" xmlns:a16="http://schemas.microsoft.com/office/drawing/2014/main" id="{E73102B2-C30F-4C22-9D27-7BD9F99A7870}"/>
                                                    </a:ext>
                                                  </a:extLst>
                                                </p:cNvPr>
                                                <p:cNvSpPr>
                                                  <a:spLocks/>
                                                </p:cNvSpPr>
                                                <p:nvPr/>
                                              </p:nvSpPr>
                                              <p:spPr bwMode="auto">
                                                <a:xfrm>
                                                  <a:off x="2469" y="1973"/>
                                                  <a:ext cx="25"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2" y="0"/>
                                                      </a:lnTo>
                                                      <a:lnTo>
                                                        <a:pt x="17" y="0"/>
                                                      </a:lnTo>
                                                      <a:lnTo>
                                                        <a:pt x="17" y="5"/>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22" name="Freeform 678">
                                                  <a:extLst>
                                                    <a:ext uri="{FF2B5EF4-FFF2-40B4-BE49-F238E27FC236}">
                                                      <a16:creationId xmlns="" xmlns:a16="http://schemas.microsoft.com/office/drawing/2014/main" id="{78EBDBEB-85D3-4B90-AAB1-C077A920B917}"/>
                                                    </a:ext>
                                                  </a:extLst>
                                                </p:cNvPr>
                                                <p:cNvSpPr>
                                                  <a:spLocks/>
                                                </p:cNvSpPr>
                                                <p:nvPr/>
                                              </p:nvSpPr>
                                              <p:spPr bwMode="auto">
                                                <a:xfrm>
                                                  <a:off x="2478" y="1962"/>
                                                  <a:ext cx="25" cy="22"/>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23" name="Freeform 679">
                                                  <a:extLst>
                                                    <a:ext uri="{FF2B5EF4-FFF2-40B4-BE49-F238E27FC236}">
                                                      <a16:creationId xmlns="" xmlns:a16="http://schemas.microsoft.com/office/drawing/2014/main" id="{7D744D9C-A614-4725-A214-E3F6C758DAF1}"/>
                                                    </a:ext>
                                                  </a:extLst>
                                                </p:cNvPr>
                                                <p:cNvSpPr>
                                                  <a:spLocks/>
                                                </p:cNvSpPr>
                                                <p:nvPr/>
                                              </p:nvSpPr>
                                              <p:spPr bwMode="auto">
                                                <a:xfrm>
                                                  <a:off x="2478" y="1962"/>
                                                  <a:ext cx="68" cy="16"/>
                                                </a:xfrm>
                                                <a:custGeom>
                                                  <a:avLst/>
                                                  <a:gdLst>
                                                    <a:gd name="T0" fmla="*/ 6 w 45"/>
                                                    <a:gd name="T1" fmla="*/ 16 h 16"/>
                                                    <a:gd name="T2" fmla="*/ 0 w 45"/>
                                                    <a:gd name="T3" fmla="*/ 11 h 16"/>
                                                    <a:gd name="T4" fmla="*/ 0 w 45"/>
                                                    <a:gd name="T5" fmla="*/ 6 h 16"/>
                                                    <a:gd name="T6" fmla="*/ 0 w 45"/>
                                                    <a:gd name="T7" fmla="*/ 6 h 16"/>
                                                    <a:gd name="T8" fmla="*/ 0 w 45"/>
                                                    <a:gd name="T9" fmla="*/ 0 h 16"/>
                                                    <a:gd name="T10" fmla="*/ 6 w 45"/>
                                                    <a:gd name="T11" fmla="*/ 0 h 16"/>
                                                    <a:gd name="T12" fmla="*/ 40 w 45"/>
                                                    <a:gd name="T13" fmla="*/ 0 h 16"/>
                                                    <a:gd name="T14" fmla="*/ 45 w 45"/>
                                                    <a:gd name="T15" fmla="*/ 0 h 16"/>
                                                    <a:gd name="T16" fmla="*/ 45 w 45"/>
                                                    <a:gd name="T17" fmla="*/ 6 h 16"/>
                                                    <a:gd name="T18" fmla="*/ 45 w 45"/>
                                                    <a:gd name="T19" fmla="*/ 6 h 16"/>
                                                    <a:gd name="T20" fmla="*/ 45 w 45"/>
                                                    <a:gd name="T21" fmla="*/ 11 h 16"/>
                                                    <a:gd name="T22" fmla="*/ 40 w 45"/>
                                                    <a:gd name="T23" fmla="*/ 16 h 16"/>
                                                    <a:gd name="T24" fmla="*/ 6 w 4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5"/>
                                                    <a:gd name="T40" fmla="*/ 0 h 16"/>
                                                    <a:gd name="T41" fmla="*/ 45 w 4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5" h="16">
                                                      <a:moveTo>
                                                        <a:pt x="6" y="16"/>
                                                      </a:moveTo>
                                                      <a:lnTo>
                                                        <a:pt x="0" y="11"/>
                                                      </a:lnTo>
                                                      <a:lnTo>
                                                        <a:pt x="0" y="6"/>
                                                      </a:lnTo>
                                                      <a:lnTo>
                                                        <a:pt x="0" y="0"/>
                                                      </a:lnTo>
                                                      <a:lnTo>
                                                        <a:pt x="6" y="0"/>
                                                      </a:lnTo>
                                                      <a:lnTo>
                                                        <a:pt x="40" y="0"/>
                                                      </a:lnTo>
                                                      <a:lnTo>
                                                        <a:pt x="45" y="0"/>
                                                      </a:lnTo>
                                                      <a:lnTo>
                                                        <a:pt x="45" y="6"/>
                                                      </a:lnTo>
                                                      <a:lnTo>
                                                        <a:pt x="45" y="11"/>
                                                      </a:lnTo>
                                                      <a:lnTo>
                                                        <a:pt x="40"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24" name="Freeform 680">
                                                  <a:extLst>
                                                    <a:ext uri="{FF2B5EF4-FFF2-40B4-BE49-F238E27FC236}">
                                                      <a16:creationId xmlns="" xmlns:a16="http://schemas.microsoft.com/office/drawing/2014/main" id="{F50C2103-5888-411D-ACFE-669EC733E36F}"/>
                                                    </a:ext>
                                                  </a:extLst>
                                                </p:cNvPr>
                                                <p:cNvSpPr>
                                                  <a:spLocks/>
                                                </p:cNvSpPr>
                                                <p:nvPr/>
                                              </p:nvSpPr>
                                              <p:spPr bwMode="auto">
                                                <a:xfrm>
                                                  <a:off x="2529" y="1950"/>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25" name="Freeform 681">
                                                  <a:extLst>
                                                    <a:ext uri="{FF2B5EF4-FFF2-40B4-BE49-F238E27FC236}">
                                                      <a16:creationId xmlns="" xmlns:a16="http://schemas.microsoft.com/office/drawing/2014/main" id="{00B3A3CC-21AF-4DE3-8209-A500AE832551}"/>
                                                    </a:ext>
                                                  </a:extLst>
                                                </p:cNvPr>
                                                <p:cNvSpPr>
                                                  <a:spLocks/>
                                                </p:cNvSpPr>
                                                <p:nvPr/>
                                              </p:nvSpPr>
                                              <p:spPr bwMode="auto">
                                                <a:xfrm>
                                                  <a:off x="2529" y="1950"/>
                                                  <a:ext cx="77" cy="16"/>
                                                </a:xfrm>
                                                <a:custGeom>
                                                  <a:avLst/>
                                                  <a:gdLst>
                                                    <a:gd name="T0" fmla="*/ 6 w 51"/>
                                                    <a:gd name="T1" fmla="*/ 16 h 16"/>
                                                    <a:gd name="T2" fmla="*/ 0 w 51"/>
                                                    <a:gd name="T3" fmla="*/ 10 h 16"/>
                                                    <a:gd name="T4" fmla="*/ 0 w 51"/>
                                                    <a:gd name="T5" fmla="*/ 5 h 16"/>
                                                    <a:gd name="T6" fmla="*/ 0 w 51"/>
                                                    <a:gd name="T7" fmla="*/ 5 h 16"/>
                                                    <a:gd name="T8" fmla="*/ 0 w 51"/>
                                                    <a:gd name="T9" fmla="*/ 0 h 16"/>
                                                    <a:gd name="T10" fmla="*/ 6 w 51"/>
                                                    <a:gd name="T11" fmla="*/ 0 h 16"/>
                                                    <a:gd name="T12" fmla="*/ 45 w 51"/>
                                                    <a:gd name="T13" fmla="*/ 0 h 16"/>
                                                    <a:gd name="T14" fmla="*/ 51 w 51"/>
                                                    <a:gd name="T15" fmla="*/ 0 h 16"/>
                                                    <a:gd name="T16" fmla="*/ 51 w 51"/>
                                                    <a:gd name="T17" fmla="*/ 5 h 16"/>
                                                    <a:gd name="T18" fmla="*/ 51 w 51"/>
                                                    <a:gd name="T19" fmla="*/ 5 h 16"/>
                                                    <a:gd name="T20" fmla="*/ 51 w 51"/>
                                                    <a:gd name="T21" fmla="*/ 10 h 16"/>
                                                    <a:gd name="T22" fmla="*/ 45 w 51"/>
                                                    <a:gd name="T23" fmla="*/ 16 h 16"/>
                                                    <a:gd name="T24" fmla="*/ 6 w 51"/>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16"/>
                                                    <a:gd name="T41" fmla="*/ 51 w 51"/>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16">
                                                      <a:moveTo>
                                                        <a:pt x="6" y="16"/>
                                                      </a:moveTo>
                                                      <a:lnTo>
                                                        <a:pt x="0" y="10"/>
                                                      </a:lnTo>
                                                      <a:lnTo>
                                                        <a:pt x="0" y="5"/>
                                                      </a:lnTo>
                                                      <a:lnTo>
                                                        <a:pt x="0" y="0"/>
                                                      </a:lnTo>
                                                      <a:lnTo>
                                                        <a:pt x="6" y="0"/>
                                                      </a:lnTo>
                                                      <a:lnTo>
                                                        <a:pt x="45" y="0"/>
                                                      </a:lnTo>
                                                      <a:lnTo>
                                                        <a:pt x="51" y="0"/>
                                                      </a:lnTo>
                                                      <a:lnTo>
                                                        <a:pt x="51" y="5"/>
                                                      </a:lnTo>
                                                      <a:lnTo>
                                                        <a:pt x="51" y="10"/>
                                                      </a:lnTo>
                                                      <a:lnTo>
                                                        <a:pt x="45"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26" name="Freeform 682">
                                                  <a:extLst>
                                                    <a:ext uri="{FF2B5EF4-FFF2-40B4-BE49-F238E27FC236}">
                                                      <a16:creationId xmlns="" xmlns:a16="http://schemas.microsoft.com/office/drawing/2014/main" id="{22E03C7A-C149-4AFD-BE37-233C6F8C18F3}"/>
                                                    </a:ext>
                                                  </a:extLst>
                                                </p:cNvPr>
                                                <p:cNvSpPr>
                                                  <a:spLocks/>
                                                </p:cNvSpPr>
                                                <p:nvPr/>
                                              </p:nvSpPr>
                                              <p:spPr bwMode="auto">
                                                <a:xfrm>
                                                  <a:off x="2590" y="1939"/>
                                                  <a:ext cx="25"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27" name="Freeform 683">
                                                  <a:extLst>
                                                    <a:ext uri="{FF2B5EF4-FFF2-40B4-BE49-F238E27FC236}">
                                                      <a16:creationId xmlns="" xmlns:a16="http://schemas.microsoft.com/office/drawing/2014/main" id="{D58D3AE7-D099-4F2F-9068-55526DA3810F}"/>
                                                    </a:ext>
                                                  </a:extLst>
                                                </p:cNvPr>
                                                <p:cNvSpPr>
                                                  <a:spLocks/>
                                                </p:cNvSpPr>
                                                <p:nvPr/>
                                              </p:nvSpPr>
                                              <p:spPr bwMode="auto">
                                                <a:xfrm>
                                                  <a:off x="2590" y="1939"/>
                                                  <a:ext cx="25" cy="16"/>
                                                </a:xfrm>
                                                <a:custGeom>
                                                  <a:avLst/>
                                                  <a:gdLst>
                                                    <a:gd name="T0" fmla="*/ 5 w 17"/>
                                                    <a:gd name="T1" fmla="*/ 16 h 16"/>
                                                    <a:gd name="T2" fmla="*/ 0 w 17"/>
                                                    <a:gd name="T3" fmla="*/ 11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5"/>
                                                      </a:lnTo>
                                                      <a:lnTo>
                                                        <a:pt x="0" y="0"/>
                                                      </a:lnTo>
                                                      <a:lnTo>
                                                        <a:pt x="5" y="0"/>
                                                      </a:lnTo>
                                                      <a:lnTo>
                                                        <a:pt x="11" y="0"/>
                                                      </a:lnTo>
                                                      <a:lnTo>
                                                        <a:pt x="17" y="0"/>
                                                      </a:lnTo>
                                                      <a:lnTo>
                                                        <a:pt x="17" y="5"/>
                                                      </a:lnTo>
                                                      <a:lnTo>
                                                        <a:pt x="17" y="11"/>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28" name="Freeform 684">
                                                  <a:extLst>
                                                    <a:ext uri="{FF2B5EF4-FFF2-40B4-BE49-F238E27FC236}">
                                                      <a16:creationId xmlns="" xmlns:a16="http://schemas.microsoft.com/office/drawing/2014/main" id="{724041E5-AF8E-4E5C-AF5F-2CA82574B38C}"/>
                                                    </a:ext>
                                                  </a:extLst>
                                                </p:cNvPr>
                                                <p:cNvSpPr>
                                                  <a:spLocks/>
                                                </p:cNvSpPr>
                                                <p:nvPr/>
                                              </p:nvSpPr>
                                              <p:spPr bwMode="auto">
                                                <a:xfrm>
                                                  <a:off x="2597" y="1931"/>
                                                  <a:ext cx="26" cy="20"/>
                                                </a:xfrm>
                                                <a:custGeom>
                                                  <a:avLst/>
                                                  <a:gdLst>
                                                    <a:gd name="T0" fmla="*/ 17 w 17"/>
                                                    <a:gd name="T1" fmla="*/ 16 h 22"/>
                                                    <a:gd name="T2" fmla="*/ 12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2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2" y="22"/>
                                                      </a:lnTo>
                                                      <a:lnTo>
                                                        <a:pt x="6" y="22"/>
                                                      </a:lnTo>
                                                      <a:lnTo>
                                                        <a:pt x="0" y="22"/>
                                                      </a:lnTo>
                                                      <a:lnTo>
                                                        <a:pt x="0" y="16"/>
                                                      </a:lnTo>
                                                      <a:lnTo>
                                                        <a:pt x="0" y="6"/>
                                                      </a:lnTo>
                                                      <a:lnTo>
                                                        <a:pt x="0" y="0"/>
                                                      </a:lnTo>
                                                      <a:lnTo>
                                                        <a:pt x="6" y="0"/>
                                                      </a:lnTo>
                                                      <a:lnTo>
                                                        <a:pt x="12"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29" name="Freeform 685">
                                                  <a:extLst>
                                                    <a:ext uri="{FF2B5EF4-FFF2-40B4-BE49-F238E27FC236}">
                                                      <a16:creationId xmlns="" xmlns:a16="http://schemas.microsoft.com/office/drawing/2014/main" id="{CAB2698B-260B-4BC1-8E54-EA29FC6A0378}"/>
                                                    </a:ext>
                                                  </a:extLst>
                                                </p:cNvPr>
                                                <p:cNvSpPr>
                                                  <a:spLocks/>
                                                </p:cNvSpPr>
                                                <p:nvPr/>
                                              </p:nvSpPr>
                                              <p:spPr bwMode="auto">
                                                <a:xfrm>
                                                  <a:off x="2597" y="1931"/>
                                                  <a:ext cx="26" cy="14"/>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2 w 17"/>
                                                    <a:gd name="T13" fmla="*/ 0 h 16"/>
                                                    <a:gd name="T14" fmla="*/ 17 w 17"/>
                                                    <a:gd name="T15" fmla="*/ 0 h 16"/>
                                                    <a:gd name="T16" fmla="*/ 17 w 17"/>
                                                    <a:gd name="T17" fmla="*/ 6 h 16"/>
                                                    <a:gd name="T18" fmla="*/ 17 w 17"/>
                                                    <a:gd name="T19" fmla="*/ 6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2" y="0"/>
                                                      </a:lnTo>
                                                      <a:lnTo>
                                                        <a:pt x="17" y="0"/>
                                                      </a:lnTo>
                                                      <a:lnTo>
                                                        <a:pt x="17" y="6"/>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30" name="Freeform 686">
                                                  <a:extLst>
                                                    <a:ext uri="{FF2B5EF4-FFF2-40B4-BE49-F238E27FC236}">
                                                      <a16:creationId xmlns="" xmlns:a16="http://schemas.microsoft.com/office/drawing/2014/main" id="{4218C328-089E-4092-8466-8F427CA39214}"/>
                                                    </a:ext>
                                                  </a:extLst>
                                                </p:cNvPr>
                                                <p:cNvSpPr>
                                                  <a:spLocks/>
                                                </p:cNvSpPr>
                                                <p:nvPr/>
                                              </p:nvSpPr>
                                              <p:spPr bwMode="auto">
                                                <a:xfrm>
                                                  <a:off x="2606" y="1931"/>
                                                  <a:ext cx="61" cy="14"/>
                                                </a:xfrm>
                                                <a:custGeom>
                                                  <a:avLst/>
                                                  <a:gdLst>
                                                    <a:gd name="T0" fmla="*/ 6 w 40"/>
                                                    <a:gd name="T1" fmla="*/ 16 h 16"/>
                                                    <a:gd name="T2" fmla="*/ 0 w 40"/>
                                                    <a:gd name="T3" fmla="*/ 11 h 16"/>
                                                    <a:gd name="T4" fmla="*/ 0 w 40"/>
                                                    <a:gd name="T5" fmla="*/ 6 h 16"/>
                                                    <a:gd name="T6" fmla="*/ 0 w 40"/>
                                                    <a:gd name="T7" fmla="*/ 6 h 16"/>
                                                    <a:gd name="T8" fmla="*/ 0 w 40"/>
                                                    <a:gd name="T9" fmla="*/ 0 h 16"/>
                                                    <a:gd name="T10" fmla="*/ 6 w 40"/>
                                                    <a:gd name="T11" fmla="*/ 0 h 16"/>
                                                    <a:gd name="T12" fmla="*/ 34 w 40"/>
                                                    <a:gd name="T13" fmla="*/ 0 h 16"/>
                                                    <a:gd name="T14" fmla="*/ 40 w 40"/>
                                                    <a:gd name="T15" fmla="*/ 0 h 16"/>
                                                    <a:gd name="T16" fmla="*/ 40 w 40"/>
                                                    <a:gd name="T17" fmla="*/ 6 h 16"/>
                                                    <a:gd name="T18" fmla="*/ 40 w 40"/>
                                                    <a:gd name="T19" fmla="*/ 6 h 16"/>
                                                    <a:gd name="T20" fmla="*/ 40 w 40"/>
                                                    <a:gd name="T21" fmla="*/ 11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1"/>
                                                      </a:lnTo>
                                                      <a:lnTo>
                                                        <a:pt x="0" y="6"/>
                                                      </a:lnTo>
                                                      <a:lnTo>
                                                        <a:pt x="0" y="0"/>
                                                      </a:lnTo>
                                                      <a:lnTo>
                                                        <a:pt x="6" y="0"/>
                                                      </a:lnTo>
                                                      <a:lnTo>
                                                        <a:pt x="34" y="0"/>
                                                      </a:lnTo>
                                                      <a:lnTo>
                                                        <a:pt x="40" y="0"/>
                                                      </a:lnTo>
                                                      <a:lnTo>
                                                        <a:pt x="40" y="6"/>
                                                      </a:lnTo>
                                                      <a:lnTo>
                                                        <a:pt x="40" y="11"/>
                                                      </a:lnTo>
                                                      <a:lnTo>
                                                        <a:pt x="34"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31" name="Freeform 687">
                                                  <a:extLst>
                                                    <a:ext uri="{FF2B5EF4-FFF2-40B4-BE49-F238E27FC236}">
                                                      <a16:creationId xmlns="" xmlns:a16="http://schemas.microsoft.com/office/drawing/2014/main" id="{35B98E1E-69CE-4D75-A880-2397BBA77BCC}"/>
                                                    </a:ext>
                                                  </a:extLst>
                                                </p:cNvPr>
                                                <p:cNvSpPr>
                                                  <a:spLocks/>
                                                </p:cNvSpPr>
                                                <p:nvPr/>
                                              </p:nvSpPr>
                                              <p:spPr bwMode="auto">
                                                <a:xfrm>
                                                  <a:off x="2649" y="1921"/>
                                                  <a:ext cx="25"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32" name="Freeform 688">
                                                  <a:extLst>
                                                    <a:ext uri="{FF2B5EF4-FFF2-40B4-BE49-F238E27FC236}">
                                                      <a16:creationId xmlns="" xmlns:a16="http://schemas.microsoft.com/office/drawing/2014/main" id="{DF717FA8-B5FA-401D-A128-87844422CAA8}"/>
                                                    </a:ext>
                                                  </a:extLst>
                                                </p:cNvPr>
                                                <p:cNvSpPr>
                                                  <a:spLocks/>
                                                </p:cNvSpPr>
                                                <p:nvPr/>
                                              </p:nvSpPr>
                                              <p:spPr bwMode="auto">
                                                <a:xfrm>
                                                  <a:off x="2649" y="1921"/>
                                                  <a:ext cx="86" cy="16"/>
                                                </a:xfrm>
                                                <a:custGeom>
                                                  <a:avLst/>
                                                  <a:gdLst>
                                                    <a:gd name="T0" fmla="*/ 6 w 57"/>
                                                    <a:gd name="T1" fmla="*/ 16 h 16"/>
                                                    <a:gd name="T2" fmla="*/ 0 w 57"/>
                                                    <a:gd name="T3" fmla="*/ 10 h 16"/>
                                                    <a:gd name="T4" fmla="*/ 0 w 57"/>
                                                    <a:gd name="T5" fmla="*/ 5 h 16"/>
                                                    <a:gd name="T6" fmla="*/ 0 w 57"/>
                                                    <a:gd name="T7" fmla="*/ 5 h 16"/>
                                                    <a:gd name="T8" fmla="*/ 0 w 57"/>
                                                    <a:gd name="T9" fmla="*/ 0 h 16"/>
                                                    <a:gd name="T10" fmla="*/ 6 w 57"/>
                                                    <a:gd name="T11" fmla="*/ 0 h 16"/>
                                                    <a:gd name="T12" fmla="*/ 51 w 57"/>
                                                    <a:gd name="T13" fmla="*/ 0 h 16"/>
                                                    <a:gd name="T14" fmla="*/ 57 w 57"/>
                                                    <a:gd name="T15" fmla="*/ 0 h 16"/>
                                                    <a:gd name="T16" fmla="*/ 57 w 57"/>
                                                    <a:gd name="T17" fmla="*/ 5 h 16"/>
                                                    <a:gd name="T18" fmla="*/ 57 w 57"/>
                                                    <a:gd name="T19" fmla="*/ 5 h 16"/>
                                                    <a:gd name="T20" fmla="*/ 57 w 57"/>
                                                    <a:gd name="T21" fmla="*/ 10 h 16"/>
                                                    <a:gd name="T22" fmla="*/ 51 w 57"/>
                                                    <a:gd name="T23" fmla="*/ 16 h 16"/>
                                                    <a:gd name="T24" fmla="*/ 6 w 5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
                                                    <a:gd name="T40" fmla="*/ 0 h 16"/>
                                                    <a:gd name="T41" fmla="*/ 57 w 5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 h="16">
                                                      <a:moveTo>
                                                        <a:pt x="6" y="16"/>
                                                      </a:moveTo>
                                                      <a:lnTo>
                                                        <a:pt x="0" y="10"/>
                                                      </a:lnTo>
                                                      <a:lnTo>
                                                        <a:pt x="0" y="5"/>
                                                      </a:lnTo>
                                                      <a:lnTo>
                                                        <a:pt x="0" y="0"/>
                                                      </a:lnTo>
                                                      <a:lnTo>
                                                        <a:pt x="6" y="0"/>
                                                      </a:lnTo>
                                                      <a:lnTo>
                                                        <a:pt x="51" y="0"/>
                                                      </a:lnTo>
                                                      <a:lnTo>
                                                        <a:pt x="57" y="0"/>
                                                      </a:lnTo>
                                                      <a:lnTo>
                                                        <a:pt x="57" y="5"/>
                                                      </a:lnTo>
                                                      <a:lnTo>
                                                        <a:pt x="57" y="10"/>
                                                      </a:lnTo>
                                                      <a:lnTo>
                                                        <a:pt x="5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33" name="Freeform 689">
                                                  <a:extLst>
                                                    <a:ext uri="{FF2B5EF4-FFF2-40B4-BE49-F238E27FC236}">
                                                      <a16:creationId xmlns="" xmlns:a16="http://schemas.microsoft.com/office/drawing/2014/main" id="{E19C1EA8-5C78-4965-AA27-CE88B58A8221}"/>
                                                    </a:ext>
                                                  </a:extLst>
                                                </p:cNvPr>
                                                <p:cNvSpPr>
                                                  <a:spLocks/>
                                                </p:cNvSpPr>
                                                <p:nvPr/>
                                              </p:nvSpPr>
                                              <p:spPr bwMode="auto">
                                                <a:xfrm>
                                                  <a:off x="2718" y="1921"/>
                                                  <a:ext cx="85" cy="16"/>
                                                </a:xfrm>
                                                <a:custGeom>
                                                  <a:avLst/>
                                                  <a:gdLst>
                                                    <a:gd name="T0" fmla="*/ 5 w 56"/>
                                                    <a:gd name="T1" fmla="*/ 16 h 16"/>
                                                    <a:gd name="T2" fmla="*/ 0 w 56"/>
                                                    <a:gd name="T3" fmla="*/ 10 h 16"/>
                                                    <a:gd name="T4" fmla="*/ 0 w 56"/>
                                                    <a:gd name="T5" fmla="*/ 5 h 16"/>
                                                    <a:gd name="T6" fmla="*/ 0 w 56"/>
                                                    <a:gd name="T7" fmla="*/ 5 h 16"/>
                                                    <a:gd name="T8" fmla="*/ 0 w 56"/>
                                                    <a:gd name="T9" fmla="*/ 0 h 16"/>
                                                    <a:gd name="T10" fmla="*/ 5 w 56"/>
                                                    <a:gd name="T11" fmla="*/ 0 h 16"/>
                                                    <a:gd name="T12" fmla="*/ 51 w 56"/>
                                                    <a:gd name="T13" fmla="*/ 0 h 16"/>
                                                    <a:gd name="T14" fmla="*/ 56 w 56"/>
                                                    <a:gd name="T15" fmla="*/ 0 h 16"/>
                                                    <a:gd name="T16" fmla="*/ 56 w 56"/>
                                                    <a:gd name="T17" fmla="*/ 5 h 16"/>
                                                    <a:gd name="T18" fmla="*/ 56 w 56"/>
                                                    <a:gd name="T19" fmla="*/ 5 h 16"/>
                                                    <a:gd name="T20" fmla="*/ 56 w 56"/>
                                                    <a:gd name="T21" fmla="*/ 10 h 16"/>
                                                    <a:gd name="T22" fmla="*/ 51 w 56"/>
                                                    <a:gd name="T23" fmla="*/ 16 h 16"/>
                                                    <a:gd name="T24" fmla="*/ 5 w 56"/>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6"/>
                                                    <a:gd name="T40" fmla="*/ 0 h 16"/>
                                                    <a:gd name="T41" fmla="*/ 56 w 56"/>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6" h="16">
                                                      <a:moveTo>
                                                        <a:pt x="5" y="16"/>
                                                      </a:moveTo>
                                                      <a:lnTo>
                                                        <a:pt x="0" y="10"/>
                                                      </a:lnTo>
                                                      <a:lnTo>
                                                        <a:pt x="0" y="5"/>
                                                      </a:lnTo>
                                                      <a:lnTo>
                                                        <a:pt x="0" y="0"/>
                                                      </a:lnTo>
                                                      <a:lnTo>
                                                        <a:pt x="5" y="0"/>
                                                      </a:lnTo>
                                                      <a:lnTo>
                                                        <a:pt x="51" y="0"/>
                                                      </a:lnTo>
                                                      <a:lnTo>
                                                        <a:pt x="56" y="0"/>
                                                      </a:lnTo>
                                                      <a:lnTo>
                                                        <a:pt x="56" y="5"/>
                                                      </a:lnTo>
                                                      <a:lnTo>
                                                        <a:pt x="56" y="10"/>
                                                      </a:lnTo>
                                                      <a:lnTo>
                                                        <a:pt x="5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34" name="Freeform 690">
                                                  <a:extLst>
                                                    <a:ext uri="{FF2B5EF4-FFF2-40B4-BE49-F238E27FC236}">
                                                      <a16:creationId xmlns="" xmlns:a16="http://schemas.microsoft.com/office/drawing/2014/main" id="{C3231666-F7DE-423C-807B-1EB76F4F15A2}"/>
                                                    </a:ext>
                                                  </a:extLst>
                                                </p:cNvPr>
                                                <p:cNvSpPr>
                                                  <a:spLocks/>
                                                </p:cNvSpPr>
                                                <p:nvPr/>
                                              </p:nvSpPr>
                                              <p:spPr bwMode="auto">
                                                <a:xfrm>
                                                  <a:off x="2786" y="1921"/>
                                                  <a:ext cx="52" cy="16"/>
                                                </a:xfrm>
                                                <a:custGeom>
                                                  <a:avLst/>
                                                  <a:gdLst>
                                                    <a:gd name="T0" fmla="*/ 6 w 34"/>
                                                    <a:gd name="T1" fmla="*/ 16 h 16"/>
                                                    <a:gd name="T2" fmla="*/ 0 w 34"/>
                                                    <a:gd name="T3" fmla="*/ 10 h 16"/>
                                                    <a:gd name="T4" fmla="*/ 0 w 34"/>
                                                    <a:gd name="T5" fmla="*/ 5 h 16"/>
                                                    <a:gd name="T6" fmla="*/ 0 w 34"/>
                                                    <a:gd name="T7" fmla="*/ 5 h 16"/>
                                                    <a:gd name="T8" fmla="*/ 0 w 34"/>
                                                    <a:gd name="T9" fmla="*/ 0 h 16"/>
                                                    <a:gd name="T10" fmla="*/ 6 w 34"/>
                                                    <a:gd name="T11" fmla="*/ 0 h 16"/>
                                                    <a:gd name="T12" fmla="*/ 28 w 34"/>
                                                    <a:gd name="T13" fmla="*/ 0 h 16"/>
                                                    <a:gd name="T14" fmla="*/ 34 w 34"/>
                                                    <a:gd name="T15" fmla="*/ 0 h 16"/>
                                                    <a:gd name="T16" fmla="*/ 34 w 34"/>
                                                    <a:gd name="T17" fmla="*/ 5 h 16"/>
                                                    <a:gd name="T18" fmla="*/ 34 w 34"/>
                                                    <a:gd name="T19" fmla="*/ 5 h 16"/>
                                                    <a:gd name="T20" fmla="*/ 34 w 34"/>
                                                    <a:gd name="T21" fmla="*/ 10 h 16"/>
                                                    <a:gd name="T22" fmla="*/ 28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0"/>
                                                      </a:lnTo>
                                                      <a:lnTo>
                                                        <a:pt x="0" y="5"/>
                                                      </a:lnTo>
                                                      <a:lnTo>
                                                        <a:pt x="0" y="0"/>
                                                      </a:lnTo>
                                                      <a:lnTo>
                                                        <a:pt x="6" y="0"/>
                                                      </a:lnTo>
                                                      <a:lnTo>
                                                        <a:pt x="28" y="0"/>
                                                      </a:lnTo>
                                                      <a:lnTo>
                                                        <a:pt x="34" y="0"/>
                                                      </a:lnTo>
                                                      <a:lnTo>
                                                        <a:pt x="34" y="5"/>
                                                      </a:lnTo>
                                                      <a:lnTo>
                                                        <a:pt x="34" y="10"/>
                                                      </a:lnTo>
                                                      <a:lnTo>
                                                        <a:pt x="28"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35" name="Freeform 691">
                                                  <a:extLst>
                                                    <a:ext uri="{FF2B5EF4-FFF2-40B4-BE49-F238E27FC236}">
                                                      <a16:creationId xmlns="" xmlns:a16="http://schemas.microsoft.com/office/drawing/2014/main" id="{55030A0B-C641-41FA-8A1B-FF168CB53B8C}"/>
                                                    </a:ext>
                                                  </a:extLst>
                                                </p:cNvPr>
                                                <p:cNvSpPr>
                                                  <a:spLocks/>
                                                </p:cNvSpPr>
                                                <p:nvPr/>
                                              </p:nvSpPr>
                                              <p:spPr bwMode="auto">
                                                <a:xfrm>
                                                  <a:off x="2821" y="1905"/>
                                                  <a:ext cx="26" cy="26"/>
                                                </a:xfrm>
                                                <a:custGeom>
                                                  <a:avLst/>
                                                  <a:gdLst>
                                                    <a:gd name="T0" fmla="*/ 17 w 17"/>
                                                    <a:gd name="T1" fmla="*/ 21 h 26"/>
                                                    <a:gd name="T2" fmla="*/ 11 w 17"/>
                                                    <a:gd name="T3" fmla="*/ 26 h 26"/>
                                                    <a:gd name="T4" fmla="*/ 5 w 17"/>
                                                    <a:gd name="T5" fmla="*/ 26 h 26"/>
                                                    <a:gd name="T6" fmla="*/ 5 w 17"/>
                                                    <a:gd name="T7" fmla="*/ 26 h 26"/>
                                                    <a:gd name="T8" fmla="*/ 0 w 17"/>
                                                    <a:gd name="T9" fmla="*/ 26 h 26"/>
                                                    <a:gd name="T10" fmla="*/ 0 w 17"/>
                                                    <a:gd name="T11" fmla="*/ 21 h 26"/>
                                                    <a:gd name="T12" fmla="*/ 0 w 17"/>
                                                    <a:gd name="T13" fmla="*/ 5 h 26"/>
                                                    <a:gd name="T14" fmla="*/ 0 w 17"/>
                                                    <a:gd name="T15" fmla="*/ 0 h 26"/>
                                                    <a:gd name="T16" fmla="*/ 5 w 17"/>
                                                    <a:gd name="T17" fmla="*/ 0 h 26"/>
                                                    <a:gd name="T18" fmla="*/ 5 w 17"/>
                                                    <a:gd name="T19" fmla="*/ 0 h 26"/>
                                                    <a:gd name="T20" fmla="*/ 11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1" y="26"/>
                                                      </a:lnTo>
                                                      <a:lnTo>
                                                        <a:pt x="5" y="26"/>
                                                      </a:lnTo>
                                                      <a:lnTo>
                                                        <a:pt x="0" y="26"/>
                                                      </a:lnTo>
                                                      <a:lnTo>
                                                        <a:pt x="0" y="21"/>
                                                      </a:lnTo>
                                                      <a:lnTo>
                                                        <a:pt x="0" y="5"/>
                                                      </a:lnTo>
                                                      <a:lnTo>
                                                        <a:pt x="0" y="0"/>
                                                      </a:lnTo>
                                                      <a:lnTo>
                                                        <a:pt x="5" y="0"/>
                                                      </a:lnTo>
                                                      <a:lnTo>
                                                        <a:pt x="11" y="0"/>
                                                      </a:lnTo>
                                                      <a:lnTo>
                                                        <a:pt x="17" y="5"/>
                                                      </a:lnTo>
                                                      <a:lnTo>
                                                        <a:pt x="17" y="21"/>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36" name="Freeform 692">
                                                  <a:extLst>
                                                    <a:ext uri="{FF2B5EF4-FFF2-40B4-BE49-F238E27FC236}">
                                                      <a16:creationId xmlns="" xmlns:a16="http://schemas.microsoft.com/office/drawing/2014/main" id="{537D401F-ACAF-4D55-8912-FA210CE6A6E9}"/>
                                                    </a:ext>
                                                  </a:extLst>
                                                </p:cNvPr>
                                                <p:cNvSpPr>
                                                  <a:spLocks/>
                                                </p:cNvSpPr>
                                                <p:nvPr/>
                                              </p:nvSpPr>
                                              <p:spPr bwMode="auto">
                                                <a:xfrm>
                                                  <a:off x="2821" y="1905"/>
                                                  <a:ext cx="51" cy="16"/>
                                                </a:xfrm>
                                                <a:custGeom>
                                                  <a:avLst/>
                                                  <a:gdLst>
                                                    <a:gd name="T0" fmla="*/ 5 w 34"/>
                                                    <a:gd name="T1" fmla="*/ 16 h 16"/>
                                                    <a:gd name="T2" fmla="*/ 0 w 34"/>
                                                    <a:gd name="T3" fmla="*/ 10 h 16"/>
                                                    <a:gd name="T4" fmla="*/ 0 w 34"/>
                                                    <a:gd name="T5" fmla="*/ 5 h 16"/>
                                                    <a:gd name="T6" fmla="*/ 0 w 34"/>
                                                    <a:gd name="T7" fmla="*/ 5 h 16"/>
                                                    <a:gd name="T8" fmla="*/ 0 w 34"/>
                                                    <a:gd name="T9" fmla="*/ 0 h 16"/>
                                                    <a:gd name="T10" fmla="*/ 5 w 34"/>
                                                    <a:gd name="T11" fmla="*/ 0 h 16"/>
                                                    <a:gd name="T12" fmla="*/ 28 w 34"/>
                                                    <a:gd name="T13" fmla="*/ 0 h 16"/>
                                                    <a:gd name="T14" fmla="*/ 34 w 34"/>
                                                    <a:gd name="T15" fmla="*/ 0 h 16"/>
                                                    <a:gd name="T16" fmla="*/ 34 w 34"/>
                                                    <a:gd name="T17" fmla="*/ 5 h 16"/>
                                                    <a:gd name="T18" fmla="*/ 34 w 34"/>
                                                    <a:gd name="T19" fmla="*/ 5 h 16"/>
                                                    <a:gd name="T20" fmla="*/ 34 w 34"/>
                                                    <a:gd name="T21" fmla="*/ 10 h 16"/>
                                                    <a:gd name="T22" fmla="*/ 28 w 34"/>
                                                    <a:gd name="T23" fmla="*/ 16 h 16"/>
                                                    <a:gd name="T24" fmla="*/ 5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5" y="16"/>
                                                      </a:moveTo>
                                                      <a:lnTo>
                                                        <a:pt x="0" y="10"/>
                                                      </a:lnTo>
                                                      <a:lnTo>
                                                        <a:pt x="0" y="5"/>
                                                      </a:lnTo>
                                                      <a:lnTo>
                                                        <a:pt x="0" y="0"/>
                                                      </a:lnTo>
                                                      <a:lnTo>
                                                        <a:pt x="5" y="0"/>
                                                      </a:lnTo>
                                                      <a:lnTo>
                                                        <a:pt x="28" y="0"/>
                                                      </a:lnTo>
                                                      <a:lnTo>
                                                        <a:pt x="34" y="0"/>
                                                      </a:lnTo>
                                                      <a:lnTo>
                                                        <a:pt x="34" y="5"/>
                                                      </a:lnTo>
                                                      <a:lnTo>
                                                        <a:pt x="34" y="10"/>
                                                      </a:lnTo>
                                                      <a:lnTo>
                                                        <a:pt x="28"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37" name="Freeform 693">
                                                  <a:extLst>
                                                    <a:ext uri="{FF2B5EF4-FFF2-40B4-BE49-F238E27FC236}">
                                                      <a16:creationId xmlns="" xmlns:a16="http://schemas.microsoft.com/office/drawing/2014/main" id="{FA8944BE-42F0-4CFA-8961-A2648C8F3E91}"/>
                                                    </a:ext>
                                                  </a:extLst>
                                                </p:cNvPr>
                                                <p:cNvSpPr>
                                                  <a:spLocks/>
                                                </p:cNvSpPr>
                                                <p:nvPr/>
                                              </p:nvSpPr>
                                              <p:spPr bwMode="auto">
                                                <a:xfrm>
                                                  <a:off x="2854" y="1893"/>
                                                  <a:ext cx="26"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6 h 21"/>
                                                    <a:gd name="T14" fmla="*/ 0 w 17"/>
                                                    <a:gd name="T15" fmla="*/ 0 h 21"/>
                                                    <a:gd name="T16" fmla="*/ 6 w 17"/>
                                                    <a:gd name="T17" fmla="*/ 0 h 21"/>
                                                    <a:gd name="T18" fmla="*/ 6 w 17"/>
                                                    <a:gd name="T19" fmla="*/ 0 h 21"/>
                                                    <a:gd name="T20" fmla="*/ 12 w 17"/>
                                                    <a:gd name="T21" fmla="*/ 0 h 21"/>
                                                    <a:gd name="T22" fmla="*/ 17 w 17"/>
                                                    <a:gd name="T23" fmla="*/ 6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6"/>
                                                      </a:lnTo>
                                                      <a:lnTo>
                                                        <a:pt x="0" y="0"/>
                                                      </a:lnTo>
                                                      <a:lnTo>
                                                        <a:pt x="6" y="0"/>
                                                      </a:lnTo>
                                                      <a:lnTo>
                                                        <a:pt x="12"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38" name="Freeform 694">
                                                  <a:extLst>
                                                    <a:ext uri="{FF2B5EF4-FFF2-40B4-BE49-F238E27FC236}">
                                                      <a16:creationId xmlns="" xmlns:a16="http://schemas.microsoft.com/office/drawing/2014/main" id="{8AF36369-9365-461F-8D34-16739AF92B01}"/>
                                                    </a:ext>
                                                  </a:extLst>
                                                </p:cNvPr>
                                                <p:cNvSpPr>
                                                  <a:spLocks/>
                                                </p:cNvSpPr>
                                                <p:nvPr/>
                                              </p:nvSpPr>
                                              <p:spPr bwMode="auto">
                                                <a:xfrm>
                                                  <a:off x="2854" y="1882"/>
                                                  <a:ext cx="26"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39" name="Freeform 695">
                                                  <a:extLst>
                                                    <a:ext uri="{FF2B5EF4-FFF2-40B4-BE49-F238E27FC236}">
                                                      <a16:creationId xmlns="" xmlns:a16="http://schemas.microsoft.com/office/drawing/2014/main" id="{544ED640-A48F-402D-BAD8-AF63C4BF07F1}"/>
                                                    </a:ext>
                                                  </a:extLst>
                                                </p:cNvPr>
                                                <p:cNvSpPr>
                                                  <a:spLocks/>
                                                </p:cNvSpPr>
                                                <p:nvPr/>
                                              </p:nvSpPr>
                                              <p:spPr bwMode="auto">
                                                <a:xfrm>
                                                  <a:off x="2854" y="1882"/>
                                                  <a:ext cx="44" cy="16"/>
                                                </a:xfrm>
                                                <a:custGeom>
                                                  <a:avLst/>
                                                  <a:gdLst>
                                                    <a:gd name="T0" fmla="*/ 6 w 29"/>
                                                    <a:gd name="T1" fmla="*/ 16 h 16"/>
                                                    <a:gd name="T2" fmla="*/ 0 w 29"/>
                                                    <a:gd name="T3" fmla="*/ 10 h 16"/>
                                                    <a:gd name="T4" fmla="*/ 0 w 29"/>
                                                    <a:gd name="T5" fmla="*/ 5 h 16"/>
                                                    <a:gd name="T6" fmla="*/ 0 w 29"/>
                                                    <a:gd name="T7" fmla="*/ 5 h 16"/>
                                                    <a:gd name="T8" fmla="*/ 0 w 29"/>
                                                    <a:gd name="T9" fmla="*/ 0 h 16"/>
                                                    <a:gd name="T10" fmla="*/ 6 w 29"/>
                                                    <a:gd name="T11" fmla="*/ 0 h 16"/>
                                                    <a:gd name="T12" fmla="*/ 23 w 29"/>
                                                    <a:gd name="T13" fmla="*/ 0 h 16"/>
                                                    <a:gd name="T14" fmla="*/ 29 w 29"/>
                                                    <a:gd name="T15" fmla="*/ 0 h 16"/>
                                                    <a:gd name="T16" fmla="*/ 29 w 29"/>
                                                    <a:gd name="T17" fmla="*/ 5 h 16"/>
                                                    <a:gd name="T18" fmla="*/ 29 w 29"/>
                                                    <a:gd name="T19" fmla="*/ 5 h 16"/>
                                                    <a:gd name="T20" fmla="*/ 29 w 29"/>
                                                    <a:gd name="T21" fmla="*/ 10 h 16"/>
                                                    <a:gd name="T22" fmla="*/ 23 w 29"/>
                                                    <a:gd name="T23" fmla="*/ 16 h 16"/>
                                                    <a:gd name="T24" fmla="*/ 6 w 2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16"/>
                                                    <a:gd name="T41" fmla="*/ 29 w 2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16">
                                                      <a:moveTo>
                                                        <a:pt x="6" y="16"/>
                                                      </a:moveTo>
                                                      <a:lnTo>
                                                        <a:pt x="0" y="10"/>
                                                      </a:lnTo>
                                                      <a:lnTo>
                                                        <a:pt x="0" y="5"/>
                                                      </a:lnTo>
                                                      <a:lnTo>
                                                        <a:pt x="0" y="0"/>
                                                      </a:lnTo>
                                                      <a:lnTo>
                                                        <a:pt x="6" y="0"/>
                                                      </a:lnTo>
                                                      <a:lnTo>
                                                        <a:pt x="23" y="0"/>
                                                      </a:lnTo>
                                                      <a:lnTo>
                                                        <a:pt x="29" y="0"/>
                                                      </a:lnTo>
                                                      <a:lnTo>
                                                        <a:pt x="29" y="5"/>
                                                      </a:lnTo>
                                                      <a:lnTo>
                                                        <a:pt x="29" y="10"/>
                                                      </a:lnTo>
                                                      <a:lnTo>
                                                        <a:pt x="23"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40" name="Freeform 696">
                                                  <a:extLst>
                                                    <a:ext uri="{FF2B5EF4-FFF2-40B4-BE49-F238E27FC236}">
                                                      <a16:creationId xmlns="" xmlns:a16="http://schemas.microsoft.com/office/drawing/2014/main" id="{6C4B0FFA-C87B-4D70-BF94-3A39397892AD}"/>
                                                    </a:ext>
                                                  </a:extLst>
                                                </p:cNvPr>
                                                <p:cNvSpPr>
                                                  <a:spLocks/>
                                                </p:cNvSpPr>
                                                <p:nvPr/>
                                              </p:nvSpPr>
                                              <p:spPr bwMode="auto">
                                                <a:xfrm>
                                                  <a:off x="2880" y="1873"/>
                                                  <a:ext cx="26"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41" name="Freeform 697">
                                                  <a:extLst>
                                                    <a:ext uri="{FF2B5EF4-FFF2-40B4-BE49-F238E27FC236}">
                                                      <a16:creationId xmlns="" xmlns:a16="http://schemas.microsoft.com/office/drawing/2014/main" id="{145FDADC-F9A8-49DC-B409-A434ACB7D975}"/>
                                                    </a:ext>
                                                  </a:extLst>
                                                </p:cNvPr>
                                                <p:cNvSpPr>
                                                  <a:spLocks/>
                                                </p:cNvSpPr>
                                                <p:nvPr/>
                                              </p:nvSpPr>
                                              <p:spPr bwMode="auto">
                                                <a:xfrm>
                                                  <a:off x="2880" y="1873"/>
                                                  <a:ext cx="26" cy="14"/>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2" y="0"/>
                                                      </a:lnTo>
                                                      <a:lnTo>
                                                        <a:pt x="17" y="0"/>
                                                      </a:lnTo>
                                                      <a:lnTo>
                                                        <a:pt x="17" y="5"/>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42" name="Freeform 698">
                                                  <a:extLst>
                                                    <a:ext uri="{FF2B5EF4-FFF2-40B4-BE49-F238E27FC236}">
                                                      <a16:creationId xmlns="" xmlns:a16="http://schemas.microsoft.com/office/drawing/2014/main" id="{270B7752-72F8-4225-9CFC-49B0E61C57C5}"/>
                                                    </a:ext>
                                                  </a:extLst>
                                                </p:cNvPr>
                                                <p:cNvSpPr>
                                                  <a:spLocks/>
                                                </p:cNvSpPr>
                                                <p:nvPr/>
                                              </p:nvSpPr>
                                              <p:spPr bwMode="auto">
                                                <a:xfrm>
                                                  <a:off x="2889" y="1873"/>
                                                  <a:ext cx="60" cy="14"/>
                                                </a:xfrm>
                                                <a:custGeom>
                                                  <a:avLst/>
                                                  <a:gdLst>
                                                    <a:gd name="T0" fmla="*/ 6 w 40"/>
                                                    <a:gd name="T1" fmla="*/ 16 h 16"/>
                                                    <a:gd name="T2" fmla="*/ 0 w 40"/>
                                                    <a:gd name="T3" fmla="*/ 11 h 16"/>
                                                    <a:gd name="T4" fmla="*/ 0 w 40"/>
                                                    <a:gd name="T5" fmla="*/ 5 h 16"/>
                                                    <a:gd name="T6" fmla="*/ 0 w 40"/>
                                                    <a:gd name="T7" fmla="*/ 5 h 16"/>
                                                    <a:gd name="T8" fmla="*/ 0 w 40"/>
                                                    <a:gd name="T9" fmla="*/ 0 h 16"/>
                                                    <a:gd name="T10" fmla="*/ 6 w 40"/>
                                                    <a:gd name="T11" fmla="*/ 0 h 16"/>
                                                    <a:gd name="T12" fmla="*/ 34 w 40"/>
                                                    <a:gd name="T13" fmla="*/ 0 h 16"/>
                                                    <a:gd name="T14" fmla="*/ 40 w 40"/>
                                                    <a:gd name="T15" fmla="*/ 0 h 16"/>
                                                    <a:gd name="T16" fmla="*/ 40 w 40"/>
                                                    <a:gd name="T17" fmla="*/ 5 h 16"/>
                                                    <a:gd name="T18" fmla="*/ 40 w 40"/>
                                                    <a:gd name="T19" fmla="*/ 5 h 16"/>
                                                    <a:gd name="T20" fmla="*/ 40 w 40"/>
                                                    <a:gd name="T21" fmla="*/ 11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1"/>
                                                      </a:lnTo>
                                                      <a:lnTo>
                                                        <a:pt x="0" y="5"/>
                                                      </a:lnTo>
                                                      <a:lnTo>
                                                        <a:pt x="0" y="0"/>
                                                      </a:lnTo>
                                                      <a:lnTo>
                                                        <a:pt x="6" y="0"/>
                                                      </a:lnTo>
                                                      <a:lnTo>
                                                        <a:pt x="34" y="0"/>
                                                      </a:lnTo>
                                                      <a:lnTo>
                                                        <a:pt x="40" y="0"/>
                                                      </a:lnTo>
                                                      <a:lnTo>
                                                        <a:pt x="40" y="5"/>
                                                      </a:lnTo>
                                                      <a:lnTo>
                                                        <a:pt x="40" y="11"/>
                                                      </a:lnTo>
                                                      <a:lnTo>
                                                        <a:pt x="34"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43" name="Freeform 699">
                                                  <a:extLst>
                                                    <a:ext uri="{FF2B5EF4-FFF2-40B4-BE49-F238E27FC236}">
                                                      <a16:creationId xmlns="" xmlns:a16="http://schemas.microsoft.com/office/drawing/2014/main" id="{95038A4F-F3ED-45CF-987A-C496CCE586EE}"/>
                                                    </a:ext>
                                                  </a:extLst>
                                                </p:cNvPr>
                                                <p:cNvSpPr>
                                                  <a:spLocks/>
                                                </p:cNvSpPr>
                                                <p:nvPr/>
                                              </p:nvSpPr>
                                              <p:spPr bwMode="auto">
                                                <a:xfrm>
                                                  <a:off x="2931" y="1873"/>
                                                  <a:ext cx="53" cy="14"/>
                                                </a:xfrm>
                                                <a:custGeom>
                                                  <a:avLst/>
                                                  <a:gdLst>
                                                    <a:gd name="T0" fmla="*/ 6 w 35"/>
                                                    <a:gd name="T1" fmla="*/ 16 h 16"/>
                                                    <a:gd name="T2" fmla="*/ 0 w 35"/>
                                                    <a:gd name="T3" fmla="*/ 11 h 16"/>
                                                    <a:gd name="T4" fmla="*/ 0 w 35"/>
                                                    <a:gd name="T5" fmla="*/ 5 h 16"/>
                                                    <a:gd name="T6" fmla="*/ 0 w 35"/>
                                                    <a:gd name="T7" fmla="*/ 5 h 16"/>
                                                    <a:gd name="T8" fmla="*/ 0 w 35"/>
                                                    <a:gd name="T9" fmla="*/ 0 h 16"/>
                                                    <a:gd name="T10" fmla="*/ 6 w 35"/>
                                                    <a:gd name="T11" fmla="*/ 0 h 16"/>
                                                    <a:gd name="T12" fmla="*/ 29 w 35"/>
                                                    <a:gd name="T13" fmla="*/ 0 h 16"/>
                                                    <a:gd name="T14" fmla="*/ 35 w 35"/>
                                                    <a:gd name="T15" fmla="*/ 0 h 16"/>
                                                    <a:gd name="T16" fmla="*/ 35 w 35"/>
                                                    <a:gd name="T17" fmla="*/ 5 h 16"/>
                                                    <a:gd name="T18" fmla="*/ 35 w 35"/>
                                                    <a:gd name="T19" fmla="*/ 5 h 16"/>
                                                    <a:gd name="T20" fmla="*/ 35 w 35"/>
                                                    <a:gd name="T21" fmla="*/ 11 h 16"/>
                                                    <a:gd name="T22" fmla="*/ 29 w 35"/>
                                                    <a:gd name="T23" fmla="*/ 16 h 16"/>
                                                    <a:gd name="T24" fmla="*/ 6 w 3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5"/>
                                                    <a:gd name="T40" fmla="*/ 0 h 16"/>
                                                    <a:gd name="T41" fmla="*/ 35 w 3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5" h="16">
                                                      <a:moveTo>
                                                        <a:pt x="6" y="16"/>
                                                      </a:moveTo>
                                                      <a:lnTo>
                                                        <a:pt x="0" y="11"/>
                                                      </a:lnTo>
                                                      <a:lnTo>
                                                        <a:pt x="0" y="5"/>
                                                      </a:lnTo>
                                                      <a:lnTo>
                                                        <a:pt x="0" y="0"/>
                                                      </a:lnTo>
                                                      <a:lnTo>
                                                        <a:pt x="6" y="0"/>
                                                      </a:lnTo>
                                                      <a:lnTo>
                                                        <a:pt x="29" y="0"/>
                                                      </a:lnTo>
                                                      <a:lnTo>
                                                        <a:pt x="35" y="0"/>
                                                      </a:lnTo>
                                                      <a:lnTo>
                                                        <a:pt x="35" y="5"/>
                                                      </a:lnTo>
                                                      <a:lnTo>
                                                        <a:pt x="35" y="11"/>
                                                      </a:lnTo>
                                                      <a:lnTo>
                                                        <a:pt x="29"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44" name="Freeform 700">
                                                  <a:extLst>
                                                    <a:ext uri="{FF2B5EF4-FFF2-40B4-BE49-F238E27FC236}">
                                                      <a16:creationId xmlns="" xmlns:a16="http://schemas.microsoft.com/office/drawing/2014/main" id="{FE26B7EA-9138-431E-90D4-2ED1EBF47596}"/>
                                                    </a:ext>
                                                  </a:extLst>
                                                </p:cNvPr>
                                                <p:cNvSpPr>
                                                  <a:spLocks/>
                                                </p:cNvSpPr>
                                                <p:nvPr/>
                                              </p:nvSpPr>
                                              <p:spPr bwMode="auto">
                                                <a:xfrm>
                                                  <a:off x="2966" y="1873"/>
                                                  <a:ext cx="52" cy="14"/>
                                                </a:xfrm>
                                                <a:custGeom>
                                                  <a:avLst/>
                                                  <a:gdLst>
                                                    <a:gd name="T0" fmla="*/ 6 w 34"/>
                                                    <a:gd name="T1" fmla="*/ 16 h 16"/>
                                                    <a:gd name="T2" fmla="*/ 0 w 34"/>
                                                    <a:gd name="T3" fmla="*/ 11 h 16"/>
                                                    <a:gd name="T4" fmla="*/ 0 w 34"/>
                                                    <a:gd name="T5" fmla="*/ 5 h 16"/>
                                                    <a:gd name="T6" fmla="*/ 0 w 34"/>
                                                    <a:gd name="T7" fmla="*/ 5 h 16"/>
                                                    <a:gd name="T8" fmla="*/ 0 w 34"/>
                                                    <a:gd name="T9" fmla="*/ 0 h 16"/>
                                                    <a:gd name="T10" fmla="*/ 6 w 34"/>
                                                    <a:gd name="T11" fmla="*/ 0 h 16"/>
                                                    <a:gd name="T12" fmla="*/ 29 w 34"/>
                                                    <a:gd name="T13" fmla="*/ 0 h 16"/>
                                                    <a:gd name="T14" fmla="*/ 34 w 34"/>
                                                    <a:gd name="T15" fmla="*/ 0 h 16"/>
                                                    <a:gd name="T16" fmla="*/ 34 w 34"/>
                                                    <a:gd name="T17" fmla="*/ 5 h 16"/>
                                                    <a:gd name="T18" fmla="*/ 34 w 34"/>
                                                    <a:gd name="T19" fmla="*/ 5 h 16"/>
                                                    <a:gd name="T20" fmla="*/ 34 w 34"/>
                                                    <a:gd name="T21" fmla="*/ 11 h 16"/>
                                                    <a:gd name="T22" fmla="*/ 29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1"/>
                                                      </a:lnTo>
                                                      <a:lnTo>
                                                        <a:pt x="0" y="5"/>
                                                      </a:lnTo>
                                                      <a:lnTo>
                                                        <a:pt x="0" y="0"/>
                                                      </a:lnTo>
                                                      <a:lnTo>
                                                        <a:pt x="6" y="0"/>
                                                      </a:lnTo>
                                                      <a:lnTo>
                                                        <a:pt x="29" y="0"/>
                                                      </a:lnTo>
                                                      <a:lnTo>
                                                        <a:pt x="34" y="0"/>
                                                      </a:lnTo>
                                                      <a:lnTo>
                                                        <a:pt x="34" y="5"/>
                                                      </a:lnTo>
                                                      <a:lnTo>
                                                        <a:pt x="34" y="11"/>
                                                      </a:lnTo>
                                                      <a:lnTo>
                                                        <a:pt x="29"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45" name="Freeform 701">
                                                  <a:extLst>
                                                    <a:ext uri="{FF2B5EF4-FFF2-40B4-BE49-F238E27FC236}">
                                                      <a16:creationId xmlns="" xmlns:a16="http://schemas.microsoft.com/office/drawing/2014/main" id="{46031AAF-F99C-4E2C-896B-18D71D88BFDD}"/>
                                                    </a:ext>
                                                  </a:extLst>
                                                </p:cNvPr>
                                                <p:cNvSpPr>
                                                  <a:spLocks/>
                                                </p:cNvSpPr>
                                                <p:nvPr/>
                                              </p:nvSpPr>
                                              <p:spPr bwMode="auto">
                                                <a:xfrm>
                                                  <a:off x="3001" y="1862"/>
                                                  <a:ext cx="26" cy="20"/>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46" name="Freeform 702">
                                                  <a:extLst>
                                                    <a:ext uri="{FF2B5EF4-FFF2-40B4-BE49-F238E27FC236}">
                                                      <a16:creationId xmlns="" xmlns:a16="http://schemas.microsoft.com/office/drawing/2014/main" id="{A98F002A-E0D1-4457-87BD-22142F6A499A}"/>
                                                    </a:ext>
                                                  </a:extLst>
                                                </p:cNvPr>
                                                <p:cNvSpPr>
                                                  <a:spLocks/>
                                                </p:cNvSpPr>
                                                <p:nvPr/>
                                              </p:nvSpPr>
                                              <p:spPr bwMode="auto">
                                                <a:xfrm>
                                                  <a:off x="3001" y="1862"/>
                                                  <a:ext cx="60" cy="14"/>
                                                </a:xfrm>
                                                <a:custGeom>
                                                  <a:avLst/>
                                                  <a:gdLst>
                                                    <a:gd name="T0" fmla="*/ 6 w 40"/>
                                                    <a:gd name="T1" fmla="*/ 16 h 16"/>
                                                    <a:gd name="T2" fmla="*/ 0 w 40"/>
                                                    <a:gd name="T3" fmla="*/ 11 h 16"/>
                                                    <a:gd name="T4" fmla="*/ 0 w 40"/>
                                                    <a:gd name="T5" fmla="*/ 6 h 16"/>
                                                    <a:gd name="T6" fmla="*/ 0 w 40"/>
                                                    <a:gd name="T7" fmla="*/ 6 h 16"/>
                                                    <a:gd name="T8" fmla="*/ 0 w 40"/>
                                                    <a:gd name="T9" fmla="*/ 0 h 16"/>
                                                    <a:gd name="T10" fmla="*/ 6 w 40"/>
                                                    <a:gd name="T11" fmla="*/ 0 h 16"/>
                                                    <a:gd name="T12" fmla="*/ 34 w 40"/>
                                                    <a:gd name="T13" fmla="*/ 0 h 16"/>
                                                    <a:gd name="T14" fmla="*/ 40 w 40"/>
                                                    <a:gd name="T15" fmla="*/ 0 h 16"/>
                                                    <a:gd name="T16" fmla="*/ 40 w 40"/>
                                                    <a:gd name="T17" fmla="*/ 6 h 16"/>
                                                    <a:gd name="T18" fmla="*/ 40 w 40"/>
                                                    <a:gd name="T19" fmla="*/ 6 h 16"/>
                                                    <a:gd name="T20" fmla="*/ 40 w 40"/>
                                                    <a:gd name="T21" fmla="*/ 11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1"/>
                                                      </a:lnTo>
                                                      <a:lnTo>
                                                        <a:pt x="0" y="6"/>
                                                      </a:lnTo>
                                                      <a:lnTo>
                                                        <a:pt x="0" y="0"/>
                                                      </a:lnTo>
                                                      <a:lnTo>
                                                        <a:pt x="6" y="0"/>
                                                      </a:lnTo>
                                                      <a:lnTo>
                                                        <a:pt x="34" y="0"/>
                                                      </a:lnTo>
                                                      <a:lnTo>
                                                        <a:pt x="40" y="0"/>
                                                      </a:lnTo>
                                                      <a:lnTo>
                                                        <a:pt x="40" y="6"/>
                                                      </a:lnTo>
                                                      <a:lnTo>
                                                        <a:pt x="40" y="11"/>
                                                      </a:lnTo>
                                                      <a:lnTo>
                                                        <a:pt x="34"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47" name="Freeform 703">
                                                  <a:extLst>
                                                    <a:ext uri="{FF2B5EF4-FFF2-40B4-BE49-F238E27FC236}">
                                                      <a16:creationId xmlns="" xmlns:a16="http://schemas.microsoft.com/office/drawing/2014/main" id="{7B3C8577-C166-446E-9291-76CA5917D6A8}"/>
                                                    </a:ext>
                                                  </a:extLst>
                                                </p:cNvPr>
                                                <p:cNvSpPr>
                                                  <a:spLocks/>
                                                </p:cNvSpPr>
                                                <p:nvPr/>
                                              </p:nvSpPr>
                                              <p:spPr bwMode="auto">
                                                <a:xfrm>
                                                  <a:off x="3043" y="1846"/>
                                                  <a:ext cx="26" cy="27"/>
                                                </a:xfrm>
                                                <a:custGeom>
                                                  <a:avLst/>
                                                  <a:gdLst>
                                                    <a:gd name="T0" fmla="*/ 17 w 17"/>
                                                    <a:gd name="T1" fmla="*/ 22 h 27"/>
                                                    <a:gd name="T2" fmla="*/ 12 w 17"/>
                                                    <a:gd name="T3" fmla="*/ 27 h 27"/>
                                                    <a:gd name="T4" fmla="*/ 6 w 17"/>
                                                    <a:gd name="T5" fmla="*/ 27 h 27"/>
                                                    <a:gd name="T6" fmla="*/ 6 w 17"/>
                                                    <a:gd name="T7" fmla="*/ 27 h 27"/>
                                                    <a:gd name="T8" fmla="*/ 0 w 17"/>
                                                    <a:gd name="T9" fmla="*/ 27 h 27"/>
                                                    <a:gd name="T10" fmla="*/ 0 w 17"/>
                                                    <a:gd name="T11" fmla="*/ 22 h 27"/>
                                                    <a:gd name="T12" fmla="*/ 0 w 17"/>
                                                    <a:gd name="T13" fmla="*/ 6 h 27"/>
                                                    <a:gd name="T14" fmla="*/ 0 w 17"/>
                                                    <a:gd name="T15" fmla="*/ 0 h 27"/>
                                                    <a:gd name="T16" fmla="*/ 6 w 17"/>
                                                    <a:gd name="T17" fmla="*/ 0 h 27"/>
                                                    <a:gd name="T18" fmla="*/ 6 w 17"/>
                                                    <a:gd name="T19" fmla="*/ 0 h 27"/>
                                                    <a:gd name="T20" fmla="*/ 12 w 17"/>
                                                    <a:gd name="T21" fmla="*/ 0 h 27"/>
                                                    <a:gd name="T22" fmla="*/ 17 w 17"/>
                                                    <a:gd name="T23" fmla="*/ 6 h 27"/>
                                                    <a:gd name="T24" fmla="*/ 17 w 17"/>
                                                    <a:gd name="T25" fmla="*/ 22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2"/>
                                                      </a:moveTo>
                                                      <a:lnTo>
                                                        <a:pt x="12" y="27"/>
                                                      </a:lnTo>
                                                      <a:lnTo>
                                                        <a:pt x="6" y="27"/>
                                                      </a:lnTo>
                                                      <a:lnTo>
                                                        <a:pt x="0" y="27"/>
                                                      </a:lnTo>
                                                      <a:lnTo>
                                                        <a:pt x="0" y="22"/>
                                                      </a:lnTo>
                                                      <a:lnTo>
                                                        <a:pt x="0" y="6"/>
                                                      </a:lnTo>
                                                      <a:lnTo>
                                                        <a:pt x="0" y="0"/>
                                                      </a:lnTo>
                                                      <a:lnTo>
                                                        <a:pt x="6" y="0"/>
                                                      </a:lnTo>
                                                      <a:lnTo>
                                                        <a:pt x="12" y="0"/>
                                                      </a:lnTo>
                                                      <a:lnTo>
                                                        <a:pt x="17" y="6"/>
                                                      </a:lnTo>
                                                      <a:lnTo>
                                                        <a:pt x="17" y="22"/>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48" name="Freeform 704">
                                                  <a:extLst>
                                                    <a:ext uri="{FF2B5EF4-FFF2-40B4-BE49-F238E27FC236}">
                                                      <a16:creationId xmlns="" xmlns:a16="http://schemas.microsoft.com/office/drawing/2014/main" id="{0062A66F-EE1F-4A4A-B745-E149E927CDCD}"/>
                                                    </a:ext>
                                                  </a:extLst>
                                                </p:cNvPr>
                                                <p:cNvSpPr>
                                                  <a:spLocks/>
                                                </p:cNvSpPr>
                                                <p:nvPr/>
                                              </p:nvSpPr>
                                              <p:spPr bwMode="auto">
                                                <a:xfrm>
                                                  <a:off x="3043" y="1846"/>
                                                  <a:ext cx="95" cy="16"/>
                                                </a:xfrm>
                                                <a:custGeom>
                                                  <a:avLst/>
                                                  <a:gdLst>
                                                    <a:gd name="T0" fmla="*/ 6 w 63"/>
                                                    <a:gd name="T1" fmla="*/ 16 h 16"/>
                                                    <a:gd name="T2" fmla="*/ 0 w 63"/>
                                                    <a:gd name="T3" fmla="*/ 11 h 16"/>
                                                    <a:gd name="T4" fmla="*/ 0 w 63"/>
                                                    <a:gd name="T5" fmla="*/ 6 h 16"/>
                                                    <a:gd name="T6" fmla="*/ 0 w 63"/>
                                                    <a:gd name="T7" fmla="*/ 6 h 16"/>
                                                    <a:gd name="T8" fmla="*/ 0 w 63"/>
                                                    <a:gd name="T9" fmla="*/ 0 h 16"/>
                                                    <a:gd name="T10" fmla="*/ 6 w 63"/>
                                                    <a:gd name="T11" fmla="*/ 0 h 16"/>
                                                    <a:gd name="T12" fmla="*/ 57 w 63"/>
                                                    <a:gd name="T13" fmla="*/ 0 h 16"/>
                                                    <a:gd name="T14" fmla="*/ 63 w 63"/>
                                                    <a:gd name="T15" fmla="*/ 0 h 16"/>
                                                    <a:gd name="T16" fmla="*/ 63 w 63"/>
                                                    <a:gd name="T17" fmla="*/ 6 h 16"/>
                                                    <a:gd name="T18" fmla="*/ 63 w 63"/>
                                                    <a:gd name="T19" fmla="*/ 6 h 16"/>
                                                    <a:gd name="T20" fmla="*/ 63 w 63"/>
                                                    <a:gd name="T21" fmla="*/ 11 h 16"/>
                                                    <a:gd name="T22" fmla="*/ 57 w 63"/>
                                                    <a:gd name="T23" fmla="*/ 16 h 16"/>
                                                    <a:gd name="T24" fmla="*/ 6 w 6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3"/>
                                                    <a:gd name="T40" fmla="*/ 0 h 16"/>
                                                    <a:gd name="T41" fmla="*/ 63 w 6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3" h="16">
                                                      <a:moveTo>
                                                        <a:pt x="6" y="16"/>
                                                      </a:moveTo>
                                                      <a:lnTo>
                                                        <a:pt x="0" y="11"/>
                                                      </a:lnTo>
                                                      <a:lnTo>
                                                        <a:pt x="0" y="6"/>
                                                      </a:lnTo>
                                                      <a:lnTo>
                                                        <a:pt x="0" y="0"/>
                                                      </a:lnTo>
                                                      <a:lnTo>
                                                        <a:pt x="6" y="0"/>
                                                      </a:lnTo>
                                                      <a:lnTo>
                                                        <a:pt x="57" y="0"/>
                                                      </a:lnTo>
                                                      <a:lnTo>
                                                        <a:pt x="63" y="0"/>
                                                      </a:lnTo>
                                                      <a:lnTo>
                                                        <a:pt x="63" y="6"/>
                                                      </a:lnTo>
                                                      <a:lnTo>
                                                        <a:pt x="63" y="11"/>
                                                      </a:lnTo>
                                                      <a:lnTo>
                                                        <a:pt x="5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49" name="Freeform 705">
                                                  <a:extLst>
                                                    <a:ext uri="{FF2B5EF4-FFF2-40B4-BE49-F238E27FC236}">
                                                      <a16:creationId xmlns="" xmlns:a16="http://schemas.microsoft.com/office/drawing/2014/main" id="{DE448CB5-E39F-470E-A33C-15799A1873E4}"/>
                                                    </a:ext>
                                                  </a:extLst>
                                                </p:cNvPr>
                                                <p:cNvSpPr>
                                                  <a:spLocks/>
                                                </p:cNvSpPr>
                                                <p:nvPr/>
                                              </p:nvSpPr>
                                              <p:spPr bwMode="auto">
                                                <a:xfrm>
                                                  <a:off x="3120" y="1846"/>
                                                  <a:ext cx="70" cy="16"/>
                                                </a:xfrm>
                                                <a:custGeom>
                                                  <a:avLst/>
                                                  <a:gdLst>
                                                    <a:gd name="T0" fmla="*/ 6 w 46"/>
                                                    <a:gd name="T1" fmla="*/ 16 h 16"/>
                                                    <a:gd name="T2" fmla="*/ 0 w 46"/>
                                                    <a:gd name="T3" fmla="*/ 11 h 16"/>
                                                    <a:gd name="T4" fmla="*/ 0 w 46"/>
                                                    <a:gd name="T5" fmla="*/ 6 h 16"/>
                                                    <a:gd name="T6" fmla="*/ 0 w 46"/>
                                                    <a:gd name="T7" fmla="*/ 6 h 16"/>
                                                    <a:gd name="T8" fmla="*/ 0 w 46"/>
                                                    <a:gd name="T9" fmla="*/ 0 h 16"/>
                                                    <a:gd name="T10" fmla="*/ 6 w 46"/>
                                                    <a:gd name="T11" fmla="*/ 0 h 16"/>
                                                    <a:gd name="T12" fmla="*/ 40 w 46"/>
                                                    <a:gd name="T13" fmla="*/ 0 h 16"/>
                                                    <a:gd name="T14" fmla="*/ 46 w 46"/>
                                                    <a:gd name="T15" fmla="*/ 0 h 16"/>
                                                    <a:gd name="T16" fmla="*/ 46 w 46"/>
                                                    <a:gd name="T17" fmla="*/ 6 h 16"/>
                                                    <a:gd name="T18" fmla="*/ 46 w 46"/>
                                                    <a:gd name="T19" fmla="*/ 6 h 16"/>
                                                    <a:gd name="T20" fmla="*/ 46 w 46"/>
                                                    <a:gd name="T21" fmla="*/ 11 h 16"/>
                                                    <a:gd name="T22" fmla="*/ 40 w 46"/>
                                                    <a:gd name="T23" fmla="*/ 16 h 16"/>
                                                    <a:gd name="T24" fmla="*/ 6 w 46"/>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6"/>
                                                    <a:gd name="T40" fmla="*/ 0 h 16"/>
                                                    <a:gd name="T41" fmla="*/ 46 w 46"/>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6" h="16">
                                                      <a:moveTo>
                                                        <a:pt x="6" y="16"/>
                                                      </a:moveTo>
                                                      <a:lnTo>
                                                        <a:pt x="0" y="11"/>
                                                      </a:lnTo>
                                                      <a:lnTo>
                                                        <a:pt x="0" y="6"/>
                                                      </a:lnTo>
                                                      <a:lnTo>
                                                        <a:pt x="0" y="0"/>
                                                      </a:lnTo>
                                                      <a:lnTo>
                                                        <a:pt x="6" y="0"/>
                                                      </a:lnTo>
                                                      <a:lnTo>
                                                        <a:pt x="40" y="0"/>
                                                      </a:lnTo>
                                                      <a:lnTo>
                                                        <a:pt x="46" y="0"/>
                                                      </a:lnTo>
                                                      <a:lnTo>
                                                        <a:pt x="46" y="6"/>
                                                      </a:lnTo>
                                                      <a:lnTo>
                                                        <a:pt x="46" y="11"/>
                                                      </a:lnTo>
                                                      <a:lnTo>
                                                        <a:pt x="40"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50" name="Freeform 706">
                                                  <a:extLst>
                                                    <a:ext uri="{FF2B5EF4-FFF2-40B4-BE49-F238E27FC236}">
                                                      <a16:creationId xmlns="" xmlns:a16="http://schemas.microsoft.com/office/drawing/2014/main" id="{677D2F7B-DC3E-4DE1-A0B4-46F210AF2ED5}"/>
                                                    </a:ext>
                                                  </a:extLst>
                                                </p:cNvPr>
                                                <p:cNvSpPr>
                                                  <a:spLocks/>
                                                </p:cNvSpPr>
                                                <p:nvPr/>
                                              </p:nvSpPr>
                                              <p:spPr bwMode="auto">
                                                <a:xfrm>
                                                  <a:off x="3172" y="1836"/>
                                                  <a:ext cx="25"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51" name="Freeform 709">
                                                  <a:extLst>
                                                    <a:ext uri="{FF2B5EF4-FFF2-40B4-BE49-F238E27FC236}">
                                                      <a16:creationId xmlns="" xmlns:a16="http://schemas.microsoft.com/office/drawing/2014/main" id="{7993A4FA-D204-4CAE-BF47-55FA96B33D9B}"/>
                                                    </a:ext>
                                                  </a:extLst>
                                                </p:cNvPr>
                                                <p:cNvSpPr>
                                                  <a:spLocks/>
                                                </p:cNvSpPr>
                                                <p:nvPr/>
                                              </p:nvSpPr>
                                              <p:spPr bwMode="auto">
                                                <a:xfrm>
                                                  <a:off x="3197" y="1825"/>
                                                  <a:ext cx="378" cy="16"/>
                                                </a:xfrm>
                                                <a:custGeom>
                                                  <a:avLst/>
                                                  <a:gdLst>
                                                    <a:gd name="T0" fmla="*/ 6 w 250"/>
                                                    <a:gd name="T1" fmla="*/ 16 h 16"/>
                                                    <a:gd name="T2" fmla="*/ 0 w 250"/>
                                                    <a:gd name="T3" fmla="*/ 11 h 16"/>
                                                    <a:gd name="T4" fmla="*/ 0 w 250"/>
                                                    <a:gd name="T5" fmla="*/ 5 h 16"/>
                                                    <a:gd name="T6" fmla="*/ 0 w 250"/>
                                                    <a:gd name="T7" fmla="*/ 5 h 16"/>
                                                    <a:gd name="T8" fmla="*/ 0 w 250"/>
                                                    <a:gd name="T9" fmla="*/ 0 h 16"/>
                                                    <a:gd name="T10" fmla="*/ 6 w 250"/>
                                                    <a:gd name="T11" fmla="*/ 0 h 16"/>
                                                    <a:gd name="T12" fmla="*/ 244 w 250"/>
                                                    <a:gd name="T13" fmla="*/ 0 h 16"/>
                                                    <a:gd name="T14" fmla="*/ 250 w 250"/>
                                                    <a:gd name="T15" fmla="*/ 0 h 16"/>
                                                    <a:gd name="T16" fmla="*/ 250 w 250"/>
                                                    <a:gd name="T17" fmla="*/ 5 h 16"/>
                                                    <a:gd name="T18" fmla="*/ 250 w 250"/>
                                                    <a:gd name="T19" fmla="*/ 5 h 16"/>
                                                    <a:gd name="T20" fmla="*/ 250 w 250"/>
                                                    <a:gd name="T21" fmla="*/ 11 h 16"/>
                                                    <a:gd name="T22" fmla="*/ 244 w 250"/>
                                                    <a:gd name="T23" fmla="*/ 16 h 16"/>
                                                    <a:gd name="T24" fmla="*/ 6 w 25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50"/>
                                                    <a:gd name="T40" fmla="*/ 0 h 16"/>
                                                    <a:gd name="T41" fmla="*/ 250 w 25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50" h="16">
                                                      <a:moveTo>
                                                        <a:pt x="6" y="16"/>
                                                      </a:moveTo>
                                                      <a:lnTo>
                                                        <a:pt x="0" y="11"/>
                                                      </a:lnTo>
                                                      <a:lnTo>
                                                        <a:pt x="0" y="5"/>
                                                      </a:lnTo>
                                                      <a:lnTo>
                                                        <a:pt x="0" y="0"/>
                                                      </a:lnTo>
                                                      <a:lnTo>
                                                        <a:pt x="6" y="0"/>
                                                      </a:lnTo>
                                                      <a:lnTo>
                                                        <a:pt x="244" y="0"/>
                                                      </a:lnTo>
                                                      <a:lnTo>
                                                        <a:pt x="250" y="0"/>
                                                      </a:lnTo>
                                                      <a:lnTo>
                                                        <a:pt x="250" y="5"/>
                                                      </a:lnTo>
                                                      <a:lnTo>
                                                        <a:pt x="250" y="11"/>
                                                      </a:lnTo>
                                                      <a:lnTo>
                                                        <a:pt x="244"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52" name="Freeform 710">
                                                  <a:extLst>
                                                    <a:ext uri="{FF2B5EF4-FFF2-40B4-BE49-F238E27FC236}">
                                                      <a16:creationId xmlns="" xmlns:a16="http://schemas.microsoft.com/office/drawing/2014/main" id="{4254BE46-BE83-493C-A93C-655E73D78844}"/>
                                                    </a:ext>
                                                  </a:extLst>
                                                </p:cNvPr>
                                                <p:cNvSpPr>
                                                  <a:spLocks/>
                                                </p:cNvSpPr>
                                                <p:nvPr/>
                                              </p:nvSpPr>
                                              <p:spPr bwMode="auto">
                                                <a:xfrm>
                                                  <a:off x="3557" y="1825"/>
                                                  <a:ext cx="129" cy="16"/>
                                                </a:xfrm>
                                                <a:custGeom>
                                                  <a:avLst/>
                                                  <a:gdLst>
                                                    <a:gd name="T0" fmla="*/ 6 w 85"/>
                                                    <a:gd name="T1" fmla="*/ 16 h 16"/>
                                                    <a:gd name="T2" fmla="*/ 0 w 85"/>
                                                    <a:gd name="T3" fmla="*/ 11 h 16"/>
                                                    <a:gd name="T4" fmla="*/ 0 w 85"/>
                                                    <a:gd name="T5" fmla="*/ 5 h 16"/>
                                                    <a:gd name="T6" fmla="*/ 0 w 85"/>
                                                    <a:gd name="T7" fmla="*/ 5 h 16"/>
                                                    <a:gd name="T8" fmla="*/ 0 w 85"/>
                                                    <a:gd name="T9" fmla="*/ 0 h 16"/>
                                                    <a:gd name="T10" fmla="*/ 6 w 85"/>
                                                    <a:gd name="T11" fmla="*/ 0 h 16"/>
                                                    <a:gd name="T12" fmla="*/ 80 w 85"/>
                                                    <a:gd name="T13" fmla="*/ 0 h 16"/>
                                                    <a:gd name="T14" fmla="*/ 85 w 85"/>
                                                    <a:gd name="T15" fmla="*/ 0 h 16"/>
                                                    <a:gd name="T16" fmla="*/ 85 w 85"/>
                                                    <a:gd name="T17" fmla="*/ 5 h 16"/>
                                                    <a:gd name="T18" fmla="*/ 85 w 85"/>
                                                    <a:gd name="T19" fmla="*/ 5 h 16"/>
                                                    <a:gd name="T20" fmla="*/ 85 w 85"/>
                                                    <a:gd name="T21" fmla="*/ 11 h 16"/>
                                                    <a:gd name="T22" fmla="*/ 80 w 85"/>
                                                    <a:gd name="T23" fmla="*/ 16 h 16"/>
                                                    <a:gd name="T24" fmla="*/ 6 w 8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5"/>
                                                    <a:gd name="T40" fmla="*/ 0 h 16"/>
                                                    <a:gd name="T41" fmla="*/ 85 w 8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5" h="16">
                                                      <a:moveTo>
                                                        <a:pt x="6" y="16"/>
                                                      </a:moveTo>
                                                      <a:lnTo>
                                                        <a:pt x="0" y="11"/>
                                                      </a:lnTo>
                                                      <a:lnTo>
                                                        <a:pt x="0" y="5"/>
                                                      </a:lnTo>
                                                      <a:lnTo>
                                                        <a:pt x="0" y="0"/>
                                                      </a:lnTo>
                                                      <a:lnTo>
                                                        <a:pt x="6" y="0"/>
                                                      </a:lnTo>
                                                      <a:lnTo>
                                                        <a:pt x="80" y="0"/>
                                                      </a:lnTo>
                                                      <a:lnTo>
                                                        <a:pt x="85" y="0"/>
                                                      </a:lnTo>
                                                      <a:lnTo>
                                                        <a:pt x="85" y="5"/>
                                                      </a:lnTo>
                                                      <a:lnTo>
                                                        <a:pt x="85" y="11"/>
                                                      </a:lnTo>
                                                      <a:lnTo>
                                                        <a:pt x="80"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53" name="Freeform 711">
                                                  <a:extLst>
                                                    <a:ext uri="{FF2B5EF4-FFF2-40B4-BE49-F238E27FC236}">
                                                      <a16:creationId xmlns="" xmlns:a16="http://schemas.microsoft.com/office/drawing/2014/main" id="{BBE64718-ECE7-4D72-95C4-75D280498AAF}"/>
                                                    </a:ext>
                                                  </a:extLst>
                                                </p:cNvPr>
                                                <p:cNvSpPr>
                                                  <a:spLocks/>
                                                </p:cNvSpPr>
                                                <p:nvPr/>
                                              </p:nvSpPr>
                                              <p:spPr bwMode="auto">
                                                <a:xfrm>
                                                  <a:off x="3669" y="1825"/>
                                                  <a:ext cx="68" cy="16"/>
                                                </a:xfrm>
                                                <a:custGeom>
                                                  <a:avLst/>
                                                  <a:gdLst>
                                                    <a:gd name="T0" fmla="*/ 6 w 45"/>
                                                    <a:gd name="T1" fmla="*/ 16 h 16"/>
                                                    <a:gd name="T2" fmla="*/ 0 w 45"/>
                                                    <a:gd name="T3" fmla="*/ 11 h 16"/>
                                                    <a:gd name="T4" fmla="*/ 0 w 45"/>
                                                    <a:gd name="T5" fmla="*/ 5 h 16"/>
                                                    <a:gd name="T6" fmla="*/ 0 w 45"/>
                                                    <a:gd name="T7" fmla="*/ 5 h 16"/>
                                                    <a:gd name="T8" fmla="*/ 0 w 45"/>
                                                    <a:gd name="T9" fmla="*/ 0 h 16"/>
                                                    <a:gd name="T10" fmla="*/ 6 w 45"/>
                                                    <a:gd name="T11" fmla="*/ 0 h 16"/>
                                                    <a:gd name="T12" fmla="*/ 40 w 45"/>
                                                    <a:gd name="T13" fmla="*/ 0 h 16"/>
                                                    <a:gd name="T14" fmla="*/ 45 w 45"/>
                                                    <a:gd name="T15" fmla="*/ 0 h 16"/>
                                                    <a:gd name="T16" fmla="*/ 45 w 45"/>
                                                    <a:gd name="T17" fmla="*/ 5 h 16"/>
                                                    <a:gd name="T18" fmla="*/ 45 w 45"/>
                                                    <a:gd name="T19" fmla="*/ 5 h 16"/>
                                                    <a:gd name="T20" fmla="*/ 45 w 45"/>
                                                    <a:gd name="T21" fmla="*/ 11 h 16"/>
                                                    <a:gd name="T22" fmla="*/ 40 w 45"/>
                                                    <a:gd name="T23" fmla="*/ 16 h 16"/>
                                                    <a:gd name="T24" fmla="*/ 6 w 4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5"/>
                                                    <a:gd name="T40" fmla="*/ 0 h 16"/>
                                                    <a:gd name="T41" fmla="*/ 45 w 4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5" h="16">
                                                      <a:moveTo>
                                                        <a:pt x="6" y="16"/>
                                                      </a:moveTo>
                                                      <a:lnTo>
                                                        <a:pt x="0" y="11"/>
                                                      </a:lnTo>
                                                      <a:lnTo>
                                                        <a:pt x="0" y="5"/>
                                                      </a:lnTo>
                                                      <a:lnTo>
                                                        <a:pt x="0" y="0"/>
                                                      </a:lnTo>
                                                      <a:lnTo>
                                                        <a:pt x="6" y="0"/>
                                                      </a:lnTo>
                                                      <a:lnTo>
                                                        <a:pt x="40" y="0"/>
                                                      </a:lnTo>
                                                      <a:lnTo>
                                                        <a:pt x="45" y="0"/>
                                                      </a:lnTo>
                                                      <a:lnTo>
                                                        <a:pt x="45" y="5"/>
                                                      </a:lnTo>
                                                      <a:lnTo>
                                                        <a:pt x="45" y="11"/>
                                                      </a:lnTo>
                                                      <a:lnTo>
                                                        <a:pt x="40"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54" name="Freeform 712">
                                                  <a:extLst>
                                                    <a:ext uri="{FF2B5EF4-FFF2-40B4-BE49-F238E27FC236}">
                                                      <a16:creationId xmlns="" xmlns:a16="http://schemas.microsoft.com/office/drawing/2014/main" id="{095BA2B7-6153-4BA2-A37C-81ADCD019E12}"/>
                                                    </a:ext>
                                                  </a:extLst>
                                                </p:cNvPr>
                                                <p:cNvSpPr>
                                                  <a:spLocks/>
                                                </p:cNvSpPr>
                                                <p:nvPr/>
                                              </p:nvSpPr>
                                              <p:spPr bwMode="auto">
                                                <a:xfrm>
                                                  <a:off x="3721" y="1825"/>
                                                  <a:ext cx="77" cy="16"/>
                                                </a:xfrm>
                                                <a:custGeom>
                                                  <a:avLst/>
                                                  <a:gdLst>
                                                    <a:gd name="T0" fmla="*/ 6 w 51"/>
                                                    <a:gd name="T1" fmla="*/ 16 h 16"/>
                                                    <a:gd name="T2" fmla="*/ 0 w 51"/>
                                                    <a:gd name="T3" fmla="*/ 11 h 16"/>
                                                    <a:gd name="T4" fmla="*/ 0 w 51"/>
                                                    <a:gd name="T5" fmla="*/ 5 h 16"/>
                                                    <a:gd name="T6" fmla="*/ 0 w 51"/>
                                                    <a:gd name="T7" fmla="*/ 5 h 16"/>
                                                    <a:gd name="T8" fmla="*/ 0 w 51"/>
                                                    <a:gd name="T9" fmla="*/ 0 h 16"/>
                                                    <a:gd name="T10" fmla="*/ 6 w 51"/>
                                                    <a:gd name="T11" fmla="*/ 0 h 16"/>
                                                    <a:gd name="T12" fmla="*/ 45 w 51"/>
                                                    <a:gd name="T13" fmla="*/ 0 h 16"/>
                                                    <a:gd name="T14" fmla="*/ 51 w 51"/>
                                                    <a:gd name="T15" fmla="*/ 0 h 16"/>
                                                    <a:gd name="T16" fmla="*/ 51 w 51"/>
                                                    <a:gd name="T17" fmla="*/ 5 h 16"/>
                                                    <a:gd name="T18" fmla="*/ 51 w 51"/>
                                                    <a:gd name="T19" fmla="*/ 5 h 16"/>
                                                    <a:gd name="T20" fmla="*/ 51 w 51"/>
                                                    <a:gd name="T21" fmla="*/ 11 h 16"/>
                                                    <a:gd name="T22" fmla="*/ 45 w 51"/>
                                                    <a:gd name="T23" fmla="*/ 16 h 16"/>
                                                    <a:gd name="T24" fmla="*/ 6 w 51"/>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16"/>
                                                    <a:gd name="T41" fmla="*/ 51 w 51"/>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16">
                                                      <a:moveTo>
                                                        <a:pt x="6" y="16"/>
                                                      </a:moveTo>
                                                      <a:lnTo>
                                                        <a:pt x="0" y="11"/>
                                                      </a:lnTo>
                                                      <a:lnTo>
                                                        <a:pt x="0" y="5"/>
                                                      </a:lnTo>
                                                      <a:lnTo>
                                                        <a:pt x="0" y="0"/>
                                                      </a:lnTo>
                                                      <a:lnTo>
                                                        <a:pt x="6" y="0"/>
                                                      </a:lnTo>
                                                      <a:lnTo>
                                                        <a:pt x="45" y="0"/>
                                                      </a:lnTo>
                                                      <a:lnTo>
                                                        <a:pt x="51" y="0"/>
                                                      </a:lnTo>
                                                      <a:lnTo>
                                                        <a:pt x="51" y="5"/>
                                                      </a:lnTo>
                                                      <a:lnTo>
                                                        <a:pt x="51" y="11"/>
                                                      </a:lnTo>
                                                      <a:lnTo>
                                                        <a:pt x="45"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55" name="Freeform 713">
                                                  <a:extLst>
                                                    <a:ext uri="{FF2B5EF4-FFF2-40B4-BE49-F238E27FC236}">
                                                      <a16:creationId xmlns="" xmlns:a16="http://schemas.microsoft.com/office/drawing/2014/main" id="{45CFFC2F-C22F-41E0-A2F2-6235169FDEEB}"/>
                                                    </a:ext>
                                                  </a:extLst>
                                                </p:cNvPr>
                                                <p:cNvSpPr>
                                                  <a:spLocks/>
                                                </p:cNvSpPr>
                                                <p:nvPr/>
                                              </p:nvSpPr>
                                              <p:spPr bwMode="auto">
                                                <a:xfrm>
                                                  <a:off x="3781" y="1825"/>
                                                  <a:ext cx="59" cy="16"/>
                                                </a:xfrm>
                                                <a:custGeom>
                                                  <a:avLst/>
                                                  <a:gdLst>
                                                    <a:gd name="T0" fmla="*/ 5 w 39"/>
                                                    <a:gd name="T1" fmla="*/ 16 h 16"/>
                                                    <a:gd name="T2" fmla="*/ 0 w 39"/>
                                                    <a:gd name="T3" fmla="*/ 11 h 16"/>
                                                    <a:gd name="T4" fmla="*/ 0 w 39"/>
                                                    <a:gd name="T5" fmla="*/ 5 h 16"/>
                                                    <a:gd name="T6" fmla="*/ 0 w 39"/>
                                                    <a:gd name="T7" fmla="*/ 5 h 16"/>
                                                    <a:gd name="T8" fmla="*/ 0 w 39"/>
                                                    <a:gd name="T9" fmla="*/ 0 h 16"/>
                                                    <a:gd name="T10" fmla="*/ 5 w 39"/>
                                                    <a:gd name="T11" fmla="*/ 0 h 16"/>
                                                    <a:gd name="T12" fmla="*/ 34 w 39"/>
                                                    <a:gd name="T13" fmla="*/ 0 h 16"/>
                                                    <a:gd name="T14" fmla="*/ 39 w 39"/>
                                                    <a:gd name="T15" fmla="*/ 0 h 16"/>
                                                    <a:gd name="T16" fmla="*/ 39 w 39"/>
                                                    <a:gd name="T17" fmla="*/ 5 h 16"/>
                                                    <a:gd name="T18" fmla="*/ 39 w 39"/>
                                                    <a:gd name="T19" fmla="*/ 5 h 16"/>
                                                    <a:gd name="T20" fmla="*/ 39 w 39"/>
                                                    <a:gd name="T21" fmla="*/ 11 h 16"/>
                                                    <a:gd name="T22" fmla="*/ 34 w 39"/>
                                                    <a:gd name="T23" fmla="*/ 16 h 16"/>
                                                    <a:gd name="T24" fmla="*/ 5 w 3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
                                                    <a:gd name="T40" fmla="*/ 0 h 16"/>
                                                    <a:gd name="T41" fmla="*/ 39 w 3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 h="16">
                                                      <a:moveTo>
                                                        <a:pt x="5" y="16"/>
                                                      </a:moveTo>
                                                      <a:lnTo>
                                                        <a:pt x="0" y="11"/>
                                                      </a:lnTo>
                                                      <a:lnTo>
                                                        <a:pt x="0" y="5"/>
                                                      </a:lnTo>
                                                      <a:lnTo>
                                                        <a:pt x="0" y="0"/>
                                                      </a:lnTo>
                                                      <a:lnTo>
                                                        <a:pt x="5" y="0"/>
                                                      </a:lnTo>
                                                      <a:lnTo>
                                                        <a:pt x="34" y="0"/>
                                                      </a:lnTo>
                                                      <a:lnTo>
                                                        <a:pt x="39" y="0"/>
                                                      </a:lnTo>
                                                      <a:lnTo>
                                                        <a:pt x="39" y="5"/>
                                                      </a:lnTo>
                                                      <a:lnTo>
                                                        <a:pt x="39" y="11"/>
                                                      </a:lnTo>
                                                      <a:lnTo>
                                                        <a:pt x="34"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56" name="Freeform 714">
                                                  <a:extLst>
                                                    <a:ext uri="{FF2B5EF4-FFF2-40B4-BE49-F238E27FC236}">
                                                      <a16:creationId xmlns="" xmlns:a16="http://schemas.microsoft.com/office/drawing/2014/main" id="{92C13C13-407F-4F0D-BAB2-61B969E0DF8A}"/>
                                                    </a:ext>
                                                  </a:extLst>
                                                </p:cNvPr>
                                                <p:cNvSpPr>
                                                  <a:spLocks/>
                                                </p:cNvSpPr>
                                                <p:nvPr/>
                                              </p:nvSpPr>
                                              <p:spPr bwMode="auto">
                                                <a:xfrm>
                                                  <a:off x="3823" y="1825"/>
                                                  <a:ext cx="59" cy="16"/>
                                                </a:xfrm>
                                                <a:custGeom>
                                                  <a:avLst/>
                                                  <a:gdLst>
                                                    <a:gd name="T0" fmla="*/ 6 w 34"/>
                                                    <a:gd name="T1" fmla="*/ 16 h 16"/>
                                                    <a:gd name="T2" fmla="*/ 0 w 34"/>
                                                    <a:gd name="T3" fmla="*/ 11 h 16"/>
                                                    <a:gd name="T4" fmla="*/ 0 w 34"/>
                                                    <a:gd name="T5" fmla="*/ 5 h 16"/>
                                                    <a:gd name="T6" fmla="*/ 0 w 34"/>
                                                    <a:gd name="T7" fmla="*/ 5 h 16"/>
                                                    <a:gd name="T8" fmla="*/ 0 w 34"/>
                                                    <a:gd name="T9" fmla="*/ 0 h 16"/>
                                                    <a:gd name="T10" fmla="*/ 6 w 34"/>
                                                    <a:gd name="T11" fmla="*/ 0 h 16"/>
                                                    <a:gd name="T12" fmla="*/ 28 w 34"/>
                                                    <a:gd name="T13" fmla="*/ 0 h 16"/>
                                                    <a:gd name="T14" fmla="*/ 34 w 34"/>
                                                    <a:gd name="T15" fmla="*/ 0 h 16"/>
                                                    <a:gd name="T16" fmla="*/ 34 w 34"/>
                                                    <a:gd name="T17" fmla="*/ 5 h 16"/>
                                                    <a:gd name="T18" fmla="*/ 34 w 34"/>
                                                    <a:gd name="T19" fmla="*/ 5 h 16"/>
                                                    <a:gd name="T20" fmla="*/ 34 w 34"/>
                                                    <a:gd name="T21" fmla="*/ 11 h 16"/>
                                                    <a:gd name="T22" fmla="*/ 28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1"/>
                                                      </a:lnTo>
                                                      <a:lnTo>
                                                        <a:pt x="0" y="5"/>
                                                      </a:lnTo>
                                                      <a:lnTo>
                                                        <a:pt x="0" y="0"/>
                                                      </a:lnTo>
                                                      <a:lnTo>
                                                        <a:pt x="6" y="0"/>
                                                      </a:lnTo>
                                                      <a:lnTo>
                                                        <a:pt x="28" y="0"/>
                                                      </a:lnTo>
                                                      <a:lnTo>
                                                        <a:pt x="34" y="0"/>
                                                      </a:lnTo>
                                                      <a:lnTo>
                                                        <a:pt x="34" y="5"/>
                                                      </a:lnTo>
                                                      <a:lnTo>
                                                        <a:pt x="34" y="11"/>
                                                      </a:lnTo>
                                                      <a:lnTo>
                                                        <a:pt x="28"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57" name="Freeform 715">
                                                  <a:extLst>
                                                    <a:ext uri="{FF2B5EF4-FFF2-40B4-BE49-F238E27FC236}">
                                                      <a16:creationId xmlns="" xmlns:a16="http://schemas.microsoft.com/office/drawing/2014/main" id="{ED2D9C00-C045-4A4D-B949-6095E360323E}"/>
                                                    </a:ext>
                                                  </a:extLst>
                                                </p:cNvPr>
                                                <p:cNvSpPr>
                                                  <a:spLocks/>
                                                </p:cNvSpPr>
                                                <p:nvPr/>
                                              </p:nvSpPr>
                                              <p:spPr bwMode="auto">
                                                <a:xfrm>
                                                  <a:off x="3858" y="1825"/>
                                                  <a:ext cx="49" cy="16"/>
                                                </a:xfrm>
                                                <a:custGeom>
                                                  <a:avLst/>
                                                  <a:gdLst>
                                                    <a:gd name="T0" fmla="*/ 5 w 28"/>
                                                    <a:gd name="T1" fmla="*/ 16 h 16"/>
                                                    <a:gd name="T2" fmla="*/ 0 w 28"/>
                                                    <a:gd name="T3" fmla="*/ 11 h 16"/>
                                                    <a:gd name="T4" fmla="*/ 0 w 28"/>
                                                    <a:gd name="T5" fmla="*/ 5 h 16"/>
                                                    <a:gd name="T6" fmla="*/ 0 w 28"/>
                                                    <a:gd name="T7" fmla="*/ 5 h 16"/>
                                                    <a:gd name="T8" fmla="*/ 0 w 28"/>
                                                    <a:gd name="T9" fmla="*/ 0 h 16"/>
                                                    <a:gd name="T10" fmla="*/ 5 w 28"/>
                                                    <a:gd name="T11" fmla="*/ 0 h 16"/>
                                                    <a:gd name="T12" fmla="*/ 22 w 28"/>
                                                    <a:gd name="T13" fmla="*/ 0 h 16"/>
                                                    <a:gd name="T14" fmla="*/ 28 w 28"/>
                                                    <a:gd name="T15" fmla="*/ 0 h 16"/>
                                                    <a:gd name="T16" fmla="*/ 28 w 28"/>
                                                    <a:gd name="T17" fmla="*/ 5 h 16"/>
                                                    <a:gd name="T18" fmla="*/ 28 w 28"/>
                                                    <a:gd name="T19" fmla="*/ 5 h 16"/>
                                                    <a:gd name="T20" fmla="*/ 28 w 28"/>
                                                    <a:gd name="T21" fmla="*/ 11 h 16"/>
                                                    <a:gd name="T22" fmla="*/ 22 w 28"/>
                                                    <a:gd name="T23" fmla="*/ 16 h 16"/>
                                                    <a:gd name="T24" fmla="*/ 5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5" y="16"/>
                                                      </a:moveTo>
                                                      <a:lnTo>
                                                        <a:pt x="0" y="11"/>
                                                      </a:lnTo>
                                                      <a:lnTo>
                                                        <a:pt x="0" y="5"/>
                                                      </a:lnTo>
                                                      <a:lnTo>
                                                        <a:pt x="0" y="0"/>
                                                      </a:lnTo>
                                                      <a:lnTo>
                                                        <a:pt x="5" y="0"/>
                                                      </a:lnTo>
                                                      <a:lnTo>
                                                        <a:pt x="22" y="0"/>
                                                      </a:lnTo>
                                                      <a:lnTo>
                                                        <a:pt x="28" y="0"/>
                                                      </a:lnTo>
                                                      <a:lnTo>
                                                        <a:pt x="28" y="5"/>
                                                      </a:lnTo>
                                                      <a:lnTo>
                                                        <a:pt x="28" y="11"/>
                                                      </a:lnTo>
                                                      <a:lnTo>
                                                        <a:pt x="22"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58" name="Freeform 716">
                                                  <a:extLst>
                                                    <a:ext uri="{FF2B5EF4-FFF2-40B4-BE49-F238E27FC236}">
                                                      <a16:creationId xmlns="" xmlns:a16="http://schemas.microsoft.com/office/drawing/2014/main" id="{D019C68B-5FCD-48B3-BE5E-2A8DA736B977}"/>
                                                    </a:ext>
                                                  </a:extLst>
                                                </p:cNvPr>
                                                <p:cNvSpPr>
                                                  <a:spLocks/>
                                                </p:cNvSpPr>
                                                <p:nvPr/>
                                              </p:nvSpPr>
                                              <p:spPr bwMode="auto">
                                                <a:xfrm>
                                                  <a:off x="3891" y="1825"/>
                                                  <a:ext cx="51" cy="16"/>
                                                </a:xfrm>
                                                <a:custGeom>
                                                  <a:avLst/>
                                                  <a:gdLst>
                                                    <a:gd name="T0" fmla="*/ 5 w 34"/>
                                                    <a:gd name="T1" fmla="*/ 16 h 16"/>
                                                    <a:gd name="T2" fmla="*/ 0 w 34"/>
                                                    <a:gd name="T3" fmla="*/ 11 h 16"/>
                                                    <a:gd name="T4" fmla="*/ 0 w 34"/>
                                                    <a:gd name="T5" fmla="*/ 5 h 16"/>
                                                    <a:gd name="T6" fmla="*/ 0 w 34"/>
                                                    <a:gd name="T7" fmla="*/ 5 h 16"/>
                                                    <a:gd name="T8" fmla="*/ 0 w 34"/>
                                                    <a:gd name="T9" fmla="*/ 0 h 16"/>
                                                    <a:gd name="T10" fmla="*/ 5 w 34"/>
                                                    <a:gd name="T11" fmla="*/ 0 h 16"/>
                                                    <a:gd name="T12" fmla="*/ 28 w 34"/>
                                                    <a:gd name="T13" fmla="*/ 0 h 16"/>
                                                    <a:gd name="T14" fmla="*/ 34 w 34"/>
                                                    <a:gd name="T15" fmla="*/ 0 h 16"/>
                                                    <a:gd name="T16" fmla="*/ 34 w 34"/>
                                                    <a:gd name="T17" fmla="*/ 5 h 16"/>
                                                    <a:gd name="T18" fmla="*/ 34 w 34"/>
                                                    <a:gd name="T19" fmla="*/ 5 h 16"/>
                                                    <a:gd name="T20" fmla="*/ 34 w 34"/>
                                                    <a:gd name="T21" fmla="*/ 11 h 16"/>
                                                    <a:gd name="T22" fmla="*/ 28 w 34"/>
                                                    <a:gd name="T23" fmla="*/ 16 h 16"/>
                                                    <a:gd name="T24" fmla="*/ 5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5" y="16"/>
                                                      </a:moveTo>
                                                      <a:lnTo>
                                                        <a:pt x="0" y="11"/>
                                                      </a:lnTo>
                                                      <a:lnTo>
                                                        <a:pt x="0" y="5"/>
                                                      </a:lnTo>
                                                      <a:lnTo>
                                                        <a:pt x="0" y="0"/>
                                                      </a:lnTo>
                                                      <a:lnTo>
                                                        <a:pt x="5" y="0"/>
                                                      </a:lnTo>
                                                      <a:lnTo>
                                                        <a:pt x="28" y="0"/>
                                                      </a:lnTo>
                                                      <a:lnTo>
                                                        <a:pt x="34" y="0"/>
                                                      </a:lnTo>
                                                      <a:lnTo>
                                                        <a:pt x="34" y="5"/>
                                                      </a:lnTo>
                                                      <a:lnTo>
                                                        <a:pt x="34" y="11"/>
                                                      </a:lnTo>
                                                      <a:lnTo>
                                                        <a:pt x="28"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59" name="Freeform 717">
                                                  <a:extLst>
                                                    <a:ext uri="{FF2B5EF4-FFF2-40B4-BE49-F238E27FC236}">
                                                      <a16:creationId xmlns="" xmlns:a16="http://schemas.microsoft.com/office/drawing/2014/main" id="{F0D065F1-8E9C-4025-A10D-D7F77DA2D21F}"/>
                                                    </a:ext>
                                                  </a:extLst>
                                                </p:cNvPr>
                                                <p:cNvSpPr>
                                                  <a:spLocks/>
                                                </p:cNvSpPr>
                                                <p:nvPr/>
                                              </p:nvSpPr>
                                              <p:spPr bwMode="auto">
                                                <a:xfrm>
                                                  <a:off x="3924" y="1825"/>
                                                  <a:ext cx="26"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2" y="0"/>
                                                      </a:lnTo>
                                                      <a:lnTo>
                                                        <a:pt x="17" y="0"/>
                                                      </a:lnTo>
                                                      <a:lnTo>
                                                        <a:pt x="17" y="5"/>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60" name="Freeform 718">
                                                  <a:extLst>
                                                    <a:ext uri="{FF2B5EF4-FFF2-40B4-BE49-F238E27FC236}">
                                                      <a16:creationId xmlns="" xmlns:a16="http://schemas.microsoft.com/office/drawing/2014/main" id="{AD11C6FB-DFF7-4846-BB6C-C48DBA449B50}"/>
                                                    </a:ext>
                                                  </a:extLst>
                                                </p:cNvPr>
                                                <p:cNvSpPr>
                                                  <a:spLocks/>
                                                </p:cNvSpPr>
                                                <p:nvPr/>
                                              </p:nvSpPr>
                                              <p:spPr bwMode="auto">
                                                <a:xfrm>
                                                  <a:off x="3933" y="1825"/>
                                                  <a:ext cx="26"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1" y="0"/>
                                                      </a:lnTo>
                                                      <a:lnTo>
                                                        <a:pt x="17" y="0"/>
                                                      </a:lnTo>
                                                      <a:lnTo>
                                                        <a:pt x="17" y="5"/>
                                                      </a:lnTo>
                                                      <a:lnTo>
                                                        <a:pt x="17" y="11"/>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61" name="Freeform 719">
                                                  <a:extLst>
                                                    <a:ext uri="{FF2B5EF4-FFF2-40B4-BE49-F238E27FC236}">
                                                      <a16:creationId xmlns="" xmlns:a16="http://schemas.microsoft.com/office/drawing/2014/main" id="{776D10BD-246E-43F1-B806-F8B8C7C83880}"/>
                                                    </a:ext>
                                                  </a:extLst>
                                                </p:cNvPr>
                                                <p:cNvSpPr>
                                                  <a:spLocks/>
                                                </p:cNvSpPr>
                                                <p:nvPr/>
                                              </p:nvSpPr>
                                              <p:spPr bwMode="auto">
                                                <a:xfrm>
                                                  <a:off x="3942" y="1813"/>
                                                  <a:ext cx="26" cy="22"/>
                                                </a:xfrm>
                                                <a:custGeom>
                                                  <a:avLst/>
                                                  <a:gdLst>
                                                    <a:gd name="T0" fmla="*/ 17 w 17"/>
                                                    <a:gd name="T1" fmla="*/ 16 h 22"/>
                                                    <a:gd name="T2" fmla="*/ 11 w 17"/>
                                                    <a:gd name="T3" fmla="*/ 22 h 22"/>
                                                    <a:gd name="T4" fmla="*/ 5 w 17"/>
                                                    <a:gd name="T5" fmla="*/ 22 h 22"/>
                                                    <a:gd name="T6" fmla="*/ 5 w 17"/>
                                                    <a:gd name="T7" fmla="*/ 22 h 22"/>
                                                    <a:gd name="T8" fmla="*/ 0 w 17"/>
                                                    <a:gd name="T9" fmla="*/ 22 h 22"/>
                                                    <a:gd name="T10" fmla="*/ 0 w 17"/>
                                                    <a:gd name="T11" fmla="*/ 16 h 22"/>
                                                    <a:gd name="T12" fmla="*/ 0 w 17"/>
                                                    <a:gd name="T13" fmla="*/ 6 h 22"/>
                                                    <a:gd name="T14" fmla="*/ 0 w 17"/>
                                                    <a:gd name="T15" fmla="*/ 0 h 22"/>
                                                    <a:gd name="T16" fmla="*/ 5 w 17"/>
                                                    <a:gd name="T17" fmla="*/ 0 h 22"/>
                                                    <a:gd name="T18" fmla="*/ 5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5" y="22"/>
                                                      </a:lnTo>
                                                      <a:lnTo>
                                                        <a:pt x="0" y="22"/>
                                                      </a:lnTo>
                                                      <a:lnTo>
                                                        <a:pt x="0" y="16"/>
                                                      </a:lnTo>
                                                      <a:lnTo>
                                                        <a:pt x="0" y="6"/>
                                                      </a:lnTo>
                                                      <a:lnTo>
                                                        <a:pt x="0" y="0"/>
                                                      </a:lnTo>
                                                      <a:lnTo>
                                                        <a:pt x="5"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62" name="Freeform 720">
                                                  <a:extLst>
                                                    <a:ext uri="{FF2B5EF4-FFF2-40B4-BE49-F238E27FC236}">
                                                      <a16:creationId xmlns="" xmlns:a16="http://schemas.microsoft.com/office/drawing/2014/main" id="{C0027AF1-6CFC-4681-B1C3-48131693591C}"/>
                                                    </a:ext>
                                                  </a:extLst>
                                                </p:cNvPr>
                                                <p:cNvSpPr>
                                                  <a:spLocks/>
                                                </p:cNvSpPr>
                                                <p:nvPr/>
                                              </p:nvSpPr>
                                              <p:spPr bwMode="auto">
                                                <a:xfrm>
                                                  <a:off x="3942" y="1813"/>
                                                  <a:ext cx="26" cy="16"/>
                                                </a:xfrm>
                                                <a:custGeom>
                                                  <a:avLst/>
                                                  <a:gdLst>
                                                    <a:gd name="T0" fmla="*/ 5 w 17"/>
                                                    <a:gd name="T1" fmla="*/ 16 h 16"/>
                                                    <a:gd name="T2" fmla="*/ 0 w 17"/>
                                                    <a:gd name="T3" fmla="*/ 11 h 16"/>
                                                    <a:gd name="T4" fmla="*/ 0 w 17"/>
                                                    <a:gd name="T5" fmla="*/ 6 h 16"/>
                                                    <a:gd name="T6" fmla="*/ 0 w 17"/>
                                                    <a:gd name="T7" fmla="*/ 6 h 16"/>
                                                    <a:gd name="T8" fmla="*/ 0 w 17"/>
                                                    <a:gd name="T9" fmla="*/ 0 h 16"/>
                                                    <a:gd name="T10" fmla="*/ 5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6"/>
                                                      </a:lnTo>
                                                      <a:lnTo>
                                                        <a:pt x="0" y="0"/>
                                                      </a:lnTo>
                                                      <a:lnTo>
                                                        <a:pt x="5" y="0"/>
                                                      </a:lnTo>
                                                      <a:lnTo>
                                                        <a:pt x="11" y="0"/>
                                                      </a:lnTo>
                                                      <a:lnTo>
                                                        <a:pt x="17" y="0"/>
                                                      </a:lnTo>
                                                      <a:lnTo>
                                                        <a:pt x="17" y="6"/>
                                                      </a:lnTo>
                                                      <a:lnTo>
                                                        <a:pt x="17" y="11"/>
                                                      </a:lnTo>
                                                      <a:lnTo>
                                                        <a:pt x="11"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63" name="Freeform 721">
                                                  <a:extLst>
                                                    <a:ext uri="{FF2B5EF4-FFF2-40B4-BE49-F238E27FC236}">
                                                      <a16:creationId xmlns="" xmlns:a16="http://schemas.microsoft.com/office/drawing/2014/main" id="{983FD19A-4BEF-4ACD-929C-D2680BBD7555}"/>
                                                    </a:ext>
                                                  </a:extLst>
                                                </p:cNvPr>
                                                <p:cNvSpPr>
                                                  <a:spLocks/>
                                                </p:cNvSpPr>
                                                <p:nvPr/>
                                              </p:nvSpPr>
                                              <p:spPr bwMode="auto">
                                                <a:xfrm>
                                                  <a:off x="3950" y="1813"/>
                                                  <a:ext cx="25" cy="16"/>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2 w 17"/>
                                                    <a:gd name="T13" fmla="*/ 0 h 16"/>
                                                    <a:gd name="T14" fmla="*/ 17 w 17"/>
                                                    <a:gd name="T15" fmla="*/ 0 h 16"/>
                                                    <a:gd name="T16" fmla="*/ 17 w 17"/>
                                                    <a:gd name="T17" fmla="*/ 6 h 16"/>
                                                    <a:gd name="T18" fmla="*/ 17 w 17"/>
                                                    <a:gd name="T19" fmla="*/ 6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2" y="0"/>
                                                      </a:lnTo>
                                                      <a:lnTo>
                                                        <a:pt x="17" y="0"/>
                                                      </a:lnTo>
                                                      <a:lnTo>
                                                        <a:pt x="17" y="6"/>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64" name="Freeform 722">
                                                  <a:extLst>
                                                    <a:ext uri="{FF2B5EF4-FFF2-40B4-BE49-F238E27FC236}">
                                                      <a16:creationId xmlns="" xmlns:a16="http://schemas.microsoft.com/office/drawing/2014/main" id="{D81E5738-A168-40AC-8B17-0F90DE8E0D8E}"/>
                                                    </a:ext>
                                                  </a:extLst>
                                                </p:cNvPr>
                                                <p:cNvSpPr>
                                                  <a:spLocks/>
                                                </p:cNvSpPr>
                                                <p:nvPr/>
                                              </p:nvSpPr>
                                              <p:spPr bwMode="auto">
                                                <a:xfrm>
                                                  <a:off x="3959" y="1813"/>
                                                  <a:ext cx="26" cy="16"/>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1" y="0"/>
                                                      </a:lnTo>
                                                      <a:lnTo>
                                                        <a:pt x="17" y="0"/>
                                                      </a:lnTo>
                                                      <a:lnTo>
                                                        <a:pt x="17" y="6"/>
                                                      </a:lnTo>
                                                      <a:lnTo>
                                                        <a:pt x="17" y="11"/>
                                                      </a:lnTo>
                                                      <a:lnTo>
                                                        <a:pt x="1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65" name="Freeform 723">
                                                  <a:extLst>
                                                    <a:ext uri="{FF2B5EF4-FFF2-40B4-BE49-F238E27FC236}">
                                                      <a16:creationId xmlns="" xmlns:a16="http://schemas.microsoft.com/office/drawing/2014/main" id="{348FFA59-EAD0-4F13-B828-BFE949E9C575}"/>
                                                    </a:ext>
                                                  </a:extLst>
                                                </p:cNvPr>
                                                <p:cNvSpPr>
                                                  <a:spLocks/>
                                                </p:cNvSpPr>
                                                <p:nvPr/>
                                              </p:nvSpPr>
                                              <p:spPr bwMode="auto">
                                                <a:xfrm>
                                                  <a:off x="3968" y="1813"/>
                                                  <a:ext cx="51" cy="16"/>
                                                </a:xfrm>
                                                <a:custGeom>
                                                  <a:avLst/>
                                                  <a:gdLst>
                                                    <a:gd name="T0" fmla="*/ 5 w 34"/>
                                                    <a:gd name="T1" fmla="*/ 16 h 16"/>
                                                    <a:gd name="T2" fmla="*/ 0 w 34"/>
                                                    <a:gd name="T3" fmla="*/ 11 h 16"/>
                                                    <a:gd name="T4" fmla="*/ 0 w 34"/>
                                                    <a:gd name="T5" fmla="*/ 6 h 16"/>
                                                    <a:gd name="T6" fmla="*/ 0 w 34"/>
                                                    <a:gd name="T7" fmla="*/ 6 h 16"/>
                                                    <a:gd name="T8" fmla="*/ 0 w 34"/>
                                                    <a:gd name="T9" fmla="*/ 0 h 16"/>
                                                    <a:gd name="T10" fmla="*/ 5 w 34"/>
                                                    <a:gd name="T11" fmla="*/ 0 h 16"/>
                                                    <a:gd name="T12" fmla="*/ 28 w 34"/>
                                                    <a:gd name="T13" fmla="*/ 0 h 16"/>
                                                    <a:gd name="T14" fmla="*/ 34 w 34"/>
                                                    <a:gd name="T15" fmla="*/ 0 h 16"/>
                                                    <a:gd name="T16" fmla="*/ 34 w 34"/>
                                                    <a:gd name="T17" fmla="*/ 6 h 16"/>
                                                    <a:gd name="T18" fmla="*/ 34 w 34"/>
                                                    <a:gd name="T19" fmla="*/ 6 h 16"/>
                                                    <a:gd name="T20" fmla="*/ 34 w 34"/>
                                                    <a:gd name="T21" fmla="*/ 11 h 16"/>
                                                    <a:gd name="T22" fmla="*/ 28 w 34"/>
                                                    <a:gd name="T23" fmla="*/ 16 h 16"/>
                                                    <a:gd name="T24" fmla="*/ 5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5" y="16"/>
                                                      </a:moveTo>
                                                      <a:lnTo>
                                                        <a:pt x="0" y="11"/>
                                                      </a:lnTo>
                                                      <a:lnTo>
                                                        <a:pt x="0" y="6"/>
                                                      </a:lnTo>
                                                      <a:lnTo>
                                                        <a:pt x="0" y="0"/>
                                                      </a:lnTo>
                                                      <a:lnTo>
                                                        <a:pt x="5" y="0"/>
                                                      </a:lnTo>
                                                      <a:lnTo>
                                                        <a:pt x="28" y="0"/>
                                                      </a:lnTo>
                                                      <a:lnTo>
                                                        <a:pt x="34" y="0"/>
                                                      </a:lnTo>
                                                      <a:lnTo>
                                                        <a:pt x="34" y="6"/>
                                                      </a:lnTo>
                                                      <a:lnTo>
                                                        <a:pt x="34" y="11"/>
                                                      </a:lnTo>
                                                      <a:lnTo>
                                                        <a:pt x="28"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66" name="Freeform 724">
                                                  <a:extLst>
                                                    <a:ext uri="{FF2B5EF4-FFF2-40B4-BE49-F238E27FC236}">
                                                      <a16:creationId xmlns="" xmlns:a16="http://schemas.microsoft.com/office/drawing/2014/main" id="{614A5646-EB1C-4600-852C-C853DABEF98F}"/>
                                                    </a:ext>
                                                  </a:extLst>
                                                </p:cNvPr>
                                                <p:cNvSpPr>
                                                  <a:spLocks/>
                                                </p:cNvSpPr>
                                                <p:nvPr/>
                                              </p:nvSpPr>
                                              <p:spPr bwMode="auto">
                                                <a:xfrm>
                                                  <a:off x="4001" y="1813"/>
                                                  <a:ext cx="26" cy="16"/>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2 w 17"/>
                                                    <a:gd name="T13" fmla="*/ 0 h 16"/>
                                                    <a:gd name="T14" fmla="*/ 17 w 17"/>
                                                    <a:gd name="T15" fmla="*/ 0 h 16"/>
                                                    <a:gd name="T16" fmla="*/ 17 w 17"/>
                                                    <a:gd name="T17" fmla="*/ 6 h 16"/>
                                                    <a:gd name="T18" fmla="*/ 17 w 17"/>
                                                    <a:gd name="T19" fmla="*/ 6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2" y="0"/>
                                                      </a:lnTo>
                                                      <a:lnTo>
                                                        <a:pt x="17" y="0"/>
                                                      </a:lnTo>
                                                      <a:lnTo>
                                                        <a:pt x="17" y="6"/>
                                                      </a:lnTo>
                                                      <a:lnTo>
                                                        <a:pt x="17" y="11"/>
                                                      </a:lnTo>
                                                      <a:lnTo>
                                                        <a:pt x="1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67" name="Freeform 725">
                                                  <a:extLst>
                                                    <a:ext uri="{FF2B5EF4-FFF2-40B4-BE49-F238E27FC236}">
                                                      <a16:creationId xmlns="" xmlns:a16="http://schemas.microsoft.com/office/drawing/2014/main" id="{7C3EC781-D29F-4AEA-BAE2-A2B4CC262BEB}"/>
                                                    </a:ext>
                                                  </a:extLst>
                                                </p:cNvPr>
                                                <p:cNvSpPr>
                                                  <a:spLocks/>
                                                </p:cNvSpPr>
                                                <p:nvPr/>
                                              </p:nvSpPr>
                                              <p:spPr bwMode="auto">
                                                <a:xfrm>
                                                  <a:off x="4010" y="1799"/>
                                                  <a:ext cx="26" cy="26"/>
                                                </a:xfrm>
                                                <a:custGeom>
                                                  <a:avLst/>
                                                  <a:gdLst>
                                                    <a:gd name="T0" fmla="*/ 17 w 17"/>
                                                    <a:gd name="T1" fmla="*/ 21 h 26"/>
                                                    <a:gd name="T2" fmla="*/ 11 w 17"/>
                                                    <a:gd name="T3" fmla="*/ 26 h 26"/>
                                                    <a:gd name="T4" fmla="*/ 6 w 17"/>
                                                    <a:gd name="T5" fmla="*/ 26 h 26"/>
                                                    <a:gd name="T6" fmla="*/ 6 w 17"/>
                                                    <a:gd name="T7" fmla="*/ 26 h 26"/>
                                                    <a:gd name="T8" fmla="*/ 0 w 17"/>
                                                    <a:gd name="T9" fmla="*/ 26 h 26"/>
                                                    <a:gd name="T10" fmla="*/ 0 w 17"/>
                                                    <a:gd name="T11" fmla="*/ 21 h 26"/>
                                                    <a:gd name="T12" fmla="*/ 0 w 17"/>
                                                    <a:gd name="T13" fmla="*/ 5 h 26"/>
                                                    <a:gd name="T14" fmla="*/ 0 w 17"/>
                                                    <a:gd name="T15" fmla="*/ 0 h 26"/>
                                                    <a:gd name="T16" fmla="*/ 6 w 17"/>
                                                    <a:gd name="T17" fmla="*/ 0 h 26"/>
                                                    <a:gd name="T18" fmla="*/ 6 w 17"/>
                                                    <a:gd name="T19" fmla="*/ 0 h 26"/>
                                                    <a:gd name="T20" fmla="*/ 11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1" y="26"/>
                                                      </a:lnTo>
                                                      <a:lnTo>
                                                        <a:pt x="6" y="26"/>
                                                      </a:lnTo>
                                                      <a:lnTo>
                                                        <a:pt x="0" y="26"/>
                                                      </a:lnTo>
                                                      <a:lnTo>
                                                        <a:pt x="0" y="21"/>
                                                      </a:lnTo>
                                                      <a:lnTo>
                                                        <a:pt x="0" y="5"/>
                                                      </a:lnTo>
                                                      <a:lnTo>
                                                        <a:pt x="0" y="0"/>
                                                      </a:lnTo>
                                                      <a:lnTo>
                                                        <a:pt x="6" y="0"/>
                                                      </a:lnTo>
                                                      <a:lnTo>
                                                        <a:pt x="11" y="0"/>
                                                      </a:lnTo>
                                                      <a:lnTo>
                                                        <a:pt x="17" y="5"/>
                                                      </a:lnTo>
                                                      <a:lnTo>
                                                        <a:pt x="17" y="21"/>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68" name="Freeform 726">
                                                  <a:extLst>
                                                    <a:ext uri="{FF2B5EF4-FFF2-40B4-BE49-F238E27FC236}">
                                                      <a16:creationId xmlns="" xmlns:a16="http://schemas.microsoft.com/office/drawing/2014/main" id="{11C588F0-66DB-4A52-A847-E38D6EC9E551}"/>
                                                    </a:ext>
                                                  </a:extLst>
                                                </p:cNvPr>
                                                <p:cNvSpPr>
                                                  <a:spLocks/>
                                                </p:cNvSpPr>
                                                <p:nvPr/>
                                              </p:nvSpPr>
                                              <p:spPr bwMode="auto">
                                                <a:xfrm>
                                                  <a:off x="4010" y="1799"/>
                                                  <a:ext cx="52" cy="14"/>
                                                </a:xfrm>
                                                <a:custGeom>
                                                  <a:avLst/>
                                                  <a:gdLst>
                                                    <a:gd name="T0" fmla="*/ 6 w 34"/>
                                                    <a:gd name="T1" fmla="*/ 15 h 15"/>
                                                    <a:gd name="T2" fmla="*/ 0 w 34"/>
                                                    <a:gd name="T3" fmla="*/ 10 h 15"/>
                                                    <a:gd name="T4" fmla="*/ 0 w 34"/>
                                                    <a:gd name="T5" fmla="*/ 5 h 15"/>
                                                    <a:gd name="T6" fmla="*/ 0 w 34"/>
                                                    <a:gd name="T7" fmla="*/ 5 h 15"/>
                                                    <a:gd name="T8" fmla="*/ 0 w 34"/>
                                                    <a:gd name="T9" fmla="*/ 0 h 15"/>
                                                    <a:gd name="T10" fmla="*/ 6 w 34"/>
                                                    <a:gd name="T11" fmla="*/ 0 h 15"/>
                                                    <a:gd name="T12" fmla="*/ 29 w 34"/>
                                                    <a:gd name="T13" fmla="*/ 0 h 15"/>
                                                    <a:gd name="T14" fmla="*/ 34 w 34"/>
                                                    <a:gd name="T15" fmla="*/ 0 h 15"/>
                                                    <a:gd name="T16" fmla="*/ 34 w 34"/>
                                                    <a:gd name="T17" fmla="*/ 5 h 15"/>
                                                    <a:gd name="T18" fmla="*/ 34 w 34"/>
                                                    <a:gd name="T19" fmla="*/ 5 h 15"/>
                                                    <a:gd name="T20" fmla="*/ 34 w 34"/>
                                                    <a:gd name="T21" fmla="*/ 10 h 15"/>
                                                    <a:gd name="T22" fmla="*/ 29 w 34"/>
                                                    <a:gd name="T23" fmla="*/ 15 h 15"/>
                                                    <a:gd name="T24" fmla="*/ 6 w 34"/>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5"/>
                                                    <a:gd name="T41" fmla="*/ 34 w 34"/>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5">
                                                      <a:moveTo>
                                                        <a:pt x="6" y="15"/>
                                                      </a:moveTo>
                                                      <a:lnTo>
                                                        <a:pt x="0" y="10"/>
                                                      </a:lnTo>
                                                      <a:lnTo>
                                                        <a:pt x="0" y="5"/>
                                                      </a:lnTo>
                                                      <a:lnTo>
                                                        <a:pt x="0" y="0"/>
                                                      </a:lnTo>
                                                      <a:lnTo>
                                                        <a:pt x="6" y="0"/>
                                                      </a:lnTo>
                                                      <a:lnTo>
                                                        <a:pt x="29" y="0"/>
                                                      </a:lnTo>
                                                      <a:lnTo>
                                                        <a:pt x="34" y="0"/>
                                                      </a:lnTo>
                                                      <a:lnTo>
                                                        <a:pt x="34" y="5"/>
                                                      </a:lnTo>
                                                      <a:lnTo>
                                                        <a:pt x="34" y="10"/>
                                                      </a:lnTo>
                                                      <a:lnTo>
                                                        <a:pt x="29" y="15"/>
                                                      </a:lnTo>
                                                      <a:lnTo>
                                                        <a:pt x="6" y="15"/>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69" name="Freeform 727">
                                                  <a:extLst>
                                                    <a:ext uri="{FF2B5EF4-FFF2-40B4-BE49-F238E27FC236}">
                                                      <a16:creationId xmlns="" xmlns:a16="http://schemas.microsoft.com/office/drawing/2014/main" id="{CC2CAC25-D69B-4460-A3EF-DA773867699D}"/>
                                                    </a:ext>
                                                  </a:extLst>
                                                </p:cNvPr>
                                                <p:cNvSpPr>
                                                  <a:spLocks/>
                                                </p:cNvSpPr>
                                                <p:nvPr/>
                                              </p:nvSpPr>
                                              <p:spPr bwMode="auto">
                                                <a:xfrm>
                                                  <a:off x="4045" y="1799"/>
                                                  <a:ext cx="77" cy="14"/>
                                                </a:xfrm>
                                                <a:custGeom>
                                                  <a:avLst/>
                                                  <a:gdLst>
                                                    <a:gd name="T0" fmla="*/ 6 w 51"/>
                                                    <a:gd name="T1" fmla="*/ 15 h 15"/>
                                                    <a:gd name="T2" fmla="*/ 0 w 51"/>
                                                    <a:gd name="T3" fmla="*/ 10 h 15"/>
                                                    <a:gd name="T4" fmla="*/ 0 w 51"/>
                                                    <a:gd name="T5" fmla="*/ 5 h 15"/>
                                                    <a:gd name="T6" fmla="*/ 0 w 51"/>
                                                    <a:gd name="T7" fmla="*/ 5 h 15"/>
                                                    <a:gd name="T8" fmla="*/ 0 w 51"/>
                                                    <a:gd name="T9" fmla="*/ 0 h 15"/>
                                                    <a:gd name="T10" fmla="*/ 6 w 51"/>
                                                    <a:gd name="T11" fmla="*/ 0 h 15"/>
                                                    <a:gd name="T12" fmla="*/ 45 w 51"/>
                                                    <a:gd name="T13" fmla="*/ 0 h 15"/>
                                                    <a:gd name="T14" fmla="*/ 51 w 51"/>
                                                    <a:gd name="T15" fmla="*/ 0 h 15"/>
                                                    <a:gd name="T16" fmla="*/ 51 w 51"/>
                                                    <a:gd name="T17" fmla="*/ 5 h 15"/>
                                                    <a:gd name="T18" fmla="*/ 51 w 51"/>
                                                    <a:gd name="T19" fmla="*/ 5 h 15"/>
                                                    <a:gd name="T20" fmla="*/ 51 w 51"/>
                                                    <a:gd name="T21" fmla="*/ 10 h 15"/>
                                                    <a:gd name="T22" fmla="*/ 45 w 51"/>
                                                    <a:gd name="T23" fmla="*/ 15 h 15"/>
                                                    <a:gd name="T24" fmla="*/ 6 w 51"/>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15"/>
                                                    <a:gd name="T41" fmla="*/ 51 w 51"/>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15">
                                                      <a:moveTo>
                                                        <a:pt x="6" y="15"/>
                                                      </a:moveTo>
                                                      <a:lnTo>
                                                        <a:pt x="0" y="10"/>
                                                      </a:lnTo>
                                                      <a:lnTo>
                                                        <a:pt x="0" y="5"/>
                                                      </a:lnTo>
                                                      <a:lnTo>
                                                        <a:pt x="0" y="0"/>
                                                      </a:lnTo>
                                                      <a:lnTo>
                                                        <a:pt x="6" y="0"/>
                                                      </a:lnTo>
                                                      <a:lnTo>
                                                        <a:pt x="45" y="0"/>
                                                      </a:lnTo>
                                                      <a:lnTo>
                                                        <a:pt x="51" y="0"/>
                                                      </a:lnTo>
                                                      <a:lnTo>
                                                        <a:pt x="51" y="5"/>
                                                      </a:lnTo>
                                                      <a:lnTo>
                                                        <a:pt x="51" y="10"/>
                                                      </a:lnTo>
                                                      <a:lnTo>
                                                        <a:pt x="45" y="15"/>
                                                      </a:lnTo>
                                                      <a:lnTo>
                                                        <a:pt x="6" y="15"/>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70" name="Freeform 728">
                                                  <a:extLst>
                                                    <a:ext uri="{FF2B5EF4-FFF2-40B4-BE49-F238E27FC236}">
                                                      <a16:creationId xmlns="" xmlns:a16="http://schemas.microsoft.com/office/drawing/2014/main" id="{C98BAF59-2B42-4C78-893E-85A297AF4E47}"/>
                                                    </a:ext>
                                                  </a:extLst>
                                                </p:cNvPr>
                                                <p:cNvSpPr>
                                                  <a:spLocks/>
                                                </p:cNvSpPr>
                                                <p:nvPr/>
                                              </p:nvSpPr>
                                              <p:spPr bwMode="auto">
                                                <a:xfrm>
                                                  <a:off x="4106" y="1799"/>
                                                  <a:ext cx="33" cy="14"/>
                                                </a:xfrm>
                                                <a:custGeom>
                                                  <a:avLst/>
                                                  <a:gdLst>
                                                    <a:gd name="T0" fmla="*/ 5 w 22"/>
                                                    <a:gd name="T1" fmla="*/ 15 h 15"/>
                                                    <a:gd name="T2" fmla="*/ 0 w 22"/>
                                                    <a:gd name="T3" fmla="*/ 10 h 15"/>
                                                    <a:gd name="T4" fmla="*/ 0 w 22"/>
                                                    <a:gd name="T5" fmla="*/ 5 h 15"/>
                                                    <a:gd name="T6" fmla="*/ 0 w 22"/>
                                                    <a:gd name="T7" fmla="*/ 5 h 15"/>
                                                    <a:gd name="T8" fmla="*/ 0 w 22"/>
                                                    <a:gd name="T9" fmla="*/ 0 h 15"/>
                                                    <a:gd name="T10" fmla="*/ 5 w 22"/>
                                                    <a:gd name="T11" fmla="*/ 0 h 15"/>
                                                    <a:gd name="T12" fmla="*/ 17 w 22"/>
                                                    <a:gd name="T13" fmla="*/ 0 h 15"/>
                                                    <a:gd name="T14" fmla="*/ 22 w 22"/>
                                                    <a:gd name="T15" fmla="*/ 0 h 15"/>
                                                    <a:gd name="T16" fmla="*/ 22 w 22"/>
                                                    <a:gd name="T17" fmla="*/ 5 h 15"/>
                                                    <a:gd name="T18" fmla="*/ 22 w 22"/>
                                                    <a:gd name="T19" fmla="*/ 5 h 15"/>
                                                    <a:gd name="T20" fmla="*/ 22 w 22"/>
                                                    <a:gd name="T21" fmla="*/ 10 h 15"/>
                                                    <a:gd name="T22" fmla="*/ 17 w 22"/>
                                                    <a:gd name="T23" fmla="*/ 15 h 15"/>
                                                    <a:gd name="T24" fmla="*/ 5 w 22"/>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5"/>
                                                    <a:gd name="T41" fmla="*/ 22 w 22"/>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5">
                                                      <a:moveTo>
                                                        <a:pt x="5" y="15"/>
                                                      </a:moveTo>
                                                      <a:lnTo>
                                                        <a:pt x="0" y="10"/>
                                                      </a:lnTo>
                                                      <a:lnTo>
                                                        <a:pt x="0" y="5"/>
                                                      </a:lnTo>
                                                      <a:lnTo>
                                                        <a:pt x="0" y="0"/>
                                                      </a:lnTo>
                                                      <a:lnTo>
                                                        <a:pt x="5" y="0"/>
                                                      </a:lnTo>
                                                      <a:lnTo>
                                                        <a:pt x="17" y="0"/>
                                                      </a:lnTo>
                                                      <a:lnTo>
                                                        <a:pt x="22" y="0"/>
                                                      </a:lnTo>
                                                      <a:lnTo>
                                                        <a:pt x="22" y="5"/>
                                                      </a:lnTo>
                                                      <a:lnTo>
                                                        <a:pt x="22" y="10"/>
                                                      </a:lnTo>
                                                      <a:lnTo>
                                                        <a:pt x="17" y="15"/>
                                                      </a:lnTo>
                                                      <a:lnTo>
                                                        <a:pt x="5" y="15"/>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71" name="Freeform 729">
                                                  <a:extLst>
                                                    <a:ext uri="{FF2B5EF4-FFF2-40B4-BE49-F238E27FC236}">
                                                      <a16:creationId xmlns="" xmlns:a16="http://schemas.microsoft.com/office/drawing/2014/main" id="{0E6D282F-C477-4D34-8257-59051246C3B8}"/>
                                                    </a:ext>
                                                  </a:extLst>
                                                </p:cNvPr>
                                                <p:cNvSpPr>
                                                  <a:spLocks/>
                                                </p:cNvSpPr>
                                                <p:nvPr/>
                                              </p:nvSpPr>
                                              <p:spPr bwMode="auto">
                                                <a:xfrm>
                                                  <a:off x="4122" y="1799"/>
                                                  <a:ext cx="189" cy="14"/>
                                                </a:xfrm>
                                                <a:custGeom>
                                                  <a:avLst/>
                                                  <a:gdLst>
                                                    <a:gd name="T0" fmla="*/ 6 w 125"/>
                                                    <a:gd name="T1" fmla="*/ 15 h 15"/>
                                                    <a:gd name="T2" fmla="*/ 0 w 125"/>
                                                    <a:gd name="T3" fmla="*/ 10 h 15"/>
                                                    <a:gd name="T4" fmla="*/ 0 w 125"/>
                                                    <a:gd name="T5" fmla="*/ 5 h 15"/>
                                                    <a:gd name="T6" fmla="*/ 0 w 125"/>
                                                    <a:gd name="T7" fmla="*/ 5 h 15"/>
                                                    <a:gd name="T8" fmla="*/ 0 w 125"/>
                                                    <a:gd name="T9" fmla="*/ 0 h 15"/>
                                                    <a:gd name="T10" fmla="*/ 6 w 125"/>
                                                    <a:gd name="T11" fmla="*/ 0 h 15"/>
                                                    <a:gd name="T12" fmla="*/ 119 w 125"/>
                                                    <a:gd name="T13" fmla="*/ 0 h 15"/>
                                                    <a:gd name="T14" fmla="*/ 125 w 125"/>
                                                    <a:gd name="T15" fmla="*/ 0 h 15"/>
                                                    <a:gd name="T16" fmla="*/ 125 w 125"/>
                                                    <a:gd name="T17" fmla="*/ 5 h 15"/>
                                                    <a:gd name="T18" fmla="*/ 125 w 125"/>
                                                    <a:gd name="T19" fmla="*/ 5 h 15"/>
                                                    <a:gd name="T20" fmla="*/ 125 w 125"/>
                                                    <a:gd name="T21" fmla="*/ 10 h 15"/>
                                                    <a:gd name="T22" fmla="*/ 119 w 125"/>
                                                    <a:gd name="T23" fmla="*/ 15 h 15"/>
                                                    <a:gd name="T24" fmla="*/ 6 w 125"/>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5"/>
                                                    <a:gd name="T40" fmla="*/ 0 h 15"/>
                                                    <a:gd name="T41" fmla="*/ 125 w 125"/>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5" h="15">
                                                      <a:moveTo>
                                                        <a:pt x="6" y="15"/>
                                                      </a:moveTo>
                                                      <a:lnTo>
                                                        <a:pt x="0" y="10"/>
                                                      </a:lnTo>
                                                      <a:lnTo>
                                                        <a:pt x="0" y="5"/>
                                                      </a:lnTo>
                                                      <a:lnTo>
                                                        <a:pt x="0" y="0"/>
                                                      </a:lnTo>
                                                      <a:lnTo>
                                                        <a:pt x="6" y="0"/>
                                                      </a:lnTo>
                                                      <a:lnTo>
                                                        <a:pt x="119" y="0"/>
                                                      </a:lnTo>
                                                      <a:lnTo>
                                                        <a:pt x="125" y="0"/>
                                                      </a:lnTo>
                                                      <a:lnTo>
                                                        <a:pt x="125" y="5"/>
                                                      </a:lnTo>
                                                      <a:lnTo>
                                                        <a:pt x="125" y="10"/>
                                                      </a:lnTo>
                                                      <a:lnTo>
                                                        <a:pt x="119" y="15"/>
                                                      </a:lnTo>
                                                      <a:lnTo>
                                                        <a:pt x="6" y="15"/>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72" name="Freeform 730">
                                                  <a:extLst>
                                                    <a:ext uri="{FF2B5EF4-FFF2-40B4-BE49-F238E27FC236}">
                                                      <a16:creationId xmlns="" xmlns:a16="http://schemas.microsoft.com/office/drawing/2014/main" id="{CB1F468F-2416-40EA-A1C2-533925936ACC}"/>
                                                    </a:ext>
                                                  </a:extLst>
                                                </p:cNvPr>
                                                <p:cNvSpPr>
                                                  <a:spLocks/>
                                                </p:cNvSpPr>
                                                <p:nvPr/>
                                              </p:nvSpPr>
                                              <p:spPr bwMode="auto">
                                                <a:xfrm>
                                                  <a:off x="4293" y="1799"/>
                                                  <a:ext cx="215" cy="14"/>
                                                </a:xfrm>
                                                <a:custGeom>
                                                  <a:avLst/>
                                                  <a:gdLst>
                                                    <a:gd name="T0" fmla="*/ 6 w 142"/>
                                                    <a:gd name="T1" fmla="*/ 15 h 15"/>
                                                    <a:gd name="T2" fmla="*/ 0 w 142"/>
                                                    <a:gd name="T3" fmla="*/ 10 h 15"/>
                                                    <a:gd name="T4" fmla="*/ 0 w 142"/>
                                                    <a:gd name="T5" fmla="*/ 5 h 15"/>
                                                    <a:gd name="T6" fmla="*/ 0 w 142"/>
                                                    <a:gd name="T7" fmla="*/ 5 h 15"/>
                                                    <a:gd name="T8" fmla="*/ 0 w 142"/>
                                                    <a:gd name="T9" fmla="*/ 0 h 15"/>
                                                    <a:gd name="T10" fmla="*/ 6 w 142"/>
                                                    <a:gd name="T11" fmla="*/ 0 h 15"/>
                                                    <a:gd name="T12" fmla="*/ 136 w 142"/>
                                                    <a:gd name="T13" fmla="*/ 0 h 15"/>
                                                    <a:gd name="T14" fmla="*/ 142 w 142"/>
                                                    <a:gd name="T15" fmla="*/ 0 h 15"/>
                                                    <a:gd name="T16" fmla="*/ 142 w 142"/>
                                                    <a:gd name="T17" fmla="*/ 5 h 15"/>
                                                    <a:gd name="T18" fmla="*/ 142 w 142"/>
                                                    <a:gd name="T19" fmla="*/ 5 h 15"/>
                                                    <a:gd name="T20" fmla="*/ 142 w 142"/>
                                                    <a:gd name="T21" fmla="*/ 10 h 15"/>
                                                    <a:gd name="T22" fmla="*/ 136 w 142"/>
                                                    <a:gd name="T23" fmla="*/ 15 h 15"/>
                                                    <a:gd name="T24" fmla="*/ 6 w 142"/>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2"/>
                                                    <a:gd name="T40" fmla="*/ 0 h 15"/>
                                                    <a:gd name="T41" fmla="*/ 142 w 142"/>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2" h="15">
                                                      <a:moveTo>
                                                        <a:pt x="6" y="15"/>
                                                      </a:moveTo>
                                                      <a:lnTo>
                                                        <a:pt x="0" y="10"/>
                                                      </a:lnTo>
                                                      <a:lnTo>
                                                        <a:pt x="0" y="5"/>
                                                      </a:lnTo>
                                                      <a:lnTo>
                                                        <a:pt x="0" y="0"/>
                                                      </a:lnTo>
                                                      <a:lnTo>
                                                        <a:pt x="6" y="0"/>
                                                      </a:lnTo>
                                                      <a:lnTo>
                                                        <a:pt x="136" y="0"/>
                                                      </a:lnTo>
                                                      <a:lnTo>
                                                        <a:pt x="142" y="0"/>
                                                      </a:lnTo>
                                                      <a:lnTo>
                                                        <a:pt x="142" y="5"/>
                                                      </a:lnTo>
                                                      <a:lnTo>
                                                        <a:pt x="142" y="10"/>
                                                      </a:lnTo>
                                                      <a:lnTo>
                                                        <a:pt x="136" y="15"/>
                                                      </a:lnTo>
                                                      <a:lnTo>
                                                        <a:pt x="6" y="15"/>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73" name="Freeform 731">
                                                  <a:extLst>
                                                    <a:ext uri="{FF2B5EF4-FFF2-40B4-BE49-F238E27FC236}">
                                                      <a16:creationId xmlns="" xmlns:a16="http://schemas.microsoft.com/office/drawing/2014/main" id="{54113FE7-6EE8-4B9E-82CC-2E464AD39220}"/>
                                                    </a:ext>
                                                  </a:extLst>
                                                </p:cNvPr>
                                                <p:cNvSpPr>
                                                  <a:spLocks/>
                                                </p:cNvSpPr>
                                                <p:nvPr/>
                                              </p:nvSpPr>
                                              <p:spPr bwMode="auto">
                                                <a:xfrm>
                                                  <a:off x="4491" y="1799"/>
                                                  <a:ext cx="290" cy="14"/>
                                                </a:xfrm>
                                                <a:custGeom>
                                                  <a:avLst/>
                                                  <a:gdLst>
                                                    <a:gd name="T0" fmla="*/ 5 w 192"/>
                                                    <a:gd name="T1" fmla="*/ 15 h 15"/>
                                                    <a:gd name="T2" fmla="*/ 0 w 192"/>
                                                    <a:gd name="T3" fmla="*/ 10 h 15"/>
                                                    <a:gd name="T4" fmla="*/ 0 w 192"/>
                                                    <a:gd name="T5" fmla="*/ 5 h 15"/>
                                                    <a:gd name="T6" fmla="*/ 0 w 192"/>
                                                    <a:gd name="T7" fmla="*/ 5 h 15"/>
                                                    <a:gd name="T8" fmla="*/ 0 w 192"/>
                                                    <a:gd name="T9" fmla="*/ 0 h 15"/>
                                                    <a:gd name="T10" fmla="*/ 5 w 192"/>
                                                    <a:gd name="T11" fmla="*/ 0 h 15"/>
                                                    <a:gd name="T12" fmla="*/ 187 w 192"/>
                                                    <a:gd name="T13" fmla="*/ 0 h 15"/>
                                                    <a:gd name="T14" fmla="*/ 192 w 192"/>
                                                    <a:gd name="T15" fmla="*/ 0 h 15"/>
                                                    <a:gd name="T16" fmla="*/ 192 w 192"/>
                                                    <a:gd name="T17" fmla="*/ 5 h 15"/>
                                                    <a:gd name="T18" fmla="*/ 192 w 192"/>
                                                    <a:gd name="T19" fmla="*/ 5 h 15"/>
                                                    <a:gd name="T20" fmla="*/ 192 w 192"/>
                                                    <a:gd name="T21" fmla="*/ 10 h 15"/>
                                                    <a:gd name="T22" fmla="*/ 187 w 192"/>
                                                    <a:gd name="T23" fmla="*/ 15 h 15"/>
                                                    <a:gd name="T24" fmla="*/ 5 w 192"/>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2"/>
                                                    <a:gd name="T40" fmla="*/ 0 h 15"/>
                                                    <a:gd name="T41" fmla="*/ 192 w 192"/>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2" h="15">
                                                      <a:moveTo>
                                                        <a:pt x="5" y="15"/>
                                                      </a:moveTo>
                                                      <a:lnTo>
                                                        <a:pt x="0" y="10"/>
                                                      </a:lnTo>
                                                      <a:lnTo>
                                                        <a:pt x="0" y="5"/>
                                                      </a:lnTo>
                                                      <a:lnTo>
                                                        <a:pt x="0" y="0"/>
                                                      </a:lnTo>
                                                      <a:lnTo>
                                                        <a:pt x="5" y="0"/>
                                                      </a:lnTo>
                                                      <a:lnTo>
                                                        <a:pt x="187" y="0"/>
                                                      </a:lnTo>
                                                      <a:lnTo>
                                                        <a:pt x="192" y="0"/>
                                                      </a:lnTo>
                                                      <a:lnTo>
                                                        <a:pt x="192" y="5"/>
                                                      </a:lnTo>
                                                      <a:lnTo>
                                                        <a:pt x="192" y="10"/>
                                                      </a:lnTo>
                                                      <a:lnTo>
                                                        <a:pt x="187" y="15"/>
                                                      </a:lnTo>
                                                      <a:lnTo>
                                                        <a:pt x="5" y="15"/>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74" name="Freeform 732">
                                                  <a:extLst>
                                                    <a:ext uri="{FF2B5EF4-FFF2-40B4-BE49-F238E27FC236}">
                                                      <a16:creationId xmlns="" xmlns:a16="http://schemas.microsoft.com/office/drawing/2014/main" id="{728E34B0-ECBB-41FA-9ABB-8C11A4D7F70E}"/>
                                                    </a:ext>
                                                  </a:extLst>
                                                </p:cNvPr>
                                                <p:cNvSpPr>
                                                  <a:spLocks/>
                                                </p:cNvSpPr>
                                                <p:nvPr/>
                                              </p:nvSpPr>
                                              <p:spPr bwMode="auto">
                                                <a:xfrm>
                                                  <a:off x="4765" y="1788"/>
                                                  <a:ext cx="25" cy="21"/>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75" name="Freeform 733">
                                                  <a:extLst>
                                                    <a:ext uri="{FF2B5EF4-FFF2-40B4-BE49-F238E27FC236}">
                                                      <a16:creationId xmlns="" xmlns:a16="http://schemas.microsoft.com/office/drawing/2014/main" id="{0E7A0ADF-8972-4DA1-BF0B-6A7BF18555CE}"/>
                                                    </a:ext>
                                                  </a:extLst>
                                                </p:cNvPr>
                                                <p:cNvSpPr>
                                                  <a:spLocks/>
                                                </p:cNvSpPr>
                                                <p:nvPr/>
                                              </p:nvSpPr>
                                              <p:spPr bwMode="auto">
                                                <a:xfrm>
                                                  <a:off x="4765" y="1788"/>
                                                  <a:ext cx="60" cy="16"/>
                                                </a:xfrm>
                                                <a:custGeom>
                                                  <a:avLst/>
                                                  <a:gdLst>
                                                    <a:gd name="T0" fmla="*/ 6 w 40"/>
                                                    <a:gd name="T1" fmla="*/ 16 h 16"/>
                                                    <a:gd name="T2" fmla="*/ 0 w 40"/>
                                                    <a:gd name="T3" fmla="*/ 11 h 16"/>
                                                    <a:gd name="T4" fmla="*/ 0 w 40"/>
                                                    <a:gd name="T5" fmla="*/ 5 h 16"/>
                                                    <a:gd name="T6" fmla="*/ 0 w 40"/>
                                                    <a:gd name="T7" fmla="*/ 5 h 16"/>
                                                    <a:gd name="T8" fmla="*/ 0 w 40"/>
                                                    <a:gd name="T9" fmla="*/ 0 h 16"/>
                                                    <a:gd name="T10" fmla="*/ 6 w 40"/>
                                                    <a:gd name="T11" fmla="*/ 0 h 16"/>
                                                    <a:gd name="T12" fmla="*/ 34 w 40"/>
                                                    <a:gd name="T13" fmla="*/ 0 h 16"/>
                                                    <a:gd name="T14" fmla="*/ 40 w 40"/>
                                                    <a:gd name="T15" fmla="*/ 0 h 16"/>
                                                    <a:gd name="T16" fmla="*/ 40 w 40"/>
                                                    <a:gd name="T17" fmla="*/ 5 h 16"/>
                                                    <a:gd name="T18" fmla="*/ 40 w 40"/>
                                                    <a:gd name="T19" fmla="*/ 5 h 16"/>
                                                    <a:gd name="T20" fmla="*/ 40 w 40"/>
                                                    <a:gd name="T21" fmla="*/ 11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1"/>
                                                      </a:lnTo>
                                                      <a:lnTo>
                                                        <a:pt x="0" y="5"/>
                                                      </a:lnTo>
                                                      <a:lnTo>
                                                        <a:pt x="0" y="0"/>
                                                      </a:lnTo>
                                                      <a:lnTo>
                                                        <a:pt x="6" y="0"/>
                                                      </a:lnTo>
                                                      <a:lnTo>
                                                        <a:pt x="34" y="0"/>
                                                      </a:lnTo>
                                                      <a:lnTo>
                                                        <a:pt x="40" y="0"/>
                                                      </a:lnTo>
                                                      <a:lnTo>
                                                        <a:pt x="40" y="5"/>
                                                      </a:lnTo>
                                                      <a:lnTo>
                                                        <a:pt x="40" y="11"/>
                                                      </a:lnTo>
                                                      <a:lnTo>
                                                        <a:pt x="34"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76" name="Freeform 734">
                                                  <a:extLst>
                                                    <a:ext uri="{FF2B5EF4-FFF2-40B4-BE49-F238E27FC236}">
                                                      <a16:creationId xmlns="" xmlns:a16="http://schemas.microsoft.com/office/drawing/2014/main" id="{67F66CE6-E0FC-4986-8D6E-B0590FCDA3B6}"/>
                                                    </a:ext>
                                                  </a:extLst>
                                                </p:cNvPr>
                                                <p:cNvSpPr>
                                                  <a:spLocks/>
                                                </p:cNvSpPr>
                                                <p:nvPr/>
                                              </p:nvSpPr>
                                              <p:spPr bwMode="auto">
                                                <a:xfrm>
                                                  <a:off x="4807" y="1777"/>
                                                  <a:ext cx="26" cy="22"/>
                                                </a:xfrm>
                                                <a:custGeom>
                                                  <a:avLst/>
                                                  <a:gdLst>
                                                    <a:gd name="T0" fmla="*/ 17 w 17"/>
                                                    <a:gd name="T1" fmla="*/ 16 h 22"/>
                                                    <a:gd name="T2" fmla="*/ 12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2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2" y="22"/>
                                                      </a:lnTo>
                                                      <a:lnTo>
                                                        <a:pt x="6" y="22"/>
                                                      </a:lnTo>
                                                      <a:lnTo>
                                                        <a:pt x="0" y="22"/>
                                                      </a:lnTo>
                                                      <a:lnTo>
                                                        <a:pt x="0" y="16"/>
                                                      </a:lnTo>
                                                      <a:lnTo>
                                                        <a:pt x="0" y="6"/>
                                                      </a:lnTo>
                                                      <a:lnTo>
                                                        <a:pt x="0" y="0"/>
                                                      </a:lnTo>
                                                      <a:lnTo>
                                                        <a:pt x="6" y="0"/>
                                                      </a:lnTo>
                                                      <a:lnTo>
                                                        <a:pt x="12"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77" name="Freeform 735">
                                                  <a:extLst>
                                                    <a:ext uri="{FF2B5EF4-FFF2-40B4-BE49-F238E27FC236}">
                                                      <a16:creationId xmlns="" xmlns:a16="http://schemas.microsoft.com/office/drawing/2014/main" id="{26D6ECC7-8084-4B7B-ACB3-33266F3DF1FB}"/>
                                                    </a:ext>
                                                  </a:extLst>
                                                </p:cNvPr>
                                                <p:cNvSpPr>
                                                  <a:spLocks/>
                                                </p:cNvSpPr>
                                                <p:nvPr/>
                                              </p:nvSpPr>
                                              <p:spPr bwMode="auto">
                                                <a:xfrm>
                                                  <a:off x="4807" y="1777"/>
                                                  <a:ext cx="163" cy="16"/>
                                                </a:xfrm>
                                                <a:custGeom>
                                                  <a:avLst/>
                                                  <a:gdLst>
                                                    <a:gd name="T0" fmla="*/ 6 w 108"/>
                                                    <a:gd name="T1" fmla="*/ 16 h 16"/>
                                                    <a:gd name="T2" fmla="*/ 0 w 108"/>
                                                    <a:gd name="T3" fmla="*/ 11 h 16"/>
                                                    <a:gd name="T4" fmla="*/ 0 w 108"/>
                                                    <a:gd name="T5" fmla="*/ 6 h 16"/>
                                                    <a:gd name="T6" fmla="*/ 0 w 108"/>
                                                    <a:gd name="T7" fmla="*/ 6 h 16"/>
                                                    <a:gd name="T8" fmla="*/ 0 w 108"/>
                                                    <a:gd name="T9" fmla="*/ 0 h 16"/>
                                                    <a:gd name="T10" fmla="*/ 6 w 108"/>
                                                    <a:gd name="T11" fmla="*/ 0 h 16"/>
                                                    <a:gd name="T12" fmla="*/ 102 w 108"/>
                                                    <a:gd name="T13" fmla="*/ 0 h 16"/>
                                                    <a:gd name="T14" fmla="*/ 108 w 108"/>
                                                    <a:gd name="T15" fmla="*/ 0 h 16"/>
                                                    <a:gd name="T16" fmla="*/ 108 w 108"/>
                                                    <a:gd name="T17" fmla="*/ 6 h 16"/>
                                                    <a:gd name="T18" fmla="*/ 108 w 108"/>
                                                    <a:gd name="T19" fmla="*/ 6 h 16"/>
                                                    <a:gd name="T20" fmla="*/ 108 w 108"/>
                                                    <a:gd name="T21" fmla="*/ 11 h 16"/>
                                                    <a:gd name="T22" fmla="*/ 102 w 108"/>
                                                    <a:gd name="T23" fmla="*/ 16 h 16"/>
                                                    <a:gd name="T24" fmla="*/ 6 w 10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8"/>
                                                    <a:gd name="T40" fmla="*/ 0 h 16"/>
                                                    <a:gd name="T41" fmla="*/ 108 w 10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8" h="16">
                                                      <a:moveTo>
                                                        <a:pt x="6" y="16"/>
                                                      </a:moveTo>
                                                      <a:lnTo>
                                                        <a:pt x="0" y="11"/>
                                                      </a:lnTo>
                                                      <a:lnTo>
                                                        <a:pt x="0" y="6"/>
                                                      </a:lnTo>
                                                      <a:lnTo>
                                                        <a:pt x="0" y="0"/>
                                                      </a:lnTo>
                                                      <a:lnTo>
                                                        <a:pt x="6" y="0"/>
                                                      </a:lnTo>
                                                      <a:lnTo>
                                                        <a:pt x="102" y="0"/>
                                                      </a:lnTo>
                                                      <a:lnTo>
                                                        <a:pt x="108" y="0"/>
                                                      </a:lnTo>
                                                      <a:lnTo>
                                                        <a:pt x="108" y="6"/>
                                                      </a:lnTo>
                                                      <a:lnTo>
                                                        <a:pt x="108" y="11"/>
                                                      </a:lnTo>
                                                      <a:lnTo>
                                                        <a:pt x="102"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78" name="Freeform 739">
                                                  <a:extLst>
                                                    <a:ext uri="{FF2B5EF4-FFF2-40B4-BE49-F238E27FC236}">
                                                      <a16:creationId xmlns="" xmlns:a16="http://schemas.microsoft.com/office/drawing/2014/main" id="{B9CE7CF0-B117-4999-B6FA-C6C52A4613FF}"/>
                                                    </a:ext>
                                                  </a:extLst>
                                                </p:cNvPr>
                                                <p:cNvSpPr>
                                                  <a:spLocks/>
                                                </p:cNvSpPr>
                                                <p:nvPr/>
                                              </p:nvSpPr>
                                              <p:spPr bwMode="auto">
                                                <a:xfrm>
                                                  <a:off x="4970" y="1751"/>
                                                  <a:ext cx="52" cy="14"/>
                                                </a:xfrm>
                                                <a:custGeom>
                                                  <a:avLst/>
                                                  <a:gdLst>
                                                    <a:gd name="T0" fmla="*/ 6 w 34"/>
                                                    <a:gd name="T1" fmla="*/ 16 h 16"/>
                                                    <a:gd name="T2" fmla="*/ 0 w 34"/>
                                                    <a:gd name="T3" fmla="*/ 10 h 16"/>
                                                    <a:gd name="T4" fmla="*/ 0 w 34"/>
                                                    <a:gd name="T5" fmla="*/ 5 h 16"/>
                                                    <a:gd name="T6" fmla="*/ 0 w 34"/>
                                                    <a:gd name="T7" fmla="*/ 5 h 16"/>
                                                    <a:gd name="T8" fmla="*/ 0 w 34"/>
                                                    <a:gd name="T9" fmla="*/ 0 h 16"/>
                                                    <a:gd name="T10" fmla="*/ 6 w 34"/>
                                                    <a:gd name="T11" fmla="*/ 0 h 16"/>
                                                    <a:gd name="T12" fmla="*/ 28 w 34"/>
                                                    <a:gd name="T13" fmla="*/ 0 h 16"/>
                                                    <a:gd name="T14" fmla="*/ 34 w 34"/>
                                                    <a:gd name="T15" fmla="*/ 0 h 16"/>
                                                    <a:gd name="T16" fmla="*/ 34 w 34"/>
                                                    <a:gd name="T17" fmla="*/ 5 h 16"/>
                                                    <a:gd name="T18" fmla="*/ 34 w 34"/>
                                                    <a:gd name="T19" fmla="*/ 5 h 16"/>
                                                    <a:gd name="T20" fmla="*/ 34 w 34"/>
                                                    <a:gd name="T21" fmla="*/ 10 h 16"/>
                                                    <a:gd name="T22" fmla="*/ 28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0"/>
                                                      </a:lnTo>
                                                      <a:lnTo>
                                                        <a:pt x="0" y="5"/>
                                                      </a:lnTo>
                                                      <a:lnTo>
                                                        <a:pt x="0" y="0"/>
                                                      </a:lnTo>
                                                      <a:lnTo>
                                                        <a:pt x="6" y="0"/>
                                                      </a:lnTo>
                                                      <a:lnTo>
                                                        <a:pt x="28" y="0"/>
                                                      </a:lnTo>
                                                      <a:lnTo>
                                                        <a:pt x="34" y="0"/>
                                                      </a:lnTo>
                                                      <a:lnTo>
                                                        <a:pt x="34" y="5"/>
                                                      </a:lnTo>
                                                      <a:lnTo>
                                                        <a:pt x="34" y="10"/>
                                                      </a:lnTo>
                                                      <a:lnTo>
                                                        <a:pt x="28"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79" name="Freeform 740">
                                                  <a:extLst>
                                                    <a:ext uri="{FF2B5EF4-FFF2-40B4-BE49-F238E27FC236}">
                                                      <a16:creationId xmlns="" xmlns:a16="http://schemas.microsoft.com/office/drawing/2014/main" id="{5FF9FD8F-B07A-4471-9AFC-FC1BE9313523}"/>
                                                    </a:ext>
                                                  </a:extLst>
                                                </p:cNvPr>
                                                <p:cNvSpPr>
                                                  <a:spLocks/>
                                                </p:cNvSpPr>
                                                <p:nvPr/>
                                              </p:nvSpPr>
                                              <p:spPr bwMode="auto">
                                                <a:xfrm>
                                                  <a:off x="5005" y="1751"/>
                                                  <a:ext cx="120" cy="14"/>
                                                </a:xfrm>
                                                <a:custGeom>
                                                  <a:avLst/>
                                                  <a:gdLst>
                                                    <a:gd name="T0" fmla="*/ 5 w 79"/>
                                                    <a:gd name="T1" fmla="*/ 16 h 16"/>
                                                    <a:gd name="T2" fmla="*/ 0 w 79"/>
                                                    <a:gd name="T3" fmla="*/ 10 h 16"/>
                                                    <a:gd name="T4" fmla="*/ 0 w 79"/>
                                                    <a:gd name="T5" fmla="*/ 5 h 16"/>
                                                    <a:gd name="T6" fmla="*/ 0 w 79"/>
                                                    <a:gd name="T7" fmla="*/ 5 h 16"/>
                                                    <a:gd name="T8" fmla="*/ 0 w 79"/>
                                                    <a:gd name="T9" fmla="*/ 0 h 16"/>
                                                    <a:gd name="T10" fmla="*/ 5 w 79"/>
                                                    <a:gd name="T11" fmla="*/ 0 h 16"/>
                                                    <a:gd name="T12" fmla="*/ 74 w 79"/>
                                                    <a:gd name="T13" fmla="*/ 0 h 16"/>
                                                    <a:gd name="T14" fmla="*/ 79 w 79"/>
                                                    <a:gd name="T15" fmla="*/ 0 h 16"/>
                                                    <a:gd name="T16" fmla="*/ 79 w 79"/>
                                                    <a:gd name="T17" fmla="*/ 5 h 16"/>
                                                    <a:gd name="T18" fmla="*/ 79 w 79"/>
                                                    <a:gd name="T19" fmla="*/ 5 h 16"/>
                                                    <a:gd name="T20" fmla="*/ 79 w 79"/>
                                                    <a:gd name="T21" fmla="*/ 10 h 16"/>
                                                    <a:gd name="T22" fmla="*/ 74 w 79"/>
                                                    <a:gd name="T23" fmla="*/ 16 h 16"/>
                                                    <a:gd name="T24" fmla="*/ 5 w 7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9"/>
                                                    <a:gd name="T40" fmla="*/ 0 h 16"/>
                                                    <a:gd name="T41" fmla="*/ 79 w 7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9" h="16">
                                                      <a:moveTo>
                                                        <a:pt x="5" y="16"/>
                                                      </a:moveTo>
                                                      <a:lnTo>
                                                        <a:pt x="0" y="10"/>
                                                      </a:lnTo>
                                                      <a:lnTo>
                                                        <a:pt x="0" y="5"/>
                                                      </a:lnTo>
                                                      <a:lnTo>
                                                        <a:pt x="0" y="0"/>
                                                      </a:lnTo>
                                                      <a:lnTo>
                                                        <a:pt x="5" y="0"/>
                                                      </a:lnTo>
                                                      <a:lnTo>
                                                        <a:pt x="74" y="0"/>
                                                      </a:lnTo>
                                                      <a:lnTo>
                                                        <a:pt x="79" y="0"/>
                                                      </a:lnTo>
                                                      <a:lnTo>
                                                        <a:pt x="79" y="5"/>
                                                      </a:lnTo>
                                                      <a:lnTo>
                                                        <a:pt x="79" y="10"/>
                                                      </a:lnTo>
                                                      <a:lnTo>
                                                        <a:pt x="74"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80" name="Freeform 741">
                                                  <a:extLst>
                                                    <a:ext uri="{FF2B5EF4-FFF2-40B4-BE49-F238E27FC236}">
                                                      <a16:creationId xmlns="" xmlns:a16="http://schemas.microsoft.com/office/drawing/2014/main" id="{DEA5EFF7-852B-448C-9FAB-CC89CE8495D2}"/>
                                                    </a:ext>
                                                  </a:extLst>
                                                </p:cNvPr>
                                                <p:cNvSpPr>
                                                  <a:spLocks/>
                                                </p:cNvSpPr>
                                                <p:nvPr/>
                                              </p:nvSpPr>
                                              <p:spPr bwMode="auto">
                                                <a:xfrm>
                                                  <a:off x="5107" y="1751"/>
                                                  <a:ext cx="35" cy="14"/>
                                                </a:xfrm>
                                                <a:custGeom>
                                                  <a:avLst/>
                                                  <a:gdLst>
                                                    <a:gd name="T0" fmla="*/ 6 w 23"/>
                                                    <a:gd name="T1" fmla="*/ 16 h 16"/>
                                                    <a:gd name="T2" fmla="*/ 0 w 23"/>
                                                    <a:gd name="T3" fmla="*/ 10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0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0"/>
                                                      </a:lnTo>
                                                      <a:lnTo>
                                                        <a:pt x="0" y="5"/>
                                                      </a:lnTo>
                                                      <a:lnTo>
                                                        <a:pt x="0" y="0"/>
                                                      </a:lnTo>
                                                      <a:lnTo>
                                                        <a:pt x="6" y="0"/>
                                                      </a:lnTo>
                                                      <a:lnTo>
                                                        <a:pt x="17" y="0"/>
                                                      </a:lnTo>
                                                      <a:lnTo>
                                                        <a:pt x="23" y="0"/>
                                                      </a:lnTo>
                                                      <a:lnTo>
                                                        <a:pt x="23" y="5"/>
                                                      </a:lnTo>
                                                      <a:lnTo>
                                                        <a:pt x="23" y="10"/>
                                                      </a:lnTo>
                                                      <a:lnTo>
                                                        <a:pt x="17"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81" name="Freeform 742">
                                                  <a:extLst>
                                                    <a:ext uri="{FF2B5EF4-FFF2-40B4-BE49-F238E27FC236}">
                                                      <a16:creationId xmlns="" xmlns:a16="http://schemas.microsoft.com/office/drawing/2014/main" id="{E2D497C9-CAD4-4D99-976A-F735FD767C07}"/>
                                                    </a:ext>
                                                  </a:extLst>
                                                </p:cNvPr>
                                                <p:cNvSpPr>
                                                  <a:spLocks/>
                                                </p:cNvSpPr>
                                                <p:nvPr/>
                                              </p:nvSpPr>
                                              <p:spPr bwMode="auto">
                                                <a:xfrm>
                                                  <a:off x="5118" y="1740"/>
                                                  <a:ext cx="25"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82" name="Freeform 743">
                                                  <a:extLst>
                                                    <a:ext uri="{FF2B5EF4-FFF2-40B4-BE49-F238E27FC236}">
                                                      <a16:creationId xmlns="" xmlns:a16="http://schemas.microsoft.com/office/drawing/2014/main" id="{3C9D063C-3F99-42E8-A3BA-AA989980E707}"/>
                                                    </a:ext>
                                                  </a:extLst>
                                                </p:cNvPr>
                                                <p:cNvSpPr>
                                                  <a:spLocks/>
                                                </p:cNvSpPr>
                                                <p:nvPr/>
                                              </p:nvSpPr>
                                              <p:spPr bwMode="auto">
                                                <a:xfrm>
                                                  <a:off x="5118" y="1740"/>
                                                  <a:ext cx="69" cy="14"/>
                                                </a:xfrm>
                                                <a:custGeom>
                                                  <a:avLst/>
                                                  <a:gdLst>
                                                    <a:gd name="T0" fmla="*/ 6 w 46"/>
                                                    <a:gd name="T1" fmla="*/ 16 h 16"/>
                                                    <a:gd name="T2" fmla="*/ 0 w 46"/>
                                                    <a:gd name="T3" fmla="*/ 11 h 16"/>
                                                    <a:gd name="T4" fmla="*/ 0 w 46"/>
                                                    <a:gd name="T5" fmla="*/ 5 h 16"/>
                                                    <a:gd name="T6" fmla="*/ 0 w 46"/>
                                                    <a:gd name="T7" fmla="*/ 5 h 16"/>
                                                    <a:gd name="T8" fmla="*/ 0 w 46"/>
                                                    <a:gd name="T9" fmla="*/ 0 h 16"/>
                                                    <a:gd name="T10" fmla="*/ 6 w 46"/>
                                                    <a:gd name="T11" fmla="*/ 0 h 16"/>
                                                    <a:gd name="T12" fmla="*/ 40 w 46"/>
                                                    <a:gd name="T13" fmla="*/ 0 h 16"/>
                                                    <a:gd name="T14" fmla="*/ 46 w 46"/>
                                                    <a:gd name="T15" fmla="*/ 0 h 16"/>
                                                    <a:gd name="T16" fmla="*/ 46 w 46"/>
                                                    <a:gd name="T17" fmla="*/ 5 h 16"/>
                                                    <a:gd name="T18" fmla="*/ 46 w 46"/>
                                                    <a:gd name="T19" fmla="*/ 5 h 16"/>
                                                    <a:gd name="T20" fmla="*/ 46 w 46"/>
                                                    <a:gd name="T21" fmla="*/ 11 h 16"/>
                                                    <a:gd name="T22" fmla="*/ 40 w 46"/>
                                                    <a:gd name="T23" fmla="*/ 16 h 16"/>
                                                    <a:gd name="T24" fmla="*/ 6 w 46"/>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6"/>
                                                    <a:gd name="T40" fmla="*/ 0 h 16"/>
                                                    <a:gd name="T41" fmla="*/ 46 w 46"/>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6" h="16">
                                                      <a:moveTo>
                                                        <a:pt x="6" y="16"/>
                                                      </a:moveTo>
                                                      <a:lnTo>
                                                        <a:pt x="0" y="11"/>
                                                      </a:lnTo>
                                                      <a:lnTo>
                                                        <a:pt x="0" y="5"/>
                                                      </a:lnTo>
                                                      <a:lnTo>
                                                        <a:pt x="0" y="0"/>
                                                      </a:lnTo>
                                                      <a:lnTo>
                                                        <a:pt x="6" y="0"/>
                                                      </a:lnTo>
                                                      <a:lnTo>
                                                        <a:pt x="40" y="0"/>
                                                      </a:lnTo>
                                                      <a:lnTo>
                                                        <a:pt x="46" y="0"/>
                                                      </a:lnTo>
                                                      <a:lnTo>
                                                        <a:pt x="46" y="5"/>
                                                      </a:lnTo>
                                                      <a:lnTo>
                                                        <a:pt x="46" y="11"/>
                                                      </a:lnTo>
                                                      <a:lnTo>
                                                        <a:pt x="40"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83" name="Freeform 744">
                                                  <a:extLst>
                                                    <a:ext uri="{FF2B5EF4-FFF2-40B4-BE49-F238E27FC236}">
                                                      <a16:creationId xmlns="" xmlns:a16="http://schemas.microsoft.com/office/drawing/2014/main" id="{B633A8B8-907F-4D16-B273-797912961E8E}"/>
                                                    </a:ext>
                                                  </a:extLst>
                                                </p:cNvPr>
                                                <p:cNvSpPr>
                                                  <a:spLocks/>
                                                </p:cNvSpPr>
                                                <p:nvPr/>
                                              </p:nvSpPr>
                                              <p:spPr bwMode="auto">
                                                <a:xfrm>
                                                  <a:off x="5169" y="1740"/>
                                                  <a:ext cx="86" cy="14"/>
                                                </a:xfrm>
                                                <a:custGeom>
                                                  <a:avLst/>
                                                  <a:gdLst>
                                                    <a:gd name="T0" fmla="*/ 6 w 57"/>
                                                    <a:gd name="T1" fmla="*/ 16 h 16"/>
                                                    <a:gd name="T2" fmla="*/ 0 w 57"/>
                                                    <a:gd name="T3" fmla="*/ 11 h 16"/>
                                                    <a:gd name="T4" fmla="*/ 0 w 57"/>
                                                    <a:gd name="T5" fmla="*/ 5 h 16"/>
                                                    <a:gd name="T6" fmla="*/ 0 w 57"/>
                                                    <a:gd name="T7" fmla="*/ 5 h 16"/>
                                                    <a:gd name="T8" fmla="*/ 0 w 57"/>
                                                    <a:gd name="T9" fmla="*/ 0 h 16"/>
                                                    <a:gd name="T10" fmla="*/ 6 w 57"/>
                                                    <a:gd name="T11" fmla="*/ 0 h 16"/>
                                                    <a:gd name="T12" fmla="*/ 51 w 57"/>
                                                    <a:gd name="T13" fmla="*/ 0 h 16"/>
                                                    <a:gd name="T14" fmla="*/ 57 w 57"/>
                                                    <a:gd name="T15" fmla="*/ 0 h 16"/>
                                                    <a:gd name="T16" fmla="*/ 57 w 57"/>
                                                    <a:gd name="T17" fmla="*/ 5 h 16"/>
                                                    <a:gd name="T18" fmla="*/ 57 w 57"/>
                                                    <a:gd name="T19" fmla="*/ 5 h 16"/>
                                                    <a:gd name="T20" fmla="*/ 57 w 57"/>
                                                    <a:gd name="T21" fmla="*/ 11 h 16"/>
                                                    <a:gd name="T22" fmla="*/ 51 w 57"/>
                                                    <a:gd name="T23" fmla="*/ 16 h 16"/>
                                                    <a:gd name="T24" fmla="*/ 6 w 5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
                                                    <a:gd name="T40" fmla="*/ 0 h 16"/>
                                                    <a:gd name="T41" fmla="*/ 57 w 5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 h="16">
                                                      <a:moveTo>
                                                        <a:pt x="6" y="16"/>
                                                      </a:moveTo>
                                                      <a:lnTo>
                                                        <a:pt x="0" y="11"/>
                                                      </a:lnTo>
                                                      <a:lnTo>
                                                        <a:pt x="0" y="5"/>
                                                      </a:lnTo>
                                                      <a:lnTo>
                                                        <a:pt x="0" y="0"/>
                                                      </a:lnTo>
                                                      <a:lnTo>
                                                        <a:pt x="6" y="0"/>
                                                      </a:lnTo>
                                                      <a:lnTo>
                                                        <a:pt x="51" y="0"/>
                                                      </a:lnTo>
                                                      <a:lnTo>
                                                        <a:pt x="57" y="0"/>
                                                      </a:lnTo>
                                                      <a:lnTo>
                                                        <a:pt x="57" y="5"/>
                                                      </a:lnTo>
                                                      <a:lnTo>
                                                        <a:pt x="57" y="11"/>
                                                      </a:lnTo>
                                                      <a:lnTo>
                                                        <a:pt x="51" y="16"/>
                                                      </a:lnTo>
                                                      <a:lnTo>
                                                        <a:pt x="6"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84" name="Freeform 745">
                                                  <a:extLst>
                                                    <a:ext uri="{FF2B5EF4-FFF2-40B4-BE49-F238E27FC236}">
                                                      <a16:creationId xmlns="" xmlns:a16="http://schemas.microsoft.com/office/drawing/2014/main" id="{36B6DD8A-FC0E-445E-AAA8-DA867D3B36E2}"/>
                                                    </a:ext>
                                                  </a:extLst>
                                                </p:cNvPr>
                                                <p:cNvSpPr>
                                                  <a:spLocks/>
                                                </p:cNvSpPr>
                                                <p:nvPr/>
                                              </p:nvSpPr>
                                              <p:spPr bwMode="auto">
                                                <a:xfrm>
                                                  <a:off x="5238" y="1740"/>
                                                  <a:ext cx="43" cy="14"/>
                                                </a:xfrm>
                                                <a:custGeom>
                                                  <a:avLst/>
                                                  <a:gdLst>
                                                    <a:gd name="T0" fmla="*/ 5 w 28"/>
                                                    <a:gd name="T1" fmla="*/ 16 h 16"/>
                                                    <a:gd name="T2" fmla="*/ 0 w 28"/>
                                                    <a:gd name="T3" fmla="*/ 11 h 16"/>
                                                    <a:gd name="T4" fmla="*/ 0 w 28"/>
                                                    <a:gd name="T5" fmla="*/ 5 h 16"/>
                                                    <a:gd name="T6" fmla="*/ 0 w 28"/>
                                                    <a:gd name="T7" fmla="*/ 5 h 16"/>
                                                    <a:gd name="T8" fmla="*/ 0 w 28"/>
                                                    <a:gd name="T9" fmla="*/ 0 h 16"/>
                                                    <a:gd name="T10" fmla="*/ 5 w 28"/>
                                                    <a:gd name="T11" fmla="*/ 0 h 16"/>
                                                    <a:gd name="T12" fmla="*/ 22 w 28"/>
                                                    <a:gd name="T13" fmla="*/ 0 h 16"/>
                                                    <a:gd name="T14" fmla="*/ 28 w 28"/>
                                                    <a:gd name="T15" fmla="*/ 0 h 16"/>
                                                    <a:gd name="T16" fmla="*/ 28 w 28"/>
                                                    <a:gd name="T17" fmla="*/ 5 h 16"/>
                                                    <a:gd name="T18" fmla="*/ 28 w 28"/>
                                                    <a:gd name="T19" fmla="*/ 5 h 16"/>
                                                    <a:gd name="T20" fmla="*/ 28 w 28"/>
                                                    <a:gd name="T21" fmla="*/ 11 h 16"/>
                                                    <a:gd name="T22" fmla="*/ 22 w 28"/>
                                                    <a:gd name="T23" fmla="*/ 16 h 16"/>
                                                    <a:gd name="T24" fmla="*/ 5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5" y="16"/>
                                                      </a:moveTo>
                                                      <a:lnTo>
                                                        <a:pt x="0" y="11"/>
                                                      </a:lnTo>
                                                      <a:lnTo>
                                                        <a:pt x="0" y="5"/>
                                                      </a:lnTo>
                                                      <a:lnTo>
                                                        <a:pt x="0" y="0"/>
                                                      </a:lnTo>
                                                      <a:lnTo>
                                                        <a:pt x="5" y="0"/>
                                                      </a:lnTo>
                                                      <a:lnTo>
                                                        <a:pt x="22" y="0"/>
                                                      </a:lnTo>
                                                      <a:lnTo>
                                                        <a:pt x="28" y="0"/>
                                                      </a:lnTo>
                                                      <a:lnTo>
                                                        <a:pt x="28" y="5"/>
                                                      </a:lnTo>
                                                      <a:lnTo>
                                                        <a:pt x="28" y="11"/>
                                                      </a:lnTo>
                                                      <a:lnTo>
                                                        <a:pt x="22"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85" name="Freeform 746">
                                                  <a:extLst>
                                                    <a:ext uri="{FF2B5EF4-FFF2-40B4-BE49-F238E27FC236}">
                                                      <a16:creationId xmlns="" xmlns:a16="http://schemas.microsoft.com/office/drawing/2014/main" id="{FCDB72E4-C884-41F3-B292-7BFBC574440E}"/>
                                                    </a:ext>
                                                  </a:extLst>
                                                </p:cNvPr>
                                                <p:cNvSpPr>
                                                  <a:spLocks/>
                                                </p:cNvSpPr>
                                                <p:nvPr/>
                                              </p:nvSpPr>
                                              <p:spPr bwMode="auto">
                                                <a:xfrm>
                                                  <a:off x="5264" y="1724"/>
                                                  <a:ext cx="26" cy="27"/>
                                                </a:xfrm>
                                                <a:custGeom>
                                                  <a:avLst/>
                                                  <a:gdLst>
                                                    <a:gd name="T0" fmla="*/ 17 w 17"/>
                                                    <a:gd name="T1" fmla="*/ 21 h 27"/>
                                                    <a:gd name="T2" fmla="*/ 11 w 17"/>
                                                    <a:gd name="T3" fmla="*/ 27 h 27"/>
                                                    <a:gd name="T4" fmla="*/ 5 w 17"/>
                                                    <a:gd name="T5" fmla="*/ 27 h 27"/>
                                                    <a:gd name="T6" fmla="*/ 5 w 17"/>
                                                    <a:gd name="T7" fmla="*/ 27 h 27"/>
                                                    <a:gd name="T8" fmla="*/ 0 w 17"/>
                                                    <a:gd name="T9" fmla="*/ 27 h 27"/>
                                                    <a:gd name="T10" fmla="*/ 0 w 17"/>
                                                    <a:gd name="T11" fmla="*/ 21 h 27"/>
                                                    <a:gd name="T12" fmla="*/ 0 w 17"/>
                                                    <a:gd name="T13" fmla="*/ 5 h 27"/>
                                                    <a:gd name="T14" fmla="*/ 0 w 17"/>
                                                    <a:gd name="T15" fmla="*/ 0 h 27"/>
                                                    <a:gd name="T16" fmla="*/ 5 w 17"/>
                                                    <a:gd name="T17" fmla="*/ 0 h 27"/>
                                                    <a:gd name="T18" fmla="*/ 5 w 17"/>
                                                    <a:gd name="T19" fmla="*/ 0 h 27"/>
                                                    <a:gd name="T20" fmla="*/ 11 w 17"/>
                                                    <a:gd name="T21" fmla="*/ 0 h 27"/>
                                                    <a:gd name="T22" fmla="*/ 17 w 17"/>
                                                    <a:gd name="T23" fmla="*/ 5 h 27"/>
                                                    <a:gd name="T24" fmla="*/ 17 w 17"/>
                                                    <a:gd name="T25" fmla="*/ 21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1"/>
                                                      </a:moveTo>
                                                      <a:lnTo>
                                                        <a:pt x="11" y="27"/>
                                                      </a:lnTo>
                                                      <a:lnTo>
                                                        <a:pt x="5" y="27"/>
                                                      </a:lnTo>
                                                      <a:lnTo>
                                                        <a:pt x="0" y="27"/>
                                                      </a:lnTo>
                                                      <a:lnTo>
                                                        <a:pt x="0" y="21"/>
                                                      </a:lnTo>
                                                      <a:lnTo>
                                                        <a:pt x="0" y="5"/>
                                                      </a:lnTo>
                                                      <a:lnTo>
                                                        <a:pt x="0" y="0"/>
                                                      </a:lnTo>
                                                      <a:lnTo>
                                                        <a:pt x="5" y="0"/>
                                                      </a:lnTo>
                                                      <a:lnTo>
                                                        <a:pt x="11" y="0"/>
                                                      </a:lnTo>
                                                      <a:lnTo>
                                                        <a:pt x="17" y="5"/>
                                                      </a:lnTo>
                                                      <a:lnTo>
                                                        <a:pt x="17" y="21"/>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86" name="Freeform 747">
                                                  <a:extLst>
                                                    <a:ext uri="{FF2B5EF4-FFF2-40B4-BE49-F238E27FC236}">
                                                      <a16:creationId xmlns="" xmlns:a16="http://schemas.microsoft.com/office/drawing/2014/main" id="{F7F3E11C-A4E5-4B71-86C7-373CC28E59C0}"/>
                                                    </a:ext>
                                                  </a:extLst>
                                                </p:cNvPr>
                                                <p:cNvSpPr>
                                                  <a:spLocks/>
                                                </p:cNvSpPr>
                                                <p:nvPr/>
                                              </p:nvSpPr>
                                              <p:spPr bwMode="auto">
                                                <a:xfrm>
                                                  <a:off x="5264" y="1724"/>
                                                  <a:ext cx="120" cy="16"/>
                                                </a:xfrm>
                                                <a:custGeom>
                                                  <a:avLst/>
                                                  <a:gdLst>
                                                    <a:gd name="T0" fmla="*/ 5 w 79"/>
                                                    <a:gd name="T1" fmla="*/ 16 h 16"/>
                                                    <a:gd name="T2" fmla="*/ 0 w 79"/>
                                                    <a:gd name="T3" fmla="*/ 11 h 16"/>
                                                    <a:gd name="T4" fmla="*/ 0 w 79"/>
                                                    <a:gd name="T5" fmla="*/ 5 h 16"/>
                                                    <a:gd name="T6" fmla="*/ 0 w 79"/>
                                                    <a:gd name="T7" fmla="*/ 5 h 16"/>
                                                    <a:gd name="T8" fmla="*/ 0 w 79"/>
                                                    <a:gd name="T9" fmla="*/ 0 h 16"/>
                                                    <a:gd name="T10" fmla="*/ 5 w 79"/>
                                                    <a:gd name="T11" fmla="*/ 0 h 16"/>
                                                    <a:gd name="T12" fmla="*/ 73 w 79"/>
                                                    <a:gd name="T13" fmla="*/ 0 h 16"/>
                                                    <a:gd name="T14" fmla="*/ 79 w 79"/>
                                                    <a:gd name="T15" fmla="*/ 0 h 16"/>
                                                    <a:gd name="T16" fmla="*/ 79 w 79"/>
                                                    <a:gd name="T17" fmla="*/ 5 h 16"/>
                                                    <a:gd name="T18" fmla="*/ 79 w 79"/>
                                                    <a:gd name="T19" fmla="*/ 5 h 16"/>
                                                    <a:gd name="T20" fmla="*/ 79 w 79"/>
                                                    <a:gd name="T21" fmla="*/ 11 h 16"/>
                                                    <a:gd name="T22" fmla="*/ 73 w 79"/>
                                                    <a:gd name="T23" fmla="*/ 16 h 16"/>
                                                    <a:gd name="T24" fmla="*/ 5 w 7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9"/>
                                                    <a:gd name="T40" fmla="*/ 0 h 16"/>
                                                    <a:gd name="T41" fmla="*/ 79 w 7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9" h="16">
                                                      <a:moveTo>
                                                        <a:pt x="5" y="16"/>
                                                      </a:moveTo>
                                                      <a:lnTo>
                                                        <a:pt x="0" y="11"/>
                                                      </a:lnTo>
                                                      <a:lnTo>
                                                        <a:pt x="0" y="5"/>
                                                      </a:lnTo>
                                                      <a:lnTo>
                                                        <a:pt x="0" y="0"/>
                                                      </a:lnTo>
                                                      <a:lnTo>
                                                        <a:pt x="5" y="0"/>
                                                      </a:lnTo>
                                                      <a:lnTo>
                                                        <a:pt x="73" y="0"/>
                                                      </a:lnTo>
                                                      <a:lnTo>
                                                        <a:pt x="79" y="0"/>
                                                      </a:lnTo>
                                                      <a:lnTo>
                                                        <a:pt x="79" y="5"/>
                                                      </a:lnTo>
                                                      <a:lnTo>
                                                        <a:pt x="79" y="11"/>
                                                      </a:lnTo>
                                                      <a:lnTo>
                                                        <a:pt x="73"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87" name="Freeform 748">
                                                  <a:extLst>
                                                    <a:ext uri="{FF2B5EF4-FFF2-40B4-BE49-F238E27FC236}">
                                                      <a16:creationId xmlns="" xmlns:a16="http://schemas.microsoft.com/office/drawing/2014/main" id="{775DA81F-A3AC-40A6-B818-FEF6D7B70DDA}"/>
                                                    </a:ext>
                                                  </a:extLst>
                                                </p:cNvPr>
                                                <p:cNvSpPr>
                                                  <a:spLocks/>
                                                </p:cNvSpPr>
                                                <p:nvPr/>
                                              </p:nvSpPr>
                                              <p:spPr bwMode="auto">
                                                <a:xfrm>
                                                  <a:off x="5367" y="1713"/>
                                                  <a:ext cx="26" cy="22"/>
                                                </a:xfrm>
                                                <a:custGeom>
                                                  <a:avLst/>
                                                  <a:gdLst>
                                                    <a:gd name="T0" fmla="*/ 17 w 17"/>
                                                    <a:gd name="T1" fmla="*/ 16 h 22"/>
                                                    <a:gd name="T2" fmla="*/ 11 w 17"/>
                                                    <a:gd name="T3" fmla="*/ 22 h 22"/>
                                                    <a:gd name="T4" fmla="*/ 5 w 17"/>
                                                    <a:gd name="T5" fmla="*/ 22 h 22"/>
                                                    <a:gd name="T6" fmla="*/ 5 w 17"/>
                                                    <a:gd name="T7" fmla="*/ 22 h 22"/>
                                                    <a:gd name="T8" fmla="*/ 0 w 17"/>
                                                    <a:gd name="T9" fmla="*/ 22 h 22"/>
                                                    <a:gd name="T10" fmla="*/ 0 w 17"/>
                                                    <a:gd name="T11" fmla="*/ 16 h 22"/>
                                                    <a:gd name="T12" fmla="*/ 0 w 17"/>
                                                    <a:gd name="T13" fmla="*/ 6 h 22"/>
                                                    <a:gd name="T14" fmla="*/ 0 w 17"/>
                                                    <a:gd name="T15" fmla="*/ 0 h 22"/>
                                                    <a:gd name="T16" fmla="*/ 5 w 17"/>
                                                    <a:gd name="T17" fmla="*/ 0 h 22"/>
                                                    <a:gd name="T18" fmla="*/ 5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5" y="22"/>
                                                      </a:lnTo>
                                                      <a:lnTo>
                                                        <a:pt x="0" y="22"/>
                                                      </a:lnTo>
                                                      <a:lnTo>
                                                        <a:pt x="0" y="16"/>
                                                      </a:lnTo>
                                                      <a:lnTo>
                                                        <a:pt x="0" y="6"/>
                                                      </a:lnTo>
                                                      <a:lnTo>
                                                        <a:pt x="0" y="0"/>
                                                      </a:lnTo>
                                                      <a:lnTo>
                                                        <a:pt x="5" y="0"/>
                                                      </a:lnTo>
                                                      <a:lnTo>
                                                        <a:pt x="11" y="0"/>
                                                      </a:lnTo>
                                                      <a:lnTo>
                                                        <a:pt x="17" y="6"/>
                                                      </a:lnTo>
                                                      <a:lnTo>
                                                        <a:pt x="17"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88" name="Freeform 749">
                                                  <a:extLst>
                                                    <a:ext uri="{FF2B5EF4-FFF2-40B4-BE49-F238E27FC236}">
                                                      <a16:creationId xmlns="" xmlns:a16="http://schemas.microsoft.com/office/drawing/2014/main" id="{15CDCD1F-D948-44AE-A15B-DAFF522B4B46}"/>
                                                    </a:ext>
                                                  </a:extLst>
                                                </p:cNvPr>
                                                <p:cNvSpPr>
                                                  <a:spLocks/>
                                                </p:cNvSpPr>
                                                <p:nvPr/>
                                              </p:nvSpPr>
                                              <p:spPr bwMode="auto">
                                                <a:xfrm>
                                                  <a:off x="5367" y="1713"/>
                                                  <a:ext cx="68" cy="16"/>
                                                </a:xfrm>
                                                <a:custGeom>
                                                  <a:avLst/>
                                                  <a:gdLst>
                                                    <a:gd name="T0" fmla="*/ 5 w 45"/>
                                                    <a:gd name="T1" fmla="*/ 16 h 16"/>
                                                    <a:gd name="T2" fmla="*/ 0 w 45"/>
                                                    <a:gd name="T3" fmla="*/ 11 h 16"/>
                                                    <a:gd name="T4" fmla="*/ 0 w 45"/>
                                                    <a:gd name="T5" fmla="*/ 6 h 16"/>
                                                    <a:gd name="T6" fmla="*/ 0 w 45"/>
                                                    <a:gd name="T7" fmla="*/ 6 h 16"/>
                                                    <a:gd name="T8" fmla="*/ 0 w 45"/>
                                                    <a:gd name="T9" fmla="*/ 0 h 16"/>
                                                    <a:gd name="T10" fmla="*/ 5 w 45"/>
                                                    <a:gd name="T11" fmla="*/ 0 h 16"/>
                                                    <a:gd name="T12" fmla="*/ 39 w 45"/>
                                                    <a:gd name="T13" fmla="*/ 0 h 16"/>
                                                    <a:gd name="T14" fmla="*/ 45 w 45"/>
                                                    <a:gd name="T15" fmla="*/ 0 h 16"/>
                                                    <a:gd name="T16" fmla="*/ 45 w 45"/>
                                                    <a:gd name="T17" fmla="*/ 6 h 16"/>
                                                    <a:gd name="T18" fmla="*/ 45 w 45"/>
                                                    <a:gd name="T19" fmla="*/ 6 h 16"/>
                                                    <a:gd name="T20" fmla="*/ 45 w 45"/>
                                                    <a:gd name="T21" fmla="*/ 11 h 16"/>
                                                    <a:gd name="T22" fmla="*/ 39 w 45"/>
                                                    <a:gd name="T23" fmla="*/ 16 h 16"/>
                                                    <a:gd name="T24" fmla="*/ 5 w 4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5"/>
                                                    <a:gd name="T40" fmla="*/ 0 h 16"/>
                                                    <a:gd name="T41" fmla="*/ 45 w 4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5" h="16">
                                                      <a:moveTo>
                                                        <a:pt x="5" y="16"/>
                                                      </a:moveTo>
                                                      <a:lnTo>
                                                        <a:pt x="0" y="11"/>
                                                      </a:lnTo>
                                                      <a:lnTo>
                                                        <a:pt x="0" y="6"/>
                                                      </a:lnTo>
                                                      <a:lnTo>
                                                        <a:pt x="0" y="0"/>
                                                      </a:lnTo>
                                                      <a:lnTo>
                                                        <a:pt x="5" y="0"/>
                                                      </a:lnTo>
                                                      <a:lnTo>
                                                        <a:pt x="39" y="0"/>
                                                      </a:lnTo>
                                                      <a:lnTo>
                                                        <a:pt x="45" y="0"/>
                                                      </a:lnTo>
                                                      <a:lnTo>
                                                        <a:pt x="45" y="6"/>
                                                      </a:lnTo>
                                                      <a:lnTo>
                                                        <a:pt x="45" y="11"/>
                                                      </a:lnTo>
                                                      <a:lnTo>
                                                        <a:pt x="39" y="16"/>
                                                      </a:lnTo>
                                                      <a:lnTo>
                                                        <a:pt x="5" y="16"/>
                                                      </a:lnTo>
                                                      <a:close/>
                                                    </a:path>
                                                  </a:pathLst>
                                                </a:custGeom>
                                                <a:solidFill>
                                                  <a:srgbClr val="009D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grpSp>
                                      </p:grpSp>
                                    </p:grpSp>
                                  </p:grpSp>
                                </p:grpSp>
                              </p:grpSp>
                            </p:grpSp>
                          </p:grpSp>
                        </p:grpSp>
                      </p:grpSp>
                    </p:grpSp>
                  </p:grpSp>
                </p:grpSp>
              </p:grpSp>
              <p:sp>
                <p:nvSpPr>
                  <p:cNvPr id="77" name="Line 896">
                    <a:extLst>
                      <a:ext uri="{FF2B5EF4-FFF2-40B4-BE49-F238E27FC236}">
                        <a16:creationId xmlns="" xmlns:a16="http://schemas.microsoft.com/office/drawing/2014/main" id="{CD979B28-4BCB-4220-9662-274839FC52D3}"/>
                      </a:ext>
                    </a:extLst>
                  </p:cNvPr>
                  <p:cNvSpPr>
                    <a:spLocks noChangeShapeType="1"/>
                  </p:cNvSpPr>
                  <p:nvPr/>
                </p:nvSpPr>
                <p:spPr bwMode="auto">
                  <a:xfrm>
                    <a:off x="5064116" y="2025"/>
                    <a:ext cx="0" cy="33"/>
                  </a:xfrm>
                  <a:prstGeom prst="line">
                    <a:avLst/>
                  </a:prstGeom>
                  <a:noFill/>
                  <a:ln w="25400">
                    <a:solidFill>
                      <a:srgbClr val="009DD9"/>
                    </a:solidFill>
                    <a:round/>
                    <a:headEnd/>
                    <a:tailEnd/>
                  </a:ln>
                  <a:extLst/>
                </p:spPr>
                <p:txBody>
                  <a:bodyPr/>
                  <a:lstStyle/>
                  <a:p>
                    <a:pPr defTabSz="685800" eaLnBrk="0" hangingPunct="0">
                      <a:defRPr/>
                    </a:pPr>
                    <a:endParaRPr lang="es-ES" sz="1350" b="1" kern="0">
                      <a:solidFill>
                        <a:srgbClr val="FFFFFF"/>
                      </a:solidFill>
                      <a:latin typeface="Arial" pitchFamily="34" charset="0"/>
                      <a:cs typeface="Arial" panose="020B0604020202020204" pitchFamily="34" charset="0"/>
                    </a:endParaRPr>
                  </a:p>
                </p:txBody>
              </p:sp>
              <p:sp>
                <p:nvSpPr>
                  <p:cNvPr id="78" name="Line 898">
                    <a:extLst>
                      <a:ext uri="{FF2B5EF4-FFF2-40B4-BE49-F238E27FC236}">
                        <a16:creationId xmlns="" xmlns:a16="http://schemas.microsoft.com/office/drawing/2014/main" id="{8F4592FE-2EF3-48B1-9209-D58267BC8820}"/>
                      </a:ext>
                    </a:extLst>
                  </p:cNvPr>
                  <p:cNvSpPr>
                    <a:spLocks noChangeShapeType="1"/>
                  </p:cNvSpPr>
                  <p:nvPr/>
                </p:nvSpPr>
                <p:spPr bwMode="auto">
                  <a:xfrm>
                    <a:off x="4959" y="1944"/>
                    <a:ext cx="0" cy="39"/>
                  </a:xfrm>
                  <a:prstGeom prst="line">
                    <a:avLst/>
                  </a:prstGeom>
                  <a:noFill/>
                  <a:ln w="25400">
                    <a:solidFill>
                      <a:srgbClr val="009DD9"/>
                    </a:solidFill>
                    <a:round/>
                    <a:headEnd/>
                    <a:tailEnd/>
                  </a:ln>
                  <a:extLst/>
                </p:spPr>
                <p:txBody>
                  <a:bodyPr/>
                  <a:lstStyle/>
                  <a:p>
                    <a:pPr defTabSz="685800" eaLnBrk="0" hangingPunct="0">
                      <a:defRPr/>
                    </a:pPr>
                    <a:endParaRPr lang="es-ES" sz="1350" b="1" kern="0">
                      <a:solidFill>
                        <a:srgbClr val="FFFFFF"/>
                      </a:solidFill>
                      <a:latin typeface="Arial" pitchFamily="34" charset="0"/>
                      <a:cs typeface="Arial" panose="020B0604020202020204" pitchFamily="34" charset="0"/>
                    </a:endParaRPr>
                  </a:p>
                </p:txBody>
              </p:sp>
            </p:grpSp>
            <p:sp>
              <p:nvSpPr>
                <p:cNvPr id="75" name="Rectangle 875">
                  <a:extLst>
                    <a:ext uri="{FF2B5EF4-FFF2-40B4-BE49-F238E27FC236}">
                      <a16:creationId xmlns="" xmlns:a16="http://schemas.microsoft.com/office/drawing/2014/main" id="{7929C6A0-DF45-43BD-9271-BE9E34D8FB65}"/>
                    </a:ext>
                  </a:extLst>
                </p:cNvPr>
                <p:cNvSpPr/>
                <p:nvPr/>
              </p:nvSpPr>
              <p:spPr>
                <a:xfrm>
                  <a:off x="8076606" y="2621231"/>
                  <a:ext cx="900212" cy="400060"/>
                </a:xfrm>
                <a:prstGeom prst="rect">
                  <a:avLst/>
                </a:prstGeom>
              </p:spPr>
              <p:txBody>
                <a:bodyPr wrap="none">
                  <a:spAutoFit/>
                </a:bodyPr>
                <a:lstStyle/>
                <a:p>
                  <a:pPr algn="ctr" defTabSz="685800" eaLnBrk="0" hangingPunct="0">
                    <a:defRPr/>
                  </a:pPr>
                  <a:r>
                    <a:rPr lang="en-US" sz="1350" b="1" kern="0" dirty="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rPr>
                    <a:t>12.9%</a:t>
                  </a:r>
                  <a:endParaRPr lang="en-US" sz="1350" b="1" kern="0" dirty="0">
                    <a:solidFill>
                      <a:srgbClr val="FFFFFF"/>
                    </a:solidFill>
                    <a:latin typeface="Arial" pitchFamily="34" charset="0"/>
                    <a:ea typeface="ＭＳ Ｐゴシック" charset="0"/>
                    <a:cs typeface="Arial" panose="020B0604020202020204" pitchFamily="34" charset="0"/>
                  </a:endParaRPr>
                </a:p>
              </p:txBody>
            </p:sp>
          </p:grpSp>
          <p:sp>
            <p:nvSpPr>
              <p:cNvPr id="73" name="Freeform 564">
                <a:extLst>
                  <a:ext uri="{FF2B5EF4-FFF2-40B4-BE49-F238E27FC236}">
                    <a16:creationId xmlns="" xmlns:a16="http://schemas.microsoft.com/office/drawing/2014/main" id="{9DD37EC6-8AA8-493D-8746-310A6AF92B90}"/>
                  </a:ext>
                </a:extLst>
              </p:cNvPr>
              <p:cNvSpPr>
                <a:spLocks/>
              </p:cNvSpPr>
              <p:nvPr/>
            </p:nvSpPr>
            <p:spPr bwMode="auto">
              <a:xfrm>
                <a:off x="7790141" y="3079962"/>
                <a:ext cx="39685" cy="73016"/>
              </a:xfrm>
              <a:custGeom>
                <a:avLst/>
                <a:gdLst>
                  <a:gd name="T0" fmla="*/ 17 w 17"/>
                  <a:gd name="T1" fmla="*/ 26 h 32"/>
                  <a:gd name="T2" fmla="*/ 11 w 17"/>
                  <a:gd name="T3" fmla="*/ 32 h 32"/>
                  <a:gd name="T4" fmla="*/ 5 w 17"/>
                  <a:gd name="T5" fmla="*/ 32 h 32"/>
                  <a:gd name="T6" fmla="*/ 5 w 17"/>
                  <a:gd name="T7" fmla="*/ 32 h 32"/>
                  <a:gd name="T8" fmla="*/ 0 w 17"/>
                  <a:gd name="T9" fmla="*/ 32 h 32"/>
                  <a:gd name="T10" fmla="*/ 0 w 17"/>
                  <a:gd name="T11" fmla="*/ 26 h 32"/>
                  <a:gd name="T12" fmla="*/ 0 w 17"/>
                  <a:gd name="T13" fmla="*/ 5 h 32"/>
                  <a:gd name="T14" fmla="*/ 0 w 17"/>
                  <a:gd name="T15" fmla="*/ 0 h 32"/>
                  <a:gd name="T16" fmla="*/ 5 w 17"/>
                  <a:gd name="T17" fmla="*/ 0 h 32"/>
                  <a:gd name="T18" fmla="*/ 5 w 17"/>
                  <a:gd name="T19" fmla="*/ 0 h 32"/>
                  <a:gd name="T20" fmla="*/ 11 w 17"/>
                  <a:gd name="T21" fmla="*/ 0 h 32"/>
                  <a:gd name="T22" fmla="*/ 17 w 17"/>
                  <a:gd name="T23" fmla="*/ 5 h 32"/>
                  <a:gd name="T24" fmla="*/ 17 w 17"/>
                  <a:gd name="T25" fmla="*/ 26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32"/>
                  <a:gd name="T41" fmla="*/ 17 w 17"/>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32">
                    <a:moveTo>
                      <a:pt x="17" y="26"/>
                    </a:moveTo>
                    <a:lnTo>
                      <a:pt x="11" y="32"/>
                    </a:lnTo>
                    <a:lnTo>
                      <a:pt x="5" y="32"/>
                    </a:lnTo>
                    <a:lnTo>
                      <a:pt x="0" y="32"/>
                    </a:lnTo>
                    <a:lnTo>
                      <a:pt x="0" y="26"/>
                    </a:lnTo>
                    <a:lnTo>
                      <a:pt x="0" y="5"/>
                    </a:lnTo>
                    <a:lnTo>
                      <a:pt x="0" y="0"/>
                    </a:lnTo>
                    <a:lnTo>
                      <a:pt x="5" y="0"/>
                    </a:lnTo>
                    <a:lnTo>
                      <a:pt x="11" y="0"/>
                    </a:lnTo>
                    <a:lnTo>
                      <a:pt x="17" y="5"/>
                    </a:lnTo>
                    <a:lnTo>
                      <a:pt x="17" y="26"/>
                    </a:lnTo>
                    <a:close/>
                  </a:path>
                </a:pathLst>
              </a:custGeom>
              <a:solidFill>
                <a:srgbClr val="6699FF"/>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grpSp>
      <p:grpSp>
        <p:nvGrpSpPr>
          <p:cNvPr id="265267" name="Group 885">
            <a:extLst>
              <a:ext uri="{FF2B5EF4-FFF2-40B4-BE49-F238E27FC236}">
                <a16:creationId xmlns="" xmlns:a16="http://schemas.microsoft.com/office/drawing/2014/main" id="{432F9A93-F84E-4BC6-9B6D-BF696DEC13AC}"/>
              </a:ext>
            </a:extLst>
          </p:cNvPr>
          <p:cNvGrpSpPr>
            <a:grpSpLocks/>
          </p:cNvGrpSpPr>
          <p:nvPr/>
        </p:nvGrpSpPr>
        <p:grpSpPr bwMode="auto">
          <a:xfrm>
            <a:off x="2097882" y="1243013"/>
            <a:ext cx="5791847" cy="2372916"/>
            <a:chOff x="1254556" y="1589154"/>
            <a:chExt cx="7722263" cy="3163792"/>
          </a:xfrm>
        </p:grpSpPr>
        <p:grpSp>
          <p:nvGrpSpPr>
            <p:cNvPr id="265596" name="Group 888">
              <a:extLst>
                <a:ext uri="{FF2B5EF4-FFF2-40B4-BE49-F238E27FC236}">
                  <a16:creationId xmlns="" xmlns:a16="http://schemas.microsoft.com/office/drawing/2014/main" id="{606F509A-52C8-45AC-9A3F-10E68DB5993C}"/>
                </a:ext>
              </a:extLst>
            </p:cNvPr>
            <p:cNvGrpSpPr>
              <a:grpSpLocks/>
            </p:cNvGrpSpPr>
            <p:nvPr/>
          </p:nvGrpSpPr>
          <p:grpSpPr bwMode="auto">
            <a:xfrm>
              <a:off x="1254556" y="1955784"/>
              <a:ext cx="7309055" cy="2797162"/>
              <a:chOff x="831" y="1161"/>
              <a:chExt cx="4604" cy="1499"/>
            </a:xfrm>
          </p:grpSpPr>
          <p:sp>
            <p:nvSpPr>
              <p:cNvPr id="292" name="Freeform 59">
                <a:extLst>
                  <a:ext uri="{FF2B5EF4-FFF2-40B4-BE49-F238E27FC236}">
                    <a16:creationId xmlns="" xmlns:a16="http://schemas.microsoft.com/office/drawing/2014/main" id="{CAEDC95A-247B-4768-A8CB-7E34EAE34E08}"/>
                  </a:ext>
                </a:extLst>
              </p:cNvPr>
              <p:cNvSpPr>
                <a:spLocks/>
              </p:cNvSpPr>
              <p:nvPr/>
            </p:nvSpPr>
            <p:spPr bwMode="auto">
              <a:xfrm>
                <a:off x="840" y="2622"/>
                <a:ext cx="26" cy="32"/>
              </a:xfrm>
              <a:custGeom>
                <a:avLst/>
                <a:gdLst/>
                <a:ahLst/>
                <a:cxnLst>
                  <a:cxn ang="0">
                    <a:pos x="17" y="27"/>
                  </a:cxn>
                  <a:cxn ang="0">
                    <a:pos x="12" y="32"/>
                  </a:cxn>
                  <a:cxn ang="0">
                    <a:pos x="6" y="32"/>
                  </a:cxn>
                  <a:cxn ang="0">
                    <a:pos x="6" y="32"/>
                  </a:cxn>
                  <a:cxn ang="0">
                    <a:pos x="0" y="32"/>
                  </a:cxn>
                  <a:cxn ang="0">
                    <a:pos x="0" y="27"/>
                  </a:cxn>
                  <a:cxn ang="0">
                    <a:pos x="0" y="6"/>
                  </a:cxn>
                  <a:cxn ang="0">
                    <a:pos x="0" y="0"/>
                  </a:cxn>
                  <a:cxn ang="0">
                    <a:pos x="6" y="0"/>
                  </a:cxn>
                  <a:cxn ang="0">
                    <a:pos x="6" y="0"/>
                  </a:cxn>
                  <a:cxn ang="0">
                    <a:pos x="12" y="0"/>
                  </a:cxn>
                  <a:cxn ang="0">
                    <a:pos x="17" y="6"/>
                  </a:cxn>
                  <a:cxn ang="0">
                    <a:pos x="17" y="27"/>
                  </a:cxn>
                </a:cxnLst>
                <a:rect l="0" t="0" r="r" b="b"/>
                <a:pathLst>
                  <a:path w="17" h="32">
                    <a:moveTo>
                      <a:pt x="17" y="27"/>
                    </a:moveTo>
                    <a:lnTo>
                      <a:pt x="12" y="32"/>
                    </a:lnTo>
                    <a:lnTo>
                      <a:pt x="6" y="32"/>
                    </a:lnTo>
                    <a:lnTo>
                      <a:pt x="6" y="32"/>
                    </a:lnTo>
                    <a:lnTo>
                      <a:pt x="0" y="32"/>
                    </a:lnTo>
                    <a:lnTo>
                      <a:pt x="0" y="27"/>
                    </a:lnTo>
                    <a:lnTo>
                      <a:pt x="0" y="6"/>
                    </a:lnTo>
                    <a:lnTo>
                      <a:pt x="0" y="0"/>
                    </a:lnTo>
                    <a:lnTo>
                      <a:pt x="6" y="0"/>
                    </a:lnTo>
                    <a:lnTo>
                      <a:pt x="6" y="0"/>
                    </a:lnTo>
                    <a:lnTo>
                      <a:pt x="12" y="0"/>
                    </a:lnTo>
                    <a:lnTo>
                      <a:pt x="17" y="6"/>
                    </a:lnTo>
                    <a:lnTo>
                      <a:pt x="17" y="27"/>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93" name="Freeform 62">
                <a:extLst>
                  <a:ext uri="{FF2B5EF4-FFF2-40B4-BE49-F238E27FC236}">
                    <a16:creationId xmlns="" xmlns:a16="http://schemas.microsoft.com/office/drawing/2014/main" id="{D57AEACF-C975-4242-9D04-5E051BF87EA8}"/>
                  </a:ext>
                </a:extLst>
              </p:cNvPr>
              <p:cNvSpPr>
                <a:spLocks/>
              </p:cNvSpPr>
              <p:nvPr/>
            </p:nvSpPr>
            <p:spPr bwMode="auto">
              <a:xfrm>
                <a:off x="849" y="2601"/>
                <a:ext cx="26" cy="20"/>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600" name="Group 887">
                <a:extLst>
                  <a:ext uri="{FF2B5EF4-FFF2-40B4-BE49-F238E27FC236}">
                    <a16:creationId xmlns="" xmlns:a16="http://schemas.microsoft.com/office/drawing/2014/main" id="{9FCD0E99-059F-42F1-BD1F-95E7675C82DC}"/>
                  </a:ext>
                </a:extLst>
              </p:cNvPr>
              <p:cNvGrpSpPr>
                <a:grpSpLocks/>
              </p:cNvGrpSpPr>
              <p:nvPr/>
            </p:nvGrpSpPr>
            <p:grpSpPr bwMode="auto">
              <a:xfrm>
                <a:off x="831" y="1161"/>
                <a:ext cx="4604" cy="1499"/>
                <a:chOff x="831" y="1161"/>
                <a:chExt cx="4604" cy="1499"/>
              </a:xfrm>
            </p:grpSpPr>
            <p:sp>
              <p:nvSpPr>
                <p:cNvPr id="295" name="Freeform 68">
                  <a:extLst>
                    <a:ext uri="{FF2B5EF4-FFF2-40B4-BE49-F238E27FC236}">
                      <a16:creationId xmlns="" xmlns:a16="http://schemas.microsoft.com/office/drawing/2014/main" id="{850692C9-F216-4957-A975-33FB88F3CE51}"/>
                    </a:ext>
                  </a:extLst>
                </p:cNvPr>
                <p:cNvSpPr>
                  <a:spLocks/>
                </p:cNvSpPr>
                <p:nvPr/>
              </p:nvSpPr>
              <p:spPr bwMode="auto">
                <a:xfrm>
                  <a:off x="884" y="2564"/>
                  <a:ext cx="33" cy="16"/>
                </a:xfrm>
                <a:custGeom>
                  <a:avLst/>
                  <a:gdLst/>
                  <a:ahLst/>
                  <a:cxnLst>
                    <a:cxn ang="0">
                      <a:pos x="5" y="16"/>
                    </a:cxn>
                    <a:cxn ang="0">
                      <a:pos x="0" y="11"/>
                    </a:cxn>
                    <a:cxn ang="0">
                      <a:pos x="0" y="5"/>
                    </a:cxn>
                    <a:cxn ang="0">
                      <a:pos x="0" y="5"/>
                    </a:cxn>
                    <a:cxn ang="0">
                      <a:pos x="0" y="0"/>
                    </a:cxn>
                    <a:cxn ang="0">
                      <a:pos x="5" y="0"/>
                    </a:cxn>
                    <a:cxn ang="0">
                      <a:pos x="17" y="0"/>
                    </a:cxn>
                    <a:cxn ang="0">
                      <a:pos x="22" y="0"/>
                    </a:cxn>
                    <a:cxn ang="0">
                      <a:pos x="22" y="5"/>
                    </a:cxn>
                    <a:cxn ang="0">
                      <a:pos x="22" y="5"/>
                    </a:cxn>
                    <a:cxn ang="0">
                      <a:pos x="22" y="11"/>
                    </a:cxn>
                    <a:cxn ang="0">
                      <a:pos x="17" y="16"/>
                    </a:cxn>
                    <a:cxn ang="0">
                      <a:pos x="5" y="16"/>
                    </a:cxn>
                  </a:cxnLst>
                  <a:rect l="0" t="0" r="r" b="b"/>
                  <a:pathLst>
                    <a:path w="22" h="16">
                      <a:moveTo>
                        <a:pt x="5" y="16"/>
                      </a:moveTo>
                      <a:lnTo>
                        <a:pt x="0" y="11"/>
                      </a:lnTo>
                      <a:lnTo>
                        <a:pt x="0" y="5"/>
                      </a:lnTo>
                      <a:lnTo>
                        <a:pt x="0" y="5"/>
                      </a:lnTo>
                      <a:lnTo>
                        <a:pt x="0" y="0"/>
                      </a:lnTo>
                      <a:lnTo>
                        <a:pt x="5" y="0"/>
                      </a:lnTo>
                      <a:lnTo>
                        <a:pt x="17" y="0"/>
                      </a:lnTo>
                      <a:lnTo>
                        <a:pt x="22" y="0"/>
                      </a:lnTo>
                      <a:lnTo>
                        <a:pt x="22" y="5"/>
                      </a:lnTo>
                      <a:lnTo>
                        <a:pt x="22" y="5"/>
                      </a:lnTo>
                      <a:lnTo>
                        <a:pt x="22" y="11"/>
                      </a:lnTo>
                      <a:lnTo>
                        <a:pt x="17"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96" name="Freeform 70">
                  <a:extLst>
                    <a:ext uri="{FF2B5EF4-FFF2-40B4-BE49-F238E27FC236}">
                      <a16:creationId xmlns="" xmlns:a16="http://schemas.microsoft.com/office/drawing/2014/main" id="{E5572E15-D5CA-4F87-88B9-7841E3B9C707}"/>
                    </a:ext>
                  </a:extLst>
                </p:cNvPr>
                <p:cNvSpPr>
                  <a:spLocks/>
                </p:cNvSpPr>
                <p:nvPr/>
              </p:nvSpPr>
              <p:spPr bwMode="auto">
                <a:xfrm>
                  <a:off x="910" y="2564"/>
                  <a:ext cx="26" cy="16"/>
                </a:xfrm>
                <a:custGeom>
                  <a:avLst/>
                  <a:gdLst/>
                  <a:ahLst/>
                  <a:cxnLst>
                    <a:cxn ang="0">
                      <a:pos x="5" y="16"/>
                    </a:cxn>
                    <a:cxn ang="0">
                      <a:pos x="0" y="11"/>
                    </a:cxn>
                    <a:cxn ang="0">
                      <a:pos x="0" y="5"/>
                    </a:cxn>
                    <a:cxn ang="0">
                      <a:pos x="0" y="5"/>
                    </a:cxn>
                    <a:cxn ang="0">
                      <a:pos x="0" y="0"/>
                    </a:cxn>
                    <a:cxn ang="0">
                      <a:pos x="5" y="0"/>
                    </a:cxn>
                    <a:cxn ang="0">
                      <a:pos x="11" y="0"/>
                    </a:cxn>
                    <a:cxn ang="0">
                      <a:pos x="17" y="0"/>
                    </a:cxn>
                    <a:cxn ang="0">
                      <a:pos x="17" y="5"/>
                    </a:cxn>
                    <a:cxn ang="0">
                      <a:pos x="17" y="5"/>
                    </a:cxn>
                    <a:cxn ang="0">
                      <a:pos x="17" y="11"/>
                    </a:cxn>
                    <a:cxn ang="0">
                      <a:pos x="11" y="16"/>
                    </a:cxn>
                    <a:cxn ang="0">
                      <a:pos x="5" y="16"/>
                    </a:cxn>
                  </a:cxnLst>
                  <a:rect l="0" t="0" r="r" b="b"/>
                  <a:pathLst>
                    <a:path w="17" h="16">
                      <a:moveTo>
                        <a:pt x="5" y="16"/>
                      </a:moveTo>
                      <a:lnTo>
                        <a:pt x="0" y="11"/>
                      </a:lnTo>
                      <a:lnTo>
                        <a:pt x="0" y="5"/>
                      </a:lnTo>
                      <a:lnTo>
                        <a:pt x="0" y="5"/>
                      </a:lnTo>
                      <a:lnTo>
                        <a:pt x="0" y="0"/>
                      </a:lnTo>
                      <a:lnTo>
                        <a:pt x="5" y="0"/>
                      </a:lnTo>
                      <a:lnTo>
                        <a:pt x="11" y="0"/>
                      </a:lnTo>
                      <a:lnTo>
                        <a:pt x="17" y="0"/>
                      </a:lnTo>
                      <a:lnTo>
                        <a:pt x="17" y="5"/>
                      </a:lnTo>
                      <a:lnTo>
                        <a:pt x="17" y="5"/>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97" name="Freeform 71">
                  <a:extLst>
                    <a:ext uri="{FF2B5EF4-FFF2-40B4-BE49-F238E27FC236}">
                      <a16:creationId xmlns="" xmlns:a16="http://schemas.microsoft.com/office/drawing/2014/main" id="{D2BBD3A9-4F6B-4937-9620-EFAA563371ED}"/>
                    </a:ext>
                  </a:extLst>
                </p:cNvPr>
                <p:cNvSpPr>
                  <a:spLocks/>
                </p:cNvSpPr>
                <p:nvPr/>
              </p:nvSpPr>
              <p:spPr bwMode="auto">
                <a:xfrm>
                  <a:off x="917" y="2564"/>
                  <a:ext cx="26" cy="16"/>
                </a:xfrm>
                <a:custGeom>
                  <a:avLst/>
                  <a:gdLst/>
                  <a:ahLst/>
                  <a:cxnLst>
                    <a:cxn ang="0">
                      <a:pos x="6" y="16"/>
                    </a:cxn>
                    <a:cxn ang="0">
                      <a:pos x="0" y="11"/>
                    </a:cxn>
                    <a:cxn ang="0">
                      <a:pos x="0" y="5"/>
                    </a:cxn>
                    <a:cxn ang="0">
                      <a:pos x="0" y="5"/>
                    </a:cxn>
                    <a:cxn ang="0">
                      <a:pos x="0" y="0"/>
                    </a:cxn>
                    <a:cxn ang="0">
                      <a:pos x="6" y="0"/>
                    </a:cxn>
                    <a:cxn ang="0">
                      <a:pos x="12" y="0"/>
                    </a:cxn>
                    <a:cxn ang="0">
                      <a:pos x="17" y="0"/>
                    </a:cxn>
                    <a:cxn ang="0">
                      <a:pos x="17" y="5"/>
                    </a:cxn>
                    <a:cxn ang="0">
                      <a:pos x="17" y="5"/>
                    </a:cxn>
                    <a:cxn ang="0">
                      <a:pos x="17" y="11"/>
                    </a:cxn>
                    <a:cxn ang="0">
                      <a:pos x="12" y="16"/>
                    </a:cxn>
                    <a:cxn ang="0">
                      <a:pos x="6" y="16"/>
                    </a:cxn>
                  </a:cxnLst>
                  <a:rect l="0" t="0" r="r" b="b"/>
                  <a:pathLst>
                    <a:path w="17" h="16">
                      <a:moveTo>
                        <a:pt x="6" y="16"/>
                      </a:moveTo>
                      <a:lnTo>
                        <a:pt x="0" y="11"/>
                      </a:lnTo>
                      <a:lnTo>
                        <a:pt x="0" y="5"/>
                      </a:lnTo>
                      <a:lnTo>
                        <a:pt x="0" y="5"/>
                      </a:lnTo>
                      <a:lnTo>
                        <a:pt x="0" y="0"/>
                      </a:lnTo>
                      <a:lnTo>
                        <a:pt x="6" y="0"/>
                      </a:lnTo>
                      <a:lnTo>
                        <a:pt x="12" y="0"/>
                      </a:lnTo>
                      <a:lnTo>
                        <a:pt x="17" y="0"/>
                      </a:lnTo>
                      <a:lnTo>
                        <a:pt x="17" y="5"/>
                      </a:lnTo>
                      <a:lnTo>
                        <a:pt x="17" y="5"/>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98" name="Freeform 73">
                  <a:extLst>
                    <a:ext uri="{FF2B5EF4-FFF2-40B4-BE49-F238E27FC236}">
                      <a16:creationId xmlns="" xmlns:a16="http://schemas.microsoft.com/office/drawing/2014/main" id="{E96D8C20-E45A-487A-A306-4F180D4B2971}"/>
                    </a:ext>
                  </a:extLst>
                </p:cNvPr>
                <p:cNvSpPr>
                  <a:spLocks/>
                </p:cNvSpPr>
                <p:nvPr/>
              </p:nvSpPr>
              <p:spPr bwMode="auto">
                <a:xfrm>
                  <a:off x="936" y="2564"/>
                  <a:ext cx="25" cy="16"/>
                </a:xfrm>
                <a:custGeom>
                  <a:avLst/>
                  <a:gdLst/>
                  <a:ahLst/>
                  <a:cxnLst>
                    <a:cxn ang="0">
                      <a:pos x="5" y="16"/>
                    </a:cxn>
                    <a:cxn ang="0">
                      <a:pos x="0" y="11"/>
                    </a:cxn>
                    <a:cxn ang="0">
                      <a:pos x="0" y="5"/>
                    </a:cxn>
                    <a:cxn ang="0">
                      <a:pos x="0" y="5"/>
                    </a:cxn>
                    <a:cxn ang="0">
                      <a:pos x="0" y="0"/>
                    </a:cxn>
                    <a:cxn ang="0">
                      <a:pos x="5" y="0"/>
                    </a:cxn>
                    <a:cxn ang="0">
                      <a:pos x="11" y="0"/>
                    </a:cxn>
                    <a:cxn ang="0">
                      <a:pos x="17" y="0"/>
                    </a:cxn>
                    <a:cxn ang="0">
                      <a:pos x="17" y="5"/>
                    </a:cxn>
                    <a:cxn ang="0">
                      <a:pos x="17" y="5"/>
                    </a:cxn>
                    <a:cxn ang="0">
                      <a:pos x="17" y="11"/>
                    </a:cxn>
                    <a:cxn ang="0">
                      <a:pos x="11" y="16"/>
                    </a:cxn>
                    <a:cxn ang="0">
                      <a:pos x="5" y="16"/>
                    </a:cxn>
                  </a:cxnLst>
                  <a:rect l="0" t="0" r="r" b="b"/>
                  <a:pathLst>
                    <a:path w="17" h="16">
                      <a:moveTo>
                        <a:pt x="5" y="16"/>
                      </a:moveTo>
                      <a:lnTo>
                        <a:pt x="0" y="11"/>
                      </a:lnTo>
                      <a:lnTo>
                        <a:pt x="0" y="5"/>
                      </a:lnTo>
                      <a:lnTo>
                        <a:pt x="0" y="5"/>
                      </a:lnTo>
                      <a:lnTo>
                        <a:pt x="0" y="0"/>
                      </a:lnTo>
                      <a:lnTo>
                        <a:pt x="5" y="0"/>
                      </a:lnTo>
                      <a:lnTo>
                        <a:pt x="11" y="0"/>
                      </a:lnTo>
                      <a:lnTo>
                        <a:pt x="17" y="0"/>
                      </a:lnTo>
                      <a:lnTo>
                        <a:pt x="17" y="5"/>
                      </a:lnTo>
                      <a:lnTo>
                        <a:pt x="17" y="5"/>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299" name="Freeform 74">
                  <a:extLst>
                    <a:ext uri="{FF2B5EF4-FFF2-40B4-BE49-F238E27FC236}">
                      <a16:creationId xmlns="" xmlns:a16="http://schemas.microsoft.com/office/drawing/2014/main" id="{0830289B-D235-42F1-96F1-DB6A346A4F29}"/>
                    </a:ext>
                  </a:extLst>
                </p:cNvPr>
                <p:cNvSpPr>
                  <a:spLocks/>
                </p:cNvSpPr>
                <p:nvPr/>
              </p:nvSpPr>
              <p:spPr bwMode="auto">
                <a:xfrm>
                  <a:off x="943" y="2564"/>
                  <a:ext cx="26" cy="16"/>
                </a:xfrm>
                <a:custGeom>
                  <a:avLst/>
                  <a:gdLst/>
                  <a:ahLst/>
                  <a:cxnLst>
                    <a:cxn ang="0">
                      <a:pos x="6" y="16"/>
                    </a:cxn>
                    <a:cxn ang="0">
                      <a:pos x="0" y="11"/>
                    </a:cxn>
                    <a:cxn ang="0">
                      <a:pos x="0" y="5"/>
                    </a:cxn>
                    <a:cxn ang="0">
                      <a:pos x="0" y="5"/>
                    </a:cxn>
                    <a:cxn ang="0">
                      <a:pos x="0" y="0"/>
                    </a:cxn>
                    <a:cxn ang="0">
                      <a:pos x="6" y="0"/>
                    </a:cxn>
                    <a:cxn ang="0">
                      <a:pos x="12" y="0"/>
                    </a:cxn>
                    <a:cxn ang="0">
                      <a:pos x="17" y="0"/>
                    </a:cxn>
                    <a:cxn ang="0">
                      <a:pos x="17" y="5"/>
                    </a:cxn>
                    <a:cxn ang="0">
                      <a:pos x="17" y="5"/>
                    </a:cxn>
                    <a:cxn ang="0">
                      <a:pos x="17" y="11"/>
                    </a:cxn>
                    <a:cxn ang="0">
                      <a:pos x="12" y="16"/>
                    </a:cxn>
                    <a:cxn ang="0">
                      <a:pos x="6" y="16"/>
                    </a:cxn>
                  </a:cxnLst>
                  <a:rect l="0" t="0" r="r" b="b"/>
                  <a:pathLst>
                    <a:path w="17" h="16">
                      <a:moveTo>
                        <a:pt x="6" y="16"/>
                      </a:moveTo>
                      <a:lnTo>
                        <a:pt x="0" y="11"/>
                      </a:lnTo>
                      <a:lnTo>
                        <a:pt x="0" y="5"/>
                      </a:lnTo>
                      <a:lnTo>
                        <a:pt x="0" y="5"/>
                      </a:lnTo>
                      <a:lnTo>
                        <a:pt x="0" y="0"/>
                      </a:lnTo>
                      <a:lnTo>
                        <a:pt x="6" y="0"/>
                      </a:lnTo>
                      <a:lnTo>
                        <a:pt x="12" y="0"/>
                      </a:lnTo>
                      <a:lnTo>
                        <a:pt x="17" y="0"/>
                      </a:lnTo>
                      <a:lnTo>
                        <a:pt x="17" y="5"/>
                      </a:lnTo>
                      <a:lnTo>
                        <a:pt x="17" y="5"/>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00" name="Freeform 75">
                  <a:extLst>
                    <a:ext uri="{FF2B5EF4-FFF2-40B4-BE49-F238E27FC236}">
                      <a16:creationId xmlns="" xmlns:a16="http://schemas.microsoft.com/office/drawing/2014/main" id="{57D1CD6A-487A-47FF-84C2-2BEFB7238C82}"/>
                    </a:ext>
                  </a:extLst>
                </p:cNvPr>
                <p:cNvSpPr>
                  <a:spLocks/>
                </p:cNvSpPr>
                <p:nvPr/>
              </p:nvSpPr>
              <p:spPr bwMode="auto">
                <a:xfrm>
                  <a:off x="952" y="2564"/>
                  <a:ext cx="26" cy="16"/>
                </a:xfrm>
                <a:custGeom>
                  <a:avLst/>
                  <a:gdLst/>
                  <a:ahLst/>
                  <a:cxnLst>
                    <a:cxn ang="0">
                      <a:pos x="6" y="16"/>
                    </a:cxn>
                    <a:cxn ang="0">
                      <a:pos x="0" y="11"/>
                    </a:cxn>
                    <a:cxn ang="0">
                      <a:pos x="0" y="5"/>
                    </a:cxn>
                    <a:cxn ang="0">
                      <a:pos x="0" y="5"/>
                    </a:cxn>
                    <a:cxn ang="0">
                      <a:pos x="0" y="0"/>
                    </a:cxn>
                    <a:cxn ang="0">
                      <a:pos x="6" y="0"/>
                    </a:cxn>
                    <a:cxn ang="0">
                      <a:pos x="11" y="0"/>
                    </a:cxn>
                    <a:cxn ang="0">
                      <a:pos x="17" y="0"/>
                    </a:cxn>
                    <a:cxn ang="0">
                      <a:pos x="17" y="5"/>
                    </a:cxn>
                    <a:cxn ang="0">
                      <a:pos x="17" y="5"/>
                    </a:cxn>
                    <a:cxn ang="0">
                      <a:pos x="17" y="11"/>
                    </a:cxn>
                    <a:cxn ang="0">
                      <a:pos x="11" y="16"/>
                    </a:cxn>
                    <a:cxn ang="0">
                      <a:pos x="6" y="16"/>
                    </a:cxn>
                  </a:cxnLst>
                  <a:rect l="0" t="0" r="r" b="b"/>
                  <a:pathLst>
                    <a:path w="17" h="16">
                      <a:moveTo>
                        <a:pt x="6" y="16"/>
                      </a:moveTo>
                      <a:lnTo>
                        <a:pt x="0" y="11"/>
                      </a:lnTo>
                      <a:lnTo>
                        <a:pt x="0" y="5"/>
                      </a:lnTo>
                      <a:lnTo>
                        <a:pt x="0" y="5"/>
                      </a:lnTo>
                      <a:lnTo>
                        <a:pt x="0" y="0"/>
                      </a:lnTo>
                      <a:lnTo>
                        <a:pt x="6" y="0"/>
                      </a:lnTo>
                      <a:lnTo>
                        <a:pt x="11" y="0"/>
                      </a:lnTo>
                      <a:lnTo>
                        <a:pt x="17" y="0"/>
                      </a:lnTo>
                      <a:lnTo>
                        <a:pt x="17" y="5"/>
                      </a:lnTo>
                      <a:lnTo>
                        <a:pt x="17" y="5"/>
                      </a:lnTo>
                      <a:lnTo>
                        <a:pt x="17" y="11"/>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607" name="Group 886">
                  <a:extLst>
                    <a:ext uri="{FF2B5EF4-FFF2-40B4-BE49-F238E27FC236}">
                      <a16:creationId xmlns="" xmlns:a16="http://schemas.microsoft.com/office/drawing/2014/main" id="{D7D36708-9176-4F28-B478-5F1F8A77CEBB}"/>
                    </a:ext>
                  </a:extLst>
                </p:cNvPr>
                <p:cNvGrpSpPr>
                  <a:grpSpLocks/>
                </p:cNvGrpSpPr>
                <p:nvPr/>
              </p:nvGrpSpPr>
              <p:grpSpPr bwMode="auto">
                <a:xfrm>
                  <a:off x="831" y="1161"/>
                  <a:ext cx="4604" cy="1499"/>
                  <a:chOff x="831" y="1161"/>
                  <a:chExt cx="4604" cy="1499"/>
                </a:xfrm>
              </p:grpSpPr>
              <p:sp>
                <p:nvSpPr>
                  <p:cNvPr id="302" name="Freeform 173">
                    <a:extLst>
                      <a:ext uri="{FF2B5EF4-FFF2-40B4-BE49-F238E27FC236}">
                        <a16:creationId xmlns="" xmlns:a16="http://schemas.microsoft.com/office/drawing/2014/main" id="{8B388FAD-DA5C-4650-87EB-71F6B25CA0F4}"/>
                      </a:ext>
                    </a:extLst>
                  </p:cNvPr>
                  <p:cNvSpPr>
                    <a:spLocks/>
                  </p:cNvSpPr>
                  <p:nvPr/>
                </p:nvSpPr>
                <p:spPr bwMode="auto">
                  <a:xfrm>
                    <a:off x="1707" y="1985"/>
                    <a:ext cx="25" cy="20"/>
                  </a:xfrm>
                  <a:custGeom>
                    <a:avLst/>
                    <a:gdLst/>
                    <a:ahLst/>
                    <a:cxnLst>
                      <a:cxn ang="0">
                        <a:pos x="17" y="15"/>
                      </a:cxn>
                      <a:cxn ang="0">
                        <a:pos x="11" y="21"/>
                      </a:cxn>
                      <a:cxn ang="0">
                        <a:pos x="5" y="21"/>
                      </a:cxn>
                      <a:cxn ang="0">
                        <a:pos x="5" y="21"/>
                      </a:cxn>
                      <a:cxn ang="0">
                        <a:pos x="0" y="21"/>
                      </a:cxn>
                      <a:cxn ang="0">
                        <a:pos x="0" y="15"/>
                      </a:cxn>
                      <a:cxn ang="0">
                        <a:pos x="0" y="5"/>
                      </a:cxn>
                      <a:cxn ang="0">
                        <a:pos x="0" y="0"/>
                      </a:cxn>
                      <a:cxn ang="0">
                        <a:pos x="5" y="0"/>
                      </a:cxn>
                      <a:cxn ang="0">
                        <a:pos x="5" y="0"/>
                      </a:cxn>
                      <a:cxn ang="0">
                        <a:pos x="11" y="0"/>
                      </a:cxn>
                      <a:cxn ang="0">
                        <a:pos x="17" y="5"/>
                      </a:cxn>
                      <a:cxn ang="0">
                        <a:pos x="17" y="15"/>
                      </a:cxn>
                    </a:cxnLst>
                    <a:rect l="0" t="0" r="r" b="b"/>
                    <a:pathLst>
                      <a:path w="17" h="21">
                        <a:moveTo>
                          <a:pt x="17" y="15"/>
                        </a:moveTo>
                        <a:lnTo>
                          <a:pt x="11" y="21"/>
                        </a:lnTo>
                        <a:lnTo>
                          <a:pt x="5" y="21"/>
                        </a:lnTo>
                        <a:lnTo>
                          <a:pt x="5" y="21"/>
                        </a:lnTo>
                        <a:lnTo>
                          <a:pt x="0" y="21"/>
                        </a:lnTo>
                        <a:lnTo>
                          <a:pt x="0" y="15"/>
                        </a:lnTo>
                        <a:lnTo>
                          <a:pt x="0" y="5"/>
                        </a:lnTo>
                        <a:lnTo>
                          <a:pt x="0" y="0"/>
                        </a:lnTo>
                        <a:lnTo>
                          <a:pt x="5" y="0"/>
                        </a:lnTo>
                        <a:lnTo>
                          <a:pt x="5" y="0"/>
                        </a:lnTo>
                        <a:lnTo>
                          <a:pt x="11" y="0"/>
                        </a:lnTo>
                        <a:lnTo>
                          <a:pt x="17" y="5"/>
                        </a:lnTo>
                        <a:lnTo>
                          <a:pt x="17" y="15"/>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03" name="Freeform 174">
                    <a:extLst>
                      <a:ext uri="{FF2B5EF4-FFF2-40B4-BE49-F238E27FC236}">
                        <a16:creationId xmlns="" xmlns:a16="http://schemas.microsoft.com/office/drawing/2014/main" id="{51649C22-ECDA-477B-9121-7F98D4EDF88E}"/>
                      </a:ext>
                    </a:extLst>
                  </p:cNvPr>
                  <p:cNvSpPr>
                    <a:spLocks/>
                  </p:cNvSpPr>
                  <p:nvPr/>
                </p:nvSpPr>
                <p:spPr bwMode="auto">
                  <a:xfrm>
                    <a:off x="1707" y="1985"/>
                    <a:ext cx="33" cy="14"/>
                  </a:xfrm>
                  <a:custGeom>
                    <a:avLst/>
                    <a:gdLst/>
                    <a:ahLst/>
                    <a:cxnLst>
                      <a:cxn ang="0">
                        <a:pos x="5" y="15"/>
                      </a:cxn>
                      <a:cxn ang="0">
                        <a:pos x="0" y="10"/>
                      </a:cxn>
                      <a:cxn ang="0">
                        <a:pos x="0" y="5"/>
                      </a:cxn>
                      <a:cxn ang="0">
                        <a:pos x="0" y="5"/>
                      </a:cxn>
                      <a:cxn ang="0">
                        <a:pos x="0" y="0"/>
                      </a:cxn>
                      <a:cxn ang="0">
                        <a:pos x="5" y="0"/>
                      </a:cxn>
                      <a:cxn ang="0">
                        <a:pos x="17" y="0"/>
                      </a:cxn>
                      <a:cxn ang="0">
                        <a:pos x="22" y="0"/>
                      </a:cxn>
                      <a:cxn ang="0">
                        <a:pos x="22" y="5"/>
                      </a:cxn>
                      <a:cxn ang="0">
                        <a:pos x="22" y="5"/>
                      </a:cxn>
                      <a:cxn ang="0">
                        <a:pos x="22" y="10"/>
                      </a:cxn>
                      <a:cxn ang="0">
                        <a:pos x="17" y="15"/>
                      </a:cxn>
                      <a:cxn ang="0">
                        <a:pos x="5" y="15"/>
                      </a:cxn>
                    </a:cxnLst>
                    <a:rect l="0" t="0" r="r" b="b"/>
                    <a:pathLst>
                      <a:path w="22" h="15">
                        <a:moveTo>
                          <a:pt x="5" y="15"/>
                        </a:moveTo>
                        <a:lnTo>
                          <a:pt x="0" y="10"/>
                        </a:lnTo>
                        <a:lnTo>
                          <a:pt x="0" y="5"/>
                        </a:lnTo>
                        <a:lnTo>
                          <a:pt x="0" y="5"/>
                        </a:lnTo>
                        <a:lnTo>
                          <a:pt x="0" y="0"/>
                        </a:lnTo>
                        <a:lnTo>
                          <a:pt x="5" y="0"/>
                        </a:lnTo>
                        <a:lnTo>
                          <a:pt x="17" y="0"/>
                        </a:lnTo>
                        <a:lnTo>
                          <a:pt x="22" y="0"/>
                        </a:lnTo>
                        <a:lnTo>
                          <a:pt x="22" y="5"/>
                        </a:lnTo>
                        <a:lnTo>
                          <a:pt x="22" y="5"/>
                        </a:lnTo>
                        <a:lnTo>
                          <a:pt x="22" y="10"/>
                        </a:lnTo>
                        <a:lnTo>
                          <a:pt x="17" y="15"/>
                        </a:lnTo>
                        <a:lnTo>
                          <a:pt x="5" y="15"/>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04" name="Freeform 175">
                    <a:extLst>
                      <a:ext uri="{FF2B5EF4-FFF2-40B4-BE49-F238E27FC236}">
                        <a16:creationId xmlns="" xmlns:a16="http://schemas.microsoft.com/office/drawing/2014/main" id="{110B5F57-68FB-495C-A41D-63543D902664}"/>
                      </a:ext>
                    </a:extLst>
                  </p:cNvPr>
                  <p:cNvSpPr>
                    <a:spLocks/>
                  </p:cNvSpPr>
                  <p:nvPr/>
                </p:nvSpPr>
                <p:spPr bwMode="auto">
                  <a:xfrm>
                    <a:off x="1723" y="1963"/>
                    <a:ext cx="26" cy="31"/>
                  </a:xfrm>
                  <a:custGeom>
                    <a:avLst/>
                    <a:gdLst/>
                    <a:ahLst/>
                    <a:cxnLst>
                      <a:cxn ang="0">
                        <a:pos x="17" y="27"/>
                      </a:cxn>
                      <a:cxn ang="0">
                        <a:pos x="11" y="32"/>
                      </a:cxn>
                      <a:cxn ang="0">
                        <a:pos x="6" y="32"/>
                      </a:cxn>
                      <a:cxn ang="0">
                        <a:pos x="6" y="32"/>
                      </a:cxn>
                      <a:cxn ang="0">
                        <a:pos x="0" y="32"/>
                      </a:cxn>
                      <a:cxn ang="0">
                        <a:pos x="0" y="27"/>
                      </a:cxn>
                      <a:cxn ang="0">
                        <a:pos x="0" y="6"/>
                      </a:cxn>
                      <a:cxn ang="0">
                        <a:pos x="0" y="0"/>
                      </a:cxn>
                      <a:cxn ang="0">
                        <a:pos x="6" y="0"/>
                      </a:cxn>
                      <a:cxn ang="0">
                        <a:pos x="6" y="0"/>
                      </a:cxn>
                      <a:cxn ang="0">
                        <a:pos x="11" y="0"/>
                      </a:cxn>
                      <a:cxn ang="0">
                        <a:pos x="17" y="6"/>
                      </a:cxn>
                      <a:cxn ang="0">
                        <a:pos x="17" y="27"/>
                      </a:cxn>
                    </a:cxnLst>
                    <a:rect l="0" t="0" r="r" b="b"/>
                    <a:pathLst>
                      <a:path w="17" h="32">
                        <a:moveTo>
                          <a:pt x="17" y="27"/>
                        </a:moveTo>
                        <a:lnTo>
                          <a:pt x="11" y="32"/>
                        </a:lnTo>
                        <a:lnTo>
                          <a:pt x="6" y="32"/>
                        </a:lnTo>
                        <a:lnTo>
                          <a:pt x="6" y="32"/>
                        </a:lnTo>
                        <a:lnTo>
                          <a:pt x="0" y="32"/>
                        </a:lnTo>
                        <a:lnTo>
                          <a:pt x="0" y="27"/>
                        </a:lnTo>
                        <a:lnTo>
                          <a:pt x="0" y="6"/>
                        </a:lnTo>
                        <a:lnTo>
                          <a:pt x="0" y="0"/>
                        </a:lnTo>
                        <a:lnTo>
                          <a:pt x="6" y="0"/>
                        </a:lnTo>
                        <a:lnTo>
                          <a:pt x="6" y="0"/>
                        </a:lnTo>
                        <a:lnTo>
                          <a:pt x="11" y="0"/>
                        </a:lnTo>
                        <a:lnTo>
                          <a:pt x="17" y="6"/>
                        </a:lnTo>
                        <a:lnTo>
                          <a:pt x="17" y="27"/>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05" name="Freeform 176">
                    <a:extLst>
                      <a:ext uri="{FF2B5EF4-FFF2-40B4-BE49-F238E27FC236}">
                        <a16:creationId xmlns="" xmlns:a16="http://schemas.microsoft.com/office/drawing/2014/main" id="{2DEDF4AB-1297-41EB-9A23-9BEB911E0628}"/>
                      </a:ext>
                    </a:extLst>
                  </p:cNvPr>
                  <p:cNvSpPr>
                    <a:spLocks/>
                  </p:cNvSpPr>
                  <p:nvPr/>
                </p:nvSpPr>
                <p:spPr bwMode="auto">
                  <a:xfrm>
                    <a:off x="1723" y="1963"/>
                    <a:ext cx="35" cy="16"/>
                  </a:xfrm>
                  <a:custGeom>
                    <a:avLst/>
                    <a:gdLst/>
                    <a:ahLst/>
                    <a:cxnLst>
                      <a:cxn ang="0">
                        <a:pos x="6" y="16"/>
                      </a:cxn>
                      <a:cxn ang="0">
                        <a:pos x="0" y="11"/>
                      </a:cxn>
                      <a:cxn ang="0">
                        <a:pos x="0" y="6"/>
                      </a:cxn>
                      <a:cxn ang="0">
                        <a:pos x="0" y="6"/>
                      </a:cxn>
                      <a:cxn ang="0">
                        <a:pos x="0" y="0"/>
                      </a:cxn>
                      <a:cxn ang="0">
                        <a:pos x="6" y="0"/>
                      </a:cxn>
                      <a:cxn ang="0">
                        <a:pos x="17" y="0"/>
                      </a:cxn>
                      <a:cxn ang="0">
                        <a:pos x="23" y="0"/>
                      </a:cxn>
                      <a:cxn ang="0">
                        <a:pos x="23" y="6"/>
                      </a:cxn>
                      <a:cxn ang="0">
                        <a:pos x="23" y="6"/>
                      </a:cxn>
                      <a:cxn ang="0">
                        <a:pos x="23" y="11"/>
                      </a:cxn>
                      <a:cxn ang="0">
                        <a:pos x="17" y="16"/>
                      </a:cxn>
                      <a:cxn ang="0">
                        <a:pos x="6" y="16"/>
                      </a:cxn>
                    </a:cxnLst>
                    <a:rect l="0" t="0" r="r" b="b"/>
                    <a:pathLst>
                      <a:path w="23" h="16">
                        <a:moveTo>
                          <a:pt x="6" y="16"/>
                        </a:moveTo>
                        <a:lnTo>
                          <a:pt x="0" y="11"/>
                        </a:lnTo>
                        <a:lnTo>
                          <a:pt x="0" y="6"/>
                        </a:lnTo>
                        <a:lnTo>
                          <a:pt x="0" y="6"/>
                        </a:lnTo>
                        <a:lnTo>
                          <a:pt x="0" y="0"/>
                        </a:lnTo>
                        <a:lnTo>
                          <a:pt x="6" y="0"/>
                        </a:lnTo>
                        <a:lnTo>
                          <a:pt x="17" y="0"/>
                        </a:lnTo>
                        <a:lnTo>
                          <a:pt x="23" y="0"/>
                        </a:lnTo>
                        <a:lnTo>
                          <a:pt x="23" y="6"/>
                        </a:lnTo>
                        <a:lnTo>
                          <a:pt x="23" y="6"/>
                        </a:lnTo>
                        <a:lnTo>
                          <a:pt x="23" y="11"/>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06" name="Freeform 177">
                    <a:extLst>
                      <a:ext uri="{FF2B5EF4-FFF2-40B4-BE49-F238E27FC236}">
                        <a16:creationId xmlns="" xmlns:a16="http://schemas.microsoft.com/office/drawing/2014/main" id="{695A9A87-EB40-4E69-A8BA-7623C82DBA7B}"/>
                      </a:ext>
                    </a:extLst>
                  </p:cNvPr>
                  <p:cNvSpPr>
                    <a:spLocks/>
                  </p:cNvSpPr>
                  <p:nvPr/>
                </p:nvSpPr>
                <p:spPr bwMode="auto">
                  <a:xfrm>
                    <a:off x="1740" y="1953"/>
                    <a:ext cx="26" cy="21"/>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613" name="Group 885">
                    <a:extLst>
                      <a:ext uri="{FF2B5EF4-FFF2-40B4-BE49-F238E27FC236}">
                        <a16:creationId xmlns="" xmlns:a16="http://schemas.microsoft.com/office/drawing/2014/main" id="{81E20218-BCB6-4F6F-97A5-18437A1A3956}"/>
                      </a:ext>
                    </a:extLst>
                  </p:cNvPr>
                  <p:cNvGrpSpPr>
                    <a:grpSpLocks/>
                  </p:cNvGrpSpPr>
                  <p:nvPr/>
                </p:nvGrpSpPr>
                <p:grpSpPr bwMode="auto">
                  <a:xfrm>
                    <a:off x="831" y="1161"/>
                    <a:ext cx="4604" cy="1499"/>
                    <a:chOff x="831" y="1161"/>
                    <a:chExt cx="4604" cy="1499"/>
                  </a:xfrm>
                </p:grpSpPr>
                <p:sp>
                  <p:nvSpPr>
                    <p:cNvPr id="308" name="Freeform 58">
                      <a:extLst>
                        <a:ext uri="{FF2B5EF4-FFF2-40B4-BE49-F238E27FC236}">
                          <a16:creationId xmlns="" xmlns:a16="http://schemas.microsoft.com/office/drawing/2014/main" id="{0A22B799-20C3-4AB4-93AD-917F73F972F7}"/>
                        </a:ext>
                      </a:extLst>
                    </p:cNvPr>
                    <p:cNvSpPr>
                      <a:spLocks/>
                    </p:cNvSpPr>
                    <p:nvPr/>
                  </p:nvSpPr>
                  <p:spPr bwMode="auto">
                    <a:xfrm>
                      <a:off x="831" y="2644"/>
                      <a:ext cx="28" cy="16"/>
                    </a:xfrm>
                    <a:custGeom>
                      <a:avLst/>
                      <a:gdLst/>
                      <a:ahLst/>
                      <a:cxnLst>
                        <a:cxn ang="0">
                          <a:pos x="6" y="16"/>
                        </a:cxn>
                        <a:cxn ang="0">
                          <a:pos x="0" y="10"/>
                        </a:cxn>
                        <a:cxn ang="0">
                          <a:pos x="0" y="5"/>
                        </a:cxn>
                        <a:cxn ang="0">
                          <a:pos x="0" y="5"/>
                        </a:cxn>
                        <a:cxn ang="0">
                          <a:pos x="0" y="0"/>
                        </a:cxn>
                        <a:cxn ang="0">
                          <a:pos x="6" y="0"/>
                        </a:cxn>
                        <a:cxn ang="0">
                          <a:pos x="12" y="0"/>
                        </a:cxn>
                        <a:cxn ang="0">
                          <a:pos x="18" y="0"/>
                        </a:cxn>
                        <a:cxn ang="0">
                          <a:pos x="18" y="5"/>
                        </a:cxn>
                        <a:cxn ang="0">
                          <a:pos x="18" y="5"/>
                        </a:cxn>
                        <a:cxn ang="0">
                          <a:pos x="18" y="10"/>
                        </a:cxn>
                        <a:cxn ang="0">
                          <a:pos x="12" y="16"/>
                        </a:cxn>
                        <a:cxn ang="0">
                          <a:pos x="6" y="16"/>
                        </a:cxn>
                      </a:cxnLst>
                      <a:rect l="0" t="0" r="r" b="b"/>
                      <a:pathLst>
                        <a:path w="18" h="16">
                          <a:moveTo>
                            <a:pt x="6" y="16"/>
                          </a:moveTo>
                          <a:lnTo>
                            <a:pt x="0" y="10"/>
                          </a:lnTo>
                          <a:lnTo>
                            <a:pt x="0" y="5"/>
                          </a:lnTo>
                          <a:lnTo>
                            <a:pt x="0" y="5"/>
                          </a:lnTo>
                          <a:lnTo>
                            <a:pt x="0" y="0"/>
                          </a:lnTo>
                          <a:lnTo>
                            <a:pt x="6" y="0"/>
                          </a:lnTo>
                          <a:lnTo>
                            <a:pt x="12" y="0"/>
                          </a:lnTo>
                          <a:lnTo>
                            <a:pt x="18" y="0"/>
                          </a:lnTo>
                          <a:lnTo>
                            <a:pt x="18" y="5"/>
                          </a:lnTo>
                          <a:lnTo>
                            <a:pt x="18" y="5"/>
                          </a:lnTo>
                          <a:lnTo>
                            <a:pt x="18" y="10"/>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09" name="Freeform 60">
                      <a:extLst>
                        <a:ext uri="{FF2B5EF4-FFF2-40B4-BE49-F238E27FC236}">
                          <a16:creationId xmlns="" xmlns:a16="http://schemas.microsoft.com/office/drawing/2014/main" id="{58BE9AF7-E006-4234-AD79-62FC084AAA20}"/>
                        </a:ext>
                      </a:extLst>
                    </p:cNvPr>
                    <p:cNvSpPr>
                      <a:spLocks/>
                    </p:cNvSpPr>
                    <p:nvPr/>
                  </p:nvSpPr>
                  <p:spPr bwMode="auto">
                    <a:xfrm>
                      <a:off x="840" y="2622"/>
                      <a:ext cx="26"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10" name="Freeform 63">
                      <a:extLst>
                        <a:ext uri="{FF2B5EF4-FFF2-40B4-BE49-F238E27FC236}">
                          <a16:creationId xmlns="" xmlns:a16="http://schemas.microsoft.com/office/drawing/2014/main" id="{E2B7B389-849E-4FC6-9717-E4F2DE5F93B8}"/>
                        </a:ext>
                      </a:extLst>
                    </p:cNvPr>
                    <p:cNvSpPr>
                      <a:spLocks/>
                    </p:cNvSpPr>
                    <p:nvPr/>
                  </p:nvSpPr>
                  <p:spPr bwMode="auto">
                    <a:xfrm>
                      <a:off x="849" y="2601"/>
                      <a:ext cx="43" cy="14"/>
                    </a:xfrm>
                    <a:custGeom>
                      <a:avLst/>
                      <a:gdLst/>
                      <a:ahLst/>
                      <a:cxnLst>
                        <a:cxn ang="0">
                          <a:pos x="6" y="16"/>
                        </a:cxn>
                        <a:cxn ang="0">
                          <a:pos x="0" y="11"/>
                        </a:cxn>
                        <a:cxn ang="0">
                          <a:pos x="0" y="5"/>
                        </a:cxn>
                        <a:cxn ang="0">
                          <a:pos x="0" y="5"/>
                        </a:cxn>
                        <a:cxn ang="0">
                          <a:pos x="0" y="0"/>
                        </a:cxn>
                        <a:cxn ang="0">
                          <a:pos x="6" y="0"/>
                        </a:cxn>
                        <a:cxn ang="0">
                          <a:pos x="23" y="0"/>
                        </a:cxn>
                        <a:cxn ang="0">
                          <a:pos x="28" y="0"/>
                        </a:cxn>
                        <a:cxn ang="0">
                          <a:pos x="28" y="5"/>
                        </a:cxn>
                        <a:cxn ang="0">
                          <a:pos x="28" y="5"/>
                        </a:cxn>
                        <a:cxn ang="0">
                          <a:pos x="28" y="11"/>
                        </a:cxn>
                        <a:cxn ang="0">
                          <a:pos x="23" y="16"/>
                        </a:cxn>
                        <a:cxn ang="0">
                          <a:pos x="6" y="16"/>
                        </a:cxn>
                      </a:cxnLst>
                      <a:rect l="0" t="0" r="r" b="b"/>
                      <a:pathLst>
                        <a:path w="28" h="16">
                          <a:moveTo>
                            <a:pt x="6" y="16"/>
                          </a:moveTo>
                          <a:lnTo>
                            <a:pt x="0" y="11"/>
                          </a:lnTo>
                          <a:lnTo>
                            <a:pt x="0" y="5"/>
                          </a:lnTo>
                          <a:lnTo>
                            <a:pt x="0" y="5"/>
                          </a:lnTo>
                          <a:lnTo>
                            <a:pt x="0" y="0"/>
                          </a:lnTo>
                          <a:lnTo>
                            <a:pt x="6" y="0"/>
                          </a:lnTo>
                          <a:lnTo>
                            <a:pt x="23" y="0"/>
                          </a:lnTo>
                          <a:lnTo>
                            <a:pt x="28" y="0"/>
                          </a:lnTo>
                          <a:lnTo>
                            <a:pt x="28" y="5"/>
                          </a:lnTo>
                          <a:lnTo>
                            <a:pt x="28" y="5"/>
                          </a:lnTo>
                          <a:lnTo>
                            <a:pt x="28"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11" name="Freeform 64">
                      <a:extLst>
                        <a:ext uri="{FF2B5EF4-FFF2-40B4-BE49-F238E27FC236}">
                          <a16:creationId xmlns="" xmlns:a16="http://schemas.microsoft.com/office/drawing/2014/main" id="{8DEC0F07-24A3-4788-B61C-5281B05F7FF2}"/>
                        </a:ext>
                      </a:extLst>
                    </p:cNvPr>
                    <p:cNvSpPr>
                      <a:spLocks/>
                    </p:cNvSpPr>
                    <p:nvPr/>
                  </p:nvSpPr>
                  <p:spPr bwMode="auto">
                    <a:xfrm>
                      <a:off x="875" y="2590"/>
                      <a:ext cx="26" cy="22"/>
                    </a:xfrm>
                    <a:custGeom>
                      <a:avLst/>
                      <a:gdLst/>
                      <a:ahLst/>
                      <a:cxnLst>
                        <a:cxn ang="0">
                          <a:pos x="17" y="16"/>
                        </a:cxn>
                        <a:cxn ang="0">
                          <a:pos x="11" y="22"/>
                        </a:cxn>
                        <a:cxn ang="0">
                          <a:pos x="6" y="22"/>
                        </a:cxn>
                        <a:cxn ang="0">
                          <a:pos x="6" y="22"/>
                        </a:cxn>
                        <a:cxn ang="0">
                          <a:pos x="0" y="22"/>
                        </a:cxn>
                        <a:cxn ang="0">
                          <a:pos x="0" y="16"/>
                        </a:cxn>
                        <a:cxn ang="0">
                          <a:pos x="0" y="6"/>
                        </a:cxn>
                        <a:cxn ang="0">
                          <a:pos x="0" y="0"/>
                        </a:cxn>
                        <a:cxn ang="0">
                          <a:pos x="6" y="0"/>
                        </a:cxn>
                        <a:cxn ang="0">
                          <a:pos x="6" y="0"/>
                        </a:cxn>
                        <a:cxn ang="0">
                          <a:pos x="11" y="0"/>
                        </a:cxn>
                        <a:cxn ang="0">
                          <a:pos x="17" y="6"/>
                        </a:cxn>
                        <a:cxn ang="0">
                          <a:pos x="17" y="16"/>
                        </a:cxn>
                      </a:cxnLst>
                      <a:rect l="0" t="0" r="r" b="b"/>
                      <a:pathLst>
                        <a:path w="17" h="22">
                          <a:moveTo>
                            <a:pt x="17" y="16"/>
                          </a:moveTo>
                          <a:lnTo>
                            <a:pt x="11" y="22"/>
                          </a:lnTo>
                          <a:lnTo>
                            <a:pt x="6" y="22"/>
                          </a:lnTo>
                          <a:lnTo>
                            <a:pt x="6" y="22"/>
                          </a:lnTo>
                          <a:lnTo>
                            <a:pt x="0" y="22"/>
                          </a:lnTo>
                          <a:lnTo>
                            <a:pt x="0" y="16"/>
                          </a:lnTo>
                          <a:lnTo>
                            <a:pt x="0" y="6"/>
                          </a:lnTo>
                          <a:lnTo>
                            <a:pt x="0" y="0"/>
                          </a:lnTo>
                          <a:lnTo>
                            <a:pt x="6" y="0"/>
                          </a:lnTo>
                          <a:lnTo>
                            <a:pt x="6"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12" name="Freeform 67">
                      <a:extLst>
                        <a:ext uri="{FF2B5EF4-FFF2-40B4-BE49-F238E27FC236}">
                          <a16:creationId xmlns="" xmlns:a16="http://schemas.microsoft.com/office/drawing/2014/main" id="{773F129D-C2A0-4E54-BEAD-A14CB74EF2E8}"/>
                        </a:ext>
                      </a:extLst>
                    </p:cNvPr>
                    <p:cNvSpPr>
                      <a:spLocks/>
                    </p:cNvSpPr>
                    <p:nvPr/>
                  </p:nvSpPr>
                  <p:spPr bwMode="auto">
                    <a:xfrm>
                      <a:off x="884" y="2564"/>
                      <a:ext cx="26" cy="26"/>
                    </a:xfrm>
                    <a:custGeom>
                      <a:avLst/>
                      <a:gdLst/>
                      <a:ahLst/>
                      <a:cxnLst>
                        <a:cxn ang="0">
                          <a:pos x="17" y="21"/>
                        </a:cxn>
                        <a:cxn ang="0">
                          <a:pos x="11" y="26"/>
                        </a:cxn>
                        <a:cxn ang="0">
                          <a:pos x="5" y="26"/>
                        </a:cxn>
                        <a:cxn ang="0">
                          <a:pos x="5" y="26"/>
                        </a:cxn>
                        <a:cxn ang="0">
                          <a:pos x="0" y="26"/>
                        </a:cxn>
                        <a:cxn ang="0">
                          <a:pos x="0" y="21"/>
                        </a:cxn>
                        <a:cxn ang="0">
                          <a:pos x="0" y="5"/>
                        </a:cxn>
                        <a:cxn ang="0">
                          <a:pos x="0" y="0"/>
                        </a:cxn>
                        <a:cxn ang="0">
                          <a:pos x="5" y="0"/>
                        </a:cxn>
                        <a:cxn ang="0">
                          <a:pos x="5" y="0"/>
                        </a:cxn>
                        <a:cxn ang="0">
                          <a:pos x="11" y="0"/>
                        </a:cxn>
                        <a:cxn ang="0">
                          <a:pos x="17" y="5"/>
                        </a:cxn>
                        <a:cxn ang="0">
                          <a:pos x="17" y="21"/>
                        </a:cxn>
                      </a:cxnLst>
                      <a:rect l="0" t="0" r="r" b="b"/>
                      <a:pathLst>
                        <a:path w="17" h="26">
                          <a:moveTo>
                            <a:pt x="17" y="21"/>
                          </a:moveTo>
                          <a:lnTo>
                            <a:pt x="11" y="26"/>
                          </a:lnTo>
                          <a:lnTo>
                            <a:pt x="5" y="26"/>
                          </a:lnTo>
                          <a:lnTo>
                            <a:pt x="5" y="26"/>
                          </a:lnTo>
                          <a:lnTo>
                            <a:pt x="0" y="26"/>
                          </a:lnTo>
                          <a:lnTo>
                            <a:pt x="0" y="21"/>
                          </a:lnTo>
                          <a:lnTo>
                            <a:pt x="0" y="5"/>
                          </a:lnTo>
                          <a:lnTo>
                            <a:pt x="0" y="0"/>
                          </a:lnTo>
                          <a:lnTo>
                            <a:pt x="5" y="0"/>
                          </a:lnTo>
                          <a:lnTo>
                            <a:pt x="5" y="0"/>
                          </a:lnTo>
                          <a:lnTo>
                            <a:pt x="11" y="0"/>
                          </a:lnTo>
                          <a:lnTo>
                            <a:pt x="17" y="5"/>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13" name="Freeform 69">
                      <a:extLst>
                        <a:ext uri="{FF2B5EF4-FFF2-40B4-BE49-F238E27FC236}">
                          <a16:creationId xmlns="" xmlns:a16="http://schemas.microsoft.com/office/drawing/2014/main" id="{340ACCAE-2703-4264-89A0-1D65F4EE1991}"/>
                        </a:ext>
                      </a:extLst>
                    </p:cNvPr>
                    <p:cNvSpPr>
                      <a:spLocks/>
                    </p:cNvSpPr>
                    <p:nvPr/>
                  </p:nvSpPr>
                  <p:spPr bwMode="auto">
                    <a:xfrm>
                      <a:off x="901" y="2564"/>
                      <a:ext cx="26" cy="16"/>
                    </a:xfrm>
                    <a:custGeom>
                      <a:avLst/>
                      <a:gdLst/>
                      <a:ahLst/>
                      <a:cxnLst>
                        <a:cxn ang="0">
                          <a:pos x="6" y="16"/>
                        </a:cxn>
                        <a:cxn ang="0">
                          <a:pos x="0" y="11"/>
                        </a:cxn>
                        <a:cxn ang="0">
                          <a:pos x="0" y="5"/>
                        </a:cxn>
                        <a:cxn ang="0">
                          <a:pos x="0" y="5"/>
                        </a:cxn>
                        <a:cxn ang="0">
                          <a:pos x="0" y="0"/>
                        </a:cxn>
                        <a:cxn ang="0">
                          <a:pos x="6" y="0"/>
                        </a:cxn>
                        <a:cxn ang="0">
                          <a:pos x="11" y="0"/>
                        </a:cxn>
                        <a:cxn ang="0">
                          <a:pos x="17" y="0"/>
                        </a:cxn>
                        <a:cxn ang="0">
                          <a:pos x="17" y="5"/>
                        </a:cxn>
                        <a:cxn ang="0">
                          <a:pos x="17" y="5"/>
                        </a:cxn>
                        <a:cxn ang="0">
                          <a:pos x="17" y="11"/>
                        </a:cxn>
                        <a:cxn ang="0">
                          <a:pos x="11" y="16"/>
                        </a:cxn>
                        <a:cxn ang="0">
                          <a:pos x="6" y="16"/>
                        </a:cxn>
                      </a:cxnLst>
                      <a:rect l="0" t="0" r="r" b="b"/>
                      <a:pathLst>
                        <a:path w="17" h="16">
                          <a:moveTo>
                            <a:pt x="6" y="16"/>
                          </a:moveTo>
                          <a:lnTo>
                            <a:pt x="0" y="11"/>
                          </a:lnTo>
                          <a:lnTo>
                            <a:pt x="0" y="5"/>
                          </a:lnTo>
                          <a:lnTo>
                            <a:pt x="0" y="5"/>
                          </a:lnTo>
                          <a:lnTo>
                            <a:pt x="0" y="0"/>
                          </a:lnTo>
                          <a:lnTo>
                            <a:pt x="6" y="0"/>
                          </a:lnTo>
                          <a:lnTo>
                            <a:pt x="11" y="0"/>
                          </a:lnTo>
                          <a:lnTo>
                            <a:pt x="17" y="0"/>
                          </a:lnTo>
                          <a:lnTo>
                            <a:pt x="17" y="5"/>
                          </a:lnTo>
                          <a:lnTo>
                            <a:pt x="17" y="5"/>
                          </a:lnTo>
                          <a:lnTo>
                            <a:pt x="17" y="11"/>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14" name="Freeform 72">
                      <a:extLst>
                        <a:ext uri="{FF2B5EF4-FFF2-40B4-BE49-F238E27FC236}">
                          <a16:creationId xmlns="" xmlns:a16="http://schemas.microsoft.com/office/drawing/2014/main" id="{267A0F44-AEF2-4097-92AA-113ABFB2457F}"/>
                        </a:ext>
                      </a:extLst>
                    </p:cNvPr>
                    <p:cNvSpPr>
                      <a:spLocks/>
                    </p:cNvSpPr>
                    <p:nvPr/>
                  </p:nvSpPr>
                  <p:spPr bwMode="auto">
                    <a:xfrm>
                      <a:off x="927" y="2564"/>
                      <a:ext cx="25" cy="16"/>
                    </a:xfrm>
                    <a:custGeom>
                      <a:avLst/>
                      <a:gdLst/>
                      <a:ahLst/>
                      <a:cxnLst>
                        <a:cxn ang="0">
                          <a:pos x="6" y="16"/>
                        </a:cxn>
                        <a:cxn ang="0">
                          <a:pos x="0" y="11"/>
                        </a:cxn>
                        <a:cxn ang="0">
                          <a:pos x="0" y="5"/>
                        </a:cxn>
                        <a:cxn ang="0">
                          <a:pos x="0" y="5"/>
                        </a:cxn>
                        <a:cxn ang="0">
                          <a:pos x="0" y="0"/>
                        </a:cxn>
                        <a:cxn ang="0">
                          <a:pos x="6" y="0"/>
                        </a:cxn>
                        <a:cxn ang="0">
                          <a:pos x="11" y="0"/>
                        </a:cxn>
                        <a:cxn ang="0">
                          <a:pos x="17" y="0"/>
                        </a:cxn>
                        <a:cxn ang="0">
                          <a:pos x="17" y="5"/>
                        </a:cxn>
                        <a:cxn ang="0">
                          <a:pos x="17" y="5"/>
                        </a:cxn>
                        <a:cxn ang="0">
                          <a:pos x="17" y="11"/>
                        </a:cxn>
                        <a:cxn ang="0">
                          <a:pos x="11" y="16"/>
                        </a:cxn>
                        <a:cxn ang="0">
                          <a:pos x="6" y="16"/>
                        </a:cxn>
                      </a:cxnLst>
                      <a:rect l="0" t="0" r="r" b="b"/>
                      <a:pathLst>
                        <a:path w="17" h="16">
                          <a:moveTo>
                            <a:pt x="6" y="16"/>
                          </a:moveTo>
                          <a:lnTo>
                            <a:pt x="0" y="11"/>
                          </a:lnTo>
                          <a:lnTo>
                            <a:pt x="0" y="5"/>
                          </a:lnTo>
                          <a:lnTo>
                            <a:pt x="0" y="5"/>
                          </a:lnTo>
                          <a:lnTo>
                            <a:pt x="0" y="0"/>
                          </a:lnTo>
                          <a:lnTo>
                            <a:pt x="6" y="0"/>
                          </a:lnTo>
                          <a:lnTo>
                            <a:pt x="11" y="0"/>
                          </a:lnTo>
                          <a:lnTo>
                            <a:pt x="17" y="0"/>
                          </a:lnTo>
                          <a:lnTo>
                            <a:pt x="17" y="5"/>
                          </a:lnTo>
                          <a:lnTo>
                            <a:pt x="17" y="5"/>
                          </a:lnTo>
                          <a:lnTo>
                            <a:pt x="17" y="11"/>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15" name="Freeform 76">
                      <a:extLst>
                        <a:ext uri="{FF2B5EF4-FFF2-40B4-BE49-F238E27FC236}">
                          <a16:creationId xmlns="" xmlns:a16="http://schemas.microsoft.com/office/drawing/2014/main" id="{A7863A74-3A30-4147-ACD1-733618739FA8}"/>
                        </a:ext>
                      </a:extLst>
                    </p:cNvPr>
                    <p:cNvSpPr>
                      <a:spLocks/>
                    </p:cNvSpPr>
                    <p:nvPr/>
                  </p:nvSpPr>
                  <p:spPr bwMode="auto">
                    <a:xfrm>
                      <a:off x="961" y="2553"/>
                      <a:ext cx="26" cy="22"/>
                    </a:xfrm>
                    <a:custGeom>
                      <a:avLst/>
                      <a:gdLst/>
                      <a:ahLst/>
                      <a:cxnLst>
                        <a:cxn ang="0">
                          <a:pos x="17" y="16"/>
                        </a:cxn>
                        <a:cxn ang="0">
                          <a:pos x="11" y="22"/>
                        </a:cxn>
                        <a:cxn ang="0">
                          <a:pos x="5" y="22"/>
                        </a:cxn>
                        <a:cxn ang="0">
                          <a:pos x="5" y="22"/>
                        </a:cxn>
                        <a:cxn ang="0">
                          <a:pos x="0" y="22"/>
                        </a:cxn>
                        <a:cxn ang="0">
                          <a:pos x="0" y="16"/>
                        </a:cxn>
                        <a:cxn ang="0">
                          <a:pos x="0" y="6"/>
                        </a:cxn>
                        <a:cxn ang="0">
                          <a:pos x="0" y="0"/>
                        </a:cxn>
                        <a:cxn ang="0">
                          <a:pos x="5" y="0"/>
                        </a:cxn>
                        <a:cxn ang="0">
                          <a:pos x="5" y="0"/>
                        </a:cxn>
                        <a:cxn ang="0">
                          <a:pos x="11" y="0"/>
                        </a:cxn>
                        <a:cxn ang="0">
                          <a:pos x="17" y="6"/>
                        </a:cxn>
                        <a:cxn ang="0">
                          <a:pos x="17" y="16"/>
                        </a:cxn>
                      </a:cxnLst>
                      <a:rect l="0" t="0" r="r" b="b"/>
                      <a:pathLst>
                        <a:path w="17" h="22">
                          <a:moveTo>
                            <a:pt x="17" y="16"/>
                          </a:moveTo>
                          <a:lnTo>
                            <a:pt x="11" y="22"/>
                          </a:lnTo>
                          <a:lnTo>
                            <a:pt x="5" y="22"/>
                          </a:lnTo>
                          <a:lnTo>
                            <a:pt x="5" y="22"/>
                          </a:lnTo>
                          <a:lnTo>
                            <a:pt x="0" y="22"/>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622" name="Group 883">
                      <a:extLst>
                        <a:ext uri="{FF2B5EF4-FFF2-40B4-BE49-F238E27FC236}">
                          <a16:creationId xmlns="" xmlns:a16="http://schemas.microsoft.com/office/drawing/2014/main" id="{4BFB9EA4-4A53-4A6B-81B0-9EAFF43A60B1}"/>
                        </a:ext>
                      </a:extLst>
                    </p:cNvPr>
                    <p:cNvGrpSpPr>
                      <a:grpSpLocks/>
                    </p:cNvGrpSpPr>
                    <p:nvPr/>
                  </p:nvGrpSpPr>
                  <p:grpSpPr bwMode="auto">
                    <a:xfrm>
                      <a:off x="961" y="1161"/>
                      <a:ext cx="4474" cy="1403"/>
                      <a:chOff x="961" y="1161"/>
                      <a:chExt cx="4474" cy="1403"/>
                    </a:xfrm>
                  </p:grpSpPr>
                  <p:sp>
                    <p:nvSpPr>
                      <p:cNvPr id="317" name="Freeform 84">
                        <a:extLst>
                          <a:ext uri="{FF2B5EF4-FFF2-40B4-BE49-F238E27FC236}">
                            <a16:creationId xmlns="" xmlns:a16="http://schemas.microsoft.com/office/drawing/2014/main" id="{5BB755B1-5FED-47E0-8AAE-52D7CB24CE2B}"/>
                          </a:ext>
                        </a:extLst>
                      </p:cNvPr>
                      <p:cNvSpPr>
                        <a:spLocks/>
                      </p:cNvSpPr>
                      <p:nvPr/>
                    </p:nvSpPr>
                    <p:spPr bwMode="auto">
                      <a:xfrm>
                        <a:off x="1013" y="2500"/>
                        <a:ext cx="25" cy="20"/>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18" name="Freeform 85">
                        <a:extLst>
                          <a:ext uri="{FF2B5EF4-FFF2-40B4-BE49-F238E27FC236}">
                            <a16:creationId xmlns="" xmlns:a16="http://schemas.microsoft.com/office/drawing/2014/main" id="{F01552EA-06B7-42C0-9500-2F9C660C1562}"/>
                          </a:ext>
                        </a:extLst>
                      </p:cNvPr>
                      <p:cNvSpPr>
                        <a:spLocks/>
                      </p:cNvSpPr>
                      <p:nvPr/>
                    </p:nvSpPr>
                    <p:spPr bwMode="auto">
                      <a:xfrm>
                        <a:off x="1013" y="2489"/>
                        <a:ext cx="25" cy="22"/>
                      </a:xfrm>
                      <a:custGeom>
                        <a:avLst/>
                        <a:gdLst/>
                        <a:ahLst/>
                        <a:cxnLst>
                          <a:cxn ang="0">
                            <a:pos x="17" y="16"/>
                          </a:cxn>
                          <a:cxn ang="0">
                            <a:pos x="11" y="22"/>
                          </a:cxn>
                          <a:cxn ang="0">
                            <a:pos x="5" y="22"/>
                          </a:cxn>
                          <a:cxn ang="0">
                            <a:pos x="5" y="22"/>
                          </a:cxn>
                          <a:cxn ang="0">
                            <a:pos x="0" y="22"/>
                          </a:cxn>
                          <a:cxn ang="0">
                            <a:pos x="0" y="16"/>
                          </a:cxn>
                          <a:cxn ang="0">
                            <a:pos x="0" y="6"/>
                          </a:cxn>
                          <a:cxn ang="0">
                            <a:pos x="0" y="0"/>
                          </a:cxn>
                          <a:cxn ang="0">
                            <a:pos x="5" y="0"/>
                          </a:cxn>
                          <a:cxn ang="0">
                            <a:pos x="5" y="0"/>
                          </a:cxn>
                          <a:cxn ang="0">
                            <a:pos x="11" y="0"/>
                          </a:cxn>
                          <a:cxn ang="0">
                            <a:pos x="17" y="6"/>
                          </a:cxn>
                          <a:cxn ang="0">
                            <a:pos x="17" y="16"/>
                          </a:cxn>
                        </a:cxnLst>
                        <a:rect l="0" t="0" r="r" b="b"/>
                        <a:pathLst>
                          <a:path w="17" h="22">
                            <a:moveTo>
                              <a:pt x="17" y="16"/>
                            </a:moveTo>
                            <a:lnTo>
                              <a:pt x="11" y="22"/>
                            </a:lnTo>
                            <a:lnTo>
                              <a:pt x="5" y="22"/>
                            </a:lnTo>
                            <a:lnTo>
                              <a:pt x="5" y="22"/>
                            </a:lnTo>
                            <a:lnTo>
                              <a:pt x="0" y="22"/>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625" name="Group 882">
                        <a:extLst>
                          <a:ext uri="{FF2B5EF4-FFF2-40B4-BE49-F238E27FC236}">
                            <a16:creationId xmlns="" xmlns:a16="http://schemas.microsoft.com/office/drawing/2014/main" id="{8E88FFC5-E149-4CB6-A0D1-7A2E56EE2F8A}"/>
                          </a:ext>
                        </a:extLst>
                      </p:cNvPr>
                      <p:cNvGrpSpPr>
                        <a:grpSpLocks/>
                      </p:cNvGrpSpPr>
                      <p:nvPr/>
                    </p:nvGrpSpPr>
                    <p:grpSpPr bwMode="auto">
                      <a:xfrm>
                        <a:off x="961" y="1161"/>
                        <a:ext cx="4474" cy="1403"/>
                        <a:chOff x="961" y="1161"/>
                        <a:chExt cx="4474" cy="1403"/>
                      </a:xfrm>
                    </p:grpSpPr>
                    <p:sp>
                      <p:nvSpPr>
                        <p:cNvPr id="320" name="Freeform 77">
                          <a:extLst>
                            <a:ext uri="{FF2B5EF4-FFF2-40B4-BE49-F238E27FC236}">
                              <a16:creationId xmlns="" xmlns:a16="http://schemas.microsoft.com/office/drawing/2014/main" id="{B550EA76-D81A-43FD-905D-D493A6BC444A}"/>
                            </a:ext>
                          </a:extLst>
                        </p:cNvPr>
                        <p:cNvSpPr>
                          <a:spLocks/>
                        </p:cNvSpPr>
                        <p:nvPr/>
                      </p:nvSpPr>
                      <p:spPr bwMode="auto">
                        <a:xfrm>
                          <a:off x="961" y="2532"/>
                          <a:ext cx="26" cy="32"/>
                        </a:xfrm>
                        <a:custGeom>
                          <a:avLst/>
                          <a:gdLst/>
                          <a:ahLst/>
                          <a:cxnLst>
                            <a:cxn ang="0">
                              <a:pos x="17" y="27"/>
                            </a:cxn>
                            <a:cxn ang="0">
                              <a:pos x="11" y="32"/>
                            </a:cxn>
                            <a:cxn ang="0">
                              <a:pos x="5" y="32"/>
                            </a:cxn>
                            <a:cxn ang="0">
                              <a:pos x="5" y="32"/>
                            </a:cxn>
                            <a:cxn ang="0">
                              <a:pos x="0" y="32"/>
                            </a:cxn>
                            <a:cxn ang="0">
                              <a:pos x="0" y="27"/>
                            </a:cxn>
                            <a:cxn ang="0">
                              <a:pos x="0" y="5"/>
                            </a:cxn>
                            <a:cxn ang="0">
                              <a:pos x="0" y="0"/>
                            </a:cxn>
                            <a:cxn ang="0">
                              <a:pos x="5" y="0"/>
                            </a:cxn>
                            <a:cxn ang="0">
                              <a:pos x="5" y="0"/>
                            </a:cxn>
                            <a:cxn ang="0">
                              <a:pos x="11" y="0"/>
                            </a:cxn>
                            <a:cxn ang="0">
                              <a:pos x="17" y="5"/>
                            </a:cxn>
                            <a:cxn ang="0">
                              <a:pos x="17" y="27"/>
                            </a:cxn>
                          </a:cxnLst>
                          <a:rect l="0" t="0" r="r" b="b"/>
                          <a:pathLst>
                            <a:path w="17" h="32">
                              <a:moveTo>
                                <a:pt x="17" y="27"/>
                              </a:moveTo>
                              <a:lnTo>
                                <a:pt x="11" y="32"/>
                              </a:lnTo>
                              <a:lnTo>
                                <a:pt x="5" y="32"/>
                              </a:lnTo>
                              <a:lnTo>
                                <a:pt x="5" y="32"/>
                              </a:lnTo>
                              <a:lnTo>
                                <a:pt x="0" y="32"/>
                              </a:lnTo>
                              <a:lnTo>
                                <a:pt x="0" y="27"/>
                              </a:lnTo>
                              <a:lnTo>
                                <a:pt x="0" y="5"/>
                              </a:lnTo>
                              <a:lnTo>
                                <a:pt x="0" y="0"/>
                              </a:lnTo>
                              <a:lnTo>
                                <a:pt x="5" y="0"/>
                              </a:lnTo>
                              <a:lnTo>
                                <a:pt x="5" y="0"/>
                              </a:lnTo>
                              <a:lnTo>
                                <a:pt x="11" y="0"/>
                              </a:lnTo>
                              <a:lnTo>
                                <a:pt x="17" y="5"/>
                              </a:lnTo>
                              <a:lnTo>
                                <a:pt x="17" y="27"/>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21" name="Freeform 78">
                          <a:extLst>
                            <a:ext uri="{FF2B5EF4-FFF2-40B4-BE49-F238E27FC236}">
                              <a16:creationId xmlns="" xmlns:a16="http://schemas.microsoft.com/office/drawing/2014/main" id="{C4D002A1-1E92-4B3C-A461-2031FA0B62A4}"/>
                            </a:ext>
                          </a:extLst>
                        </p:cNvPr>
                        <p:cNvSpPr>
                          <a:spLocks/>
                        </p:cNvSpPr>
                        <p:nvPr/>
                      </p:nvSpPr>
                      <p:spPr bwMode="auto">
                        <a:xfrm>
                          <a:off x="961" y="2532"/>
                          <a:ext cx="26" cy="16"/>
                        </a:xfrm>
                        <a:custGeom>
                          <a:avLst/>
                          <a:gdLst/>
                          <a:ahLst/>
                          <a:cxnLst>
                            <a:cxn ang="0">
                              <a:pos x="5" y="16"/>
                            </a:cxn>
                            <a:cxn ang="0">
                              <a:pos x="0" y="11"/>
                            </a:cxn>
                            <a:cxn ang="0">
                              <a:pos x="0" y="5"/>
                            </a:cxn>
                            <a:cxn ang="0">
                              <a:pos x="0" y="5"/>
                            </a:cxn>
                            <a:cxn ang="0">
                              <a:pos x="0" y="0"/>
                            </a:cxn>
                            <a:cxn ang="0">
                              <a:pos x="5" y="0"/>
                            </a:cxn>
                            <a:cxn ang="0">
                              <a:pos x="11" y="0"/>
                            </a:cxn>
                            <a:cxn ang="0">
                              <a:pos x="17" y="0"/>
                            </a:cxn>
                            <a:cxn ang="0">
                              <a:pos x="17" y="5"/>
                            </a:cxn>
                            <a:cxn ang="0">
                              <a:pos x="17" y="5"/>
                            </a:cxn>
                            <a:cxn ang="0">
                              <a:pos x="17" y="11"/>
                            </a:cxn>
                            <a:cxn ang="0">
                              <a:pos x="11" y="16"/>
                            </a:cxn>
                            <a:cxn ang="0">
                              <a:pos x="5" y="16"/>
                            </a:cxn>
                          </a:cxnLst>
                          <a:rect l="0" t="0" r="r" b="b"/>
                          <a:pathLst>
                            <a:path w="17" h="16">
                              <a:moveTo>
                                <a:pt x="5" y="16"/>
                              </a:moveTo>
                              <a:lnTo>
                                <a:pt x="0" y="11"/>
                              </a:lnTo>
                              <a:lnTo>
                                <a:pt x="0" y="5"/>
                              </a:lnTo>
                              <a:lnTo>
                                <a:pt x="0" y="5"/>
                              </a:lnTo>
                              <a:lnTo>
                                <a:pt x="0" y="0"/>
                              </a:lnTo>
                              <a:lnTo>
                                <a:pt x="5" y="0"/>
                              </a:lnTo>
                              <a:lnTo>
                                <a:pt x="11" y="0"/>
                              </a:lnTo>
                              <a:lnTo>
                                <a:pt x="17" y="0"/>
                              </a:lnTo>
                              <a:lnTo>
                                <a:pt x="17" y="5"/>
                              </a:lnTo>
                              <a:lnTo>
                                <a:pt x="17" y="5"/>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22" name="Freeform 79">
                          <a:extLst>
                            <a:ext uri="{FF2B5EF4-FFF2-40B4-BE49-F238E27FC236}">
                              <a16:creationId xmlns="" xmlns:a16="http://schemas.microsoft.com/office/drawing/2014/main" id="{A04F1A8F-E97E-4FFE-AD91-A7C0980058B0}"/>
                            </a:ext>
                          </a:extLst>
                        </p:cNvPr>
                        <p:cNvSpPr>
                          <a:spLocks/>
                        </p:cNvSpPr>
                        <p:nvPr/>
                      </p:nvSpPr>
                      <p:spPr bwMode="auto">
                        <a:xfrm>
                          <a:off x="969" y="2520"/>
                          <a:ext cx="26" cy="22"/>
                        </a:xfrm>
                        <a:custGeom>
                          <a:avLst/>
                          <a:gdLst/>
                          <a:ahLst/>
                          <a:cxnLst>
                            <a:cxn ang="0">
                              <a:pos x="17" y="16"/>
                            </a:cxn>
                            <a:cxn ang="0">
                              <a:pos x="12" y="22"/>
                            </a:cxn>
                            <a:cxn ang="0">
                              <a:pos x="6" y="22"/>
                            </a:cxn>
                            <a:cxn ang="0">
                              <a:pos x="6" y="22"/>
                            </a:cxn>
                            <a:cxn ang="0">
                              <a:pos x="0" y="22"/>
                            </a:cxn>
                            <a:cxn ang="0">
                              <a:pos x="0" y="16"/>
                            </a:cxn>
                            <a:cxn ang="0">
                              <a:pos x="0" y="6"/>
                            </a:cxn>
                            <a:cxn ang="0">
                              <a:pos x="0" y="0"/>
                            </a:cxn>
                            <a:cxn ang="0">
                              <a:pos x="6" y="0"/>
                            </a:cxn>
                            <a:cxn ang="0">
                              <a:pos x="6" y="0"/>
                            </a:cxn>
                            <a:cxn ang="0">
                              <a:pos x="12" y="0"/>
                            </a:cxn>
                            <a:cxn ang="0">
                              <a:pos x="17" y="6"/>
                            </a:cxn>
                            <a:cxn ang="0">
                              <a:pos x="17" y="16"/>
                            </a:cxn>
                          </a:cxnLst>
                          <a:rect l="0" t="0" r="r" b="b"/>
                          <a:pathLst>
                            <a:path w="17" h="22">
                              <a:moveTo>
                                <a:pt x="17" y="16"/>
                              </a:moveTo>
                              <a:lnTo>
                                <a:pt x="12" y="22"/>
                              </a:lnTo>
                              <a:lnTo>
                                <a:pt x="6" y="22"/>
                              </a:lnTo>
                              <a:lnTo>
                                <a:pt x="6" y="22"/>
                              </a:lnTo>
                              <a:lnTo>
                                <a:pt x="0" y="22"/>
                              </a:lnTo>
                              <a:lnTo>
                                <a:pt x="0" y="16"/>
                              </a:lnTo>
                              <a:lnTo>
                                <a:pt x="0" y="6"/>
                              </a:lnTo>
                              <a:lnTo>
                                <a:pt x="0" y="0"/>
                              </a:lnTo>
                              <a:lnTo>
                                <a:pt x="6" y="0"/>
                              </a:lnTo>
                              <a:lnTo>
                                <a:pt x="6" y="0"/>
                              </a:lnTo>
                              <a:lnTo>
                                <a:pt x="12"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23" name="Freeform 80">
                          <a:extLst>
                            <a:ext uri="{FF2B5EF4-FFF2-40B4-BE49-F238E27FC236}">
                              <a16:creationId xmlns="" xmlns:a16="http://schemas.microsoft.com/office/drawing/2014/main" id="{CF95B602-A487-48A0-825E-7D93AB95EE80}"/>
                            </a:ext>
                          </a:extLst>
                        </p:cNvPr>
                        <p:cNvSpPr>
                          <a:spLocks/>
                        </p:cNvSpPr>
                        <p:nvPr/>
                      </p:nvSpPr>
                      <p:spPr bwMode="auto">
                        <a:xfrm>
                          <a:off x="969" y="2511"/>
                          <a:ext cx="26" cy="20"/>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24" name="Freeform 81">
                          <a:extLst>
                            <a:ext uri="{FF2B5EF4-FFF2-40B4-BE49-F238E27FC236}">
                              <a16:creationId xmlns="" xmlns:a16="http://schemas.microsoft.com/office/drawing/2014/main" id="{67FB12F8-55F6-472C-9759-1D0F6031A256}"/>
                            </a:ext>
                          </a:extLst>
                        </p:cNvPr>
                        <p:cNvSpPr>
                          <a:spLocks/>
                        </p:cNvSpPr>
                        <p:nvPr/>
                      </p:nvSpPr>
                      <p:spPr bwMode="auto">
                        <a:xfrm>
                          <a:off x="969" y="2511"/>
                          <a:ext cx="35" cy="16"/>
                        </a:xfrm>
                        <a:custGeom>
                          <a:avLst/>
                          <a:gdLst/>
                          <a:ahLst/>
                          <a:cxnLst>
                            <a:cxn ang="0">
                              <a:pos x="6" y="16"/>
                            </a:cxn>
                            <a:cxn ang="0">
                              <a:pos x="0" y="10"/>
                            </a:cxn>
                            <a:cxn ang="0">
                              <a:pos x="0" y="5"/>
                            </a:cxn>
                            <a:cxn ang="0">
                              <a:pos x="0" y="5"/>
                            </a:cxn>
                            <a:cxn ang="0">
                              <a:pos x="0" y="0"/>
                            </a:cxn>
                            <a:cxn ang="0">
                              <a:pos x="6" y="0"/>
                            </a:cxn>
                            <a:cxn ang="0">
                              <a:pos x="17" y="0"/>
                            </a:cxn>
                            <a:cxn ang="0">
                              <a:pos x="23" y="0"/>
                            </a:cxn>
                            <a:cxn ang="0">
                              <a:pos x="23" y="5"/>
                            </a:cxn>
                            <a:cxn ang="0">
                              <a:pos x="23" y="5"/>
                            </a:cxn>
                            <a:cxn ang="0">
                              <a:pos x="23" y="10"/>
                            </a:cxn>
                            <a:cxn ang="0">
                              <a:pos x="17" y="16"/>
                            </a:cxn>
                            <a:cxn ang="0">
                              <a:pos x="6" y="16"/>
                            </a:cxn>
                          </a:cxnLst>
                          <a:rect l="0" t="0" r="r" b="b"/>
                          <a:pathLst>
                            <a:path w="23" h="16">
                              <a:moveTo>
                                <a:pt x="6" y="16"/>
                              </a:moveTo>
                              <a:lnTo>
                                <a:pt x="0" y="10"/>
                              </a:lnTo>
                              <a:lnTo>
                                <a:pt x="0" y="5"/>
                              </a:lnTo>
                              <a:lnTo>
                                <a:pt x="0" y="5"/>
                              </a:lnTo>
                              <a:lnTo>
                                <a:pt x="0" y="0"/>
                              </a:lnTo>
                              <a:lnTo>
                                <a:pt x="6" y="0"/>
                              </a:lnTo>
                              <a:lnTo>
                                <a:pt x="17" y="0"/>
                              </a:lnTo>
                              <a:lnTo>
                                <a:pt x="23" y="0"/>
                              </a:lnTo>
                              <a:lnTo>
                                <a:pt x="23" y="5"/>
                              </a:lnTo>
                              <a:lnTo>
                                <a:pt x="23" y="5"/>
                              </a:lnTo>
                              <a:lnTo>
                                <a:pt x="23" y="10"/>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25" name="Freeform 82">
                          <a:extLst>
                            <a:ext uri="{FF2B5EF4-FFF2-40B4-BE49-F238E27FC236}">
                              <a16:creationId xmlns="" xmlns:a16="http://schemas.microsoft.com/office/drawing/2014/main" id="{A6132F05-7A1F-4D9F-A1DA-F9F33338A26F}"/>
                            </a:ext>
                          </a:extLst>
                        </p:cNvPr>
                        <p:cNvSpPr>
                          <a:spLocks/>
                        </p:cNvSpPr>
                        <p:nvPr/>
                      </p:nvSpPr>
                      <p:spPr bwMode="auto">
                        <a:xfrm>
                          <a:off x="987" y="2511"/>
                          <a:ext cx="26" cy="16"/>
                        </a:xfrm>
                        <a:custGeom>
                          <a:avLst/>
                          <a:gdLst/>
                          <a:ahLst/>
                          <a:cxnLst>
                            <a:cxn ang="0">
                              <a:pos x="5" y="16"/>
                            </a:cxn>
                            <a:cxn ang="0">
                              <a:pos x="0" y="10"/>
                            </a:cxn>
                            <a:cxn ang="0">
                              <a:pos x="0" y="5"/>
                            </a:cxn>
                            <a:cxn ang="0">
                              <a:pos x="0" y="5"/>
                            </a:cxn>
                            <a:cxn ang="0">
                              <a:pos x="0" y="0"/>
                            </a:cxn>
                            <a:cxn ang="0">
                              <a:pos x="5" y="0"/>
                            </a:cxn>
                            <a:cxn ang="0">
                              <a:pos x="11" y="0"/>
                            </a:cxn>
                            <a:cxn ang="0">
                              <a:pos x="17" y="0"/>
                            </a:cxn>
                            <a:cxn ang="0">
                              <a:pos x="17" y="5"/>
                            </a:cxn>
                            <a:cxn ang="0">
                              <a:pos x="17" y="5"/>
                            </a:cxn>
                            <a:cxn ang="0">
                              <a:pos x="17" y="10"/>
                            </a:cxn>
                            <a:cxn ang="0">
                              <a:pos x="11" y="16"/>
                            </a:cxn>
                            <a:cxn ang="0">
                              <a:pos x="5" y="16"/>
                            </a:cxn>
                          </a:cxnLst>
                          <a:rect l="0" t="0" r="r" b="b"/>
                          <a:pathLst>
                            <a:path w="17" h="16">
                              <a:moveTo>
                                <a:pt x="5" y="16"/>
                              </a:moveTo>
                              <a:lnTo>
                                <a:pt x="0" y="10"/>
                              </a:lnTo>
                              <a:lnTo>
                                <a:pt x="0" y="5"/>
                              </a:lnTo>
                              <a:lnTo>
                                <a:pt x="0" y="5"/>
                              </a:lnTo>
                              <a:lnTo>
                                <a:pt x="0" y="0"/>
                              </a:lnTo>
                              <a:lnTo>
                                <a:pt x="5" y="0"/>
                              </a:lnTo>
                              <a:lnTo>
                                <a:pt x="11" y="0"/>
                              </a:lnTo>
                              <a:lnTo>
                                <a:pt x="17" y="0"/>
                              </a:lnTo>
                              <a:lnTo>
                                <a:pt x="17" y="5"/>
                              </a:lnTo>
                              <a:lnTo>
                                <a:pt x="17" y="5"/>
                              </a:lnTo>
                              <a:lnTo>
                                <a:pt x="17" y="10"/>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26" name="Freeform 83">
                          <a:extLst>
                            <a:ext uri="{FF2B5EF4-FFF2-40B4-BE49-F238E27FC236}">
                              <a16:creationId xmlns="" xmlns:a16="http://schemas.microsoft.com/office/drawing/2014/main" id="{531F7347-C33A-4E73-85B5-ABE9E4569C2C}"/>
                            </a:ext>
                          </a:extLst>
                        </p:cNvPr>
                        <p:cNvSpPr>
                          <a:spLocks/>
                        </p:cNvSpPr>
                        <p:nvPr/>
                      </p:nvSpPr>
                      <p:spPr bwMode="auto">
                        <a:xfrm>
                          <a:off x="995" y="2511"/>
                          <a:ext cx="34" cy="16"/>
                        </a:xfrm>
                        <a:custGeom>
                          <a:avLst/>
                          <a:gdLst/>
                          <a:ahLst/>
                          <a:cxnLst>
                            <a:cxn ang="0">
                              <a:pos x="6" y="16"/>
                            </a:cxn>
                            <a:cxn ang="0">
                              <a:pos x="0" y="10"/>
                            </a:cxn>
                            <a:cxn ang="0">
                              <a:pos x="0" y="5"/>
                            </a:cxn>
                            <a:cxn ang="0">
                              <a:pos x="0" y="5"/>
                            </a:cxn>
                            <a:cxn ang="0">
                              <a:pos x="0" y="0"/>
                            </a:cxn>
                            <a:cxn ang="0">
                              <a:pos x="6" y="0"/>
                            </a:cxn>
                            <a:cxn ang="0">
                              <a:pos x="17" y="0"/>
                            </a:cxn>
                            <a:cxn ang="0">
                              <a:pos x="23" y="0"/>
                            </a:cxn>
                            <a:cxn ang="0">
                              <a:pos x="23" y="5"/>
                            </a:cxn>
                            <a:cxn ang="0">
                              <a:pos x="23" y="5"/>
                            </a:cxn>
                            <a:cxn ang="0">
                              <a:pos x="23" y="10"/>
                            </a:cxn>
                            <a:cxn ang="0">
                              <a:pos x="17" y="16"/>
                            </a:cxn>
                            <a:cxn ang="0">
                              <a:pos x="6" y="16"/>
                            </a:cxn>
                          </a:cxnLst>
                          <a:rect l="0" t="0" r="r" b="b"/>
                          <a:pathLst>
                            <a:path w="23" h="16">
                              <a:moveTo>
                                <a:pt x="6" y="16"/>
                              </a:moveTo>
                              <a:lnTo>
                                <a:pt x="0" y="10"/>
                              </a:lnTo>
                              <a:lnTo>
                                <a:pt x="0" y="5"/>
                              </a:lnTo>
                              <a:lnTo>
                                <a:pt x="0" y="5"/>
                              </a:lnTo>
                              <a:lnTo>
                                <a:pt x="0" y="0"/>
                              </a:lnTo>
                              <a:lnTo>
                                <a:pt x="6" y="0"/>
                              </a:lnTo>
                              <a:lnTo>
                                <a:pt x="17" y="0"/>
                              </a:lnTo>
                              <a:lnTo>
                                <a:pt x="23" y="0"/>
                              </a:lnTo>
                              <a:lnTo>
                                <a:pt x="23" y="5"/>
                              </a:lnTo>
                              <a:lnTo>
                                <a:pt x="23" y="5"/>
                              </a:lnTo>
                              <a:lnTo>
                                <a:pt x="23" y="10"/>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27" name="Freeform 86">
                          <a:extLst>
                            <a:ext uri="{FF2B5EF4-FFF2-40B4-BE49-F238E27FC236}">
                              <a16:creationId xmlns="" xmlns:a16="http://schemas.microsoft.com/office/drawing/2014/main" id="{9FDCAC6B-457A-4936-98D9-2BB7C7ED3AD2}"/>
                            </a:ext>
                          </a:extLst>
                        </p:cNvPr>
                        <p:cNvSpPr>
                          <a:spLocks/>
                        </p:cNvSpPr>
                        <p:nvPr/>
                      </p:nvSpPr>
                      <p:spPr bwMode="auto">
                        <a:xfrm>
                          <a:off x="1013" y="2489"/>
                          <a:ext cx="33" cy="16"/>
                        </a:xfrm>
                        <a:custGeom>
                          <a:avLst/>
                          <a:gdLst/>
                          <a:ahLst/>
                          <a:cxnLst>
                            <a:cxn ang="0">
                              <a:pos x="5" y="16"/>
                            </a:cxn>
                            <a:cxn ang="0">
                              <a:pos x="0" y="11"/>
                            </a:cxn>
                            <a:cxn ang="0">
                              <a:pos x="0" y="6"/>
                            </a:cxn>
                            <a:cxn ang="0">
                              <a:pos x="0" y="6"/>
                            </a:cxn>
                            <a:cxn ang="0">
                              <a:pos x="0" y="0"/>
                            </a:cxn>
                            <a:cxn ang="0">
                              <a:pos x="5" y="0"/>
                            </a:cxn>
                            <a:cxn ang="0">
                              <a:pos x="17" y="0"/>
                            </a:cxn>
                            <a:cxn ang="0">
                              <a:pos x="22" y="0"/>
                            </a:cxn>
                            <a:cxn ang="0">
                              <a:pos x="22" y="6"/>
                            </a:cxn>
                            <a:cxn ang="0">
                              <a:pos x="22" y="6"/>
                            </a:cxn>
                            <a:cxn ang="0">
                              <a:pos x="22" y="11"/>
                            </a:cxn>
                            <a:cxn ang="0">
                              <a:pos x="17" y="16"/>
                            </a:cxn>
                            <a:cxn ang="0">
                              <a:pos x="5" y="16"/>
                            </a:cxn>
                          </a:cxnLst>
                          <a:rect l="0" t="0" r="r" b="b"/>
                          <a:pathLst>
                            <a:path w="22" h="16">
                              <a:moveTo>
                                <a:pt x="5" y="16"/>
                              </a:moveTo>
                              <a:lnTo>
                                <a:pt x="0" y="11"/>
                              </a:lnTo>
                              <a:lnTo>
                                <a:pt x="0" y="6"/>
                              </a:lnTo>
                              <a:lnTo>
                                <a:pt x="0" y="6"/>
                              </a:lnTo>
                              <a:lnTo>
                                <a:pt x="0" y="0"/>
                              </a:lnTo>
                              <a:lnTo>
                                <a:pt x="5" y="0"/>
                              </a:lnTo>
                              <a:lnTo>
                                <a:pt x="17" y="0"/>
                              </a:lnTo>
                              <a:lnTo>
                                <a:pt x="22" y="0"/>
                              </a:lnTo>
                              <a:lnTo>
                                <a:pt x="22" y="6"/>
                              </a:lnTo>
                              <a:lnTo>
                                <a:pt x="22" y="6"/>
                              </a:lnTo>
                              <a:lnTo>
                                <a:pt x="22" y="11"/>
                              </a:lnTo>
                              <a:lnTo>
                                <a:pt x="17"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28" name="Freeform 87">
                          <a:extLst>
                            <a:ext uri="{FF2B5EF4-FFF2-40B4-BE49-F238E27FC236}">
                              <a16:creationId xmlns="" xmlns:a16="http://schemas.microsoft.com/office/drawing/2014/main" id="{96A9A651-25C2-440A-8764-E8DDB1A19F73}"/>
                            </a:ext>
                          </a:extLst>
                        </p:cNvPr>
                        <p:cNvSpPr>
                          <a:spLocks/>
                        </p:cNvSpPr>
                        <p:nvPr/>
                      </p:nvSpPr>
                      <p:spPr bwMode="auto">
                        <a:xfrm>
                          <a:off x="1029" y="2479"/>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29" name="Freeform 88">
                          <a:extLst>
                            <a:ext uri="{FF2B5EF4-FFF2-40B4-BE49-F238E27FC236}">
                              <a16:creationId xmlns="" xmlns:a16="http://schemas.microsoft.com/office/drawing/2014/main" id="{9EFF8BDC-8A5A-4AF5-A1EF-8748DA488144}"/>
                            </a:ext>
                          </a:extLst>
                        </p:cNvPr>
                        <p:cNvSpPr>
                          <a:spLocks/>
                        </p:cNvSpPr>
                        <p:nvPr/>
                      </p:nvSpPr>
                      <p:spPr bwMode="auto">
                        <a:xfrm>
                          <a:off x="1029" y="2479"/>
                          <a:ext cx="26" cy="16"/>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30" name="Freeform 89">
                          <a:extLst>
                            <a:ext uri="{FF2B5EF4-FFF2-40B4-BE49-F238E27FC236}">
                              <a16:creationId xmlns="" xmlns:a16="http://schemas.microsoft.com/office/drawing/2014/main" id="{11B59197-79B7-46CA-87E3-1E5E3E1E9D0B}"/>
                            </a:ext>
                          </a:extLst>
                        </p:cNvPr>
                        <p:cNvSpPr>
                          <a:spLocks/>
                        </p:cNvSpPr>
                        <p:nvPr/>
                      </p:nvSpPr>
                      <p:spPr bwMode="auto">
                        <a:xfrm>
                          <a:off x="1038" y="2468"/>
                          <a:ext cx="26" cy="21"/>
                        </a:xfrm>
                        <a:custGeom>
                          <a:avLst/>
                          <a:gdLst/>
                          <a:ahLst/>
                          <a:cxnLst>
                            <a:cxn ang="0">
                              <a:pos x="17" y="16"/>
                            </a:cxn>
                            <a:cxn ang="0">
                              <a:pos x="11" y="21"/>
                            </a:cxn>
                            <a:cxn ang="0">
                              <a:pos x="5" y="21"/>
                            </a:cxn>
                            <a:cxn ang="0">
                              <a:pos x="5" y="21"/>
                            </a:cxn>
                            <a:cxn ang="0">
                              <a:pos x="0" y="21"/>
                            </a:cxn>
                            <a:cxn ang="0">
                              <a:pos x="0" y="16"/>
                            </a:cxn>
                            <a:cxn ang="0">
                              <a:pos x="0" y="6"/>
                            </a:cxn>
                            <a:cxn ang="0">
                              <a:pos x="0" y="0"/>
                            </a:cxn>
                            <a:cxn ang="0">
                              <a:pos x="5" y="0"/>
                            </a:cxn>
                            <a:cxn ang="0">
                              <a:pos x="5" y="0"/>
                            </a:cxn>
                            <a:cxn ang="0">
                              <a:pos x="11" y="0"/>
                            </a:cxn>
                            <a:cxn ang="0">
                              <a:pos x="17" y="6"/>
                            </a:cxn>
                            <a:cxn ang="0">
                              <a:pos x="17" y="16"/>
                            </a:cxn>
                          </a:cxnLst>
                          <a:rect l="0" t="0" r="r" b="b"/>
                          <a:pathLst>
                            <a:path w="17" h="21">
                              <a:moveTo>
                                <a:pt x="17" y="16"/>
                              </a:moveTo>
                              <a:lnTo>
                                <a:pt x="11" y="21"/>
                              </a:lnTo>
                              <a:lnTo>
                                <a:pt x="5" y="21"/>
                              </a:lnTo>
                              <a:lnTo>
                                <a:pt x="5" y="21"/>
                              </a:lnTo>
                              <a:lnTo>
                                <a:pt x="0" y="21"/>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31" name="Freeform 90">
                          <a:extLst>
                            <a:ext uri="{FF2B5EF4-FFF2-40B4-BE49-F238E27FC236}">
                              <a16:creationId xmlns="" xmlns:a16="http://schemas.microsoft.com/office/drawing/2014/main" id="{58724640-1BFB-4CA5-AACB-29A01819D9AB}"/>
                            </a:ext>
                          </a:extLst>
                        </p:cNvPr>
                        <p:cNvSpPr>
                          <a:spLocks/>
                        </p:cNvSpPr>
                        <p:nvPr/>
                      </p:nvSpPr>
                      <p:spPr bwMode="auto">
                        <a:xfrm>
                          <a:off x="1038" y="2468"/>
                          <a:ext cx="34" cy="16"/>
                        </a:xfrm>
                        <a:custGeom>
                          <a:avLst/>
                          <a:gdLst/>
                          <a:ahLst/>
                          <a:cxnLst>
                            <a:cxn ang="0">
                              <a:pos x="5" y="16"/>
                            </a:cxn>
                            <a:cxn ang="0">
                              <a:pos x="0" y="11"/>
                            </a:cxn>
                            <a:cxn ang="0">
                              <a:pos x="0" y="6"/>
                            </a:cxn>
                            <a:cxn ang="0">
                              <a:pos x="0" y="6"/>
                            </a:cxn>
                            <a:cxn ang="0">
                              <a:pos x="0" y="0"/>
                            </a:cxn>
                            <a:cxn ang="0">
                              <a:pos x="5" y="0"/>
                            </a:cxn>
                            <a:cxn ang="0">
                              <a:pos x="17" y="0"/>
                            </a:cxn>
                            <a:cxn ang="0">
                              <a:pos x="22" y="0"/>
                            </a:cxn>
                            <a:cxn ang="0">
                              <a:pos x="22" y="6"/>
                            </a:cxn>
                            <a:cxn ang="0">
                              <a:pos x="22" y="6"/>
                            </a:cxn>
                            <a:cxn ang="0">
                              <a:pos x="22" y="11"/>
                            </a:cxn>
                            <a:cxn ang="0">
                              <a:pos x="17" y="16"/>
                            </a:cxn>
                            <a:cxn ang="0">
                              <a:pos x="5" y="16"/>
                            </a:cxn>
                          </a:cxnLst>
                          <a:rect l="0" t="0" r="r" b="b"/>
                          <a:pathLst>
                            <a:path w="22" h="16">
                              <a:moveTo>
                                <a:pt x="5" y="16"/>
                              </a:moveTo>
                              <a:lnTo>
                                <a:pt x="0" y="11"/>
                              </a:lnTo>
                              <a:lnTo>
                                <a:pt x="0" y="6"/>
                              </a:lnTo>
                              <a:lnTo>
                                <a:pt x="0" y="6"/>
                              </a:lnTo>
                              <a:lnTo>
                                <a:pt x="0" y="0"/>
                              </a:lnTo>
                              <a:lnTo>
                                <a:pt x="5" y="0"/>
                              </a:lnTo>
                              <a:lnTo>
                                <a:pt x="17" y="0"/>
                              </a:lnTo>
                              <a:lnTo>
                                <a:pt x="22" y="0"/>
                              </a:lnTo>
                              <a:lnTo>
                                <a:pt x="22" y="6"/>
                              </a:lnTo>
                              <a:lnTo>
                                <a:pt x="22" y="6"/>
                              </a:lnTo>
                              <a:lnTo>
                                <a:pt x="22" y="11"/>
                              </a:lnTo>
                              <a:lnTo>
                                <a:pt x="17"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32" name="Freeform 91">
                          <a:extLst>
                            <a:ext uri="{FF2B5EF4-FFF2-40B4-BE49-F238E27FC236}">
                              <a16:creationId xmlns="" xmlns:a16="http://schemas.microsoft.com/office/drawing/2014/main" id="{87E44C53-BEAF-4C82-B21D-703843C07331}"/>
                            </a:ext>
                          </a:extLst>
                        </p:cNvPr>
                        <p:cNvSpPr>
                          <a:spLocks/>
                        </p:cNvSpPr>
                        <p:nvPr/>
                      </p:nvSpPr>
                      <p:spPr bwMode="auto">
                        <a:xfrm>
                          <a:off x="1055" y="2458"/>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33" name="Freeform 92">
                          <a:extLst>
                            <a:ext uri="{FF2B5EF4-FFF2-40B4-BE49-F238E27FC236}">
                              <a16:creationId xmlns="" xmlns:a16="http://schemas.microsoft.com/office/drawing/2014/main" id="{4EEF27D7-839F-4A02-BAA3-803A1B38B8FB}"/>
                            </a:ext>
                          </a:extLst>
                        </p:cNvPr>
                        <p:cNvSpPr>
                          <a:spLocks/>
                        </p:cNvSpPr>
                        <p:nvPr/>
                      </p:nvSpPr>
                      <p:spPr bwMode="auto">
                        <a:xfrm>
                          <a:off x="1055" y="2458"/>
                          <a:ext cx="68" cy="16"/>
                        </a:xfrm>
                        <a:custGeom>
                          <a:avLst/>
                          <a:gdLst/>
                          <a:ahLst/>
                          <a:cxnLst>
                            <a:cxn ang="0">
                              <a:pos x="6" y="16"/>
                            </a:cxn>
                            <a:cxn ang="0">
                              <a:pos x="0" y="10"/>
                            </a:cxn>
                            <a:cxn ang="0">
                              <a:pos x="0" y="5"/>
                            </a:cxn>
                            <a:cxn ang="0">
                              <a:pos x="0" y="5"/>
                            </a:cxn>
                            <a:cxn ang="0">
                              <a:pos x="0" y="0"/>
                            </a:cxn>
                            <a:cxn ang="0">
                              <a:pos x="6" y="0"/>
                            </a:cxn>
                            <a:cxn ang="0">
                              <a:pos x="40" y="0"/>
                            </a:cxn>
                            <a:cxn ang="0">
                              <a:pos x="45" y="0"/>
                            </a:cxn>
                            <a:cxn ang="0">
                              <a:pos x="45" y="5"/>
                            </a:cxn>
                            <a:cxn ang="0">
                              <a:pos x="45" y="5"/>
                            </a:cxn>
                            <a:cxn ang="0">
                              <a:pos x="45" y="10"/>
                            </a:cxn>
                            <a:cxn ang="0">
                              <a:pos x="40" y="16"/>
                            </a:cxn>
                            <a:cxn ang="0">
                              <a:pos x="6" y="16"/>
                            </a:cxn>
                          </a:cxnLst>
                          <a:rect l="0" t="0" r="r" b="b"/>
                          <a:pathLst>
                            <a:path w="45" h="16">
                              <a:moveTo>
                                <a:pt x="6" y="16"/>
                              </a:moveTo>
                              <a:lnTo>
                                <a:pt x="0" y="10"/>
                              </a:lnTo>
                              <a:lnTo>
                                <a:pt x="0" y="5"/>
                              </a:lnTo>
                              <a:lnTo>
                                <a:pt x="0" y="5"/>
                              </a:lnTo>
                              <a:lnTo>
                                <a:pt x="0" y="0"/>
                              </a:lnTo>
                              <a:lnTo>
                                <a:pt x="6" y="0"/>
                              </a:lnTo>
                              <a:lnTo>
                                <a:pt x="40" y="0"/>
                              </a:lnTo>
                              <a:lnTo>
                                <a:pt x="45" y="0"/>
                              </a:lnTo>
                              <a:lnTo>
                                <a:pt x="45" y="5"/>
                              </a:lnTo>
                              <a:lnTo>
                                <a:pt x="45" y="5"/>
                              </a:lnTo>
                              <a:lnTo>
                                <a:pt x="45" y="10"/>
                              </a:lnTo>
                              <a:lnTo>
                                <a:pt x="40"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34" name="Freeform 93">
                          <a:extLst>
                            <a:ext uri="{FF2B5EF4-FFF2-40B4-BE49-F238E27FC236}">
                              <a16:creationId xmlns="" xmlns:a16="http://schemas.microsoft.com/office/drawing/2014/main" id="{79D92D33-104B-4EC6-B9CB-82EC273F8C21}"/>
                            </a:ext>
                          </a:extLst>
                        </p:cNvPr>
                        <p:cNvSpPr>
                          <a:spLocks/>
                        </p:cNvSpPr>
                        <p:nvPr/>
                      </p:nvSpPr>
                      <p:spPr bwMode="auto">
                        <a:xfrm>
                          <a:off x="1106" y="2446"/>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35" name="Freeform 94">
                          <a:extLst>
                            <a:ext uri="{FF2B5EF4-FFF2-40B4-BE49-F238E27FC236}">
                              <a16:creationId xmlns="" xmlns:a16="http://schemas.microsoft.com/office/drawing/2014/main" id="{3851CE95-E6ED-4FFE-9743-E4C6A4AC338D}"/>
                            </a:ext>
                          </a:extLst>
                        </p:cNvPr>
                        <p:cNvSpPr>
                          <a:spLocks/>
                        </p:cNvSpPr>
                        <p:nvPr/>
                      </p:nvSpPr>
                      <p:spPr bwMode="auto">
                        <a:xfrm>
                          <a:off x="1106" y="2446"/>
                          <a:ext cx="26" cy="16"/>
                        </a:xfrm>
                        <a:custGeom>
                          <a:avLst/>
                          <a:gdLst/>
                          <a:ahLst/>
                          <a:cxnLst>
                            <a:cxn ang="0">
                              <a:pos x="6" y="16"/>
                            </a:cxn>
                            <a:cxn ang="0">
                              <a:pos x="0" y="11"/>
                            </a:cxn>
                            <a:cxn ang="0">
                              <a:pos x="0" y="5"/>
                            </a:cxn>
                            <a:cxn ang="0">
                              <a:pos x="0" y="5"/>
                            </a:cxn>
                            <a:cxn ang="0">
                              <a:pos x="0" y="0"/>
                            </a:cxn>
                            <a:cxn ang="0">
                              <a:pos x="6" y="0"/>
                            </a:cxn>
                            <a:cxn ang="0">
                              <a:pos x="11" y="0"/>
                            </a:cxn>
                            <a:cxn ang="0">
                              <a:pos x="17" y="0"/>
                            </a:cxn>
                            <a:cxn ang="0">
                              <a:pos x="17" y="5"/>
                            </a:cxn>
                            <a:cxn ang="0">
                              <a:pos x="17" y="5"/>
                            </a:cxn>
                            <a:cxn ang="0">
                              <a:pos x="17" y="11"/>
                            </a:cxn>
                            <a:cxn ang="0">
                              <a:pos x="11" y="16"/>
                            </a:cxn>
                            <a:cxn ang="0">
                              <a:pos x="6" y="16"/>
                            </a:cxn>
                          </a:cxnLst>
                          <a:rect l="0" t="0" r="r" b="b"/>
                          <a:pathLst>
                            <a:path w="17" h="16">
                              <a:moveTo>
                                <a:pt x="6" y="16"/>
                              </a:moveTo>
                              <a:lnTo>
                                <a:pt x="0" y="11"/>
                              </a:lnTo>
                              <a:lnTo>
                                <a:pt x="0" y="5"/>
                              </a:lnTo>
                              <a:lnTo>
                                <a:pt x="0" y="5"/>
                              </a:lnTo>
                              <a:lnTo>
                                <a:pt x="0" y="0"/>
                              </a:lnTo>
                              <a:lnTo>
                                <a:pt x="6" y="0"/>
                              </a:lnTo>
                              <a:lnTo>
                                <a:pt x="11" y="0"/>
                              </a:lnTo>
                              <a:lnTo>
                                <a:pt x="17" y="0"/>
                              </a:lnTo>
                              <a:lnTo>
                                <a:pt x="17" y="5"/>
                              </a:lnTo>
                              <a:lnTo>
                                <a:pt x="17" y="5"/>
                              </a:lnTo>
                              <a:lnTo>
                                <a:pt x="17" y="11"/>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36" name="Freeform 95">
                          <a:extLst>
                            <a:ext uri="{FF2B5EF4-FFF2-40B4-BE49-F238E27FC236}">
                              <a16:creationId xmlns="" xmlns:a16="http://schemas.microsoft.com/office/drawing/2014/main" id="{005DAB66-D585-4541-A4A3-1C0A5FA792FA}"/>
                            </a:ext>
                          </a:extLst>
                        </p:cNvPr>
                        <p:cNvSpPr>
                          <a:spLocks/>
                        </p:cNvSpPr>
                        <p:nvPr/>
                      </p:nvSpPr>
                      <p:spPr bwMode="auto">
                        <a:xfrm>
                          <a:off x="1116" y="2420"/>
                          <a:ext cx="25" cy="37"/>
                        </a:xfrm>
                        <a:custGeom>
                          <a:avLst/>
                          <a:gdLst/>
                          <a:ahLst/>
                          <a:cxnLst>
                            <a:cxn ang="0">
                              <a:pos x="17" y="32"/>
                            </a:cxn>
                            <a:cxn ang="0">
                              <a:pos x="11" y="38"/>
                            </a:cxn>
                            <a:cxn ang="0">
                              <a:pos x="5" y="38"/>
                            </a:cxn>
                            <a:cxn ang="0">
                              <a:pos x="5" y="38"/>
                            </a:cxn>
                            <a:cxn ang="0">
                              <a:pos x="0" y="38"/>
                            </a:cxn>
                            <a:cxn ang="0">
                              <a:pos x="0" y="32"/>
                            </a:cxn>
                            <a:cxn ang="0">
                              <a:pos x="0" y="6"/>
                            </a:cxn>
                            <a:cxn ang="0">
                              <a:pos x="0" y="0"/>
                            </a:cxn>
                            <a:cxn ang="0">
                              <a:pos x="5" y="0"/>
                            </a:cxn>
                            <a:cxn ang="0">
                              <a:pos x="5" y="0"/>
                            </a:cxn>
                            <a:cxn ang="0">
                              <a:pos x="11" y="0"/>
                            </a:cxn>
                            <a:cxn ang="0">
                              <a:pos x="17" y="6"/>
                            </a:cxn>
                            <a:cxn ang="0">
                              <a:pos x="17" y="32"/>
                            </a:cxn>
                          </a:cxnLst>
                          <a:rect l="0" t="0" r="r" b="b"/>
                          <a:pathLst>
                            <a:path w="17" h="38">
                              <a:moveTo>
                                <a:pt x="17" y="32"/>
                              </a:moveTo>
                              <a:lnTo>
                                <a:pt x="11" y="38"/>
                              </a:lnTo>
                              <a:lnTo>
                                <a:pt x="5" y="38"/>
                              </a:lnTo>
                              <a:lnTo>
                                <a:pt x="5" y="38"/>
                              </a:lnTo>
                              <a:lnTo>
                                <a:pt x="0" y="38"/>
                              </a:lnTo>
                              <a:lnTo>
                                <a:pt x="0" y="32"/>
                              </a:lnTo>
                              <a:lnTo>
                                <a:pt x="0" y="6"/>
                              </a:lnTo>
                              <a:lnTo>
                                <a:pt x="0" y="0"/>
                              </a:lnTo>
                              <a:lnTo>
                                <a:pt x="5" y="0"/>
                              </a:lnTo>
                              <a:lnTo>
                                <a:pt x="5" y="0"/>
                              </a:lnTo>
                              <a:lnTo>
                                <a:pt x="11" y="0"/>
                              </a:lnTo>
                              <a:lnTo>
                                <a:pt x="17" y="6"/>
                              </a:lnTo>
                              <a:lnTo>
                                <a:pt x="17" y="32"/>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37" name="Freeform 96">
                          <a:extLst>
                            <a:ext uri="{FF2B5EF4-FFF2-40B4-BE49-F238E27FC236}">
                              <a16:creationId xmlns="" xmlns:a16="http://schemas.microsoft.com/office/drawing/2014/main" id="{D271288E-99EE-4EAB-A222-4401FEC87E2A}"/>
                            </a:ext>
                          </a:extLst>
                        </p:cNvPr>
                        <p:cNvSpPr>
                          <a:spLocks/>
                        </p:cNvSpPr>
                        <p:nvPr/>
                      </p:nvSpPr>
                      <p:spPr bwMode="auto">
                        <a:xfrm>
                          <a:off x="1116" y="2420"/>
                          <a:ext cx="25" cy="16"/>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38" name="Freeform 97">
                          <a:extLst>
                            <a:ext uri="{FF2B5EF4-FFF2-40B4-BE49-F238E27FC236}">
                              <a16:creationId xmlns="" xmlns:a16="http://schemas.microsoft.com/office/drawing/2014/main" id="{9B1DE743-FD70-4B7B-B1F2-E73C2734FF0B}"/>
                            </a:ext>
                          </a:extLst>
                        </p:cNvPr>
                        <p:cNvSpPr>
                          <a:spLocks/>
                        </p:cNvSpPr>
                        <p:nvPr/>
                      </p:nvSpPr>
                      <p:spPr bwMode="auto">
                        <a:xfrm>
                          <a:off x="1123" y="2410"/>
                          <a:ext cx="26" cy="21"/>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39" name="Freeform 98">
                          <a:extLst>
                            <a:ext uri="{FF2B5EF4-FFF2-40B4-BE49-F238E27FC236}">
                              <a16:creationId xmlns="" xmlns:a16="http://schemas.microsoft.com/office/drawing/2014/main" id="{7EE20AEB-7331-45EC-BA55-8CE6EACB244A}"/>
                            </a:ext>
                          </a:extLst>
                        </p:cNvPr>
                        <p:cNvSpPr>
                          <a:spLocks/>
                        </p:cNvSpPr>
                        <p:nvPr/>
                      </p:nvSpPr>
                      <p:spPr bwMode="auto">
                        <a:xfrm>
                          <a:off x="1123" y="2410"/>
                          <a:ext cx="26" cy="16"/>
                        </a:xfrm>
                        <a:custGeom>
                          <a:avLst/>
                          <a:gdLst/>
                          <a:ahLst/>
                          <a:cxnLst>
                            <a:cxn ang="0">
                              <a:pos x="6" y="16"/>
                            </a:cxn>
                            <a:cxn ang="0">
                              <a:pos x="0" y="10"/>
                            </a:cxn>
                            <a:cxn ang="0">
                              <a:pos x="0" y="5"/>
                            </a:cxn>
                            <a:cxn ang="0">
                              <a:pos x="0" y="5"/>
                            </a:cxn>
                            <a:cxn ang="0">
                              <a:pos x="0" y="0"/>
                            </a:cxn>
                            <a:cxn ang="0">
                              <a:pos x="6" y="0"/>
                            </a:cxn>
                            <a:cxn ang="0">
                              <a:pos x="12" y="0"/>
                            </a:cxn>
                            <a:cxn ang="0">
                              <a:pos x="17" y="0"/>
                            </a:cxn>
                            <a:cxn ang="0">
                              <a:pos x="17" y="5"/>
                            </a:cxn>
                            <a:cxn ang="0">
                              <a:pos x="17" y="5"/>
                            </a:cxn>
                            <a:cxn ang="0">
                              <a:pos x="17" y="10"/>
                            </a:cxn>
                            <a:cxn ang="0">
                              <a:pos x="12" y="16"/>
                            </a:cxn>
                            <a:cxn ang="0">
                              <a:pos x="6" y="16"/>
                            </a:cxn>
                          </a:cxnLst>
                          <a:rect l="0" t="0" r="r" b="b"/>
                          <a:pathLst>
                            <a:path w="17" h="16">
                              <a:moveTo>
                                <a:pt x="6" y="16"/>
                              </a:moveTo>
                              <a:lnTo>
                                <a:pt x="0" y="10"/>
                              </a:lnTo>
                              <a:lnTo>
                                <a:pt x="0" y="5"/>
                              </a:lnTo>
                              <a:lnTo>
                                <a:pt x="0" y="5"/>
                              </a:lnTo>
                              <a:lnTo>
                                <a:pt x="0" y="0"/>
                              </a:lnTo>
                              <a:lnTo>
                                <a:pt x="6" y="0"/>
                              </a:lnTo>
                              <a:lnTo>
                                <a:pt x="12" y="0"/>
                              </a:lnTo>
                              <a:lnTo>
                                <a:pt x="17" y="0"/>
                              </a:lnTo>
                              <a:lnTo>
                                <a:pt x="17" y="5"/>
                              </a:lnTo>
                              <a:lnTo>
                                <a:pt x="17" y="5"/>
                              </a:lnTo>
                              <a:lnTo>
                                <a:pt x="17" y="10"/>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40" name="Freeform 99">
                          <a:extLst>
                            <a:ext uri="{FF2B5EF4-FFF2-40B4-BE49-F238E27FC236}">
                              <a16:creationId xmlns="" xmlns:a16="http://schemas.microsoft.com/office/drawing/2014/main" id="{DECE2BD7-6A9B-4208-89C2-3467445D1AC6}"/>
                            </a:ext>
                          </a:extLst>
                        </p:cNvPr>
                        <p:cNvSpPr>
                          <a:spLocks/>
                        </p:cNvSpPr>
                        <p:nvPr/>
                      </p:nvSpPr>
                      <p:spPr bwMode="auto">
                        <a:xfrm>
                          <a:off x="1132" y="2399"/>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41" name="Freeform 100">
                          <a:extLst>
                            <a:ext uri="{FF2B5EF4-FFF2-40B4-BE49-F238E27FC236}">
                              <a16:creationId xmlns="" xmlns:a16="http://schemas.microsoft.com/office/drawing/2014/main" id="{74CB6EBC-B678-4171-ABC9-785E8B32CF9F}"/>
                            </a:ext>
                          </a:extLst>
                        </p:cNvPr>
                        <p:cNvSpPr>
                          <a:spLocks/>
                        </p:cNvSpPr>
                        <p:nvPr/>
                      </p:nvSpPr>
                      <p:spPr bwMode="auto">
                        <a:xfrm>
                          <a:off x="1132" y="2399"/>
                          <a:ext cx="26" cy="16"/>
                        </a:xfrm>
                        <a:custGeom>
                          <a:avLst/>
                          <a:gdLst/>
                          <a:ahLst/>
                          <a:cxnLst>
                            <a:cxn ang="0">
                              <a:pos x="6" y="16"/>
                            </a:cxn>
                            <a:cxn ang="0">
                              <a:pos x="0" y="11"/>
                            </a:cxn>
                            <a:cxn ang="0">
                              <a:pos x="0" y="5"/>
                            </a:cxn>
                            <a:cxn ang="0">
                              <a:pos x="0" y="5"/>
                            </a:cxn>
                            <a:cxn ang="0">
                              <a:pos x="0" y="0"/>
                            </a:cxn>
                            <a:cxn ang="0">
                              <a:pos x="6" y="0"/>
                            </a:cxn>
                            <a:cxn ang="0">
                              <a:pos x="11" y="0"/>
                            </a:cxn>
                            <a:cxn ang="0">
                              <a:pos x="17" y="0"/>
                            </a:cxn>
                            <a:cxn ang="0">
                              <a:pos x="17" y="5"/>
                            </a:cxn>
                            <a:cxn ang="0">
                              <a:pos x="17" y="5"/>
                            </a:cxn>
                            <a:cxn ang="0">
                              <a:pos x="17" y="11"/>
                            </a:cxn>
                            <a:cxn ang="0">
                              <a:pos x="11" y="16"/>
                            </a:cxn>
                            <a:cxn ang="0">
                              <a:pos x="6" y="16"/>
                            </a:cxn>
                          </a:cxnLst>
                          <a:rect l="0" t="0" r="r" b="b"/>
                          <a:pathLst>
                            <a:path w="17" h="16">
                              <a:moveTo>
                                <a:pt x="6" y="16"/>
                              </a:moveTo>
                              <a:lnTo>
                                <a:pt x="0" y="11"/>
                              </a:lnTo>
                              <a:lnTo>
                                <a:pt x="0" y="5"/>
                              </a:lnTo>
                              <a:lnTo>
                                <a:pt x="0" y="5"/>
                              </a:lnTo>
                              <a:lnTo>
                                <a:pt x="0" y="0"/>
                              </a:lnTo>
                              <a:lnTo>
                                <a:pt x="6" y="0"/>
                              </a:lnTo>
                              <a:lnTo>
                                <a:pt x="11" y="0"/>
                              </a:lnTo>
                              <a:lnTo>
                                <a:pt x="17" y="0"/>
                              </a:lnTo>
                              <a:lnTo>
                                <a:pt x="17" y="5"/>
                              </a:lnTo>
                              <a:lnTo>
                                <a:pt x="17" y="5"/>
                              </a:lnTo>
                              <a:lnTo>
                                <a:pt x="17" y="11"/>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42" name="Freeform 101">
                          <a:extLst>
                            <a:ext uri="{FF2B5EF4-FFF2-40B4-BE49-F238E27FC236}">
                              <a16:creationId xmlns="" xmlns:a16="http://schemas.microsoft.com/office/drawing/2014/main" id="{A591000F-5F9B-462D-80D2-906423C6954E}"/>
                            </a:ext>
                          </a:extLst>
                        </p:cNvPr>
                        <p:cNvSpPr>
                          <a:spLocks/>
                        </p:cNvSpPr>
                        <p:nvPr/>
                      </p:nvSpPr>
                      <p:spPr bwMode="auto">
                        <a:xfrm>
                          <a:off x="1141" y="2388"/>
                          <a:ext cx="26" cy="22"/>
                        </a:xfrm>
                        <a:custGeom>
                          <a:avLst/>
                          <a:gdLst/>
                          <a:ahLst/>
                          <a:cxnLst>
                            <a:cxn ang="0">
                              <a:pos x="17" y="16"/>
                            </a:cxn>
                            <a:cxn ang="0">
                              <a:pos x="11" y="22"/>
                            </a:cxn>
                            <a:cxn ang="0">
                              <a:pos x="5" y="22"/>
                            </a:cxn>
                            <a:cxn ang="0">
                              <a:pos x="5" y="22"/>
                            </a:cxn>
                            <a:cxn ang="0">
                              <a:pos x="0" y="22"/>
                            </a:cxn>
                            <a:cxn ang="0">
                              <a:pos x="0" y="16"/>
                            </a:cxn>
                            <a:cxn ang="0">
                              <a:pos x="0" y="6"/>
                            </a:cxn>
                            <a:cxn ang="0">
                              <a:pos x="0" y="0"/>
                            </a:cxn>
                            <a:cxn ang="0">
                              <a:pos x="5" y="0"/>
                            </a:cxn>
                            <a:cxn ang="0">
                              <a:pos x="5" y="0"/>
                            </a:cxn>
                            <a:cxn ang="0">
                              <a:pos x="11" y="0"/>
                            </a:cxn>
                            <a:cxn ang="0">
                              <a:pos x="17" y="6"/>
                            </a:cxn>
                            <a:cxn ang="0">
                              <a:pos x="17" y="16"/>
                            </a:cxn>
                          </a:cxnLst>
                          <a:rect l="0" t="0" r="r" b="b"/>
                          <a:pathLst>
                            <a:path w="17" h="22">
                              <a:moveTo>
                                <a:pt x="17" y="16"/>
                              </a:moveTo>
                              <a:lnTo>
                                <a:pt x="11" y="22"/>
                              </a:lnTo>
                              <a:lnTo>
                                <a:pt x="5" y="22"/>
                              </a:lnTo>
                              <a:lnTo>
                                <a:pt x="5" y="22"/>
                              </a:lnTo>
                              <a:lnTo>
                                <a:pt x="0" y="22"/>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43" name="Freeform 102">
                          <a:extLst>
                            <a:ext uri="{FF2B5EF4-FFF2-40B4-BE49-F238E27FC236}">
                              <a16:creationId xmlns="" xmlns:a16="http://schemas.microsoft.com/office/drawing/2014/main" id="{E08A035E-26E4-4B9D-836A-F7252CEF0525}"/>
                            </a:ext>
                          </a:extLst>
                        </p:cNvPr>
                        <p:cNvSpPr>
                          <a:spLocks/>
                        </p:cNvSpPr>
                        <p:nvPr/>
                      </p:nvSpPr>
                      <p:spPr bwMode="auto">
                        <a:xfrm>
                          <a:off x="1141" y="2388"/>
                          <a:ext cx="26" cy="16"/>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44" name="Freeform 103">
                          <a:extLst>
                            <a:ext uri="{FF2B5EF4-FFF2-40B4-BE49-F238E27FC236}">
                              <a16:creationId xmlns="" xmlns:a16="http://schemas.microsoft.com/office/drawing/2014/main" id="{6715972A-7375-44A7-A412-5D0B7413DF4A}"/>
                            </a:ext>
                          </a:extLst>
                        </p:cNvPr>
                        <p:cNvSpPr>
                          <a:spLocks/>
                        </p:cNvSpPr>
                        <p:nvPr/>
                      </p:nvSpPr>
                      <p:spPr bwMode="auto">
                        <a:xfrm>
                          <a:off x="1149" y="2378"/>
                          <a:ext cx="26" cy="21"/>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45" name="Freeform 104">
                          <a:extLst>
                            <a:ext uri="{FF2B5EF4-FFF2-40B4-BE49-F238E27FC236}">
                              <a16:creationId xmlns="" xmlns:a16="http://schemas.microsoft.com/office/drawing/2014/main" id="{9A469AC4-C5FB-42A9-90CB-2E7912793080}"/>
                            </a:ext>
                          </a:extLst>
                        </p:cNvPr>
                        <p:cNvSpPr>
                          <a:spLocks/>
                        </p:cNvSpPr>
                        <p:nvPr/>
                      </p:nvSpPr>
                      <p:spPr bwMode="auto">
                        <a:xfrm>
                          <a:off x="1149" y="2378"/>
                          <a:ext cx="35" cy="16"/>
                        </a:xfrm>
                        <a:custGeom>
                          <a:avLst/>
                          <a:gdLst/>
                          <a:ahLst/>
                          <a:cxnLst>
                            <a:cxn ang="0">
                              <a:pos x="6" y="16"/>
                            </a:cxn>
                            <a:cxn ang="0">
                              <a:pos x="0" y="10"/>
                            </a:cxn>
                            <a:cxn ang="0">
                              <a:pos x="0" y="5"/>
                            </a:cxn>
                            <a:cxn ang="0">
                              <a:pos x="0" y="5"/>
                            </a:cxn>
                            <a:cxn ang="0">
                              <a:pos x="0" y="0"/>
                            </a:cxn>
                            <a:cxn ang="0">
                              <a:pos x="6" y="0"/>
                            </a:cxn>
                            <a:cxn ang="0">
                              <a:pos x="17" y="0"/>
                            </a:cxn>
                            <a:cxn ang="0">
                              <a:pos x="23" y="0"/>
                            </a:cxn>
                            <a:cxn ang="0">
                              <a:pos x="23" y="5"/>
                            </a:cxn>
                            <a:cxn ang="0">
                              <a:pos x="23" y="5"/>
                            </a:cxn>
                            <a:cxn ang="0">
                              <a:pos x="23" y="10"/>
                            </a:cxn>
                            <a:cxn ang="0">
                              <a:pos x="17" y="16"/>
                            </a:cxn>
                            <a:cxn ang="0">
                              <a:pos x="6" y="16"/>
                            </a:cxn>
                          </a:cxnLst>
                          <a:rect l="0" t="0" r="r" b="b"/>
                          <a:pathLst>
                            <a:path w="23" h="16">
                              <a:moveTo>
                                <a:pt x="6" y="16"/>
                              </a:moveTo>
                              <a:lnTo>
                                <a:pt x="0" y="10"/>
                              </a:lnTo>
                              <a:lnTo>
                                <a:pt x="0" y="5"/>
                              </a:lnTo>
                              <a:lnTo>
                                <a:pt x="0" y="5"/>
                              </a:lnTo>
                              <a:lnTo>
                                <a:pt x="0" y="0"/>
                              </a:lnTo>
                              <a:lnTo>
                                <a:pt x="6" y="0"/>
                              </a:lnTo>
                              <a:lnTo>
                                <a:pt x="17" y="0"/>
                              </a:lnTo>
                              <a:lnTo>
                                <a:pt x="23" y="0"/>
                              </a:lnTo>
                              <a:lnTo>
                                <a:pt x="23" y="5"/>
                              </a:lnTo>
                              <a:lnTo>
                                <a:pt x="23" y="5"/>
                              </a:lnTo>
                              <a:lnTo>
                                <a:pt x="23" y="10"/>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46" name="Freeform 105">
                          <a:extLst>
                            <a:ext uri="{FF2B5EF4-FFF2-40B4-BE49-F238E27FC236}">
                              <a16:creationId xmlns="" xmlns:a16="http://schemas.microsoft.com/office/drawing/2014/main" id="{3B4F0FDB-D815-4A5D-A05C-8B85A3B49826}"/>
                            </a:ext>
                          </a:extLst>
                        </p:cNvPr>
                        <p:cNvSpPr>
                          <a:spLocks/>
                        </p:cNvSpPr>
                        <p:nvPr/>
                      </p:nvSpPr>
                      <p:spPr bwMode="auto">
                        <a:xfrm>
                          <a:off x="1167" y="2366"/>
                          <a:ext cx="26" cy="21"/>
                        </a:xfrm>
                        <a:custGeom>
                          <a:avLst/>
                          <a:gdLst/>
                          <a:ahLst/>
                          <a:cxnLst>
                            <a:cxn ang="0">
                              <a:pos x="17" y="16"/>
                            </a:cxn>
                            <a:cxn ang="0">
                              <a:pos x="11" y="21"/>
                            </a:cxn>
                            <a:cxn ang="0">
                              <a:pos x="5" y="21"/>
                            </a:cxn>
                            <a:cxn ang="0">
                              <a:pos x="5" y="21"/>
                            </a:cxn>
                            <a:cxn ang="0">
                              <a:pos x="0" y="21"/>
                            </a:cxn>
                            <a:cxn ang="0">
                              <a:pos x="0" y="16"/>
                            </a:cxn>
                            <a:cxn ang="0">
                              <a:pos x="0" y="6"/>
                            </a:cxn>
                            <a:cxn ang="0">
                              <a:pos x="0" y="0"/>
                            </a:cxn>
                            <a:cxn ang="0">
                              <a:pos x="5" y="0"/>
                            </a:cxn>
                            <a:cxn ang="0">
                              <a:pos x="5" y="0"/>
                            </a:cxn>
                            <a:cxn ang="0">
                              <a:pos x="11" y="0"/>
                            </a:cxn>
                            <a:cxn ang="0">
                              <a:pos x="17" y="6"/>
                            </a:cxn>
                            <a:cxn ang="0">
                              <a:pos x="17" y="16"/>
                            </a:cxn>
                          </a:cxnLst>
                          <a:rect l="0" t="0" r="r" b="b"/>
                          <a:pathLst>
                            <a:path w="17" h="21">
                              <a:moveTo>
                                <a:pt x="17" y="16"/>
                              </a:moveTo>
                              <a:lnTo>
                                <a:pt x="11" y="21"/>
                              </a:lnTo>
                              <a:lnTo>
                                <a:pt x="5" y="21"/>
                              </a:lnTo>
                              <a:lnTo>
                                <a:pt x="5" y="21"/>
                              </a:lnTo>
                              <a:lnTo>
                                <a:pt x="0" y="21"/>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47" name="Freeform 106">
                          <a:extLst>
                            <a:ext uri="{FF2B5EF4-FFF2-40B4-BE49-F238E27FC236}">
                              <a16:creationId xmlns="" xmlns:a16="http://schemas.microsoft.com/office/drawing/2014/main" id="{72FED20B-7ACF-45A9-9832-4F133E62AC61}"/>
                            </a:ext>
                          </a:extLst>
                        </p:cNvPr>
                        <p:cNvSpPr>
                          <a:spLocks/>
                        </p:cNvSpPr>
                        <p:nvPr/>
                      </p:nvSpPr>
                      <p:spPr bwMode="auto">
                        <a:xfrm>
                          <a:off x="1167" y="2366"/>
                          <a:ext cx="33" cy="16"/>
                        </a:xfrm>
                        <a:custGeom>
                          <a:avLst/>
                          <a:gdLst/>
                          <a:ahLst/>
                          <a:cxnLst>
                            <a:cxn ang="0">
                              <a:pos x="5" y="16"/>
                            </a:cxn>
                            <a:cxn ang="0">
                              <a:pos x="0" y="11"/>
                            </a:cxn>
                            <a:cxn ang="0">
                              <a:pos x="0" y="6"/>
                            </a:cxn>
                            <a:cxn ang="0">
                              <a:pos x="0" y="6"/>
                            </a:cxn>
                            <a:cxn ang="0">
                              <a:pos x="0" y="0"/>
                            </a:cxn>
                            <a:cxn ang="0">
                              <a:pos x="5" y="0"/>
                            </a:cxn>
                            <a:cxn ang="0">
                              <a:pos x="17" y="0"/>
                            </a:cxn>
                            <a:cxn ang="0">
                              <a:pos x="22" y="0"/>
                            </a:cxn>
                            <a:cxn ang="0">
                              <a:pos x="22" y="6"/>
                            </a:cxn>
                            <a:cxn ang="0">
                              <a:pos x="22" y="6"/>
                            </a:cxn>
                            <a:cxn ang="0">
                              <a:pos x="22" y="11"/>
                            </a:cxn>
                            <a:cxn ang="0">
                              <a:pos x="17" y="16"/>
                            </a:cxn>
                            <a:cxn ang="0">
                              <a:pos x="5" y="16"/>
                            </a:cxn>
                          </a:cxnLst>
                          <a:rect l="0" t="0" r="r" b="b"/>
                          <a:pathLst>
                            <a:path w="22" h="16">
                              <a:moveTo>
                                <a:pt x="5" y="16"/>
                              </a:moveTo>
                              <a:lnTo>
                                <a:pt x="0" y="11"/>
                              </a:lnTo>
                              <a:lnTo>
                                <a:pt x="0" y="6"/>
                              </a:lnTo>
                              <a:lnTo>
                                <a:pt x="0" y="6"/>
                              </a:lnTo>
                              <a:lnTo>
                                <a:pt x="0" y="0"/>
                              </a:lnTo>
                              <a:lnTo>
                                <a:pt x="5" y="0"/>
                              </a:lnTo>
                              <a:lnTo>
                                <a:pt x="17" y="0"/>
                              </a:lnTo>
                              <a:lnTo>
                                <a:pt x="22" y="0"/>
                              </a:lnTo>
                              <a:lnTo>
                                <a:pt x="22" y="6"/>
                              </a:lnTo>
                              <a:lnTo>
                                <a:pt x="22" y="6"/>
                              </a:lnTo>
                              <a:lnTo>
                                <a:pt x="22" y="11"/>
                              </a:lnTo>
                              <a:lnTo>
                                <a:pt x="17"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48" name="Freeform 107">
                          <a:extLst>
                            <a:ext uri="{FF2B5EF4-FFF2-40B4-BE49-F238E27FC236}">
                              <a16:creationId xmlns="" xmlns:a16="http://schemas.microsoft.com/office/drawing/2014/main" id="{7A6D9A61-441C-4C06-8CDE-3006945E6AE8}"/>
                            </a:ext>
                          </a:extLst>
                        </p:cNvPr>
                        <p:cNvSpPr>
                          <a:spLocks/>
                        </p:cNvSpPr>
                        <p:nvPr/>
                      </p:nvSpPr>
                      <p:spPr bwMode="auto">
                        <a:xfrm>
                          <a:off x="1184" y="2357"/>
                          <a:ext cx="25" cy="20"/>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49" name="Freeform 108">
                          <a:extLst>
                            <a:ext uri="{FF2B5EF4-FFF2-40B4-BE49-F238E27FC236}">
                              <a16:creationId xmlns="" xmlns:a16="http://schemas.microsoft.com/office/drawing/2014/main" id="{89C75C74-2F1B-4E92-A5FC-3307BCF92DEC}"/>
                            </a:ext>
                          </a:extLst>
                        </p:cNvPr>
                        <p:cNvSpPr>
                          <a:spLocks/>
                        </p:cNvSpPr>
                        <p:nvPr/>
                      </p:nvSpPr>
                      <p:spPr bwMode="auto">
                        <a:xfrm>
                          <a:off x="1184" y="2357"/>
                          <a:ext cx="34" cy="16"/>
                        </a:xfrm>
                        <a:custGeom>
                          <a:avLst/>
                          <a:gdLst/>
                          <a:ahLst/>
                          <a:cxnLst>
                            <a:cxn ang="0">
                              <a:pos x="6" y="16"/>
                            </a:cxn>
                            <a:cxn ang="0">
                              <a:pos x="0" y="10"/>
                            </a:cxn>
                            <a:cxn ang="0">
                              <a:pos x="0" y="5"/>
                            </a:cxn>
                            <a:cxn ang="0">
                              <a:pos x="0" y="5"/>
                            </a:cxn>
                            <a:cxn ang="0">
                              <a:pos x="0" y="0"/>
                            </a:cxn>
                            <a:cxn ang="0">
                              <a:pos x="6" y="0"/>
                            </a:cxn>
                            <a:cxn ang="0">
                              <a:pos x="17" y="0"/>
                            </a:cxn>
                            <a:cxn ang="0">
                              <a:pos x="23" y="0"/>
                            </a:cxn>
                            <a:cxn ang="0">
                              <a:pos x="23" y="5"/>
                            </a:cxn>
                            <a:cxn ang="0">
                              <a:pos x="23" y="5"/>
                            </a:cxn>
                            <a:cxn ang="0">
                              <a:pos x="23" y="10"/>
                            </a:cxn>
                            <a:cxn ang="0">
                              <a:pos x="17" y="16"/>
                            </a:cxn>
                            <a:cxn ang="0">
                              <a:pos x="6" y="16"/>
                            </a:cxn>
                          </a:cxnLst>
                          <a:rect l="0" t="0" r="r" b="b"/>
                          <a:pathLst>
                            <a:path w="23" h="16">
                              <a:moveTo>
                                <a:pt x="6" y="16"/>
                              </a:moveTo>
                              <a:lnTo>
                                <a:pt x="0" y="10"/>
                              </a:lnTo>
                              <a:lnTo>
                                <a:pt x="0" y="5"/>
                              </a:lnTo>
                              <a:lnTo>
                                <a:pt x="0" y="5"/>
                              </a:lnTo>
                              <a:lnTo>
                                <a:pt x="0" y="0"/>
                              </a:lnTo>
                              <a:lnTo>
                                <a:pt x="6" y="0"/>
                              </a:lnTo>
                              <a:lnTo>
                                <a:pt x="17" y="0"/>
                              </a:lnTo>
                              <a:lnTo>
                                <a:pt x="23" y="0"/>
                              </a:lnTo>
                              <a:lnTo>
                                <a:pt x="23" y="5"/>
                              </a:lnTo>
                              <a:lnTo>
                                <a:pt x="23" y="5"/>
                              </a:lnTo>
                              <a:lnTo>
                                <a:pt x="23" y="10"/>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50" name="Freeform 109">
                          <a:extLst>
                            <a:ext uri="{FF2B5EF4-FFF2-40B4-BE49-F238E27FC236}">
                              <a16:creationId xmlns="" xmlns:a16="http://schemas.microsoft.com/office/drawing/2014/main" id="{4F58DFB2-077E-4549-8FD5-82DACBE394DF}"/>
                            </a:ext>
                          </a:extLst>
                        </p:cNvPr>
                        <p:cNvSpPr>
                          <a:spLocks/>
                        </p:cNvSpPr>
                        <p:nvPr/>
                      </p:nvSpPr>
                      <p:spPr bwMode="auto">
                        <a:xfrm>
                          <a:off x="1200" y="2346"/>
                          <a:ext cx="26" cy="20"/>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51" name="Freeform 110">
                          <a:extLst>
                            <a:ext uri="{FF2B5EF4-FFF2-40B4-BE49-F238E27FC236}">
                              <a16:creationId xmlns="" xmlns:a16="http://schemas.microsoft.com/office/drawing/2014/main" id="{9F800FFA-EF9F-42D3-A09C-B55B7709E83D}"/>
                            </a:ext>
                          </a:extLst>
                        </p:cNvPr>
                        <p:cNvSpPr>
                          <a:spLocks/>
                        </p:cNvSpPr>
                        <p:nvPr/>
                      </p:nvSpPr>
                      <p:spPr bwMode="auto">
                        <a:xfrm>
                          <a:off x="1200" y="2346"/>
                          <a:ext cx="44" cy="16"/>
                        </a:xfrm>
                        <a:custGeom>
                          <a:avLst/>
                          <a:gdLst/>
                          <a:ahLst/>
                          <a:cxnLst>
                            <a:cxn ang="0">
                              <a:pos x="6" y="16"/>
                            </a:cxn>
                            <a:cxn ang="0">
                              <a:pos x="0" y="11"/>
                            </a:cxn>
                            <a:cxn ang="0">
                              <a:pos x="0" y="5"/>
                            </a:cxn>
                            <a:cxn ang="0">
                              <a:pos x="0" y="5"/>
                            </a:cxn>
                            <a:cxn ang="0">
                              <a:pos x="0" y="0"/>
                            </a:cxn>
                            <a:cxn ang="0">
                              <a:pos x="6" y="0"/>
                            </a:cxn>
                            <a:cxn ang="0">
                              <a:pos x="23" y="0"/>
                            </a:cxn>
                            <a:cxn ang="0">
                              <a:pos x="29" y="0"/>
                            </a:cxn>
                            <a:cxn ang="0">
                              <a:pos x="29" y="5"/>
                            </a:cxn>
                            <a:cxn ang="0">
                              <a:pos x="29" y="5"/>
                            </a:cxn>
                            <a:cxn ang="0">
                              <a:pos x="29" y="11"/>
                            </a:cxn>
                            <a:cxn ang="0">
                              <a:pos x="23" y="16"/>
                            </a:cxn>
                            <a:cxn ang="0">
                              <a:pos x="6" y="16"/>
                            </a:cxn>
                          </a:cxnLst>
                          <a:rect l="0" t="0" r="r" b="b"/>
                          <a:pathLst>
                            <a:path w="29" h="16">
                              <a:moveTo>
                                <a:pt x="6" y="16"/>
                              </a:moveTo>
                              <a:lnTo>
                                <a:pt x="0" y="11"/>
                              </a:lnTo>
                              <a:lnTo>
                                <a:pt x="0" y="5"/>
                              </a:lnTo>
                              <a:lnTo>
                                <a:pt x="0" y="5"/>
                              </a:lnTo>
                              <a:lnTo>
                                <a:pt x="0" y="0"/>
                              </a:lnTo>
                              <a:lnTo>
                                <a:pt x="6" y="0"/>
                              </a:lnTo>
                              <a:lnTo>
                                <a:pt x="23" y="0"/>
                              </a:lnTo>
                              <a:lnTo>
                                <a:pt x="29" y="0"/>
                              </a:lnTo>
                              <a:lnTo>
                                <a:pt x="29" y="5"/>
                              </a:lnTo>
                              <a:lnTo>
                                <a:pt x="29" y="5"/>
                              </a:lnTo>
                              <a:lnTo>
                                <a:pt x="29"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52" name="Freeform 111">
                          <a:extLst>
                            <a:ext uri="{FF2B5EF4-FFF2-40B4-BE49-F238E27FC236}">
                              <a16:creationId xmlns="" xmlns:a16="http://schemas.microsoft.com/office/drawing/2014/main" id="{B9D7181B-FD96-4366-B239-B79AC7EAC6C5}"/>
                            </a:ext>
                          </a:extLst>
                        </p:cNvPr>
                        <p:cNvSpPr>
                          <a:spLocks/>
                        </p:cNvSpPr>
                        <p:nvPr/>
                      </p:nvSpPr>
                      <p:spPr bwMode="auto">
                        <a:xfrm>
                          <a:off x="1226" y="2346"/>
                          <a:ext cx="35" cy="16"/>
                        </a:xfrm>
                        <a:custGeom>
                          <a:avLst/>
                          <a:gdLst/>
                          <a:ahLst/>
                          <a:cxnLst>
                            <a:cxn ang="0">
                              <a:pos x="6" y="16"/>
                            </a:cxn>
                            <a:cxn ang="0">
                              <a:pos x="0" y="11"/>
                            </a:cxn>
                            <a:cxn ang="0">
                              <a:pos x="0" y="5"/>
                            </a:cxn>
                            <a:cxn ang="0">
                              <a:pos x="0" y="5"/>
                            </a:cxn>
                            <a:cxn ang="0">
                              <a:pos x="0" y="0"/>
                            </a:cxn>
                            <a:cxn ang="0">
                              <a:pos x="6" y="0"/>
                            </a:cxn>
                            <a:cxn ang="0">
                              <a:pos x="17" y="0"/>
                            </a:cxn>
                            <a:cxn ang="0">
                              <a:pos x="23" y="0"/>
                            </a:cxn>
                            <a:cxn ang="0">
                              <a:pos x="23" y="5"/>
                            </a:cxn>
                            <a:cxn ang="0">
                              <a:pos x="23" y="5"/>
                            </a:cxn>
                            <a:cxn ang="0">
                              <a:pos x="23" y="11"/>
                            </a:cxn>
                            <a:cxn ang="0">
                              <a:pos x="17" y="16"/>
                            </a:cxn>
                            <a:cxn ang="0">
                              <a:pos x="6" y="16"/>
                            </a:cxn>
                          </a:cxnLst>
                          <a:rect l="0" t="0" r="r" b="b"/>
                          <a:pathLst>
                            <a:path w="23" h="16">
                              <a:moveTo>
                                <a:pt x="6" y="16"/>
                              </a:moveTo>
                              <a:lnTo>
                                <a:pt x="0" y="11"/>
                              </a:lnTo>
                              <a:lnTo>
                                <a:pt x="0" y="5"/>
                              </a:lnTo>
                              <a:lnTo>
                                <a:pt x="0" y="5"/>
                              </a:lnTo>
                              <a:lnTo>
                                <a:pt x="0" y="0"/>
                              </a:lnTo>
                              <a:lnTo>
                                <a:pt x="6" y="0"/>
                              </a:lnTo>
                              <a:lnTo>
                                <a:pt x="17" y="0"/>
                              </a:lnTo>
                              <a:lnTo>
                                <a:pt x="23" y="0"/>
                              </a:lnTo>
                              <a:lnTo>
                                <a:pt x="23" y="5"/>
                              </a:lnTo>
                              <a:lnTo>
                                <a:pt x="23" y="5"/>
                              </a:lnTo>
                              <a:lnTo>
                                <a:pt x="23" y="11"/>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53" name="Freeform 112">
                          <a:extLst>
                            <a:ext uri="{FF2B5EF4-FFF2-40B4-BE49-F238E27FC236}">
                              <a16:creationId xmlns="" xmlns:a16="http://schemas.microsoft.com/office/drawing/2014/main" id="{8012D15B-071B-4968-AECE-326848FCDC88}"/>
                            </a:ext>
                          </a:extLst>
                        </p:cNvPr>
                        <p:cNvSpPr>
                          <a:spLocks/>
                        </p:cNvSpPr>
                        <p:nvPr/>
                      </p:nvSpPr>
                      <p:spPr bwMode="auto">
                        <a:xfrm>
                          <a:off x="1244" y="2335"/>
                          <a:ext cx="26" cy="22"/>
                        </a:xfrm>
                        <a:custGeom>
                          <a:avLst/>
                          <a:gdLst/>
                          <a:ahLst/>
                          <a:cxnLst>
                            <a:cxn ang="0">
                              <a:pos x="17" y="16"/>
                            </a:cxn>
                            <a:cxn ang="0">
                              <a:pos x="11" y="22"/>
                            </a:cxn>
                            <a:cxn ang="0">
                              <a:pos x="5" y="22"/>
                            </a:cxn>
                            <a:cxn ang="0">
                              <a:pos x="5" y="22"/>
                            </a:cxn>
                            <a:cxn ang="0">
                              <a:pos x="0" y="22"/>
                            </a:cxn>
                            <a:cxn ang="0">
                              <a:pos x="0" y="16"/>
                            </a:cxn>
                            <a:cxn ang="0">
                              <a:pos x="0" y="6"/>
                            </a:cxn>
                            <a:cxn ang="0">
                              <a:pos x="0" y="0"/>
                            </a:cxn>
                            <a:cxn ang="0">
                              <a:pos x="5" y="0"/>
                            </a:cxn>
                            <a:cxn ang="0">
                              <a:pos x="5" y="0"/>
                            </a:cxn>
                            <a:cxn ang="0">
                              <a:pos x="11" y="0"/>
                            </a:cxn>
                            <a:cxn ang="0">
                              <a:pos x="17" y="6"/>
                            </a:cxn>
                            <a:cxn ang="0">
                              <a:pos x="17" y="16"/>
                            </a:cxn>
                          </a:cxnLst>
                          <a:rect l="0" t="0" r="r" b="b"/>
                          <a:pathLst>
                            <a:path w="17" h="22">
                              <a:moveTo>
                                <a:pt x="17" y="16"/>
                              </a:moveTo>
                              <a:lnTo>
                                <a:pt x="11" y="22"/>
                              </a:lnTo>
                              <a:lnTo>
                                <a:pt x="5" y="22"/>
                              </a:lnTo>
                              <a:lnTo>
                                <a:pt x="5" y="22"/>
                              </a:lnTo>
                              <a:lnTo>
                                <a:pt x="0" y="22"/>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54" name="Freeform 113">
                          <a:extLst>
                            <a:ext uri="{FF2B5EF4-FFF2-40B4-BE49-F238E27FC236}">
                              <a16:creationId xmlns="" xmlns:a16="http://schemas.microsoft.com/office/drawing/2014/main" id="{7FA06EB2-510D-426E-B91C-3622A1D93CFF}"/>
                            </a:ext>
                          </a:extLst>
                        </p:cNvPr>
                        <p:cNvSpPr>
                          <a:spLocks/>
                        </p:cNvSpPr>
                        <p:nvPr/>
                      </p:nvSpPr>
                      <p:spPr bwMode="auto">
                        <a:xfrm>
                          <a:off x="1244" y="2335"/>
                          <a:ext cx="26" cy="16"/>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55" name="Freeform 114">
                          <a:extLst>
                            <a:ext uri="{FF2B5EF4-FFF2-40B4-BE49-F238E27FC236}">
                              <a16:creationId xmlns="" xmlns:a16="http://schemas.microsoft.com/office/drawing/2014/main" id="{8E5BD11D-36DC-41BD-A9D8-C61E633242F3}"/>
                            </a:ext>
                          </a:extLst>
                        </p:cNvPr>
                        <p:cNvSpPr>
                          <a:spLocks/>
                        </p:cNvSpPr>
                        <p:nvPr/>
                      </p:nvSpPr>
                      <p:spPr bwMode="auto">
                        <a:xfrm>
                          <a:off x="1252" y="2325"/>
                          <a:ext cx="25" cy="21"/>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56" name="Freeform 115">
                          <a:extLst>
                            <a:ext uri="{FF2B5EF4-FFF2-40B4-BE49-F238E27FC236}">
                              <a16:creationId xmlns="" xmlns:a16="http://schemas.microsoft.com/office/drawing/2014/main" id="{3A973C80-F01B-4190-9ED3-5905B7BAC588}"/>
                            </a:ext>
                          </a:extLst>
                        </p:cNvPr>
                        <p:cNvSpPr>
                          <a:spLocks/>
                        </p:cNvSpPr>
                        <p:nvPr/>
                      </p:nvSpPr>
                      <p:spPr bwMode="auto">
                        <a:xfrm>
                          <a:off x="1252" y="2325"/>
                          <a:ext cx="25" cy="16"/>
                        </a:xfrm>
                        <a:custGeom>
                          <a:avLst/>
                          <a:gdLst/>
                          <a:ahLst/>
                          <a:cxnLst>
                            <a:cxn ang="0">
                              <a:pos x="6" y="16"/>
                            </a:cxn>
                            <a:cxn ang="0">
                              <a:pos x="0" y="10"/>
                            </a:cxn>
                            <a:cxn ang="0">
                              <a:pos x="0" y="5"/>
                            </a:cxn>
                            <a:cxn ang="0">
                              <a:pos x="0" y="5"/>
                            </a:cxn>
                            <a:cxn ang="0">
                              <a:pos x="0" y="0"/>
                            </a:cxn>
                            <a:cxn ang="0">
                              <a:pos x="6" y="0"/>
                            </a:cxn>
                            <a:cxn ang="0">
                              <a:pos x="12" y="0"/>
                            </a:cxn>
                            <a:cxn ang="0">
                              <a:pos x="17" y="0"/>
                            </a:cxn>
                            <a:cxn ang="0">
                              <a:pos x="17" y="5"/>
                            </a:cxn>
                            <a:cxn ang="0">
                              <a:pos x="17" y="5"/>
                            </a:cxn>
                            <a:cxn ang="0">
                              <a:pos x="17" y="10"/>
                            </a:cxn>
                            <a:cxn ang="0">
                              <a:pos x="12" y="16"/>
                            </a:cxn>
                            <a:cxn ang="0">
                              <a:pos x="6" y="16"/>
                            </a:cxn>
                          </a:cxnLst>
                          <a:rect l="0" t="0" r="r" b="b"/>
                          <a:pathLst>
                            <a:path w="17" h="16">
                              <a:moveTo>
                                <a:pt x="6" y="16"/>
                              </a:moveTo>
                              <a:lnTo>
                                <a:pt x="0" y="10"/>
                              </a:lnTo>
                              <a:lnTo>
                                <a:pt x="0" y="5"/>
                              </a:lnTo>
                              <a:lnTo>
                                <a:pt x="0" y="5"/>
                              </a:lnTo>
                              <a:lnTo>
                                <a:pt x="0" y="0"/>
                              </a:lnTo>
                              <a:lnTo>
                                <a:pt x="6" y="0"/>
                              </a:lnTo>
                              <a:lnTo>
                                <a:pt x="12" y="0"/>
                              </a:lnTo>
                              <a:lnTo>
                                <a:pt x="17" y="0"/>
                              </a:lnTo>
                              <a:lnTo>
                                <a:pt x="17" y="5"/>
                              </a:lnTo>
                              <a:lnTo>
                                <a:pt x="17" y="5"/>
                              </a:lnTo>
                              <a:lnTo>
                                <a:pt x="17" y="10"/>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663" name="Group 881">
                          <a:extLst>
                            <a:ext uri="{FF2B5EF4-FFF2-40B4-BE49-F238E27FC236}">
                              <a16:creationId xmlns="" xmlns:a16="http://schemas.microsoft.com/office/drawing/2014/main" id="{E2D98074-58AC-409B-AC27-32AAF93D542F}"/>
                            </a:ext>
                          </a:extLst>
                        </p:cNvPr>
                        <p:cNvGrpSpPr>
                          <a:grpSpLocks/>
                        </p:cNvGrpSpPr>
                        <p:nvPr/>
                      </p:nvGrpSpPr>
                      <p:grpSpPr bwMode="auto">
                        <a:xfrm>
                          <a:off x="1261" y="1161"/>
                          <a:ext cx="4174" cy="1174"/>
                          <a:chOff x="1261" y="1161"/>
                          <a:chExt cx="4174" cy="1174"/>
                        </a:xfrm>
                      </p:grpSpPr>
                      <p:sp>
                        <p:nvSpPr>
                          <p:cNvPr id="358" name="Freeform 116">
                            <a:extLst>
                              <a:ext uri="{FF2B5EF4-FFF2-40B4-BE49-F238E27FC236}">
                                <a16:creationId xmlns="" xmlns:a16="http://schemas.microsoft.com/office/drawing/2014/main" id="{BE160D69-4674-4991-9557-3B39F812FB92}"/>
                              </a:ext>
                            </a:extLst>
                          </p:cNvPr>
                          <p:cNvSpPr>
                            <a:spLocks/>
                          </p:cNvSpPr>
                          <p:nvPr/>
                        </p:nvSpPr>
                        <p:spPr bwMode="auto">
                          <a:xfrm>
                            <a:off x="1261" y="2309"/>
                            <a:ext cx="25" cy="26"/>
                          </a:xfrm>
                          <a:custGeom>
                            <a:avLst/>
                            <a:gdLst/>
                            <a:ahLst/>
                            <a:cxnLst>
                              <a:cxn ang="0">
                                <a:pos x="17" y="21"/>
                              </a:cxn>
                              <a:cxn ang="0">
                                <a:pos x="11" y="26"/>
                              </a:cxn>
                              <a:cxn ang="0">
                                <a:pos x="6" y="26"/>
                              </a:cxn>
                              <a:cxn ang="0">
                                <a:pos x="6" y="26"/>
                              </a:cxn>
                              <a:cxn ang="0">
                                <a:pos x="0" y="26"/>
                              </a:cxn>
                              <a:cxn ang="0">
                                <a:pos x="0" y="21"/>
                              </a:cxn>
                              <a:cxn ang="0">
                                <a:pos x="0" y="5"/>
                              </a:cxn>
                              <a:cxn ang="0">
                                <a:pos x="0" y="0"/>
                              </a:cxn>
                              <a:cxn ang="0">
                                <a:pos x="6" y="0"/>
                              </a:cxn>
                              <a:cxn ang="0">
                                <a:pos x="6" y="0"/>
                              </a:cxn>
                              <a:cxn ang="0">
                                <a:pos x="11" y="0"/>
                              </a:cxn>
                              <a:cxn ang="0">
                                <a:pos x="17" y="5"/>
                              </a:cxn>
                              <a:cxn ang="0">
                                <a:pos x="17" y="21"/>
                              </a:cxn>
                            </a:cxnLst>
                            <a:rect l="0" t="0" r="r" b="b"/>
                            <a:pathLst>
                              <a:path w="17" h="26">
                                <a:moveTo>
                                  <a:pt x="17" y="21"/>
                                </a:moveTo>
                                <a:lnTo>
                                  <a:pt x="11" y="26"/>
                                </a:lnTo>
                                <a:lnTo>
                                  <a:pt x="6" y="26"/>
                                </a:lnTo>
                                <a:lnTo>
                                  <a:pt x="6" y="26"/>
                                </a:lnTo>
                                <a:lnTo>
                                  <a:pt x="0" y="26"/>
                                </a:lnTo>
                                <a:lnTo>
                                  <a:pt x="0" y="21"/>
                                </a:lnTo>
                                <a:lnTo>
                                  <a:pt x="0" y="5"/>
                                </a:lnTo>
                                <a:lnTo>
                                  <a:pt x="0" y="0"/>
                                </a:lnTo>
                                <a:lnTo>
                                  <a:pt x="6" y="0"/>
                                </a:lnTo>
                                <a:lnTo>
                                  <a:pt x="6" y="0"/>
                                </a:lnTo>
                                <a:lnTo>
                                  <a:pt x="11" y="0"/>
                                </a:lnTo>
                                <a:lnTo>
                                  <a:pt x="17" y="5"/>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59" name="Freeform 117">
                            <a:extLst>
                              <a:ext uri="{FF2B5EF4-FFF2-40B4-BE49-F238E27FC236}">
                                <a16:creationId xmlns="" xmlns:a16="http://schemas.microsoft.com/office/drawing/2014/main" id="{52D569C9-98EA-4CD4-A75B-54D10E61C15A}"/>
                              </a:ext>
                            </a:extLst>
                          </p:cNvPr>
                          <p:cNvSpPr>
                            <a:spLocks/>
                          </p:cNvSpPr>
                          <p:nvPr/>
                        </p:nvSpPr>
                        <p:spPr bwMode="auto">
                          <a:xfrm>
                            <a:off x="1261" y="2309"/>
                            <a:ext cx="25" cy="16"/>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60" name="Freeform 118">
                            <a:extLst>
                              <a:ext uri="{FF2B5EF4-FFF2-40B4-BE49-F238E27FC236}">
                                <a16:creationId xmlns="" xmlns:a16="http://schemas.microsoft.com/office/drawing/2014/main" id="{C8F4BB5E-E43E-4FF6-9D6C-DEDE88E2C1CC}"/>
                              </a:ext>
                            </a:extLst>
                          </p:cNvPr>
                          <p:cNvSpPr>
                            <a:spLocks/>
                          </p:cNvSpPr>
                          <p:nvPr/>
                        </p:nvSpPr>
                        <p:spPr bwMode="auto">
                          <a:xfrm>
                            <a:off x="1270" y="2298"/>
                            <a:ext cx="25" cy="20"/>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61" name="Freeform 119">
                            <a:extLst>
                              <a:ext uri="{FF2B5EF4-FFF2-40B4-BE49-F238E27FC236}">
                                <a16:creationId xmlns="" xmlns:a16="http://schemas.microsoft.com/office/drawing/2014/main" id="{2724FFEB-9F3C-4CEB-B705-878F7C21AF12}"/>
                              </a:ext>
                            </a:extLst>
                          </p:cNvPr>
                          <p:cNvSpPr>
                            <a:spLocks/>
                          </p:cNvSpPr>
                          <p:nvPr/>
                        </p:nvSpPr>
                        <p:spPr bwMode="auto">
                          <a:xfrm>
                            <a:off x="1270" y="2298"/>
                            <a:ext cx="25" cy="14"/>
                          </a:xfrm>
                          <a:custGeom>
                            <a:avLst/>
                            <a:gdLst/>
                            <a:ahLst/>
                            <a:cxnLst>
                              <a:cxn ang="0">
                                <a:pos x="5" y="16"/>
                              </a:cxn>
                              <a:cxn ang="0">
                                <a:pos x="0" y="11"/>
                              </a:cxn>
                              <a:cxn ang="0">
                                <a:pos x="0" y="5"/>
                              </a:cxn>
                              <a:cxn ang="0">
                                <a:pos x="0" y="5"/>
                              </a:cxn>
                              <a:cxn ang="0">
                                <a:pos x="0" y="0"/>
                              </a:cxn>
                              <a:cxn ang="0">
                                <a:pos x="5" y="0"/>
                              </a:cxn>
                              <a:cxn ang="0">
                                <a:pos x="11" y="0"/>
                              </a:cxn>
                              <a:cxn ang="0">
                                <a:pos x="17" y="0"/>
                              </a:cxn>
                              <a:cxn ang="0">
                                <a:pos x="17" y="5"/>
                              </a:cxn>
                              <a:cxn ang="0">
                                <a:pos x="17" y="5"/>
                              </a:cxn>
                              <a:cxn ang="0">
                                <a:pos x="17" y="11"/>
                              </a:cxn>
                              <a:cxn ang="0">
                                <a:pos x="11" y="16"/>
                              </a:cxn>
                              <a:cxn ang="0">
                                <a:pos x="5" y="16"/>
                              </a:cxn>
                            </a:cxnLst>
                            <a:rect l="0" t="0" r="r" b="b"/>
                            <a:pathLst>
                              <a:path w="17" h="16">
                                <a:moveTo>
                                  <a:pt x="5" y="16"/>
                                </a:moveTo>
                                <a:lnTo>
                                  <a:pt x="0" y="11"/>
                                </a:lnTo>
                                <a:lnTo>
                                  <a:pt x="0" y="5"/>
                                </a:lnTo>
                                <a:lnTo>
                                  <a:pt x="0" y="5"/>
                                </a:lnTo>
                                <a:lnTo>
                                  <a:pt x="0" y="0"/>
                                </a:lnTo>
                                <a:lnTo>
                                  <a:pt x="5" y="0"/>
                                </a:lnTo>
                                <a:lnTo>
                                  <a:pt x="11" y="0"/>
                                </a:lnTo>
                                <a:lnTo>
                                  <a:pt x="17" y="0"/>
                                </a:lnTo>
                                <a:lnTo>
                                  <a:pt x="17" y="5"/>
                                </a:lnTo>
                                <a:lnTo>
                                  <a:pt x="17" y="5"/>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62" name="Freeform 120">
                            <a:extLst>
                              <a:ext uri="{FF2B5EF4-FFF2-40B4-BE49-F238E27FC236}">
                                <a16:creationId xmlns="" xmlns:a16="http://schemas.microsoft.com/office/drawing/2014/main" id="{389109F9-D1AD-402E-B028-0F16FC3433E9}"/>
                              </a:ext>
                            </a:extLst>
                          </p:cNvPr>
                          <p:cNvSpPr>
                            <a:spLocks/>
                          </p:cNvSpPr>
                          <p:nvPr/>
                        </p:nvSpPr>
                        <p:spPr bwMode="auto">
                          <a:xfrm>
                            <a:off x="1277" y="2277"/>
                            <a:ext cx="26" cy="31"/>
                          </a:xfrm>
                          <a:custGeom>
                            <a:avLst/>
                            <a:gdLst/>
                            <a:ahLst/>
                            <a:cxnLst>
                              <a:cxn ang="0">
                                <a:pos x="17" y="26"/>
                              </a:cxn>
                              <a:cxn ang="0">
                                <a:pos x="12" y="32"/>
                              </a:cxn>
                              <a:cxn ang="0">
                                <a:pos x="6" y="32"/>
                              </a:cxn>
                              <a:cxn ang="0">
                                <a:pos x="6" y="32"/>
                              </a:cxn>
                              <a:cxn ang="0">
                                <a:pos x="0" y="32"/>
                              </a:cxn>
                              <a:cxn ang="0">
                                <a:pos x="0" y="26"/>
                              </a:cxn>
                              <a:cxn ang="0">
                                <a:pos x="0" y="5"/>
                              </a:cxn>
                              <a:cxn ang="0">
                                <a:pos x="0" y="0"/>
                              </a:cxn>
                              <a:cxn ang="0">
                                <a:pos x="6" y="0"/>
                              </a:cxn>
                              <a:cxn ang="0">
                                <a:pos x="6" y="0"/>
                              </a:cxn>
                              <a:cxn ang="0">
                                <a:pos x="12" y="0"/>
                              </a:cxn>
                              <a:cxn ang="0">
                                <a:pos x="17" y="5"/>
                              </a:cxn>
                              <a:cxn ang="0">
                                <a:pos x="17" y="26"/>
                              </a:cxn>
                            </a:cxnLst>
                            <a:rect l="0" t="0" r="r" b="b"/>
                            <a:pathLst>
                              <a:path w="17" h="32">
                                <a:moveTo>
                                  <a:pt x="17" y="26"/>
                                </a:moveTo>
                                <a:lnTo>
                                  <a:pt x="12" y="32"/>
                                </a:lnTo>
                                <a:lnTo>
                                  <a:pt x="6" y="32"/>
                                </a:lnTo>
                                <a:lnTo>
                                  <a:pt x="6" y="32"/>
                                </a:lnTo>
                                <a:lnTo>
                                  <a:pt x="0" y="32"/>
                                </a:lnTo>
                                <a:lnTo>
                                  <a:pt x="0" y="26"/>
                                </a:lnTo>
                                <a:lnTo>
                                  <a:pt x="0" y="5"/>
                                </a:lnTo>
                                <a:lnTo>
                                  <a:pt x="0" y="0"/>
                                </a:lnTo>
                                <a:lnTo>
                                  <a:pt x="6" y="0"/>
                                </a:lnTo>
                                <a:lnTo>
                                  <a:pt x="6" y="0"/>
                                </a:lnTo>
                                <a:lnTo>
                                  <a:pt x="12" y="0"/>
                                </a:lnTo>
                                <a:lnTo>
                                  <a:pt x="17" y="5"/>
                                </a:lnTo>
                                <a:lnTo>
                                  <a:pt x="17" y="2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63" name="Freeform 121">
                            <a:extLst>
                              <a:ext uri="{FF2B5EF4-FFF2-40B4-BE49-F238E27FC236}">
                                <a16:creationId xmlns="" xmlns:a16="http://schemas.microsoft.com/office/drawing/2014/main" id="{D7B1675B-E4C5-452D-A401-6C68DA5592C6}"/>
                              </a:ext>
                            </a:extLst>
                          </p:cNvPr>
                          <p:cNvSpPr>
                            <a:spLocks/>
                          </p:cNvSpPr>
                          <p:nvPr/>
                        </p:nvSpPr>
                        <p:spPr bwMode="auto">
                          <a:xfrm>
                            <a:off x="1277" y="2277"/>
                            <a:ext cx="70" cy="16"/>
                          </a:xfrm>
                          <a:custGeom>
                            <a:avLst/>
                            <a:gdLst/>
                            <a:ahLst/>
                            <a:cxnLst>
                              <a:cxn ang="0">
                                <a:pos x="6" y="16"/>
                              </a:cxn>
                              <a:cxn ang="0">
                                <a:pos x="0" y="11"/>
                              </a:cxn>
                              <a:cxn ang="0">
                                <a:pos x="0" y="5"/>
                              </a:cxn>
                              <a:cxn ang="0">
                                <a:pos x="0" y="5"/>
                              </a:cxn>
                              <a:cxn ang="0">
                                <a:pos x="0" y="0"/>
                              </a:cxn>
                              <a:cxn ang="0">
                                <a:pos x="6" y="0"/>
                              </a:cxn>
                              <a:cxn ang="0">
                                <a:pos x="40" y="0"/>
                              </a:cxn>
                              <a:cxn ang="0">
                                <a:pos x="46" y="0"/>
                              </a:cxn>
                              <a:cxn ang="0">
                                <a:pos x="46" y="5"/>
                              </a:cxn>
                              <a:cxn ang="0">
                                <a:pos x="46" y="5"/>
                              </a:cxn>
                              <a:cxn ang="0">
                                <a:pos x="46" y="11"/>
                              </a:cxn>
                              <a:cxn ang="0">
                                <a:pos x="40" y="16"/>
                              </a:cxn>
                              <a:cxn ang="0">
                                <a:pos x="6" y="16"/>
                              </a:cxn>
                            </a:cxnLst>
                            <a:rect l="0" t="0" r="r" b="b"/>
                            <a:pathLst>
                              <a:path w="46" h="16">
                                <a:moveTo>
                                  <a:pt x="6" y="16"/>
                                </a:moveTo>
                                <a:lnTo>
                                  <a:pt x="0" y="11"/>
                                </a:lnTo>
                                <a:lnTo>
                                  <a:pt x="0" y="5"/>
                                </a:lnTo>
                                <a:lnTo>
                                  <a:pt x="0" y="5"/>
                                </a:lnTo>
                                <a:lnTo>
                                  <a:pt x="0" y="0"/>
                                </a:lnTo>
                                <a:lnTo>
                                  <a:pt x="6" y="0"/>
                                </a:lnTo>
                                <a:lnTo>
                                  <a:pt x="40" y="0"/>
                                </a:lnTo>
                                <a:lnTo>
                                  <a:pt x="46" y="0"/>
                                </a:lnTo>
                                <a:lnTo>
                                  <a:pt x="46" y="5"/>
                                </a:lnTo>
                                <a:lnTo>
                                  <a:pt x="46" y="5"/>
                                </a:lnTo>
                                <a:lnTo>
                                  <a:pt x="46" y="11"/>
                                </a:lnTo>
                                <a:lnTo>
                                  <a:pt x="40"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64" name="Freeform 122">
                            <a:extLst>
                              <a:ext uri="{FF2B5EF4-FFF2-40B4-BE49-F238E27FC236}">
                                <a16:creationId xmlns="" xmlns:a16="http://schemas.microsoft.com/office/drawing/2014/main" id="{B2DA3C73-67A4-4FD0-B2A1-C679B0714695}"/>
                              </a:ext>
                            </a:extLst>
                          </p:cNvPr>
                          <p:cNvSpPr>
                            <a:spLocks/>
                          </p:cNvSpPr>
                          <p:nvPr/>
                        </p:nvSpPr>
                        <p:spPr bwMode="auto">
                          <a:xfrm>
                            <a:off x="1329" y="2266"/>
                            <a:ext cx="25" cy="22"/>
                          </a:xfrm>
                          <a:custGeom>
                            <a:avLst/>
                            <a:gdLst/>
                            <a:ahLst/>
                            <a:cxnLst>
                              <a:cxn ang="0">
                                <a:pos x="17" y="16"/>
                              </a:cxn>
                              <a:cxn ang="0">
                                <a:pos x="12" y="22"/>
                              </a:cxn>
                              <a:cxn ang="0">
                                <a:pos x="6" y="22"/>
                              </a:cxn>
                              <a:cxn ang="0">
                                <a:pos x="6" y="22"/>
                              </a:cxn>
                              <a:cxn ang="0">
                                <a:pos x="0" y="22"/>
                              </a:cxn>
                              <a:cxn ang="0">
                                <a:pos x="0" y="16"/>
                              </a:cxn>
                              <a:cxn ang="0">
                                <a:pos x="0" y="6"/>
                              </a:cxn>
                              <a:cxn ang="0">
                                <a:pos x="0" y="0"/>
                              </a:cxn>
                              <a:cxn ang="0">
                                <a:pos x="6" y="0"/>
                              </a:cxn>
                              <a:cxn ang="0">
                                <a:pos x="6" y="0"/>
                              </a:cxn>
                              <a:cxn ang="0">
                                <a:pos x="12" y="0"/>
                              </a:cxn>
                              <a:cxn ang="0">
                                <a:pos x="17" y="6"/>
                              </a:cxn>
                              <a:cxn ang="0">
                                <a:pos x="17" y="16"/>
                              </a:cxn>
                            </a:cxnLst>
                            <a:rect l="0" t="0" r="r" b="b"/>
                            <a:pathLst>
                              <a:path w="17" h="22">
                                <a:moveTo>
                                  <a:pt x="17" y="16"/>
                                </a:moveTo>
                                <a:lnTo>
                                  <a:pt x="12" y="22"/>
                                </a:lnTo>
                                <a:lnTo>
                                  <a:pt x="6" y="22"/>
                                </a:lnTo>
                                <a:lnTo>
                                  <a:pt x="6" y="22"/>
                                </a:lnTo>
                                <a:lnTo>
                                  <a:pt x="0" y="22"/>
                                </a:lnTo>
                                <a:lnTo>
                                  <a:pt x="0" y="16"/>
                                </a:lnTo>
                                <a:lnTo>
                                  <a:pt x="0" y="6"/>
                                </a:lnTo>
                                <a:lnTo>
                                  <a:pt x="0" y="0"/>
                                </a:lnTo>
                                <a:lnTo>
                                  <a:pt x="6" y="0"/>
                                </a:lnTo>
                                <a:lnTo>
                                  <a:pt x="6" y="0"/>
                                </a:lnTo>
                                <a:lnTo>
                                  <a:pt x="12"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65" name="Freeform 123">
                            <a:extLst>
                              <a:ext uri="{FF2B5EF4-FFF2-40B4-BE49-F238E27FC236}">
                                <a16:creationId xmlns="" xmlns:a16="http://schemas.microsoft.com/office/drawing/2014/main" id="{E5940CC0-8A65-4C79-BE6D-76844B41E496}"/>
                              </a:ext>
                            </a:extLst>
                          </p:cNvPr>
                          <p:cNvSpPr>
                            <a:spLocks/>
                          </p:cNvSpPr>
                          <p:nvPr/>
                        </p:nvSpPr>
                        <p:spPr bwMode="auto">
                          <a:xfrm>
                            <a:off x="1329" y="2266"/>
                            <a:ext cx="25"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66" name="Freeform 124">
                            <a:extLst>
                              <a:ext uri="{FF2B5EF4-FFF2-40B4-BE49-F238E27FC236}">
                                <a16:creationId xmlns="" xmlns:a16="http://schemas.microsoft.com/office/drawing/2014/main" id="{04688768-B3C2-4C46-A7DB-0F1E20A8027C}"/>
                              </a:ext>
                            </a:extLst>
                          </p:cNvPr>
                          <p:cNvSpPr>
                            <a:spLocks/>
                          </p:cNvSpPr>
                          <p:nvPr/>
                        </p:nvSpPr>
                        <p:spPr bwMode="auto">
                          <a:xfrm>
                            <a:off x="1338" y="2256"/>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67" name="Freeform 125">
                            <a:extLst>
                              <a:ext uri="{FF2B5EF4-FFF2-40B4-BE49-F238E27FC236}">
                                <a16:creationId xmlns="" xmlns:a16="http://schemas.microsoft.com/office/drawing/2014/main" id="{3CD13956-C0F0-4C37-9F96-EF2CE25E1C25}"/>
                              </a:ext>
                            </a:extLst>
                          </p:cNvPr>
                          <p:cNvSpPr>
                            <a:spLocks/>
                          </p:cNvSpPr>
                          <p:nvPr/>
                        </p:nvSpPr>
                        <p:spPr bwMode="auto">
                          <a:xfrm>
                            <a:off x="1338" y="2256"/>
                            <a:ext cx="26" cy="16"/>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68" name="Freeform 126">
                            <a:extLst>
                              <a:ext uri="{FF2B5EF4-FFF2-40B4-BE49-F238E27FC236}">
                                <a16:creationId xmlns="" xmlns:a16="http://schemas.microsoft.com/office/drawing/2014/main" id="{C87E1D88-0A4F-4845-A9B0-DA7B2AA38E95}"/>
                              </a:ext>
                            </a:extLst>
                          </p:cNvPr>
                          <p:cNvSpPr>
                            <a:spLocks/>
                          </p:cNvSpPr>
                          <p:nvPr/>
                        </p:nvSpPr>
                        <p:spPr bwMode="auto">
                          <a:xfrm>
                            <a:off x="1347" y="2245"/>
                            <a:ext cx="26"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69" name="Freeform 127">
                            <a:extLst>
                              <a:ext uri="{FF2B5EF4-FFF2-40B4-BE49-F238E27FC236}">
                                <a16:creationId xmlns="" xmlns:a16="http://schemas.microsoft.com/office/drawing/2014/main" id="{CBDDB141-26EC-4266-BCC4-E15A49A8FEC8}"/>
                              </a:ext>
                            </a:extLst>
                          </p:cNvPr>
                          <p:cNvSpPr>
                            <a:spLocks/>
                          </p:cNvSpPr>
                          <p:nvPr/>
                        </p:nvSpPr>
                        <p:spPr bwMode="auto">
                          <a:xfrm>
                            <a:off x="1347" y="2234"/>
                            <a:ext cx="26" cy="22"/>
                          </a:xfrm>
                          <a:custGeom>
                            <a:avLst/>
                            <a:gdLst/>
                            <a:ahLst/>
                            <a:cxnLst>
                              <a:cxn ang="0">
                                <a:pos x="17" y="16"/>
                              </a:cxn>
                              <a:cxn ang="0">
                                <a:pos x="11" y="22"/>
                              </a:cxn>
                              <a:cxn ang="0">
                                <a:pos x="5" y="22"/>
                              </a:cxn>
                              <a:cxn ang="0">
                                <a:pos x="5" y="22"/>
                              </a:cxn>
                              <a:cxn ang="0">
                                <a:pos x="0" y="22"/>
                              </a:cxn>
                              <a:cxn ang="0">
                                <a:pos x="0" y="16"/>
                              </a:cxn>
                              <a:cxn ang="0">
                                <a:pos x="0" y="6"/>
                              </a:cxn>
                              <a:cxn ang="0">
                                <a:pos x="0" y="0"/>
                              </a:cxn>
                              <a:cxn ang="0">
                                <a:pos x="5" y="0"/>
                              </a:cxn>
                              <a:cxn ang="0">
                                <a:pos x="5" y="0"/>
                              </a:cxn>
                              <a:cxn ang="0">
                                <a:pos x="11" y="0"/>
                              </a:cxn>
                              <a:cxn ang="0">
                                <a:pos x="17" y="6"/>
                              </a:cxn>
                              <a:cxn ang="0">
                                <a:pos x="17" y="16"/>
                              </a:cxn>
                            </a:cxnLst>
                            <a:rect l="0" t="0" r="r" b="b"/>
                            <a:pathLst>
                              <a:path w="17" h="22">
                                <a:moveTo>
                                  <a:pt x="17" y="16"/>
                                </a:moveTo>
                                <a:lnTo>
                                  <a:pt x="11" y="22"/>
                                </a:lnTo>
                                <a:lnTo>
                                  <a:pt x="5" y="22"/>
                                </a:lnTo>
                                <a:lnTo>
                                  <a:pt x="5" y="22"/>
                                </a:lnTo>
                                <a:lnTo>
                                  <a:pt x="0" y="22"/>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70" name="Freeform 128">
                            <a:extLst>
                              <a:ext uri="{FF2B5EF4-FFF2-40B4-BE49-F238E27FC236}">
                                <a16:creationId xmlns="" xmlns:a16="http://schemas.microsoft.com/office/drawing/2014/main" id="{DE079620-C3F2-45F2-93AA-5A43620001DF}"/>
                              </a:ext>
                            </a:extLst>
                          </p:cNvPr>
                          <p:cNvSpPr>
                            <a:spLocks/>
                          </p:cNvSpPr>
                          <p:nvPr/>
                        </p:nvSpPr>
                        <p:spPr bwMode="auto">
                          <a:xfrm>
                            <a:off x="1347" y="2234"/>
                            <a:ext cx="26" cy="16"/>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71" name="Freeform 129">
                            <a:extLst>
                              <a:ext uri="{FF2B5EF4-FFF2-40B4-BE49-F238E27FC236}">
                                <a16:creationId xmlns="" xmlns:a16="http://schemas.microsoft.com/office/drawing/2014/main" id="{EAD6ED30-6557-4FC2-B91F-89A3BDBB02DD}"/>
                              </a:ext>
                            </a:extLst>
                          </p:cNvPr>
                          <p:cNvSpPr>
                            <a:spLocks/>
                          </p:cNvSpPr>
                          <p:nvPr/>
                        </p:nvSpPr>
                        <p:spPr bwMode="auto">
                          <a:xfrm>
                            <a:off x="1354" y="2213"/>
                            <a:ext cx="26" cy="31"/>
                          </a:xfrm>
                          <a:custGeom>
                            <a:avLst/>
                            <a:gdLst/>
                            <a:ahLst/>
                            <a:cxnLst>
                              <a:cxn ang="0">
                                <a:pos x="17" y="27"/>
                              </a:cxn>
                              <a:cxn ang="0">
                                <a:pos x="12" y="32"/>
                              </a:cxn>
                              <a:cxn ang="0">
                                <a:pos x="6" y="32"/>
                              </a:cxn>
                              <a:cxn ang="0">
                                <a:pos x="6" y="32"/>
                              </a:cxn>
                              <a:cxn ang="0">
                                <a:pos x="0" y="32"/>
                              </a:cxn>
                              <a:cxn ang="0">
                                <a:pos x="0" y="27"/>
                              </a:cxn>
                              <a:cxn ang="0">
                                <a:pos x="0" y="5"/>
                              </a:cxn>
                              <a:cxn ang="0">
                                <a:pos x="0" y="0"/>
                              </a:cxn>
                              <a:cxn ang="0">
                                <a:pos x="6" y="0"/>
                              </a:cxn>
                              <a:cxn ang="0">
                                <a:pos x="6" y="0"/>
                              </a:cxn>
                              <a:cxn ang="0">
                                <a:pos x="12" y="0"/>
                              </a:cxn>
                              <a:cxn ang="0">
                                <a:pos x="17" y="5"/>
                              </a:cxn>
                              <a:cxn ang="0">
                                <a:pos x="17" y="27"/>
                              </a:cxn>
                            </a:cxnLst>
                            <a:rect l="0" t="0" r="r" b="b"/>
                            <a:pathLst>
                              <a:path w="17" h="32">
                                <a:moveTo>
                                  <a:pt x="17" y="27"/>
                                </a:moveTo>
                                <a:lnTo>
                                  <a:pt x="12" y="32"/>
                                </a:lnTo>
                                <a:lnTo>
                                  <a:pt x="6" y="32"/>
                                </a:lnTo>
                                <a:lnTo>
                                  <a:pt x="6" y="32"/>
                                </a:lnTo>
                                <a:lnTo>
                                  <a:pt x="0" y="32"/>
                                </a:lnTo>
                                <a:lnTo>
                                  <a:pt x="0" y="27"/>
                                </a:lnTo>
                                <a:lnTo>
                                  <a:pt x="0" y="5"/>
                                </a:lnTo>
                                <a:lnTo>
                                  <a:pt x="0" y="0"/>
                                </a:lnTo>
                                <a:lnTo>
                                  <a:pt x="6" y="0"/>
                                </a:lnTo>
                                <a:lnTo>
                                  <a:pt x="6" y="0"/>
                                </a:lnTo>
                                <a:lnTo>
                                  <a:pt x="12" y="0"/>
                                </a:lnTo>
                                <a:lnTo>
                                  <a:pt x="17" y="5"/>
                                </a:lnTo>
                                <a:lnTo>
                                  <a:pt x="17" y="27"/>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72" name="Freeform 130">
                            <a:extLst>
                              <a:ext uri="{FF2B5EF4-FFF2-40B4-BE49-F238E27FC236}">
                                <a16:creationId xmlns="" xmlns:a16="http://schemas.microsoft.com/office/drawing/2014/main" id="{54AF5384-B091-4EF8-B4ED-D726B175A1D2}"/>
                              </a:ext>
                            </a:extLst>
                          </p:cNvPr>
                          <p:cNvSpPr>
                            <a:spLocks/>
                          </p:cNvSpPr>
                          <p:nvPr/>
                        </p:nvSpPr>
                        <p:spPr bwMode="auto">
                          <a:xfrm>
                            <a:off x="1354" y="2213"/>
                            <a:ext cx="26" cy="14"/>
                          </a:xfrm>
                          <a:custGeom>
                            <a:avLst/>
                            <a:gdLst/>
                            <a:ahLst/>
                            <a:cxnLst>
                              <a:cxn ang="0">
                                <a:pos x="6" y="16"/>
                              </a:cxn>
                              <a:cxn ang="0">
                                <a:pos x="0" y="11"/>
                              </a:cxn>
                              <a:cxn ang="0">
                                <a:pos x="0" y="5"/>
                              </a:cxn>
                              <a:cxn ang="0">
                                <a:pos x="0" y="5"/>
                              </a:cxn>
                              <a:cxn ang="0">
                                <a:pos x="0" y="0"/>
                              </a:cxn>
                              <a:cxn ang="0">
                                <a:pos x="6" y="0"/>
                              </a:cxn>
                              <a:cxn ang="0">
                                <a:pos x="12" y="0"/>
                              </a:cxn>
                              <a:cxn ang="0">
                                <a:pos x="17" y="0"/>
                              </a:cxn>
                              <a:cxn ang="0">
                                <a:pos x="17" y="5"/>
                              </a:cxn>
                              <a:cxn ang="0">
                                <a:pos x="17" y="5"/>
                              </a:cxn>
                              <a:cxn ang="0">
                                <a:pos x="17" y="11"/>
                              </a:cxn>
                              <a:cxn ang="0">
                                <a:pos x="12" y="16"/>
                              </a:cxn>
                              <a:cxn ang="0">
                                <a:pos x="6" y="16"/>
                              </a:cxn>
                            </a:cxnLst>
                            <a:rect l="0" t="0" r="r" b="b"/>
                            <a:pathLst>
                              <a:path w="17" h="16">
                                <a:moveTo>
                                  <a:pt x="6" y="16"/>
                                </a:moveTo>
                                <a:lnTo>
                                  <a:pt x="0" y="11"/>
                                </a:lnTo>
                                <a:lnTo>
                                  <a:pt x="0" y="5"/>
                                </a:lnTo>
                                <a:lnTo>
                                  <a:pt x="0" y="5"/>
                                </a:lnTo>
                                <a:lnTo>
                                  <a:pt x="0" y="0"/>
                                </a:lnTo>
                                <a:lnTo>
                                  <a:pt x="6" y="0"/>
                                </a:lnTo>
                                <a:lnTo>
                                  <a:pt x="12" y="0"/>
                                </a:lnTo>
                                <a:lnTo>
                                  <a:pt x="17" y="0"/>
                                </a:lnTo>
                                <a:lnTo>
                                  <a:pt x="17" y="5"/>
                                </a:lnTo>
                                <a:lnTo>
                                  <a:pt x="17" y="5"/>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73" name="Freeform 131">
                            <a:extLst>
                              <a:ext uri="{FF2B5EF4-FFF2-40B4-BE49-F238E27FC236}">
                                <a16:creationId xmlns="" xmlns:a16="http://schemas.microsoft.com/office/drawing/2014/main" id="{7CC614B7-404C-48A2-A8AE-D4B3361F88F0}"/>
                              </a:ext>
                            </a:extLst>
                          </p:cNvPr>
                          <p:cNvSpPr>
                            <a:spLocks/>
                          </p:cNvSpPr>
                          <p:nvPr/>
                        </p:nvSpPr>
                        <p:spPr bwMode="auto">
                          <a:xfrm>
                            <a:off x="1364" y="2202"/>
                            <a:ext cx="25" cy="22"/>
                          </a:xfrm>
                          <a:custGeom>
                            <a:avLst/>
                            <a:gdLst/>
                            <a:ahLst/>
                            <a:cxnLst>
                              <a:cxn ang="0">
                                <a:pos x="17" y="16"/>
                              </a:cxn>
                              <a:cxn ang="0">
                                <a:pos x="11" y="22"/>
                              </a:cxn>
                              <a:cxn ang="0">
                                <a:pos x="6" y="22"/>
                              </a:cxn>
                              <a:cxn ang="0">
                                <a:pos x="6" y="22"/>
                              </a:cxn>
                              <a:cxn ang="0">
                                <a:pos x="0" y="22"/>
                              </a:cxn>
                              <a:cxn ang="0">
                                <a:pos x="0" y="16"/>
                              </a:cxn>
                              <a:cxn ang="0">
                                <a:pos x="0" y="6"/>
                              </a:cxn>
                              <a:cxn ang="0">
                                <a:pos x="0" y="0"/>
                              </a:cxn>
                              <a:cxn ang="0">
                                <a:pos x="6" y="0"/>
                              </a:cxn>
                              <a:cxn ang="0">
                                <a:pos x="6" y="0"/>
                              </a:cxn>
                              <a:cxn ang="0">
                                <a:pos x="11" y="0"/>
                              </a:cxn>
                              <a:cxn ang="0">
                                <a:pos x="17" y="6"/>
                              </a:cxn>
                              <a:cxn ang="0">
                                <a:pos x="17" y="16"/>
                              </a:cxn>
                            </a:cxnLst>
                            <a:rect l="0" t="0" r="r" b="b"/>
                            <a:pathLst>
                              <a:path w="17" h="22">
                                <a:moveTo>
                                  <a:pt x="17" y="16"/>
                                </a:moveTo>
                                <a:lnTo>
                                  <a:pt x="11" y="22"/>
                                </a:lnTo>
                                <a:lnTo>
                                  <a:pt x="6" y="22"/>
                                </a:lnTo>
                                <a:lnTo>
                                  <a:pt x="6" y="22"/>
                                </a:lnTo>
                                <a:lnTo>
                                  <a:pt x="0" y="22"/>
                                </a:lnTo>
                                <a:lnTo>
                                  <a:pt x="0" y="16"/>
                                </a:lnTo>
                                <a:lnTo>
                                  <a:pt x="0" y="6"/>
                                </a:lnTo>
                                <a:lnTo>
                                  <a:pt x="0" y="0"/>
                                </a:lnTo>
                                <a:lnTo>
                                  <a:pt x="6" y="0"/>
                                </a:lnTo>
                                <a:lnTo>
                                  <a:pt x="6"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74" name="Freeform 132">
                            <a:extLst>
                              <a:ext uri="{FF2B5EF4-FFF2-40B4-BE49-F238E27FC236}">
                                <a16:creationId xmlns="" xmlns:a16="http://schemas.microsoft.com/office/drawing/2014/main" id="{D7ABA82C-70BF-4E8B-A5C7-85C6C0BCA873}"/>
                              </a:ext>
                            </a:extLst>
                          </p:cNvPr>
                          <p:cNvSpPr>
                            <a:spLocks/>
                          </p:cNvSpPr>
                          <p:nvPr/>
                        </p:nvSpPr>
                        <p:spPr bwMode="auto">
                          <a:xfrm>
                            <a:off x="1364" y="2202"/>
                            <a:ext cx="42" cy="14"/>
                          </a:xfrm>
                          <a:custGeom>
                            <a:avLst/>
                            <a:gdLst/>
                            <a:ahLst/>
                            <a:cxnLst>
                              <a:cxn ang="0">
                                <a:pos x="6" y="16"/>
                              </a:cxn>
                              <a:cxn ang="0">
                                <a:pos x="0" y="11"/>
                              </a:cxn>
                              <a:cxn ang="0">
                                <a:pos x="0" y="6"/>
                              </a:cxn>
                              <a:cxn ang="0">
                                <a:pos x="0" y="6"/>
                              </a:cxn>
                              <a:cxn ang="0">
                                <a:pos x="0" y="0"/>
                              </a:cxn>
                              <a:cxn ang="0">
                                <a:pos x="6" y="0"/>
                              </a:cxn>
                              <a:cxn ang="0">
                                <a:pos x="23" y="0"/>
                              </a:cxn>
                              <a:cxn ang="0">
                                <a:pos x="28" y="0"/>
                              </a:cxn>
                              <a:cxn ang="0">
                                <a:pos x="28" y="6"/>
                              </a:cxn>
                              <a:cxn ang="0">
                                <a:pos x="28" y="6"/>
                              </a:cxn>
                              <a:cxn ang="0">
                                <a:pos x="28" y="11"/>
                              </a:cxn>
                              <a:cxn ang="0">
                                <a:pos x="23" y="16"/>
                              </a:cxn>
                              <a:cxn ang="0">
                                <a:pos x="6" y="16"/>
                              </a:cxn>
                            </a:cxnLst>
                            <a:rect l="0" t="0" r="r" b="b"/>
                            <a:pathLst>
                              <a:path w="28" h="16">
                                <a:moveTo>
                                  <a:pt x="6" y="16"/>
                                </a:moveTo>
                                <a:lnTo>
                                  <a:pt x="0" y="11"/>
                                </a:lnTo>
                                <a:lnTo>
                                  <a:pt x="0" y="6"/>
                                </a:lnTo>
                                <a:lnTo>
                                  <a:pt x="0" y="6"/>
                                </a:lnTo>
                                <a:lnTo>
                                  <a:pt x="0" y="0"/>
                                </a:lnTo>
                                <a:lnTo>
                                  <a:pt x="6" y="0"/>
                                </a:lnTo>
                                <a:lnTo>
                                  <a:pt x="23" y="0"/>
                                </a:lnTo>
                                <a:lnTo>
                                  <a:pt x="28" y="0"/>
                                </a:lnTo>
                                <a:lnTo>
                                  <a:pt x="28" y="6"/>
                                </a:lnTo>
                                <a:lnTo>
                                  <a:pt x="28" y="6"/>
                                </a:lnTo>
                                <a:lnTo>
                                  <a:pt x="28"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75" name="Freeform 133">
                            <a:extLst>
                              <a:ext uri="{FF2B5EF4-FFF2-40B4-BE49-F238E27FC236}">
                                <a16:creationId xmlns="" xmlns:a16="http://schemas.microsoft.com/office/drawing/2014/main" id="{35AAD51D-4E5F-4926-9979-9E6C10C4BD81}"/>
                              </a:ext>
                            </a:extLst>
                          </p:cNvPr>
                          <p:cNvSpPr>
                            <a:spLocks/>
                          </p:cNvSpPr>
                          <p:nvPr/>
                        </p:nvSpPr>
                        <p:spPr bwMode="auto">
                          <a:xfrm>
                            <a:off x="1389" y="2202"/>
                            <a:ext cx="43" cy="14"/>
                          </a:xfrm>
                          <a:custGeom>
                            <a:avLst/>
                            <a:gdLst/>
                            <a:ahLst/>
                            <a:cxnLst>
                              <a:cxn ang="0">
                                <a:pos x="6" y="16"/>
                              </a:cxn>
                              <a:cxn ang="0">
                                <a:pos x="0" y="11"/>
                              </a:cxn>
                              <a:cxn ang="0">
                                <a:pos x="0" y="6"/>
                              </a:cxn>
                              <a:cxn ang="0">
                                <a:pos x="0" y="6"/>
                              </a:cxn>
                              <a:cxn ang="0">
                                <a:pos x="0" y="0"/>
                              </a:cxn>
                              <a:cxn ang="0">
                                <a:pos x="6" y="0"/>
                              </a:cxn>
                              <a:cxn ang="0">
                                <a:pos x="23" y="0"/>
                              </a:cxn>
                              <a:cxn ang="0">
                                <a:pos x="28" y="0"/>
                              </a:cxn>
                              <a:cxn ang="0">
                                <a:pos x="28" y="6"/>
                              </a:cxn>
                              <a:cxn ang="0">
                                <a:pos x="28" y="6"/>
                              </a:cxn>
                              <a:cxn ang="0">
                                <a:pos x="28" y="11"/>
                              </a:cxn>
                              <a:cxn ang="0">
                                <a:pos x="23" y="16"/>
                              </a:cxn>
                              <a:cxn ang="0">
                                <a:pos x="6" y="16"/>
                              </a:cxn>
                            </a:cxnLst>
                            <a:rect l="0" t="0" r="r" b="b"/>
                            <a:pathLst>
                              <a:path w="28" h="16">
                                <a:moveTo>
                                  <a:pt x="6" y="16"/>
                                </a:moveTo>
                                <a:lnTo>
                                  <a:pt x="0" y="11"/>
                                </a:lnTo>
                                <a:lnTo>
                                  <a:pt x="0" y="6"/>
                                </a:lnTo>
                                <a:lnTo>
                                  <a:pt x="0" y="6"/>
                                </a:lnTo>
                                <a:lnTo>
                                  <a:pt x="0" y="0"/>
                                </a:lnTo>
                                <a:lnTo>
                                  <a:pt x="6" y="0"/>
                                </a:lnTo>
                                <a:lnTo>
                                  <a:pt x="23" y="0"/>
                                </a:lnTo>
                                <a:lnTo>
                                  <a:pt x="28" y="0"/>
                                </a:lnTo>
                                <a:lnTo>
                                  <a:pt x="28" y="6"/>
                                </a:lnTo>
                                <a:lnTo>
                                  <a:pt x="28" y="6"/>
                                </a:lnTo>
                                <a:lnTo>
                                  <a:pt x="28"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76" name="Freeform 134">
                            <a:extLst>
                              <a:ext uri="{FF2B5EF4-FFF2-40B4-BE49-F238E27FC236}">
                                <a16:creationId xmlns="" xmlns:a16="http://schemas.microsoft.com/office/drawing/2014/main" id="{7199B197-92DC-48E9-9CEF-C164B5A86094}"/>
                              </a:ext>
                            </a:extLst>
                          </p:cNvPr>
                          <p:cNvSpPr>
                            <a:spLocks/>
                          </p:cNvSpPr>
                          <p:nvPr/>
                        </p:nvSpPr>
                        <p:spPr bwMode="auto">
                          <a:xfrm>
                            <a:off x="1415" y="2187"/>
                            <a:ext cx="26" cy="26"/>
                          </a:xfrm>
                          <a:custGeom>
                            <a:avLst/>
                            <a:gdLst/>
                            <a:ahLst/>
                            <a:cxnLst>
                              <a:cxn ang="0">
                                <a:pos x="17" y="21"/>
                              </a:cxn>
                              <a:cxn ang="0">
                                <a:pos x="11" y="26"/>
                              </a:cxn>
                              <a:cxn ang="0">
                                <a:pos x="6" y="26"/>
                              </a:cxn>
                              <a:cxn ang="0">
                                <a:pos x="6" y="26"/>
                              </a:cxn>
                              <a:cxn ang="0">
                                <a:pos x="0" y="26"/>
                              </a:cxn>
                              <a:cxn ang="0">
                                <a:pos x="0" y="21"/>
                              </a:cxn>
                              <a:cxn ang="0">
                                <a:pos x="0" y="5"/>
                              </a:cxn>
                              <a:cxn ang="0">
                                <a:pos x="0" y="0"/>
                              </a:cxn>
                              <a:cxn ang="0">
                                <a:pos x="6" y="0"/>
                              </a:cxn>
                              <a:cxn ang="0">
                                <a:pos x="6" y="0"/>
                              </a:cxn>
                              <a:cxn ang="0">
                                <a:pos x="11" y="0"/>
                              </a:cxn>
                              <a:cxn ang="0">
                                <a:pos x="17" y="5"/>
                              </a:cxn>
                              <a:cxn ang="0">
                                <a:pos x="17" y="21"/>
                              </a:cxn>
                            </a:cxnLst>
                            <a:rect l="0" t="0" r="r" b="b"/>
                            <a:pathLst>
                              <a:path w="17" h="26">
                                <a:moveTo>
                                  <a:pt x="17" y="21"/>
                                </a:moveTo>
                                <a:lnTo>
                                  <a:pt x="11" y="26"/>
                                </a:lnTo>
                                <a:lnTo>
                                  <a:pt x="6" y="26"/>
                                </a:lnTo>
                                <a:lnTo>
                                  <a:pt x="6" y="26"/>
                                </a:lnTo>
                                <a:lnTo>
                                  <a:pt x="0" y="26"/>
                                </a:lnTo>
                                <a:lnTo>
                                  <a:pt x="0" y="21"/>
                                </a:lnTo>
                                <a:lnTo>
                                  <a:pt x="0" y="5"/>
                                </a:lnTo>
                                <a:lnTo>
                                  <a:pt x="0" y="0"/>
                                </a:lnTo>
                                <a:lnTo>
                                  <a:pt x="6" y="0"/>
                                </a:lnTo>
                                <a:lnTo>
                                  <a:pt x="6" y="0"/>
                                </a:lnTo>
                                <a:lnTo>
                                  <a:pt x="11" y="0"/>
                                </a:lnTo>
                                <a:lnTo>
                                  <a:pt x="17" y="5"/>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77" name="Freeform 135">
                            <a:extLst>
                              <a:ext uri="{FF2B5EF4-FFF2-40B4-BE49-F238E27FC236}">
                                <a16:creationId xmlns="" xmlns:a16="http://schemas.microsoft.com/office/drawing/2014/main" id="{179A4815-72F6-4BFF-BD32-AD6C49E66876}"/>
                              </a:ext>
                            </a:extLst>
                          </p:cNvPr>
                          <p:cNvSpPr>
                            <a:spLocks/>
                          </p:cNvSpPr>
                          <p:nvPr/>
                        </p:nvSpPr>
                        <p:spPr bwMode="auto">
                          <a:xfrm>
                            <a:off x="1415" y="2187"/>
                            <a:ext cx="26" cy="15"/>
                          </a:xfrm>
                          <a:custGeom>
                            <a:avLst/>
                            <a:gdLst/>
                            <a:ahLst/>
                            <a:cxnLst>
                              <a:cxn ang="0">
                                <a:pos x="6" y="15"/>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5"/>
                              </a:cxn>
                              <a:cxn ang="0">
                                <a:pos x="6" y="15"/>
                              </a:cxn>
                            </a:cxnLst>
                            <a:rect l="0" t="0" r="r" b="b"/>
                            <a:pathLst>
                              <a:path w="17" h="15">
                                <a:moveTo>
                                  <a:pt x="6" y="15"/>
                                </a:moveTo>
                                <a:lnTo>
                                  <a:pt x="0" y="10"/>
                                </a:lnTo>
                                <a:lnTo>
                                  <a:pt x="0" y="5"/>
                                </a:lnTo>
                                <a:lnTo>
                                  <a:pt x="0" y="5"/>
                                </a:lnTo>
                                <a:lnTo>
                                  <a:pt x="0" y="0"/>
                                </a:lnTo>
                                <a:lnTo>
                                  <a:pt x="6" y="0"/>
                                </a:lnTo>
                                <a:lnTo>
                                  <a:pt x="11" y="0"/>
                                </a:lnTo>
                                <a:lnTo>
                                  <a:pt x="17" y="0"/>
                                </a:lnTo>
                                <a:lnTo>
                                  <a:pt x="17" y="5"/>
                                </a:lnTo>
                                <a:lnTo>
                                  <a:pt x="17" y="5"/>
                                </a:lnTo>
                                <a:lnTo>
                                  <a:pt x="17" y="10"/>
                                </a:lnTo>
                                <a:lnTo>
                                  <a:pt x="11" y="15"/>
                                </a:lnTo>
                                <a:lnTo>
                                  <a:pt x="6" y="15"/>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78" name="Freeform 136">
                            <a:extLst>
                              <a:ext uri="{FF2B5EF4-FFF2-40B4-BE49-F238E27FC236}">
                                <a16:creationId xmlns="" xmlns:a16="http://schemas.microsoft.com/office/drawing/2014/main" id="{059500C2-D66E-42D8-B2D8-88B6BE715937}"/>
                              </a:ext>
                            </a:extLst>
                          </p:cNvPr>
                          <p:cNvSpPr>
                            <a:spLocks/>
                          </p:cNvSpPr>
                          <p:nvPr/>
                        </p:nvSpPr>
                        <p:spPr bwMode="auto">
                          <a:xfrm>
                            <a:off x="1424" y="2176"/>
                            <a:ext cx="26"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79" name="Freeform 137">
                            <a:extLst>
                              <a:ext uri="{FF2B5EF4-FFF2-40B4-BE49-F238E27FC236}">
                                <a16:creationId xmlns="" xmlns:a16="http://schemas.microsoft.com/office/drawing/2014/main" id="{D0292335-0AA4-4104-AF95-E78DAD614CBE}"/>
                              </a:ext>
                            </a:extLst>
                          </p:cNvPr>
                          <p:cNvSpPr>
                            <a:spLocks/>
                          </p:cNvSpPr>
                          <p:nvPr/>
                        </p:nvSpPr>
                        <p:spPr bwMode="auto">
                          <a:xfrm>
                            <a:off x="1424" y="2176"/>
                            <a:ext cx="26" cy="16"/>
                          </a:xfrm>
                          <a:custGeom>
                            <a:avLst/>
                            <a:gdLst/>
                            <a:ahLst/>
                            <a:cxnLst>
                              <a:cxn ang="0">
                                <a:pos x="5" y="16"/>
                              </a:cxn>
                              <a:cxn ang="0">
                                <a:pos x="0" y="11"/>
                              </a:cxn>
                              <a:cxn ang="0">
                                <a:pos x="0" y="5"/>
                              </a:cxn>
                              <a:cxn ang="0">
                                <a:pos x="0" y="5"/>
                              </a:cxn>
                              <a:cxn ang="0">
                                <a:pos x="0" y="0"/>
                              </a:cxn>
                              <a:cxn ang="0">
                                <a:pos x="5" y="0"/>
                              </a:cxn>
                              <a:cxn ang="0">
                                <a:pos x="11" y="0"/>
                              </a:cxn>
                              <a:cxn ang="0">
                                <a:pos x="17" y="0"/>
                              </a:cxn>
                              <a:cxn ang="0">
                                <a:pos x="17" y="5"/>
                              </a:cxn>
                              <a:cxn ang="0">
                                <a:pos x="17" y="5"/>
                              </a:cxn>
                              <a:cxn ang="0">
                                <a:pos x="17" y="11"/>
                              </a:cxn>
                              <a:cxn ang="0">
                                <a:pos x="11" y="16"/>
                              </a:cxn>
                              <a:cxn ang="0">
                                <a:pos x="5" y="16"/>
                              </a:cxn>
                            </a:cxnLst>
                            <a:rect l="0" t="0" r="r" b="b"/>
                            <a:pathLst>
                              <a:path w="17" h="16">
                                <a:moveTo>
                                  <a:pt x="5" y="16"/>
                                </a:moveTo>
                                <a:lnTo>
                                  <a:pt x="0" y="11"/>
                                </a:lnTo>
                                <a:lnTo>
                                  <a:pt x="0" y="5"/>
                                </a:lnTo>
                                <a:lnTo>
                                  <a:pt x="0" y="5"/>
                                </a:lnTo>
                                <a:lnTo>
                                  <a:pt x="0" y="0"/>
                                </a:lnTo>
                                <a:lnTo>
                                  <a:pt x="5" y="0"/>
                                </a:lnTo>
                                <a:lnTo>
                                  <a:pt x="11" y="0"/>
                                </a:lnTo>
                                <a:lnTo>
                                  <a:pt x="17" y="0"/>
                                </a:lnTo>
                                <a:lnTo>
                                  <a:pt x="17" y="5"/>
                                </a:lnTo>
                                <a:lnTo>
                                  <a:pt x="17" y="5"/>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80" name="Freeform 138">
                            <a:extLst>
                              <a:ext uri="{FF2B5EF4-FFF2-40B4-BE49-F238E27FC236}">
                                <a16:creationId xmlns="" xmlns:a16="http://schemas.microsoft.com/office/drawing/2014/main" id="{6B2C1436-1E07-42DC-B73A-7A2D44464801}"/>
                              </a:ext>
                            </a:extLst>
                          </p:cNvPr>
                          <p:cNvSpPr>
                            <a:spLocks/>
                          </p:cNvSpPr>
                          <p:nvPr/>
                        </p:nvSpPr>
                        <p:spPr bwMode="auto">
                          <a:xfrm>
                            <a:off x="1432" y="2176"/>
                            <a:ext cx="25" cy="16"/>
                          </a:xfrm>
                          <a:custGeom>
                            <a:avLst/>
                            <a:gdLst/>
                            <a:ahLst/>
                            <a:cxnLst>
                              <a:cxn ang="0">
                                <a:pos x="6" y="16"/>
                              </a:cxn>
                              <a:cxn ang="0">
                                <a:pos x="0" y="11"/>
                              </a:cxn>
                              <a:cxn ang="0">
                                <a:pos x="0" y="5"/>
                              </a:cxn>
                              <a:cxn ang="0">
                                <a:pos x="0" y="5"/>
                              </a:cxn>
                              <a:cxn ang="0">
                                <a:pos x="0" y="0"/>
                              </a:cxn>
                              <a:cxn ang="0">
                                <a:pos x="6" y="0"/>
                              </a:cxn>
                              <a:cxn ang="0">
                                <a:pos x="12" y="0"/>
                              </a:cxn>
                              <a:cxn ang="0">
                                <a:pos x="17" y="0"/>
                              </a:cxn>
                              <a:cxn ang="0">
                                <a:pos x="17" y="5"/>
                              </a:cxn>
                              <a:cxn ang="0">
                                <a:pos x="17" y="5"/>
                              </a:cxn>
                              <a:cxn ang="0">
                                <a:pos x="17" y="11"/>
                              </a:cxn>
                              <a:cxn ang="0">
                                <a:pos x="12" y="16"/>
                              </a:cxn>
                              <a:cxn ang="0">
                                <a:pos x="6" y="16"/>
                              </a:cxn>
                            </a:cxnLst>
                            <a:rect l="0" t="0" r="r" b="b"/>
                            <a:pathLst>
                              <a:path w="17" h="16">
                                <a:moveTo>
                                  <a:pt x="6" y="16"/>
                                </a:moveTo>
                                <a:lnTo>
                                  <a:pt x="0" y="11"/>
                                </a:lnTo>
                                <a:lnTo>
                                  <a:pt x="0" y="5"/>
                                </a:lnTo>
                                <a:lnTo>
                                  <a:pt x="0" y="5"/>
                                </a:lnTo>
                                <a:lnTo>
                                  <a:pt x="0" y="0"/>
                                </a:lnTo>
                                <a:lnTo>
                                  <a:pt x="6" y="0"/>
                                </a:lnTo>
                                <a:lnTo>
                                  <a:pt x="12" y="0"/>
                                </a:lnTo>
                                <a:lnTo>
                                  <a:pt x="17" y="0"/>
                                </a:lnTo>
                                <a:lnTo>
                                  <a:pt x="17" y="5"/>
                                </a:lnTo>
                                <a:lnTo>
                                  <a:pt x="17" y="5"/>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81" name="Freeform 139">
                            <a:extLst>
                              <a:ext uri="{FF2B5EF4-FFF2-40B4-BE49-F238E27FC236}">
                                <a16:creationId xmlns="" xmlns:a16="http://schemas.microsoft.com/office/drawing/2014/main" id="{2B307704-3B44-4C14-9660-6491B242F11A}"/>
                              </a:ext>
                            </a:extLst>
                          </p:cNvPr>
                          <p:cNvSpPr>
                            <a:spLocks/>
                          </p:cNvSpPr>
                          <p:nvPr/>
                        </p:nvSpPr>
                        <p:spPr bwMode="auto">
                          <a:xfrm>
                            <a:off x="1441" y="2165"/>
                            <a:ext cx="25" cy="22"/>
                          </a:xfrm>
                          <a:custGeom>
                            <a:avLst/>
                            <a:gdLst/>
                            <a:ahLst/>
                            <a:cxnLst>
                              <a:cxn ang="0">
                                <a:pos x="17" y="16"/>
                              </a:cxn>
                              <a:cxn ang="0">
                                <a:pos x="11" y="22"/>
                              </a:cxn>
                              <a:cxn ang="0">
                                <a:pos x="6" y="22"/>
                              </a:cxn>
                              <a:cxn ang="0">
                                <a:pos x="6" y="22"/>
                              </a:cxn>
                              <a:cxn ang="0">
                                <a:pos x="0" y="22"/>
                              </a:cxn>
                              <a:cxn ang="0">
                                <a:pos x="0" y="16"/>
                              </a:cxn>
                              <a:cxn ang="0">
                                <a:pos x="0" y="6"/>
                              </a:cxn>
                              <a:cxn ang="0">
                                <a:pos x="0" y="0"/>
                              </a:cxn>
                              <a:cxn ang="0">
                                <a:pos x="6" y="0"/>
                              </a:cxn>
                              <a:cxn ang="0">
                                <a:pos x="6" y="0"/>
                              </a:cxn>
                              <a:cxn ang="0">
                                <a:pos x="11" y="0"/>
                              </a:cxn>
                              <a:cxn ang="0">
                                <a:pos x="17" y="6"/>
                              </a:cxn>
                              <a:cxn ang="0">
                                <a:pos x="17" y="16"/>
                              </a:cxn>
                            </a:cxnLst>
                            <a:rect l="0" t="0" r="r" b="b"/>
                            <a:pathLst>
                              <a:path w="17" h="22">
                                <a:moveTo>
                                  <a:pt x="17" y="16"/>
                                </a:moveTo>
                                <a:lnTo>
                                  <a:pt x="11" y="22"/>
                                </a:lnTo>
                                <a:lnTo>
                                  <a:pt x="6" y="22"/>
                                </a:lnTo>
                                <a:lnTo>
                                  <a:pt x="6" y="22"/>
                                </a:lnTo>
                                <a:lnTo>
                                  <a:pt x="0" y="22"/>
                                </a:lnTo>
                                <a:lnTo>
                                  <a:pt x="0" y="16"/>
                                </a:lnTo>
                                <a:lnTo>
                                  <a:pt x="0" y="6"/>
                                </a:lnTo>
                                <a:lnTo>
                                  <a:pt x="0" y="0"/>
                                </a:lnTo>
                                <a:lnTo>
                                  <a:pt x="6" y="0"/>
                                </a:lnTo>
                                <a:lnTo>
                                  <a:pt x="6"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82" name="Freeform 140">
                            <a:extLst>
                              <a:ext uri="{FF2B5EF4-FFF2-40B4-BE49-F238E27FC236}">
                                <a16:creationId xmlns="" xmlns:a16="http://schemas.microsoft.com/office/drawing/2014/main" id="{B6058927-E917-4D65-A269-DFBBF7C69F40}"/>
                              </a:ext>
                            </a:extLst>
                          </p:cNvPr>
                          <p:cNvSpPr>
                            <a:spLocks/>
                          </p:cNvSpPr>
                          <p:nvPr/>
                        </p:nvSpPr>
                        <p:spPr bwMode="auto">
                          <a:xfrm>
                            <a:off x="1441" y="2165"/>
                            <a:ext cx="25" cy="16"/>
                          </a:xfrm>
                          <a:custGeom>
                            <a:avLst/>
                            <a:gdLst/>
                            <a:ahLst/>
                            <a:cxnLst>
                              <a:cxn ang="0">
                                <a:pos x="6" y="16"/>
                              </a:cxn>
                              <a:cxn ang="0">
                                <a:pos x="0" y="11"/>
                              </a:cxn>
                              <a:cxn ang="0">
                                <a:pos x="0" y="6"/>
                              </a:cxn>
                              <a:cxn ang="0">
                                <a:pos x="0" y="6"/>
                              </a:cxn>
                              <a:cxn ang="0">
                                <a:pos x="0" y="0"/>
                              </a:cxn>
                              <a:cxn ang="0">
                                <a:pos x="6" y="0"/>
                              </a:cxn>
                              <a:cxn ang="0">
                                <a:pos x="11" y="0"/>
                              </a:cxn>
                              <a:cxn ang="0">
                                <a:pos x="17" y="0"/>
                              </a:cxn>
                              <a:cxn ang="0">
                                <a:pos x="17" y="6"/>
                              </a:cxn>
                              <a:cxn ang="0">
                                <a:pos x="17" y="6"/>
                              </a:cxn>
                              <a:cxn ang="0">
                                <a:pos x="17" y="11"/>
                              </a:cxn>
                              <a:cxn ang="0">
                                <a:pos x="11" y="16"/>
                              </a:cxn>
                              <a:cxn ang="0">
                                <a:pos x="6" y="16"/>
                              </a:cxn>
                            </a:cxnLst>
                            <a:rect l="0" t="0" r="r" b="b"/>
                            <a:pathLst>
                              <a:path w="17" h="16">
                                <a:moveTo>
                                  <a:pt x="6" y="16"/>
                                </a:moveTo>
                                <a:lnTo>
                                  <a:pt x="0" y="11"/>
                                </a:lnTo>
                                <a:lnTo>
                                  <a:pt x="0" y="6"/>
                                </a:lnTo>
                                <a:lnTo>
                                  <a:pt x="0" y="6"/>
                                </a:lnTo>
                                <a:lnTo>
                                  <a:pt x="0" y="0"/>
                                </a:lnTo>
                                <a:lnTo>
                                  <a:pt x="6" y="0"/>
                                </a:lnTo>
                                <a:lnTo>
                                  <a:pt x="11" y="0"/>
                                </a:lnTo>
                                <a:lnTo>
                                  <a:pt x="17" y="0"/>
                                </a:lnTo>
                                <a:lnTo>
                                  <a:pt x="17" y="6"/>
                                </a:lnTo>
                                <a:lnTo>
                                  <a:pt x="17" y="6"/>
                                </a:lnTo>
                                <a:lnTo>
                                  <a:pt x="17" y="11"/>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689" name="Group 880">
                            <a:extLst>
                              <a:ext uri="{FF2B5EF4-FFF2-40B4-BE49-F238E27FC236}">
                                <a16:creationId xmlns="" xmlns:a16="http://schemas.microsoft.com/office/drawing/2014/main" id="{5C896A32-243E-4A5B-B668-E5AC3DC273A0}"/>
                              </a:ext>
                            </a:extLst>
                          </p:cNvPr>
                          <p:cNvGrpSpPr>
                            <a:grpSpLocks/>
                          </p:cNvGrpSpPr>
                          <p:nvPr/>
                        </p:nvGrpSpPr>
                        <p:grpSpPr bwMode="auto">
                          <a:xfrm>
                            <a:off x="1450" y="1161"/>
                            <a:ext cx="3985" cy="1015"/>
                            <a:chOff x="1450" y="1161"/>
                            <a:chExt cx="3985" cy="1015"/>
                          </a:xfrm>
                        </p:grpSpPr>
                        <p:sp>
                          <p:nvSpPr>
                            <p:cNvPr id="384" name="Freeform 141">
                              <a:extLst>
                                <a:ext uri="{FF2B5EF4-FFF2-40B4-BE49-F238E27FC236}">
                                  <a16:creationId xmlns="" xmlns:a16="http://schemas.microsoft.com/office/drawing/2014/main" id="{ECF0E883-BF48-454D-BC9A-3640D842C65D}"/>
                                </a:ext>
                              </a:extLst>
                            </p:cNvPr>
                            <p:cNvSpPr>
                              <a:spLocks/>
                            </p:cNvSpPr>
                            <p:nvPr/>
                          </p:nvSpPr>
                          <p:spPr bwMode="auto">
                            <a:xfrm>
                              <a:off x="1450" y="2155"/>
                              <a:ext cx="25"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85" name="Freeform 142">
                              <a:extLst>
                                <a:ext uri="{FF2B5EF4-FFF2-40B4-BE49-F238E27FC236}">
                                  <a16:creationId xmlns="" xmlns:a16="http://schemas.microsoft.com/office/drawing/2014/main" id="{CF5A5E93-BC89-4CB5-81DC-00CB4BFC877B}"/>
                                </a:ext>
                              </a:extLst>
                            </p:cNvPr>
                            <p:cNvSpPr>
                              <a:spLocks/>
                            </p:cNvSpPr>
                            <p:nvPr/>
                          </p:nvSpPr>
                          <p:spPr bwMode="auto">
                            <a:xfrm>
                              <a:off x="1450" y="2155"/>
                              <a:ext cx="25" cy="16"/>
                            </a:xfrm>
                            <a:custGeom>
                              <a:avLst/>
                              <a:gdLst/>
                              <a:ahLst/>
                              <a:cxnLst>
                                <a:cxn ang="0">
                                  <a:pos x="5" y="16"/>
                                </a:cxn>
                                <a:cxn ang="0">
                                  <a:pos x="0" y="10"/>
                                </a:cxn>
                                <a:cxn ang="0">
                                  <a:pos x="0" y="5"/>
                                </a:cxn>
                                <a:cxn ang="0">
                                  <a:pos x="0" y="5"/>
                                </a:cxn>
                                <a:cxn ang="0">
                                  <a:pos x="0" y="0"/>
                                </a:cxn>
                                <a:cxn ang="0">
                                  <a:pos x="5" y="0"/>
                                </a:cxn>
                                <a:cxn ang="0">
                                  <a:pos x="11" y="0"/>
                                </a:cxn>
                                <a:cxn ang="0">
                                  <a:pos x="17" y="0"/>
                                </a:cxn>
                                <a:cxn ang="0">
                                  <a:pos x="17" y="5"/>
                                </a:cxn>
                                <a:cxn ang="0">
                                  <a:pos x="17" y="5"/>
                                </a:cxn>
                                <a:cxn ang="0">
                                  <a:pos x="17" y="10"/>
                                </a:cxn>
                                <a:cxn ang="0">
                                  <a:pos x="11" y="16"/>
                                </a:cxn>
                                <a:cxn ang="0">
                                  <a:pos x="5" y="16"/>
                                </a:cxn>
                              </a:cxnLst>
                              <a:rect l="0" t="0" r="r" b="b"/>
                              <a:pathLst>
                                <a:path w="17" h="16">
                                  <a:moveTo>
                                    <a:pt x="5" y="16"/>
                                  </a:moveTo>
                                  <a:lnTo>
                                    <a:pt x="0" y="10"/>
                                  </a:lnTo>
                                  <a:lnTo>
                                    <a:pt x="0" y="5"/>
                                  </a:lnTo>
                                  <a:lnTo>
                                    <a:pt x="0" y="5"/>
                                  </a:lnTo>
                                  <a:lnTo>
                                    <a:pt x="0" y="0"/>
                                  </a:lnTo>
                                  <a:lnTo>
                                    <a:pt x="5" y="0"/>
                                  </a:lnTo>
                                  <a:lnTo>
                                    <a:pt x="11" y="0"/>
                                  </a:lnTo>
                                  <a:lnTo>
                                    <a:pt x="17" y="0"/>
                                  </a:lnTo>
                                  <a:lnTo>
                                    <a:pt x="17" y="5"/>
                                  </a:lnTo>
                                  <a:lnTo>
                                    <a:pt x="17" y="5"/>
                                  </a:lnTo>
                                  <a:lnTo>
                                    <a:pt x="17" y="10"/>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86" name="Freeform 143">
                              <a:extLst>
                                <a:ext uri="{FF2B5EF4-FFF2-40B4-BE49-F238E27FC236}">
                                  <a16:creationId xmlns="" xmlns:a16="http://schemas.microsoft.com/office/drawing/2014/main" id="{9A238B95-59FF-4541-ACEF-16D771E9609E}"/>
                                </a:ext>
                              </a:extLst>
                            </p:cNvPr>
                            <p:cNvSpPr>
                              <a:spLocks/>
                            </p:cNvSpPr>
                            <p:nvPr/>
                          </p:nvSpPr>
                          <p:spPr bwMode="auto">
                            <a:xfrm>
                              <a:off x="1457" y="2144"/>
                              <a:ext cx="26" cy="21"/>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87" name="Freeform 144">
                              <a:extLst>
                                <a:ext uri="{FF2B5EF4-FFF2-40B4-BE49-F238E27FC236}">
                                  <a16:creationId xmlns="" xmlns:a16="http://schemas.microsoft.com/office/drawing/2014/main" id="{361280C5-AA24-49A7-BBE3-FA270FD3C76A}"/>
                                </a:ext>
                              </a:extLst>
                            </p:cNvPr>
                            <p:cNvSpPr>
                              <a:spLocks/>
                            </p:cNvSpPr>
                            <p:nvPr/>
                          </p:nvSpPr>
                          <p:spPr bwMode="auto">
                            <a:xfrm>
                              <a:off x="1457" y="2144"/>
                              <a:ext cx="61" cy="16"/>
                            </a:xfrm>
                            <a:custGeom>
                              <a:avLst/>
                              <a:gdLst/>
                              <a:ahLst/>
                              <a:cxnLst>
                                <a:cxn ang="0">
                                  <a:pos x="6" y="16"/>
                                </a:cxn>
                                <a:cxn ang="0">
                                  <a:pos x="0" y="11"/>
                                </a:cxn>
                                <a:cxn ang="0">
                                  <a:pos x="0" y="5"/>
                                </a:cxn>
                                <a:cxn ang="0">
                                  <a:pos x="0" y="5"/>
                                </a:cxn>
                                <a:cxn ang="0">
                                  <a:pos x="0" y="0"/>
                                </a:cxn>
                                <a:cxn ang="0">
                                  <a:pos x="6" y="0"/>
                                </a:cxn>
                                <a:cxn ang="0">
                                  <a:pos x="34" y="0"/>
                                </a:cxn>
                                <a:cxn ang="0">
                                  <a:pos x="40" y="0"/>
                                </a:cxn>
                                <a:cxn ang="0">
                                  <a:pos x="40" y="5"/>
                                </a:cxn>
                                <a:cxn ang="0">
                                  <a:pos x="40" y="5"/>
                                </a:cxn>
                                <a:cxn ang="0">
                                  <a:pos x="40" y="11"/>
                                </a:cxn>
                                <a:cxn ang="0">
                                  <a:pos x="34" y="16"/>
                                </a:cxn>
                                <a:cxn ang="0">
                                  <a:pos x="6" y="16"/>
                                </a:cxn>
                              </a:cxnLst>
                              <a:rect l="0" t="0" r="r" b="b"/>
                              <a:pathLst>
                                <a:path w="40" h="16">
                                  <a:moveTo>
                                    <a:pt x="6" y="16"/>
                                  </a:moveTo>
                                  <a:lnTo>
                                    <a:pt x="0" y="11"/>
                                  </a:lnTo>
                                  <a:lnTo>
                                    <a:pt x="0" y="5"/>
                                  </a:lnTo>
                                  <a:lnTo>
                                    <a:pt x="0" y="5"/>
                                  </a:lnTo>
                                  <a:lnTo>
                                    <a:pt x="0" y="0"/>
                                  </a:lnTo>
                                  <a:lnTo>
                                    <a:pt x="6" y="0"/>
                                  </a:lnTo>
                                  <a:lnTo>
                                    <a:pt x="34" y="0"/>
                                  </a:lnTo>
                                  <a:lnTo>
                                    <a:pt x="40" y="0"/>
                                  </a:lnTo>
                                  <a:lnTo>
                                    <a:pt x="40" y="5"/>
                                  </a:lnTo>
                                  <a:lnTo>
                                    <a:pt x="40" y="5"/>
                                  </a:lnTo>
                                  <a:lnTo>
                                    <a:pt x="40" y="11"/>
                                  </a:lnTo>
                                  <a:lnTo>
                                    <a:pt x="34"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88" name="Freeform 145">
                              <a:extLst>
                                <a:ext uri="{FF2B5EF4-FFF2-40B4-BE49-F238E27FC236}">
                                  <a16:creationId xmlns="" xmlns:a16="http://schemas.microsoft.com/office/drawing/2014/main" id="{7FA9680D-6070-4872-9C0F-EC5804F99D85}"/>
                                </a:ext>
                              </a:extLst>
                            </p:cNvPr>
                            <p:cNvSpPr>
                              <a:spLocks/>
                            </p:cNvSpPr>
                            <p:nvPr/>
                          </p:nvSpPr>
                          <p:spPr bwMode="auto">
                            <a:xfrm>
                              <a:off x="1501" y="2144"/>
                              <a:ext cx="26" cy="16"/>
                            </a:xfrm>
                            <a:custGeom>
                              <a:avLst/>
                              <a:gdLst/>
                              <a:ahLst/>
                              <a:cxnLst>
                                <a:cxn ang="0">
                                  <a:pos x="5" y="16"/>
                                </a:cxn>
                                <a:cxn ang="0">
                                  <a:pos x="0" y="11"/>
                                </a:cxn>
                                <a:cxn ang="0">
                                  <a:pos x="0" y="5"/>
                                </a:cxn>
                                <a:cxn ang="0">
                                  <a:pos x="0" y="5"/>
                                </a:cxn>
                                <a:cxn ang="0">
                                  <a:pos x="0" y="0"/>
                                </a:cxn>
                                <a:cxn ang="0">
                                  <a:pos x="5" y="0"/>
                                </a:cxn>
                                <a:cxn ang="0">
                                  <a:pos x="11" y="0"/>
                                </a:cxn>
                                <a:cxn ang="0">
                                  <a:pos x="17" y="0"/>
                                </a:cxn>
                                <a:cxn ang="0">
                                  <a:pos x="17" y="5"/>
                                </a:cxn>
                                <a:cxn ang="0">
                                  <a:pos x="17" y="5"/>
                                </a:cxn>
                                <a:cxn ang="0">
                                  <a:pos x="17" y="11"/>
                                </a:cxn>
                                <a:cxn ang="0">
                                  <a:pos x="11" y="16"/>
                                </a:cxn>
                                <a:cxn ang="0">
                                  <a:pos x="5" y="16"/>
                                </a:cxn>
                              </a:cxnLst>
                              <a:rect l="0" t="0" r="r" b="b"/>
                              <a:pathLst>
                                <a:path w="17" h="16">
                                  <a:moveTo>
                                    <a:pt x="5" y="16"/>
                                  </a:moveTo>
                                  <a:lnTo>
                                    <a:pt x="0" y="11"/>
                                  </a:lnTo>
                                  <a:lnTo>
                                    <a:pt x="0" y="5"/>
                                  </a:lnTo>
                                  <a:lnTo>
                                    <a:pt x="0" y="5"/>
                                  </a:lnTo>
                                  <a:lnTo>
                                    <a:pt x="0" y="0"/>
                                  </a:lnTo>
                                  <a:lnTo>
                                    <a:pt x="5" y="0"/>
                                  </a:lnTo>
                                  <a:lnTo>
                                    <a:pt x="11" y="0"/>
                                  </a:lnTo>
                                  <a:lnTo>
                                    <a:pt x="17" y="0"/>
                                  </a:lnTo>
                                  <a:lnTo>
                                    <a:pt x="17" y="5"/>
                                  </a:lnTo>
                                  <a:lnTo>
                                    <a:pt x="17" y="5"/>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89" name="Freeform 146">
                              <a:extLst>
                                <a:ext uri="{FF2B5EF4-FFF2-40B4-BE49-F238E27FC236}">
                                  <a16:creationId xmlns="" xmlns:a16="http://schemas.microsoft.com/office/drawing/2014/main" id="{D7CE0C24-A12D-4338-A862-F085BA153B79}"/>
                                </a:ext>
                              </a:extLst>
                            </p:cNvPr>
                            <p:cNvSpPr>
                              <a:spLocks/>
                            </p:cNvSpPr>
                            <p:nvPr/>
                          </p:nvSpPr>
                          <p:spPr bwMode="auto">
                            <a:xfrm>
                              <a:off x="1509" y="2144"/>
                              <a:ext cx="44" cy="16"/>
                            </a:xfrm>
                            <a:custGeom>
                              <a:avLst/>
                              <a:gdLst/>
                              <a:ahLst/>
                              <a:cxnLst>
                                <a:cxn ang="0">
                                  <a:pos x="6" y="16"/>
                                </a:cxn>
                                <a:cxn ang="0">
                                  <a:pos x="0" y="11"/>
                                </a:cxn>
                                <a:cxn ang="0">
                                  <a:pos x="0" y="5"/>
                                </a:cxn>
                                <a:cxn ang="0">
                                  <a:pos x="0" y="5"/>
                                </a:cxn>
                                <a:cxn ang="0">
                                  <a:pos x="0" y="0"/>
                                </a:cxn>
                                <a:cxn ang="0">
                                  <a:pos x="6" y="0"/>
                                </a:cxn>
                                <a:cxn ang="0">
                                  <a:pos x="23" y="0"/>
                                </a:cxn>
                                <a:cxn ang="0">
                                  <a:pos x="29" y="0"/>
                                </a:cxn>
                                <a:cxn ang="0">
                                  <a:pos x="29" y="5"/>
                                </a:cxn>
                                <a:cxn ang="0">
                                  <a:pos x="29" y="5"/>
                                </a:cxn>
                                <a:cxn ang="0">
                                  <a:pos x="29" y="11"/>
                                </a:cxn>
                                <a:cxn ang="0">
                                  <a:pos x="23" y="16"/>
                                </a:cxn>
                                <a:cxn ang="0">
                                  <a:pos x="6" y="16"/>
                                </a:cxn>
                              </a:cxnLst>
                              <a:rect l="0" t="0" r="r" b="b"/>
                              <a:pathLst>
                                <a:path w="29" h="16">
                                  <a:moveTo>
                                    <a:pt x="6" y="16"/>
                                  </a:moveTo>
                                  <a:lnTo>
                                    <a:pt x="0" y="11"/>
                                  </a:lnTo>
                                  <a:lnTo>
                                    <a:pt x="0" y="5"/>
                                  </a:lnTo>
                                  <a:lnTo>
                                    <a:pt x="0" y="5"/>
                                  </a:lnTo>
                                  <a:lnTo>
                                    <a:pt x="0" y="0"/>
                                  </a:lnTo>
                                  <a:lnTo>
                                    <a:pt x="6" y="0"/>
                                  </a:lnTo>
                                  <a:lnTo>
                                    <a:pt x="23" y="0"/>
                                  </a:lnTo>
                                  <a:lnTo>
                                    <a:pt x="29" y="0"/>
                                  </a:lnTo>
                                  <a:lnTo>
                                    <a:pt x="29" y="5"/>
                                  </a:lnTo>
                                  <a:lnTo>
                                    <a:pt x="29" y="5"/>
                                  </a:lnTo>
                                  <a:lnTo>
                                    <a:pt x="29"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90" name="Freeform 147">
                              <a:extLst>
                                <a:ext uri="{FF2B5EF4-FFF2-40B4-BE49-F238E27FC236}">
                                  <a16:creationId xmlns="" xmlns:a16="http://schemas.microsoft.com/office/drawing/2014/main" id="{8EECCA57-9DDE-45A4-B4C0-A26E91BDB5B6}"/>
                                </a:ext>
                              </a:extLst>
                            </p:cNvPr>
                            <p:cNvSpPr>
                              <a:spLocks/>
                            </p:cNvSpPr>
                            <p:nvPr/>
                          </p:nvSpPr>
                          <p:spPr bwMode="auto">
                            <a:xfrm>
                              <a:off x="1534" y="2144"/>
                              <a:ext cx="26" cy="16"/>
                            </a:xfrm>
                            <a:custGeom>
                              <a:avLst/>
                              <a:gdLst/>
                              <a:ahLst/>
                              <a:cxnLst>
                                <a:cxn ang="0">
                                  <a:pos x="6" y="16"/>
                                </a:cxn>
                                <a:cxn ang="0">
                                  <a:pos x="0" y="11"/>
                                </a:cxn>
                                <a:cxn ang="0">
                                  <a:pos x="0" y="5"/>
                                </a:cxn>
                                <a:cxn ang="0">
                                  <a:pos x="0" y="5"/>
                                </a:cxn>
                                <a:cxn ang="0">
                                  <a:pos x="0" y="0"/>
                                </a:cxn>
                                <a:cxn ang="0">
                                  <a:pos x="6" y="0"/>
                                </a:cxn>
                                <a:cxn ang="0">
                                  <a:pos x="12" y="0"/>
                                </a:cxn>
                                <a:cxn ang="0">
                                  <a:pos x="17" y="0"/>
                                </a:cxn>
                                <a:cxn ang="0">
                                  <a:pos x="17" y="5"/>
                                </a:cxn>
                                <a:cxn ang="0">
                                  <a:pos x="17" y="5"/>
                                </a:cxn>
                                <a:cxn ang="0">
                                  <a:pos x="17" y="11"/>
                                </a:cxn>
                                <a:cxn ang="0">
                                  <a:pos x="12" y="16"/>
                                </a:cxn>
                                <a:cxn ang="0">
                                  <a:pos x="6" y="16"/>
                                </a:cxn>
                              </a:cxnLst>
                              <a:rect l="0" t="0" r="r" b="b"/>
                              <a:pathLst>
                                <a:path w="17" h="16">
                                  <a:moveTo>
                                    <a:pt x="6" y="16"/>
                                  </a:moveTo>
                                  <a:lnTo>
                                    <a:pt x="0" y="11"/>
                                  </a:lnTo>
                                  <a:lnTo>
                                    <a:pt x="0" y="5"/>
                                  </a:lnTo>
                                  <a:lnTo>
                                    <a:pt x="0" y="5"/>
                                  </a:lnTo>
                                  <a:lnTo>
                                    <a:pt x="0" y="0"/>
                                  </a:lnTo>
                                  <a:lnTo>
                                    <a:pt x="6" y="0"/>
                                  </a:lnTo>
                                  <a:lnTo>
                                    <a:pt x="12" y="0"/>
                                  </a:lnTo>
                                  <a:lnTo>
                                    <a:pt x="17" y="0"/>
                                  </a:lnTo>
                                  <a:lnTo>
                                    <a:pt x="17" y="5"/>
                                  </a:lnTo>
                                  <a:lnTo>
                                    <a:pt x="17" y="5"/>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91" name="Freeform 148">
                              <a:extLst>
                                <a:ext uri="{FF2B5EF4-FFF2-40B4-BE49-F238E27FC236}">
                                  <a16:creationId xmlns="" xmlns:a16="http://schemas.microsoft.com/office/drawing/2014/main" id="{2ECEDE8E-8B8A-4929-BB6D-42B13432F4B0}"/>
                                </a:ext>
                              </a:extLst>
                            </p:cNvPr>
                            <p:cNvSpPr>
                              <a:spLocks/>
                            </p:cNvSpPr>
                            <p:nvPr/>
                          </p:nvSpPr>
                          <p:spPr bwMode="auto">
                            <a:xfrm>
                              <a:off x="1543" y="2133"/>
                              <a:ext cx="26" cy="22"/>
                            </a:xfrm>
                            <a:custGeom>
                              <a:avLst/>
                              <a:gdLst/>
                              <a:ahLst/>
                              <a:cxnLst>
                                <a:cxn ang="0">
                                  <a:pos x="17" y="16"/>
                                </a:cxn>
                                <a:cxn ang="0">
                                  <a:pos x="11" y="22"/>
                                </a:cxn>
                                <a:cxn ang="0">
                                  <a:pos x="6" y="22"/>
                                </a:cxn>
                                <a:cxn ang="0">
                                  <a:pos x="6" y="22"/>
                                </a:cxn>
                                <a:cxn ang="0">
                                  <a:pos x="0" y="22"/>
                                </a:cxn>
                                <a:cxn ang="0">
                                  <a:pos x="0" y="16"/>
                                </a:cxn>
                                <a:cxn ang="0">
                                  <a:pos x="0" y="6"/>
                                </a:cxn>
                                <a:cxn ang="0">
                                  <a:pos x="0" y="0"/>
                                </a:cxn>
                                <a:cxn ang="0">
                                  <a:pos x="6" y="0"/>
                                </a:cxn>
                                <a:cxn ang="0">
                                  <a:pos x="6" y="0"/>
                                </a:cxn>
                                <a:cxn ang="0">
                                  <a:pos x="11" y="0"/>
                                </a:cxn>
                                <a:cxn ang="0">
                                  <a:pos x="17" y="6"/>
                                </a:cxn>
                                <a:cxn ang="0">
                                  <a:pos x="17" y="16"/>
                                </a:cxn>
                              </a:cxnLst>
                              <a:rect l="0" t="0" r="r" b="b"/>
                              <a:pathLst>
                                <a:path w="17" h="22">
                                  <a:moveTo>
                                    <a:pt x="17" y="16"/>
                                  </a:moveTo>
                                  <a:lnTo>
                                    <a:pt x="11" y="22"/>
                                  </a:lnTo>
                                  <a:lnTo>
                                    <a:pt x="6" y="22"/>
                                  </a:lnTo>
                                  <a:lnTo>
                                    <a:pt x="6" y="22"/>
                                  </a:lnTo>
                                  <a:lnTo>
                                    <a:pt x="0" y="22"/>
                                  </a:lnTo>
                                  <a:lnTo>
                                    <a:pt x="0" y="16"/>
                                  </a:lnTo>
                                  <a:lnTo>
                                    <a:pt x="0" y="6"/>
                                  </a:lnTo>
                                  <a:lnTo>
                                    <a:pt x="0" y="0"/>
                                  </a:lnTo>
                                  <a:lnTo>
                                    <a:pt x="6" y="0"/>
                                  </a:lnTo>
                                  <a:lnTo>
                                    <a:pt x="6"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92" name="Freeform 149">
                              <a:extLst>
                                <a:ext uri="{FF2B5EF4-FFF2-40B4-BE49-F238E27FC236}">
                                  <a16:creationId xmlns="" xmlns:a16="http://schemas.microsoft.com/office/drawing/2014/main" id="{C92430F7-9E73-47EB-B13C-3A24C0E62EC2}"/>
                                </a:ext>
                              </a:extLst>
                            </p:cNvPr>
                            <p:cNvSpPr>
                              <a:spLocks/>
                            </p:cNvSpPr>
                            <p:nvPr/>
                          </p:nvSpPr>
                          <p:spPr bwMode="auto">
                            <a:xfrm>
                              <a:off x="1543" y="2123"/>
                              <a:ext cx="26" cy="20"/>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93" name="Freeform 150">
                              <a:extLst>
                                <a:ext uri="{FF2B5EF4-FFF2-40B4-BE49-F238E27FC236}">
                                  <a16:creationId xmlns="" xmlns:a16="http://schemas.microsoft.com/office/drawing/2014/main" id="{18933E3B-3E16-4BB8-BC81-7F311282DC5D}"/>
                                </a:ext>
                              </a:extLst>
                            </p:cNvPr>
                            <p:cNvSpPr>
                              <a:spLocks/>
                            </p:cNvSpPr>
                            <p:nvPr/>
                          </p:nvSpPr>
                          <p:spPr bwMode="auto">
                            <a:xfrm>
                              <a:off x="1543" y="2123"/>
                              <a:ext cx="35" cy="16"/>
                            </a:xfrm>
                            <a:custGeom>
                              <a:avLst/>
                              <a:gdLst/>
                              <a:ahLst/>
                              <a:cxnLst>
                                <a:cxn ang="0">
                                  <a:pos x="6" y="16"/>
                                </a:cxn>
                                <a:cxn ang="0">
                                  <a:pos x="0" y="10"/>
                                </a:cxn>
                                <a:cxn ang="0">
                                  <a:pos x="0" y="5"/>
                                </a:cxn>
                                <a:cxn ang="0">
                                  <a:pos x="0" y="5"/>
                                </a:cxn>
                                <a:cxn ang="0">
                                  <a:pos x="0" y="0"/>
                                </a:cxn>
                                <a:cxn ang="0">
                                  <a:pos x="6" y="0"/>
                                </a:cxn>
                                <a:cxn ang="0">
                                  <a:pos x="17" y="0"/>
                                </a:cxn>
                                <a:cxn ang="0">
                                  <a:pos x="23" y="0"/>
                                </a:cxn>
                                <a:cxn ang="0">
                                  <a:pos x="23" y="5"/>
                                </a:cxn>
                                <a:cxn ang="0">
                                  <a:pos x="23" y="5"/>
                                </a:cxn>
                                <a:cxn ang="0">
                                  <a:pos x="23" y="10"/>
                                </a:cxn>
                                <a:cxn ang="0">
                                  <a:pos x="17" y="16"/>
                                </a:cxn>
                                <a:cxn ang="0">
                                  <a:pos x="6" y="16"/>
                                </a:cxn>
                              </a:cxnLst>
                              <a:rect l="0" t="0" r="r" b="b"/>
                              <a:pathLst>
                                <a:path w="23" h="16">
                                  <a:moveTo>
                                    <a:pt x="6" y="16"/>
                                  </a:moveTo>
                                  <a:lnTo>
                                    <a:pt x="0" y="10"/>
                                  </a:lnTo>
                                  <a:lnTo>
                                    <a:pt x="0" y="5"/>
                                  </a:lnTo>
                                  <a:lnTo>
                                    <a:pt x="0" y="5"/>
                                  </a:lnTo>
                                  <a:lnTo>
                                    <a:pt x="0" y="0"/>
                                  </a:lnTo>
                                  <a:lnTo>
                                    <a:pt x="6" y="0"/>
                                  </a:lnTo>
                                  <a:lnTo>
                                    <a:pt x="17" y="0"/>
                                  </a:lnTo>
                                  <a:lnTo>
                                    <a:pt x="23" y="0"/>
                                  </a:lnTo>
                                  <a:lnTo>
                                    <a:pt x="23" y="5"/>
                                  </a:lnTo>
                                  <a:lnTo>
                                    <a:pt x="23" y="5"/>
                                  </a:lnTo>
                                  <a:lnTo>
                                    <a:pt x="23" y="10"/>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94" name="Freeform 151">
                              <a:extLst>
                                <a:ext uri="{FF2B5EF4-FFF2-40B4-BE49-F238E27FC236}">
                                  <a16:creationId xmlns="" xmlns:a16="http://schemas.microsoft.com/office/drawing/2014/main" id="{528D474F-CC76-4240-97C4-59364F628D84}"/>
                                </a:ext>
                              </a:extLst>
                            </p:cNvPr>
                            <p:cNvSpPr>
                              <a:spLocks/>
                            </p:cNvSpPr>
                            <p:nvPr/>
                          </p:nvSpPr>
                          <p:spPr bwMode="auto">
                            <a:xfrm>
                              <a:off x="1560" y="2112"/>
                              <a:ext cx="26" cy="20"/>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95" name="Freeform 152">
                              <a:extLst>
                                <a:ext uri="{FF2B5EF4-FFF2-40B4-BE49-F238E27FC236}">
                                  <a16:creationId xmlns="" xmlns:a16="http://schemas.microsoft.com/office/drawing/2014/main" id="{A603A4FA-D9A3-4C03-B012-8315609325FD}"/>
                                </a:ext>
                              </a:extLst>
                            </p:cNvPr>
                            <p:cNvSpPr>
                              <a:spLocks/>
                            </p:cNvSpPr>
                            <p:nvPr/>
                          </p:nvSpPr>
                          <p:spPr bwMode="auto">
                            <a:xfrm>
                              <a:off x="1560" y="2112"/>
                              <a:ext cx="26" cy="16"/>
                            </a:xfrm>
                            <a:custGeom>
                              <a:avLst/>
                              <a:gdLst/>
                              <a:ahLst/>
                              <a:cxnLst>
                                <a:cxn ang="0">
                                  <a:pos x="6" y="16"/>
                                </a:cxn>
                                <a:cxn ang="0">
                                  <a:pos x="0" y="11"/>
                                </a:cxn>
                                <a:cxn ang="0">
                                  <a:pos x="0" y="5"/>
                                </a:cxn>
                                <a:cxn ang="0">
                                  <a:pos x="0" y="5"/>
                                </a:cxn>
                                <a:cxn ang="0">
                                  <a:pos x="0" y="0"/>
                                </a:cxn>
                                <a:cxn ang="0">
                                  <a:pos x="6" y="0"/>
                                </a:cxn>
                                <a:cxn ang="0">
                                  <a:pos x="12" y="0"/>
                                </a:cxn>
                                <a:cxn ang="0">
                                  <a:pos x="17" y="0"/>
                                </a:cxn>
                                <a:cxn ang="0">
                                  <a:pos x="17" y="5"/>
                                </a:cxn>
                                <a:cxn ang="0">
                                  <a:pos x="17" y="5"/>
                                </a:cxn>
                                <a:cxn ang="0">
                                  <a:pos x="17" y="11"/>
                                </a:cxn>
                                <a:cxn ang="0">
                                  <a:pos x="12" y="16"/>
                                </a:cxn>
                                <a:cxn ang="0">
                                  <a:pos x="6" y="16"/>
                                </a:cxn>
                              </a:cxnLst>
                              <a:rect l="0" t="0" r="r" b="b"/>
                              <a:pathLst>
                                <a:path w="17" h="16">
                                  <a:moveTo>
                                    <a:pt x="6" y="16"/>
                                  </a:moveTo>
                                  <a:lnTo>
                                    <a:pt x="0" y="11"/>
                                  </a:lnTo>
                                  <a:lnTo>
                                    <a:pt x="0" y="5"/>
                                  </a:lnTo>
                                  <a:lnTo>
                                    <a:pt x="0" y="5"/>
                                  </a:lnTo>
                                  <a:lnTo>
                                    <a:pt x="0" y="0"/>
                                  </a:lnTo>
                                  <a:lnTo>
                                    <a:pt x="6" y="0"/>
                                  </a:lnTo>
                                  <a:lnTo>
                                    <a:pt x="12" y="0"/>
                                  </a:lnTo>
                                  <a:lnTo>
                                    <a:pt x="17" y="0"/>
                                  </a:lnTo>
                                  <a:lnTo>
                                    <a:pt x="17" y="5"/>
                                  </a:lnTo>
                                  <a:lnTo>
                                    <a:pt x="17" y="5"/>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96" name="Freeform 153">
                              <a:extLst>
                                <a:ext uri="{FF2B5EF4-FFF2-40B4-BE49-F238E27FC236}">
                                  <a16:creationId xmlns="" xmlns:a16="http://schemas.microsoft.com/office/drawing/2014/main" id="{9C7F6391-5E29-4A6B-AEF0-BC51FF28124B}"/>
                                </a:ext>
                              </a:extLst>
                            </p:cNvPr>
                            <p:cNvSpPr>
                              <a:spLocks/>
                            </p:cNvSpPr>
                            <p:nvPr/>
                          </p:nvSpPr>
                          <p:spPr bwMode="auto">
                            <a:xfrm>
                              <a:off x="1569" y="2112"/>
                              <a:ext cx="26" cy="16"/>
                            </a:xfrm>
                            <a:custGeom>
                              <a:avLst/>
                              <a:gdLst/>
                              <a:ahLst/>
                              <a:cxnLst>
                                <a:cxn ang="0">
                                  <a:pos x="6" y="16"/>
                                </a:cxn>
                                <a:cxn ang="0">
                                  <a:pos x="0" y="11"/>
                                </a:cxn>
                                <a:cxn ang="0">
                                  <a:pos x="0" y="5"/>
                                </a:cxn>
                                <a:cxn ang="0">
                                  <a:pos x="0" y="5"/>
                                </a:cxn>
                                <a:cxn ang="0">
                                  <a:pos x="0" y="0"/>
                                </a:cxn>
                                <a:cxn ang="0">
                                  <a:pos x="6" y="0"/>
                                </a:cxn>
                                <a:cxn ang="0">
                                  <a:pos x="11" y="0"/>
                                </a:cxn>
                                <a:cxn ang="0">
                                  <a:pos x="17" y="0"/>
                                </a:cxn>
                                <a:cxn ang="0">
                                  <a:pos x="17" y="5"/>
                                </a:cxn>
                                <a:cxn ang="0">
                                  <a:pos x="17" y="5"/>
                                </a:cxn>
                                <a:cxn ang="0">
                                  <a:pos x="17" y="11"/>
                                </a:cxn>
                                <a:cxn ang="0">
                                  <a:pos x="11" y="16"/>
                                </a:cxn>
                                <a:cxn ang="0">
                                  <a:pos x="6" y="16"/>
                                </a:cxn>
                              </a:cxnLst>
                              <a:rect l="0" t="0" r="r" b="b"/>
                              <a:pathLst>
                                <a:path w="17" h="16">
                                  <a:moveTo>
                                    <a:pt x="6" y="16"/>
                                  </a:moveTo>
                                  <a:lnTo>
                                    <a:pt x="0" y="11"/>
                                  </a:lnTo>
                                  <a:lnTo>
                                    <a:pt x="0" y="5"/>
                                  </a:lnTo>
                                  <a:lnTo>
                                    <a:pt x="0" y="5"/>
                                  </a:lnTo>
                                  <a:lnTo>
                                    <a:pt x="0" y="0"/>
                                  </a:lnTo>
                                  <a:lnTo>
                                    <a:pt x="6" y="0"/>
                                  </a:lnTo>
                                  <a:lnTo>
                                    <a:pt x="11" y="0"/>
                                  </a:lnTo>
                                  <a:lnTo>
                                    <a:pt x="17" y="0"/>
                                  </a:lnTo>
                                  <a:lnTo>
                                    <a:pt x="17" y="5"/>
                                  </a:lnTo>
                                  <a:lnTo>
                                    <a:pt x="17" y="5"/>
                                  </a:lnTo>
                                  <a:lnTo>
                                    <a:pt x="17" y="11"/>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97" name="Freeform 154">
                              <a:extLst>
                                <a:ext uri="{FF2B5EF4-FFF2-40B4-BE49-F238E27FC236}">
                                  <a16:creationId xmlns="" xmlns:a16="http://schemas.microsoft.com/office/drawing/2014/main" id="{5C9C19D2-6878-403E-931F-2A12025D6652}"/>
                                </a:ext>
                              </a:extLst>
                            </p:cNvPr>
                            <p:cNvSpPr>
                              <a:spLocks/>
                            </p:cNvSpPr>
                            <p:nvPr/>
                          </p:nvSpPr>
                          <p:spPr bwMode="auto">
                            <a:xfrm>
                              <a:off x="1578" y="2101"/>
                              <a:ext cx="26" cy="22"/>
                            </a:xfrm>
                            <a:custGeom>
                              <a:avLst/>
                              <a:gdLst/>
                              <a:ahLst/>
                              <a:cxnLst>
                                <a:cxn ang="0">
                                  <a:pos x="17" y="16"/>
                                </a:cxn>
                                <a:cxn ang="0">
                                  <a:pos x="11" y="22"/>
                                </a:cxn>
                                <a:cxn ang="0">
                                  <a:pos x="5" y="22"/>
                                </a:cxn>
                                <a:cxn ang="0">
                                  <a:pos x="5" y="22"/>
                                </a:cxn>
                                <a:cxn ang="0">
                                  <a:pos x="0" y="22"/>
                                </a:cxn>
                                <a:cxn ang="0">
                                  <a:pos x="0" y="16"/>
                                </a:cxn>
                                <a:cxn ang="0">
                                  <a:pos x="0" y="6"/>
                                </a:cxn>
                                <a:cxn ang="0">
                                  <a:pos x="0" y="0"/>
                                </a:cxn>
                                <a:cxn ang="0">
                                  <a:pos x="5" y="0"/>
                                </a:cxn>
                                <a:cxn ang="0">
                                  <a:pos x="5" y="0"/>
                                </a:cxn>
                                <a:cxn ang="0">
                                  <a:pos x="11" y="0"/>
                                </a:cxn>
                                <a:cxn ang="0">
                                  <a:pos x="17" y="6"/>
                                </a:cxn>
                                <a:cxn ang="0">
                                  <a:pos x="17" y="16"/>
                                </a:cxn>
                              </a:cxnLst>
                              <a:rect l="0" t="0" r="r" b="b"/>
                              <a:pathLst>
                                <a:path w="17" h="22">
                                  <a:moveTo>
                                    <a:pt x="17" y="16"/>
                                  </a:moveTo>
                                  <a:lnTo>
                                    <a:pt x="11" y="22"/>
                                  </a:lnTo>
                                  <a:lnTo>
                                    <a:pt x="5" y="22"/>
                                  </a:lnTo>
                                  <a:lnTo>
                                    <a:pt x="5" y="22"/>
                                  </a:lnTo>
                                  <a:lnTo>
                                    <a:pt x="0" y="22"/>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98" name="Freeform 155">
                              <a:extLst>
                                <a:ext uri="{FF2B5EF4-FFF2-40B4-BE49-F238E27FC236}">
                                  <a16:creationId xmlns="" xmlns:a16="http://schemas.microsoft.com/office/drawing/2014/main" id="{637E0DC3-54CF-466B-BB98-79A63AC2C090}"/>
                                </a:ext>
                              </a:extLst>
                            </p:cNvPr>
                            <p:cNvSpPr>
                              <a:spLocks/>
                            </p:cNvSpPr>
                            <p:nvPr/>
                          </p:nvSpPr>
                          <p:spPr bwMode="auto">
                            <a:xfrm>
                              <a:off x="1578" y="2101"/>
                              <a:ext cx="26" cy="16"/>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399" name="Freeform 156">
                              <a:extLst>
                                <a:ext uri="{FF2B5EF4-FFF2-40B4-BE49-F238E27FC236}">
                                  <a16:creationId xmlns="" xmlns:a16="http://schemas.microsoft.com/office/drawing/2014/main" id="{24BD0424-1481-4A36-9E85-0EEAA7D5E750}"/>
                                </a:ext>
                              </a:extLst>
                            </p:cNvPr>
                            <p:cNvSpPr>
                              <a:spLocks/>
                            </p:cNvSpPr>
                            <p:nvPr/>
                          </p:nvSpPr>
                          <p:spPr bwMode="auto">
                            <a:xfrm>
                              <a:off x="1586" y="2101"/>
                              <a:ext cx="25"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00" name="Freeform 157">
                              <a:extLst>
                                <a:ext uri="{FF2B5EF4-FFF2-40B4-BE49-F238E27FC236}">
                                  <a16:creationId xmlns="" xmlns:a16="http://schemas.microsoft.com/office/drawing/2014/main" id="{D3946EFD-53E3-4626-B66A-49D26A97FFF0}"/>
                                </a:ext>
                              </a:extLst>
                            </p:cNvPr>
                            <p:cNvSpPr>
                              <a:spLocks/>
                            </p:cNvSpPr>
                            <p:nvPr/>
                          </p:nvSpPr>
                          <p:spPr bwMode="auto">
                            <a:xfrm>
                              <a:off x="1595" y="2086"/>
                              <a:ext cx="26" cy="26"/>
                            </a:xfrm>
                            <a:custGeom>
                              <a:avLst/>
                              <a:gdLst/>
                              <a:ahLst/>
                              <a:cxnLst>
                                <a:cxn ang="0">
                                  <a:pos x="17" y="21"/>
                                </a:cxn>
                                <a:cxn ang="0">
                                  <a:pos x="11" y="26"/>
                                </a:cxn>
                                <a:cxn ang="0">
                                  <a:pos x="6" y="26"/>
                                </a:cxn>
                                <a:cxn ang="0">
                                  <a:pos x="6" y="26"/>
                                </a:cxn>
                                <a:cxn ang="0">
                                  <a:pos x="0" y="26"/>
                                </a:cxn>
                                <a:cxn ang="0">
                                  <a:pos x="0" y="21"/>
                                </a:cxn>
                                <a:cxn ang="0">
                                  <a:pos x="0" y="5"/>
                                </a:cxn>
                                <a:cxn ang="0">
                                  <a:pos x="0" y="0"/>
                                </a:cxn>
                                <a:cxn ang="0">
                                  <a:pos x="6" y="0"/>
                                </a:cxn>
                                <a:cxn ang="0">
                                  <a:pos x="6" y="0"/>
                                </a:cxn>
                                <a:cxn ang="0">
                                  <a:pos x="11" y="0"/>
                                </a:cxn>
                                <a:cxn ang="0">
                                  <a:pos x="17" y="5"/>
                                </a:cxn>
                                <a:cxn ang="0">
                                  <a:pos x="17" y="21"/>
                                </a:cxn>
                              </a:cxnLst>
                              <a:rect l="0" t="0" r="r" b="b"/>
                              <a:pathLst>
                                <a:path w="17" h="26">
                                  <a:moveTo>
                                    <a:pt x="17" y="21"/>
                                  </a:moveTo>
                                  <a:lnTo>
                                    <a:pt x="11" y="26"/>
                                  </a:lnTo>
                                  <a:lnTo>
                                    <a:pt x="6" y="26"/>
                                  </a:lnTo>
                                  <a:lnTo>
                                    <a:pt x="6" y="26"/>
                                  </a:lnTo>
                                  <a:lnTo>
                                    <a:pt x="0" y="26"/>
                                  </a:lnTo>
                                  <a:lnTo>
                                    <a:pt x="0" y="21"/>
                                  </a:lnTo>
                                  <a:lnTo>
                                    <a:pt x="0" y="5"/>
                                  </a:lnTo>
                                  <a:lnTo>
                                    <a:pt x="0" y="0"/>
                                  </a:lnTo>
                                  <a:lnTo>
                                    <a:pt x="6" y="0"/>
                                  </a:lnTo>
                                  <a:lnTo>
                                    <a:pt x="6" y="0"/>
                                  </a:lnTo>
                                  <a:lnTo>
                                    <a:pt x="11" y="0"/>
                                  </a:lnTo>
                                  <a:lnTo>
                                    <a:pt x="17" y="5"/>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01" name="Freeform 158">
                              <a:extLst>
                                <a:ext uri="{FF2B5EF4-FFF2-40B4-BE49-F238E27FC236}">
                                  <a16:creationId xmlns="" xmlns:a16="http://schemas.microsoft.com/office/drawing/2014/main" id="{D5676DAA-6522-4975-AB11-600503494A40}"/>
                                </a:ext>
                              </a:extLst>
                            </p:cNvPr>
                            <p:cNvSpPr>
                              <a:spLocks/>
                            </p:cNvSpPr>
                            <p:nvPr/>
                          </p:nvSpPr>
                          <p:spPr bwMode="auto">
                            <a:xfrm>
                              <a:off x="1595" y="2086"/>
                              <a:ext cx="26" cy="15"/>
                            </a:xfrm>
                            <a:custGeom>
                              <a:avLst/>
                              <a:gdLst/>
                              <a:ahLst/>
                              <a:cxnLst>
                                <a:cxn ang="0">
                                  <a:pos x="6" y="15"/>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5"/>
                                </a:cxn>
                                <a:cxn ang="0">
                                  <a:pos x="6" y="15"/>
                                </a:cxn>
                              </a:cxnLst>
                              <a:rect l="0" t="0" r="r" b="b"/>
                              <a:pathLst>
                                <a:path w="17" h="15">
                                  <a:moveTo>
                                    <a:pt x="6" y="15"/>
                                  </a:moveTo>
                                  <a:lnTo>
                                    <a:pt x="0" y="10"/>
                                  </a:lnTo>
                                  <a:lnTo>
                                    <a:pt x="0" y="5"/>
                                  </a:lnTo>
                                  <a:lnTo>
                                    <a:pt x="0" y="5"/>
                                  </a:lnTo>
                                  <a:lnTo>
                                    <a:pt x="0" y="0"/>
                                  </a:lnTo>
                                  <a:lnTo>
                                    <a:pt x="6" y="0"/>
                                  </a:lnTo>
                                  <a:lnTo>
                                    <a:pt x="11" y="0"/>
                                  </a:lnTo>
                                  <a:lnTo>
                                    <a:pt x="17" y="0"/>
                                  </a:lnTo>
                                  <a:lnTo>
                                    <a:pt x="17" y="5"/>
                                  </a:lnTo>
                                  <a:lnTo>
                                    <a:pt x="17" y="5"/>
                                  </a:lnTo>
                                  <a:lnTo>
                                    <a:pt x="17" y="10"/>
                                  </a:lnTo>
                                  <a:lnTo>
                                    <a:pt x="11" y="15"/>
                                  </a:lnTo>
                                  <a:lnTo>
                                    <a:pt x="6" y="15"/>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02" name="Freeform 159">
                              <a:extLst>
                                <a:ext uri="{FF2B5EF4-FFF2-40B4-BE49-F238E27FC236}">
                                  <a16:creationId xmlns="" xmlns:a16="http://schemas.microsoft.com/office/drawing/2014/main" id="{5CE0E513-CED4-4188-8927-56659128E0F6}"/>
                                </a:ext>
                              </a:extLst>
                            </p:cNvPr>
                            <p:cNvSpPr>
                              <a:spLocks/>
                            </p:cNvSpPr>
                            <p:nvPr/>
                          </p:nvSpPr>
                          <p:spPr bwMode="auto">
                            <a:xfrm>
                              <a:off x="1604" y="2075"/>
                              <a:ext cx="26"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03" name="Freeform 160">
                              <a:extLst>
                                <a:ext uri="{FF2B5EF4-FFF2-40B4-BE49-F238E27FC236}">
                                  <a16:creationId xmlns="" xmlns:a16="http://schemas.microsoft.com/office/drawing/2014/main" id="{E2AE1098-6F4C-4C63-AF5C-316811BFA76E}"/>
                                </a:ext>
                              </a:extLst>
                            </p:cNvPr>
                            <p:cNvSpPr>
                              <a:spLocks/>
                            </p:cNvSpPr>
                            <p:nvPr/>
                          </p:nvSpPr>
                          <p:spPr bwMode="auto">
                            <a:xfrm>
                              <a:off x="1604" y="2075"/>
                              <a:ext cx="51" cy="16"/>
                            </a:xfrm>
                            <a:custGeom>
                              <a:avLst/>
                              <a:gdLst/>
                              <a:ahLst/>
                              <a:cxnLst>
                                <a:cxn ang="0">
                                  <a:pos x="5" y="16"/>
                                </a:cxn>
                                <a:cxn ang="0">
                                  <a:pos x="0" y="11"/>
                                </a:cxn>
                                <a:cxn ang="0">
                                  <a:pos x="0" y="5"/>
                                </a:cxn>
                                <a:cxn ang="0">
                                  <a:pos x="0" y="5"/>
                                </a:cxn>
                                <a:cxn ang="0">
                                  <a:pos x="0" y="0"/>
                                </a:cxn>
                                <a:cxn ang="0">
                                  <a:pos x="5" y="0"/>
                                </a:cxn>
                                <a:cxn ang="0">
                                  <a:pos x="28" y="0"/>
                                </a:cxn>
                                <a:cxn ang="0">
                                  <a:pos x="34" y="0"/>
                                </a:cxn>
                                <a:cxn ang="0">
                                  <a:pos x="34" y="5"/>
                                </a:cxn>
                                <a:cxn ang="0">
                                  <a:pos x="34" y="5"/>
                                </a:cxn>
                                <a:cxn ang="0">
                                  <a:pos x="34" y="11"/>
                                </a:cxn>
                                <a:cxn ang="0">
                                  <a:pos x="28" y="16"/>
                                </a:cxn>
                                <a:cxn ang="0">
                                  <a:pos x="5" y="16"/>
                                </a:cxn>
                              </a:cxnLst>
                              <a:rect l="0" t="0" r="r" b="b"/>
                              <a:pathLst>
                                <a:path w="34" h="16">
                                  <a:moveTo>
                                    <a:pt x="5" y="16"/>
                                  </a:moveTo>
                                  <a:lnTo>
                                    <a:pt x="0" y="11"/>
                                  </a:lnTo>
                                  <a:lnTo>
                                    <a:pt x="0" y="5"/>
                                  </a:lnTo>
                                  <a:lnTo>
                                    <a:pt x="0" y="5"/>
                                  </a:lnTo>
                                  <a:lnTo>
                                    <a:pt x="0" y="0"/>
                                  </a:lnTo>
                                  <a:lnTo>
                                    <a:pt x="5" y="0"/>
                                  </a:lnTo>
                                  <a:lnTo>
                                    <a:pt x="28" y="0"/>
                                  </a:lnTo>
                                  <a:lnTo>
                                    <a:pt x="34" y="0"/>
                                  </a:lnTo>
                                  <a:lnTo>
                                    <a:pt x="34" y="5"/>
                                  </a:lnTo>
                                  <a:lnTo>
                                    <a:pt x="34" y="5"/>
                                  </a:lnTo>
                                  <a:lnTo>
                                    <a:pt x="34" y="11"/>
                                  </a:lnTo>
                                  <a:lnTo>
                                    <a:pt x="28"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04" name="Freeform 161">
                              <a:extLst>
                                <a:ext uri="{FF2B5EF4-FFF2-40B4-BE49-F238E27FC236}">
                                  <a16:creationId xmlns="" xmlns:a16="http://schemas.microsoft.com/office/drawing/2014/main" id="{9445FF71-AD15-4CCA-8310-6944D7ADAD0F}"/>
                                </a:ext>
                              </a:extLst>
                            </p:cNvPr>
                            <p:cNvSpPr>
                              <a:spLocks/>
                            </p:cNvSpPr>
                            <p:nvPr/>
                          </p:nvSpPr>
                          <p:spPr bwMode="auto">
                            <a:xfrm>
                              <a:off x="1637" y="2064"/>
                              <a:ext cx="26" cy="22"/>
                            </a:xfrm>
                            <a:custGeom>
                              <a:avLst/>
                              <a:gdLst/>
                              <a:ahLst/>
                              <a:cxnLst>
                                <a:cxn ang="0">
                                  <a:pos x="17" y="16"/>
                                </a:cxn>
                                <a:cxn ang="0">
                                  <a:pos x="12" y="22"/>
                                </a:cxn>
                                <a:cxn ang="0">
                                  <a:pos x="6" y="22"/>
                                </a:cxn>
                                <a:cxn ang="0">
                                  <a:pos x="6" y="22"/>
                                </a:cxn>
                                <a:cxn ang="0">
                                  <a:pos x="0" y="22"/>
                                </a:cxn>
                                <a:cxn ang="0">
                                  <a:pos x="0" y="16"/>
                                </a:cxn>
                                <a:cxn ang="0">
                                  <a:pos x="0" y="6"/>
                                </a:cxn>
                                <a:cxn ang="0">
                                  <a:pos x="0" y="0"/>
                                </a:cxn>
                                <a:cxn ang="0">
                                  <a:pos x="6" y="0"/>
                                </a:cxn>
                                <a:cxn ang="0">
                                  <a:pos x="6" y="0"/>
                                </a:cxn>
                                <a:cxn ang="0">
                                  <a:pos x="12" y="0"/>
                                </a:cxn>
                                <a:cxn ang="0">
                                  <a:pos x="17" y="6"/>
                                </a:cxn>
                                <a:cxn ang="0">
                                  <a:pos x="17" y="16"/>
                                </a:cxn>
                              </a:cxnLst>
                              <a:rect l="0" t="0" r="r" b="b"/>
                              <a:pathLst>
                                <a:path w="17" h="22">
                                  <a:moveTo>
                                    <a:pt x="17" y="16"/>
                                  </a:moveTo>
                                  <a:lnTo>
                                    <a:pt x="12" y="22"/>
                                  </a:lnTo>
                                  <a:lnTo>
                                    <a:pt x="6" y="22"/>
                                  </a:lnTo>
                                  <a:lnTo>
                                    <a:pt x="6" y="22"/>
                                  </a:lnTo>
                                  <a:lnTo>
                                    <a:pt x="0" y="22"/>
                                  </a:lnTo>
                                  <a:lnTo>
                                    <a:pt x="0" y="16"/>
                                  </a:lnTo>
                                  <a:lnTo>
                                    <a:pt x="0" y="6"/>
                                  </a:lnTo>
                                  <a:lnTo>
                                    <a:pt x="0" y="0"/>
                                  </a:lnTo>
                                  <a:lnTo>
                                    <a:pt x="6" y="0"/>
                                  </a:lnTo>
                                  <a:lnTo>
                                    <a:pt x="6" y="0"/>
                                  </a:lnTo>
                                  <a:lnTo>
                                    <a:pt x="12"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05" name="Freeform 162">
                              <a:extLst>
                                <a:ext uri="{FF2B5EF4-FFF2-40B4-BE49-F238E27FC236}">
                                  <a16:creationId xmlns="" xmlns:a16="http://schemas.microsoft.com/office/drawing/2014/main" id="{3B71F885-72EF-4F42-9354-7369F9994FF3}"/>
                                </a:ext>
                              </a:extLst>
                            </p:cNvPr>
                            <p:cNvSpPr>
                              <a:spLocks/>
                            </p:cNvSpPr>
                            <p:nvPr/>
                          </p:nvSpPr>
                          <p:spPr bwMode="auto">
                            <a:xfrm>
                              <a:off x="1637" y="2064"/>
                              <a:ext cx="26"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06" name="Freeform 163">
                              <a:extLst>
                                <a:ext uri="{FF2B5EF4-FFF2-40B4-BE49-F238E27FC236}">
                                  <a16:creationId xmlns="" xmlns:a16="http://schemas.microsoft.com/office/drawing/2014/main" id="{CEB8FFBB-66DB-4442-BB00-DD40A0406545}"/>
                                </a:ext>
                              </a:extLst>
                            </p:cNvPr>
                            <p:cNvSpPr>
                              <a:spLocks/>
                            </p:cNvSpPr>
                            <p:nvPr/>
                          </p:nvSpPr>
                          <p:spPr bwMode="auto">
                            <a:xfrm>
                              <a:off x="1646" y="2054"/>
                              <a:ext cx="26" cy="20"/>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07" name="Freeform 164">
                              <a:extLst>
                                <a:ext uri="{FF2B5EF4-FFF2-40B4-BE49-F238E27FC236}">
                                  <a16:creationId xmlns="" xmlns:a16="http://schemas.microsoft.com/office/drawing/2014/main" id="{3CC2C2A5-59AD-4F53-8AF6-A5E2D46D7769}"/>
                                </a:ext>
                              </a:extLst>
                            </p:cNvPr>
                            <p:cNvSpPr>
                              <a:spLocks/>
                            </p:cNvSpPr>
                            <p:nvPr/>
                          </p:nvSpPr>
                          <p:spPr bwMode="auto">
                            <a:xfrm>
                              <a:off x="1646" y="2054"/>
                              <a:ext cx="26" cy="14"/>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08" name="Freeform 165">
                              <a:extLst>
                                <a:ext uri="{FF2B5EF4-FFF2-40B4-BE49-F238E27FC236}">
                                  <a16:creationId xmlns="" xmlns:a16="http://schemas.microsoft.com/office/drawing/2014/main" id="{DF2ECCC6-4E4C-4891-8071-B4A598C7D2B2}"/>
                                </a:ext>
                              </a:extLst>
                            </p:cNvPr>
                            <p:cNvSpPr>
                              <a:spLocks/>
                            </p:cNvSpPr>
                            <p:nvPr/>
                          </p:nvSpPr>
                          <p:spPr bwMode="auto">
                            <a:xfrm>
                              <a:off x="1655" y="2043"/>
                              <a:ext cx="26" cy="20"/>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09" name="Freeform 166">
                              <a:extLst>
                                <a:ext uri="{FF2B5EF4-FFF2-40B4-BE49-F238E27FC236}">
                                  <a16:creationId xmlns="" xmlns:a16="http://schemas.microsoft.com/office/drawing/2014/main" id="{D4FCBB13-6A38-454B-AEB5-35EECB1F7099}"/>
                                </a:ext>
                              </a:extLst>
                            </p:cNvPr>
                            <p:cNvSpPr>
                              <a:spLocks/>
                            </p:cNvSpPr>
                            <p:nvPr/>
                          </p:nvSpPr>
                          <p:spPr bwMode="auto">
                            <a:xfrm>
                              <a:off x="1655" y="2043"/>
                              <a:ext cx="52" cy="14"/>
                            </a:xfrm>
                            <a:custGeom>
                              <a:avLst/>
                              <a:gdLst/>
                              <a:ahLst/>
                              <a:cxnLst>
                                <a:cxn ang="0">
                                  <a:pos x="5" y="16"/>
                                </a:cxn>
                                <a:cxn ang="0">
                                  <a:pos x="0" y="11"/>
                                </a:cxn>
                                <a:cxn ang="0">
                                  <a:pos x="0" y="5"/>
                                </a:cxn>
                                <a:cxn ang="0">
                                  <a:pos x="0" y="5"/>
                                </a:cxn>
                                <a:cxn ang="0">
                                  <a:pos x="0" y="0"/>
                                </a:cxn>
                                <a:cxn ang="0">
                                  <a:pos x="5" y="0"/>
                                </a:cxn>
                                <a:cxn ang="0">
                                  <a:pos x="28" y="0"/>
                                </a:cxn>
                                <a:cxn ang="0">
                                  <a:pos x="34" y="0"/>
                                </a:cxn>
                                <a:cxn ang="0">
                                  <a:pos x="34" y="5"/>
                                </a:cxn>
                                <a:cxn ang="0">
                                  <a:pos x="34" y="5"/>
                                </a:cxn>
                                <a:cxn ang="0">
                                  <a:pos x="34" y="11"/>
                                </a:cxn>
                                <a:cxn ang="0">
                                  <a:pos x="28" y="16"/>
                                </a:cxn>
                                <a:cxn ang="0">
                                  <a:pos x="5" y="16"/>
                                </a:cxn>
                              </a:cxnLst>
                              <a:rect l="0" t="0" r="r" b="b"/>
                              <a:pathLst>
                                <a:path w="34" h="16">
                                  <a:moveTo>
                                    <a:pt x="5" y="16"/>
                                  </a:moveTo>
                                  <a:lnTo>
                                    <a:pt x="0" y="11"/>
                                  </a:lnTo>
                                  <a:lnTo>
                                    <a:pt x="0" y="5"/>
                                  </a:lnTo>
                                  <a:lnTo>
                                    <a:pt x="0" y="5"/>
                                  </a:lnTo>
                                  <a:lnTo>
                                    <a:pt x="0" y="0"/>
                                  </a:lnTo>
                                  <a:lnTo>
                                    <a:pt x="5" y="0"/>
                                  </a:lnTo>
                                  <a:lnTo>
                                    <a:pt x="28" y="0"/>
                                  </a:lnTo>
                                  <a:lnTo>
                                    <a:pt x="34" y="0"/>
                                  </a:lnTo>
                                  <a:lnTo>
                                    <a:pt x="34" y="5"/>
                                  </a:lnTo>
                                  <a:lnTo>
                                    <a:pt x="34" y="5"/>
                                  </a:lnTo>
                                  <a:lnTo>
                                    <a:pt x="34" y="11"/>
                                  </a:lnTo>
                                  <a:lnTo>
                                    <a:pt x="28"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10" name="Freeform 167">
                              <a:extLst>
                                <a:ext uri="{FF2B5EF4-FFF2-40B4-BE49-F238E27FC236}">
                                  <a16:creationId xmlns="" xmlns:a16="http://schemas.microsoft.com/office/drawing/2014/main" id="{F42D3494-A210-407F-B60B-063E728057F9}"/>
                                </a:ext>
                              </a:extLst>
                            </p:cNvPr>
                            <p:cNvSpPr>
                              <a:spLocks/>
                            </p:cNvSpPr>
                            <p:nvPr/>
                          </p:nvSpPr>
                          <p:spPr bwMode="auto">
                            <a:xfrm>
                              <a:off x="1689" y="2032"/>
                              <a:ext cx="25" cy="22"/>
                            </a:xfrm>
                            <a:custGeom>
                              <a:avLst/>
                              <a:gdLst/>
                              <a:ahLst/>
                              <a:cxnLst>
                                <a:cxn ang="0">
                                  <a:pos x="17" y="16"/>
                                </a:cxn>
                                <a:cxn ang="0">
                                  <a:pos x="12" y="22"/>
                                </a:cxn>
                                <a:cxn ang="0">
                                  <a:pos x="6" y="22"/>
                                </a:cxn>
                                <a:cxn ang="0">
                                  <a:pos x="6" y="22"/>
                                </a:cxn>
                                <a:cxn ang="0">
                                  <a:pos x="0" y="22"/>
                                </a:cxn>
                                <a:cxn ang="0">
                                  <a:pos x="0" y="16"/>
                                </a:cxn>
                                <a:cxn ang="0">
                                  <a:pos x="0" y="6"/>
                                </a:cxn>
                                <a:cxn ang="0">
                                  <a:pos x="0" y="0"/>
                                </a:cxn>
                                <a:cxn ang="0">
                                  <a:pos x="6" y="0"/>
                                </a:cxn>
                                <a:cxn ang="0">
                                  <a:pos x="6" y="0"/>
                                </a:cxn>
                                <a:cxn ang="0">
                                  <a:pos x="12" y="0"/>
                                </a:cxn>
                                <a:cxn ang="0">
                                  <a:pos x="17" y="6"/>
                                </a:cxn>
                                <a:cxn ang="0">
                                  <a:pos x="17" y="16"/>
                                </a:cxn>
                              </a:cxnLst>
                              <a:rect l="0" t="0" r="r" b="b"/>
                              <a:pathLst>
                                <a:path w="17" h="22">
                                  <a:moveTo>
                                    <a:pt x="17" y="16"/>
                                  </a:moveTo>
                                  <a:lnTo>
                                    <a:pt x="12" y="22"/>
                                  </a:lnTo>
                                  <a:lnTo>
                                    <a:pt x="6" y="22"/>
                                  </a:lnTo>
                                  <a:lnTo>
                                    <a:pt x="6" y="22"/>
                                  </a:lnTo>
                                  <a:lnTo>
                                    <a:pt x="0" y="22"/>
                                  </a:lnTo>
                                  <a:lnTo>
                                    <a:pt x="0" y="16"/>
                                  </a:lnTo>
                                  <a:lnTo>
                                    <a:pt x="0" y="6"/>
                                  </a:lnTo>
                                  <a:lnTo>
                                    <a:pt x="0" y="0"/>
                                  </a:lnTo>
                                  <a:lnTo>
                                    <a:pt x="6" y="0"/>
                                  </a:lnTo>
                                  <a:lnTo>
                                    <a:pt x="6" y="0"/>
                                  </a:lnTo>
                                  <a:lnTo>
                                    <a:pt x="12"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11" name="Freeform 168">
                              <a:extLst>
                                <a:ext uri="{FF2B5EF4-FFF2-40B4-BE49-F238E27FC236}">
                                  <a16:creationId xmlns="" xmlns:a16="http://schemas.microsoft.com/office/drawing/2014/main" id="{EB001DAE-EC87-45AD-92AB-4075F179F675}"/>
                                </a:ext>
                              </a:extLst>
                            </p:cNvPr>
                            <p:cNvSpPr>
                              <a:spLocks/>
                            </p:cNvSpPr>
                            <p:nvPr/>
                          </p:nvSpPr>
                          <p:spPr bwMode="auto">
                            <a:xfrm>
                              <a:off x="1689" y="2032"/>
                              <a:ext cx="25"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12" name="Freeform 169">
                              <a:extLst>
                                <a:ext uri="{FF2B5EF4-FFF2-40B4-BE49-F238E27FC236}">
                                  <a16:creationId xmlns="" xmlns:a16="http://schemas.microsoft.com/office/drawing/2014/main" id="{013EC5D6-BA80-4305-9B04-E8584DB36EB2}"/>
                                </a:ext>
                              </a:extLst>
                            </p:cNvPr>
                            <p:cNvSpPr>
                              <a:spLocks/>
                            </p:cNvSpPr>
                            <p:nvPr/>
                          </p:nvSpPr>
                          <p:spPr bwMode="auto">
                            <a:xfrm>
                              <a:off x="1698" y="2022"/>
                              <a:ext cx="25"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13" name="Freeform 170">
                              <a:extLst>
                                <a:ext uri="{FF2B5EF4-FFF2-40B4-BE49-F238E27FC236}">
                                  <a16:creationId xmlns="" xmlns:a16="http://schemas.microsoft.com/office/drawing/2014/main" id="{9B8EE2D9-CF21-4AD9-AE8A-B4D623B72299}"/>
                                </a:ext>
                              </a:extLst>
                            </p:cNvPr>
                            <p:cNvSpPr>
                              <a:spLocks/>
                            </p:cNvSpPr>
                            <p:nvPr/>
                          </p:nvSpPr>
                          <p:spPr bwMode="auto">
                            <a:xfrm>
                              <a:off x="1698" y="2006"/>
                              <a:ext cx="25" cy="26"/>
                            </a:xfrm>
                            <a:custGeom>
                              <a:avLst/>
                              <a:gdLst/>
                              <a:ahLst/>
                              <a:cxnLst>
                                <a:cxn ang="0">
                                  <a:pos x="17" y="21"/>
                                </a:cxn>
                                <a:cxn ang="0">
                                  <a:pos x="11" y="26"/>
                                </a:cxn>
                                <a:cxn ang="0">
                                  <a:pos x="6" y="26"/>
                                </a:cxn>
                                <a:cxn ang="0">
                                  <a:pos x="6" y="26"/>
                                </a:cxn>
                                <a:cxn ang="0">
                                  <a:pos x="0" y="26"/>
                                </a:cxn>
                                <a:cxn ang="0">
                                  <a:pos x="0" y="21"/>
                                </a:cxn>
                                <a:cxn ang="0">
                                  <a:pos x="0" y="5"/>
                                </a:cxn>
                                <a:cxn ang="0">
                                  <a:pos x="0" y="0"/>
                                </a:cxn>
                                <a:cxn ang="0">
                                  <a:pos x="6" y="0"/>
                                </a:cxn>
                                <a:cxn ang="0">
                                  <a:pos x="6" y="0"/>
                                </a:cxn>
                                <a:cxn ang="0">
                                  <a:pos x="11" y="0"/>
                                </a:cxn>
                                <a:cxn ang="0">
                                  <a:pos x="17" y="5"/>
                                </a:cxn>
                                <a:cxn ang="0">
                                  <a:pos x="17" y="21"/>
                                </a:cxn>
                              </a:cxnLst>
                              <a:rect l="0" t="0" r="r" b="b"/>
                              <a:pathLst>
                                <a:path w="17" h="26">
                                  <a:moveTo>
                                    <a:pt x="17" y="21"/>
                                  </a:moveTo>
                                  <a:lnTo>
                                    <a:pt x="11" y="26"/>
                                  </a:lnTo>
                                  <a:lnTo>
                                    <a:pt x="6" y="26"/>
                                  </a:lnTo>
                                  <a:lnTo>
                                    <a:pt x="6" y="26"/>
                                  </a:lnTo>
                                  <a:lnTo>
                                    <a:pt x="0" y="26"/>
                                  </a:lnTo>
                                  <a:lnTo>
                                    <a:pt x="0" y="21"/>
                                  </a:lnTo>
                                  <a:lnTo>
                                    <a:pt x="0" y="5"/>
                                  </a:lnTo>
                                  <a:lnTo>
                                    <a:pt x="0" y="0"/>
                                  </a:lnTo>
                                  <a:lnTo>
                                    <a:pt x="6" y="0"/>
                                  </a:lnTo>
                                  <a:lnTo>
                                    <a:pt x="6" y="0"/>
                                  </a:lnTo>
                                  <a:lnTo>
                                    <a:pt x="11" y="0"/>
                                  </a:lnTo>
                                  <a:lnTo>
                                    <a:pt x="17" y="5"/>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14" name="Freeform 171">
                              <a:extLst>
                                <a:ext uri="{FF2B5EF4-FFF2-40B4-BE49-F238E27FC236}">
                                  <a16:creationId xmlns="" xmlns:a16="http://schemas.microsoft.com/office/drawing/2014/main" id="{5482BF85-D4BA-4A41-B1B6-2E15838B7F6E}"/>
                                </a:ext>
                              </a:extLst>
                            </p:cNvPr>
                            <p:cNvSpPr>
                              <a:spLocks/>
                            </p:cNvSpPr>
                            <p:nvPr/>
                          </p:nvSpPr>
                          <p:spPr bwMode="auto">
                            <a:xfrm>
                              <a:off x="1698" y="2006"/>
                              <a:ext cx="25" cy="16"/>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15" name="Freeform 172">
                              <a:extLst>
                                <a:ext uri="{FF2B5EF4-FFF2-40B4-BE49-F238E27FC236}">
                                  <a16:creationId xmlns="" xmlns:a16="http://schemas.microsoft.com/office/drawing/2014/main" id="{E47EFC70-D375-48D3-BC87-06AEB0B5E6B2}"/>
                                </a:ext>
                              </a:extLst>
                            </p:cNvPr>
                            <p:cNvSpPr>
                              <a:spLocks/>
                            </p:cNvSpPr>
                            <p:nvPr/>
                          </p:nvSpPr>
                          <p:spPr bwMode="auto">
                            <a:xfrm>
                              <a:off x="1707" y="1995"/>
                              <a:ext cx="25"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16" name="Freeform 178">
                              <a:extLst>
                                <a:ext uri="{FF2B5EF4-FFF2-40B4-BE49-F238E27FC236}">
                                  <a16:creationId xmlns="" xmlns:a16="http://schemas.microsoft.com/office/drawing/2014/main" id="{5E94FA07-5CCB-4150-BB9C-2A762A24CA28}"/>
                                </a:ext>
                              </a:extLst>
                            </p:cNvPr>
                            <p:cNvSpPr>
                              <a:spLocks/>
                            </p:cNvSpPr>
                            <p:nvPr/>
                          </p:nvSpPr>
                          <p:spPr bwMode="auto">
                            <a:xfrm>
                              <a:off x="1740" y="1953"/>
                              <a:ext cx="35" cy="16"/>
                            </a:xfrm>
                            <a:custGeom>
                              <a:avLst/>
                              <a:gdLst/>
                              <a:ahLst/>
                              <a:cxnLst>
                                <a:cxn ang="0">
                                  <a:pos x="6" y="16"/>
                                </a:cxn>
                                <a:cxn ang="0">
                                  <a:pos x="0" y="10"/>
                                </a:cxn>
                                <a:cxn ang="0">
                                  <a:pos x="0" y="5"/>
                                </a:cxn>
                                <a:cxn ang="0">
                                  <a:pos x="0" y="5"/>
                                </a:cxn>
                                <a:cxn ang="0">
                                  <a:pos x="0" y="0"/>
                                </a:cxn>
                                <a:cxn ang="0">
                                  <a:pos x="6" y="0"/>
                                </a:cxn>
                                <a:cxn ang="0">
                                  <a:pos x="17" y="0"/>
                                </a:cxn>
                                <a:cxn ang="0">
                                  <a:pos x="23" y="0"/>
                                </a:cxn>
                                <a:cxn ang="0">
                                  <a:pos x="23" y="5"/>
                                </a:cxn>
                                <a:cxn ang="0">
                                  <a:pos x="23" y="5"/>
                                </a:cxn>
                                <a:cxn ang="0">
                                  <a:pos x="23" y="10"/>
                                </a:cxn>
                                <a:cxn ang="0">
                                  <a:pos x="17" y="16"/>
                                </a:cxn>
                                <a:cxn ang="0">
                                  <a:pos x="6" y="16"/>
                                </a:cxn>
                              </a:cxnLst>
                              <a:rect l="0" t="0" r="r" b="b"/>
                              <a:pathLst>
                                <a:path w="23" h="16">
                                  <a:moveTo>
                                    <a:pt x="6" y="16"/>
                                  </a:moveTo>
                                  <a:lnTo>
                                    <a:pt x="0" y="10"/>
                                  </a:lnTo>
                                  <a:lnTo>
                                    <a:pt x="0" y="5"/>
                                  </a:lnTo>
                                  <a:lnTo>
                                    <a:pt x="0" y="5"/>
                                  </a:lnTo>
                                  <a:lnTo>
                                    <a:pt x="0" y="0"/>
                                  </a:lnTo>
                                  <a:lnTo>
                                    <a:pt x="6" y="0"/>
                                  </a:lnTo>
                                  <a:lnTo>
                                    <a:pt x="17" y="0"/>
                                  </a:lnTo>
                                  <a:lnTo>
                                    <a:pt x="23" y="0"/>
                                  </a:lnTo>
                                  <a:lnTo>
                                    <a:pt x="23" y="5"/>
                                  </a:lnTo>
                                  <a:lnTo>
                                    <a:pt x="23" y="5"/>
                                  </a:lnTo>
                                  <a:lnTo>
                                    <a:pt x="23" y="10"/>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17" name="Freeform 179">
                              <a:extLst>
                                <a:ext uri="{FF2B5EF4-FFF2-40B4-BE49-F238E27FC236}">
                                  <a16:creationId xmlns="" xmlns:a16="http://schemas.microsoft.com/office/drawing/2014/main" id="{36D11B5F-D2BD-4FA4-9C56-76CB8023BDC9}"/>
                                </a:ext>
                              </a:extLst>
                            </p:cNvPr>
                            <p:cNvSpPr>
                              <a:spLocks/>
                            </p:cNvSpPr>
                            <p:nvPr/>
                          </p:nvSpPr>
                          <p:spPr bwMode="auto">
                            <a:xfrm>
                              <a:off x="1758" y="1942"/>
                              <a:ext cx="26"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18" name="Freeform 180">
                              <a:extLst>
                                <a:ext uri="{FF2B5EF4-FFF2-40B4-BE49-F238E27FC236}">
                                  <a16:creationId xmlns="" xmlns:a16="http://schemas.microsoft.com/office/drawing/2014/main" id="{24AC1CAB-C335-4319-A524-71E21CC97856}"/>
                                </a:ext>
                              </a:extLst>
                            </p:cNvPr>
                            <p:cNvSpPr>
                              <a:spLocks/>
                            </p:cNvSpPr>
                            <p:nvPr/>
                          </p:nvSpPr>
                          <p:spPr bwMode="auto">
                            <a:xfrm>
                              <a:off x="1758" y="1942"/>
                              <a:ext cx="26" cy="16"/>
                            </a:xfrm>
                            <a:custGeom>
                              <a:avLst/>
                              <a:gdLst/>
                              <a:ahLst/>
                              <a:cxnLst>
                                <a:cxn ang="0">
                                  <a:pos x="5" y="16"/>
                                </a:cxn>
                                <a:cxn ang="0">
                                  <a:pos x="0" y="11"/>
                                </a:cxn>
                                <a:cxn ang="0">
                                  <a:pos x="0" y="5"/>
                                </a:cxn>
                                <a:cxn ang="0">
                                  <a:pos x="0" y="5"/>
                                </a:cxn>
                                <a:cxn ang="0">
                                  <a:pos x="0" y="0"/>
                                </a:cxn>
                                <a:cxn ang="0">
                                  <a:pos x="5" y="0"/>
                                </a:cxn>
                                <a:cxn ang="0">
                                  <a:pos x="11" y="0"/>
                                </a:cxn>
                                <a:cxn ang="0">
                                  <a:pos x="17" y="0"/>
                                </a:cxn>
                                <a:cxn ang="0">
                                  <a:pos x="17" y="5"/>
                                </a:cxn>
                                <a:cxn ang="0">
                                  <a:pos x="17" y="5"/>
                                </a:cxn>
                                <a:cxn ang="0">
                                  <a:pos x="17" y="11"/>
                                </a:cxn>
                                <a:cxn ang="0">
                                  <a:pos x="11" y="16"/>
                                </a:cxn>
                                <a:cxn ang="0">
                                  <a:pos x="5" y="16"/>
                                </a:cxn>
                              </a:cxnLst>
                              <a:rect l="0" t="0" r="r" b="b"/>
                              <a:pathLst>
                                <a:path w="17" h="16">
                                  <a:moveTo>
                                    <a:pt x="5" y="16"/>
                                  </a:moveTo>
                                  <a:lnTo>
                                    <a:pt x="0" y="11"/>
                                  </a:lnTo>
                                  <a:lnTo>
                                    <a:pt x="0" y="5"/>
                                  </a:lnTo>
                                  <a:lnTo>
                                    <a:pt x="0" y="5"/>
                                  </a:lnTo>
                                  <a:lnTo>
                                    <a:pt x="0" y="0"/>
                                  </a:lnTo>
                                  <a:lnTo>
                                    <a:pt x="5" y="0"/>
                                  </a:lnTo>
                                  <a:lnTo>
                                    <a:pt x="11" y="0"/>
                                  </a:lnTo>
                                  <a:lnTo>
                                    <a:pt x="17" y="0"/>
                                  </a:lnTo>
                                  <a:lnTo>
                                    <a:pt x="17" y="5"/>
                                  </a:lnTo>
                                  <a:lnTo>
                                    <a:pt x="17" y="5"/>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19" name="Freeform 181">
                              <a:extLst>
                                <a:ext uri="{FF2B5EF4-FFF2-40B4-BE49-F238E27FC236}">
                                  <a16:creationId xmlns="" xmlns:a16="http://schemas.microsoft.com/office/drawing/2014/main" id="{B684DCDD-4F23-4DB5-9BA7-007793ADBA94}"/>
                                </a:ext>
                              </a:extLst>
                            </p:cNvPr>
                            <p:cNvSpPr>
                              <a:spLocks/>
                            </p:cNvSpPr>
                            <p:nvPr/>
                          </p:nvSpPr>
                          <p:spPr bwMode="auto">
                            <a:xfrm>
                              <a:off x="1766" y="1926"/>
                              <a:ext cx="25" cy="27"/>
                            </a:xfrm>
                            <a:custGeom>
                              <a:avLst/>
                              <a:gdLst/>
                              <a:ahLst/>
                              <a:cxnLst>
                                <a:cxn ang="0">
                                  <a:pos x="17" y="21"/>
                                </a:cxn>
                                <a:cxn ang="0">
                                  <a:pos x="12" y="27"/>
                                </a:cxn>
                                <a:cxn ang="0">
                                  <a:pos x="6" y="27"/>
                                </a:cxn>
                                <a:cxn ang="0">
                                  <a:pos x="6" y="27"/>
                                </a:cxn>
                                <a:cxn ang="0">
                                  <a:pos x="0" y="27"/>
                                </a:cxn>
                                <a:cxn ang="0">
                                  <a:pos x="0" y="21"/>
                                </a:cxn>
                                <a:cxn ang="0">
                                  <a:pos x="0" y="5"/>
                                </a:cxn>
                                <a:cxn ang="0">
                                  <a:pos x="0" y="0"/>
                                </a:cxn>
                                <a:cxn ang="0">
                                  <a:pos x="6" y="0"/>
                                </a:cxn>
                                <a:cxn ang="0">
                                  <a:pos x="6" y="0"/>
                                </a:cxn>
                                <a:cxn ang="0">
                                  <a:pos x="12" y="0"/>
                                </a:cxn>
                                <a:cxn ang="0">
                                  <a:pos x="17" y="5"/>
                                </a:cxn>
                                <a:cxn ang="0">
                                  <a:pos x="17" y="21"/>
                                </a:cxn>
                              </a:cxnLst>
                              <a:rect l="0" t="0" r="r" b="b"/>
                              <a:pathLst>
                                <a:path w="17" h="27">
                                  <a:moveTo>
                                    <a:pt x="17" y="21"/>
                                  </a:moveTo>
                                  <a:lnTo>
                                    <a:pt x="12" y="27"/>
                                  </a:lnTo>
                                  <a:lnTo>
                                    <a:pt x="6" y="27"/>
                                  </a:lnTo>
                                  <a:lnTo>
                                    <a:pt x="6" y="27"/>
                                  </a:lnTo>
                                  <a:lnTo>
                                    <a:pt x="0" y="27"/>
                                  </a:lnTo>
                                  <a:lnTo>
                                    <a:pt x="0" y="21"/>
                                  </a:lnTo>
                                  <a:lnTo>
                                    <a:pt x="0" y="5"/>
                                  </a:lnTo>
                                  <a:lnTo>
                                    <a:pt x="0" y="0"/>
                                  </a:lnTo>
                                  <a:lnTo>
                                    <a:pt x="6" y="0"/>
                                  </a:lnTo>
                                  <a:lnTo>
                                    <a:pt x="6" y="0"/>
                                  </a:lnTo>
                                  <a:lnTo>
                                    <a:pt x="12" y="0"/>
                                  </a:lnTo>
                                  <a:lnTo>
                                    <a:pt x="17" y="5"/>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20" name="Freeform 182">
                              <a:extLst>
                                <a:ext uri="{FF2B5EF4-FFF2-40B4-BE49-F238E27FC236}">
                                  <a16:creationId xmlns="" xmlns:a16="http://schemas.microsoft.com/office/drawing/2014/main" id="{1ED6462B-E057-4BBB-A28D-CE2D9A09461C}"/>
                                </a:ext>
                              </a:extLst>
                            </p:cNvPr>
                            <p:cNvSpPr>
                              <a:spLocks/>
                            </p:cNvSpPr>
                            <p:nvPr/>
                          </p:nvSpPr>
                          <p:spPr bwMode="auto">
                            <a:xfrm>
                              <a:off x="1766" y="1926"/>
                              <a:ext cx="25" cy="16"/>
                            </a:xfrm>
                            <a:custGeom>
                              <a:avLst/>
                              <a:gdLst/>
                              <a:ahLst/>
                              <a:cxnLst>
                                <a:cxn ang="0">
                                  <a:pos x="6" y="16"/>
                                </a:cxn>
                                <a:cxn ang="0">
                                  <a:pos x="0" y="11"/>
                                </a:cxn>
                                <a:cxn ang="0">
                                  <a:pos x="0" y="5"/>
                                </a:cxn>
                                <a:cxn ang="0">
                                  <a:pos x="0" y="5"/>
                                </a:cxn>
                                <a:cxn ang="0">
                                  <a:pos x="0" y="0"/>
                                </a:cxn>
                                <a:cxn ang="0">
                                  <a:pos x="6" y="0"/>
                                </a:cxn>
                                <a:cxn ang="0">
                                  <a:pos x="12" y="0"/>
                                </a:cxn>
                                <a:cxn ang="0">
                                  <a:pos x="17" y="0"/>
                                </a:cxn>
                                <a:cxn ang="0">
                                  <a:pos x="17" y="5"/>
                                </a:cxn>
                                <a:cxn ang="0">
                                  <a:pos x="17" y="5"/>
                                </a:cxn>
                                <a:cxn ang="0">
                                  <a:pos x="17" y="11"/>
                                </a:cxn>
                                <a:cxn ang="0">
                                  <a:pos x="12" y="16"/>
                                </a:cxn>
                                <a:cxn ang="0">
                                  <a:pos x="6" y="16"/>
                                </a:cxn>
                              </a:cxnLst>
                              <a:rect l="0" t="0" r="r" b="b"/>
                              <a:pathLst>
                                <a:path w="17" h="16">
                                  <a:moveTo>
                                    <a:pt x="6" y="16"/>
                                  </a:moveTo>
                                  <a:lnTo>
                                    <a:pt x="0" y="11"/>
                                  </a:lnTo>
                                  <a:lnTo>
                                    <a:pt x="0" y="5"/>
                                  </a:lnTo>
                                  <a:lnTo>
                                    <a:pt x="0" y="5"/>
                                  </a:lnTo>
                                  <a:lnTo>
                                    <a:pt x="0" y="0"/>
                                  </a:lnTo>
                                  <a:lnTo>
                                    <a:pt x="6" y="0"/>
                                  </a:lnTo>
                                  <a:lnTo>
                                    <a:pt x="12" y="0"/>
                                  </a:lnTo>
                                  <a:lnTo>
                                    <a:pt x="17" y="0"/>
                                  </a:lnTo>
                                  <a:lnTo>
                                    <a:pt x="17" y="5"/>
                                  </a:lnTo>
                                  <a:lnTo>
                                    <a:pt x="17" y="5"/>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21" name="Freeform 183">
                              <a:extLst>
                                <a:ext uri="{FF2B5EF4-FFF2-40B4-BE49-F238E27FC236}">
                                  <a16:creationId xmlns="" xmlns:a16="http://schemas.microsoft.com/office/drawing/2014/main" id="{76F13380-94F8-4E6F-9CDF-9414B8BBEB48}"/>
                                </a:ext>
                              </a:extLst>
                            </p:cNvPr>
                            <p:cNvSpPr>
                              <a:spLocks/>
                            </p:cNvSpPr>
                            <p:nvPr/>
                          </p:nvSpPr>
                          <p:spPr bwMode="auto">
                            <a:xfrm>
                              <a:off x="1775" y="1905"/>
                              <a:ext cx="25" cy="32"/>
                            </a:xfrm>
                            <a:custGeom>
                              <a:avLst/>
                              <a:gdLst/>
                              <a:ahLst/>
                              <a:cxnLst>
                                <a:cxn ang="0">
                                  <a:pos x="17" y="26"/>
                                </a:cxn>
                                <a:cxn ang="0">
                                  <a:pos x="11" y="32"/>
                                </a:cxn>
                                <a:cxn ang="0">
                                  <a:pos x="6" y="32"/>
                                </a:cxn>
                                <a:cxn ang="0">
                                  <a:pos x="6" y="32"/>
                                </a:cxn>
                                <a:cxn ang="0">
                                  <a:pos x="0" y="32"/>
                                </a:cxn>
                                <a:cxn ang="0">
                                  <a:pos x="0" y="26"/>
                                </a:cxn>
                                <a:cxn ang="0">
                                  <a:pos x="0" y="5"/>
                                </a:cxn>
                                <a:cxn ang="0">
                                  <a:pos x="0" y="0"/>
                                </a:cxn>
                                <a:cxn ang="0">
                                  <a:pos x="6" y="0"/>
                                </a:cxn>
                                <a:cxn ang="0">
                                  <a:pos x="6" y="0"/>
                                </a:cxn>
                                <a:cxn ang="0">
                                  <a:pos x="11" y="0"/>
                                </a:cxn>
                                <a:cxn ang="0">
                                  <a:pos x="17" y="5"/>
                                </a:cxn>
                                <a:cxn ang="0">
                                  <a:pos x="17" y="26"/>
                                </a:cxn>
                              </a:cxnLst>
                              <a:rect l="0" t="0" r="r" b="b"/>
                              <a:pathLst>
                                <a:path w="17" h="32">
                                  <a:moveTo>
                                    <a:pt x="17" y="26"/>
                                  </a:moveTo>
                                  <a:lnTo>
                                    <a:pt x="11" y="32"/>
                                  </a:lnTo>
                                  <a:lnTo>
                                    <a:pt x="6" y="32"/>
                                  </a:lnTo>
                                  <a:lnTo>
                                    <a:pt x="6" y="32"/>
                                  </a:lnTo>
                                  <a:lnTo>
                                    <a:pt x="0" y="32"/>
                                  </a:lnTo>
                                  <a:lnTo>
                                    <a:pt x="0" y="26"/>
                                  </a:lnTo>
                                  <a:lnTo>
                                    <a:pt x="0" y="5"/>
                                  </a:lnTo>
                                  <a:lnTo>
                                    <a:pt x="0" y="0"/>
                                  </a:lnTo>
                                  <a:lnTo>
                                    <a:pt x="6" y="0"/>
                                  </a:lnTo>
                                  <a:lnTo>
                                    <a:pt x="6" y="0"/>
                                  </a:lnTo>
                                  <a:lnTo>
                                    <a:pt x="11" y="0"/>
                                  </a:lnTo>
                                  <a:lnTo>
                                    <a:pt x="17" y="5"/>
                                  </a:lnTo>
                                  <a:lnTo>
                                    <a:pt x="17" y="2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22" name="Freeform 184">
                              <a:extLst>
                                <a:ext uri="{FF2B5EF4-FFF2-40B4-BE49-F238E27FC236}">
                                  <a16:creationId xmlns="" xmlns:a16="http://schemas.microsoft.com/office/drawing/2014/main" id="{22E1C33D-B31C-45E4-A09A-4BA97408A0A1}"/>
                                </a:ext>
                              </a:extLst>
                            </p:cNvPr>
                            <p:cNvSpPr>
                              <a:spLocks/>
                            </p:cNvSpPr>
                            <p:nvPr/>
                          </p:nvSpPr>
                          <p:spPr bwMode="auto">
                            <a:xfrm>
                              <a:off x="1775" y="1905"/>
                              <a:ext cx="25" cy="16"/>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23" name="Freeform 185">
                              <a:extLst>
                                <a:ext uri="{FF2B5EF4-FFF2-40B4-BE49-F238E27FC236}">
                                  <a16:creationId xmlns="" xmlns:a16="http://schemas.microsoft.com/office/drawing/2014/main" id="{45E42568-64D1-4298-A10D-54DC25CE5D4E}"/>
                                </a:ext>
                              </a:extLst>
                            </p:cNvPr>
                            <p:cNvSpPr>
                              <a:spLocks/>
                            </p:cNvSpPr>
                            <p:nvPr/>
                          </p:nvSpPr>
                          <p:spPr bwMode="auto">
                            <a:xfrm>
                              <a:off x="1784" y="1894"/>
                              <a:ext cx="26" cy="20"/>
                            </a:xfrm>
                            <a:custGeom>
                              <a:avLst/>
                              <a:gdLst/>
                              <a:ahLst/>
                              <a:cxnLst>
                                <a:cxn ang="0">
                                  <a:pos x="17" y="16"/>
                                </a:cxn>
                                <a:cxn ang="0">
                                  <a:pos x="11" y="21"/>
                                </a:cxn>
                                <a:cxn ang="0">
                                  <a:pos x="5" y="21"/>
                                </a:cxn>
                                <a:cxn ang="0">
                                  <a:pos x="5" y="21"/>
                                </a:cxn>
                                <a:cxn ang="0">
                                  <a:pos x="0" y="21"/>
                                </a:cxn>
                                <a:cxn ang="0">
                                  <a:pos x="0" y="16"/>
                                </a:cxn>
                                <a:cxn ang="0">
                                  <a:pos x="0" y="6"/>
                                </a:cxn>
                                <a:cxn ang="0">
                                  <a:pos x="0" y="0"/>
                                </a:cxn>
                                <a:cxn ang="0">
                                  <a:pos x="5" y="0"/>
                                </a:cxn>
                                <a:cxn ang="0">
                                  <a:pos x="5" y="0"/>
                                </a:cxn>
                                <a:cxn ang="0">
                                  <a:pos x="11" y="0"/>
                                </a:cxn>
                                <a:cxn ang="0">
                                  <a:pos x="17" y="6"/>
                                </a:cxn>
                                <a:cxn ang="0">
                                  <a:pos x="17" y="16"/>
                                </a:cxn>
                              </a:cxnLst>
                              <a:rect l="0" t="0" r="r" b="b"/>
                              <a:pathLst>
                                <a:path w="17" h="21">
                                  <a:moveTo>
                                    <a:pt x="17" y="16"/>
                                  </a:moveTo>
                                  <a:lnTo>
                                    <a:pt x="11" y="21"/>
                                  </a:lnTo>
                                  <a:lnTo>
                                    <a:pt x="5" y="21"/>
                                  </a:lnTo>
                                  <a:lnTo>
                                    <a:pt x="5" y="21"/>
                                  </a:lnTo>
                                  <a:lnTo>
                                    <a:pt x="0" y="21"/>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24" name="Freeform 186">
                              <a:extLst>
                                <a:ext uri="{FF2B5EF4-FFF2-40B4-BE49-F238E27FC236}">
                                  <a16:creationId xmlns="" xmlns:a16="http://schemas.microsoft.com/office/drawing/2014/main" id="{EC7E37E1-3B71-41FA-957F-CB71D155A801}"/>
                                </a:ext>
                              </a:extLst>
                            </p:cNvPr>
                            <p:cNvSpPr>
                              <a:spLocks/>
                            </p:cNvSpPr>
                            <p:nvPr/>
                          </p:nvSpPr>
                          <p:spPr bwMode="auto">
                            <a:xfrm>
                              <a:off x="1784" y="1894"/>
                              <a:ext cx="68" cy="14"/>
                            </a:xfrm>
                            <a:custGeom>
                              <a:avLst/>
                              <a:gdLst/>
                              <a:ahLst/>
                              <a:cxnLst>
                                <a:cxn ang="0">
                                  <a:pos x="5" y="16"/>
                                </a:cxn>
                                <a:cxn ang="0">
                                  <a:pos x="0" y="11"/>
                                </a:cxn>
                                <a:cxn ang="0">
                                  <a:pos x="0" y="6"/>
                                </a:cxn>
                                <a:cxn ang="0">
                                  <a:pos x="0" y="6"/>
                                </a:cxn>
                                <a:cxn ang="0">
                                  <a:pos x="0" y="0"/>
                                </a:cxn>
                                <a:cxn ang="0">
                                  <a:pos x="5" y="0"/>
                                </a:cxn>
                                <a:cxn ang="0">
                                  <a:pos x="39" y="0"/>
                                </a:cxn>
                                <a:cxn ang="0">
                                  <a:pos x="45" y="0"/>
                                </a:cxn>
                                <a:cxn ang="0">
                                  <a:pos x="45" y="6"/>
                                </a:cxn>
                                <a:cxn ang="0">
                                  <a:pos x="45" y="6"/>
                                </a:cxn>
                                <a:cxn ang="0">
                                  <a:pos x="45" y="11"/>
                                </a:cxn>
                                <a:cxn ang="0">
                                  <a:pos x="39" y="16"/>
                                </a:cxn>
                                <a:cxn ang="0">
                                  <a:pos x="5" y="16"/>
                                </a:cxn>
                              </a:cxnLst>
                              <a:rect l="0" t="0" r="r" b="b"/>
                              <a:pathLst>
                                <a:path w="45" h="16">
                                  <a:moveTo>
                                    <a:pt x="5" y="16"/>
                                  </a:moveTo>
                                  <a:lnTo>
                                    <a:pt x="0" y="11"/>
                                  </a:lnTo>
                                  <a:lnTo>
                                    <a:pt x="0" y="6"/>
                                  </a:lnTo>
                                  <a:lnTo>
                                    <a:pt x="0" y="6"/>
                                  </a:lnTo>
                                  <a:lnTo>
                                    <a:pt x="0" y="0"/>
                                  </a:lnTo>
                                  <a:lnTo>
                                    <a:pt x="5" y="0"/>
                                  </a:lnTo>
                                  <a:lnTo>
                                    <a:pt x="39" y="0"/>
                                  </a:lnTo>
                                  <a:lnTo>
                                    <a:pt x="45" y="0"/>
                                  </a:lnTo>
                                  <a:lnTo>
                                    <a:pt x="45" y="6"/>
                                  </a:lnTo>
                                  <a:lnTo>
                                    <a:pt x="45" y="6"/>
                                  </a:lnTo>
                                  <a:lnTo>
                                    <a:pt x="45" y="11"/>
                                  </a:lnTo>
                                  <a:lnTo>
                                    <a:pt x="39"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25" name="Freeform 187">
                              <a:extLst>
                                <a:ext uri="{FF2B5EF4-FFF2-40B4-BE49-F238E27FC236}">
                                  <a16:creationId xmlns="" xmlns:a16="http://schemas.microsoft.com/office/drawing/2014/main" id="{DB35EC40-2BEA-47BB-B8AD-D0BBDC9CC1E2}"/>
                                </a:ext>
                              </a:extLst>
                            </p:cNvPr>
                            <p:cNvSpPr>
                              <a:spLocks/>
                            </p:cNvSpPr>
                            <p:nvPr/>
                          </p:nvSpPr>
                          <p:spPr bwMode="auto">
                            <a:xfrm>
                              <a:off x="1835" y="1884"/>
                              <a:ext cx="26" cy="20"/>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26" name="Freeform 188">
                              <a:extLst>
                                <a:ext uri="{FF2B5EF4-FFF2-40B4-BE49-F238E27FC236}">
                                  <a16:creationId xmlns="" xmlns:a16="http://schemas.microsoft.com/office/drawing/2014/main" id="{B14EE3DE-AF7B-4420-B775-C89B48752EAC}"/>
                                </a:ext>
                              </a:extLst>
                            </p:cNvPr>
                            <p:cNvSpPr>
                              <a:spLocks/>
                            </p:cNvSpPr>
                            <p:nvPr/>
                          </p:nvSpPr>
                          <p:spPr bwMode="auto">
                            <a:xfrm>
                              <a:off x="1835" y="1884"/>
                              <a:ext cx="26" cy="16"/>
                            </a:xfrm>
                            <a:custGeom>
                              <a:avLst/>
                              <a:gdLst/>
                              <a:ahLst/>
                              <a:cxnLst>
                                <a:cxn ang="0">
                                  <a:pos x="5" y="16"/>
                                </a:cxn>
                                <a:cxn ang="0">
                                  <a:pos x="0" y="10"/>
                                </a:cxn>
                                <a:cxn ang="0">
                                  <a:pos x="0" y="5"/>
                                </a:cxn>
                                <a:cxn ang="0">
                                  <a:pos x="0" y="5"/>
                                </a:cxn>
                                <a:cxn ang="0">
                                  <a:pos x="0" y="0"/>
                                </a:cxn>
                                <a:cxn ang="0">
                                  <a:pos x="5" y="0"/>
                                </a:cxn>
                                <a:cxn ang="0">
                                  <a:pos x="11" y="0"/>
                                </a:cxn>
                                <a:cxn ang="0">
                                  <a:pos x="17" y="0"/>
                                </a:cxn>
                                <a:cxn ang="0">
                                  <a:pos x="17" y="5"/>
                                </a:cxn>
                                <a:cxn ang="0">
                                  <a:pos x="17" y="5"/>
                                </a:cxn>
                                <a:cxn ang="0">
                                  <a:pos x="17" y="10"/>
                                </a:cxn>
                                <a:cxn ang="0">
                                  <a:pos x="11" y="16"/>
                                </a:cxn>
                                <a:cxn ang="0">
                                  <a:pos x="5" y="16"/>
                                </a:cxn>
                              </a:cxnLst>
                              <a:rect l="0" t="0" r="r" b="b"/>
                              <a:pathLst>
                                <a:path w="17" h="16">
                                  <a:moveTo>
                                    <a:pt x="5" y="16"/>
                                  </a:moveTo>
                                  <a:lnTo>
                                    <a:pt x="0" y="10"/>
                                  </a:lnTo>
                                  <a:lnTo>
                                    <a:pt x="0" y="5"/>
                                  </a:lnTo>
                                  <a:lnTo>
                                    <a:pt x="0" y="5"/>
                                  </a:lnTo>
                                  <a:lnTo>
                                    <a:pt x="0" y="0"/>
                                  </a:lnTo>
                                  <a:lnTo>
                                    <a:pt x="5" y="0"/>
                                  </a:lnTo>
                                  <a:lnTo>
                                    <a:pt x="11" y="0"/>
                                  </a:lnTo>
                                  <a:lnTo>
                                    <a:pt x="17" y="0"/>
                                  </a:lnTo>
                                  <a:lnTo>
                                    <a:pt x="17" y="5"/>
                                  </a:lnTo>
                                  <a:lnTo>
                                    <a:pt x="17" y="5"/>
                                  </a:lnTo>
                                  <a:lnTo>
                                    <a:pt x="17" y="10"/>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27" name="Freeform 189">
                              <a:extLst>
                                <a:ext uri="{FF2B5EF4-FFF2-40B4-BE49-F238E27FC236}">
                                  <a16:creationId xmlns="" xmlns:a16="http://schemas.microsoft.com/office/drawing/2014/main" id="{2D1AEFCF-4DF5-4DF5-A2A1-AFC7A8B973C0}"/>
                                </a:ext>
                              </a:extLst>
                            </p:cNvPr>
                            <p:cNvSpPr>
                              <a:spLocks/>
                            </p:cNvSpPr>
                            <p:nvPr/>
                          </p:nvSpPr>
                          <p:spPr bwMode="auto">
                            <a:xfrm>
                              <a:off x="1843" y="1873"/>
                              <a:ext cx="26" cy="21"/>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28" name="Freeform 190">
                              <a:extLst>
                                <a:ext uri="{FF2B5EF4-FFF2-40B4-BE49-F238E27FC236}">
                                  <a16:creationId xmlns="" xmlns:a16="http://schemas.microsoft.com/office/drawing/2014/main" id="{AD5C6DB3-0D8D-4EDC-AB40-484D98D211F2}"/>
                                </a:ext>
                              </a:extLst>
                            </p:cNvPr>
                            <p:cNvSpPr>
                              <a:spLocks/>
                            </p:cNvSpPr>
                            <p:nvPr/>
                          </p:nvSpPr>
                          <p:spPr bwMode="auto">
                            <a:xfrm>
                              <a:off x="1843" y="1873"/>
                              <a:ext cx="26" cy="16"/>
                            </a:xfrm>
                            <a:custGeom>
                              <a:avLst/>
                              <a:gdLst/>
                              <a:ahLst/>
                              <a:cxnLst>
                                <a:cxn ang="0">
                                  <a:pos x="6" y="16"/>
                                </a:cxn>
                                <a:cxn ang="0">
                                  <a:pos x="0" y="11"/>
                                </a:cxn>
                                <a:cxn ang="0">
                                  <a:pos x="0" y="5"/>
                                </a:cxn>
                                <a:cxn ang="0">
                                  <a:pos x="0" y="5"/>
                                </a:cxn>
                                <a:cxn ang="0">
                                  <a:pos x="0" y="0"/>
                                </a:cxn>
                                <a:cxn ang="0">
                                  <a:pos x="6" y="0"/>
                                </a:cxn>
                                <a:cxn ang="0">
                                  <a:pos x="12" y="0"/>
                                </a:cxn>
                                <a:cxn ang="0">
                                  <a:pos x="17" y="0"/>
                                </a:cxn>
                                <a:cxn ang="0">
                                  <a:pos x="17" y="5"/>
                                </a:cxn>
                                <a:cxn ang="0">
                                  <a:pos x="17" y="5"/>
                                </a:cxn>
                                <a:cxn ang="0">
                                  <a:pos x="17" y="11"/>
                                </a:cxn>
                                <a:cxn ang="0">
                                  <a:pos x="12" y="16"/>
                                </a:cxn>
                                <a:cxn ang="0">
                                  <a:pos x="6" y="16"/>
                                </a:cxn>
                              </a:cxnLst>
                              <a:rect l="0" t="0" r="r" b="b"/>
                              <a:pathLst>
                                <a:path w="17" h="16">
                                  <a:moveTo>
                                    <a:pt x="6" y="16"/>
                                  </a:moveTo>
                                  <a:lnTo>
                                    <a:pt x="0" y="11"/>
                                  </a:lnTo>
                                  <a:lnTo>
                                    <a:pt x="0" y="5"/>
                                  </a:lnTo>
                                  <a:lnTo>
                                    <a:pt x="0" y="5"/>
                                  </a:lnTo>
                                  <a:lnTo>
                                    <a:pt x="0" y="0"/>
                                  </a:lnTo>
                                  <a:lnTo>
                                    <a:pt x="6" y="0"/>
                                  </a:lnTo>
                                  <a:lnTo>
                                    <a:pt x="12" y="0"/>
                                  </a:lnTo>
                                  <a:lnTo>
                                    <a:pt x="17" y="0"/>
                                  </a:lnTo>
                                  <a:lnTo>
                                    <a:pt x="17" y="5"/>
                                  </a:lnTo>
                                  <a:lnTo>
                                    <a:pt x="17" y="5"/>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29" name="Freeform 191">
                              <a:extLst>
                                <a:ext uri="{FF2B5EF4-FFF2-40B4-BE49-F238E27FC236}">
                                  <a16:creationId xmlns="" xmlns:a16="http://schemas.microsoft.com/office/drawing/2014/main" id="{783283EE-42CF-47E5-AC1E-C5C0C7594A47}"/>
                                </a:ext>
                              </a:extLst>
                            </p:cNvPr>
                            <p:cNvSpPr>
                              <a:spLocks/>
                            </p:cNvSpPr>
                            <p:nvPr/>
                          </p:nvSpPr>
                          <p:spPr bwMode="auto">
                            <a:xfrm>
                              <a:off x="1852" y="1862"/>
                              <a:ext cx="26" cy="22"/>
                            </a:xfrm>
                            <a:custGeom>
                              <a:avLst/>
                              <a:gdLst/>
                              <a:ahLst/>
                              <a:cxnLst>
                                <a:cxn ang="0">
                                  <a:pos x="17" y="16"/>
                                </a:cxn>
                                <a:cxn ang="0">
                                  <a:pos x="11" y="22"/>
                                </a:cxn>
                                <a:cxn ang="0">
                                  <a:pos x="6" y="22"/>
                                </a:cxn>
                                <a:cxn ang="0">
                                  <a:pos x="6" y="22"/>
                                </a:cxn>
                                <a:cxn ang="0">
                                  <a:pos x="0" y="22"/>
                                </a:cxn>
                                <a:cxn ang="0">
                                  <a:pos x="0" y="16"/>
                                </a:cxn>
                                <a:cxn ang="0">
                                  <a:pos x="0" y="6"/>
                                </a:cxn>
                                <a:cxn ang="0">
                                  <a:pos x="0" y="0"/>
                                </a:cxn>
                                <a:cxn ang="0">
                                  <a:pos x="6" y="0"/>
                                </a:cxn>
                                <a:cxn ang="0">
                                  <a:pos x="6" y="0"/>
                                </a:cxn>
                                <a:cxn ang="0">
                                  <a:pos x="11" y="0"/>
                                </a:cxn>
                                <a:cxn ang="0">
                                  <a:pos x="17" y="6"/>
                                </a:cxn>
                                <a:cxn ang="0">
                                  <a:pos x="17" y="16"/>
                                </a:cxn>
                              </a:cxnLst>
                              <a:rect l="0" t="0" r="r" b="b"/>
                              <a:pathLst>
                                <a:path w="17" h="22">
                                  <a:moveTo>
                                    <a:pt x="17" y="16"/>
                                  </a:moveTo>
                                  <a:lnTo>
                                    <a:pt x="11" y="22"/>
                                  </a:lnTo>
                                  <a:lnTo>
                                    <a:pt x="6" y="22"/>
                                  </a:lnTo>
                                  <a:lnTo>
                                    <a:pt x="6" y="22"/>
                                  </a:lnTo>
                                  <a:lnTo>
                                    <a:pt x="0" y="22"/>
                                  </a:lnTo>
                                  <a:lnTo>
                                    <a:pt x="0" y="16"/>
                                  </a:lnTo>
                                  <a:lnTo>
                                    <a:pt x="0" y="6"/>
                                  </a:lnTo>
                                  <a:lnTo>
                                    <a:pt x="0" y="0"/>
                                  </a:lnTo>
                                  <a:lnTo>
                                    <a:pt x="6" y="0"/>
                                  </a:lnTo>
                                  <a:lnTo>
                                    <a:pt x="6"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30" name="Freeform 192">
                              <a:extLst>
                                <a:ext uri="{FF2B5EF4-FFF2-40B4-BE49-F238E27FC236}">
                                  <a16:creationId xmlns="" xmlns:a16="http://schemas.microsoft.com/office/drawing/2014/main" id="{0E0BC9F2-D51D-4085-B152-71BC7EEA7B9C}"/>
                                </a:ext>
                              </a:extLst>
                            </p:cNvPr>
                            <p:cNvSpPr>
                              <a:spLocks/>
                            </p:cNvSpPr>
                            <p:nvPr/>
                          </p:nvSpPr>
                          <p:spPr bwMode="auto">
                            <a:xfrm>
                              <a:off x="1852" y="1862"/>
                              <a:ext cx="42" cy="16"/>
                            </a:xfrm>
                            <a:custGeom>
                              <a:avLst/>
                              <a:gdLst/>
                              <a:ahLst/>
                              <a:cxnLst>
                                <a:cxn ang="0">
                                  <a:pos x="6" y="16"/>
                                </a:cxn>
                                <a:cxn ang="0">
                                  <a:pos x="0" y="11"/>
                                </a:cxn>
                                <a:cxn ang="0">
                                  <a:pos x="0" y="6"/>
                                </a:cxn>
                                <a:cxn ang="0">
                                  <a:pos x="0" y="6"/>
                                </a:cxn>
                                <a:cxn ang="0">
                                  <a:pos x="0" y="0"/>
                                </a:cxn>
                                <a:cxn ang="0">
                                  <a:pos x="6" y="0"/>
                                </a:cxn>
                                <a:cxn ang="0">
                                  <a:pos x="23" y="0"/>
                                </a:cxn>
                                <a:cxn ang="0">
                                  <a:pos x="28" y="0"/>
                                </a:cxn>
                                <a:cxn ang="0">
                                  <a:pos x="28" y="6"/>
                                </a:cxn>
                                <a:cxn ang="0">
                                  <a:pos x="28" y="6"/>
                                </a:cxn>
                                <a:cxn ang="0">
                                  <a:pos x="28" y="11"/>
                                </a:cxn>
                                <a:cxn ang="0">
                                  <a:pos x="23" y="16"/>
                                </a:cxn>
                                <a:cxn ang="0">
                                  <a:pos x="6" y="16"/>
                                </a:cxn>
                              </a:cxnLst>
                              <a:rect l="0" t="0" r="r" b="b"/>
                              <a:pathLst>
                                <a:path w="28" h="16">
                                  <a:moveTo>
                                    <a:pt x="6" y="16"/>
                                  </a:moveTo>
                                  <a:lnTo>
                                    <a:pt x="0" y="11"/>
                                  </a:lnTo>
                                  <a:lnTo>
                                    <a:pt x="0" y="6"/>
                                  </a:lnTo>
                                  <a:lnTo>
                                    <a:pt x="0" y="6"/>
                                  </a:lnTo>
                                  <a:lnTo>
                                    <a:pt x="0" y="0"/>
                                  </a:lnTo>
                                  <a:lnTo>
                                    <a:pt x="6" y="0"/>
                                  </a:lnTo>
                                  <a:lnTo>
                                    <a:pt x="23" y="0"/>
                                  </a:lnTo>
                                  <a:lnTo>
                                    <a:pt x="28" y="0"/>
                                  </a:lnTo>
                                  <a:lnTo>
                                    <a:pt x="28" y="6"/>
                                  </a:lnTo>
                                  <a:lnTo>
                                    <a:pt x="28" y="6"/>
                                  </a:lnTo>
                                  <a:lnTo>
                                    <a:pt x="28"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31" name="Freeform 193">
                              <a:extLst>
                                <a:ext uri="{FF2B5EF4-FFF2-40B4-BE49-F238E27FC236}">
                                  <a16:creationId xmlns="" xmlns:a16="http://schemas.microsoft.com/office/drawing/2014/main" id="{3DC77AFF-892A-431B-9A62-5662EAC15D80}"/>
                                </a:ext>
                              </a:extLst>
                            </p:cNvPr>
                            <p:cNvSpPr>
                              <a:spLocks/>
                            </p:cNvSpPr>
                            <p:nvPr/>
                          </p:nvSpPr>
                          <p:spPr bwMode="auto">
                            <a:xfrm>
                              <a:off x="1878" y="1852"/>
                              <a:ext cx="25"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32" name="Freeform 194">
                              <a:extLst>
                                <a:ext uri="{FF2B5EF4-FFF2-40B4-BE49-F238E27FC236}">
                                  <a16:creationId xmlns="" xmlns:a16="http://schemas.microsoft.com/office/drawing/2014/main" id="{37E46430-1FE4-4C52-9CFF-77AB649B02FE}"/>
                                </a:ext>
                              </a:extLst>
                            </p:cNvPr>
                            <p:cNvSpPr>
                              <a:spLocks/>
                            </p:cNvSpPr>
                            <p:nvPr/>
                          </p:nvSpPr>
                          <p:spPr bwMode="auto">
                            <a:xfrm>
                              <a:off x="1878" y="1852"/>
                              <a:ext cx="43" cy="16"/>
                            </a:xfrm>
                            <a:custGeom>
                              <a:avLst/>
                              <a:gdLst/>
                              <a:ahLst/>
                              <a:cxnLst>
                                <a:cxn ang="0">
                                  <a:pos x="6" y="16"/>
                                </a:cxn>
                                <a:cxn ang="0">
                                  <a:pos x="0" y="10"/>
                                </a:cxn>
                                <a:cxn ang="0">
                                  <a:pos x="0" y="5"/>
                                </a:cxn>
                                <a:cxn ang="0">
                                  <a:pos x="0" y="5"/>
                                </a:cxn>
                                <a:cxn ang="0">
                                  <a:pos x="0" y="0"/>
                                </a:cxn>
                                <a:cxn ang="0">
                                  <a:pos x="6" y="0"/>
                                </a:cxn>
                                <a:cxn ang="0">
                                  <a:pos x="23" y="0"/>
                                </a:cxn>
                                <a:cxn ang="0">
                                  <a:pos x="29" y="0"/>
                                </a:cxn>
                                <a:cxn ang="0">
                                  <a:pos x="29" y="5"/>
                                </a:cxn>
                                <a:cxn ang="0">
                                  <a:pos x="29" y="5"/>
                                </a:cxn>
                                <a:cxn ang="0">
                                  <a:pos x="29" y="10"/>
                                </a:cxn>
                                <a:cxn ang="0">
                                  <a:pos x="23" y="16"/>
                                </a:cxn>
                                <a:cxn ang="0">
                                  <a:pos x="6" y="16"/>
                                </a:cxn>
                              </a:cxnLst>
                              <a:rect l="0" t="0" r="r" b="b"/>
                              <a:pathLst>
                                <a:path w="29" h="16">
                                  <a:moveTo>
                                    <a:pt x="6" y="16"/>
                                  </a:moveTo>
                                  <a:lnTo>
                                    <a:pt x="0" y="10"/>
                                  </a:lnTo>
                                  <a:lnTo>
                                    <a:pt x="0" y="5"/>
                                  </a:lnTo>
                                  <a:lnTo>
                                    <a:pt x="0" y="5"/>
                                  </a:lnTo>
                                  <a:lnTo>
                                    <a:pt x="0" y="0"/>
                                  </a:lnTo>
                                  <a:lnTo>
                                    <a:pt x="6" y="0"/>
                                  </a:lnTo>
                                  <a:lnTo>
                                    <a:pt x="23" y="0"/>
                                  </a:lnTo>
                                  <a:lnTo>
                                    <a:pt x="29" y="0"/>
                                  </a:lnTo>
                                  <a:lnTo>
                                    <a:pt x="29" y="5"/>
                                  </a:lnTo>
                                  <a:lnTo>
                                    <a:pt x="29" y="5"/>
                                  </a:lnTo>
                                  <a:lnTo>
                                    <a:pt x="29" y="10"/>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33" name="Freeform 195">
                              <a:extLst>
                                <a:ext uri="{FF2B5EF4-FFF2-40B4-BE49-F238E27FC236}">
                                  <a16:creationId xmlns="" xmlns:a16="http://schemas.microsoft.com/office/drawing/2014/main" id="{803925E2-3BDF-4555-8DC3-302559F9A7A0}"/>
                                </a:ext>
                              </a:extLst>
                            </p:cNvPr>
                            <p:cNvSpPr>
                              <a:spLocks/>
                            </p:cNvSpPr>
                            <p:nvPr/>
                          </p:nvSpPr>
                          <p:spPr bwMode="auto">
                            <a:xfrm>
                              <a:off x="1903" y="1836"/>
                              <a:ext cx="26" cy="26"/>
                            </a:xfrm>
                            <a:custGeom>
                              <a:avLst/>
                              <a:gdLst/>
                              <a:ahLst/>
                              <a:cxnLst>
                                <a:cxn ang="0">
                                  <a:pos x="17" y="21"/>
                                </a:cxn>
                                <a:cxn ang="0">
                                  <a:pos x="12" y="26"/>
                                </a:cxn>
                                <a:cxn ang="0">
                                  <a:pos x="6" y="26"/>
                                </a:cxn>
                                <a:cxn ang="0">
                                  <a:pos x="6" y="26"/>
                                </a:cxn>
                                <a:cxn ang="0">
                                  <a:pos x="0" y="26"/>
                                </a:cxn>
                                <a:cxn ang="0">
                                  <a:pos x="0" y="21"/>
                                </a:cxn>
                                <a:cxn ang="0">
                                  <a:pos x="0" y="5"/>
                                </a:cxn>
                                <a:cxn ang="0">
                                  <a:pos x="0" y="0"/>
                                </a:cxn>
                                <a:cxn ang="0">
                                  <a:pos x="6" y="0"/>
                                </a:cxn>
                                <a:cxn ang="0">
                                  <a:pos x="6" y="0"/>
                                </a:cxn>
                                <a:cxn ang="0">
                                  <a:pos x="12" y="0"/>
                                </a:cxn>
                                <a:cxn ang="0">
                                  <a:pos x="17" y="5"/>
                                </a:cxn>
                                <a:cxn ang="0">
                                  <a:pos x="17" y="21"/>
                                </a:cxn>
                              </a:cxnLst>
                              <a:rect l="0" t="0" r="r" b="b"/>
                              <a:pathLst>
                                <a:path w="17" h="26">
                                  <a:moveTo>
                                    <a:pt x="17" y="21"/>
                                  </a:moveTo>
                                  <a:lnTo>
                                    <a:pt x="12" y="26"/>
                                  </a:lnTo>
                                  <a:lnTo>
                                    <a:pt x="6" y="26"/>
                                  </a:lnTo>
                                  <a:lnTo>
                                    <a:pt x="6" y="26"/>
                                  </a:lnTo>
                                  <a:lnTo>
                                    <a:pt x="0" y="26"/>
                                  </a:lnTo>
                                  <a:lnTo>
                                    <a:pt x="0" y="21"/>
                                  </a:lnTo>
                                  <a:lnTo>
                                    <a:pt x="0" y="5"/>
                                  </a:lnTo>
                                  <a:lnTo>
                                    <a:pt x="0" y="0"/>
                                  </a:lnTo>
                                  <a:lnTo>
                                    <a:pt x="6" y="0"/>
                                  </a:lnTo>
                                  <a:lnTo>
                                    <a:pt x="6" y="0"/>
                                  </a:lnTo>
                                  <a:lnTo>
                                    <a:pt x="12" y="0"/>
                                  </a:lnTo>
                                  <a:lnTo>
                                    <a:pt x="17" y="5"/>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34" name="Freeform 196">
                              <a:extLst>
                                <a:ext uri="{FF2B5EF4-FFF2-40B4-BE49-F238E27FC236}">
                                  <a16:creationId xmlns="" xmlns:a16="http://schemas.microsoft.com/office/drawing/2014/main" id="{49FC6FF1-D9EA-44BB-89D9-3FC6DE8DB06F}"/>
                                </a:ext>
                              </a:extLst>
                            </p:cNvPr>
                            <p:cNvSpPr>
                              <a:spLocks/>
                            </p:cNvSpPr>
                            <p:nvPr/>
                          </p:nvSpPr>
                          <p:spPr bwMode="auto">
                            <a:xfrm>
                              <a:off x="1903" y="1836"/>
                              <a:ext cx="26" cy="16"/>
                            </a:xfrm>
                            <a:custGeom>
                              <a:avLst/>
                              <a:gdLst/>
                              <a:ahLst/>
                              <a:cxnLst>
                                <a:cxn ang="0">
                                  <a:pos x="6" y="16"/>
                                </a:cxn>
                                <a:cxn ang="0">
                                  <a:pos x="0" y="10"/>
                                </a:cxn>
                                <a:cxn ang="0">
                                  <a:pos x="0" y="5"/>
                                </a:cxn>
                                <a:cxn ang="0">
                                  <a:pos x="0" y="5"/>
                                </a:cxn>
                                <a:cxn ang="0">
                                  <a:pos x="0" y="0"/>
                                </a:cxn>
                                <a:cxn ang="0">
                                  <a:pos x="6" y="0"/>
                                </a:cxn>
                                <a:cxn ang="0">
                                  <a:pos x="12" y="0"/>
                                </a:cxn>
                                <a:cxn ang="0">
                                  <a:pos x="17" y="0"/>
                                </a:cxn>
                                <a:cxn ang="0">
                                  <a:pos x="17" y="5"/>
                                </a:cxn>
                                <a:cxn ang="0">
                                  <a:pos x="17" y="5"/>
                                </a:cxn>
                                <a:cxn ang="0">
                                  <a:pos x="17" y="10"/>
                                </a:cxn>
                                <a:cxn ang="0">
                                  <a:pos x="12" y="16"/>
                                </a:cxn>
                                <a:cxn ang="0">
                                  <a:pos x="6" y="16"/>
                                </a:cxn>
                              </a:cxnLst>
                              <a:rect l="0" t="0" r="r" b="b"/>
                              <a:pathLst>
                                <a:path w="17" h="16">
                                  <a:moveTo>
                                    <a:pt x="6" y="16"/>
                                  </a:moveTo>
                                  <a:lnTo>
                                    <a:pt x="0" y="10"/>
                                  </a:lnTo>
                                  <a:lnTo>
                                    <a:pt x="0" y="5"/>
                                  </a:lnTo>
                                  <a:lnTo>
                                    <a:pt x="0" y="5"/>
                                  </a:lnTo>
                                  <a:lnTo>
                                    <a:pt x="0" y="0"/>
                                  </a:lnTo>
                                  <a:lnTo>
                                    <a:pt x="6" y="0"/>
                                  </a:lnTo>
                                  <a:lnTo>
                                    <a:pt x="12" y="0"/>
                                  </a:lnTo>
                                  <a:lnTo>
                                    <a:pt x="17" y="0"/>
                                  </a:lnTo>
                                  <a:lnTo>
                                    <a:pt x="17" y="5"/>
                                  </a:lnTo>
                                  <a:lnTo>
                                    <a:pt x="17" y="5"/>
                                  </a:lnTo>
                                  <a:lnTo>
                                    <a:pt x="17" y="10"/>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35" name="Freeform 197">
                              <a:extLst>
                                <a:ext uri="{FF2B5EF4-FFF2-40B4-BE49-F238E27FC236}">
                                  <a16:creationId xmlns="" xmlns:a16="http://schemas.microsoft.com/office/drawing/2014/main" id="{9BDF57F8-3C0F-4F84-952E-F21706FE2F54}"/>
                                </a:ext>
                              </a:extLst>
                            </p:cNvPr>
                            <p:cNvSpPr>
                              <a:spLocks/>
                            </p:cNvSpPr>
                            <p:nvPr/>
                          </p:nvSpPr>
                          <p:spPr bwMode="auto">
                            <a:xfrm>
                              <a:off x="1912" y="1825"/>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36" name="Freeform 198">
                              <a:extLst>
                                <a:ext uri="{FF2B5EF4-FFF2-40B4-BE49-F238E27FC236}">
                                  <a16:creationId xmlns="" xmlns:a16="http://schemas.microsoft.com/office/drawing/2014/main" id="{93F80FFA-E0AE-45D5-94FF-111A409EF525}"/>
                                </a:ext>
                              </a:extLst>
                            </p:cNvPr>
                            <p:cNvSpPr>
                              <a:spLocks/>
                            </p:cNvSpPr>
                            <p:nvPr/>
                          </p:nvSpPr>
                          <p:spPr bwMode="auto">
                            <a:xfrm>
                              <a:off x="1912" y="1825"/>
                              <a:ext cx="26" cy="16"/>
                            </a:xfrm>
                            <a:custGeom>
                              <a:avLst/>
                              <a:gdLst/>
                              <a:ahLst/>
                              <a:cxnLst>
                                <a:cxn ang="0">
                                  <a:pos x="6" y="16"/>
                                </a:cxn>
                                <a:cxn ang="0">
                                  <a:pos x="0" y="11"/>
                                </a:cxn>
                                <a:cxn ang="0">
                                  <a:pos x="0" y="5"/>
                                </a:cxn>
                                <a:cxn ang="0">
                                  <a:pos x="0" y="5"/>
                                </a:cxn>
                                <a:cxn ang="0">
                                  <a:pos x="0" y="0"/>
                                </a:cxn>
                                <a:cxn ang="0">
                                  <a:pos x="6" y="0"/>
                                </a:cxn>
                                <a:cxn ang="0">
                                  <a:pos x="11" y="0"/>
                                </a:cxn>
                                <a:cxn ang="0">
                                  <a:pos x="17" y="0"/>
                                </a:cxn>
                                <a:cxn ang="0">
                                  <a:pos x="17" y="5"/>
                                </a:cxn>
                                <a:cxn ang="0">
                                  <a:pos x="17" y="5"/>
                                </a:cxn>
                                <a:cxn ang="0">
                                  <a:pos x="17" y="11"/>
                                </a:cxn>
                                <a:cxn ang="0">
                                  <a:pos x="11" y="16"/>
                                </a:cxn>
                                <a:cxn ang="0">
                                  <a:pos x="6" y="16"/>
                                </a:cxn>
                              </a:cxnLst>
                              <a:rect l="0" t="0" r="r" b="b"/>
                              <a:pathLst>
                                <a:path w="17" h="16">
                                  <a:moveTo>
                                    <a:pt x="6" y="16"/>
                                  </a:moveTo>
                                  <a:lnTo>
                                    <a:pt x="0" y="11"/>
                                  </a:lnTo>
                                  <a:lnTo>
                                    <a:pt x="0" y="5"/>
                                  </a:lnTo>
                                  <a:lnTo>
                                    <a:pt x="0" y="5"/>
                                  </a:lnTo>
                                  <a:lnTo>
                                    <a:pt x="0" y="0"/>
                                  </a:lnTo>
                                  <a:lnTo>
                                    <a:pt x="6" y="0"/>
                                  </a:lnTo>
                                  <a:lnTo>
                                    <a:pt x="11" y="0"/>
                                  </a:lnTo>
                                  <a:lnTo>
                                    <a:pt x="17" y="0"/>
                                  </a:lnTo>
                                  <a:lnTo>
                                    <a:pt x="17" y="5"/>
                                  </a:lnTo>
                                  <a:lnTo>
                                    <a:pt x="17" y="5"/>
                                  </a:lnTo>
                                  <a:lnTo>
                                    <a:pt x="17" y="11"/>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37" name="Freeform 199">
                              <a:extLst>
                                <a:ext uri="{FF2B5EF4-FFF2-40B4-BE49-F238E27FC236}">
                                  <a16:creationId xmlns="" xmlns:a16="http://schemas.microsoft.com/office/drawing/2014/main" id="{BA361E27-5C04-4553-A7BD-A672843DE4D7}"/>
                                </a:ext>
                              </a:extLst>
                            </p:cNvPr>
                            <p:cNvSpPr>
                              <a:spLocks/>
                            </p:cNvSpPr>
                            <p:nvPr/>
                          </p:nvSpPr>
                          <p:spPr bwMode="auto">
                            <a:xfrm>
                              <a:off x="1921" y="1814"/>
                              <a:ext cx="26" cy="20"/>
                            </a:xfrm>
                            <a:custGeom>
                              <a:avLst/>
                              <a:gdLst/>
                              <a:ahLst/>
                              <a:cxnLst>
                                <a:cxn ang="0">
                                  <a:pos x="17" y="16"/>
                                </a:cxn>
                                <a:cxn ang="0">
                                  <a:pos x="11" y="22"/>
                                </a:cxn>
                                <a:cxn ang="0">
                                  <a:pos x="5" y="22"/>
                                </a:cxn>
                                <a:cxn ang="0">
                                  <a:pos x="5" y="22"/>
                                </a:cxn>
                                <a:cxn ang="0">
                                  <a:pos x="0" y="22"/>
                                </a:cxn>
                                <a:cxn ang="0">
                                  <a:pos x="0" y="16"/>
                                </a:cxn>
                                <a:cxn ang="0">
                                  <a:pos x="0" y="6"/>
                                </a:cxn>
                                <a:cxn ang="0">
                                  <a:pos x="0" y="0"/>
                                </a:cxn>
                                <a:cxn ang="0">
                                  <a:pos x="5" y="0"/>
                                </a:cxn>
                                <a:cxn ang="0">
                                  <a:pos x="5" y="0"/>
                                </a:cxn>
                                <a:cxn ang="0">
                                  <a:pos x="11" y="0"/>
                                </a:cxn>
                                <a:cxn ang="0">
                                  <a:pos x="17" y="6"/>
                                </a:cxn>
                                <a:cxn ang="0">
                                  <a:pos x="17" y="16"/>
                                </a:cxn>
                              </a:cxnLst>
                              <a:rect l="0" t="0" r="r" b="b"/>
                              <a:pathLst>
                                <a:path w="17" h="22">
                                  <a:moveTo>
                                    <a:pt x="17" y="16"/>
                                  </a:moveTo>
                                  <a:lnTo>
                                    <a:pt x="11" y="22"/>
                                  </a:lnTo>
                                  <a:lnTo>
                                    <a:pt x="5" y="22"/>
                                  </a:lnTo>
                                  <a:lnTo>
                                    <a:pt x="5" y="22"/>
                                  </a:lnTo>
                                  <a:lnTo>
                                    <a:pt x="0" y="22"/>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38" name="Freeform 200">
                              <a:extLst>
                                <a:ext uri="{FF2B5EF4-FFF2-40B4-BE49-F238E27FC236}">
                                  <a16:creationId xmlns="" xmlns:a16="http://schemas.microsoft.com/office/drawing/2014/main" id="{C6CF5931-C5D2-4D06-BA9F-3589D6AE0F4B}"/>
                                </a:ext>
                              </a:extLst>
                            </p:cNvPr>
                            <p:cNvSpPr>
                              <a:spLocks/>
                            </p:cNvSpPr>
                            <p:nvPr/>
                          </p:nvSpPr>
                          <p:spPr bwMode="auto">
                            <a:xfrm>
                              <a:off x="1921" y="1814"/>
                              <a:ext cx="26" cy="14"/>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39" name="Freeform 201">
                              <a:extLst>
                                <a:ext uri="{FF2B5EF4-FFF2-40B4-BE49-F238E27FC236}">
                                  <a16:creationId xmlns="" xmlns:a16="http://schemas.microsoft.com/office/drawing/2014/main" id="{2F05C922-250C-48EB-A2B4-43F968EC6074}"/>
                                </a:ext>
                              </a:extLst>
                            </p:cNvPr>
                            <p:cNvSpPr>
                              <a:spLocks/>
                            </p:cNvSpPr>
                            <p:nvPr/>
                          </p:nvSpPr>
                          <p:spPr bwMode="auto">
                            <a:xfrm>
                              <a:off x="1929" y="1804"/>
                              <a:ext cx="26" cy="20"/>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40" name="Freeform 202">
                              <a:extLst>
                                <a:ext uri="{FF2B5EF4-FFF2-40B4-BE49-F238E27FC236}">
                                  <a16:creationId xmlns="" xmlns:a16="http://schemas.microsoft.com/office/drawing/2014/main" id="{B355924A-A28A-43C9-A8B3-187C0D81351F}"/>
                                </a:ext>
                              </a:extLst>
                            </p:cNvPr>
                            <p:cNvSpPr>
                              <a:spLocks/>
                            </p:cNvSpPr>
                            <p:nvPr/>
                          </p:nvSpPr>
                          <p:spPr bwMode="auto">
                            <a:xfrm>
                              <a:off x="1929" y="1804"/>
                              <a:ext cx="35" cy="16"/>
                            </a:xfrm>
                            <a:custGeom>
                              <a:avLst/>
                              <a:gdLst/>
                              <a:ahLst/>
                              <a:cxnLst>
                                <a:cxn ang="0">
                                  <a:pos x="6" y="16"/>
                                </a:cxn>
                                <a:cxn ang="0">
                                  <a:pos x="0" y="10"/>
                                </a:cxn>
                                <a:cxn ang="0">
                                  <a:pos x="0" y="5"/>
                                </a:cxn>
                                <a:cxn ang="0">
                                  <a:pos x="0" y="5"/>
                                </a:cxn>
                                <a:cxn ang="0">
                                  <a:pos x="0" y="0"/>
                                </a:cxn>
                                <a:cxn ang="0">
                                  <a:pos x="6" y="0"/>
                                </a:cxn>
                                <a:cxn ang="0">
                                  <a:pos x="17" y="0"/>
                                </a:cxn>
                                <a:cxn ang="0">
                                  <a:pos x="23" y="0"/>
                                </a:cxn>
                                <a:cxn ang="0">
                                  <a:pos x="23" y="5"/>
                                </a:cxn>
                                <a:cxn ang="0">
                                  <a:pos x="23" y="5"/>
                                </a:cxn>
                                <a:cxn ang="0">
                                  <a:pos x="23" y="10"/>
                                </a:cxn>
                                <a:cxn ang="0">
                                  <a:pos x="17" y="16"/>
                                </a:cxn>
                                <a:cxn ang="0">
                                  <a:pos x="6" y="16"/>
                                </a:cxn>
                              </a:cxnLst>
                              <a:rect l="0" t="0" r="r" b="b"/>
                              <a:pathLst>
                                <a:path w="23" h="16">
                                  <a:moveTo>
                                    <a:pt x="6" y="16"/>
                                  </a:moveTo>
                                  <a:lnTo>
                                    <a:pt x="0" y="10"/>
                                  </a:lnTo>
                                  <a:lnTo>
                                    <a:pt x="0" y="5"/>
                                  </a:lnTo>
                                  <a:lnTo>
                                    <a:pt x="0" y="5"/>
                                  </a:lnTo>
                                  <a:lnTo>
                                    <a:pt x="0" y="0"/>
                                  </a:lnTo>
                                  <a:lnTo>
                                    <a:pt x="6" y="0"/>
                                  </a:lnTo>
                                  <a:lnTo>
                                    <a:pt x="17" y="0"/>
                                  </a:lnTo>
                                  <a:lnTo>
                                    <a:pt x="23" y="0"/>
                                  </a:lnTo>
                                  <a:lnTo>
                                    <a:pt x="23" y="5"/>
                                  </a:lnTo>
                                  <a:lnTo>
                                    <a:pt x="23" y="5"/>
                                  </a:lnTo>
                                  <a:lnTo>
                                    <a:pt x="23" y="10"/>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41" name="Freeform 203">
                              <a:extLst>
                                <a:ext uri="{FF2B5EF4-FFF2-40B4-BE49-F238E27FC236}">
                                  <a16:creationId xmlns="" xmlns:a16="http://schemas.microsoft.com/office/drawing/2014/main" id="{1591DC15-8BBD-4A5D-892B-7D530AB7B8D6}"/>
                                </a:ext>
                              </a:extLst>
                            </p:cNvPr>
                            <p:cNvSpPr>
                              <a:spLocks/>
                            </p:cNvSpPr>
                            <p:nvPr/>
                          </p:nvSpPr>
                          <p:spPr bwMode="auto">
                            <a:xfrm>
                              <a:off x="1947" y="1793"/>
                              <a:ext cx="26" cy="21"/>
                            </a:xfrm>
                            <a:custGeom>
                              <a:avLst/>
                              <a:gdLst/>
                              <a:ahLst/>
                              <a:cxnLst>
                                <a:cxn ang="0">
                                  <a:pos x="17" y="16"/>
                                </a:cxn>
                                <a:cxn ang="0">
                                  <a:pos x="11" y="21"/>
                                </a:cxn>
                                <a:cxn ang="0">
                                  <a:pos x="5" y="21"/>
                                </a:cxn>
                                <a:cxn ang="0">
                                  <a:pos x="5" y="21"/>
                                </a:cxn>
                                <a:cxn ang="0">
                                  <a:pos x="0" y="21"/>
                                </a:cxn>
                                <a:cxn ang="0">
                                  <a:pos x="0" y="16"/>
                                </a:cxn>
                                <a:cxn ang="0">
                                  <a:pos x="0" y="6"/>
                                </a:cxn>
                                <a:cxn ang="0">
                                  <a:pos x="0" y="0"/>
                                </a:cxn>
                                <a:cxn ang="0">
                                  <a:pos x="5" y="0"/>
                                </a:cxn>
                                <a:cxn ang="0">
                                  <a:pos x="5" y="0"/>
                                </a:cxn>
                                <a:cxn ang="0">
                                  <a:pos x="11" y="0"/>
                                </a:cxn>
                                <a:cxn ang="0">
                                  <a:pos x="17" y="6"/>
                                </a:cxn>
                                <a:cxn ang="0">
                                  <a:pos x="17" y="16"/>
                                </a:cxn>
                              </a:cxnLst>
                              <a:rect l="0" t="0" r="r" b="b"/>
                              <a:pathLst>
                                <a:path w="17" h="21">
                                  <a:moveTo>
                                    <a:pt x="17" y="16"/>
                                  </a:moveTo>
                                  <a:lnTo>
                                    <a:pt x="11" y="21"/>
                                  </a:lnTo>
                                  <a:lnTo>
                                    <a:pt x="5" y="21"/>
                                  </a:lnTo>
                                  <a:lnTo>
                                    <a:pt x="5" y="21"/>
                                  </a:lnTo>
                                  <a:lnTo>
                                    <a:pt x="0" y="21"/>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42" name="Freeform 204">
                              <a:extLst>
                                <a:ext uri="{FF2B5EF4-FFF2-40B4-BE49-F238E27FC236}">
                                  <a16:creationId xmlns="" xmlns:a16="http://schemas.microsoft.com/office/drawing/2014/main" id="{E2A07588-AE84-4643-8097-F8C89F48ED1D}"/>
                                </a:ext>
                              </a:extLst>
                            </p:cNvPr>
                            <p:cNvSpPr>
                              <a:spLocks/>
                            </p:cNvSpPr>
                            <p:nvPr/>
                          </p:nvSpPr>
                          <p:spPr bwMode="auto">
                            <a:xfrm>
                              <a:off x="1947" y="1793"/>
                              <a:ext cx="33" cy="16"/>
                            </a:xfrm>
                            <a:custGeom>
                              <a:avLst/>
                              <a:gdLst/>
                              <a:ahLst/>
                              <a:cxnLst>
                                <a:cxn ang="0">
                                  <a:pos x="5" y="16"/>
                                </a:cxn>
                                <a:cxn ang="0">
                                  <a:pos x="0" y="11"/>
                                </a:cxn>
                                <a:cxn ang="0">
                                  <a:pos x="0" y="6"/>
                                </a:cxn>
                                <a:cxn ang="0">
                                  <a:pos x="0" y="6"/>
                                </a:cxn>
                                <a:cxn ang="0">
                                  <a:pos x="0" y="0"/>
                                </a:cxn>
                                <a:cxn ang="0">
                                  <a:pos x="5" y="0"/>
                                </a:cxn>
                                <a:cxn ang="0">
                                  <a:pos x="17" y="0"/>
                                </a:cxn>
                                <a:cxn ang="0">
                                  <a:pos x="22" y="0"/>
                                </a:cxn>
                                <a:cxn ang="0">
                                  <a:pos x="22" y="6"/>
                                </a:cxn>
                                <a:cxn ang="0">
                                  <a:pos x="22" y="6"/>
                                </a:cxn>
                                <a:cxn ang="0">
                                  <a:pos x="22" y="11"/>
                                </a:cxn>
                                <a:cxn ang="0">
                                  <a:pos x="17" y="16"/>
                                </a:cxn>
                                <a:cxn ang="0">
                                  <a:pos x="5" y="16"/>
                                </a:cxn>
                              </a:cxnLst>
                              <a:rect l="0" t="0" r="r" b="b"/>
                              <a:pathLst>
                                <a:path w="22" h="16">
                                  <a:moveTo>
                                    <a:pt x="5" y="16"/>
                                  </a:moveTo>
                                  <a:lnTo>
                                    <a:pt x="0" y="11"/>
                                  </a:lnTo>
                                  <a:lnTo>
                                    <a:pt x="0" y="6"/>
                                  </a:lnTo>
                                  <a:lnTo>
                                    <a:pt x="0" y="6"/>
                                  </a:lnTo>
                                  <a:lnTo>
                                    <a:pt x="0" y="0"/>
                                  </a:lnTo>
                                  <a:lnTo>
                                    <a:pt x="5" y="0"/>
                                  </a:lnTo>
                                  <a:lnTo>
                                    <a:pt x="17" y="0"/>
                                  </a:lnTo>
                                  <a:lnTo>
                                    <a:pt x="22" y="0"/>
                                  </a:lnTo>
                                  <a:lnTo>
                                    <a:pt x="22" y="6"/>
                                  </a:lnTo>
                                  <a:lnTo>
                                    <a:pt x="22" y="6"/>
                                  </a:lnTo>
                                  <a:lnTo>
                                    <a:pt x="22" y="11"/>
                                  </a:lnTo>
                                  <a:lnTo>
                                    <a:pt x="17"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43" name="Freeform 205">
                              <a:extLst>
                                <a:ext uri="{FF2B5EF4-FFF2-40B4-BE49-F238E27FC236}">
                                  <a16:creationId xmlns="" xmlns:a16="http://schemas.microsoft.com/office/drawing/2014/main" id="{D7094040-9EED-4156-AD24-F3E60649C21F}"/>
                                </a:ext>
                              </a:extLst>
                            </p:cNvPr>
                            <p:cNvSpPr>
                              <a:spLocks/>
                            </p:cNvSpPr>
                            <p:nvPr/>
                          </p:nvSpPr>
                          <p:spPr bwMode="auto">
                            <a:xfrm>
                              <a:off x="1964" y="1783"/>
                              <a:ext cx="25"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44" name="Freeform 206">
                              <a:extLst>
                                <a:ext uri="{FF2B5EF4-FFF2-40B4-BE49-F238E27FC236}">
                                  <a16:creationId xmlns="" xmlns:a16="http://schemas.microsoft.com/office/drawing/2014/main" id="{3ECD4FE6-5F46-44C3-83BB-A5333ACA7E22}"/>
                                </a:ext>
                              </a:extLst>
                            </p:cNvPr>
                            <p:cNvSpPr>
                              <a:spLocks/>
                            </p:cNvSpPr>
                            <p:nvPr/>
                          </p:nvSpPr>
                          <p:spPr bwMode="auto">
                            <a:xfrm>
                              <a:off x="1964" y="1783"/>
                              <a:ext cx="145" cy="16"/>
                            </a:xfrm>
                            <a:custGeom>
                              <a:avLst/>
                              <a:gdLst/>
                              <a:ahLst/>
                              <a:cxnLst>
                                <a:cxn ang="0">
                                  <a:pos x="6" y="16"/>
                                </a:cxn>
                                <a:cxn ang="0">
                                  <a:pos x="0" y="10"/>
                                </a:cxn>
                                <a:cxn ang="0">
                                  <a:pos x="0" y="5"/>
                                </a:cxn>
                                <a:cxn ang="0">
                                  <a:pos x="0" y="5"/>
                                </a:cxn>
                                <a:cxn ang="0">
                                  <a:pos x="0" y="0"/>
                                </a:cxn>
                                <a:cxn ang="0">
                                  <a:pos x="6" y="0"/>
                                </a:cxn>
                                <a:cxn ang="0">
                                  <a:pos x="91" y="0"/>
                                </a:cxn>
                                <a:cxn ang="0">
                                  <a:pos x="96" y="0"/>
                                </a:cxn>
                                <a:cxn ang="0">
                                  <a:pos x="96" y="5"/>
                                </a:cxn>
                                <a:cxn ang="0">
                                  <a:pos x="96" y="5"/>
                                </a:cxn>
                                <a:cxn ang="0">
                                  <a:pos x="96" y="10"/>
                                </a:cxn>
                                <a:cxn ang="0">
                                  <a:pos x="91" y="16"/>
                                </a:cxn>
                                <a:cxn ang="0">
                                  <a:pos x="6" y="16"/>
                                </a:cxn>
                              </a:cxnLst>
                              <a:rect l="0" t="0" r="r" b="b"/>
                              <a:pathLst>
                                <a:path w="96" h="16">
                                  <a:moveTo>
                                    <a:pt x="6" y="16"/>
                                  </a:moveTo>
                                  <a:lnTo>
                                    <a:pt x="0" y="10"/>
                                  </a:lnTo>
                                  <a:lnTo>
                                    <a:pt x="0" y="5"/>
                                  </a:lnTo>
                                  <a:lnTo>
                                    <a:pt x="0" y="5"/>
                                  </a:lnTo>
                                  <a:lnTo>
                                    <a:pt x="0" y="0"/>
                                  </a:lnTo>
                                  <a:lnTo>
                                    <a:pt x="6" y="0"/>
                                  </a:lnTo>
                                  <a:lnTo>
                                    <a:pt x="91" y="0"/>
                                  </a:lnTo>
                                  <a:lnTo>
                                    <a:pt x="96" y="0"/>
                                  </a:lnTo>
                                  <a:lnTo>
                                    <a:pt x="96" y="5"/>
                                  </a:lnTo>
                                  <a:lnTo>
                                    <a:pt x="96" y="5"/>
                                  </a:lnTo>
                                  <a:lnTo>
                                    <a:pt x="96" y="10"/>
                                  </a:lnTo>
                                  <a:lnTo>
                                    <a:pt x="9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45" name="Freeform 207">
                              <a:extLst>
                                <a:ext uri="{FF2B5EF4-FFF2-40B4-BE49-F238E27FC236}">
                                  <a16:creationId xmlns="" xmlns:a16="http://schemas.microsoft.com/office/drawing/2014/main" id="{BF47A0B5-CA2D-4254-B972-D61F24D8F301}"/>
                                </a:ext>
                              </a:extLst>
                            </p:cNvPr>
                            <p:cNvSpPr>
                              <a:spLocks/>
                            </p:cNvSpPr>
                            <p:nvPr/>
                          </p:nvSpPr>
                          <p:spPr bwMode="auto">
                            <a:xfrm>
                              <a:off x="2092" y="1772"/>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46" name="Freeform 208">
                              <a:extLst>
                                <a:ext uri="{FF2B5EF4-FFF2-40B4-BE49-F238E27FC236}">
                                  <a16:creationId xmlns="" xmlns:a16="http://schemas.microsoft.com/office/drawing/2014/main" id="{EFA83DD3-291C-487E-875B-B2269CCB4DFD}"/>
                                </a:ext>
                              </a:extLst>
                            </p:cNvPr>
                            <p:cNvSpPr>
                              <a:spLocks/>
                            </p:cNvSpPr>
                            <p:nvPr/>
                          </p:nvSpPr>
                          <p:spPr bwMode="auto">
                            <a:xfrm>
                              <a:off x="2092" y="1772"/>
                              <a:ext cx="138" cy="16"/>
                            </a:xfrm>
                            <a:custGeom>
                              <a:avLst/>
                              <a:gdLst/>
                              <a:ahLst/>
                              <a:cxnLst>
                                <a:cxn ang="0">
                                  <a:pos x="6" y="16"/>
                                </a:cxn>
                                <a:cxn ang="0">
                                  <a:pos x="0" y="11"/>
                                </a:cxn>
                                <a:cxn ang="0">
                                  <a:pos x="0" y="5"/>
                                </a:cxn>
                                <a:cxn ang="0">
                                  <a:pos x="0" y="5"/>
                                </a:cxn>
                                <a:cxn ang="0">
                                  <a:pos x="0" y="0"/>
                                </a:cxn>
                                <a:cxn ang="0">
                                  <a:pos x="6" y="0"/>
                                </a:cxn>
                                <a:cxn ang="0">
                                  <a:pos x="85" y="0"/>
                                </a:cxn>
                                <a:cxn ang="0">
                                  <a:pos x="91" y="0"/>
                                </a:cxn>
                                <a:cxn ang="0">
                                  <a:pos x="91" y="5"/>
                                </a:cxn>
                                <a:cxn ang="0">
                                  <a:pos x="91" y="5"/>
                                </a:cxn>
                                <a:cxn ang="0">
                                  <a:pos x="91" y="11"/>
                                </a:cxn>
                                <a:cxn ang="0">
                                  <a:pos x="85" y="16"/>
                                </a:cxn>
                                <a:cxn ang="0">
                                  <a:pos x="6" y="16"/>
                                </a:cxn>
                              </a:cxnLst>
                              <a:rect l="0" t="0" r="r" b="b"/>
                              <a:pathLst>
                                <a:path w="91" h="16">
                                  <a:moveTo>
                                    <a:pt x="6" y="16"/>
                                  </a:moveTo>
                                  <a:lnTo>
                                    <a:pt x="0" y="11"/>
                                  </a:lnTo>
                                  <a:lnTo>
                                    <a:pt x="0" y="5"/>
                                  </a:lnTo>
                                  <a:lnTo>
                                    <a:pt x="0" y="5"/>
                                  </a:lnTo>
                                  <a:lnTo>
                                    <a:pt x="0" y="0"/>
                                  </a:lnTo>
                                  <a:lnTo>
                                    <a:pt x="6" y="0"/>
                                  </a:lnTo>
                                  <a:lnTo>
                                    <a:pt x="85" y="0"/>
                                  </a:lnTo>
                                  <a:lnTo>
                                    <a:pt x="91" y="0"/>
                                  </a:lnTo>
                                  <a:lnTo>
                                    <a:pt x="91" y="5"/>
                                  </a:lnTo>
                                  <a:lnTo>
                                    <a:pt x="91" y="5"/>
                                  </a:lnTo>
                                  <a:lnTo>
                                    <a:pt x="91" y="11"/>
                                  </a:lnTo>
                                  <a:lnTo>
                                    <a:pt x="85"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47" name="Freeform 209">
                              <a:extLst>
                                <a:ext uri="{FF2B5EF4-FFF2-40B4-BE49-F238E27FC236}">
                                  <a16:creationId xmlns="" xmlns:a16="http://schemas.microsoft.com/office/drawing/2014/main" id="{5FDE41DC-653D-420F-A8E6-841CC502A948}"/>
                                </a:ext>
                              </a:extLst>
                            </p:cNvPr>
                            <p:cNvSpPr>
                              <a:spLocks/>
                            </p:cNvSpPr>
                            <p:nvPr/>
                          </p:nvSpPr>
                          <p:spPr bwMode="auto">
                            <a:xfrm>
                              <a:off x="2212" y="1745"/>
                              <a:ext cx="25" cy="38"/>
                            </a:xfrm>
                            <a:custGeom>
                              <a:avLst/>
                              <a:gdLst/>
                              <a:ahLst/>
                              <a:cxnLst>
                                <a:cxn ang="0">
                                  <a:pos x="17" y="32"/>
                                </a:cxn>
                                <a:cxn ang="0">
                                  <a:pos x="12" y="38"/>
                                </a:cxn>
                                <a:cxn ang="0">
                                  <a:pos x="6" y="38"/>
                                </a:cxn>
                                <a:cxn ang="0">
                                  <a:pos x="6" y="38"/>
                                </a:cxn>
                                <a:cxn ang="0">
                                  <a:pos x="0" y="38"/>
                                </a:cxn>
                                <a:cxn ang="0">
                                  <a:pos x="0" y="32"/>
                                </a:cxn>
                                <a:cxn ang="0">
                                  <a:pos x="0" y="6"/>
                                </a:cxn>
                                <a:cxn ang="0">
                                  <a:pos x="0" y="0"/>
                                </a:cxn>
                                <a:cxn ang="0">
                                  <a:pos x="6" y="0"/>
                                </a:cxn>
                                <a:cxn ang="0">
                                  <a:pos x="6" y="0"/>
                                </a:cxn>
                                <a:cxn ang="0">
                                  <a:pos x="12" y="0"/>
                                </a:cxn>
                                <a:cxn ang="0">
                                  <a:pos x="17" y="6"/>
                                </a:cxn>
                                <a:cxn ang="0">
                                  <a:pos x="17" y="32"/>
                                </a:cxn>
                              </a:cxnLst>
                              <a:rect l="0" t="0" r="r" b="b"/>
                              <a:pathLst>
                                <a:path w="17" h="38">
                                  <a:moveTo>
                                    <a:pt x="17" y="32"/>
                                  </a:moveTo>
                                  <a:lnTo>
                                    <a:pt x="12" y="38"/>
                                  </a:lnTo>
                                  <a:lnTo>
                                    <a:pt x="6" y="38"/>
                                  </a:lnTo>
                                  <a:lnTo>
                                    <a:pt x="6" y="38"/>
                                  </a:lnTo>
                                  <a:lnTo>
                                    <a:pt x="0" y="38"/>
                                  </a:lnTo>
                                  <a:lnTo>
                                    <a:pt x="0" y="32"/>
                                  </a:lnTo>
                                  <a:lnTo>
                                    <a:pt x="0" y="6"/>
                                  </a:lnTo>
                                  <a:lnTo>
                                    <a:pt x="0" y="0"/>
                                  </a:lnTo>
                                  <a:lnTo>
                                    <a:pt x="6" y="0"/>
                                  </a:lnTo>
                                  <a:lnTo>
                                    <a:pt x="6" y="0"/>
                                  </a:lnTo>
                                  <a:lnTo>
                                    <a:pt x="12" y="0"/>
                                  </a:lnTo>
                                  <a:lnTo>
                                    <a:pt x="17" y="6"/>
                                  </a:lnTo>
                                  <a:lnTo>
                                    <a:pt x="17" y="32"/>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48" name="Freeform 210">
                              <a:extLst>
                                <a:ext uri="{FF2B5EF4-FFF2-40B4-BE49-F238E27FC236}">
                                  <a16:creationId xmlns="" xmlns:a16="http://schemas.microsoft.com/office/drawing/2014/main" id="{C50651D6-4D82-408B-BA1B-6B8CBFCD8BCF}"/>
                                </a:ext>
                              </a:extLst>
                            </p:cNvPr>
                            <p:cNvSpPr>
                              <a:spLocks/>
                            </p:cNvSpPr>
                            <p:nvPr/>
                          </p:nvSpPr>
                          <p:spPr bwMode="auto">
                            <a:xfrm>
                              <a:off x="2212" y="1745"/>
                              <a:ext cx="34" cy="16"/>
                            </a:xfrm>
                            <a:custGeom>
                              <a:avLst/>
                              <a:gdLst/>
                              <a:ahLst/>
                              <a:cxnLst>
                                <a:cxn ang="0">
                                  <a:pos x="6" y="16"/>
                                </a:cxn>
                                <a:cxn ang="0">
                                  <a:pos x="0" y="11"/>
                                </a:cxn>
                                <a:cxn ang="0">
                                  <a:pos x="0" y="6"/>
                                </a:cxn>
                                <a:cxn ang="0">
                                  <a:pos x="0" y="6"/>
                                </a:cxn>
                                <a:cxn ang="0">
                                  <a:pos x="0" y="0"/>
                                </a:cxn>
                                <a:cxn ang="0">
                                  <a:pos x="6" y="0"/>
                                </a:cxn>
                                <a:cxn ang="0">
                                  <a:pos x="17" y="0"/>
                                </a:cxn>
                                <a:cxn ang="0">
                                  <a:pos x="23" y="0"/>
                                </a:cxn>
                                <a:cxn ang="0">
                                  <a:pos x="23" y="6"/>
                                </a:cxn>
                                <a:cxn ang="0">
                                  <a:pos x="23" y="6"/>
                                </a:cxn>
                                <a:cxn ang="0">
                                  <a:pos x="23" y="11"/>
                                </a:cxn>
                                <a:cxn ang="0">
                                  <a:pos x="17" y="16"/>
                                </a:cxn>
                                <a:cxn ang="0">
                                  <a:pos x="6" y="16"/>
                                </a:cxn>
                              </a:cxnLst>
                              <a:rect l="0" t="0" r="r" b="b"/>
                              <a:pathLst>
                                <a:path w="23" h="16">
                                  <a:moveTo>
                                    <a:pt x="6" y="16"/>
                                  </a:moveTo>
                                  <a:lnTo>
                                    <a:pt x="0" y="11"/>
                                  </a:lnTo>
                                  <a:lnTo>
                                    <a:pt x="0" y="6"/>
                                  </a:lnTo>
                                  <a:lnTo>
                                    <a:pt x="0" y="6"/>
                                  </a:lnTo>
                                  <a:lnTo>
                                    <a:pt x="0" y="0"/>
                                  </a:lnTo>
                                  <a:lnTo>
                                    <a:pt x="6" y="0"/>
                                  </a:lnTo>
                                  <a:lnTo>
                                    <a:pt x="17" y="0"/>
                                  </a:lnTo>
                                  <a:lnTo>
                                    <a:pt x="23" y="0"/>
                                  </a:lnTo>
                                  <a:lnTo>
                                    <a:pt x="23" y="6"/>
                                  </a:lnTo>
                                  <a:lnTo>
                                    <a:pt x="23" y="6"/>
                                  </a:lnTo>
                                  <a:lnTo>
                                    <a:pt x="23" y="11"/>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49" name="Freeform 211">
                              <a:extLst>
                                <a:ext uri="{FF2B5EF4-FFF2-40B4-BE49-F238E27FC236}">
                                  <a16:creationId xmlns="" xmlns:a16="http://schemas.microsoft.com/office/drawing/2014/main" id="{62EB035E-4DC7-40B3-B27F-071D333FFDA4}"/>
                                </a:ext>
                              </a:extLst>
                            </p:cNvPr>
                            <p:cNvSpPr>
                              <a:spLocks/>
                            </p:cNvSpPr>
                            <p:nvPr/>
                          </p:nvSpPr>
                          <p:spPr bwMode="auto">
                            <a:xfrm>
                              <a:off x="2230" y="1735"/>
                              <a:ext cx="26" cy="20"/>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50" name="Freeform 213">
                              <a:extLst>
                                <a:ext uri="{FF2B5EF4-FFF2-40B4-BE49-F238E27FC236}">
                                  <a16:creationId xmlns="" xmlns:a16="http://schemas.microsoft.com/office/drawing/2014/main" id="{89ED9CCF-E0B6-4F15-8BFF-9C80FF769111}"/>
                                </a:ext>
                              </a:extLst>
                            </p:cNvPr>
                            <p:cNvSpPr>
                              <a:spLocks/>
                            </p:cNvSpPr>
                            <p:nvPr/>
                          </p:nvSpPr>
                          <p:spPr bwMode="auto">
                            <a:xfrm>
                              <a:off x="2230" y="1735"/>
                              <a:ext cx="51" cy="14"/>
                            </a:xfrm>
                            <a:custGeom>
                              <a:avLst/>
                              <a:gdLst/>
                              <a:ahLst/>
                              <a:cxnLst>
                                <a:cxn ang="0">
                                  <a:pos x="5" y="16"/>
                                </a:cxn>
                                <a:cxn ang="0">
                                  <a:pos x="0" y="10"/>
                                </a:cxn>
                                <a:cxn ang="0">
                                  <a:pos x="0" y="5"/>
                                </a:cxn>
                                <a:cxn ang="0">
                                  <a:pos x="0" y="5"/>
                                </a:cxn>
                                <a:cxn ang="0">
                                  <a:pos x="0" y="0"/>
                                </a:cxn>
                                <a:cxn ang="0">
                                  <a:pos x="5" y="0"/>
                                </a:cxn>
                                <a:cxn ang="0">
                                  <a:pos x="28" y="0"/>
                                </a:cxn>
                                <a:cxn ang="0">
                                  <a:pos x="34" y="0"/>
                                </a:cxn>
                                <a:cxn ang="0">
                                  <a:pos x="34" y="5"/>
                                </a:cxn>
                                <a:cxn ang="0">
                                  <a:pos x="34" y="5"/>
                                </a:cxn>
                                <a:cxn ang="0">
                                  <a:pos x="34" y="10"/>
                                </a:cxn>
                                <a:cxn ang="0">
                                  <a:pos x="28" y="16"/>
                                </a:cxn>
                                <a:cxn ang="0">
                                  <a:pos x="5" y="16"/>
                                </a:cxn>
                              </a:cxnLst>
                              <a:rect l="0" t="0" r="r" b="b"/>
                              <a:pathLst>
                                <a:path w="34" h="16">
                                  <a:moveTo>
                                    <a:pt x="5" y="16"/>
                                  </a:moveTo>
                                  <a:lnTo>
                                    <a:pt x="0" y="10"/>
                                  </a:lnTo>
                                  <a:lnTo>
                                    <a:pt x="0" y="5"/>
                                  </a:lnTo>
                                  <a:lnTo>
                                    <a:pt x="0" y="5"/>
                                  </a:lnTo>
                                  <a:lnTo>
                                    <a:pt x="0" y="0"/>
                                  </a:lnTo>
                                  <a:lnTo>
                                    <a:pt x="5" y="0"/>
                                  </a:lnTo>
                                  <a:lnTo>
                                    <a:pt x="28" y="0"/>
                                  </a:lnTo>
                                  <a:lnTo>
                                    <a:pt x="34" y="0"/>
                                  </a:lnTo>
                                  <a:lnTo>
                                    <a:pt x="34" y="5"/>
                                  </a:lnTo>
                                  <a:lnTo>
                                    <a:pt x="34" y="5"/>
                                  </a:lnTo>
                                  <a:lnTo>
                                    <a:pt x="34" y="10"/>
                                  </a:lnTo>
                                  <a:lnTo>
                                    <a:pt x="28"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51" name="Freeform 214">
                              <a:extLst>
                                <a:ext uri="{FF2B5EF4-FFF2-40B4-BE49-F238E27FC236}">
                                  <a16:creationId xmlns="" xmlns:a16="http://schemas.microsoft.com/office/drawing/2014/main" id="{339646E7-AEDE-4501-B356-44125468F4ED}"/>
                                </a:ext>
                              </a:extLst>
                            </p:cNvPr>
                            <p:cNvSpPr>
                              <a:spLocks/>
                            </p:cNvSpPr>
                            <p:nvPr/>
                          </p:nvSpPr>
                          <p:spPr bwMode="auto">
                            <a:xfrm>
                              <a:off x="2263" y="1735"/>
                              <a:ext cx="26" cy="14"/>
                            </a:xfrm>
                            <a:custGeom>
                              <a:avLst/>
                              <a:gdLst/>
                              <a:ahLst/>
                              <a:cxnLst>
                                <a:cxn ang="0">
                                  <a:pos x="6" y="16"/>
                                </a:cxn>
                                <a:cxn ang="0">
                                  <a:pos x="0" y="10"/>
                                </a:cxn>
                                <a:cxn ang="0">
                                  <a:pos x="0" y="5"/>
                                </a:cxn>
                                <a:cxn ang="0">
                                  <a:pos x="0" y="5"/>
                                </a:cxn>
                                <a:cxn ang="0">
                                  <a:pos x="0" y="0"/>
                                </a:cxn>
                                <a:cxn ang="0">
                                  <a:pos x="6" y="0"/>
                                </a:cxn>
                                <a:cxn ang="0">
                                  <a:pos x="12" y="0"/>
                                </a:cxn>
                                <a:cxn ang="0">
                                  <a:pos x="17" y="0"/>
                                </a:cxn>
                                <a:cxn ang="0">
                                  <a:pos x="17" y="5"/>
                                </a:cxn>
                                <a:cxn ang="0">
                                  <a:pos x="17" y="5"/>
                                </a:cxn>
                                <a:cxn ang="0">
                                  <a:pos x="17" y="10"/>
                                </a:cxn>
                                <a:cxn ang="0">
                                  <a:pos x="12" y="16"/>
                                </a:cxn>
                                <a:cxn ang="0">
                                  <a:pos x="6" y="16"/>
                                </a:cxn>
                              </a:cxnLst>
                              <a:rect l="0" t="0" r="r" b="b"/>
                              <a:pathLst>
                                <a:path w="17" h="16">
                                  <a:moveTo>
                                    <a:pt x="6" y="16"/>
                                  </a:moveTo>
                                  <a:lnTo>
                                    <a:pt x="0" y="10"/>
                                  </a:lnTo>
                                  <a:lnTo>
                                    <a:pt x="0" y="5"/>
                                  </a:lnTo>
                                  <a:lnTo>
                                    <a:pt x="0" y="5"/>
                                  </a:lnTo>
                                  <a:lnTo>
                                    <a:pt x="0" y="0"/>
                                  </a:lnTo>
                                  <a:lnTo>
                                    <a:pt x="6" y="0"/>
                                  </a:lnTo>
                                  <a:lnTo>
                                    <a:pt x="12" y="0"/>
                                  </a:lnTo>
                                  <a:lnTo>
                                    <a:pt x="17" y="0"/>
                                  </a:lnTo>
                                  <a:lnTo>
                                    <a:pt x="17" y="5"/>
                                  </a:lnTo>
                                  <a:lnTo>
                                    <a:pt x="17" y="5"/>
                                  </a:lnTo>
                                  <a:lnTo>
                                    <a:pt x="17" y="10"/>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52" name="Freeform 215">
                              <a:extLst>
                                <a:ext uri="{FF2B5EF4-FFF2-40B4-BE49-F238E27FC236}">
                                  <a16:creationId xmlns="" xmlns:a16="http://schemas.microsoft.com/office/drawing/2014/main" id="{4B901B62-1270-4519-BE1D-7C53CF45788B}"/>
                                </a:ext>
                              </a:extLst>
                            </p:cNvPr>
                            <p:cNvSpPr>
                              <a:spLocks/>
                            </p:cNvSpPr>
                            <p:nvPr/>
                          </p:nvSpPr>
                          <p:spPr bwMode="auto">
                            <a:xfrm>
                              <a:off x="2272" y="1713"/>
                              <a:ext cx="26" cy="31"/>
                            </a:xfrm>
                            <a:custGeom>
                              <a:avLst/>
                              <a:gdLst/>
                              <a:ahLst/>
                              <a:cxnLst>
                                <a:cxn ang="0">
                                  <a:pos x="17" y="27"/>
                                </a:cxn>
                                <a:cxn ang="0">
                                  <a:pos x="11" y="32"/>
                                </a:cxn>
                                <a:cxn ang="0">
                                  <a:pos x="6" y="32"/>
                                </a:cxn>
                                <a:cxn ang="0">
                                  <a:pos x="6" y="32"/>
                                </a:cxn>
                                <a:cxn ang="0">
                                  <a:pos x="0" y="32"/>
                                </a:cxn>
                                <a:cxn ang="0">
                                  <a:pos x="0" y="27"/>
                                </a:cxn>
                                <a:cxn ang="0">
                                  <a:pos x="0" y="6"/>
                                </a:cxn>
                                <a:cxn ang="0">
                                  <a:pos x="0" y="0"/>
                                </a:cxn>
                                <a:cxn ang="0">
                                  <a:pos x="6" y="0"/>
                                </a:cxn>
                                <a:cxn ang="0">
                                  <a:pos x="6" y="0"/>
                                </a:cxn>
                                <a:cxn ang="0">
                                  <a:pos x="11" y="0"/>
                                </a:cxn>
                                <a:cxn ang="0">
                                  <a:pos x="17" y="6"/>
                                </a:cxn>
                                <a:cxn ang="0">
                                  <a:pos x="17" y="27"/>
                                </a:cxn>
                              </a:cxnLst>
                              <a:rect l="0" t="0" r="r" b="b"/>
                              <a:pathLst>
                                <a:path w="17" h="32">
                                  <a:moveTo>
                                    <a:pt x="17" y="27"/>
                                  </a:moveTo>
                                  <a:lnTo>
                                    <a:pt x="11" y="32"/>
                                  </a:lnTo>
                                  <a:lnTo>
                                    <a:pt x="6" y="32"/>
                                  </a:lnTo>
                                  <a:lnTo>
                                    <a:pt x="6" y="32"/>
                                  </a:lnTo>
                                  <a:lnTo>
                                    <a:pt x="0" y="32"/>
                                  </a:lnTo>
                                  <a:lnTo>
                                    <a:pt x="0" y="27"/>
                                  </a:lnTo>
                                  <a:lnTo>
                                    <a:pt x="0" y="6"/>
                                  </a:lnTo>
                                  <a:lnTo>
                                    <a:pt x="0" y="0"/>
                                  </a:lnTo>
                                  <a:lnTo>
                                    <a:pt x="6" y="0"/>
                                  </a:lnTo>
                                  <a:lnTo>
                                    <a:pt x="6" y="0"/>
                                  </a:lnTo>
                                  <a:lnTo>
                                    <a:pt x="11" y="0"/>
                                  </a:lnTo>
                                  <a:lnTo>
                                    <a:pt x="17" y="6"/>
                                  </a:lnTo>
                                  <a:lnTo>
                                    <a:pt x="17" y="27"/>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53" name="Freeform 216">
                              <a:extLst>
                                <a:ext uri="{FF2B5EF4-FFF2-40B4-BE49-F238E27FC236}">
                                  <a16:creationId xmlns="" xmlns:a16="http://schemas.microsoft.com/office/drawing/2014/main" id="{1005DF51-8B30-47E5-B31C-BF9FC54DD816}"/>
                                </a:ext>
                              </a:extLst>
                            </p:cNvPr>
                            <p:cNvSpPr>
                              <a:spLocks/>
                            </p:cNvSpPr>
                            <p:nvPr/>
                          </p:nvSpPr>
                          <p:spPr bwMode="auto">
                            <a:xfrm>
                              <a:off x="2272" y="1713"/>
                              <a:ext cx="42" cy="16"/>
                            </a:xfrm>
                            <a:custGeom>
                              <a:avLst/>
                              <a:gdLst/>
                              <a:ahLst/>
                              <a:cxnLst>
                                <a:cxn ang="0">
                                  <a:pos x="6" y="16"/>
                                </a:cxn>
                                <a:cxn ang="0">
                                  <a:pos x="0" y="11"/>
                                </a:cxn>
                                <a:cxn ang="0">
                                  <a:pos x="0" y="6"/>
                                </a:cxn>
                                <a:cxn ang="0">
                                  <a:pos x="0" y="6"/>
                                </a:cxn>
                                <a:cxn ang="0">
                                  <a:pos x="0" y="0"/>
                                </a:cxn>
                                <a:cxn ang="0">
                                  <a:pos x="6" y="0"/>
                                </a:cxn>
                                <a:cxn ang="0">
                                  <a:pos x="23" y="0"/>
                                </a:cxn>
                                <a:cxn ang="0">
                                  <a:pos x="28" y="0"/>
                                </a:cxn>
                                <a:cxn ang="0">
                                  <a:pos x="28" y="6"/>
                                </a:cxn>
                                <a:cxn ang="0">
                                  <a:pos x="28" y="6"/>
                                </a:cxn>
                                <a:cxn ang="0">
                                  <a:pos x="28" y="11"/>
                                </a:cxn>
                                <a:cxn ang="0">
                                  <a:pos x="23" y="16"/>
                                </a:cxn>
                                <a:cxn ang="0">
                                  <a:pos x="6" y="16"/>
                                </a:cxn>
                              </a:cxnLst>
                              <a:rect l="0" t="0" r="r" b="b"/>
                              <a:pathLst>
                                <a:path w="28" h="16">
                                  <a:moveTo>
                                    <a:pt x="6" y="16"/>
                                  </a:moveTo>
                                  <a:lnTo>
                                    <a:pt x="0" y="11"/>
                                  </a:lnTo>
                                  <a:lnTo>
                                    <a:pt x="0" y="6"/>
                                  </a:lnTo>
                                  <a:lnTo>
                                    <a:pt x="0" y="6"/>
                                  </a:lnTo>
                                  <a:lnTo>
                                    <a:pt x="0" y="0"/>
                                  </a:lnTo>
                                  <a:lnTo>
                                    <a:pt x="6" y="0"/>
                                  </a:lnTo>
                                  <a:lnTo>
                                    <a:pt x="23" y="0"/>
                                  </a:lnTo>
                                  <a:lnTo>
                                    <a:pt x="28" y="0"/>
                                  </a:lnTo>
                                  <a:lnTo>
                                    <a:pt x="28" y="6"/>
                                  </a:lnTo>
                                  <a:lnTo>
                                    <a:pt x="28" y="6"/>
                                  </a:lnTo>
                                  <a:lnTo>
                                    <a:pt x="28"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760" name="Group 879">
                              <a:extLst>
                                <a:ext uri="{FF2B5EF4-FFF2-40B4-BE49-F238E27FC236}">
                                  <a16:creationId xmlns="" xmlns:a16="http://schemas.microsoft.com/office/drawing/2014/main" id="{B3D58678-3AB9-4EAB-9D36-4AC0FA01FD92}"/>
                                </a:ext>
                              </a:extLst>
                            </p:cNvPr>
                            <p:cNvGrpSpPr>
                              <a:grpSpLocks/>
                            </p:cNvGrpSpPr>
                            <p:nvPr/>
                          </p:nvGrpSpPr>
                          <p:grpSpPr bwMode="auto">
                            <a:xfrm>
                              <a:off x="2298" y="1161"/>
                              <a:ext cx="3137" cy="563"/>
                              <a:chOff x="2298" y="1161"/>
                              <a:chExt cx="3137" cy="563"/>
                            </a:xfrm>
                          </p:grpSpPr>
                          <p:sp>
                            <p:nvSpPr>
                              <p:cNvPr id="455" name="Freeform 217">
                                <a:extLst>
                                  <a:ext uri="{FF2B5EF4-FFF2-40B4-BE49-F238E27FC236}">
                                    <a16:creationId xmlns="" xmlns:a16="http://schemas.microsoft.com/office/drawing/2014/main" id="{3D487C52-6588-4618-A4B7-AD1CB1BBBDFF}"/>
                                  </a:ext>
                                </a:extLst>
                              </p:cNvPr>
                              <p:cNvSpPr>
                                <a:spLocks/>
                              </p:cNvSpPr>
                              <p:nvPr/>
                            </p:nvSpPr>
                            <p:spPr bwMode="auto">
                              <a:xfrm>
                                <a:off x="2298" y="1692"/>
                                <a:ext cx="26" cy="32"/>
                              </a:xfrm>
                              <a:custGeom>
                                <a:avLst/>
                                <a:gdLst/>
                                <a:ahLst/>
                                <a:cxnLst>
                                  <a:cxn ang="0">
                                    <a:pos x="17" y="27"/>
                                  </a:cxn>
                                  <a:cxn ang="0">
                                    <a:pos x="11" y="32"/>
                                  </a:cxn>
                                  <a:cxn ang="0">
                                    <a:pos x="6" y="32"/>
                                  </a:cxn>
                                  <a:cxn ang="0">
                                    <a:pos x="6" y="32"/>
                                  </a:cxn>
                                  <a:cxn ang="0">
                                    <a:pos x="0" y="32"/>
                                  </a:cxn>
                                  <a:cxn ang="0">
                                    <a:pos x="0" y="27"/>
                                  </a:cxn>
                                  <a:cxn ang="0">
                                    <a:pos x="0" y="6"/>
                                  </a:cxn>
                                  <a:cxn ang="0">
                                    <a:pos x="0" y="0"/>
                                  </a:cxn>
                                  <a:cxn ang="0">
                                    <a:pos x="6" y="0"/>
                                  </a:cxn>
                                  <a:cxn ang="0">
                                    <a:pos x="6" y="0"/>
                                  </a:cxn>
                                  <a:cxn ang="0">
                                    <a:pos x="11" y="0"/>
                                  </a:cxn>
                                  <a:cxn ang="0">
                                    <a:pos x="17" y="6"/>
                                  </a:cxn>
                                  <a:cxn ang="0">
                                    <a:pos x="17" y="27"/>
                                  </a:cxn>
                                </a:cxnLst>
                                <a:rect l="0" t="0" r="r" b="b"/>
                                <a:pathLst>
                                  <a:path w="17" h="32">
                                    <a:moveTo>
                                      <a:pt x="17" y="27"/>
                                    </a:moveTo>
                                    <a:lnTo>
                                      <a:pt x="11" y="32"/>
                                    </a:lnTo>
                                    <a:lnTo>
                                      <a:pt x="6" y="32"/>
                                    </a:lnTo>
                                    <a:lnTo>
                                      <a:pt x="6" y="32"/>
                                    </a:lnTo>
                                    <a:lnTo>
                                      <a:pt x="0" y="32"/>
                                    </a:lnTo>
                                    <a:lnTo>
                                      <a:pt x="0" y="27"/>
                                    </a:lnTo>
                                    <a:lnTo>
                                      <a:pt x="0" y="6"/>
                                    </a:lnTo>
                                    <a:lnTo>
                                      <a:pt x="0" y="0"/>
                                    </a:lnTo>
                                    <a:lnTo>
                                      <a:pt x="6" y="0"/>
                                    </a:lnTo>
                                    <a:lnTo>
                                      <a:pt x="6" y="0"/>
                                    </a:lnTo>
                                    <a:lnTo>
                                      <a:pt x="11" y="0"/>
                                    </a:lnTo>
                                    <a:lnTo>
                                      <a:pt x="17" y="6"/>
                                    </a:lnTo>
                                    <a:lnTo>
                                      <a:pt x="17" y="27"/>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56" name="Freeform 218">
                                <a:extLst>
                                  <a:ext uri="{FF2B5EF4-FFF2-40B4-BE49-F238E27FC236}">
                                    <a16:creationId xmlns="" xmlns:a16="http://schemas.microsoft.com/office/drawing/2014/main" id="{2AE4DBC2-0C4F-45D1-B89A-F91E0A12FB52}"/>
                                  </a:ext>
                                </a:extLst>
                              </p:cNvPr>
                              <p:cNvSpPr>
                                <a:spLocks/>
                              </p:cNvSpPr>
                              <p:nvPr/>
                            </p:nvSpPr>
                            <p:spPr bwMode="auto">
                              <a:xfrm>
                                <a:off x="2298" y="1692"/>
                                <a:ext cx="42" cy="16"/>
                              </a:xfrm>
                              <a:custGeom>
                                <a:avLst/>
                                <a:gdLst/>
                                <a:ahLst/>
                                <a:cxnLst>
                                  <a:cxn ang="0">
                                    <a:pos x="6" y="16"/>
                                  </a:cxn>
                                  <a:cxn ang="0">
                                    <a:pos x="0" y="11"/>
                                  </a:cxn>
                                  <a:cxn ang="0">
                                    <a:pos x="0" y="6"/>
                                  </a:cxn>
                                  <a:cxn ang="0">
                                    <a:pos x="0" y="6"/>
                                  </a:cxn>
                                  <a:cxn ang="0">
                                    <a:pos x="0" y="0"/>
                                  </a:cxn>
                                  <a:cxn ang="0">
                                    <a:pos x="6" y="0"/>
                                  </a:cxn>
                                  <a:cxn ang="0">
                                    <a:pos x="23" y="0"/>
                                  </a:cxn>
                                  <a:cxn ang="0">
                                    <a:pos x="28" y="0"/>
                                  </a:cxn>
                                  <a:cxn ang="0">
                                    <a:pos x="28" y="6"/>
                                  </a:cxn>
                                  <a:cxn ang="0">
                                    <a:pos x="28" y="6"/>
                                  </a:cxn>
                                  <a:cxn ang="0">
                                    <a:pos x="28" y="11"/>
                                  </a:cxn>
                                  <a:cxn ang="0">
                                    <a:pos x="23" y="16"/>
                                  </a:cxn>
                                  <a:cxn ang="0">
                                    <a:pos x="6" y="16"/>
                                  </a:cxn>
                                </a:cxnLst>
                                <a:rect l="0" t="0" r="r" b="b"/>
                                <a:pathLst>
                                  <a:path w="28" h="16">
                                    <a:moveTo>
                                      <a:pt x="6" y="16"/>
                                    </a:moveTo>
                                    <a:lnTo>
                                      <a:pt x="0" y="11"/>
                                    </a:lnTo>
                                    <a:lnTo>
                                      <a:pt x="0" y="6"/>
                                    </a:lnTo>
                                    <a:lnTo>
                                      <a:pt x="0" y="6"/>
                                    </a:lnTo>
                                    <a:lnTo>
                                      <a:pt x="0" y="0"/>
                                    </a:lnTo>
                                    <a:lnTo>
                                      <a:pt x="6" y="0"/>
                                    </a:lnTo>
                                    <a:lnTo>
                                      <a:pt x="23" y="0"/>
                                    </a:lnTo>
                                    <a:lnTo>
                                      <a:pt x="28" y="0"/>
                                    </a:lnTo>
                                    <a:lnTo>
                                      <a:pt x="28" y="6"/>
                                    </a:lnTo>
                                    <a:lnTo>
                                      <a:pt x="28" y="6"/>
                                    </a:lnTo>
                                    <a:lnTo>
                                      <a:pt x="28"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57" name="Freeform 219">
                                <a:extLst>
                                  <a:ext uri="{FF2B5EF4-FFF2-40B4-BE49-F238E27FC236}">
                                    <a16:creationId xmlns="" xmlns:a16="http://schemas.microsoft.com/office/drawing/2014/main" id="{380C4950-9D2C-4FB0-AB34-CB2285ACAE62}"/>
                                  </a:ext>
                                </a:extLst>
                              </p:cNvPr>
                              <p:cNvSpPr>
                                <a:spLocks/>
                              </p:cNvSpPr>
                              <p:nvPr/>
                            </p:nvSpPr>
                            <p:spPr bwMode="auto">
                              <a:xfrm>
                                <a:off x="2324" y="1692"/>
                                <a:ext cx="42" cy="16"/>
                              </a:xfrm>
                              <a:custGeom>
                                <a:avLst/>
                                <a:gdLst/>
                                <a:ahLst/>
                                <a:cxnLst>
                                  <a:cxn ang="0">
                                    <a:pos x="6" y="16"/>
                                  </a:cxn>
                                  <a:cxn ang="0">
                                    <a:pos x="0" y="11"/>
                                  </a:cxn>
                                  <a:cxn ang="0">
                                    <a:pos x="0" y="6"/>
                                  </a:cxn>
                                  <a:cxn ang="0">
                                    <a:pos x="0" y="6"/>
                                  </a:cxn>
                                  <a:cxn ang="0">
                                    <a:pos x="0" y="0"/>
                                  </a:cxn>
                                  <a:cxn ang="0">
                                    <a:pos x="6" y="0"/>
                                  </a:cxn>
                                  <a:cxn ang="0">
                                    <a:pos x="23" y="0"/>
                                  </a:cxn>
                                  <a:cxn ang="0">
                                    <a:pos x="28" y="0"/>
                                  </a:cxn>
                                  <a:cxn ang="0">
                                    <a:pos x="28" y="6"/>
                                  </a:cxn>
                                  <a:cxn ang="0">
                                    <a:pos x="28" y="6"/>
                                  </a:cxn>
                                  <a:cxn ang="0">
                                    <a:pos x="28" y="11"/>
                                  </a:cxn>
                                  <a:cxn ang="0">
                                    <a:pos x="23" y="16"/>
                                  </a:cxn>
                                  <a:cxn ang="0">
                                    <a:pos x="6" y="16"/>
                                  </a:cxn>
                                </a:cxnLst>
                                <a:rect l="0" t="0" r="r" b="b"/>
                                <a:pathLst>
                                  <a:path w="28" h="16">
                                    <a:moveTo>
                                      <a:pt x="6" y="16"/>
                                    </a:moveTo>
                                    <a:lnTo>
                                      <a:pt x="0" y="11"/>
                                    </a:lnTo>
                                    <a:lnTo>
                                      <a:pt x="0" y="6"/>
                                    </a:lnTo>
                                    <a:lnTo>
                                      <a:pt x="0" y="6"/>
                                    </a:lnTo>
                                    <a:lnTo>
                                      <a:pt x="0" y="0"/>
                                    </a:lnTo>
                                    <a:lnTo>
                                      <a:pt x="6" y="0"/>
                                    </a:lnTo>
                                    <a:lnTo>
                                      <a:pt x="23" y="0"/>
                                    </a:lnTo>
                                    <a:lnTo>
                                      <a:pt x="28" y="0"/>
                                    </a:lnTo>
                                    <a:lnTo>
                                      <a:pt x="28" y="6"/>
                                    </a:lnTo>
                                    <a:lnTo>
                                      <a:pt x="28" y="6"/>
                                    </a:lnTo>
                                    <a:lnTo>
                                      <a:pt x="28"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58" name="Freeform 220">
                                <a:extLst>
                                  <a:ext uri="{FF2B5EF4-FFF2-40B4-BE49-F238E27FC236}">
                                    <a16:creationId xmlns="" xmlns:a16="http://schemas.microsoft.com/office/drawing/2014/main" id="{D9AAAB8C-1FA5-4752-872D-CE98D71982B3}"/>
                                  </a:ext>
                                </a:extLst>
                              </p:cNvPr>
                              <p:cNvSpPr>
                                <a:spLocks/>
                              </p:cNvSpPr>
                              <p:nvPr/>
                            </p:nvSpPr>
                            <p:spPr bwMode="auto">
                              <a:xfrm>
                                <a:off x="2349" y="1692"/>
                                <a:ext cx="26" cy="16"/>
                              </a:xfrm>
                              <a:custGeom>
                                <a:avLst/>
                                <a:gdLst/>
                                <a:ahLst/>
                                <a:cxnLst>
                                  <a:cxn ang="0">
                                    <a:pos x="6" y="16"/>
                                  </a:cxn>
                                  <a:cxn ang="0">
                                    <a:pos x="0" y="11"/>
                                  </a:cxn>
                                  <a:cxn ang="0">
                                    <a:pos x="0" y="6"/>
                                  </a:cxn>
                                  <a:cxn ang="0">
                                    <a:pos x="0" y="6"/>
                                  </a:cxn>
                                  <a:cxn ang="0">
                                    <a:pos x="0" y="0"/>
                                  </a:cxn>
                                  <a:cxn ang="0">
                                    <a:pos x="6" y="0"/>
                                  </a:cxn>
                                  <a:cxn ang="0">
                                    <a:pos x="11" y="0"/>
                                  </a:cxn>
                                  <a:cxn ang="0">
                                    <a:pos x="17" y="0"/>
                                  </a:cxn>
                                  <a:cxn ang="0">
                                    <a:pos x="17" y="6"/>
                                  </a:cxn>
                                  <a:cxn ang="0">
                                    <a:pos x="17" y="6"/>
                                  </a:cxn>
                                  <a:cxn ang="0">
                                    <a:pos x="17" y="11"/>
                                  </a:cxn>
                                  <a:cxn ang="0">
                                    <a:pos x="11" y="16"/>
                                  </a:cxn>
                                  <a:cxn ang="0">
                                    <a:pos x="6" y="16"/>
                                  </a:cxn>
                                </a:cxnLst>
                                <a:rect l="0" t="0" r="r" b="b"/>
                                <a:pathLst>
                                  <a:path w="17" h="16">
                                    <a:moveTo>
                                      <a:pt x="6" y="16"/>
                                    </a:moveTo>
                                    <a:lnTo>
                                      <a:pt x="0" y="11"/>
                                    </a:lnTo>
                                    <a:lnTo>
                                      <a:pt x="0" y="6"/>
                                    </a:lnTo>
                                    <a:lnTo>
                                      <a:pt x="0" y="6"/>
                                    </a:lnTo>
                                    <a:lnTo>
                                      <a:pt x="0" y="0"/>
                                    </a:lnTo>
                                    <a:lnTo>
                                      <a:pt x="6" y="0"/>
                                    </a:lnTo>
                                    <a:lnTo>
                                      <a:pt x="11" y="0"/>
                                    </a:lnTo>
                                    <a:lnTo>
                                      <a:pt x="17" y="0"/>
                                    </a:lnTo>
                                    <a:lnTo>
                                      <a:pt x="17" y="6"/>
                                    </a:lnTo>
                                    <a:lnTo>
                                      <a:pt x="17" y="6"/>
                                    </a:lnTo>
                                    <a:lnTo>
                                      <a:pt x="17" y="11"/>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59" name="Freeform 221">
                                <a:extLst>
                                  <a:ext uri="{FF2B5EF4-FFF2-40B4-BE49-F238E27FC236}">
                                    <a16:creationId xmlns="" xmlns:a16="http://schemas.microsoft.com/office/drawing/2014/main" id="{FD6189C5-E0E3-4BD5-BDCF-A7EB0F5A516C}"/>
                                  </a:ext>
                                </a:extLst>
                              </p:cNvPr>
                              <p:cNvSpPr>
                                <a:spLocks/>
                              </p:cNvSpPr>
                              <p:nvPr/>
                            </p:nvSpPr>
                            <p:spPr bwMode="auto">
                              <a:xfrm>
                                <a:off x="2358" y="1677"/>
                                <a:ext cx="26" cy="26"/>
                              </a:xfrm>
                              <a:custGeom>
                                <a:avLst/>
                                <a:gdLst/>
                                <a:ahLst/>
                                <a:cxnLst>
                                  <a:cxn ang="0">
                                    <a:pos x="17" y="22"/>
                                  </a:cxn>
                                  <a:cxn ang="0">
                                    <a:pos x="11" y="27"/>
                                  </a:cxn>
                                  <a:cxn ang="0">
                                    <a:pos x="5" y="27"/>
                                  </a:cxn>
                                  <a:cxn ang="0">
                                    <a:pos x="5" y="27"/>
                                  </a:cxn>
                                  <a:cxn ang="0">
                                    <a:pos x="0" y="27"/>
                                  </a:cxn>
                                  <a:cxn ang="0">
                                    <a:pos x="0" y="22"/>
                                  </a:cxn>
                                  <a:cxn ang="0">
                                    <a:pos x="0" y="6"/>
                                  </a:cxn>
                                  <a:cxn ang="0">
                                    <a:pos x="0" y="0"/>
                                  </a:cxn>
                                  <a:cxn ang="0">
                                    <a:pos x="5" y="0"/>
                                  </a:cxn>
                                  <a:cxn ang="0">
                                    <a:pos x="5" y="0"/>
                                  </a:cxn>
                                  <a:cxn ang="0">
                                    <a:pos x="11" y="0"/>
                                  </a:cxn>
                                  <a:cxn ang="0">
                                    <a:pos x="17" y="6"/>
                                  </a:cxn>
                                  <a:cxn ang="0">
                                    <a:pos x="17" y="22"/>
                                  </a:cxn>
                                </a:cxnLst>
                                <a:rect l="0" t="0" r="r" b="b"/>
                                <a:pathLst>
                                  <a:path w="17" h="27">
                                    <a:moveTo>
                                      <a:pt x="17" y="22"/>
                                    </a:moveTo>
                                    <a:lnTo>
                                      <a:pt x="11" y="27"/>
                                    </a:lnTo>
                                    <a:lnTo>
                                      <a:pt x="5" y="27"/>
                                    </a:lnTo>
                                    <a:lnTo>
                                      <a:pt x="5" y="27"/>
                                    </a:lnTo>
                                    <a:lnTo>
                                      <a:pt x="0" y="27"/>
                                    </a:lnTo>
                                    <a:lnTo>
                                      <a:pt x="0" y="22"/>
                                    </a:lnTo>
                                    <a:lnTo>
                                      <a:pt x="0" y="6"/>
                                    </a:lnTo>
                                    <a:lnTo>
                                      <a:pt x="0" y="0"/>
                                    </a:lnTo>
                                    <a:lnTo>
                                      <a:pt x="5" y="0"/>
                                    </a:lnTo>
                                    <a:lnTo>
                                      <a:pt x="5" y="0"/>
                                    </a:lnTo>
                                    <a:lnTo>
                                      <a:pt x="11" y="0"/>
                                    </a:lnTo>
                                    <a:lnTo>
                                      <a:pt x="17" y="6"/>
                                    </a:lnTo>
                                    <a:lnTo>
                                      <a:pt x="17" y="22"/>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60" name="Freeform 222">
                                <a:extLst>
                                  <a:ext uri="{FF2B5EF4-FFF2-40B4-BE49-F238E27FC236}">
                                    <a16:creationId xmlns="" xmlns:a16="http://schemas.microsoft.com/office/drawing/2014/main" id="{ACC9AEEC-98D9-43B7-A464-70AED0A527EF}"/>
                                  </a:ext>
                                </a:extLst>
                              </p:cNvPr>
                              <p:cNvSpPr>
                                <a:spLocks/>
                              </p:cNvSpPr>
                              <p:nvPr/>
                            </p:nvSpPr>
                            <p:spPr bwMode="auto">
                              <a:xfrm>
                                <a:off x="2358" y="1677"/>
                                <a:ext cx="34" cy="14"/>
                              </a:xfrm>
                              <a:custGeom>
                                <a:avLst/>
                                <a:gdLst/>
                                <a:ahLst/>
                                <a:cxnLst>
                                  <a:cxn ang="0">
                                    <a:pos x="5" y="16"/>
                                  </a:cxn>
                                  <a:cxn ang="0">
                                    <a:pos x="0" y="11"/>
                                  </a:cxn>
                                  <a:cxn ang="0">
                                    <a:pos x="0" y="6"/>
                                  </a:cxn>
                                  <a:cxn ang="0">
                                    <a:pos x="0" y="6"/>
                                  </a:cxn>
                                  <a:cxn ang="0">
                                    <a:pos x="0" y="0"/>
                                  </a:cxn>
                                  <a:cxn ang="0">
                                    <a:pos x="5" y="0"/>
                                  </a:cxn>
                                  <a:cxn ang="0">
                                    <a:pos x="17" y="0"/>
                                  </a:cxn>
                                  <a:cxn ang="0">
                                    <a:pos x="22" y="0"/>
                                  </a:cxn>
                                  <a:cxn ang="0">
                                    <a:pos x="22" y="6"/>
                                  </a:cxn>
                                  <a:cxn ang="0">
                                    <a:pos x="22" y="6"/>
                                  </a:cxn>
                                  <a:cxn ang="0">
                                    <a:pos x="22" y="11"/>
                                  </a:cxn>
                                  <a:cxn ang="0">
                                    <a:pos x="17" y="16"/>
                                  </a:cxn>
                                  <a:cxn ang="0">
                                    <a:pos x="5" y="16"/>
                                  </a:cxn>
                                </a:cxnLst>
                                <a:rect l="0" t="0" r="r" b="b"/>
                                <a:pathLst>
                                  <a:path w="22" h="16">
                                    <a:moveTo>
                                      <a:pt x="5" y="16"/>
                                    </a:moveTo>
                                    <a:lnTo>
                                      <a:pt x="0" y="11"/>
                                    </a:lnTo>
                                    <a:lnTo>
                                      <a:pt x="0" y="6"/>
                                    </a:lnTo>
                                    <a:lnTo>
                                      <a:pt x="0" y="6"/>
                                    </a:lnTo>
                                    <a:lnTo>
                                      <a:pt x="0" y="0"/>
                                    </a:lnTo>
                                    <a:lnTo>
                                      <a:pt x="5" y="0"/>
                                    </a:lnTo>
                                    <a:lnTo>
                                      <a:pt x="17" y="0"/>
                                    </a:lnTo>
                                    <a:lnTo>
                                      <a:pt x="22" y="0"/>
                                    </a:lnTo>
                                    <a:lnTo>
                                      <a:pt x="22" y="6"/>
                                    </a:lnTo>
                                    <a:lnTo>
                                      <a:pt x="22" y="6"/>
                                    </a:lnTo>
                                    <a:lnTo>
                                      <a:pt x="22" y="11"/>
                                    </a:lnTo>
                                    <a:lnTo>
                                      <a:pt x="17"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61" name="Freeform 223">
                                <a:extLst>
                                  <a:ext uri="{FF2B5EF4-FFF2-40B4-BE49-F238E27FC236}">
                                    <a16:creationId xmlns="" xmlns:a16="http://schemas.microsoft.com/office/drawing/2014/main" id="{52B984E8-5147-40A5-A323-E0C6967D409F}"/>
                                  </a:ext>
                                </a:extLst>
                              </p:cNvPr>
                              <p:cNvSpPr>
                                <a:spLocks/>
                              </p:cNvSpPr>
                              <p:nvPr/>
                            </p:nvSpPr>
                            <p:spPr bwMode="auto">
                              <a:xfrm>
                                <a:off x="2375" y="1666"/>
                                <a:ext cx="26" cy="20"/>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62" name="Freeform 224">
                                <a:extLst>
                                  <a:ext uri="{FF2B5EF4-FFF2-40B4-BE49-F238E27FC236}">
                                    <a16:creationId xmlns="" xmlns:a16="http://schemas.microsoft.com/office/drawing/2014/main" id="{F8F6434D-CA60-4717-8619-2B8D14B354CE}"/>
                                  </a:ext>
                                </a:extLst>
                              </p:cNvPr>
                              <p:cNvSpPr>
                                <a:spLocks/>
                              </p:cNvSpPr>
                              <p:nvPr/>
                            </p:nvSpPr>
                            <p:spPr bwMode="auto">
                              <a:xfrm>
                                <a:off x="2375" y="1666"/>
                                <a:ext cx="26" cy="16"/>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63" name="Freeform 225">
                                <a:extLst>
                                  <a:ext uri="{FF2B5EF4-FFF2-40B4-BE49-F238E27FC236}">
                                    <a16:creationId xmlns="" xmlns:a16="http://schemas.microsoft.com/office/drawing/2014/main" id="{960EC77F-E023-4AFC-9C88-7730FAB688A4}"/>
                                  </a:ext>
                                </a:extLst>
                              </p:cNvPr>
                              <p:cNvSpPr>
                                <a:spLocks/>
                              </p:cNvSpPr>
                              <p:nvPr/>
                            </p:nvSpPr>
                            <p:spPr bwMode="auto">
                              <a:xfrm>
                                <a:off x="2384" y="1655"/>
                                <a:ext cx="26"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64" name="Freeform 226">
                                <a:extLst>
                                  <a:ext uri="{FF2B5EF4-FFF2-40B4-BE49-F238E27FC236}">
                                    <a16:creationId xmlns="" xmlns:a16="http://schemas.microsoft.com/office/drawing/2014/main" id="{E3F62DF1-24FD-42E2-8AB8-EAAC5D07B2F1}"/>
                                  </a:ext>
                                </a:extLst>
                              </p:cNvPr>
                              <p:cNvSpPr>
                                <a:spLocks/>
                              </p:cNvSpPr>
                              <p:nvPr/>
                            </p:nvSpPr>
                            <p:spPr bwMode="auto">
                              <a:xfrm>
                                <a:off x="2384" y="1655"/>
                                <a:ext cx="26" cy="16"/>
                              </a:xfrm>
                              <a:custGeom>
                                <a:avLst/>
                                <a:gdLst/>
                                <a:ahLst/>
                                <a:cxnLst>
                                  <a:cxn ang="0">
                                    <a:pos x="5" y="16"/>
                                  </a:cxn>
                                  <a:cxn ang="0">
                                    <a:pos x="0" y="11"/>
                                  </a:cxn>
                                  <a:cxn ang="0">
                                    <a:pos x="0" y="5"/>
                                  </a:cxn>
                                  <a:cxn ang="0">
                                    <a:pos x="0" y="5"/>
                                  </a:cxn>
                                  <a:cxn ang="0">
                                    <a:pos x="0" y="0"/>
                                  </a:cxn>
                                  <a:cxn ang="0">
                                    <a:pos x="5" y="0"/>
                                  </a:cxn>
                                  <a:cxn ang="0">
                                    <a:pos x="11" y="0"/>
                                  </a:cxn>
                                  <a:cxn ang="0">
                                    <a:pos x="17" y="0"/>
                                  </a:cxn>
                                  <a:cxn ang="0">
                                    <a:pos x="17" y="5"/>
                                  </a:cxn>
                                  <a:cxn ang="0">
                                    <a:pos x="17" y="5"/>
                                  </a:cxn>
                                  <a:cxn ang="0">
                                    <a:pos x="17" y="11"/>
                                  </a:cxn>
                                  <a:cxn ang="0">
                                    <a:pos x="11" y="16"/>
                                  </a:cxn>
                                  <a:cxn ang="0">
                                    <a:pos x="5" y="16"/>
                                  </a:cxn>
                                </a:cxnLst>
                                <a:rect l="0" t="0" r="r" b="b"/>
                                <a:pathLst>
                                  <a:path w="17" h="16">
                                    <a:moveTo>
                                      <a:pt x="5" y="16"/>
                                    </a:moveTo>
                                    <a:lnTo>
                                      <a:pt x="0" y="11"/>
                                    </a:lnTo>
                                    <a:lnTo>
                                      <a:pt x="0" y="5"/>
                                    </a:lnTo>
                                    <a:lnTo>
                                      <a:pt x="0" y="5"/>
                                    </a:lnTo>
                                    <a:lnTo>
                                      <a:pt x="0" y="0"/>
                                    </a:lnTo>
                                    <a:lnTo>
                                      <a:pt x="5" y="0"/>
                                    </a:lnTo>
                                    <a:lnTo>
                                      <a:pt x="11" y="0"/>
                                    </a:lnTo>
                                    <a:lnTo>
                                      <a:pt x="17" y="0"/>
                                    </a:lnTo>
                                    <a:lnTo>
                                      <a:pt x="17" y="5"/>
                                    </a:lnTo>
                                    <a:lnTo>
                                      <a:pt x="17" y="5"/>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65" name="Freeform 227">
                                <a:extLst>
                                  <a:ext uri="{FF2B5EF4-FFF2-40B4-BE49-F238E27FC236}">
                                    <a16:creationId xmlns="" xmlns:a16="http://schemas.microsoft.com/office/drawing/2014/main" id="{908E637F-7C77-4192-B40C-83EF08E51395}"/>
                                  </a:ext>
                                </a:extLst>
                              </p:cNvPr>
                              <p:cNvSpPr>
                                <a:spLocks/>
                              </p:cNvSpPr>
                              <p:nvPr/>
                            </p:nvSpPr>
                            <p:spPr bwMode="auto">
                              <a:xfrm>
                                <a:off x="2392" y="1644"/>
                                <a:ext cx="25" cy="22"/>
                              </a:xfrm>
                              <a:custGeom>
                                <a:avLst/>
                                <a:gdLst/>
                                <a:ahLst/>
                                <a:cxnLst>
                                  <a:cxn ang="0">
                                    <a:pos x="17" y="16"/>
                                  </a:cxn>
                                  <a:cxn ang="0">
                                    <a:pos x="12" y="22"/>
                                  </a:cxn>
                                  <a:cxn ang="0">
                                    <a:pos x="6" y="22"/>
                                  </a:cxn>
                                  <a:cxn ang="0">
                                    <a:pos x="6" y="22"/>
                                  </a:cxn>
                                  <a:cxn ang="0">
                                    <a:pos x="0" y="22"/>
                                  </a:cxn>
                                  <a:cxn ang="0">
                                    <a:pos x="0" y="16"/>
                                  </a:cxn>
                                  <a:cxn ang="0">
                                    <a:pos x="0" y="6"/>
                                  </a:cxn>
                                  <a:cxn ang="0">
                                    <a:pos x="0" y="0"/>
                                  </a:cxn>
                                  <a:cxn ang="0">
                                    <a:pos x="6" y="0"/>
                                  </a:cxn>
                                  <a:cxn ang="0">
                                    <a:pos x="6" y="0"/>
                                  </a:cxn>
                                  <a:cxn ang="0">
                                    <a:pos x="12" y="0"/>
                                  </a:cxn>
                                  <a:cxn ang="0">
                                    <a:pos x="17" y="6"/>
                                  </a:cxn>
                                  <a:cxn ang="0">
                                    <a:pos x="17" y="16"/>
                                  </a:cxn>
                                </a:cxnLst>
                                <a:rect l="0" t="0" r="r" b="b"/>
                                <a:pathLst>
                                  <a:path w="17" h="22">
                                    <a:moveTo>
                                      <a:pt x="17" y="16"/>
                                    </a:moveTo>
                                    <a:lnTo>
                                      <a:pt x="12" y="22"/>
                                    </a:lnTo>
                                    <a:lnTo>
                                      <a:pt x="6" y="22"/>
                                    </a:lnTo>
                                    <a:lnTo>
                                      <a:pt x="6" y="22"/>
                                    </a:lnTo>
                                    <a:lnTo>
                                      <a:pt x="0" y="22"/>
                                    </a:lnTo>
                                    <a:lnTo>
                                      <a:pt x="0" y="16"/>
                                    </a:lnTo>
                                    <a:lnTo>
                                      <a:pt x="0" y="6"/>
                                    </a:lnTo>
                                    <a:lnTo>
                                      <a:pt x="0" y="0"/>
                                    </a:lnTo>
                                    <a:lnTo>
                                      <a:pt x="6" y="0"/>
                                    </a:lnTo>
                                    <a:lnTo>
                                      <a:pt x="6" y="0"/>
                                    </a:lnTo>
                                    <a:lnTo>
                                      <a:pt x="12"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66" name="Freeform 228">
                                <a:extLst>
                                  <a:ext uri="{FF2B5EF4-FFF2-40B4-BE49-F238E27FC236}">
                                    <a16:creationId xmlns="" xmlns:a16="http://schemas.microsoft.com/office/drawing/2014/main" id="{FE20DB63-00A2-4612-B7CB-2CC38CFCDAD1}"/>
                                  </a:ext>
                                </a:extLst>
                              </p:cNvPr>
                              <p:cNvSpPr>
                                <a:spLocks/>
                              </p:cNvSpPr>
                              <p:nvPr/>
                            </p:nvSpPr>
                            <p:spPr bwMode="auto">
                              <a:xfrm>
                                <a:off x="2392" y="1644"/>
                                <a:ext cx="25"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67" name="Freeform 229">
                                <a:extLst>
                                  <a:ext uri="{FF2B5EF4-FFF2-40B4-BE49-F238E27FC236}">
                                    <a16:creationId xmlns="" xmlns:a16="http://schemas.microsoft.com/office/drawing/2014/main" id="{6334B06D-CE1E-4FF2-9263-2621D3E38310}"/>
                                  </a:ext>
                                </a:extLst>
                              </p:cNvPr>
                              <p:cNvSpPr>
                                <a:spLocks/>
                              </p:cNvSpPr>
                              <p:nvPr/>
                            </p:nvSpPr>
                            <p:spPr bwMode="auto">
                              <a:xfrm>
                                <a:off x="2401" y="1644"/>
                                <a:ext cx="25" cy="16"/>
                              </a:xfrm>
                              <a:custGeom>
                                <a:avLst/>
                                <a:gdLst/>
                                <a:ahLst/>
                                <a:cxnLst>
                                  <a:cxn ang="0">
                                    <a:pos x="6" y="16"/>
                                  </a:cxn>
                                  <a:cxn ang="0">
                                    <a:pos x="0" y="11"/>
                                  </a:cxn>
                                  <a:cxn ang="0">
                                    <a:pos x="0" y="6"/>
                                  </a:cxn>
                                  <a:cxn ang="0">
                                    <a:pos x="0" y="6"/>
                                  </a:cxn>
                                  <a:cxn ang="0">
                                    <a:pos x="0" y="0"/>
                                  </a:cxn>
                                  <a:cxn ang="0">
                                    <a:pos x="6" y="0"/>
                                  </a:cxn>
                                  <a:cxn ang="0">
                                    <a:pos x="11" y="0"/>
                                  </a:cxn>
                                  <a:cxn ang="0">
                                    <a:pos x="17" y="0"/>
                                  </a:cxn>
                                  <a:cxn ang="0">
                                    <a:pos x="17" y="6"/>
                                  </a:cxn>
                                  <a:cxn ang="0">
                                    <a:pos x="17" y="6"/>
                                  </a:cxn>
                                  <a:cxn ang="0">
                                    <a:pos x="17" y="11"/>
                                  </a:cxn>
                                  <a:cxn ang="0">
                                    <a:pos x="11" y="16"/>
                                  </a:cxn>
                                  <a:cxn ang="0">
                                    <a:pos x="6" y="16"/>
                                  </a:cxn>
                                </a:cxnLst>
                                <a:rect l="0" t="0" r="r" b="b"/>
                                <a:pathLst>
                                  <a:path w="17" h="16">
                                    <a:moveTo>
                                      <a:pt x="6" y="16"/>
                                    </a:moveTo>
                                    <a:lnTo>
                                      <a:pt x="0" y="11"/>
                                    </a:lnTo>
                                    <a:lnTo>
                                      <a:pt x="0" y="6"/>
                                    </a:lnTo>
                                    <a:lnTo>
                                      <a:pt x="0" y="6"/>
                                    </a:lnTo>
                                    <a:lnTo>
                                      <a:pt x="0" y="0"/>
                                    </a:lnTo>
                                    <a:lnTo>
                                      <a:pt x="6" y="0"/>
                                    </a:lnTo>
                                    <a:lnTo>
                                      <a:pt x="11" y="0"/>
                                    </a:lnTo>
                                    <a:lnTo>
                                      <a:pt x="17" y="0"/>
                                    </a:lnTo>
                                    <a:lnTo>
                                      <a:pt x="17" y="6"/>
                                    </a:lnTo>
                                    <a:lnTo>
                                      <a:pt x="17" y="6"/>
                                    </a:lnTo>
                                    <a:lnTo>
                                      <a:pt x="17" y="11"/>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68" name="Freeform 230">
                                <a:extLst>
                                  <a:ext uri="{FF2B5EF4-FFF2-40B4-BE49-F238E27FC236}">
                                    <a16:creationId xmlns="" xmlns:a16="http://schemas.microsoft.com/office/drawing/2014/main" id="{A2E14B6B-F2FB-4991-8257-4E7A721E267D}"/>
                                  </a:ext>
                                </a:extLst>
                              </p:cNvPr>
                              <p:cNvSpPr>
                                <a:spLocks/>
                              </p:cNvSpPr>
                              <p:nvPr/>
                            </p:nvSpPr>
                            <p:spPr bwMode="auto">
                              <a:xfrm>
                                <a:off x="2410" y="1634"/>
                                <a:ext cx="25"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69" name="Freeform 231">
                                <a:extLst>
                                  <a:ext uri="{FF2B5EF4-FFF2-40B4-BE49-F238E27FC236}">
                                    <a16:creationId xmlns="" xmlns:a16="http://schemas.microsoft.com/office/drawing/2014/main" id="{BF6675E8-83F9-4A31-9F26-FD66D0F4D3C3}"/>
                                  </a:ext>
                                </a:extLst>
                              </p:cNvPr>
                              <p:cNvSpPr>
                                <a:spLocks/>
                              </p:cNvSpPr>
                              <p:nvPr/>
                            </p:nvSpPr>
                            <p:spPr bwMode="auto">
                              <a:xfrm>
                                <a:off x="2410" y="1623"/>
                                <a:ext cx="25"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70" name="Freeform 232">
                                <a:extLst>
                                  <a:ext uri="{FF2B5EF4-FFF2-40B4-BE49-F238E27FC236}">
                                    <a16:creationId xmlns="" xmlns:a16="http://schemas.microsoft.com/office/drawing/2014/main" id="{BB4A87C3-AE94-423D-A2DC-E783C7B98CD0}"/>
                                  </a:ext>
                                </a:extLst>
                              </p:cNvPr>
                              <p:cNvSpPr>
                                <a:spLocks/>
                              </p:cNvSpPr>
                              <p:nvPr/>
                            </p:nvSpPr>
                            <p:spPr bwMode="auto">
                              <a:xfrm>
                                <a:off x="2410" y="1623"/>
                                <a:ext cx="33" cy="16"/>
                              </a:xfrm>
                              <a:custGeom>
                                <a:avLst/>
                                <a:gdLst/>
                                <a:ahLst/>
                                <a:cxnLst>
                                  <a:cxn ang="0">
                                    <a:pos x="5" y="16"/>
                                  </a:cxn>
                                  <a:cxn ang="0">
                                    <a:pos x="0" y="11"/>
                                  </a:cxn>
                                  <a:cxn ang="0">
                                    <a:pos x="0" y="5"/>
                                  </a:cxn>
                                  <a:cxn ang="0">
                                    <a:pos x="0" y="5"/>
                                  </a:cxn>
                                  <a:cxn ang="0">
                                    <a:pos x="0" y="0"/>
                                  </a:cxn>
                                  <a:cxn ang="0">
                                    <a:pos x="5" y="0"/>
                                  </a:cxn>
                                  <a:cxn ang="0">
                                    <a:pos x="17" y="0"/>
                                  </a:cxn>
                                  <a:cxn ang="0">
                                    <a:pos x="22" y="0"/>
                                  </a:cxn>
                                  <a:cxn ang="0">
                                    <a:pos x="22" y="5"/>
                                  </a:cxn>
                                  <a:cxn ang="0">
                                    <a:pos x="22" y="5"/>
                                  </a:cxn>
                                  <a:cxn ang="0">
                                    <a:pos x="22" y="11"/>
                                  </a:cxn>
                                  <a:cxn ang="0">
                                    <a:pos x="17" y="16"/>
                                  </a:cxn>
                                  <a:cxn ang="0">
                                    <a:pos x="5" y="16"/>
                                  </a:cxn>
                                </a:cxnLst>
                                <a:rect l="0" t="0" r="r" b="b"/>
                                <a:pathLst>
                                  <a:path w="22" h="16">
                                    <a:moveTo>
                                      <a:pt x="5" y="16"/>
                                    </a:moveTo>
                                    <a:lnTo>
                                      <a:pt x="0" y="11"/>
                                    </a:lnTo>
                                    <a:lnTo>
                                      <a:pt x="0" y="5"/>
                                    </a:lnTo>
                                    <a:lnTo>
                                      <a:pt x="0" y="5"/>
                                    </a:lnTo>
                                    <a:lnTo>
                                      <a:pt x="0" y="0"/>
                                    </a:lnTo>
                                    <a:lnTo>
                                      <a:pt x="5" y="0"/>
                                    </a:lnTo>
                                    <a:lnTo>
                                      <a:pt x="17" y="0"/>
                                    </a:lnTo>
                                    <a:lnTo>
                                      <a:pt x="22" y="0"/>
                                    </a:lnTo>
                                    <a:lnTo>
                                      <a:pt x="22" y="5"/>
                                    </a:lnTo>
                                    <a:lnTo>
                                      <a:pt x="22" y="5"/>
                                    </a:lnTo>
                                    <a:lnTo>
                                      <a:pt x="22" y="11"/>
                                    </a:lnTo>
                                    <a:lnTo>
                                      <a:pt x="17"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71" name="Freeform 233">
                                <a:extLst>
                                  <a:ext uri="{FF2B5EF4-FFF2-40B4-BE49-F238E27FC236}">
                                    <a16:creationId xmlns="" xmlns:a16="http://schemas.microsoft.com/office/drawing/2014/main" id="{0B871962-2D06-404B-8A05-C6E43B5B532E}"/>
                                  </a:ext>
                                </a:extLst>
                              </p:cNvPr>
                              <p:cNvSpPr>
                                <a:spLocks/>
                              </p:cNvSpPr>
                              <p:nvPr/>
                            </p:nvSpPr>
                            <p:spPr bwMode="auto">
                              <a:xfrm>
                                <a:off x="2426" y="1607"/>
                                <a:ext cx="26" cy="27"/>
                              </a:xfrm>
                              <a:custGeom>
                                <a:avLst/>
                                <a:gdLst/>
                                <a:ahLst/>
                                <a:cxnLst>
                                  <a:cxn ang="0">
                                    <a:pos x="17" y="21"/>
                                  </a:cxn>
                                  <a:cxn ang="0">
                                    <a:pos x="11" y="27"/>
                                  </a:cxn>
                                  <a:cxn ang="0">
                                    <a:pos x="6" y="27"/>
                                  </a:cxn>
                                  <a:cxn ang="0">
                                    <a:pos x="6" y="27"/>
                                  </a:cxn>
                                  <a:cxn ang="0">
                                    <a:pos x="0" y="27"/>
                                  </a:cxn>
                                  <a:cxn ang="0">
                                    <a:pos x="0" y="21"/>
                                  </a:cxn>
                                  <a:cxn ang="0">
                                    <a:pos x="0" y="6"/>
                                  </a:cxn>
                                  <a:cxn ang="0">
                                    <a:pos x="0" y="0"/>
                                  </a:cxn>
                                  <a:cxn ang="0">
                                    <a:pos x="6" y="0"/>
                                  </a:cxn>
                                  <a:cxn ang="0">
                                    <a:pos x="6" y="0"/>
                                  </a:cxn>
                                  <a:cxn ang="0">
                                    <a:pos x="11" y="0"/>
                                  </a:cxn>
                                  <a:cxn ang="0">
                                    <a:pos x="17" y="6"/>
                                  </a:cxn>
                                  <a:cxn ang="0">
                                    <a:pos x="17" y="21"/>
                                  </a:cxn>
                                </a:cxnLst>
                                <a:rect l="0" t="0" r="r" b="b"/>
                                <a:pathLst>
                                  <a:path w="17" h="27">
                                    <a:moveTo>
                                      <a:pt x="17" y="21"/>
                                    </a:moveTo>
                                    <a:lnTo>
                                      <a:pt x="11" y="27"/>
                                    </a:lnTo>
                                    <a:lnTo>
                                      <a:pt x="6" y="27"/>
                                    </a:lnTo>
                                    <a:lnTo>
                                      <a:pt x="6" y="27"/>
                                    </a:lnTo>
                                    <a:lnTo>
                                      <a:pt x="0" y="27"/>
                                    </a:lnTo>
                                    <a:lnTo>
                                      <a:pt x="0" y="21"/>
                                    </a:lnTo>
                                    <a:lnTo>
                                      <a:pt x="0" y="6"/>
                                    </a:lnTo>
                                    <a:lnTo>
                                      <a:pt x="0" y="0"/>
                                    </a:lnTo>
                                    <a:lnTo>
                                      <a:pt x="6" y="0"/>
                                    </a:lnTo>
                                    <a:lnTo>
                                      <a:pt x="6" y="0"/>
                                    </a:lnTo>
                                    <a:lnTo>
                                      <a:pt x="11" y="0"/>
                                    </a:lnTo>
                                    <a:lnTo>
                                      <a:pt x="17" y="6"/>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72" name="Freeform 234">
                                <a:extLst>
                                  <a:ext uri="{FF2B5EF4-FFF2-40B4-BE49-F238E27FC236}">
                                    <a16:creationId xmlns="" xmlns:a16="http://schemas.microsoft.com/office/drawing/2014/main" id="{7EC2F52A-CD3B-43BE-8F45-2B152676C72A}"/>
                                  </a:ext>
                                </a:extLst>
                              </p:cNvPr>
                              <p:cNvSpPr>
                                <a:spLocks/>
                              </p:cNvSpPr>
                              <p:nvPr/>
                            </p:nvSpPr>
                            <p:spPr bwMode="auto">
                              <a:xfrm>
                                <a:off x="2426" y="1607"/>
                                <a:ext cx="43" cy="16"/>
                              </a:xfrm>
                              <a:custGeom>
                                <a:avLst/>
                                <a:gdLst/>
                                <a:ahLst/>
                                <a:cxnLst>
                                  <a:cxn ang="0">
                                    <a:pos x="6" y="16"/>
                                  </a:cxn>
                                  <a:cxn ang="0">
                                    <a:pos x="0" y="11"/>
                                  </a:cxn>
                                  <a:cxn ang="0">
                                    <a:pos x="0" y="6"/>
                                  </a:cxn>
                                  <a:cxn ang="0">
                                    <a:pos x="0" y="6"/>
                                  </a:cxn>
                                  <a:cxn ang="0">
                                    <a:pos x="0" y="0"/>
                                  </a:cxn>
                                  <a:cxn ang="0">
                                    <a:pos x="6" y="0"/>
                                  </a:cxn>
                                  <a:cxn ang="0">
                                    <a:pos x="23" y="0"/>
                                  </a:cxn>
                                  <a:cxn ang="0">
                                    <a:pos x="28" y="0"/>
                                  </a:cxn>
                                  <a:cxn ang="0">
                                    <a:pos x="28" y="6"/>
                                  </a:cxn>
                                  <a:cxn ang="0">
                                    <a:pos x="28" y="6"/>
                                  </a:cxn>
                                  <a:cxn ang="0">
                                    <a:pos x="28" y="11"/>
                                  </a:cxn>
                                  <a:cxn ang="0">
                                    <a:pos x="23" y="16"/>
                                  </a:cxn>
                                  <a:cxn ang="0">
                                    <a:pos x="6" y="16"/>
                                  </a:cxn>
                                </a:cxnLst>
                                <a:rect l="0" t="0" r="r" b="b"/>
                                <a:pathLst>
                                  <a:path w="28" h="16">
                                    <a:moveTo>
                                      <a:pt x="6" y="16"/>
                                    </a:moveTo>
                                    <a:lnTo>
                                      <a:pt x="0" y="11"/>
                                    </a:lnTo>
                                    <a:lnTo>
                                      <a:pt x="0" y="6"/>
                                    </a:lnTo>
                                    <a:lnTo>
                                      <a:pt x="0" y="6"/>
                                    </a:lnTo>
                                    <a:lnTo>
                                      <a:pt x="0" y="0"/>
                                    </a:lnTo>
                                    <a:lnTo>
                                      <a:pt x="6" y="0"/>
                                    </a:lnTo>
                                    <a:lnTo>
                                      <a:pt x="23" y="0"/>
                                    </a:lnTo>
                                    <a:lnTo>
                                      <a:pt x="28" y="0"/>
                                    </a:lnTo>
                                    <a:lnTo>
                                      <a:pt x="28" y="6"/>
                                    </a:lnTo>
                                    <a:lnTo>
                                      <a:pt x="28" y="6"/>
                                    </a:lnTo>
                                    <a:lnTo>
                                      <a:pt x="28"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73" name="Freeform 235">
                                <a:extLst>
                                  <a:ext uri="{FF2B5EF4-FFF2-40B4-BE49-F238E27FC236}">
                                    <a16:creationId xmlns="" xmlns:a16="http://schemas.microsoft.com/office/drawing/2014/main" id="{45256C18-6E04-412A-87E8-6EFF9613DEFC}"/>
                                  </a:ext>
                                </a:extLst>
                              </p:cNvPr>
                              <p:cNvSpPr>
                                <a:spLocks/>
                              </p:cNvSpPr>
                              <p:nvPr/>
                            </p:nvSpPr>
                            <p:spPr bwMode="auto">
                              <a:xfrm>
                                <a:off x="2452" y="1597"/>
                                <a:ext cx="26" cy="20"/>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74" name="Freeform 236">
                                <a:extLst>
                                  <a:ext uri="{FF2B5EF4-FFF2-40B4-BE49-F238E27FC236}">
                                    <a16:creationId xmlns="" xmlns:a16="http://schemas.microsoft.com/office/drawing/2014/main" id="{514369F1-D44B-4C12-B0C0-F4F57CE975E9}"/>
                                  </a:ext>
                                </a:extLst>
                              </p:cNvPr>
                              <p:cNvSpPr>
                                <a:spLocks/>
                              </p:cNvSpPr>
                              <p:nvPr/>
                            </p:nvSpPr>
                            <p:spPr bwMode="auto">
                              <a:xfrm>
                                <a:off x="2452" y="1597"/>
                                <a:ext cx="42" cy="14"/>
                              </a:xfrm>
                              <a:custGeom>
                                <a:avLst/>
                                <a:gdLst/>
                                <a:ahLst/>
                                <a:cxnLst>
                                  <a:cxn ang="0">
                                    <a:pos x="6" y="16"/>
                                  </a:cxn>
                                  <a:cxn ang="0">
                                    <a:pos x="0" y="10"/>
                                  </a:cxn>
                                  <a:cxn ang="0">
                                    <a:pos x="0" y="5"/>
                                  </a:cxn>
                                  <a:cxn ang="0">
                                    <a:pos x="0" y="5"/>
                                  </a:cxn>
                                  <a:cxn ang="0">
                                    <a:pos x="0" y="0"/>
                                  </a:cxn>
                                  <a:cxn ang="0">
                                    <a:pos x="6" y="0"/>
                                  </a:cxn>
                                  <a:cxn ang="0">
                                    <a:pos x="23" y="0"/>
                                  </a:cxn>
                                  <a:cxn ang="0">
                                    <a:pos x="28" y="0"/>
                                  </a:cxn>
                                  <a:cxn ang="0">
                                    <a:pos x="28" y="5"/>
                                  </a:cxn>
                                  <a:cxn ang="0">
                                    <a:pos x="28" y="5"/>
                                  </a:cxn>
                                  <a:cxn ang="0">
                                    <a:pos x="28" y="10"/>
                                  </a:cxn>
                                  <a:cxn ang="0">
                                    <a:pos x="23" y="16"/>
                                  </a:cxn>
                                  <a:cxn ang="0">
                                    <a:pos x="6" y="16"/>
                                  </a:cxn>
                                </a:cxnLst>
                                <a:rect l="0" t="0" r="r" b="b"/>
                                <a:pathLst>
                                  <a:path w="28" h="16">
                                    <a:moveTo>
                                      <a:pt x="6" y="16"/>
                                    </a:moveTo>
                                    <a:lnTo>
                                      <a:pt x="0" y="10"/>
                                    </a:lnTo>
                                    <a:lnTo>
                                      <a:pt x="0" y="5"/>
                                    </a:lnTo>
                                    <a:lnTo>
                                      <a:pt x="0" y="5"/>
                                    </a:lnTo>
                                    <a:lnTo>
                                      <a:pt x="0" y="0"/>
                                    </a:lnTo>
                                    <a:lnTo>
                                      <a:pt x="6" y="0"/>
                                    </a:lnTo>
                                    <a:lnTo>
                                      <a:pt x="23" y="0"/>
                                    </a:lnTo>
                                    <a:lnTo>
                                      <a:pt x="28" y="0"/>
                                    </a:lnTo>
                                    <a:lnTo>
                                      <a:pt x="28" y="5"/>
                                    </a:lnTo>
                                    <a:lnTo>
                                      <a:pt x="28" y="5"/>
                                    </a:lnTo>
                                    <a:lnTo>
                                      <a:pt x="28" y="10"/>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75" name="Freeform 237">
                                <a:extLst>
                                  <a:ext uri="{FF2B5EF4-FFF2-40B4-BE49-F238E27FC236}">
                                    <a16:creationId xmlns="" xmlns:a16="http://schemas.microsoft.com/office/drawing/2014/main" id="{50AC4638-1A5B-4689-928B-CA5C76081F4D}"/>
                                  </a:ext>
                                </a:extLst>
                              </p:cNvPr>
                              <p:cNvSpPr>
                                <a:spLocks/>
                              </p:cNvSpPr>
                              <p:nvPr/>
                            </p:nvSpPr>
                            <p:spPr bwMode="auto">
                              <a:xfrm>
                                <a:off x="2478" y="1586"/>
                                <a:ext cx="25" cy="20"/>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76" name="Freeform 238">
                                <a:extLst>
                                  <a:ext uri="{FF2B5EF4-FFF2-40B4-BE49-F238E27FC236}">
                                    <a16:creationId xmlns="" xmlns:a16="http://schemas.microsoft.com/office/drawing/2014/main" id="{00DC6AE1-ECC6-42AF-A139-5E1BF2AD1E9F}"/>
                                  </a:ext>
                                </a:extLst>
                              </p:cNvPr>
                              <p:cNvSpPr>
                                <a:spLocks/>
                              </p:cNvSpPr>
                              <p:nvPr/>
                            </p:nvSpPr>
                            <p:spPr bwMode="auto">
                              <a:xfrm>
                                <a:off x="2478" y="1586"/>
                                <a:ext cx="51" cy="16"/>
                              </a:xfrm>
                              <a:custGeom>
                                <a:avLst/>
                                <a:gdLst/>
                                <a:ahLst/>
                                <a:cxnLst>
                                  <a:cxn ang="0">
                                    <a:pos x="6" y="16"/>
                                  </a:cxn>
                                  <a:cxn ang="0">
                                    <a:pos x="0" y="11"/>
                                  </a:cxn>
                                  <a:cxn ang="0">
                                    <a:pos x="0" y="5"/>
                                  </a:cxn>
                                  <a:cxn ang="0">
                                    <a:pos x="0" y="5"/>
                                  </a:cxn>
                                  <a:cxn ang="0">
                                    <a:pos x="0" y="0"/>
                                  </a:cxn>
                                  <a:cxn ang="0">
                                    <a:pos x="6" y="0"/>
                                  </a:cxn>
                                  <a:cxn ang="0">
                                    <a:pos x="28" y="0"/>
                                  </a:cxn>
                                  <a:cxn ang="0">
                                    <a:pos x="34" y="0"/>
                                  </a:cxn>
                                  <a:cxn ang="0">
                                    <a:pos x="34" y="5"/>
                                  </a:cxn>
                                  <a:cxn ang="0">
                                    <a:pos x="34" y="5"/>
                                  </a:cxn>
                                  <a:cxn ang="0">
                                    <a:pos x="34" y="11"/>
                                  </a:cxn>
                                  <a:cxn ang="0">
                                    <a:pos x="28" y="16"/>
                                  </a:cxn>
                                  <a:cxn ang="0">
                                    <a:pos x="6" y="16"/>
                                  </a:cxn>
                                </a:cxnLst>
                                <a:rect l="0" t="0" r="r" b="b"/>
                                <a:pathLst>
                                  <a:path w="34" h="16">
                                    <a:moveTo>
                                      <a:pt x="6" y="16"/>
                                    </a:moveTo>
                                    <a:lnTo>
                                      <a:pt x="0" y="11"/>
                                    </a:lnTo>
                                    <a:lnTo>
                                      <a:pt x="0" y="5"/>
                                    </a:lnTo>
                                    <a:lnTo>
                                      <a:pt x="0" y="5"/>
                                    </a:lnTo>
                                    <a:lnTo>
                                      <a:pt x="0" y="0"/>
                                    </a:lnTo>
                                    <a:lnTo>
                                      <a:pt x="6" y="0"/>
                                    </a:lnTo>
                                    <a:lnTo>
                                      <a:pt x="28" y="0"/>
                                    </a:lnTo>
                                    <a:lnTo>
                                      <a:pt x="34" y="0"/>
                                    </a:lnTo>
                                    <a:lnTo>
                                      <a:pt x="34" y="5"/>
                                    </a:lnTo>
                                    <a:lnTo>
                                      <a:pt x="34" y="5"/>
                                    </a:lnTo>
                                    <a:lnTo>
                                      <a:pt x="34" y="11"/>
                                    </a:lnTo>
                                    <a:lnTo>
                                      <a:pt x="28"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77" name="Freeform 239">
                                <a:extLst>
                                  <a:ext uri="{FF2B5EF4-FFF2-40B4-BE49-F238E27FC236}">
                                    <a16:creationId xmlns="" xmlns:a16="http://schemas.microsoft.com/office/drawing/2014/main" id="{F5794400-5007-4605-BFB9-427ED05DD942}"/>
                                  </a:ext>
                                </a:extLst>
                              </p:cNvPr>
                              <p:cNvSpPr>
                                <a:spLocks/>
                              </p:cNvSpPr>
                              <p:nvPr/>
                            </p:nvSpPr>
                            <p:spPr bwMode="auto">
                              <a:xfrm>
                                <a:off x="2513" y="1575"/>
                                <a:ext cx="25" cy="22"/>
                              </a:xfrm>
                              <a:custGeom>
                                <a:avLst/>
                                <a:gdLst/>
                                <a:ahLst/>
                                <a:cxnLst>
                                  <a:cxn ang="0">
                                    <a:pos x="17" y="16"/>
                                  </a:cxn>
                                  <a:cxn ang="0">
                                    <a:pos x="11" y="22"/>
                                  </a:cxn>
                                  <a:cxn ang="0">
                                    <a:pos x="5" y="22"/>
                                  </a:cxn>
                                  <a:cxn ang="0">
                                    <a:pos x="5" y="22"/>
                                  </a:cxn>
                                  <a:cxn ang="0">
                                    <a:pos x="0" y="22"/>
                                  </a:cxn>
                                  <a:cxn ang="0">
                                    <a:pos x="0" y="16"/>
                                  </a:cxn>
                                  <a:cxn ang="0">
                                    <a:pos x="0" y="6"/>
                                  </a:cxn>
                                  <a:cxn ang="0">
                                    <a:pos x="0" y="0"/>
                                  </a:cxn>
                                  <a:cxn ang="0">
                                    <a:pos x="5" y="0"/>
                                  </a:cxn>
                                  <a:cxn ang="0">
                                    <a:pos x="5" y="0"/>
                                  </a:cxn>
                                  <a:cxn ang="0">
                                    <a:pos x="11" y="0"/>
                                  </a:cxn>
                                  <a:cxn ang="0">
                                    <a:pos x="17" y="6"/>
                                  </a:cxn>
                                  <a:cxn ang="0">
                                    <a:pos x="17" y="16"/>
                                  </a:cxn>
                                </a:cxnLst>
                                <a:rect l="0" t="0" r="r" b="b"/>
                                <a:pathLst>
                                  <a:path w="17" h="22">
                                    <a:moveTo>
                                      <a:pt x="17" y="16"/>
                                    </a:moveTo>
                                    <a:lnTo>
                                      <a:pt x="11" y="22"/>
                                    </a:lnTo>
                                    <a:lnTo>
                                      <a:pt x="5" y="22"/>
                                    </a:lnTo>
                                    <a:lnTo>
                                      <a:pt x="5" y="22"/>
                                    </a:lnTo>
                                    <a:lnTo>
                                      <a:pt x="0" y="22"/>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78" name="Freeform 240">
                                <a:extLst>
                                  <a:ext uri="{FF2B5EF4-FFF2-40B4-BE49-F238E27FC236}">
                                    <a16:creationId xmlns="" xmlns:a16="http://schemas.microsoft.com/office/drawing/2014/main" id="{EFAD5478-5EDF-4873-8FC5-67A3F9148EE9}"/>
                                  </a:ext>
                                </a:extLst>
                              </p:cNvPr>
                              <p:cNvSpPr>
                                <a:spLocks/>
                              </p:cNvSpPr>
                              <p:nvPr/>
                            </p:nvSpPr>
                            <p:spPr bwMode="auto">
                              <a:xfrm>
                                <a:off x="2513" y="1575"/>
                                <a:ext cx="33" cy="16"/>
                              </a:xfrm>
                              <a:custGeom>
                                <a:avLst/>
                                <a:gdLst/>
                                <a:ahLst/>
                                <a:cxnLst>
                                  <a:cxn ang="0">
                                    <a:pos x="5" y="16"/>
                                  </a:cxn>
                                  <a:cxn ang="0">
                                    <a:pos x="0" y="11"/>
                                  </a:cxn>
                                  <a:cxn ang="0">
                                    <a:pos x="0" y="6"/>
                                  </a:cxn>
                                  <a:cxn ang="0">
                                    <a:pos x="0" y="6"/>
                                  </a:cxn>
                                  <a:cxn ang="0">
                                    <a:pos x="0" y="0"/>
                                  </a:cxn>
                                  <a:cxn ang="0">
                                    <a:pos x="5" y="0"/>
                                  </a:cxn>
                                  <a:cxn ang="0">
                                    <a:pos x="17" y="0"/>
                                  </a:cxn>
                                  <a:cxn ang="0">
                                    <a:pos x="22" y="0"/>
                                  </a:cxn>
                                  <a:cxn ang="0">
                                    <a:pos x="22" y="6"/>
                                  </a:cxn>
                                  <a:cxn ang="0">
                                    <a:pos x="22" y="6"/>
                                  </a:cxn>
                                  <a:cxn ang="0">
                                    <a:pos x="22" y="11"/>
                                  </a:cxn>
                                  <a:cxn ang="0">
                                    <a:pos x="17" y="16"/>
                                  </a:cxn>
                                  <a:cxn ang="0">
                                    <a:pos x="5" y="16"/>
                                  </a:cxn>
                                </a:cxnLst>
                                <a:rect l="0" t="0" r="r" b="b"/>
                                <a:pathLst>
                                  <a:path w="22" h="16">
                                    <a:moveTo>
                                      <a:pt x="5" y="16"/>
                                    </a:moveTo>
                                    <a:lnTo>
                                      <a:pt x="0" y="11"/>
                                    </a:lnTo>
                                    <a:lnTo>
                                      <a:pt x="0" y="6"/>
                                    </a:lnTo>
                                    <a:lnTo>
                                      <a:pt x="0" y="6"/>
                                    </a:lnTo>
                                    <a:lnTo>
                                      <a:pt x="0" y="0"/>
                                    </a:lnTo>
                                    <a:lnTo>
                                      <a:pt x="5" y="0"/>
                                    </a:lnTo>
                                    <a:lnTo>
                                      <a:pt x="17" y="0"/>
                                    </a:lnTo>
                                    <a:lnTo>
                                      <a:pt x="22" y="0"/>
                                    </a:lnTo>
                                    <a:lnTo>
                                      <a:pt x="22" y="6"/>
                                    </a:lnTo>
                                    <a:lnTo>
                                      <a:pt x="22" y="6"/>
                                    </a:lnTo>
                                    <a:lnTo>
                                      <a:pt x="22" y="11"/>
                                    </a:lnTo>
                                    <a:lnTo>
                                      <a:pt x="17"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79" name="Freeform 241">
                                <a:extLst>
                                  <a:ext uri="{FF2B5EF4-FFF2-40B4-BE49-F238E27FC236}">
                                    <a16:creationId xmlns="" xmlns:a16="http://schemas.microsoft.com/office/drawing/2014/main" id="{DA6D4CAE-CB34-416E-BBD5-5C5BE6138E0E}"/>
                                  </a:ext>
                                </a:extLst>
                              </p:cNvPr>
                              <p:cNvSpPr>
                                <a:spLocks/>
                              </p:cNvSpPr>
                              <p:nvPr/>
                            </p:nvSpPr>
                            <p:spPr bwMode="auto">
                              <a:xfrm>
                                <a:off x="2529" y="1565"/>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80" name="Freeform 242">
                                <a:extLst>
                                  <a:ext uri="{FF2B5EF4-FFF2-40B4-BE49-F238E27FC236}">
                                    <a16:creationId xmlns="" xmlns:a16="http://schemas.microsoft.com/office/drawing/2014/main" id="{18D9A1B5-284F-49C2-9A07-D39E728F425E}"/>
                                  </a:ext>
                                </a:extLst>
                              </p:cNvPr>
                              <p:cNvSpPr>
                                <a:spLocks/>
                              </p:cNvSpPr>
                              <p:nvPr/>
                            </p:nvSpPr>
                            <p:spPr bwMode="auto">
                              <a:xfrm>
                                <a:off x="2529" y="1565"/>
                                <a:ext cx="68" cy="16"/>
                              </a:xfrm>
                              <a:custGeom>
                                <a:avLst/>
                                <a:gdLst/>
                                <a:ahLst/>
                                <a:cxnLst>
                                  <a:cxn ang="0">
                                    <a:pos x="6" y="16"/>
                                  </a:cxn>
                                  <a:cxn ang="0">
                                    <a:pos x="0" y="10"/>
                                  </a:cxn>
                                  <a:cxn ang="0">
                                    <a:pos x="0" y="5"/>
                                  </a:cxn>
                                  <a:cxn ang="0">
                                    <a:pos x="0" y="5"/>
                                  </a:cxn>
                                  <a:cxn ang="0">
                                    <a:pos x="0" y="0"/>
                                  </a:cxn>
                                  <a:cxn ang="0">
                                    <a:pos x="6" y="0"/>
                                  </a:cxn>
                                  <a:cxn ang="0">
                                    <a:pos x="40" y="0"/>
                                  </a:cxn>
                                  <a:cxn ang="0">
                                    <a:pos x="45" y="0"/>
                                  </a:cxn>
                                  <a:cxn ang="0">
                                    <a:pos x="45" y="5"/>
                                  </a:cxn>
                                  <a:cxn ang="0">
                                    <a:pos x="45" y="5"/>
                                  </a:cxn>
                                  <a:cxn ang="0">
                                    <a:pos x="45" y="10"/>
                                  </a:cxn>
                                  <a:cxn ang="0">
                                    <a:pos x="40" y="16"/>
                                  </a:cxn>
                                  <a:cxn ang="0">
                                    <a:pos x="6" y="16"/>
                                  </a:cxn>
                                </a:cxnLst>
                                <a:rect l="0" t="0" r="r" b="b"/>
                                <a:pathLst>
                                  <a:path w="45" h="16">
                                    <a:moveTo>
                                      <a:pt x="6" y="16"/>
                                    </a:moveTo>
                                    <a:lnTo>
                                      <a:pt x="0" y="10"/>
                                    </a:lnTo>
                                    <a:lnTo>
                                      <a:pt x="0" y="5"/>
                                    </a:lnTo>
                                    <a:lnTo>
                                      <a:pt x="0" y="5"/>
                                    </a:lnTo>
                                    <a:lnTo>
                                      <a:pt x="0" y="0"/>
                                    </a:lnTo>
                                    <a:lnTo>
                                      <a:pt x="6" y="0"/>
                                    </a:lnTo>
                                    <a:lnTo>
                                      <a:pt x="40" y="0"/>
                                    </a:lnTo>
                                    <a:lnTo>
                                      <a:pt x="45" y="0"/>
                                    </a:lnTo>
                                    <a:lnTo>
                                      <a:pt x="45" y="5"/>
                                    </a:lnTo>
                                    <a:lnTo>
                                      <a:pt x="45" y="5"/>
                                    </a:lnTo>
                                    <a:lnTo>
                                      <a:pt x="45" y="10"/>
                                    </a:lnTo>
                                    <a:lnTo>
                                      <a:pt x="40"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81" name="Freeform 243">
                                <a:extLst>
                                  <a:ext uri="{FF2B5EF4-FFF2-40B4-BE49-F238E27FC236}">
                                    <a16:creationId xmlns="" xmlns:a16="http://schemas.microsoft.com/office/drawing/2014/main" id="{B83D2FC3-DD9D-43C9-BEC8-E450480451B9}"/>
                                  </a:ext>
                                </a:extLst>
                              </p:cNvPr>
                              <p:cNvSpPr>
                                <a:spLocks/>
                              </p:cNvSpPr>
                              <p:nvPr/>
                            </p:nvSpPr>
                            <p:spPr bwMode="auto">
                              <a:xfrm>
                                <a:off x="2581" y="1549"/>
                                <a:ext cx="25" cy="26"/>
                              </a:xfrm>
                              <a:custGeom>
                                <a:avLst/>
                                <a:gdLst/>
                                <a:ahLst/>
                                <a:cxnLst>
                                  <a:cxn ang="0">
                                    <a:pos x="17" y="21"/>
                                  </a:cxn>
                                  <a:cxn ang="0">
                                    <a:pos x="11" y="26"/>
                                  </a:cxn>
                                  <a:cxn ang="0">
                                    <a:pos x="6" y="26"/>
                                  </a:cxn>
                                  <a:cxn ang="0">
                                    <a:pos x="6" y="26"/>
                                  </a:cxn>
                                  <a:cxn ang="0">
                                    <a:pos x="0" y="26"/>
                                  </a:cxn>
                                  <a:cxn ang="0">
                                    <a:pos x="0" y="21"/>
                                  </a:cxn>
                                  <a:cxn ang="0">
                                    <a:pos x="0" y="5"/>
                                  </a:cxn>
                                  <a:cxn ang="0">
                                    <a:pos x="0" y="0"/>
                                  </a:cxn>
                                  <a:cxn ang="0">
                                    <a:pos x="6" y="0"/>
                                  </a:cxn>
                                  <a:cxn ang="0">
                                    <a:pos x="6" y="0"/>
                                  </a:cxn>
                                  <a:cxn ang="0">
                                    <a:pos x="11" y="0"/>
                                  </a:cxn>
                                  <a:cxn ang="0">
                                    <a:pos x="17" y="5"/>
                                  </a:cxn>
                                  <a:cxn ang="0">
                                    <a:pos x="17" y="21"/>
                                  </a:cxn>
                                </a:cxnLst>
                                <a:rect l="0" t="0" r="r" b="b"/>
                                <a:pathLst>
                                  <a:path w="17" h="26">
                                    <a:moveTo>
                                      <a:pt x="17" y="21"/>
                                    </a:moveTo>
                                    <a:lnTo>
                                      <a:pt x="11" y="26"/>
                                    </a:lnTo>
                                    <a:lnTo>
                                      <a:pt x="6" y="26"/>
                                    </a:lnTo>
                                    <a:lnTo>
                                      <a:pt x="6" y="26"/>
                                    </a:lnTo>
                                    <a:lnTo>
                                      <a:pt x="0" y="26"/>
                                    </a:lnTo>
                                    <a:lnTo>
                                      <a:pt x="0" y="21"/>
                                    </a:lnTo>
                                    <a:lnTo>
                                      <a:pt x="0" y="5"/>
                                    </a:lnTo>
                                    <a:lnTo>
                                      <a:pt x="0" y="0"/>
                                    </a:lnTo>
                                    <a:lnTo>
                                      <a:pt x="6" y="0"/>
                                    </a:lnTo>
                                    <a:lnTo>
                                      <a:pt x="6" y="0"/>
                                    </a:lnTo>
                                    <a:lnTo>
                                      <a:pt x="11" y="0"/>
                                    </a:lnTo>
                                    <a:lnTo>
                                      <a:pt x="17" y="5"/>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82" name="Freeform 244">
                                <a:extLst>
                                  <a:ext uri="{FF2B5EF4-FFF2-40B4-BE49-F238E27FC236}">
                                    <a16:creationId xmlns="" xmlns:a16="http://schemas.microsoft.com/office/drawing/2014/main" id="{DCB3BA2F-1E75-493C-A78D-F5A12DC6C3CC}"/>
                                  </a:ext>
                                </a:extLst>
                              </p:cNvPr>
                              <p:cNvSpPr>
                                <a:spLocks/>
                              </p:cNvSpPr>
                              <p:nvPr/>
                            </p:nvSpPr>
                            <p:spPr bwMode="auto">
                              <a:xfrm>
                                <a:off x="2581" y="1549"/>
                                <a:ext cx="25" cy="16"/>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83" name="Freeform 245">
                                <a:extLst>
                                  <a:ext uri="{FF2B5EF4-FFF2-40B4-BE49-F238E27FC236}">
                                    <a16:creationId xmlns="" xmlns:a16="http://schemas.microsoft.com/office/drawing/2014/main" id="{A192F3AE-39AA-4241-8B4D-E0F571FDB102}"/>
                                  </a:ext>
                                </a:extLst>
                              </p:cNvPr>
                              <p:cNvSpPr>
                                <a:spLocks/>
                              </p:cNvSpPr>
                              <p:nvPr/>
                            </p:nvSpPr>
                            <p:spPr bwMode="auto">
                              <a:xfrm>
                                <a:off x="2590" y="1538"/>
                                <a:ext cx="25"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84" name="Freeform 246">
                                <a:extLst>
                                  <a:ext uri="{FF2B5EF4-FFF2-40B4-BE49-F238E27FC236}">
                                    <a16:creationId xmlns="" xmlns:a16="http://schemas.microsoft.com/office/drawing/2014/main" id="{2F2D24BE-EA0C-4414-99B7-6825B4544EBE}"/>
                                  </a:ext>
                                </a:extLst>
                              </p:cNvPr>
                              <p:cNvSpPr>
                                <a:spLocks/>
                              </p:cNvSpPr>
                              <p:nvPr/>
                            </p:nvSpPr>
                            <p:spPr bwMode="auto">
                              <a:xfrm>
                                <a:off x="2590" y="1538"/>
                                <a:ext cx="25" cy="16"/>
                              </a:xfrm>
                              <a:custGeom>
                                <a:avLst/>
                                <a:gdLst/>
                                <a:ahLst/>
                                <a:cxnLst>
                                  <a:cxn ang="0">
                                    <a:pos x="5" y="16"/>
                                  </a:cxn>
                                  <a:cxn ang="0">
                                    <a:pos x="0" y="11"/>
                                  </a:cxn>
                                  <a:cxn ang="0">
                                    <a:pos x="0" y="5"/>
                                  </a:cxn>
                                  <a:cxn ang="0">
                                    <a:pos x="0" y="5"/>
                                  </a:cxn>
                                  <a:cxn ang="0">
                                    <a:pos x="0" y="0"/>
                                  </a:cxn>
                                  <a:cxn ang="0">
                                    <a:pos x="5" y="0"/>
                                  </a:cxn>
                                  <a:cxn ang="0">
                                    <a:pos x="11" y="0"/>
                                  </a:cxn>
                                  <a:cxn ang="0">
                                    <a:pos x="17" y="0"/>
                                  </a:cxn>
                                  <a:cxn ang="0">
                                    <a:pos x="17" y="5"/>
                                  </a:cxn>
                                  <a:cxn ang="0">
                                    <a:pos x="17" y="5"/>
                                  </a:cxn>
                                  <a:cxn ang="0">
                                    <a:pos x="17" y="11"/>
                                  </a:cxn>
                                  <a:cxn ang="0">
                                    <a:pos x="11" y="16"/>
                                  </a:cxn>
                                  <a:cxn ang="0">
                                    <a:pos x="5" y="16"/>
                                  </a:cxn>
                                </a:cxnLst>
                                <a:rect l="0" t="0" r="r" b="b"/>
                                <a:pathLst>
                                  <a:path w="17" h="16">
                                    <a:moveTo>
                                      <a:pt x="5" y="16"/>
                                    </a:moveTo>
                                    <a:lnTo>
                                      <a:pt x="0" y="11"/>
                                    </a:lnTo>
                                    <a:lnTo>
                                      <a:pt x="0" y="5"/>
                                    </a:lnTo>
                                    <a:lnTo>
                                      <a:pt x="0" y="5"/>
                                    </a:lnTo>
                                    <a:lnTo>
                                      <a:pt x="0" y="0"/>
                                    </a:lnTo>
                                    <a:lnTo>
                                      <a:pt x="5" y="0"/>
                                    </a:lnTo>
                                    <a:lnTo>
                                      <a:pt x="11" y="0"/>
                                    </a:lnTo>
                                    <a:lnTo>
                                      <a:pt x="17" y="0"/>
                                    </a:lnTo>
                                    <a:lnTo>
                                      <a:pt x="17" y="5"/>
                                    </a:lnTo>
                                    <a:lnTo>
                                      <a:pt x="17" y="5"/>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85" name="Freeform 247">
                                <a:extLst>
                                  <a:ext uri="{FF2B5EF4-FFF2-40B4-BE49-F238E27FC236}">
                                    <a16:creationId xmlns="" xmlns:a16="http://schemas.microsoft.com/office/drawing/2014/main" id="{40152C2A-FF52-41B8-A377-41430F7193C8}"/>
                                  </a:ext>
                                </a:extLst>
                              </p:cNvPr>
                              <p:cNvSpPr>
                                <a:spLocks/>
                              </p:cNvSpPr>
                              <p:nvPr/>
                            </p:nvSpPr>
                            <p:spPr bwMode="auto">
                              <a:xfrm>
                                <a:off x="2597" y="1527"/>
                                <a:ext cx="26" cy="22"/>
                              </a:xfrm>
                              <a:custGeom>
                                <a:avLst/>
                                <a:gdLst/>
                                <a:ahLst/>
                                <a:cxnLst>
                                  <a:cxn ang="0">
                                    <a:pos x="17" y="16"/>
                                  </a:cxn>
                                  <a:cxn ang="0">
                                    <a:pos x="12" y="22"/>
                                  </a:cxn>
                                  <a:cxn ang="0">
                                    <a:pos x="6" y="22"/>
                                  </a:cxn>
                                  <a:cxn ang="0">
                                    <a:pos x="6" y="22"/>
                                  </a:cxn>
                                  <a:cxn ang="0">
                                    <a:pos x="0" y="22"/>
                                  </a:cxn>
                                  <a:cxn ang="0">
                                    <a:pos x="0" y="16"/>
                                  </a:cxn>
                                  <a:cxn ang="0">
                                    <a:pos x="0" y="6"/>
                                  </a:cxn>
                                  <a:cxn ang="0">
                                    <a:pos x="0" y="0"/>
                                  </a:cxn>
                                  <a:cxn ang="0">
                                    <a:pos x="6" y="0"/>
                                  </a:cxn>
                                  <a:cxn ang="0">
                                    <a:pos x="6" y="0"/>
                                  </a:cxn>
                                  <a:cxn ang="0">
                                    <a:pos x="12" y="0"/>
                                  </a:cxn>
                                  <a:cxn ang="0">
                                    <a:pos x="17" y="6"/>
                                  </a:cxn>
                                  <a:cxn ang="0">
                                    <a:pos x="17" y="16"/>
                                  </a:cxn>
                                </a:cxnLst>
                                <a:rect l="0" t="0" r="r" b="b"/>
                                <a:pathLst>
                                  <a:path w="17" h="22">
                                    <a:moveTo>
                                      <a:pt x="17" y="16"/>
                                    </a:moveTo>
                                    <a:lnTo>
                                      <a:pt x="12" y="22"/>
                                    </a:lnTo>
                                    <a:lnTo>
                                      <a:pt x="6" y="22"/>
                                    </a:lnTo>
                                    <a:lnTo>
                                      <a:pt x="6" y="22"/>
                                    </a:lnTo>
                                    <a:lnTo>
                                      <a:pt x="0" y="22"/>
                                    </a:lnTo>
                                    <a:lnTo>
                                      <a:pt x="0" y="16"/>
                                    </a:lnTo>
                                    <a:lnTo>
                                      <a:pt x="0" y="6"/>
                                    </a:lnTo>
                                    <a:lnTo>
                                      <a:pt x="0" y="0"/>
                                    </a:lnTo>
                                    <a:lnTo>
                                      <a:pt x="6" y="0"/>
                                    </a:lnTo>
                                    <a:lnTo>
                                      <a:pt x="6" y="0"/>
                                    </a:lnTo>
                                    <a:lnTo>
                                      <a:pt x="12"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86" name="Freeform 248">
                                <a:extLst>
                                  <a:ext uri="{FF2B5EF4-FFF2-40B4-BE49-F238E27FC236}">
                                    <a16:creationId xmlns="" xmlns:a16="http://schemas.microsoft.com/office/drawing/2014/main" id="{C385EFDE-7768-40E3-8964-842A403D7868}"/>
                                  </a:ext>
                                </a:extLst>
                              </p:cNvPr>
                              <p:cNvSpPr>
                                <a:spLocks/>
                              </p:cNvSpPr>
                              <p:nvPr/>
                            </p:nvSpPr>
                            <p:spPr bwMode="auto">
                              <a:xfrm>
                                <a:off x="2597" y="1527"/>
                                <a:ext cx="26"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87" name="Freeform 249">
                                <a:extLst>
                                  <a:ext uri="{FF2B5EF4-FFF2-40B4-BE49-F238E27FC236}">
                                    <a16:creationId xmlns="" xmlns:a16="http://schemas.microsoft.com/office/drawing/2014/main" id="{814940E6-432D-48D6-BED8-E47DD1BCD487}"/>
                                  </a:ext>
                                </a:extLst>
                              </p:cNvPr>
                              <p:cNvSpPr>
                                <a:spLocks/>
                              </p:cNvSpPr>
                              <p:nvPr/>
                            </p:nvSpPr>
                            <p:spPr bwMode="auto">
                              <a:xfrm>
                                <a:off x="2606" y="1517"/>
                                <a:ext cx="26" cy="20"/>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88" name="Freeform 250">
                                <a:extLst>
                                  <a:ext uri="{FF2B5EF4-FFF2-40B4-BE49-F238E27FC236}">
                                    <a16:creationId xmlns="" xmlns:a16="http://schemas.microsoft.com/office/drawing/2014/main" id="{9AD1A3B1-6351-4A57-8016-BCC9A3E19EB1}"/>
                                  </a:ext>
                                </a:extLst>
                              </p:cNvPr>
                              <p:cNvSpPr>
                                <a:spLocks/>
                              </p:cNvSpPr>
                              <p:nvPr/>
                            </p:nvSpPr>
                            <p:spPr bwMode="auto">
                              <a:xfrm>
                                <a:off x="2606" y="1517"/>
                                <a:ext cx="129" cy="14"/>
                              </a:xfrm>
                              <a:custGeom>
                                <a:avLst/>
                                <a:gdLst/>
                                <a:ahLst/>
                                <a:cxnLst>
                                  <a:cxn ang="0">
                                    <a:pos x="6" y="16"/>
                                  </a:cxn>
                                  <a:cxn ang="0">
                                    <a:pos x="0" y="10"/>
                                  </a:cxn>
                                  <a:cxn ang="0">
                                    <a:pos x="0" y="5"/>
                                  </a:cxn>
                                  <a:cxn ang="0">
                                    <a:pos x="0" y="5"/>
                                  </a:cxn>
                                  <a:cxn ang="0">
                                    <a:pos x="0" y="0"/>
                                  </a:cxn>
                                  <a:cxn ang="0">
                                    <a:pos x="6" y="0"/>
                                  </a:cxn>
                                  <a:cxn ang="0">
                                    <a:pos x="79" y="0"/>
                                  </a:cxn>
                                  <a:cxn ang="0">
                                    <a:pos x="85" y="0"/>
                                  </a:cxn>
                                  <a:cxn ang="0">
                                    <a:pos x="85" y="5"/>
                                  </a:cxn>
                                  <a:cxn ang="0">
                                    <a:pos x="85" y="5"/>
                                  </a:cxn>
                                  <a:cxn ang="0">
                                    <a:pos x="85" y="10"/>
                                  </a:cxn>
                                  <a:cxn ang="0">
                                    <a:pos x="79" y="16"/>
                                  </a:cxn>
                                  <a:cxn ang="0">
                                    <a:pos x="6" y="16"/>
                                  </a:cxn>
                                </a:cxnLst>
                                <a:rect l="0" t="0" r="r" b="b"/>
                                <a:pathLst>
                                  <a:path w="85" h="16">
                                    <a:moveTo>
                                      <a:pt x="6" y="16"/>
                                    </a:moveTo>
                                    <a:lnTo>
                                      <a:pt x="0" y="10"/>
                                    </a:lnTo>
                                    <a:lnTo>
                                      <a:pt x="0" y="5"/>
                                    </a:lnTo>
                                    <a:lnTo>
                                      <a:pt x="0" y="5"/>
                                    </a:lnTo>
                                    <a:lnTo>
                                      <a:pt x="0" y="0"/>
                                    </a:lnTo>
                                    <a:lnTo>
                                      <a:pt x="6" y="0"/>
                                    </a:lnTo>
                                    <a:lnTo>
                                      <a:pt x="79" y="0"/>
                                    </a:lnTo>
                                    <a:lnTo>
                                      <a:pt x="85" y="0"/>
                                    </a:lnTo>
                                    <a:lnTo>
                                      <a:pt x="85" y="5"/>
                                    </a:lnTo>
                                    <a:lnTo>
                                      <a:pt x="85" y="5"/>
                                    </a:lnTo>
                                    <a:lnTo>
                                      <a:pt x="85" y="10"/>
                                    </a:lnTo>
                                    <a:lnTo>
                                      <a:pt x="79"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89" name="Freeform 251">
                                <a:extLst>
                                  <a:ext uri="{FF2B5EF4-FFF2-40B4-BE49-F238E27FC236}">
                                    <a16:creationId xmlns="" xmlns:a16="http://schemas.microsoft.com/office/drawing/2014/main" id="{4CC331A2-9E0C-4085-B822-9F90A5070951}"/>
                                  </a:ext>
                                </a:extLst>
                              </p:cNvPr>
                              <p:cNvSpPr>
                                <a:spLocks/>
                              </p:cNvSpPr>
                              <p:nvPr/>
                            </p:nvSpPr>
                            <p:spPr bwMode="auto">
                              <a:xfrm>
                                <a:off x="2718" y="1506"/>
                                <a:ext cx="26" cy="20"/>
                              </a:xfrm>
                              <a:custGeom>
                                <a:avLst/>
                                <a:gdLst/>
                                <a:ahLst/>
                                <a:cxnLst>
                                  <a:cxn ang="0">
                                    <a:pos x="17" y="16"/>
                                  </a:cxn>
                                  <a:cxn ang="0">
                                    <a:pos x="11" y="21"/>
                                  </a:cxn>
                                  <a:cxn ang="0">
                                    <a:pos x="5" y="21"/>
                                  </a:cxn>
                                  <a:cxn ang="0">
                                    <a:pos x="5" y="21"/>
                                  </a:cxn>
                                  <a:cxn ang="0">
                                    <a:pos x="0" y="21"/>
                                  </a:cxn>
                                  <a:cxn ang="0">
                                    <a:pos x="0" y="16"/>
                                  </a:cxn>
                                  <a:cxn ang="0">
                                    <a:pos x="0" y="6"/>
                                  </a:cxn>
                                  <a:cxn ang="0">
                                    <a:pos x="0" y="0"/>
                                  </a:cxn>
                                  <a:cxn ang="0">
                                    <a:pos x="5" y="0"/>
                                  </a:cxn>
                                  <a:cxn ang="0">
                                    <a:pos x="5" y="0"/>
                                  </a:cxn>
                                  <a:cxn ang="0">
                                    <a:pos x="11" y="0"/>
                                  </a:cxn>
                                  <a:cxn ang="0">
                                    <a:pos x="17" y="6"/>
                                  </a:cxn>
                                  <a:cxn ang="0">
                                    <a:pos x="17" y="16"/>
                                  </a:cxn>
                                </a:cxnLst>
                                <a:rect l="0" t="0" r="r" b="b"/>
                                <a:pathLst>
                                  <a:path w="17" h="21">
                                    <a:moveTo>
                                      <a:pt x="17" y="16"/>
                                    </a:moveTo>
                                    <a:lnTo>
                                      <a:pt x="11" y="21"/>
                                    </a:lnTo>
                                    <a:lnTo>
                                      <a:pt x="5" y="21"/>
                                    </a:lnTo>
                                    <a:lnTo>
                                      <a:pt x="5" y="21"/>
                                    </a:lnTo>
                                    <a:lnTo>
                                      <a:pt x="0" y="21"/>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90" name="Freeform 252">
                                <a:extLst>
                                  <a:ext uri="{FF2B5EF4-FFF2-40B4-BE49-F238E27FC236}">
                                    <a16:creationId xmlns="" xmlns:a16="http://schemas.microsoft.com/office/drawing/2014/main" id="{9F2D5A2B-6625-4EC2-B1AF-29EF6F046F93}"/>
                                  </a:ext>
                                </a:extLst>
                              </p:cNvPr>
                              <p:cNvSpPr>
                                <a:spLocks/>
                              </p:cNvSpPr>
                              <p:nvPr/>
                            </p:nvSpPr>
                            <p:spPr bwMode="auto">
                              <a:xfrm>
                                <a:off x="2718" y="1506"/>
                                <a:ext cx="120" cy="14"/>
                              </a:xfrm>
                              <a:custGeom>
                                <a:avLst/>
                                <a:gdLst/>
                                <a:ahLst/>
                                <a:cxnLst>
                                  <a:cxn ang="0">
                                    <a:pos x="5" y="16"/>
                                  </a:cxn>
                                  <a:cxn ang="0">
                                    <a:pos x="0" y="11"/>
                                  </a:cxn>
                                  <a:cxn ang="0">
                                    <a:pos x="0" y="6"/>
                                  </a:cxn>
                                  <a:cxn ang="0">
                                    <a:pos x="0" y="6"/>
                                  </a:cxn>
                                  <a:cxn ang="0">
                                    <a:pos x="0" y="0"/>
                                  </a:cxn>
                                  <a:cxn ang="0">
                                    <a:pos x="5" y="0"/>
                                  </a:cxn>
                                  <a:cxn ang="0">
                                    <a:pos x="73" y="0"/>
                                  </a:cxn>
                                  <a:cxn ang="0">
                                    <a:pos x="79" y="0"/>
                                  </a:cxn>
                                  <a:cxn ang="0">
                                    <a:pos x="79" y="6"/>
                                  </a:cxn>
                                  <a:cxn ang="0">
                                    <a:pos x="79" y="6"/>
                                  </a:cxn>
                                  <a:cxn ang="0">
                                    <a:pos x="79" y="11"/>
                                  </a:cxn>
                                  <a:cxn ang="0">
                                    <a:pos x="73" y="16"/>
                                  </a:cxn>
                                  <a:cxn ang="0">
                                    <a:pos x="5" y="16"/>
                                  </a:cxn>
                                </a:cxnLst>
                                <a:rect l="0" t="0" r="r" b="b"/>
                                <a:pathLst>
                                  <a:path w="79" h="16">
                                    <a:moveTo>
                                      <a:pt x="5" y="16"/>
                                    </a:moveTo>
                                    <a:lnTo>
                                      <a:pt x="0" y="11"/>
                                    </a:lnTo>
                                    <a:lnTo>
                                      <a:pt x="0" y="6"/>
                                    </a:lnTo>
                                    <a:lnTo>
                                      <a:pt x="0" y="6"/>
                                    </a:lnTo>
                                    <a:lnTo>
                                      <a:pt x="0" y="0"/>
                                    </a:lnTo>
                                    <a:lnTo>
                                      <a:pt x="5" y="0"/>
                                    </a:lnTo>
                                    <a:lnTo>
                                      <a:pt x="73" y="0"/>
                                    </a:lnTo>
                                    <a:lnTo>
                                      <a:pt x="79" y="0"/>
                                    </a:lnTo>
                                    <a:lnTo>
                                      <a:pt x="79" y="6"/>
                                    </a:lnTo>
                                    <a:lnTo>
                                      <a:pt x="79" y="6"/>
                                    </a:lnTo>
                                    <a:lnTo>
                                      <a:pt x="79" y="11"/>
                                    </a:lnTo>
                                    <a:lnTo>
                                      <a:pt x="73"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91" name="Freeform 253">
                                <a:extLst>
                                  <a:ext uri="{FF2B5EF4-FFF2-40B4-BE49-F238E27FC236}">
                                    <a16:creationId xmlns="" xmlns:a16="http://schemas.microsoft.com/office/drawing/2014/main" id="{2B996FDA-8825-46A8-993C-E07BFF6B7A8E}"/>
                                  </a:ext>
                                </a:extLst>
                              </p:cNvPr>
                              <p:cNvSpPr>
                                <a:spLocks/>
                              </p:cNvSpPr>
                              <p:nvPr/>
                            </p:nvSpPr>
                            <p:spPr bwMode="auto">
                              <a:xfrm>
                                <a:off x="2821" y="1496"/>
                                <a:ext cx="26"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92" name="Freeform 254">
                                <a:extLst>
                                  <a:ext uri="{FF2B5EF4-FFF2-40B4-BE49-F238E27FC236}">
                                    <a16:creationId xmlns="" xmlns:a16="http://schemas.microsoft.com/office/drawing/2014/main" id="{D3A6FEBA-BA2E-460B-9944-97114A907781}"/>
                                  </a:ext>
                                </a:extLst>
                              </p:cNvPr>
                              <p:cNvSpPr>
                                <a:spLocks/>
                              </p:cNvSpPr>
                              <p:nvPr/>
                            </p:nvSpPr>
                            <p:spPr bwMode="auto">
                              <a:xfrm>
                                <a:off x="2821" y="1496"/>
                                <a:ext cx="51" cy="16"/>
                              </a:xfrm>
                              <a:custGeom>
                                <a:avLst/>
                                <a:gdLst/>
                                <a:ahLst/>
                                <a:cxnLst>
                                  <a:cxn ang="0">
                                    <a:pos x="5" y="16"/>
                                  </a:cxn>
                                  <a:cxn ang="0">
                                    <a:pos x="0" y="10"/>
                                  </a:cxn>
                                  <a:cxn ang="0">
                                    <a:pos x="0" y="5"/>
                                  </a:cxn>
                                  <a:cxn ang="0">
                                    <a:pos x="0" y="5"/>
                                  </a:cxn>
                                  <a:cxn ang="0">
                                    <a:pos x="0" y="0"/>
                                  </a:cxn>
                                  <a:cxn ang="0">
                                    <a:pos x="5" y="0"/>
                                  </a:cxn>
                                  <a:cxn ang="0">
                                    <a:pos x="28" y="0"/>
                                  </a:cxn>
                                  <a:cxn ang="0">
                                    <a:pos x="34" y="0"/>
                                  </a:cxn>
                                  <a:cxn ang="0">
                                    <a:pos x="34" y="5"/>
                                  </a:cxn>
                                  <a:cxn ang="0">
                                    <a:pos x="34" y="5"/>
                                  </a:cxn>
                                  <a:cxn ang="0">
                                    <a:pos x="34" y="10"/>
                                  </a:cxn>
                                  <a:cxn ang="0">
                                    <a:pos x="28" y="16"/>
                                  </a:cxn>
                                  <a:cxn ang="0">
                                    <a:pos x="5" y="16"/>
                                  </a:cxn>
                                </a:cxnLst>
                                <a:rect l="0" t="0" r="r" b="b"/>
                                <a:pathLst>
                                  <a:path w="34" h="16">
                                    <a:moveTo>
                                      <a:pt x="5" y="16"/>
                                    </a:moveTo>
                                    <a:lnTo>
                                      <a:pt x="0" y="10"/>
                                    </a:lnTo>
                                    <a:lnTo>
                                      <a:pt x="0" y="5"/>
                                    </a:lnTo>
                                    <a:lnTo>
                                      <a:pt x="0" y="5"/>
                                    </a:lnTo>
                                    <a:lnTo>
                                      <a:pt x="0" y="0"/>
                                    </a:lnTo>
                                    <a:lnTo>
                                      <a:pt x="5" y="0"/>
                                    </a:lnTo>
                                    <a:lnTo>
                                      <a:pt x="28" y="0"/>
                                    </a:lnTo>
                                    <a:lnTo>
                                      <a:pt x="34" y="0"/>
                                    </a:lnTo>
                                    <a:lnTo>
                                      <a:pt x="34" y="5"/>
                                    </a:lnTo>
                                    <a:lnTo>
                                      <a:pt x="34" y="5"/>
                                    </a:lnTo>
                                    <a:lnTo>
                                      <a:pt x="34" y="10"/>
                                    </a:lnTo>
                                    <a:lnTo>
                                      <a:pt x="28"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93" name="Freeform 255">
                                <a:extLst>
                                  <a:ext uri="{FF2B5EF4-FFF2-40B4-BE49-F238E27FC236}">
                                    <a16:creationId xmlns="" xmlns:a16="http://schemas.microsoft.com/office/drawing/2014/main" id="{893FAB7A-4DC3-4515-A750-599B13BA1E45}"/>
                                  </a:ext>
                                </a:extLst>
                              </p:cNvPr>
                              <p:cNvSpPr>
                                <a:spLocks/>
                              </p:cNvSpPr>
                              <p:nvPr/>
                            </p:nvSpPr>
                            <p:spPr bwMode="auto">
                              <a:xfrm>
                                <a:off x="2854" y="1480"/>
                                <a:ext cx="26" cy="26"/>
                              </a:xfrm>
                              <a:custGeom>
                                <a:avLst/>
                                <a:gdLst/>
                                <a:ahLst/>
                                <a:cxnLst>
                                  <a:cxn ang="0">
                                    <a:pos x="17" y="21"/>
                                  </a:cxn>
                                  <a:cxn ang="0">
                                    <a:pos x="12" y="26"/>
                                  </a:cxn>
                                  <a:cxn ang="0">
                                    <a:pos x="6" y="26"/>
                                  </a:cxn>
                                  <a:cxn ang="0">
                                    <a:pos x="6" y="26"/>
                                  </a:cxn>
                                  <a:cxn ang="0">
                                    <a:pos x="0" y="26"/>
                                  </a:cxn>
                                  <a:cxn ang="0">
                                    <a:pos x="0" y="21"/>
                                  </a:cxn>
                                  <a:cxn ang="0">
                                    <a:pos x="0" y="5"/>
                                  </a:cxn>
                                  <a:cxn ang="0">
                                    <a:pos x="0" y="0"/>
                                  </a:cxn>
                                  <a:cxn ang="0">
                                    <a:pos x="6" y="0"/>
                                  </a:cxn>
                                  <a:cxn ang="0">
                                    <a:pos x="6" y="0"/>
                                  </a:cxn>
                                  <a:cxn ang="0">
                                    <a:pos x="12" y="0"/>
                                  </a:cxn>
                                  <a:cxn ang="0">
                                    <a:pos x="17" y="5"/>
                                  </a:cxn>
                                  <a:cxn ang="0">
                                    <a:pos x="17" y="21"/>
                                  </a:cxn>
                                </a:cxnLst>
                                <a:rect l="0" t="0" r="r" b="b"/>
                                <a:pathLst>
                                  <a:path w="17" h="26">
                                    <a:moveTo>
                                      <a:pt x="17" y="21"/>
                                    </a:moveTo>
                                    <a:lnTo>
                                      <a:pt x="12" y="26"/>
                                    </a:lnTo>
                                    <a:lnTo>
                                      <a:pt x="6" y="26"/>
                                    </a:lnTo>
                                    <a:lnTo>
                                      <a:pt x="6" y="26"/>
                                    </a:lnTo>
                                    <a:lnTo>
                                      <a:pt x="0" y="26"/>
                                    </a:lnTo>
                                    <a:lnTo>
                                      <a:pt x="0" y="21"/>
                                    </a:lnTo>
                                    <a:lnTo>
                                      <a:pt x="0" y="5"/>
                                    </a:lnTo>
                                    <a:lnTo>
                                      <a:pt x="0" y="0"/>
                                    </a:lnTo>
                                    <a:lnTo>
                                      <a:pt x="6" y="0"/>
                                    </a:lnTo>
                                    <a:lnTo>
                                      <a:pt x="6" y="0"/>
                                    </a:lnTo>
                                    <a:lnTo>
                                      <a:pt x="12" y="0"/>
                                    </a:lnTo>
                                    <a:lnTo>
                                      <a:pt x="17" y="5"/>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94" name="Freeform 256">
                                <a:extLst>
                                  <a:ext uri="{FF2B5EF4-FFF2-40B4-BE49-F238E27FC236}">
                                    <a16:creationId xmlns="" xmlns:a16="http://schemas.microsoft.com/office/drawing/2014/main" id="{6A475CB1-DFB9-45AA-B206-FA525CBB8796}"/>
                                  </a:ext>
                                </a:extLst>
                              </p:cNvPr>
                              <p:cNvSpPr>
                                <a:spLocks/>
                              </p:cNvSpPr>
                              <p:nvPr/>
                            </p:nvSpPr>
                            <p:spPr bwMode="auto">
                              <a:xfrm>
                                <a:off x="2854" y="1480"/>
                                <a:ext cx="26" cy="16"/>
                              </a:xfrm>
                              <a:custGeom>
                                <a:avLst/>
                                <a:gdLst/>
                                <a:ahLst/>
                                <a:cxnLst>
                                  <a:cxn ang="0">
                                    <a:pos x="6" y="16"/>
                                  </a:cxn>
                                  <a:cxn ang="0">
                                    <a:pos x="0" y="10"/>
                                  </a:cxn>
                                  <a:cxn ang="0">
                                    <a:pos x="0" y="5"/>
                                  </a:cxn>
                                  <a:cxn ang="0">
                                    <a:pos x="0" y="5"/>
                                  </a:cxn>
                                  <a:cxn ang="0">
                                    <a:pos x="0" y="0"/>
                                  </a:cxn>
                                  <a:cxn ang="0">
                                    <a:pos x="6" y="0"/>
                                  </a:cxn>
                                  <a:cxn ang="0">
                                    <a:pos x="12" y="0"/>
                                  </a:cxn>
                                  <a:cxn ang="0">
                                    <a:pos x="17" y="0"/>
                                  </a:cxn>
                                  <a:cxn ang="0">
                                    <a:pos x="17" y="5"/>
                                  </a:cxn>
                                  <a:cxn ang="0">
                                    <a:pos x="17" y="5"/>
                                  </a:cxn>
                                  <a:cxn ang="0">
                                    <a:pos x="17" y="10"/>
                                  </a:cxn>
                                  <a:cxn ang="0">
                                    <a:pos x="12" y="16"/>
                                  </a:cxn>
                                  <a:cxn ang="0">
                                    <a:pos x="6" y="16"/>
                                  </a:cxn>
                                </a:cxnLst>
                                <a:rect l="0" t="0" r="r" b="b"/>
                                <a:pathLst>
                                  <a:path w="17" h="16">
                                    <a:moveTo>
                                      <a:pt x="6" y="16"/>
                                    </a:moveTo>
                                    <a:lnTo>
                                      <a:pt x="0" y="10"/>
                                    </a:lnTo>
                                    <a:lnTo>
                                      <a:pt x="0" y="5"/>
                                    </a:lnTo>
                                    <a:lnTo>
                                      <a:pt x="0" y="5"/>
                                    </a:lnTo>
                                    <a:lnTo>
                                      <a:pt x="0" y="0"/>
                                    </a:lnTo>
                                    <a:lnTo>
                                      <a:pt x="6" y="0"/>
                                    </a:lnTo>
                                    <a:lnTo>
                                      <a:pt x="12" y="0"/>
                                    </a:lnTo>
                                    <a:lnTo>
                                      <a:pt x="17" y="0"/>
                                    </a:lnTo>
                                    <a:lnTo>
                                      <a:pt x="17" y="5"/>
                                    </a:lnTo>
                                    <a:lnTo>
                                      <a:pt x="17" y="5"/>
                                    </a:lnTo>
                                    <a:lnTo>
                                      <a:pt x="17" y="10"/>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95" name="Freeform 257">
                                <a:extLst>
                                  <a:ext uri="{FF2B5EF4-FFF2-40B4-BE49-F238E27FC236}">
                                    <a16:creationId xmlns="" xmlns:a16="http://schemas.microsoft.com/office/drawing/2014/main" id="{97E0EBF9-8BD9-429F-9929-E606DC3CC4DC}"/>
                                  </a:ext>
                                </a:extLst>
                              </p:cNvPr>
                              <p:cNvSpPr>
                                <a:spLocks/>
                              </p:cNvSpPr>
                              <p:nvPr/>
                            </p:nvSpPr>
                            <p:spPr bwMode="auto">
                              <a:xfrm>
                                <a:off x="2863" y="1469"/>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96" name="Freeform 258">
                                <a:extLst>
                                  <a:ext uri="{FF2B5EF4-FFF2-40B4-BE49-F238E27FC236}">
                                    <a16:creationId xmlns="" xmlns:a16="http://schemas.microsoft.com/office/drawing/2014/main" id="{D42FD9FE-BC32-4D20-85F0-331A2D1BDABB}"/>
                                  </a:ext>
                                </a:extLst>
                              </p:cNvPr>
                              <p:cNvSpPr>
                                <a:spLocks/>
                              </p:cNvSpPr>
                              <p:nvPr/>
                            </p:nvSpPr>
                            <p:spPr bwMode="auto">
                              <a:xfrm>
                                <a:off x="2863" y="1469"/>
                                <a:ext cx="35" cy="16"/>
                              </a:xfrm>
                              <a:custGeom>
                                <a:avLst/>
                                <a:gdLst/>
                                <a:ahLst/>
                                <a:cxnLst>
                                  <a:cxn ang="0">
                                    <a:pos x="6" y="16"/>
                                  </a:cxn>
                                  <a:cxn ang="0">
                                    <a:pos x="0" y="11"/>
                                  </a:cxn>
                                  <a:cxn ang="0">
                                    <a:pos x="0" y="5"/>
                                  </a:cxn>
                                  <a:cxn ang="0">
                                    <a:pos x="0" y="5"/>
                                  </a:cxn>
                                  <a:cxn ang="0">
                                    <a:pos x="0" y="0"/>
                                  </a:cxn>
                                  <a:cxn ang="0">
                                    <a:pos x="6" y="0"/>
                                  </a:cxn>
                                  <a:cxn ang="0">
                                    <a:pos x="17" y="0"/>
                                  </a:cxn>
                                  <a:cxn ang="0">
                                    <a:pos x="23" y="0"/>
                                  </a:cxn>
                                  <a:cxn ang="0">
                                    <a:pos x="23" y="5"/>
                                  </a:cxn>
                                  <a:cxn ang="0">
                                    <a:pos x="23" y="5"/>
                                  </a:cxn>
                                  <a:cxn ang="0">
                                    <a:pos x="23" y="11"/>
                                  </a:cxn>
                                  <a:cxn ang="0">
                                    <a:pos x="17" y="16"/>
                                  </a:cxn>
                                  <a:cxn ang="0">
                                    <a:pos x="6" y="16"/>
                                  </a:cxn>
                                </a:cxnLst>
                                <a:rect l="0" t="0" r="r" b="b"/>
                                <a:pathLst>
                                  <a:path w="23" h="16">
                                    <a:moveTo>
                                      <a:pt x="6" y="16"/>
                                    </a:moveTo>
                                    <a:lnTo>
                                      <a:pt x="0" y="11"/>
                                    </a:lnTo>
                                    <a:lnTo>
                                      <a:pt x="0" y="5"/>
                                    </a:lnTo>
                                    <a:lnTo>
                                      <a:pt x="0" y="5"/>
                                    </a:lnTo>
                                    <a:lnTo>
                                      <a:pt x="0" y="0"/>
                                    </a:lnTo>
                                    <a:lnTo>
                                      <a:pt x="6" y="0"/>
                                    </a:lnTo>
                                    <a:lnTo>
                                      <a:pt x="17" y="0"/>
                                    </a:lnTo>
                                    <a:lnTo>
                                      <a:pt x="23" y="0"/>
                                    </a:lnTo>
                                    <a:lnTo>
                                      <a:pt x="23" y="5"/>
                                    </a:lnTo>
                                    <a:lnTo>
                                      <a:pt x="23" y="5"/>
                                    </a:lnTo>
                                    <a:lnTo>
                                      <a:pt x="23" y="11"/>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97" name="Freeform 259">
                                <a:extLst>
                                  <a:ext uri="{FF2B5EF4-FFF2-40B4-BE49-F238E27FC236}">
                                    <a16:creationId xmlns="" xmlns:a16="http://schemas.microsoft.com/office/drawing/2014/main" id="{D96F8193-EC38-4474-BC17-9ECB6C83DF71}"/>
                                  </a:ext>
                                </a:extLst>
                              </p:cNvPr>
                              <p:cNvSpPr>
                                <a:spLocks/>
                              </p:cNvSpPr>
                              <p:nvPr/>
                            </p:nvSpPr>
                            <p:spPr bwMode="auto">
                              <a:xfrm>
                                <a:off x="2880" y="1469"/>
                                <a:ext cx="69" cy="16"/>
                              </a:xfrm>
                              <a:custGeom>
                                <a:avLst/>
                                <a:gdLst/>
                                <a:ahLst/>
                                <a:cxnLst>
                                  <a:cxn ang="0">
                                    <a:pos x="6" y="16"/>
                                  </a:cxn>
                                  <a:cxn ang="0">
                                    <a:pos x="0" y="11"/>
                                  </a:cxn>
                                  <a:cxn ang="0">
                                    <a:pos x="0" y="5"/>
                                  </a:cxn>
                                  <a:cxn ang="0">
                                    <a:pos x="0" y="5"/>
                                  </a:cxn>
                                  <a:cxn ang="0">
                                    <a:pos x="0" y="0"/>
                                  </a:cxn>
                                  <a:cxn ang="0">
                                    <a:pos x="6" y="0"/>
                                  </a:cxn>
                                  <a:cxn ang="0">
                                    <a:pos x="40" y="0"/>
                                  </a:cxn>
                                  <a:cxn ang="0">
                                    <a:pos x="46" y="0"/>
                                  </a:cxn>
                                  <a:cxn ang="0">
                                    <a:pos x="46" y="5"/>
                                  </a:cxn>
                                  <a:cxn ang="0">
                                    <a:pos x="46" y="5"/>
                                  </a:cxn>
                                  <a:cxn ang="0">
                                    <a:pos x="46" y="11"/>
                                  </a:cxn>
                                  <a:cxn ang="0">
                                    <a:pos x="40" y="16"/>
                                  </a:cxn>
                                  <a:cxn ang="0">
                                    <a:pos x="6" y="16"/>
                                  </a:cxn>
                                </a:cxnLst>
                                <a:rect l="0" t="0" r="r" b="b"/>
                                <a:pathLst>
                                  <a:path w="46" h="16">
                                    <a:moveTo>
                                      <a:pt x="6" y="16"/>
                                    </a:moveTo>
                                    <a:lnTo>
                                      <a:pt x="0" y="11"/>
                                    </a:lnTo>
                                    <a:lnTo>
                                      <a:pt x="0" y="5"/>
                                    </a:lnTo>
                                    <a:lnTo>
                                      <a:pt x="0" y="5"/>
                                    </a:lnTo>
                                    <a:lnTo>
                                      <a:pt x="0" y="0"/>
                                    </a:lnTo>
                                    <a:lnTo>
                                      <a:pt x="6" y="0"/>
                                    </a:lnTo>
                                    <a:lnTo>
                                      <a:pt x="40" y="0"/>
                                    </a:lnTo>
                                    <a:lnTo>
                                      <a:pt x="46" y="0"/>
                                    </a:lnTo>
                                    <a:lnTo>
                                      <a:pt x="46" y="5"/>
                                    </a:lnTo>
                                    <a:lnTo>
                                      <a:pt x="46" y="5"/>
                                    </a:lnTo>
                                    <a:lnTo>
                                      <a:pt x="46" y="11"/>
                                    </a:lnTo>
                                    <a:lnTo>
                                      <a:pt x="40"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98" name="Freeform 260">
                                <a:extLst>
                                  <a:ext uri="{FF2B5EF4-FFF2-40B4-BE49-F238E27FC236}">
                                    <a16:creationId xmlns="" xmlns:a16="http://schemas.microsoft.com/office/drawing/2014/main" id="{4507F1E0-4B03-43A4-B9B0-DA3E08B604DF}"/>
                                  </a:ext>
                                </a:extLst>
                              </p:cNvPr>
                              <p:cNvSpPr>
                                <a:spLocks/>
                              </p:cNvSpPr>
                              <p:nvPr/>
                            </p:nvSpPr>
                            <p:spPr bwMode="auto">
                              <a:xfrm>
                                <a:off x="2931" y="1458"/>
                                <a:ext cx="26" cy="22"/>
                              </a:xfrm>
                              <a:custGeom>
                                <a:avLst/>
                                <a:gdLst/>
                                <a:ahLst/>
                                <a:cxnLst>
                                  <a:cxn ang="0">
                                    <a:pos x="17" y="16"/>
                                  </a:cxn>
                                  <a:cxn ang="0">
                                    <a:pos x="12" y="22"/>
                                  </a:cxn>
                                  <a:cxn ang="0">
                                    <a:pos x="6" y="22"/>
                                  </a:cxn>
                                  <a:cxn ang="0">
                                    <a:pos x="6" y="22"/>
                                  </a:cxn>
                                  <a:cxn ang="0">
                                    <a:pos x="0" y="22"/>
                                  </a:cxn>
                                  <a:cxn ang="0">
                                    <a:pos x="0" y="16"/>
                                  </a:cxn>
                                  <a:cxn ang="0">
                                    <a:pos x="0" y="6"/>
                                  </a:cxn>
                                  <a:cxn ang="0">
                                    <a:pos x="0" y="0"/>
                                  </a:cxn>
                                  <a:cxn ang="0">
                                    <a:pos x="6" y="0"/>
                                  </a:cxn>
                                  <a:cxn ang="0">
                                    <a:pos x="6" y="0"/>
                                  </a:cxn>
                                  <a:cxn ang="0">
                                    <a:pos x="12" y="0"/>
                                  </a:cxn>
                                  <a:cxn ang="0">
                                    <a:pos x="17" y="6"/>
                                  </a:cxn>
                                  <a:cxn ang="0">
                                    <a:pos x="17" y="16"/>
                                  </a:cxn>
                                </a:cxnLst>
                                <a:rect l="0" t="0" r="r" b="b"/>
                                <a:pathLst>
                                  <a:path w="17" h="22">
                                    <a:moveTo>
                                      <a:pt x="17" y="16"/>
                                    </a:moveTo>
                                    <a:lnTo>
                                      <a:pt x="12" y="22"/>
                                    </a:lnTo>
                                    <a:lnTo>
                                      <a:pt x="6" y="22"/>
                                    </a:lnTo>
                                    <a:lnTo>
                                      <a:pt x="6" y="22"/>
                                    </a:lnTo>
                                    <a:lnTo>
                                      <a:pt x="0" y="22"/>
                                    </a:lnTo>
                                    <a:lnTo>
                                      <a:pt x="0" y="16"/>
                                    </a:lnTo>
                                    <a:lnTo>
                                      <a:pt x="0" y="6"/>
                                    </a:lnTo>
                                    <a:lnTo>
                                      <a:pt x="0" y="0"/>
                                    </a:lnTo>
                                    <a:lnTo>
                                      <a:pt x="6" y="0"/>
                                    </a:lnTo>
                                    <a:lnTo>
                                      <a:pt x="6" y="0"/>
                                    </a:lnTo>
                                    <a:lnTo>
                                      <a:pt x="12"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499" name="Freeform 261">
                                <a:extLst>
                                  <a:ext uri="{FF2B5EF4-FFF2-40B4-BE49-F238E27FC236}">
                                    <a16:creationId xmlns="" xmlns:a16="http://schemas.microsoft.com/office/drawing/2014/main" id="{891FDC47-C8B2-4C9F-BCCD-E382243E9666}"/>
                                  </a:ext>
                                </a:extLst>
                              </p:cNvPr>
                              <p:cNvSpPr>
                                <a:spLocks/>
                              </p:cNvSpPr>
                              <p:nvPr/>
                            </p:nvSpPr>
                            <p:spPr bwMode="auto">
                              <a:xfrm>
                                <a:off x="2931" y="1458"/>
                                <a:ext cx="35" cy="16"/>
                              </a:xfrm>
                              <a:custGeom>
                                <a:avLst/>
                                <a:gdLst/>
                                <a:ahLst/>
                                <a:cxnLst>
                                  <a:cxn ang="0">
                                    <a:pos x="6" y="16"/>
                                  </a:cxn>
                                  <a:cxn ang="0">
                                    <a:pos x="0" y="11"/>
                                  </a:cxn>
                                  <a:cxn ang="0">
                                    <a:pos x="0" y="6"/>
                                  </a:cxn>
                                  <a:cxn ang="0">
                                    <a:pos x="0" y="6"/>
                                  </a:cxn>
                                  <a:cxn ang="0">
                                    <a:pos x="0" y="0"/>
                                  </a:cxn>
                                  <a:cxn ang="0">
                                    <a:pos x="6" y="0"/>
                                  </a:cxn>
                                  <a:cxn ang="0">
                                    <a:pos x="17" y="0"/>
                                  </a:cxn>
                                  <a:cxn ang="0">
                                    <a:pos x="23" y="0"/>
                                  </a:cxn>
                                  <a:cxn ang="0">
                                    <a:pos x="23" y="6"/>
                                  </a:cxn>
                                  <a:cxn ang="0">
                                    <a:pos x="23" y="6"/>
                                  </a:cxn>
                                  <a:cxn ang="0">
                                    <a:pos x="23" y="11"/>
                                  </a:cxn>
                                  <a:cxn ang="0">
                                    <a:pos x="17" y="16"/>
                                  </a:cxn>
                                  <a:cxn ang="0">
                                    <a:pos x="6" y="16"/>
                                  </a:cxn>
                                </a:cxnLst>
                                <a:rect l="0" t="0" r="r" b="b"/>
                                <a:pathLst>
                                  <a:path w="23" h="16">
                                    <a:moveTo>
                                      <a:pt x="6" y="16"/>
                                    </a:moveTo>
                                    <a:lnTo>
                                      <a:pt x="0" y="11"/>
                                    </a:lnTo>
                                    <a:lnTo>
                                      <a:pt x="0" y="6"/>
                                    </a:lnTo>
                                    <a:lnTo>
                                      <a:pt x="0" y="6"/>
                                    </a:lnTo>
                                    <a:lnTo>
                                      <a:pt x="0" y="0"/>
                                    </a:lnTo>
                                    <a:lnTo>
                                      <a:pt x="6" y="0"/>
                                    </a:lnTo>
                                    <a:lnTo>
                                      <a:pt x="17" y="0"/>
                                    </a:lnTo>
                                    <a:lnTo>
                                      <a:pt x="23" y="0"/>
                                    </a:lnTo>
                                    <a:lnTo>
                                      <a:pt x="23" y="6"/>
                                    </a:lnTo>
                                    <a:lnTo>
                                      <a:pt x="23" y="6"/>
                                    </a:lnTo>
                                    <a:lnTo>
                                      <a:pt x="23" y="11"/>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00" name="Freeform 262">
                                <a:extLst>
                                  <a:ext uri="{FF2B5EF4-FFF2-40B4-BE49-F238E27FC236}">
                                    <a16:creationId xmlns="" xmlns:a16="http://schemas.microsoft.com/office/drawing/2014/main" id="{F23EEC73-5568-4D08-A596-15FC516F9053}"/>
                                  </a:ext>
                                </a:extLst>
                              </p:cNvPr>
                              <p:cNvSpPr>
                                <a:spLocks/>
                              </p:cNvSpPr>
                              <p:nvPr/>
                            </p:nvSpPr>
                            <p:spPr bwMode="auto">
                              <a:xfrm>
                                <a:off x="2949" y="1458"/>
                                <a:ext cx="35" cy="16"/>
                              </a:xfrm>
                              <a:custGeom>
                                <a:avLst/>
                                <a:gdLst/>
                                <a:ahLst/>
                                <a:cxnLst>
                                  <a:cxn ang="0">
                                    <a:pos x="5" y="16"/>
                                  </a:cxn>
                                  <a:cxn ang="0">
                                    <a:pos x="0" y="11"/>
                                  </a:cxn>
                                  <a:cxn ang="0">
                                    <a:pos x="0" y="6"/>
                                  </a:cxn>
                                  <a:cxn ang="0">
                                    <a:pos x="0" y="6"/>
                                  </a:cxn>
                                  <a:cxn ang="0">
                                    <a:pos x="0" y="0"/>
                                  </a:cxn>
                                  <a:cxn ang="0">
                                    <a:pos x="5" y="0"/>
                                  </a:cxn>
                                  <a:cxn ang="0">
                                    <a:pos x="17" y="0"/>
                                  </a:cxn>
                                  <a:cxn ang="0">
                                    <a:pos x="23" y="0"/>
                                  </a:cxn>
                                  <a:cxn ang="0">
                                    <a:pos x="23" y="6"/>
                                  </a:cxn>
                                  <a:cxn ang="0">
                                    <a:pos x="23" y="6"/>
                                  </a:cxn>
                                  <a:cxn ang="0">
                                    <a:pos x="23" y="11"/>
                                  </a:cxn>
                                  <a:cxn ang="0">
                                    <a:pos x="17" y="16"/>
                                  </a:cxn>
                                  <a:cxn ang="0">
                                    <a:pos x="5" y="16"/>
                                  </a:cxn>
                                </a:cxnLst>
                                <a:rect l="0" t="0" r="r" b="b"/>
                                <a:pathLst>
                                  <a:path w="23" h="16">
                                    <a:moveTo>
                                      <a:pt x="5" y="16"/>
                                    </a:moveTo>
                                    <a:lnTo>
                                      <a:pt x="0" y="11"/>
                                    </a:lnTo>
                                    <a:lnTo>
                                      <a:pt x="0" y="6"/>
                                    </a:lnTo>
                                    <a:lnTo>
                                      <a:pt x="0" y="6"/>
                                    </a:lnTo>
                                    <a:lnTo>
                                      <a:pt x="0" y="0"/>
                                    </a:lnTo>
                                    <a:lnTo>
                                      <a:pt x="5" y="0"/>
                                    </a:lnTo>
                                    <a:lnTo>
                                      <a:pt x="17" y="0"/>
                                    </a:lnTo>
                                    <a:lnTo>
                                      <a:pt x="23" y="0"/>
                                    </a:lnTo>
                                    <a:lnTo>
                                      <a:pt x="23" y="6"/>
                                    </a:lnTo>
                                    <a:lnTo>
                                      <a:pt x="23" y="6"/>
                                    </a:lnTo>
                                    <a:lnTo>
                                      <a:pt x="23" y="11"/>
                                    </a:lnTo>
                                    <a:lnTo>
                                      <a:pt x="17"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01" name="Freeform 263">
                                <a:extLst>
                                  <a:ext uri="{FF2B5EF4-FFF2-40B4-BE49-F238E27FC236}">
                                    <a16:creationId xmlns="" xmlns:a16="http://schemas.microsoft.com/office/drawing/2014/main" id="{FBB11C7A-B752-4406-9E33-C8B66F62D5D4}"/>
                                  </a:ext>
                                </a:extLst>
                              </p:cNvPr>
                              <p:cNvSpPr>
                                <a:spLocks/>
                              </p:cNvSpPr>
                              <p:nvPr/>
                            </p:nvSpPr>
                            <p:spPr bwMode="auto">
                              <a:xfrm>
                                <a:off x="2966" y="1458"/>
                                <a:ext cx="52" cy="16"/>
                              </a:xfrm>
                              <a:custGeom>
                                <a:avLst/>
                                <a:gdLst/>
                                <a:ahLst/>
                                <a:cxnLst>
                                  <a:cxn ang="0">
                                    <a:pos x="6" y="16"/>
                                  </a:cxn>
                                  <a:cxn ang="0">
                                    <a:pos x="0" y="11"/>
                                  </a:cxn>
                                  <a:cxn ang="0">
                                    <a:pos x="0" y="6"/>
                                  </a:cxn>
                                  <a:cxn ang="0">
                                    <a:pos x="0" y="6"/>
                                  </a:cxn>
                                  <a:cxn ang="0">
                                    <a:pos x="0" y="0"/>
                                  </a:cxn>
                                  <a:cxn ang="0">
                                    <a:pos x="6" y="0"/>
                                  </a:cxn>
                                  <a:cxn ang="0">
                                    <a:pos x="29" y="0"/>
                                  </a:cxn>
                                  <a:cxn ang="0">
                                    <a:pos x="34" y="0"/>
                                  </a:cxn>
                                  <a:cxn ang="0">
                                    <a:pos x="34" y="6"/>
                                  </a:cxn>
                                  <a:cxn ang="0">
                                    <a:pos x="34" y="6"/>
                                  </a:cxn>
                                  <a:cxn ang="0">
                                    <a:pos x="34" y="11"/>
                                  </a:cxn>
                                  <a:cxn ang="0">
                                    <a:pos x="29" y="16"/>
                                  </a:cxn>
                                  <a:cxn ang="0">
                                    <a:pos x="6" y="16"/>
                                  </a:cxn>
                                </a:cxnLst>
                                <a:rect l="0" t="0" r="r" b="b"/>
                                <a:pathLst>
                                  <a:path w="34" h="16">
                                    <a:moveTo>
                                      <a:pt x="6" y="16"/>
                                    </a:moveTo>
                                    <a:lnTo>
                                      <a:pt x="0" y="11"/>
                                    </a:lnTo>
                                    <a:lnTo>
                                      <a:pt x="0" y="6"/>
                                    </a:lnTo>
                                    <a:lnTo>
                                      <a:pt x="0" y="6"/>
                                    </a:lnTo>
                                    <a:lnTo>
                                      <a:pt x="0" y="0"/>
                                    </a:lnTo>
                                    <a:lnTo>
                                      <a:pt x="6" y="0"/>
                                    </a:lnTo>
                                    <a:lnTo>
                                      <a:pt x="29" y="0"/>
                                    </a:lnTo>
                                    <a:lnTo>
                                      <a:pt x="34" y="0"/>
                                    </a:lnTo>
                                    <a:lnTo>
                                      <a:pt x="34" y="6"/>
                                    </a:lnTo>
                                    <a:lnTo>
                                      <a:pt x="34" y="6"/>
                                    </a:lnTo>
                                    <a:lnTo>
                                      <a:pt x="34" y="11"/>
                                    </a:lnTo>
                                    <a:lnTo>
                                      <a:pt x="29"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02" name="Freeform 264">
                                <a:extLst>
                                  <a:ext uri="{FF2B5EF4-FFF2-40B4-BE49-F238E27FC236}">
                                    <a16:creationId xmlns="" xmlns:a16="http://schemas.microsoft.com/office/drawing/2014/main" id="{46A2679B-3EAE-44F5-B77F-E9B06C45683C}"/>
                                  </a:ext>
                                </a:extLst>
                              </p:cNvPr>
                              <p:cNvSpPr>
                                <a:spLocks/>
                              </p:cNvSpPr>
                              <p:nvPr/>
                            </p:nvSpPr>
                            <p:spPr bwMode="auto">
                              <a:xfrm>
                                <a:off x="3001" y="1448"/>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03" name="Freeform 265">
                                <a:extLst>
                                  <a:ext uri="{FF2B5EF4-FFF2-40B4-BE49-F238E27FC236}">
                                    <a16:creationId xmlns="" xmlns:a16="http://schemas.microsoft.com/office/drawing/2014/main" id="{C63CA318-1BAB-4AEA-803C-E3856C253FFD}"/>
                                  </a:ext>
                                </a:extLst>
                              </p:cNvPr>
                              <p:cNvSpPr>
                                <a:spLocks/>
                              </p:cNvSpPr>
                              <p:nvPr/>
                            </p:nvSpPr>
                            <p:spPr bwMode="auto">
                              <a:xfrm>
                                <a:off x="3001" y="1448"/>
                                <a:ext cx="60" cy="16"/>
                              </a:xfrm>
                              <a:custGeom>
                                <a:avLst/>
                                <a:gdLst/>
                                <a:ahLst/>
                                <a:cxnLst>
                                  <a:cxn ang="0">
                                    <a:pos x="6" y="16"/>
                                  </a:cxn>
                                  <a:cxn ang="0">
                                    <a:pos x="0" y="10"/>
                                  </a:cxn>
                                  <a:cxn ang="0">
                                    <a:pos x="0" y="5"/>
                                  </a:cxn>
                                  <a:cxn ang="0">
                                    <a:pos x="0" y="5"/>
                                  </a:cxn>
                                  <a:cxn ang="0">
                                    <a:pos x="0" y="0"/>
                                  </a:cxn>
                                  <a:cxn ang="0">
                                    <a:pos x="6" y="0"/>
                                  </a:cxn>
                                  <a:cxn ang="0">
                                    <a:pos x="34" y="0"/>
                                  </a:cxn>
                                  <a:cxn ang="0">
                                    <a:pos x="40" y="0"/>
                                  </a:cxn>
                                  <a:cxn ang="0">
                                    <a:pos x="40" y="5"/>
                                  </a:cxn>
                                  <a:cxn ang="0">
                                    <a:pos x="40" y="5"/>
                                  </a:cxn>
                                  <a:cxn ang="0">
                                    <a:pos x="40" y="10"/>
                                  </a:cxn>
                                  <a:cxn ang="0">
                                    <a:pos x="34" y="16"/>
                                  </a:cxn>
                                  <a:cxn ang="0">
                                    <a:pos x="6" y="16"/>
                                  </a:cxn>
                                </a:cxnLst>
                                <a:rect l="0" t="0" r="r" b="b"/>
                                <a:pathLst>
                                  <a:path w="40" h="16">
                                    <a:moveTo>
                                      <a:pt x="6" y="16"/>
                                    </a:moveTo>
                                    <a:lnTo>
                                      <a:pt x="0" y="10"/>
                                    </a:lnTo>
                                    <a:lnTo>
                                      <a:pt x="0" y="5"/>
                                    </a:lnTo>
                                    <a:lnTo>
                                      <a:pt x="0" y="5"/>
                                    </a:lnTo>
                                    <a:lnTo>
                                      <a:pt x="0" y="0"/>
                                    </a:lnTo>
                                    <a:lnTo>
                                      <a:pt x="6" y="0"/>
                                    </a:lnTo>
                                    <a:lnTo>
                                      <a:pt x="34" y="0"/>
                                    </a:lnTo>
                                    <a:lnTo>
                                      <a:pt x="40" y="0"/>
                                    </a:lnTo>
                                    <a:lnTo>
                                      <a:pt x="40" y="5"/>
                                    </a:lnTo>
                                    <a:lnTo>
                                      <a:pt x="40" y="5"/>
                                    </a:lnTo>
                                    <a:lnTo>
                                      <a:pt x="40" y="10"/>
                                    </a:lnTo>
                                    <a:lnTo>
                                      <a:pt x="34"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04" name="Freeform 266">
                                <a:extLst>
                                  <a:ext uri="{FF2B5EF4-FFF2-40B4-BE49-F238E27FC236}">
                                    <a16:creationId xmlns="" xmlns:a16="http://schemas.microsoft.com/office/drawing/2014/main" id="{80FB5B4C-F754-4C03-9BCD-C9A60D95D919}"/>
                                  </a:ext>
                                </a:extLst>
                              </p:cNvPr>
                              <p:cNvSpPr>
                                <a:spLocks/>
                              </p:cNvSpPr>
                              <p:nvPr/>
                            </p:nvSpPr>
                            <p:spPr bwMode="auto">
                              <a:xfrm>
                                <a:off x="3043" y="1438"/>
                                <a:ext cx="26" cy="20"/>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05" name="Freeform 267">
                                <a:extLst>
                                  <a:ext uri="{FF2B5EF4-FFF2-40B4-BE49-F238E27FC236}">
                                    <a16:creationId xmlns="" xmlns:a16="http://schemas.microsoft.com/office/drawing/2014/main" id="{788304DB-7ED6-4800-9047-196960D373AB}"/>
                                  </a:ext>
                                </a:extLst>
                              </p:cNvPr>
                              <p:cNvSpPr>
                                <a:spLocks/>
                              </p:cNvSpPr>
                              <p:nvPr/>
                            </p:nvSpPr>
                            <p:spPr bwMode="auto">
                              <a:xfrm>
                                <a:off x="3043" y="1438"/>
                                <a:ext cx="95" cy="14"/>
                              </a:xfrm>
                              <a:custGeom>
                                <a:avLst/>
                                <a:gdLst/>
                                <a:ahLst/>
                                <a:cxnLst>
                                  <a:cxn ang="0">
                                    <a:pos x="6" y="16"/>
                                  </a:cxn>
                                  <a:cxn ang="0">
                                    <a:pos x="0" y="11"/>
                                  </a:cxn>
                                  <a:cxn ang="0">
                                    <a:pos x="0" y="5"/>
                                  </a:cxn>
                                  <a:cxn ang="0">
                                    <a:pos x="0" y="5"/>
                                  </a:cxn>
                                  <a:cxn ang="0">
                                    <a:pos x="0" y="0"/>
                                  </a:cxn>
                                  <a:cxn ang="0">
                                    <a:pos x="6" y="0"/>
                                  </a:cxn>
                                  <a:cxn ang="0">
                                    <a:pos x="57" y="0"/>
                                  </a:cxn>
                                  <a:cxn ang="0">
                                    <a:pos x="63" y="0"/>
                                  </a:cxn>
                                  <a:cxn ang="0">
                                    <a:pos x="63" y="5"/>
                                  </a:cxn>
                                  <a:cxn ang="0">
                                    <a:pos x="63" y="5"/>
                                  </a:cxn>
                                  <a:cxn ang="0">
                                    <a:pos x="63" y="11"/>
                                  </a:cxn>
                                  <a:cxn ang="0">
                                    <a:pos x="57" y="16"/>
                                  </a:cxn>
                                  <a:cxn ang="0">
                                    <a:pos x="6" y="16"/>
                                  </a:cxn>
                                </a:cxnLst>
                                <a:rect l="0" t="0" r="r" b="b"/>
                                <a:pathLst>
                                  <a:path w="63" h="16">
                                    <a:moveTo>
                                      <a:pt x="6" y="16"/>
                                    </a:moveTo>
                                    <a:lnTo>
                                      <a:pt x="0" y="11"/>
                                    </a:lnTo>
                                    <a:lnTo>
                                      <a:pt x="0" y="5"/>
                                    </a:lnTo>
                                    <a:lnTo>
                                      <a:pt x="0" y="5"/>
                                    </a:lnTo>
                                    <a:lnTo>
                                      <a:pt x="0" y="0"/>
                                    </a:lnTo>
                                    <a:lnTo>
                                      <a:pt x="6" y="0"/>
                                    </a:lnTo>
                                    <a:lnTo>
                                      <a:pt x="57" y="0"/>
                                    </a:lnTo>
                                    <a:lnTo>
                                      <a:pt x="63" y="0"/>
                                    </a:lnTo>
                                    <a:lnTo>
                                      <a:pt x="63" y="5"/>
                                    </a:lnTo>
                                    <a:lnTo>
                                      <a:pt x="63" y="5"/>
                                    </a:lnTo>
                                    <a:lnTo>
                                      <a:pt x="63" y="11"/>
                                    </a:lnTo>
                                    <a:lnTo>
                                      <a:pt x="5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06" name="Freeform 268">
                                <a:extLst>
                                  <a:ext uri="{FF2B5EF4-FFF2-40B4-BE49-F238E27FC236}">
                                    <a16:creationId xmlns="" xmlns:a16="http://schemas.microsoft.com/office/drawing/2014/main" id="{F28B9D68-E8B2-4631-96C6-9E79FD37B5BD}"/>
                                  </a:ext>
                                </a:extLst>
                              </p:cNvPr>
                              <p:cNvSpPr>
                                <a:spLocks/>
                              </p:cNvSpPr>
                              <p:nvPr/>
                            </p:nvSpPr>
                            <p:spPr bwMode="auto">
                              <a:xfrm>
                                <a:off x="3120" y="1438"/>
                                <a:ext cx="70" cy="14"/>
                              </a:xfrm>
                              <a:custGeom>
                                <a:avLst/>
                                <a:gdLst/>
                                <a:ahLst/>
                                <a:cxnLst>
                                  <a:cxn ang="0">
                                    <a:pos x="6" y="16"/>
                                  </a:cxn>
                                  <a:cxn ang="0">
                                    <a:pos x="0" y="11"/>
                                  </a:cxn>
                                  <a:cxn ang="0">
                                    <a:pos x="0" y="5"/>
                                  </a:cxn>
                                  <a:cxn ang="0">
                                    <a:pos x="0" y="5"/>
                                  </a:cxn>
                                  <a:cxn ang="0">
                                    <a:pos x="0" y="0"/>
                                  </a:cxn>
                                  <a:cxn ang="0">
                                    <a:pos x="6" y="0"/>
                                  </a:cxn>
                                  <a:cxn ang="0">
                                    <a:pos x="40" y="0"/>
                                  </a:cxn>
                                  <a:cxn ang="0">
                                    <a:pos x="46" y="0"/>
                                  </a:cxn>
                                  <a:cxn ang="0">
                                    <a:pos x="46" y="5"/>
                                  </a:cxn>
                                  <a:cxn ang="0">
                                    <a:pos x="46" y="5"/>
                                  </a:cxn>
                                  <a:cxn ang="0">
                                    <a:pos x="46" y="11"/>
                                  </a:cxn>
                                  <a:cxn ang="0">
                                    <a:pos x="40" y="16"/>
                                  </a:cxn>
                                  <a:cxn ang="0">
                                    <a:pos x="6" y="16"/>
                                  </a:cxn>
                                </a:cxnLst>
                                <a:rect l="0" t="0" r="r" b="b"/>
                                <a:pathLst>
                                  <a:path w="46" h="16">
                                    <a:moveTo>
                                      <a:pt x="6" y="16"/>
                                    </a:moveTo>
                                    <a:lnTo>
                                      <a:pt x="0" y="11"/>
                                    </a:lnTo>
                                    <a:lnTo>
                                      <a:pt x="0" y="5"/>
                                    </a:lnTo>
                                    <a:lnTo>
                                      <a:pt x="0" y="5"/>
                                    </a:lnTo>
                                    <a:lnTo>
                                      <a:pt x="0" y="0"/>
                                    </a:lnTo>
                                    <a:lnTo>
                                      <a:pt x="6" y="0"/>
                                    </a:lnTo>
                                    <a:lnTo>
                                      <a:pt x="40" y="0"/>
                                    </a:lnTo>
                                    <a:lnTo>
                                      <a:pt x="46" y="0"/>
                                    </a:lnTo>
                                    <a:lnTo>
                                      <a:pt x="46" y="5"/>
                                    </a:lnTo>
                                    <a:lnTo>
                                      <a:pt x="46" y="5"/>
                                    </a:lnTo>
                                    <a:lnTo>
                                      <a:pt x="46" y="11"/>
                                    </a:lnTo>
                                    <a:lnTo>
                                      <a:pt x="40"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07" name="Freeform 269">
                                <a:extLst>
                                  <a:ext uri="{FF2B5EF4-FFF2-40B4-BE49-F238E27FC236}">
                                    <a16:creationId xmlns="" xmlns:a16="http://schemas.microsoft.com/office/drawing/2014/main" id="{E95A71C0-991C-4AC6-8347-30E03EE5EB57}"/>
                                  </a:ext>
                                </a:extLst>
                              </p:cNvPr>
                              <p:cNvSpPr>
                                <a:spLocks/>
                              </p:cNvSpPr>
                              <p:nvPr/>
                            </p:nvSpPr>
                            <p:spPr bwMode="auto">
                              <a:xfrm>
                                <a:off x="3172" y="1426"/>
                                <a:ext cx="25" cy="20"/>
                              </a:xfrm>
                              <a:custGeom>
                                <a:avLst/>
                                <a:gdLst/>
                                <a:ahLst/>
                                <a:cxnLst>
                                  <a:cxn ang="0">
                                    <a:pos x="17" y="16"/>
                                  </a:cxn>
                                  <a:cxn ang="0">
                                    <a:pos x="12" y="22"/>
                                  </a:cxn>
                                  <a:cxn ang="0">
                                    <a:pos x="6" y="22"/>
                                  </a:cxn>
                                  <a:cxn ang="0">
                                    <a:pos x="6" y="22"/>
                                  </a:cxn>
                                  <a:cxn ang="0">
                                    <a:pos x="0" y="22"/>
                                  </a:cxn>
                                  <a:cxn ang="0">
                                    <a:pos x="0" y="16"/>
                                  </a:cxn>
                                  <a:cxn ang="0">
                                    <a:pos x="0" y="6"/>
                                  </a:cxn>
                                  <a:cxn ang="0">
                                    <a:pos x="0" y="0"/>
                                  </a:cxn>
                                  <a:cxn ang="0">
                                    <a:pos x="6" y="0"/>
                                  </a:cxn>
                                  <a:cxn ang="0">
                                    <a:pos x="6" y="0"/>
                                  </a:cxn>
                                  <a:cxn ang="0">
                                    <a:pos x="12" y="0"/>
                                  </a:cxn>
                                  <a:cxn ang="0">
                                    <a:pos x="17" y="6"/>
                                  </a:cxn>
                                  <a:cxn ang="0">
                                    <a:pos x="17" y="16"/>
                                  </a:cxn>
                                </a:cxnLst>
                                <a:rect l="0" t="0" r="r" b="b"/>
                                <a:pathLst>
                                  <a:path w="17" h="22">
                                    <a:moveTo>
                                      <a:pt x="17" y="16"/>
                                    </a:moveTo>
                                    <a:lnTo>
                                      <a:pt x="12" y="22"/>
                                    </a:lnTo>
                                    <a:lnTo>
                                      <a:pt x="6" y="22"/>
                                    </a:lnTo>
                                    <a:lnTo>
                                      <a:pt x="6" y="22"/>
                                    </a:lnTo>
                                    <a:lnTo>
                                      <a:pt x="0" y="22"/>
                                    </a:lnTo>
                                    <a:lnTo>
                                      <a:pt x="0" y="16"/>
                                    </a:lnTo>
                                    <a:lnTo>
                                      <a:pt x="0" y="6"/>
                                    </a:lnTo>
                                    <a:lnTo>
                                      <a:pt x="0" y="0"/>
                                    </a:lnTo>
                                    <a:lnTo>
                                      <a:pt x="6" y="0"/>
                                    </a:lnTo>
                                    <a:lnTo>
                                      <a:pt x="6" y="0"/>
                                    </a:lnTo>
                                    <a:lnTo>
                                      <a:pt x="12"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08" name="Freeform 270">
                                <a:extLst>
                                  <a:ext uri="{FF2B5EF4-FFF2-40B4-BE49-F238E27FC236}">
                                    <a16:creationId xmlns="" xmlns:a16="http://schemas.microsoft.com/office/drawing/2014/main" id="{C128C107-072E-4820-BFC9-745287F95F50}"/>
                                  </a:ext>
                                </a:extLst>
                              </p:cNvPr>
                              <p:cNvSpPr>
                                <a:spLocks/>
                              </p:cNvSpPr>
                              <p:nvPr/>
                            </p:nvSpPr>
                            <p:spPr bwMode="auto">
                              <a:xfrm>
                                <a:off x="3172" y="1426"/>
                                <a:ext cx="44" cy="14"/>
                              </a:xfrm>
                              <a:custGeom>
                                <a:avLst/>
                                <a:gdLst/>
                                <a:ahLst/>
                                <a:cxnLst>
                                  <a:cxn ang="0">
                                    <a:pos x="6" y="16"/>
                                  </a:cxn>
                                  <a:cxn ang="0">
                                    <a:pos x="0" y="11"/>
                                  </a:cxn>
                                  <a:cxn ang="0">
                                    <a:pos x="0" y="6"/>
                                  </a:cxn>
                                  <a:cxn ang="0">
                                    <a:pos x="0" y="6"/>
                                  </a:cxn>
                                  <a:cxn ang="0">
                                    <a:pos x="0" y="0"/>
                                  </a:cxn>
                                  <a:cxn ang="0">
                                    <a:pos x="6" y="0"/>
                                  </a:cxn>
                                  <a:cxn ang="0">
                                    <a:pos x="23" y="0"/>
                                  </a:cxn>
                                  <a:cxn ang="0">
                                    <a:pos x="29" y="0"/>
                                  </a:cxn>
                                  <a:cxn ang="0">
                                    <a:pos x="29" y="6"/>
                                  </a:cxn>
                                  <a:cxn ang="0">
                                    <a:pos x="29" y="6"/>
                                  </a:cxn>
                                  <a:cxn ang="0">
                                    <a:pos x="29" y="11"/>
                                  </a:cxn>
                                  <a:cxn ang="0">
                                    <a:pos x="23" y="16"/>
                                  </a:cxn>
                                  <a:cxn ang="0">
                                    <a:pos x="6" y="16"/>
                                  </a:cxn>
                                </a:cxnLst>
                                <a:rect l="0" t="0" r="r" b="b"/>
                                <a:pathLst>
                                  <a:path w="29" h="16">
                                    <a:moveTo>
                                      <a:pt x="6" y="16"/>
                                    </a:moveTo>
                                    <a:lnTo>
                                      <a:pt x="0" y="11"/>
                                    </a:lnTo>
                                    <a:lnTo>
                                      <a:pt x="0" y="6"/>
                                    </a:lnTo>
                                    <a:lnTo>
                                      <a:pt x="0" y="6"/>
                                    </a:lnTo>
                                    <a:lnTo>
                                      <a:pt x="0" y="0"/>
                                    </a:lnTo>
                                    <a:lnTo>
                                      <a:pt x="6" y="0"/>
                                    </a:lnTo>
                                    <a:lnTo>
                                      <a:pt x="23" y="0"/>
                                    </a:lnTo>
                                    <a:lnTo>
                                      <a:pt x="29" y="0"/>
                                    </a:lnTo>
                                    <a:lnTo>
                                      <a:pt x="29" y="6"/>
                                    </a:lnTo>
                                    <a:lnTo>
                                      <a:pt x="29" y="6"/>
                                    </a:lnTo>
                                    <a:lnTo>
                                      <a:pt x="29"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09" name="Freeform 271">
                                <a:extLst>
                                  <a:ext uri="{FF2B5EF4-FFF2-40B4-BE49-F238E27FC236}">
                                    <a16:creationId xmlns="" xmlns:a16="http://schemas.microsoft.com/office/drawing/2014/main" id="{0248A771-83FA-43B5-BC5C-8819DF55E104}"/>
                                  </a:ext>
                                </a:extLst>
                              </p:cNvPr>
                              <p:cNvSpPr>
                                <a:spLocks/>
                              </p:cNvSpPr>
                              <p:nvPr/>
                            </p:nvSpPr>
                            <p:spPr bwMode="auto">
                              <a:xfrm>
                                <a:off x="3197" y="1411"/>
                                <a:ext cx="26" cy="26"/>
                              </a:xfrm>
                              <a:custGeom>
                                <a:avLst/>
                                <a:gdLst/>
                                <a:ahLst/>
                                <a:cxnLst>
                                  <a:cxn ang="0">
                                    <a:pos x="17" y="21"/>
                                  </a:cxn>
                                  <a:cxn ang="0">
                                    <a:pos x="12" y="26"/>
                                  </a:cxn>
                                  <a:cxn ang="0">
                                    <a:pos x="6" y="26"/>
                                  </a:cxn>
                                  <a:cxn ang="0">
                                    <a:pos x="6" y="26"/>
                                  </a:cxn>
                                  <a:cxn ang="0">
                                    <a:pos x="0" y="26"/>
                                  </a:cxn>
                                  <a:cxn ang="0">
                                    <a:pos x="0" y="21"/>
                                  </a:cxn>
                                  <a:cxn ang="0">
                                    <a:pos x="0" y="5"/>
                                  </a:cxn>
                                  <a:cxn ang="0">
                                    <a:pos x="0" y="0"/>
                                  </a:cxn>
                                  <a:cxn ang="0">
                                    <a:pos x="6" y="0"/>
                                  </a:cxn>
                                  <a:cxn ang="0">
                                    <a:pos x="6" y="0"/>
                                  </a:cxn>
                                  <a:cxn ang="0">
                                    <a:pos x="12" y="0"/>
                                  </a:cxn>
                                  <a:cxn ang="0">
                                    <a:pos x="17" y="5"/>
                                  </a:cxn>
                                  <a:cxn ang="0">
                                    <a:pos x="17" y="21"/>
                                  </a:cxn>
                                </a:cxnLst>
                                <a:rect l="0" t="0" r="r" b="b"/>
                                <a:pathLst>
                                  <a:path w="17" h="26">
                                    <a:moveTo>
                                      <a:pt x="17" y="21"/>
                                    </a:moveTo>
                                    <a:lnTo>
                                      <a:pt x="12" y="26"/>
                                    </a:lnTo>
                                    <a:lnTo>
                                      <a:pt x="6" y="26"/>
                                    </a:lnTo>
                                    <a:lnTo>
                                      <a:pt x="6" y="26"/>
                                    </a:lnTo>
                                    <a:lnTo>
                                      <a:pt x="0" y="26"/>
                                    </a:lnTo>
                                    <a:lnTo>
                                      <a:pt x="0" y="21"/>
                                    </a:lnTo>
                                    <a:lnTo>
                                      <a:pt x="0" y="5"/>
                                    </a:lnTo>
                                    <a:lnTo>
                                      <a:pt x="0" y="0"/>
                                    </a:lnTo>
                                    <a:lnTo>
                                      <a:pt x="6" y="0"/>
                                    </a:lnTo>
                                    <a:lnTo>
                                      <a:pt x="6" y="0"/>
                                    </a:lnTo>
                                    <a:lnTo>
                                      <a:pt x="12" y="0"/>
                                    </a:lnTo>
                                    <a:lnTo>
                                      <a:pt x="17" y="5"/>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10" name="Freeform 272">
                                <a:extLst>
                                  <a:ext uri="{FF2B5EF4-FFF2-40B4-BE49-F238E27FC236}">
                                    <a16:creationId xmlns="" xmlns:a16="http://schemas.microsoft.com/office/drawing/2014/main" id="{E014B542-1615-4F1B-9853-9F2F6290E36F}"/>
                                  </a:ext>
                                </a:extLst>
                              </p:cNvPr>
                              <p:cNvSpPr>
                                <a:spLocks/>
                              </p:cNvSpPr>
                              <p:nvPr/>
                            </p:nvSpPr>
                            <p:spPr bwMode="auto">
                              <a:xfrm>
                                <a:off x="3197" y="1411"/>
                                <a:ext cx="61" cy="15"/>
                              </a:xfrm>
                              <a:custGeom>
                                <a:avLst/>
                                <a:gdLst/>
                                <a:ahLst/>
                                <a:cxnLst>
                                  <a:cxn ang="0">
                                    <a:pos x="6" y="15"/>
                                  </a:cxn>
                                  <a:cxn ang="0">
                                    <a:pos x="0" y="10"/>
                                  </a:cxn>
                                  <a:cxn ang="0">
                                    <a:pos x="0" y="5"/>
                                  </a:cxn>
                                  <a:cxn ang="0">
                                    <a:pos x="0" y="5"/>
                                  </a:cxn>
                                  <a:cxn ang="0">
                                    <a:pos x="0" y="0"/>
                                  </a:cxn>
                                  <a:cxn ang="0">
                                    <a:pos x="6" y="0"/>
                                  </a:cxn>
                                  <a:cxn ang="0">
                                    <a:pos x="34" y="0"/>
                                  </a:cxn>
                                  <a:cxn ang="0">
                                    <a:pos x="40" y="0"/>
                                  </a:cxn>
                                  <a:cxn ang="0">
                                    <a:pos x="40" y="5"/>
                                  </a:cxn>
                                  <a:cxn ang="0">
                                    <a:pos x="40" y="5"/>
                                  </a:cxn>
                                  <a:cxn ang="0">
                                    <a:pos x="40" y="10"/>
                                  </a:cxn>
                                  <a:cxn ang="0">
                                    <a:pos x="34" y="15"/>
                                  </a:cxn>
                                  <a:cxn ang="0">
                                    <a:pos x="6" y="15"/>
                                  </a:cxn>
                                </a:cxnLst>
                                <a:rect l="0" t="0" r="r" b="b"/>
                                <a:pathLst>
                                  <a:path w="40" h="15">
                                    <a:moveTo>
                                      <a:pt x="6" y="15"/>
                                    </a:moveTo>
                                    <a:lnTo>
                                      <a:pt x="0" y="10"/>
                                    </a:lnTo>
                                    <a:lnTo>
                                      <a:pt x="0" y="5"/>
                                    </a:lnTo>
                                    <a:lnTo>
                                      <a:pt x="0" y="5"/>
                                    </a:lnTo>
                                    <a:lnTo>
                                      <a:pt x="0" y="0"/>
                                    </a:lnTo>
                                    <a:lnTo>
                                      <a:pt x="6" y="0"/>
                                    </a:lnTo>
                                    <a:lnTo>
                                      <a:pt x="34" y="0"/>
                                    </a:lnTo>
                                    <a:lnTo>
                                      <a:pt x="40" y="0"/>
                                    </a:lnTo>
                                    <a:lnTo>
                                      <a:pt x="40" y="5"/>
                                    </a:lnTo>
                                    <a:lnTo>
                                      <a:pt x="40" y="5"/>
                                    </a:lnTo>
                                    <a:lnTo>
                                      <a:pt x="40" y="10"/>
                                    </a:lnTo>
                                    <a:lnTo>
                                      <a:pt x="34" y="15"/>
                                    </a:lnTo>
                                    <a:lnTo>
                                      <a:pt x="6" y="15"/>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11" name="Freeform 273">
                                <a:extLst>
                                  <a:ext uri="{FF2B5EF4-FFF2-40B4-BE49-F238E27FC236}">
                                    <a16:creationId xmlns="" xmlns:a16="http://schemas.microsoft.com/office/drawing/2014/main" id="{D7DF0495-CAFE-470D-8A26-5131193B7993}"/>
                                  </a:ext>
                                </a:extLst>
                              </p:cNvPr>
                              <p:cNvSpPr>
                                <a:spLocks/>
                              </p:cNvSpPr>
                              <p:nvPr/>
                            </p:nvSpPr>
                            <p:spPr bwMode="auto">
                              <a:xfrm>
                                <a:off x="3241" y="1400"/>
                                <a:ext cx="26"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12" name="Freeform 274">
                                <a:extLst>
                                  <a:ext uri="{FF2B5EF4-FFF2-40B4-BE49-F238E27FC236}">
                                    <a16:creationId xmlns="" xmlns:a16="http://schemas.microsoft.com/office/drawing/2014/main" id="{AC36B571-5E6F-4E82-AD57-4B13EAB3370B}"/>
                                  </a:ext>
                                </a:extLst>
                              </p:cNvPr>
                              <p:cNvSpPr>
                                <a:spLocks/>
                              </p:cNvSpPr>
                              <p:nvPr/>
                            </p:nvSpPr>
                            <p:spPr bwMode="auto">
                              <a:xfrm>
                                <a:off x="3241" y="1400"/>
                                <a:ext cx="94" cy="16"/>
                              </a:xfrm>
                              <a:custGeom>
                                <a:avLst/>
                                <a:gdLst/>
                                <a:ahLst/>
                                <a:cxnLst>
                                  <a:cxn ang="0">
                                    <a:pos x="5" y="16"/>
                                  </a:cxn>
                                  <a:cxn ang="0">
                                    <a:pos x="0" y="11"/>
                                  </a:cxn>
                                  <a:cxn ang="0">
                                    <a:pos x="0" y="5"/>
                                  </a:cxn>
                                  <a:cxn ang="0">
                                    <a:pos x="0" y="5"/>
                                  </a:cxn>
                                  <a:cxn ang="0">
                                    <a:pos x="0" y="0"/>
                                  </a:cxn>
                                  <a:cxn ang="0">
                                    <a:pos x="5" y="0"/>
                                  </a:cxn>
                                  <a:cxn ang="0">
                                    <a:pos x="56" y="0"/>
                                  </a:cxn>
                                  <a:cxn ang="0">
                                    <a:pos x="62" y="0"/>
                                  </a:cxn>
                                  <a:cxn ang="0">
                                    <a:pos x="62" y="5"/>
                                  </a:cxn>
                                  <a:cxn ang="0">
                                    <a:pos x="62" y="5"/>
                                  </a:cxn>
                                  <a:cxn ang="0">
                                    <a:pos x="62" y="11"/>
                                  </a:cxn>
                                  <a:cxn ang="0">
                                    <a:pos x="56" y="16"/>
                                  </a:cxn>
                                  <a:cxn ang="0">
                                    <a:pos x="5" y="16"/>
                                  </a:cxn>
                                </a:cxnLst>
                                <a:rect l="0" t="0" r="r" b="b"/>
                                <a:pathLst>
                                  <a:path w="62" h="16">
                                    <a:moveTo>
                                      <a:pt x="5" y="16"/>
                                    </a:moveTo>
                                    <a:lnTo>
                                      <a:pt x="0" y="11"/>
                                    </a:lnTo>
                                    <a:lnTo>
                                      <a:pt x="0" y="5"/>
                                    </a:lnTo>
                                    <a:lnTo>
                                      <a:pt x="0" y="5"/>
                                    </a:lnTo>
                                    <a:lnTo>
                                      <a:pt x="0" y="0"/>
                                    </a:lnTo>
                                    <a:lnTo>
                                      <a:pt x="5" y="0"/>
                                    </a:lnTo>
                                    <a:lnTo>
                                      <a:pt x="56" y="0"/>
                                    </a:lnTo>
                                    <a:lnTo>
                                      <a:pt x="62" y="0"/>
                                    </a:lnTo>
                                    <a:lnTo>
                                      <a:pt x="62" y="5"/>
                                    </a:lnTo>
                                    <a:lnTo>
                                      <a:pt x="62" y="5"/>
                                    </a:lnTo>
                                    <a:lnTo>
                                      <a:pt x="62" y="11"/>
                                    </a:lnTo>
                                    <a:lnTo>
                                      <a:pt x="56"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13" name="Freeform 275">
                                <a:extLst>
                                  <a:ext uri="{FF2B5EF4-FFF2-40B4-BE49-F238E27FC236}">
                                    <a16:creationId xmlns="" xmlns:a16="http://schemas.microsoft.com/office/drawing/2014/main" id="{70D60E91-40E3-467F-B0EC-5297DF350E70}"/>
                                  </a:ext>
                                </a:extLst>
                              </p:cNvPr>
                              <p:cNvSpPr>
                                <a:spLocks/>
                              </p:cNvSpPr>
                              <p:nvPr/>
                            </p:nvSpPr>
                            <p:spPr bwMode="auto">
                              <a:xfrm>
                                <a:off x="3318" y="1389"/>
                                <a:ext cx="26" cy="22"/>
                              </a:xfrm>
                              <a:custGeom>
                                <a:avLst/>
                                <a:gdLst/>
                                <a:ahLst/>
                                <a:cxnLst>
                                  <a:cxn ang="0">
                                    <a:pos x="17" y="16"/>
                                  </a:cxn>
                                  <a:cxn ang="0">
                                    <a:pos x="11" y="22"/>
                                  </a:cxn>
                                  <a:cxn ang="0">
                                    <a:pos x="5" y="22"/>
                                  </a:cxn>
                                  <a:cxn ang="0">
                                    <a:pos x="5" y="22"/>
                                  </a:cxn>
                                  <a:cxn ang="0">
                                    <a:pos x="0" y="22"/>
                                  </a:cxn>
                                  <a:cxn ang="0">
                                    <a:pos x="0" y="16"/>
                                  </a:cxn>
                                  <a:cxn ang="0">
                                    <a:pos x="0" y="6"/>
                                  </a:cxn>
                                  <a:cxn ang="0">
                                    <a:pos x="0" y="0"/>
                                  </a:cxn>
                                  <a:cxn ang="0">
                                    <a:pos x="5" y="0"/>
                                  </a:cxn>
                                  <a:cxn ang="0">
                                    <a:pos x="5" y="0"/>
                                  </a:cxn>
                                  <a:cxn ang="0">
                                    <a:pos x="11" y="0"/>
                                  </a:cxn>
                                  <a:cxn ang="0">
                                    <a:pos x="17" y="6"/>
                                  </a:cxn>
                                  <a:cxn ang="0">
                                    <a:pos x="17" y="16"/>
                                  </a:cxn>
                                </a:cxnLst>
                                <a:rect l="0" t="0" r="r" b="b"/>
                                <a:pathLst>
                                  <a:path w="17" h="22">
                                    <a:moveTo>
                                      <a:pt x="17" y="16"/>
                                    </a:moveTo>
                                    <a:lnTo>
                                      <a:pt x="11" y="22"/>
                                    </a:lnTo>
                                    <a:lnTo>
                                      <a:pt x="5" y="22"/>
                                    </a:lnTo>
                                    <a:lnTo>
                                      <a:pt x="5" y="22"/>
                                    </a:lnTo>
                                    <a:lnTo>
                                      <a:pt x="0" y="22"/>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14" name="Freeform 276">
                                <a:extLst>
                                  <a:ext uri="{FF2B5EF4-FFF2-40B4-BE49-F238E27FC236}">
                                    <a16:creationId xmlns="" xmlns:a16="http://schemas.microsoft.com/office/drawing/2014/main" id="{4AFA03DE-1E30-42C7-9037-B25374596455}"/>
                                  </a:ext>
                                </a:extLst>
                              </p:cNvPr>
                              <p:cNvSpPr>
                                <a:spLocks/>
                              </p:cNvSpPr>
                              <p:nvPr/>
                            </p:nvSpPr>
                            <p:spPr bwMode="auto">
                              <a:xfrm>
                                <a:off x="3318" y="1389"/>
                                <a:ext cx="26" cy="16"/>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15" name="Freeform 277">
                                <a:extLst>
                                  <a:ext uri="{FF2B5EF4-FFF2-40B4-BE49-F238E27FC236}">
                                    <a16:creationId xmlns="" xmlns:a16="http://schemas.microsoft.com/office/drawing/2014/main" id="{7A7B3AF6-852B-4D00-81CD-5C6878885BC9}"/>
                                  </a:ext>
                                </a:extLst>
                              </p:cNvPr>
                              <p:cNvSpPr>
                                <a:spLocks/>
                              </p:cNvSpPr>
                              <p:nvPr/>
                            </p:nvSpPr>
                            <p:spPr bwMode="auto">
                              <a:xfrm>
                                <a:off x="3326" y="1379"/>
                                <a:ext cx="26" cy="21"/>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16" name="Freeform 278">
                                <a:extLst>
                                  <a:ext uri="{FF2B5EF4-FFF2-40B4-BE49-F238E27FC236}">
                                    <a16:creationId xmlns="" xmlns:a16="http://schemas.microsoft.com/office/drawing/2014/main" id="{F7E1BC04-AEB8-4A75-9C88-C8CC2AE2CC47}"/>
                                  </a:ext>
                                </a:extLst>
                              </p:cNvPr>
                              <p:cNvSpPr>
                                <a:spLocks/>
                              </p:cNvSpPr>
                              <p:nvPr/>
                            </p:nvSpPr>
                            <p:spPr bwMode="auto">
                              <a:xfrm>
                                <a:off x="3326" y="1379"/>
                                <a:ext cx="128" cy="16"/>
                              </a:xfrm>
                              <a:custGeom>
                                <a:avLst/>
                                <a:gdLst/>
                                <a:ahLst/>
                                <a:cxnLst>
                                  <a:cxn ang="0">
                                    <a:pos x="6" y="16"/>
                                  </a:cxn>
                                  <a:cxn ang="0">
                                    <a:pos x="0" y="10"/>
                                  </a:cxn>
                                  <a:cxn ang="0">
                                    <a:pos x="0" y="5"/>
                                  </a:cxn>
                                  <a:cxn ang="0">
                                    <a:pos x="0" y="5"/>
                                  </a:cxn>
                                  <a:cxn ang="0">
                                    <a:pos x="0" y="0"/>
                                  </a:cxn>
                                  <a:cxn ang="0">
                                    <a:pos x="6" y="0"/>
                                  </a:cxn>
                                  <a:cxn ang="0">
                                    <a:pos x="80" y="0"/>
                                  </a:cxn>
                                  <a:cxn ang="0">
                                    <a:pos x="85" y="0"/>
                                  </a:cxn>
                                  <a:cxn ang="0">
                                    <a:pos x="85" y="5"/>
                                  </a:cxn>
                                  <a:cxn ang="0">
                                    <a:pos x="85" y="5"/>
                                  </a:cxn>
                                  <a:cxn ang="0">
                                    <a:pos x="85" y="10"/>
                                  </a:cxn>
                                  <a:cxn ang="0">
                                    <a:pos x="80" y="16"/>
                                  </a:cxn>
                                  <a:cxn ang="0">
                                    <a:pos x="6" y="16"/>
                                  </a:cxn>
                                </a:cxnLst>
                                <a:rect l="0" t="0" r="r" b="b"/>
                                <a:pathLst>
                                  <a:path w="85" h="16">
                                    <a:moveTo>
                                      <a:pt x="6" y="16"/>
                                    </a:moveTo>
                                    <a:lnTo>
                                      <a:pt x="0" y="10"/>
                                    </a:lnTo>
                                    <a:lnTo>
                                      <a:pt x="0" y="5"/>
                                    </a:lnTo>
                                    <a:lnTo>
                                      <a:pt x="0" y="5"/>
                                    </a:lnTo>
                                    <a:lnTo>
                                      <a:pt x="0" y="0"/>
                                    </a:lnTo>
                                    <a:lnTo>
                                      <a:pt x="6" y="0"/>
                                    </a:lnTo>
                                    <a:lnTo>
                                      <a:pt x="80" y="0"/>
                                    </a:lnTo>
                                    <a:lnTo>
                                      <a:pt x="85" y="0"/>
                                    </a:lnTo>
                                    <a:lnTo>
                                      <a:pt x="85" y="5"/>
                                    </a:lnTo>
                                    <a:lnTo>
                                      <a:pt x="85" y="5"/>
                                    </a:lnTo>
                                    <a:lnTo>
                                      <a:pt x="85" y="10"/>
                                    </a:lnTo>
                                    <a:lnTo>
                                      <a:pt x="80"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17" name="Freeform 279">
                                <a:extLst>
                                  <a:ext uri="{FF2B5EF4-FFF2-40B4-BE49-F238E27FC236}">
                                    <a16:creationId xmlns="" xmlns:a16="http://schemas.microsoft.com/office/drawing/2014/main" id="{67C4D56E-6677-4CD8-9DAE-CF7994D86428}"/>
                                  </a:ext>
                                </a:extLst>
                              </p:cNvPr>
                              <p:cNvSpPr>
                                <a:spLocks/>
                              </p:cNvSpPr>
                              <p:nvPr/>
                            </p:nvSpPr>
                            <p:spPr bwMode="auto">
                              <a:xfrm>
                                <a:off x="3438" y="1368"/>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18" name="Freeform 280">
                                <a:extLst>
                                  <a:ext uri="{FF2B5EF4-FFF2-40B4-BE49-F238E27FC236}">
                                    <a16:creationId xmlns="" xmlns:a16="http://schemas.microsoft.com/office/drawing/2014/main" id="{52B7023C-72FD-499E-A6F7-4DD66CF17E07}"/>
                                  </a:ext>
                                </a:extLst>
                              </p:cNvPr>
                              <p:cNvSpPr>
                                <a:spLocks/>
                              </p:cNvSpPr>
                              <p:nvPr/>
                            </p:nvSpPr>
                            <p:spPr bwMode="auto">
                              <a:xfrm>
                                <a:off x="3438" y="1368"/>
                                <a:ext cx="205" cy="16"/>
                              </a:xfrm>
                              <a:custGeom>
                                <a:avLst/>
                                <a:gdLst/>
                                <a:ahLst/>
                                <a:cxnLst>
                                  <a:cxn ang="0">
                                    <a:pos x="6" y="16"/>
                                  </a:cxn>
                                  <a:cxn ang="0">
                                    <a:pos x="0" y="11"/>
                                  </a:cxn>
                                  <a:cxn ang="0">
                                    <a:pos x="0" y="5"/>
                                  </a:cxn>
                                  <a:cxn ang="0">
                                    <a:pos x="0" y="5"/>
                                  </a:cxn>
                                  <a:cxn ang="0">
                                    <a:pos x="0" y="0"/>
                                  </a:cxn>
                                  <a:cxn ang="0">
                                    <a:pos x="6" y="0"/>
                                  </a:cxn>
                                  <a:cxn ang="0">
                                    <a:pos x="130" y="0"/>
                                  </a:cxn>
                                  <a:cxn ang="0">
                                    <a:pos x="136" y="0"/>
                                  </a:cxn>
                                  <a:cxn ang="0">
                                    <a:pos x="136" y="5"/>
                                  </a:cxn>
                                  <a:cxn ang="0">
                                    <a:pos x="136" y="5"/>
                                  </a:cxn>
                                  <a:cxn ang="0">
                                    <a:pos x="136" y="11"/>
                                  </a:cxn>
                                  <a:cxn ang="0">
                                    <a:pos x="130" y="16"/>
                                  </a:cxn>
                                  <a:cxn ang="0">
                                    <a:pos x="6" y="16"/>
                                  </a:cxn>
                                </a:cxnLst>
                                <a:rect l="0" t="0" r="r" b="b"/>
                                <a:pathLst>
                                  <a:path w="136" h="16">
                                    <a:moveTo>
                                      <a:pt x="6" y="16"/>
                                    </a:moveTo>
                                    <a:lnTo>
                                      <a:pt x="0" y="11"/>
                                    </a:lnTo>
                                    <a:lnTo>
                                      <a:pt x="0" y="5"/>
                                    </a:lnTo>
                                    <a:lnTo>
                                      <a:pt x="0" y="5"/>
                                    </a:lnTo>
                                    <a:lnTo>
                                      <a:pt x="0" y="0"/>
                                    </a:lnTo>
                                    <a:lnTo>
                                      <a:pt x="6" y="0"/>
                                    </a:lnTo>
                                    <a:lnTo>
                                      <a:pt x="130" y="0"/>
                                    </a:lnTo>
                                    <a:lnTo>
                                      <a:pt x="136" y="0"/>
                                    </a:lnTo>
                                    <a:lnTo>
                                      <a:pt x="136" y="5"/>
                                    </a:lnTo>
                                    <a:lnTo>
                                      <a:pt x="136" y="5"/>
                                    </a:lnTo>
                                    <a:lnTo>
                                      <a:pt x="136" y="11"/>
                                    </a:lnTo>
                                    <a:lnTo>
                                      <a:pt x="130"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19" name="Freeform 281">
                                <a:extLst>
                                  <a:ext uri="{FF2B5EF4-FFF2-40B4-BE49-F238E27FC236}">
                                    <a16:creationId xmlns="" xmlns:a16="http://schemas.microsoft.com/office/drawing/2014/main" id="{6E2489BC-780A-4500-9EB7-2D9E00A94FFB}"/>
                                  </a:ext>
                                </a:extLst>
                              </p:cNvPr>
                              <p:cNvSpPr>
                                <a:spLocks/>
                              </p:cNvSpPr>
                              <p:nvPr/>
                            </p:nvSpPr>
                            <p:spPr bwMode="auto">
                              <a:xfrm>
                                <a:off x="3627" y="1352"/>
                                <a:ext cx="25" cy="26"/>
                              </a:xfrm>
                              <a:custGeom>
                                <a:avLst/>
                                <a:gdLst/>
                                <a:ahLst/>
                                <a:cxnLst>
                                  <a:cxn ang="0">
                                    <a:pos x="17" y="21"/>
                                  </a:cxn>
                                  <a:cxn ang="0">
                                    <a:pos x="11" y="27"/>
                                  </a:cxn>
                                  <a:cxn ang="0">
                                    <a:pos x="5" y="27"/>
                                  </a:cxn>
                                  <a:cxn ang="0">
                                    <a:pos x="5" y="27"/>
                                  </a:cxn>
                                  <a:cxn ang="0">
                                    <a:pos x="0" y="27"/>
                                  </a:cxn>
                                  <a:cxn ang="0">
                                    <a:pos x="0" y="21"/>
                                  </a:cxn>
                                  <a:cxn ang="0">
                                    <a:pos x="0" y="5"/>
                                  </a:cxn>
                                  <a:cxn ang="0">
                                    <a:pos x="0" y="0"/>
                                  </a:cxn>
                                  <a:cxn ang="0">
                                    <a:pos x="5" y="0"/>
                                  </a:cxn>
                                  <a:cxn ang="0">
                                    <a:pos x="5" y="0"/>
                                  </a:cxn>
                                  <a:cxn ang="0">
                                    <a:pos x="11" y="0"/>
                                  </a:cxn>
                                  <a:cxn ang="0">
                                    <a:pos x="17" y="5"/>
                                  </a:cxn>
                                  <a:cxn ang="0">
                                    <a:pos x="17" y="21"/>
                                  </a:cxn>
                                </a:cxnLst>
                                <a:rect l="0" t="0" r="r" b="b"/>
                                <a:pathLst>
                                  <a:path w="17" h="27">
                                    <a:moveTo>
                                      <a:pt x="17" y="21"/>
                                    </a:moveTo>
                                    <a:lnTo>
                                      <a:pt x="11" y="27"/>
                                    </a:lnTo>
                                    <a:lnTo>
                                      <a:pt x="5" y="27"/>
                                    </a:lnTo>
                                    <a:lnTo>
                                      <a:pt x="5" y="27"/>
                                    </a:lnTo>
                                    <a:lnTo>
                                      <a:pt x="0" y="27"/>
                                    </a:lnTo>
                                    <a:lnTo>
                                      <a:pt x="0" y="21"/>
                                    </a:lnTo>
                                    <a:lnTo>
                                      <a:pt x="0" y="5"/>
                                    </a:lnTo>
                                    <a:lnTo>
                                      <a:pt x="0" y="0"/>
                                    </a:lnTo>
                                    <a:lnTo>
                                      <a:pt x="5" y="0"/>
                                    </a:lnTo>
                                    <a:lnTo>
                                      <a:pt x="5" y="0"/>
                                    </a:lnTo>
                                    <a:lnTo>
                                      <a:pt x="11" y="0"/>
                                    </a:lnTo>
                                    <a:lnTo>
                                      <a:pt x="17" y="5"/>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20" name="Freeform 282">
                                <a:extLst>
                                  <a:ext uri="{FF2B5EF4-FFF2-40B4-BE49-F238E27FC236}">
                                    <a16:creationId xmlns="" xmlns:a16="http://schemas.microsoft.com/office/drawing/2014/main" id="{3A3EF34A-8402-4E0A-A485-3189408F3E85}"/>
                                  </a:ext>
                                </a:extLst>
                              </p:cNvPr>
                              <p:cNvSpPr>
                                <a:spLocks/>
                              </p:cNvSpPr>
                              <p:nvPr/>
                            </p:nvSpPr>
                            <p:spPr bwMode="auto">
                              <a:xfrm>
                                <a:off x="3627" y="1352"/>
                                <a:ext cx="33" cy="14"/>
                              </a:xfrm>
                              <a:custGeom>
                                <a:avLst/>
                                <a:gdLst/>
                                <a:ahLst/>
                                <a:cxnLst>
                                  <a:cxn ang="0">
                                    <a:pos x="5" y="16"/>
                                  </a:cxn>
                                  <a:cxn ang="0">
                                    <a:pos x="0" y="11"/>
                                  </a:cxn>
                                  <a:cxn ang="0">
                                    <a:pos x="0" y="5"/>
                                  </a:cxn>
                                  <a:cxn ang="0">
                                    <a:pos x="0" y="5"/>
                                  </a:cxn>
                                  <a:cxn ang="0">
                                    <a:pos x="0" y="0"/>
                                  </a:cxn>
                                  <a:cxn ang="0">
                                    <a:pos x="5" y="0"/>
                                  </a:cxn>
                                  <a:cxn ang="0">
                                    <a:pos x="17" y="0"/>
                                  </a:cxn>
                                  <a:cxn ang="0">
                                    <a:pos x="22" y="0"/>
                                  </a:cxn>
                                  <a:cxn ang="0">
                                    <a:pos x="22" y="5"/>
                                  </a:cxn>
                                  <a:cxn ang="0">
                                    <a:pos x="22" y="5"/>
                                  </a:cxn>
                                  <a:cxn ang="0">
                                    <a:pos x="22" y="11"/>
                                  </a:cxn>
                                  <a:cxn ang="0">
                                    <a:pos x="17" y="16"/>
                                  </a:cxn>
                                  <a:cxn ang="0">
                                    <a:pos x="5" y="16"/>
                                  </a:cxn>
                                </a:cxnLst>
                                <a:rect l="0" t="0" r="r" b="b"/>
                                <a:pathLst>
                                  <a:path w="22" h="16">
                                    <a:moveTo>
                                      <a:pt x="5" y="16"/>
                                    </a:moveTo>
                                    <a:lnTo>
                                      <a:pt x="0" y="11"/>
                                    </a:lnTo>
                                    <a:lnTo>
                                      <a:pt x="0" y="5"/>
                                    </a:lnTo>
                                    <a:lnTo>
                                      <a:pt x="0" y="5"/>
                                    </a:lnTo>
                                    <a:lnTo>
                                      <a:pt x="0" y="0"/>
                                    </a:lnTo>
                                    <a:lnTo>
                                      <a:pt x="5" y="0"/>
                                    </a:lnTo>
                                    <a:lnTo>
                                      <a:pt x="17" y="0"/>
                                    </a:lnTo>
                                    <a:lnTo>
                                      <a:pt x="22" y="0"/>
                                    </a:lnTo>
                                    <a:lnTo>
                                      <a:pt x="22" y="5"/>
                                    </a:lnTo>
                                    <a:lnTo>
                                      <a:pt x="22" y="5"/>
                                    </a:lnTo>
                                    <a:lnTo>
                                      <a:pt x="22" y="11"/>
                                    </a:lnTo>
                                    <a:lnTo>
                                      <a:pt x="17"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21" name="Freeform 283">
                                <a:extLst>
                                  <a:ext uri="{FF2B5EF4-FFF2-40B4-BE49-F238E27FC236}">
                                    <a16:creationId xmlns="" xmlns:a16="http://schemas.microsoft.com/office/drawing/2014/main" id="{F1B83924-EAC2-4AAC-BA66-330AC386D9C3}"/>
                                  </a:ext>
                                </a:extLst>
                              </p:cNvPr>
                              <p:cNvSpPr>
                                <a:spLocks/>
                              </p:cNvSpPr>
                              <p:nvPr/>
                            </p:nvSpPr>
                            <p:spPr bwMode="auto">
                              <a:xfrm>
                                <a:off x="3643" y="1341"/>
                                <a:ext cx="26" cy="22"/>
                              </a:xfrm>
                              <a:custGeom>
                                <a:avLst/>
                                <a:gdLst/>
                                <a:ahLst/>
                                <a:cxnLst>
                                  <a:cxn ang="0">
                                    <a:pos x="17" y="16"/>
                                  </a:cxn>
                                  <a:cxn ang="0">
                                    <a:pos x="11" y="22"/>
                                  </a:cxn>
                                  <a:cxn ang="0">
                                    <a:pos x="6" y="22"/>
                                  </a:cxn>
                                  <a:cxn ang="0">
                                    <a:pos x="6" y="22"/>
                                  </a:cxn>
                                  <a:cxn ang="0">
                                    <a:pos x="0" y="22"/>
                                  </a:cxn>
                                  <a:cxn ang="0">
                                    <a:pos x="0" y="16"/>
                                  </a:cxn>
                                  <a:cxn ang="0">
                                    <a:pos x="0" y="6"/>
                                  </a:cxn>
                                  <a:cxn ang="0">
                                    <a:pos x="0" y="0"/>
                                  </a:cxn>
                                  <a:cxn ang="0">
                                    <a:pos x="6" y="0"/>
                                  </a:cxn>
                                  <a:cxn ang="0">
                                    <a:pos x="6" y="0"/>
                                  </a:cxn>
                                  <a:cxn ang="0">
                                    <a:pos x="11" y="0"/>
                                  </a:cxn>
                                  <a:cxn ang="0">
                                    <a:pos x="17" y="6"/>
                                  </a:cxn>
                                  <a:cxn ang="0">
                                    <a:pos x="17" y="16"/>
                                  </a:cxn>
                                </a:cxnLst>
                                <a:rect l="0" t="0" r="r" b="b"/>
                                <a:pathLst>
                                  <a:path w="17" h="22">
                                    <a:moveTo>
                                      <a:pt x="17" y="16"/>
                                    </a:moveTo>
                                    <a:lnTo>
                                      <a:pt x="11" y="22"/>
                                    </a:lnTo>
                                    <a:lnTo>
                                      <a:pt x="6" y="22"/>
                                    </a:lnTo>
                                    <a:lnTo>
                                      <a:pt x="6" y="22"/>
                                    </a:lnTo>
                                    <a:lnTo>
                                      <a:pt x="0" y="22"/>
                                    </a:lnTo>
                                    <a:lnTo>
                                      <a:pt x="0" y="16"/>
                                    </a:lnTo>
                                    <a:lnTo>
                                      <a:pt x="0" y="6"/>
                                    </a:lnTo>
                                    <a:lnTo>
                                      <a:pt x="0" y="0"/>
                                    </a:lnTo>
                                    <a:lnTo>
                                      <a:pt x="6" y="0"/>
                                    </a:lnTo>
                                    <a:lnTo>
                                      <a:pt x="6"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22" name="Freeform 284">
                                <a:extLst>
                                  <a:ext uri="{FF2B5EF4-FFF2-40B4-BE49-F238E27FC236}">
                                    <a16:creationId xmlns="" xmlns:a16="http://schemas.microsoft.com/office/drawing/2014/main" id="{9DDC44FF-B82F-4A70-B7BD-293C7B39B31C}"/>
                                  </a:ext>
                                </a:extLst>
                              </p:cNvPr>
                              <p:cNvSpPr>
                                <a:spLocks/>
                              </p:cNvSpPr>
                              <p:nvPr/>
                            </p:nvSpPr>
                            <p:spPr bwMode="auto">
                              <a:xfrm>
                                <a:off x="3643" y="1341"/>
                                <a:ext cx="43" cy="14"/>
                              </a:xfrm>
                              <a:custGeom>
                                <a:avLst/>
                                <a:gdLst/>
                                <a:ahLst/>
                                <a:cxnLst>
                                  <a:cxn ang="0">
                                    <a:pos x="6" y="16"/>
                                  </a:cxn>
                                  <a:cxn ang="0">
                                    <a:pos x="0" y="11"/>
                                  </a:cxn>
                                  <a:cxn ang="0">
                                    <a:pos x="0" y="6"/>
                                  </a:cxn>
                                  <a:cxn ang="0">
                                    <a:pos x="0" y="6"/>
                                  </a:cxn>
                                  <a:cxn ang="0">
                                    <a:pos x="0" y="0"/>
                                  </a:cxn>
                                  <a:cxn ang="0">
                                    <a:pos x="6" y="0"/>
                                  </a:cxn>
                                  <a:cxn ang="0">
                                    <a:pos x="23" y="0"/>
                                  </a:cxn>
                                  <a:cxn ang="0">
                                    <a:pos x="28" y="0"/>
                                  </a:cxn>
                                  <a:cxn ang="0">
                                    <a:pos x="28" y="6"/>
                                  </a:cxn>
                                  <a:cxn ang="0">
                                    <a:pos x="28" y="6"/>
                                  </a:cxn>
                                  <a:cxn ang="0">
                                    <a:pos x="28" y="11"/>
                                  </a:cxn>
                                  <a:cxn ang="0">
                                    <a:pos x="23" y="16"/>
                                  </a:cxn>
                                  <a:cxn ang="0">
                                    <a:pos x="6" y="16"/>
                                  </a:cxn>
                                </a:cxnLst>
                                <a:rect l="0" t="0" r="r" b="b"/>
                                <a:pathLst>
                                  <a:path w="28" h="16">
                                    <a:moveTo>
                                      <a:pt x="6" y="16"/>
                                    </a:moveTo>
                                    <a:lnTo>
                                      <a:pt x="0" y="11"/>
                                    </a:lnTo>
                                    <a:lnTo>
                                      <a:pt x="0" y="6"/>
                                    </a:lnTo>
                                    <a:lnTo>
                                      <a:pt x="0" y="6"/>
                                    </a:lnTo>
                                    <a:lnTo>
                                      <a:pt x="0" y="0"/>
                                    </a:lnTo>
                                    <a:lnTo>
                                      <a:pt x="6" y="0"/>
                                    </a:lnTo>
                                    <a:lnTo>
                                      <a:pt x="23" y="0"/>
                                    </a:lnTo>
                                    <a:lnTo>
                                      <a:pt x="28" y="0"/>
                                    </a:lnTo>
                                    <a:lnTo>
                                      <a:pt x="28" y="6"/>
                                    </a:lnTo>
                                    <a:lnTo>
                                      <a:pt x="28" y="6"/>
                                    </a:lnTo>
                                    <a:lnTo>
                                      <a:pt x="28" y="11"/>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23" name="Freeform 285">
                                <a:extLst>
                                  <a:ext uri="{FF2B5EF4-FFF2-40B4-BE49-F238E27FC236}">
                                    <a16:creationId xmlns="" xmlns:a16="http://schemas.microsoft.com/office/drawing/2014/main" id="{8E85279D-59B7-4FC2-8197-AB716B0FA9F3}"/>
                                  </a:ext>
                                </a:extLst>
                              </p:cNvPr>
                              <p:cNvSpPr>
                                <a:spLocks/>
                              </p:cNvSpPr>
                              <p:nvPr/>
                            </p:nvSpPr>
                            <p:spPr bwMode="auto">
                              <a:xfrm>
                                <a:off x="3669" y="1331"/>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24" name="Freeform 286">
                                <a:extLst>
                                  <a:ext uri="{FF2B5EF4-FFF2-40B4-BE49-F238E27FC236}">
                                    <a16:creationId xmlns="" xmlns:a16="http://schemas.microsoft.com/office/drawing/2014/main" id="{2D84E979-49CD-4BCD-BF6C-BCD00CE1FF30}"/>
                                  </a:ext>
                                </a:extLst>
                              </p:cNvPr>
                              <p:cNvSpPr>
                                <a:spLocks/>
                              </p:cNvSpPr>
                              <p:nvPr/>
                            </p:nvSpPr>
                            <p:spPr bwMode="auto">
                              <a:xfrm>
                                <a:off x="3669" y="1331"/>
                                <a:ext cx="42" cy="16"/>
                              </a:xfrm>
                              <a:custGeom>
                                <a:avLst/>
                                <a:gdLst/>
                                <a:ahLst/>
                                <a:cxnLst>
                                  <a:cxn ang="0">
                                    <a:pos x="6" y="16"/>
                                  </a:cxn>
                                  <a:cxn ang="0">
                                    <a:pos x="0" y="10"/>
                                  </a:cxn>
                                  <a:cxn ang="0">
                                    <a:pos x="0" y="5"/>
                                  </a:cxn>
                                  <a:cxn ang="0">
                                    <a:pos x="0" y="5"/>
                                  </a:cxn>
                                  <a:cxn ang="0">
                                    <a:pos x="0" y="0"/>
                                  </a:cxn>
                                  <a:cxn ang="0">
                                    <a:pos x="6" y="0"/>
                                  </a:cxn>
                                  <a:cxn ang="0">
                                    <a:pos x="23" y="0"/>
                                  </a:cxn>
                                  <a:cxn ang="0">
                                    <a:pos x="28" y="0"/>
                                  </a:cxn>
                                  <a:cxn ang="0">
                                    <a:pos x="28" y="5"/>
                                  </a:cxn>
                                  <a:cxn ang="0">
                                    <a:pos x="28" y="5"/>
                                  </a:cxn>
                                  <a:cxn ang="0">
                                    <a:pos x="28" y="10"/>
                                  </a:cxn>
                                  <a:cxn ang="0">
                                    <a:pos x="23" y="16"/>
                                  </a:cxn>
                                  <a:cxn ang="0">
                                    <a:pos x="6" y="16"/>
                                  </a:cxn>
                                </a:cxnLst>
                                <a:rect l="0" t="0" r="r" b="b"/>
                                <a:pathLst>
                                  <a:path w="28" h="16">
                                    <a:moveTo>
                                      <a:pt x="6" y="16"/>
                                    </a:moveTo>
                                    <a:lnTo>
                                      <a:pt x="0" y="10"/>
                                    </a:lnTo>
                                    <a:lnTo>
                                      <a:pt x="0" y="5"/>
                                    </a:lnTo>
                                    <a:lnTo>
                                      <a:pt x="0" y="5"/>
                                    </a:lnTo>
                                    <a:lnTo>
                                      <a:pt x="0" y="0"/>
                                    </a:lnTo>
                                    <a:lnTo>
                                      <a:pt x="6" y="0"/>
                                    </a:lnTo>
                                    <a:lnTo>
                                      <a:pt x="23" y="0"/>
                                    </a:lnTo>
                                    <a:lnTo>
                                      <a:pt x="28" y="0"/>
                                    </a:lnTo>
                                    <a:lnTo>
                                      <a:pt x="28" y="5"/>
                                    </a:lnTo>
                                    <a:lnTo>
                                      <a:pt x="28" y="5"/>
                                    </a:lnTo>
                                    <a:lnTo>
                                      <a:pt x="28" y="10"/>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25" name="Freeform 287">
                                <a:extLst>
                                  <a:ext uri="{FF2B5EF4-FFF2-40B4-BE49-F238E27FC236}">
                                    <a16:creationId xmlns="" xmlns:a16="http://schemas.microsoft.com/office/drawing/2014/main" id="{88C6428C-414E-4477-9D6E-4140C86931EB}"/>
                                  </a:ext>
                                </a:extLst>
                              </p:cNvPr>
                              <p:cNvSpPr>
                                <a:spLocks/>
                              </p:cNvSpPr>
                              <p:nvPr/>
                            </p:nvSpPr>
                            <p:spPr bwMode="auto">
                              <a:xfrm>
                                <a:off x="3695" y="1331"/>
                                <a:ext cx="42" cy="16"/>
                              </a:xfrm>
                              <a:custGeom>
                                <a:avLst/>
                                <a:gdLst/>
                                <a:ahLst/>
                                <a:cxnLst>
                                  <a:cxn ang="0">
                                    <a:pos x="6" y="16"/>
                                  </a:cxn>
                                  <a:cxn ang="0">
                                    <a:pos x="0" y="10"/>
                                  </a:cxn>
                                  <a:cxn ang="0">
                                    <a:pos x="0" y="5"/>
                                  </a:cxn>
                                  <a:cxn ang="0">
                                    <a:pos x="0" y="5"/>
                                  </a:cxn>
                                  <a:cxn ang="0">
                                    <a:pos x="0" y="0"/>
                                  </a:cxn>
                                  <a:cxn ang="0">
                                    <a:pos x="6" y="0"/>
                                  </a:cxn>
                                  <a:cxn ang="0">
                                    <a:pos x="23" y="0"/>
                                  </a:cxn>
                                  <a:cxn ang="0">
                                    <a:pos x="28" y="0"/>
                                  </a:cxn>
                                  <a:cxn ang="0">
                                    <a:pos x="28" y="5"/>
                                  </a:cxn>
                                  <a:cxn ang="0">
                                    <a:pos x="28" y="5"/>
                                  </a:cxn>
                                  <a:cxn ang="0">
                                    <a:pos x="28" y="10"/>
                                  </a:cxn>
                                  <a:cxn ang="0">
                                    <a:pos x="23" y="16"/>
                                  </a:cxn>
                                  <a:cxn ang="0">
                                    <a:pos x="6" y="16"/>
                                  </a:cxn>
                                </a:cxnLst>
                                <a:rect l="0" t="0" r="r" b="b"/>
                                <a:pathLst>
                                  <a:path w="28" h="16">
                                    <a:moveTo>
                                      <a:pt x="6" y="16"/>
                                    </a:moveTo>
                                    <a:lnTo>
                                      <a:pt x="0" y="10"/>
                                    </a:lnTo>
                                    <a:lnTo>
                                      <a:pt x="0" y="5"/>
                                    </a:lnTo>
                                    <a:lnTo>
                                      <a:pt x="0" y="5"/>
                                    </a:lnTo>
                                    <a:lnTo>
                                      <a:pt x="0" y="0"/>
                                    </a:lnTo>
                                    <a:lnTo>
                                      <a:pt x="6" y="0"/>
                                    </a:lnTo>
                                    <a:lnTo>
                                      <a:pt x="23" y="0"/>
                                    </a:lnTo>
                                    <a:lnTo>
                                      <a:pt x="28" y="0"/>
                                    </a:lnTo>
                                    <a:lnTo>
                                      <a:pt x="28" y="5"/>
                                    </a:lnTo>
                                    <a:lnTo>
                                      <a:pt x="28" y="5"/>
                                    </a:lnTo>
                                    <a:lnTo>
                                      <a:pt x="28" y="10"/>
                                    </a:lnTo>
                                    <a:lnTo>
                                      <a:pt x="23"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26" name="Freeform 288">
                                <a:extLst>
                                  <a:ext uri="{FF2B5EF4-FFF2-40B4-BE49-F238E27FC236}">
                                    <a16:creationId xmlns="" xmlns:a16="http://schemas.microsoft.com/office/drawing/2014/main" id="{567C617C-B9E5-477F-9582-69C5DC786438}"/>
                                  </a:ext>
                                </a:extLst>
                              </p:cNvPr>
                              <p:cNvSpPr>
                                <a:spLocks/>
                              </p:cNvSpPr>
                              <p:nvPr/>
                            </p:nvSpPr>
                            <p:spPr bwMode="auto">
                              <a:xfrm>
                                <a:off x="3721" y="1331"/>
                                <a:ext cx="77" cy="16"/>
                              </a:xfrm>
                              <a:custGeom>
                                <a:avLst/>
                                <a:gdLst/>
                                <a:ahLst/>
                                <a:cxnLst>
                                  <a:cxn ang="0">
                                    <a:pos x="6" y="16"/>
                                  </a:cxn>
                                  <a:cxn ang="0">
                                    <a:pos x="0" y="10"/>
                                  </a:cxn>
                                  <a:cxn ang="0">
                                    <a:pos x="0" y="5"/>
                                  </a:cxn>
                                  <a:cxn ang="0">
                                    <a:pos x="0" y="5"/>
                                  </a:cxn>
                                  <a:cxn ang="0">
                                    <a:pos x="0" y="0"/>
                                  </a:cxn>
                                  <a:cxn ang="0">
                                    <a:pos x="6" y="0"/>
                                  </a:cxn>
                                  <a:cxn ang="0">
                                    <a:pos x="45" y="0"/>
                                  </a:cxn>
                                  <a:cxn ang="0">
                                    <a:pos x="51" y="0"/>
                                  </a:cxn>
                                  <a:cxn ang="0">
                                    <a:pos x="51" y="5"/>
                                  </a:cxn>
                                  <a:cxn ang="0">
                                    <a:pos x="51" y="5"/>
                                  </a:cxn>
                                  <a:cxn ang="0">
                                    <a:pos x="51" y="10"/>
                                  </a:cxn>
                                  <a:cxn ang="0">
                                    <a:pos x="45" y="16"/>
                                  </a:cxn>
                                  <a:cxn ang="0">
                                    <a:pos x="6" y="16"/>
                                  </a:cxn>
                                </a:cxnLst>
                                <a:rect l="0" t="0" r="r" b="b"/>
                                <a:pathLst>
                                  <a:path w="51" h="16">
                                    <a:moveTo>
                                      <a:pt x="6" y="16"/>
                                    </a:moveTo>
                                    <a:lnTo>
                                      <a:pt x="0" y="10"/>
                                    </a:lnTo>
                                    <a:lnTo>
                                      <a:pt x="0" y="5"/>
                                    </a:lnTo>
                                    <a:lnTo>
                                      <a:pt x="0" y="5"/>
                                    </a:lnTo>
                                    <a:lnTo>
                                      <a:pt x="0" y="0"/>
                                    </a:lnTo>
                                    <a:lnTo>
                                      <a:pt x="6" y="0"/>
                                    </a:lnTo>
                                    <a:lnTo>
                                      <a:pt x="45" y="0"/>
                                    </a:lnTo>
                                    <a:lnTo>
                                      <a:pt x="51" y="0"/>
                                    </a:lnTo>
                                    <a:lnTo>
                                      <a:pt x="51" y="5"/>
                                    </a:lnTo>
                                    <a:lnTo>
                                      <a:pt x="51" y="5"/>
                                    </a:lnTo>
                                    <a:lnTo>
                                      <a:pt x="51" y="10"/>
                                    </a:lnTo>
                                    <a:lnTo>
                                      <a:pt x="45"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27" name="Freeform 289">
                                <a:extLst>
                                  <a:ext uri="{FF2B5EF4-FFF2-40B4-BE49-F238E27FC236}">
                                    <a16:creationId xmlns="" xmlns:a16="http://schemas.microsoft.com/office/drawing/2014/main" id="{7C60C28F-5656-4D88-906E-3E4EF2B1AA4A}"/>
                                  </a:ext>
                                </a:extLst>
                              </p:cNvPr>
                              <p:cNvSpPr>
                                <a:spLocks/>
                              </p:cNvSpPr>
                              <p:nvPr/>
                            </p:nvSpPr>
                            <p:spPr bwMode="auto">
                              <a:xfrm>
                                <a:off x="3781" y="1331"/>
                                <a:ext cx="59" cy="16"/>
                              </a:xfrm>
                              <a:custGeom>
                                <a:avLst/>
                                <a:gdLst/>
                                <a:ahLst/>
                                <a:cxnLst>
                                  <a:cxn ang="0">
                                    <a:pos x="5" y="16"/>
                                  </a:cxn>
                                  <a:cxn ang="0">
                                    <a:pos x="0" y="10"/>
                                  </a:cxn>
                                  <a:cxn ang="0">
                                    <a:pos x="0" y="5"/>
                                  </a:cxn>
                                  <a:cxn ang="0">
                                    <a:pos x="0" y="5"/>
                                  </a:cxn>
                                  <a:cxn ang="0">
                                    <a:pos x="0" y="0"/>
                                  </a:cxn>
                                  <a:cxn ang="0">
                                    <a:pos x="5" y="0"/>
                                  </a:cxn>
                                  <a:cxn ang="0">
                                    <a:pos x="34" y="0"/>
                                  </a:cxn>
                                  <a:cxn ang="0">
                                    <a:pos x="39" y="0"/>
                                  </a:cxn>
                                  <a:cxn ang="0">
                                    <a:pos x="39" y="5"/>
                                  </a:cxn>
                                  <a:cxn ang="0">
                                    <a:pos x="39" y="5"/>
                                  </a:cxn>
                                  <a:cxn ang="0">
                                    <a:pos x="39" y="10"/>
                                  </a:cxn>
                                  <a:cxn ang="0">
                                    <a:pos x="34" y="16"/>
                                  </a:cxn>
                                  <a:cxn ang="0">
                                    <a:pos x="5" y="16"/>
                                  </a:cxn>
                                </a:cxnLst>
                                <a:rect l="0" t="0" r="r" b="b"/>
                                <a:pathLst>
                                  <a:path w="39" h="16">
                                    <a:moveTo>
                                      <a:pt x="5" y="16"/>
                                    </a:moveTo>
                                    <a:lnTo>
                                      <a:pt x="0" y="10"/>
                                    </a:lnTo>
                                    <a:lnTo>
                                      <a:pt x="0" y="5"/>
                                    </a:lnTo>
                                    <a:lnTo>
                                      <a:pt x="0" y="5"/>
                                    </a:lnTo>
                                    <a:lnTo>
                                      <a:pt x="0" y="0"/>
                                    </a:lnTo>
                                    <a:lnTo>
                                      <a:pt x="5" y="0"/>
                                    </a:lnTo>
                                    <a:lnTo>
                                      <a:pt x="34" y="0"/>
                                    </a:lnTo>
                                    <a:lnTo>
                                      <a:pt x="39" y="0"/>
                                    </a:lnTo>
                                    <a:lnTo>
                                      <a:pt x="39" y="5"/>
                                    </a:lnTo>
                                    <a:lnTo>
                                      <a:pt x="39" y="5"/>
                                    </a:lnTo>
                                    <a:lnTo>
                                      <a:pt x="39" y="10"/>
                                    </a:lnTo>
                                    <a:lnTo>
                                      <a:pt x="34"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28" name="Freeform 290">
                                <a:extLst>
                                  <a:ext uri="{FF2B5EF4-FFF2-40B4-BE49-F238E27FC236}">
                                    <a16:creationId xmlns="" xmlns:a16="http://schemas.microsoft.com/office/drawing/2014/main" id="{7D21E060-968E-4262-A383-B26BBD4AF7C2}"/>
                                  </a:ext>
                                </a:extLst>
                              </p:cNvPr>
                              <p:cNvSpPr>
                                <a:spLocks/>
                              </p:cNvSpPr>
                              <p:nvPr/>
                            </p:nvSpPr>
                            <p:spPr bwMode="auto">
                              <a:xfrm>
                                <a:off x="3823" y="1331"/>
                                <a:ext cx="64" cy="16"/>
                              </a:xfrm>
                              <a:custGeom>
                                <a:avLst/>
                                <a:gdLst/>
                                <a:ahLst/>
                                <a:cxnLst>
                                  <a:cxn ang="0">
                                    <a:pos x="6" y="16"/>
                                  </a:cxn>
                                  <a:cxn ang="0">
                                    <a:pos x="0" y="10"/>
                                  </a:cxn>
                                  <a:cxn ang="0">
                                    <a:pos x="0" y="5"/>
                                  </a:cxn>
                                  <a:cxn ang="0">
                                    <a:pos x="0" y="5"/>
                                  </a:cxn>
                                  <a:cxn ang="0">
                                    <a:pos x="0" y="0"/>
                                  </a:cxn>
                                  <a:cxn ang="0">
                                    <a:pos x="6" y="0"/>
                                  </a:cxn>
                                  <a:cxn ang="0">
                                    <a:pos x="28" y="0"/>
                                  </a:cxn>
                                  <a:cxn ang="0">
                                    <a:pos x="34" y="0"/>
                                  </a:cxn>
                                  <a:cxn ang="0">
                                    <a:pos x="34" y="5"/>
                                  </a:cxn>
                                  <a:cxn ang="0">
                                    <a:pos x="34" y="5"/>
                                  </a:cxn>
                                  <a:cxn ang="0">
                                    <a:pos x="34" y="10"/>
                                  </a:cxn>
                                  <a:cxn ang="0">
                                    <a:pos x="28" y="16"/>
                                  </a:cxn>
                                  <a:cxn ang="0">
                                    <a:pos x="6" y="16"/>
                                  </a:cxn>
                                </a:cxnLst>
                                <a:rect l="0" t="0" r="r" b="b"/>
                                <a:pathLst>
                                  <a:path w="34" h="16">
                                    <a:moveTo>
                                      <a:pt x="6" y="16"/>
                                    </a:moveTo>
                                    <a:lnTo>
                                      <a:pt x="0" y="10"/>
                                    </a:lnTo>
                                    <a:lnTo>
                                      <a:pt x="0" y="5"/>
                                    </a:lnTo>
                                    <a:lnTo>
                                      <a:pt x="0" y="5"/>
                                    </a:lnTo>
                                    <a:lnTo>
                                      <a:pt x="0" y="0"/>
                                    </a:lnTo>
                                    <a:lnTo>
                                      <a:pt x="6" y="0"/>
                                    </a:lnTo>
                                    <a:lnTo>
                                      <a:pt x="28" y="0"/>
                                    </a:lnTo>
                                    <a:lnTo>
                                      <a:pt x="34" y="0"/>
                                    </a:lnTo>
                                    <a:lnTo>
                                      <a:pt x="34" y="5"/>
                                    </a:lnTo>
                                    <a:lnTo>
                                      <a:pt x="34" y="5"/>
                                    </a:lnTo>
                                    <a:lnTo>
                                      <a:pt x="34" y="10"/>
                                    </a:lnTo>
                                    <a:lnTo>
                                      <a:pt x="28"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29" name="Freeform 291">
                                <a:extLst>
                                  <a:ext uri="{FF2B5EF4-FFF2-40B4-BE49-F238E27FC236}">
                                    <a16:creationId xmlns="" xmlns:a16="http://schemas.microsoft.com/office/drawing/2014/main" id="{6F42E6DC-9403-4E90-A85E-C4F3B7D8185A}"/>
                                  </a:ext>
                                </a:extLst>
                              </p:cNvPr>
                              <p:cNvSpPr>
                                <a:spLocks/>
                              </p:cNvSpPr>
                              <p:nvPr/>
                            </p:nvSpPr>
                            <p:spPr bwMode="auto">
                              <a:xfrm>
                                <a:off x="3858" y="1331"/>
                                <a:ext cx="54" cy="16"/>
                              </a:xfrm>
                              <a:custGeom>
                                <a:avLst/>
                                <a:gdLst/>
                                <a:ahLst/>
                                <a:cxnLst>
                                  <a:cxn ang="0">
                                    <a:pos x="5" y="16"/>
                                  </a:cxn>
                                  <a:cxn ang="0">
                                    <a:pos x="0" y="10"/>
                                  </a:cxn>
                                  <a:cxn ang="0">
                                    <a:pos x="0" y="5"/>
                                  </a:cxn>
                                  <a:cxn ang="0">
                                    <a:pos x="0" y="5"/>
                                  </a:cxn>
                                  <a:cxn ang="0">
                                    <a:pos x="0" y="0"/>
                                  </a:cxn>
                                  <a:cxn ang="0">
                                    <a:pos x="5" y="0"/>
                                  </a:cxn>
                                  <a:cxn ang="0">
                                    <a:pos x="22" y="0"/>
                                  </a:cxn>
                                  <a:cxn ang="0">
                                    <a:pos x="28" y="0"/>
                                  </a:cxn>
                                  <a:cxn ang="0">
                                    <a:pos x="28" y="5"/>
                                  </a:cxn>
                                  <a:cxn ang="0">
                                    <a:pos x="28" y="5"/>
                                  </a:cxn>
                                  <a:cxn ang="0">
                                    <a:pos x="28" y="10"/>
                                  </a:cxn>
                                  <a:cxn ang="0">
                                    <a:pos x="22" y="16"/>
                                  </a:cxn>
                                  <a:cxn ang="0">
                                    <a:pos x="5" y="16"/>
                                  </a:cxn>
                                </a:cxnLst>
                                <a:rect l="0" t="0" r="r" b="b"/>
                                <a:pathLst>
                                  <a:path w="28" h="16">
                                    <a:moveTo>
                                      <a:pt x="5" y="16"/>
                                    </a:moveTo>
                                    <a:lnTo>
                                      <a:pt x="0" y="10"/>
                                    </a:lnTo>
                                    <a:lnTo>
                                      <a:pt x="0" y="5"/>
                                    </a:lnTo>
                                    <a:lnTo>
                                      <a:pt x="0" y="5"/>
                                    </a:lnTo>
                                    <a:lnTo>
                                      <a:pt x="0" y="0"/>
                                    </a:lnTo>
                                    <a:lnTo>
                                      <a:pt x="5" y="0"/>
                                    </a:lnTo>
                                    <a:lnTo>
                                      <a:pt x="22" y="0"/>
                                    </a:lnTo>
                                    <a:lnTo>
                                      <a:pt x="28" y="0"/>
                                    </a:lnTo>
                                    <a:lnTo>
                                      <a:pt x="28" y="5"/>
                                    </a:lnTo>
                                    <a:lnTo>
                                      <a:pt x="28" y="5"/>
                                    </a:lnTo>
                                    <a:lnTo>
                                      <a:pt x="28" y="10"/>
                                    </a:lnTo>
                                    <a:lnTo>
                                      <a:pt x="22"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30" name="Freeform 292">
                                <a:extLst>
                                  <a:ext uri="{FF2B5EF4-FFF2-40B4-BE49-F238E27FC236}">
                                    <a16:creationId xmlns="" xmlns:a16="http://schemas.microsoft.com/office/drawing/2014/main" id="{5C7F0420-F5C0-49DE-9721-5BA982A1B2E9}"/>
                                  </a:ext>
                                </a:extLst>
                              </p:cNvPr>
                              <p:cNvSpPr>
                                <a:spLocks/>
                              </p:cNvSpPr>
                              <p:nvPr/>
                            </p:nvSpPr>
                            <p:spPr bwMode="auto">
                              <a:xfrm>
                                <a:off x="3896" y="1331"/>
                                <a:ext cx="51" cy="16"/>
                              </a:xfrm>
                              <a:custGeom>
                                <a:avLst/>
                                <a:gdLst/>
                                <a:ahLst/>
                                <a:cxnLst>
                                  <a:cxn ang="0">
                                    <a:pos x="5" y="16"/>
                                  </a:cxn>
                                  <a:cxn ang="0">
                                    <a:pos x="0" y="10"/>
                                  </a:cxn>
                                  <a:cxn ang="0">
                                    <a:pos x="0" y="5"/>
                                  </a:cxn>
                                  <a:cxn ang="0">
                                    <a:pos x="0" y="5"/>
                                  </a:cxn>
                                  <a:cxn ang="0">
                                    <a:pos x="0" y="0"/>
                                  </a:cxn>
                                  <a:cxn ang="0">
                                    <a:pos x="5" y="0"/>
                                  </a:cxn>
                                  <a:cxn ang="0">
                                    <a:pos x="28" y="0"/>
                                  </a:cxn>
                                  <a:cxn ang="0">
                                    <a:pos x="34" y="0"/>
                                  </a:cxn>
                                  <a:cxn ang="0">
                                    <a:pos x="34" y="5"/>
                                  </a:cxn>
                                  <a:cxn ang="0">
                                    <a:pos x="34" y="5"/>
                                  </a:cxn>
                                  <a:cxn ang="0">
                                    <a:pos x="34" y="10"/>
                                  </a:cxn>
                                  <a:cxn ang="0">
                                    <a:pos x="28" y="16"/>
                                  </a:cxn>
                                  <a:cxn ang="0">
                                    <a:pos x="5" y="16"/>
                                  </a:cxn>
                                </a:cxnLst>
                                <a:rect l="0" t="0" r="r" b="b"/>
                                <a:pathLst>
                                  <a:path w="34" h="16">
                                    <a:moveTo>
                                      <a:pt x="5" y="16"/>
                                    </a:moveTo>
                                    <a:lnTo>
                                      <a:pt x="0" y="10"/>
                                    </a:lnTo>
                                    <a:lnTo>
                                      <a:pt x="0" y="5"/>
                                    </a:lnTo>
                                    <a:lnTo>
                                      <a:pt x="0" y="5"/>
                                    </a:lnTo>
                                    <a:lnTo>
                                      <a:pt x="0" y="0"/>
                                    </a:lnTo>
                                    <a:lnTo>
                                      <a:pt x="5" y="0"/>
                                    </a:lnTo>
                                    <a:lnTo>
                                      <a:pt x="28" y="0"/>
                                    </a:lnTo>
                                    <a:lnTo>
                                      <a:pt x="34" y="0"/>
                                    </a:lnTo>
                                    <a:lnTo>
                                      <a:pt x="34" y="5"/>
                                    </a:lnTo>
                                    <a:lnTo>
                                      <a:pt x="34" y="5"/>
                                    </a:lnTo>
                                    <a:lnTo>
                                      <a:pt x="34" y="10"/>
                                    </a:lnTo>
                                    <a:lnTo>
                                      <a:pt x="28"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31" name="Freeform 293">
                                <a:extLst>
                                  <a:ext uri="{FF2B5EF4-FFF2-40B4-BE49-F238E27FC236}">
                                    <a16:creationId xmlns="" xmlns:a16="http://schemas.microsoft.com/office/drawing/2014/main" id="{EAB7B3DB-EF9B-4AB5-9CB2-A361641E3EE5}"/>
                                  </a:ext>
                                </a:extLst>
                              </p:cNvPr>
                              <p:cNvSpPr>
                                <a:spLocks/>
                              </p:cNvSpPr>
                              <p:nvPr/>
                            </p:nvSpPr>
                            <p:spPr bwMode="auto">
                              <a:xfrm>
                                <a:off x="3929" y="1331"/>
                                <a:ext cx="26" cy="16"/>
                              </a:xfrm>
                              <a:custGeom>
                                <a:avLst/>
                                <a:gdLst/>
                                <a:ahLst/>
                                <a:cxnLst>
                                  <a:cxn ang="0">
                                    <a:pos x="6" y="16"/>
                                  </a:cxn>
                                  <a:cxn ang="0">
                                    <a:pos x="0" y="10"/>
                                  </a:cxn>
                                  <a:cxn ang="0">
                                    <a:pos x="0" y="5"/>
                                  </a:cxn>
                                  <a:cxn ang="0">
                                    <a:pos x="0" y="5"/>
                                  </a:cxn>
                                  <a:cxn ang="0">
                                    <a:pos x="0" y="0"/>
                                  </a:cxn>
                                  <a:cxn ang="0">
                                    <a:pos x="6" y="0"/>
                                  </a:cxn>
                                  <a:cxn ang="0">
                                    <a:pos x="12" y="0"/>
                                  </a:cxn>
                                  <a:cxn ang="0">
                                    <a:pos x="17" y="0"/>
                                  </a:cxn>
                                  <a:cxn ang="0">
                                    <a:pos x="17" y="5"/>
                                  </a:cxn>
                                  <a:cxn ang="0">
                                    <a:pos x="17" y="5"/>
                                  </a:cxn>
                                  <a:cxn ang="0">
                                    <a:pos x="17" y="10"/>
                                  </a:cxn>
                                  <a:cxn ang="0">
                                    <a:pos x="12" y="16"/>
                                  </a:cxn>
                                  <a:cxn ang="0">
                                    <a:pos x="6" y="16"/>
                                  </a:cxn>
                                </a:cxnLst>
                                <a:rect l="0" t="0" r="r" b="b"/>
                                <a:pathLst>
                                  <a:path w="17" h="16">
                                    <a:moveTo>
                                      <a:pt x="6" y="16"/>
                                    </a:moveTo>
                                    <a:lnTo>
                                      <a:pt x="0" y="10"/>
                                    </a:lnTo>
                                    <a:lnTo>
                                      <a:pt x="0" y="5"/>
                                    </a:lnTo>
                                    <a:lnTo>
                                      <a:pt x="0" y="5"/>
                                    </a:lnTo>
                                    <a:lnTo>
                                      <a:pt x="0" y="0"/>
                                    </a:lnTo>
                                    <a:lnTo>
                                      <a:pt x="6" y="0"/>
                                    </a:lnTo>
                                    <a:lnTo>
                                      <a:pt x="12" y="0"/>
                                    </a:lnTo>
                                    <a:lnTo>
                                      <a:pt x="17" y="0"/>
                                    </a:lnTo>
                                    <a:lnTo>
                                      <a:pt x="17" y="5"/>
                                    </a:lnTo>
                                    <a:lnTo>
                                      <a:pt x="17" y="5"/>
                                    </a:lnTo>
                                    <a:lnTo>
                                      <a:pt x="17" y="10"/>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32" name="Freeform 294">
                                <a:extLst>
                                  <a:ext uri="{FF2B5EF4-FFF2-40B4-BE49-F238E27FC236}">
                                    <a16:creationId xmlns="" xmlns:a16="http://schemas.microsoft.com/office/drawing/2014/main" id="{9E82598A-8789-4A8B-9328-59CAAFE32C28}"/>
                                  </a:ext>
                                </a:extLst>
                              </p:cNvPr>
                              <p:cNvSpPr>
                                <a:spLocks/>
                              </p:cNvSpPr>
                              <p:nvPr/>
                            </p:nvSpPr>
                            <p:spPr bwMode="auto">
                              <a:xfrm>
                                <a:off x="3938" y="1331"/>
                                <a:ext cx="26" cy="16"/>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33" name="Freeform 295">
                                <a:extLst>
                                  <a:ext uri="{FF2B5EF4-FFF2-40B4-BE49-F238E27FC236}">
                                    <a16:creationId xmlns="" xmlns:a16="http://schemas.microsoft.com/office/drawing/2014/main" id="{E91225E6-DAB5-45D8-B3B5-CAF8F0FD6EFF}"/>
                                  </a:ext>
                                </a:extLst>
                              </p:cNvPr>
                              <p:cNvSpPr>
                                <a:spLocks/>
                              </p:cNvSpPr>
                              <p:nvPr/>
                            </p:nvSpPr>
                            <p:spPr bwMode="auto">
                              <a:xfrm>
                                <a:off x="3947" y="1320"/>
                                <a:ext cx="26" cy="21"/>
                              </a:xfrm>
                              <a:custGeom>
                                <a:avLst/>
                                <a:gdLst/>
                                <a:ahLst/>
                                <a:cxnLst>
                                  <a:cxn ang="0">
                                    <a:pos x="17" y="16"/>
                                  </a:cxn>
                                  <a:cxn ang="0">
                                    <a:pos x="11" y="21"/>
                                  </a:cxn>
                                  <a:cxn ang="0">
                                    <a:pos x="5" y="21"/>
                                  </a:cxn>
                                  <a:cxn ang="0">
                                    <a:pos x="5" y="21"/>
                                  </a:cxn>
                                  <a:cxn ang="0">
                                    <a:pos x="0" y="21"/>
                                  </a:cxn>
                                  <a:cxn ang="0">
                                    <a:pos x="0" y="16"/>
                                  </a:cxn>
                                  <a:cxn ang="0">
                                    <a:pos x="0" y="6"/>
                                  </a:cxn>
                                  <a:cxn ang="0">
                                    <a:pos x="0" y="0"/>
                                  </a:cxn>
                                  <a:cxn ang="0">
                                    <a:pos x="5" y="0"/>
                                  </a:cxn>
                                  <a:cxn ang="0">
                                    <a:pos x="5" y="0"/>
                                  </a:cxn>
                                  <a:cxn ang="0">
                                    <a:pos x="11" y="0"/>
                                  </a:cxn>
                                  <a:cxn ang="0">
                                    <a:pos x="17" y="6"/>
                                  </a:cxn>
                                  <a:cxn ang="0">
                                    <a:pos x="17" y="16"/>
                                  </a:cxn>
                                </a:cxnLst>
                                <a:rect l="0" t="0" r="r" b="b"/>
                                <a:pathLst>
                                  <a:path w="17" h="21">
                                    <a:moveTo>
                                      <a:pt x="17" y="16"/>
                                    </a:moveTo>
                                    <a:lnTo>
                                      <a:pt x="11" y="21"/>
                                    </a:lnTo>
                                    <a:lnTo>
                                      <a:pt x="5" y="21"/>
                                    </a:lnTo>
                                    <a:lnTo>
                                      <a:pt x="5" y="21"/>
                                    </a:lnTo>
                                    <a:lnTo>
                                      <a:pt x="0" y="21"/>
                                    </a:lnTo>
                                    <a:lnTo>
                                      <a:pt x="0" y="16"/>
                                    </a:lnTo>
                                    <a:lnTo>
                                      <a:pt x="0" y="6"/>
                                    </a:lnTo>
                                    <a:lnTo>
                                      <a:pt x="0" y="0"/>
                                    </a:lnTo>
                                    <a:lnTo>
                                      <a:pt x="5" y="0"/>
                                    </a:lnTo>
                                    <a:lnTo>
                                      <a:pt x="5"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34" name="Freeform 296">
                                <a:extLst>
                                  <a:ext uri="{FF2B5EF4-FFF2-40B4-BE49-F238E27FC236}">
                                    <a16:creationId xmlns="" xmlns:a16="http://schemas.microsoft.com/office/drawing/2014/main" id="{508FA33B-3849-4F44-819A-999C5B84BB4D}"/>
                                  </a:ext>
                                </a:extLst>
                              </p:cNvPr>
                              <p:cNvSpPr>
                                <a:spLocks/>
                              </p:cNvSpPr>
                              <p:nvPr/>
                            </p:nvSpPr>
                            <p:spPr bwMode="auto">
                              <a:xfrm>
                                <a:off x="3947" y="1320"/>
                                <a:ext cx="26" cy="16"/>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35" name="Freeform 297">
                                <a:extLst>
                                  <a:ext uri="{FF2B5EF4-FFF2-40B4-BE49-F238E27FC236}">
                                    <a16:creationId xmlns="" xmlns:a16="http://schemas.microsoft.com/office/drawing/2014/main" id="{2E51E020-827B-4AB8-96C4-54FF85BF6B67}"/>
                                  </a:ext>
                                </a:extLst>
                              </p:cNvPr>
                              <p:cNvSpPr>
                                <a:spLocks/>
                              </p:cNvSpPr>
                              <p:nvPr/>
                            </p:nvSpPr>
                            <p:spPr bwMode="auto">
                              <a:xfrm>
                                <a:off x="3955" y="1304"/>
                                <a:ext cx="25" cy="27"/>
                              </a:xfrm>
                              <a:custGeom>
                                <a:avLst/>
                                <a:gdLst/>
                                <a:ahLst/>
                                <a:cxnLst>
                                  <a:cxn ang="0">
                                    <a:pos x="17" y="22"/>
                                  </a:cxn>
                                  <a:cxn ang="0">
                                    <a:pos x="12" y="27"/>
                                  </a:cxn>
                                  <a:cxn ang="0">
                                    <a:pos x="6" y="27"/>
                                  </a:cxn>
                                  <a:cxn ang="0">
                                    <a:pos x="6" y="27"/>
                                  </a:cxn>
                                  <a:cxn ang="0">
                                    <a:pos x="0" y="27"/>
                                  </a:cxn>
                                  <a:cxn ang="0">
                                    <a:pos x="0" y="22"/>
                                  </a:cxn>
                                  <a:cxn ang="0">
                                    <a:pos x="0" y="6"/>
                                  </a:cxn>
                                  <a:cxn ang="0">
                                    <a:pos x="0" y="0"/>
                                  </a:cxn>
                                  <a:cxn ang="0">
                                    <a:pos x="6" y="0"/>
                                  </a:cxn>
                                  <a:cxn ang="0">
                                    <a:pos x="6" y="0"/>
                                  </a:cxn>
                                  <a:cxn ang="0">
                                    <a:pos x="12" y="0"/>
                                  </a:cxn>
                                  <a:cxn ang="0">
                                    <a:pos x="17" y="6"/>
                                  </a:cxn>
                                  <a:cxn ang="0">
                                    <a:pos x="17" y="22"/>
                                  </a:cxn>
                                </a:cxnLst>
                                <a:rect l="0" t="0" r="r" b="b"/>
                                <a:pathLst>
                                  <a:path w="17" h="27">
                                    <a:moveTo>
                                      <a:pt x="17" y="22"/>
                                    </a:moveTo>
                                    <a:lnTo>
                                      <a:pt x="12" y="27"/>
                                    </a:lnTo>
                                    <a:lnTo>
                                      <a:pt x="6" y="27"/>
                                    </a:lnTo>
                                    <a:lnTo>
                                      <a:pt x="6" y="27"/>
                                    </a:lnTo>
                                    <a:lnTo>
                                      <a:pt x="0" y="27"/>
                                    </a:lnTo>
                                    <a:lnTo>
                                      <a:pt x="0" y="22"/>
                                    </a:lnTo>
                                    <a:lnTo>
                                      <a:pt x="0" y="6"/>
                                    </a:lnTo>
                                    <a:lnTo>
                                      <a:pt x="0" y="0"/>
                                    </a:lnTo>
                                    <a:lnTo>
                                      <a:pt x="6" y="0"/>
                                    </a:lnTo>
                                    <a:lnTo>
                                      <a:pt x="6" y="0"/>
                                    </a:lnTo>
                                    <a:lnTo>
                                      <a:pt x="12" y="0"/>
                                    </a:lnTo>
                                    <a:lnTo>
                                      <a:pt x="17" y="6"/>
                                    </a:lnTo>
                                    <a:lnTo>
                                      <a:pt x="17" y="22"/>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36" name="Freeform 298">
                                <a:extLst>
                                  <a:ext uri="{FF2B5EF4-FFF2-40B4-BE49-F238E27FC236}">
                                    <a16:creationId xmlns="" xmlns:a16="http://schemas.microsoft.com/office/drawing/2014/main" id="{050ADC6B-C5FD-4B3D-835A-8FD0F675BFDF}"/>
                                  </a:ext>
                                </a:extLst>
                              </p:cNvPr>
                              <p:cNvSpPr>
                                <a:spLocks/>
                              </p:cNvSpPr>
                              <p:nvPr/>
                            </p:nvSpPr>
                            <p:spPr bwMode="auto">
                              <a:xfrm>
                                <a:off x="3955" y="1304"/>
                                <a:ext cx="25"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37" name="Freeform 299">
                                <a:extLst>
                                  <a:ext uri="{FF2B5EF4-FFF2-40B4-BE49-F238E27FC236}">
                                    <a16:creationId xmlns="" xmlns:a16="http://schemas.microsoft.com/office/drawing/2014/main" id="{67A2C2DD-7774-4823-AB07-4FB55BAF6776}"/>
                                  </a:ext>
                                </a:extLst>
                              </p:cNvPr>
                              <p:cNvSpPr>
                                <a:spLocks/>
                              </p:cNvSpPr>
                              <p:nvPr/>
                            </p:nvSpPr>
                            <p:spPr bwMode="auto">
                              <a:xfrm>
                                <a:off x="3964" y="1304"/>
                                <a:ext cx="26" cy="16"/>
                              </a:xfrm>
                              <a:custGeom>
                                <a:avLst/>
                                <a:gdLst/>
                                <a:ahLst/>
                                <a:cxnLst>
                                  <a:cxn ang="0">
                                    <a:pos x="6" y="16"/>
                                  </a:cxn>
                                  <a:cxn ang="0">
                                    <a:pos x="0" y="11"/>
                                  </a:cxn>
                                  <a:cxn ang="0">
                                    <a:pos x="0" y="6"/>
                                  </a:cxn>
                                  <a:cxn ang="0">
                                    <a:pos x="0" y="6"/>
                                  </a:cxn>
                                  <a:cxn ang="0">
                                    <a:pos x="0" y="0"/>
                                  </a:cxn>
                                  <a:cxn ang="0">
                                    <a:pos x="6" y="0"/>
                                  </a:cxn>
                                  <a:cxn ang="0">
                                    <a:pos x="11" y="0"/>
                                  </a:cxn>
                                  <a:cxn ang="0">
                                    <a:pos x="17" y="0"/>
                                  </a:cxn>
                                  <a:cxn ang="0">
                                    <a:pos x="17" y="6"/>
                                  </a:cxn>
                                  <a:cxn ang="0">
                                    <a:pos x="17" y="6"/>
                                  </a:cxn>
                                  <a:cxn ang="0">
                                    <a:pos x="17" y="11"/>
                                  </a:cxn>
                                  <a:cxn ang="0">
                                    <a:pos x="11" y="16"/>
                                  </a:cxn>
                                  <a:cxn ang="0">
                                    <a:pos x="6" y="16"/>
                                  </a:cxn>
                                </a:cxnLst>
                                <a:rect l="0" t="0" r="r" b="b"/>
                                <a:pathLst>
                                  <a:path w="17" h="16">
                                    <a:moveTo>
                                      <a:pt x="6" y="16"/>
                                    </a:moveTo>
                                    <a:lnTo>
                                      <a:pt x="0" y="11"/>
                                    </a:lnTo>
                                    <a:lnTo>
                                      <a:pt x="0" y="6"/>
                                    </a:lnTo>
                                    <a:lnTo>
                                      <a:pt x="0" y="6"/>
                                    </a:lnTo>
                                    <a:lnTo>
                                      <a:pt x="0" y="0"/>
                                    </a:lnTo>
                                    <a:lnTo>
                                      <a:pt x="6" y="0"/>
                                    </a:lnTo>
                                    <a:lnTo>
                                      <a:pt x="11" y="0"/>
                                    </a:lnTo>
                                    <a:lnTo>
                                      <a:pt x="17" y="0"/>
                                    </a:lnTo>
                                    <a:lnTo>
                                      <a:pt x="17" y="6"/>
                                    </a:lnTo>
                                    <a:lnTo>
                                      <a:pt x="17" y="6"/>
                                    </a:lnTo>
                                    <a:lnTo>
                                      <a:pt x="17" y="11"/>
                                    </a:lnTo>
                                    <a:lnTo>
                                      <a:pt x="1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38" name="Freeform 300">
                                <a:extLst>
                                  <a:ext uri="{FF2B5EF4-FFF2-40B4-BE49-F238E27FC236}">
                                    <a16:creationId xmlns="" xmlns:a16="http://schemas.microsoft.com/office/drawing/2014/main" id="{AE62EACF-3E57-4E78-A0A4-549706985C74}"/>
                                  </a:ext>
                                </a:extLst>
                              </p:cNvPr>
                              <p:cNvSpPr>
                                <a:spLocks/>
                              </p:cNvSpPr>
                              <p:nvPr/>
                            </p:nvSpPr>
                            <p:spPr bwMode="auto">
                              <a:xfrm>
                                <a:off x="3973" y="1304"/>
                                <a:ext cx="51" cy="16"/>
                              </a:xfrm>
                              <a:custGeom>
                                <a:avLst/>
                                <a:gdLst/>
                                <a:ahLst/>
                                <a:cxnLst>
                                  <a:cxn ang="0">
                                    <a:pos x="5" y="16"/>
                                  </a:cxn>
                                  <a:cxn ang="0">
                                    <a:pos x="0" y="11"/>
                                  </a:cxn>
                                  <a:cxn ang="0">
                                    <a:pos x="0" y="6"/>
                                  </a:cxn>
                                  <a:cxn ang="0">
                                    <a:pos x="0" y="6"/>
                                  </a:cxn>
                                  <a:cxn ang="0">
                                    <a:pos x="0" y="0"/>
                                  </a:cxn>
                                  <a:cxn ang="0">
                                    <a:pos x="5" y="0"/>
                                  </a:cxn>
                                  <a:cxn ang="0">
                                    <a:pos x="28" y="0"/>
                                  </a:cxn>
                                  <a:cxn ang="0">
                                    <a:pos x="34" y="0"/>
                                  </a:cxn>
                                  <a:cxn ang="0">
                                    <a:pos x="34" y="6"/>
                                  </a:cxn>
                                  <a:cxn ang="0">
                                    <a:pos x="34" y="6"/>
                                  </a:cxn>
                                  <a:cxn ang="0">
                                    <a:pos x="34" y="11"/>
                                  </a:cxn>
                                  <a:cxn ang="0">
                                    <a:pos x="28" y="16"/>
                                  </a:cxn>
                                  <a:cxn ang="0">
                                    <a:pos x="5" y="16"/>
                                  </a:cxn>
                                </a:cxnLst>
                                <a:rect l="0" t="0" r="r" b="b"/>
                                <a:pathLst>
                                  <a:path w="34" h="16">
                                    <a:moveTo>
                                      <a:pt x="5" y="16"/>
                                    </a:moveTo>
                                    <a:lnTo>
                                      <a:pt x="0" y="11"/>
                                    </a:lnTo>
                                    <a:lnTo>
                                      <a:pt x="0" y="6"/>
                                    </a:lnTo>
                                    <a:lnTo>
                                      <a:pt x="0" y="6"/>
                                    </a:lnTo>
                                    <a:lnTo>
                                      <a:pt x="0" y="0"/>
                                    </a:lnTo>
                                    <a:lnTo>
                                      <a:pt x="5" y="0"/>
                                    </a:lnTo>
                                    <a:lnTo>
                                      <a:pt x="28" y="0"/>
                                    </a:lnTo>
                                    <a:lnTo>
                                      <a:pt x="34" y="0"/>
                                    </a:lnTo>
                                    <a:lnTo>
                                      <a:pt x="34" y="6"/>
                                    </a:lnTo>
                                    <a:lnTo>
                                      <a:pt x="34" y="6"/>
                                    </a:lnTo>
                                    <a:lnTo>
                                      <a:pt x="34" y="11"/>
                                    </a:lnTo>
                                    <a:lnTo>
                                      <a:pt x="28"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39" name="Freeform 301">
                                <a:extLst>
                                  <a:ext uri="{FF2B5EF4-FFF2-40B4-BE49-F238E27FC236}">
                                    <a16:creationId xmlns="" xmlns:a16="http://schemas.microsoft.com/office/drawing/2014/main" id="{2CB63DCE-F6CB-4994-831D-7725C7C305B1}"/>
                                  </a:ext>
                                </a:extLst>
                              </p:cNvPr>
                              <p:cNvSpPr>
                                <a:spLocks/>
                              </p:cNvSpPr>
                              <p:nvPr/>
                            </p:nvSpPr>
                            <p:spPr bwMode="auto">
                              <a:xfrm>
                                <a:off x="4006" y="1304"/>
                                <a:ext cx="26"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40" name="Freeform 302">
                                <a:extLst>
                                  <a:ext uri="{FF2B5EF4-FFF2-40B4-BE49-F238E27FC236}">
                                    <a16:creationId xmlns="" xmlns:a16="http://schemas.microsoft.com/office/drawing/2014/main" id="{EBC320BA-F11C-4E71-A73A-E93D329E674F}"/>
                                  </a:ext>
                                </a:extLst>
                              </p:cNvPr>
                              <p:cNvSpPr>
                                <a:spLocks/>
                              </p:cNvSpPr>
                              <p:nvPr/>
                            </p:nvSpPr>
                            <p:spPr bwMode="auto">
                              <a:xfrm>
                                <a:off x="4015" y="1294"/>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41" name="Freeform 303">
                                <a:extLst>
                                  <a:ext uri="{FF2B5EF4-FFF2-40B4-BE49-F238E27FC236}">
                                    <a16:creationId xmlns="" xmlns:a16="http://schemas.microsoft.com/office/drawing/2014/main" id="{627D863E-1199-4237-B109-42AE48F0D9B5}"/>
                                  </a:ext>
                                </a:extLst>
                              </p:cNvPr>
                              <p:cNvSpPr>
                                <a:spLocks/>
                              </p:cNvSpPr>
                              <p:nvPr/>
                            </p:nvSpPr>
                            <p:spPr bwMode="auto">
                              <a:xfrm>
                                <a:off x="4015" y="1294"/>
                                <a:ext cx="52" cy="16"/>
                              </a:xfrm>
                              <a:custGeom>
                                <a:avLst/>
                                <a:gdLst/>
                                <a:ahLst/>
                                <a:cxnLst>
                                  <a:cxn ang="0">
                                    <a:pos x="6" y="16"/>
                                  </a:cxn>
                                  <a:cxn ang="0">
                                    <a:pos x="0" y="10"/>
                                  </a:cxn>
                                  <a:cxn ang="0">
                                    <a:pos x="0" y="5"/>
                                  </a:cxn>
                                  <a:cxn ang="0">
                                    <a:pos x="0" y="5"/>
                                  </a:cxn>
                                  <a:cxn ang="0">
                                    <a:pos x="0" y="0"/>
                                  </a:cxn>
                                  <a:cxn ang="0">
                                    <a:pos x="6" y="0"/>
                                  </a:cxn>
                                  <a:cxn ang="0">
                                    <a:pos x="29" y="0"/>
                                  </a:cxn>
                                  <a:cxn ang="0">
                                    <a:pos x="34" y="0"/>
                                  </a:cxn>
                                  <a:cxn ang="0">
                                    <a:pos x="34" y="5"/>
                                  </a:cxn>
                                  <a:cxn ang="0">
                                    <a:pos x="34" y="5"/>
                                  </a:cxn>
                                  <a:cxn ang="0">
                                    <a:pos x="34" y="10"/>
                                  </a:cxn>
                                  <a:cxn ang="0">
                                    <a:pos x="29" y="16"/>
                                  </a:cxn>
                                  <a:cxn ang="0">
                                    <a:pos x="6" y="16"/>
                                  </a:cxn>
                                </a:cxnLst>
                                <a:rect l="0" t="0" r="r" b="b"/>
                                <a:pathLst>
                                  <a:path w="34" h="16">
                                    <a:moveTo>
                                      <a:pt x="6" y="16"/>
                                    </a:moveTo>
                                    <a:lnTo>
                                      <a:pt x="0" y="10"/>
                                    </a:lnTo>
                                    <a:lnTo>
                                      <a:pt x="0" y="5"/>
                                    </a:lnTo>
                                    <a:lnTo>
                                      <a:pt x="0" y="5"/>
                                    </a:lnTo>
                                    <a:lnTo>
                                      <a:pt x="0" y="0"/>
                                    </a:lnTo>
                                    <a:lnTo>
                                      <a:pt x="6" y="0"/>
                                    </a:lnTo>
                                    <a:lnTo>
                                      <a:pt x="29" y="0"/>
                                    </a:lnTo>
                                    <a:lnTo>
                                      <a:pt x="34" y="0"/>
                                    </a:lnTo>
                                    <a:lnTo>
                                      <a:pt x="34" y="5"/>
                                    </a:lnTo>
                                    <a:lnTo>
                                      <a:pt x="34" y="5"/>
                                    </a:lnTo>
                                    <a:lnTo>
                                      <a:pt x="34" y="10"/>
                                    </a:lnTo>
                                    <a:lnTo>
                                      <a:pt x="29"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42" name="Freeform 304">
                                <a:extLst>
                                  <a:ext uri="{FF2B5EF4-FFF2-40B4-BE49-F238E27FC236}">
                                    <a16:creationId xmlns="" xmlns:a16="http://schemas.microsoft.com/office/drawing/2014/main" id="{6AC2FB5C-486E-48C1-B6EE-BD819744133D}"/>
                                  </a:ext>
                                </a:extLst>
                              </p:cNvPr>
                              <p:cNvSpPr>
                                <a:spLocks/>
                              </p:cNvSpPr>
                              <p:nvPr/>
                            </p:nvSpPr>
                            <p:spPr bwMode="auto">
                              <a:xfrm>
                                <a:off x="4050" y="1294"/>
                                <a:ext cx="94" cy="16"/>
                              </a:xfrm>
                              <a:custGeom>
                                <a:avLst/>
                                <a:gdLst/>
                                <a:ahLst/>
                                <a:cxnLst>
                                  <a:cxn ang="0">
                                    <a:pos x="6" y="16"/>
                                  </a:cxn>
                                  <a:cxn ang="0">
                                    <a:pos x="0" y="10"/>
                                  </a:cxn>
                                  <a:cxn ang="0">
                                    <a:pos x="0" y="5"/>
                                  </a:cxn>
                                  <a:cxn ang="0">
                                    <a:pos x="0" y="5"/>
                                  </a:cxn>
                                  <a:cxn ang="0">
                                    <a:pos x="0" y="0"/>
                                  </a:cxn>
                                  <a:cxn ang="0">
                                    <a:pos x="6" y="0"/>
                                  </a:cxn>
                                  <a:cxn ang="0">
                                    <a:pos x="57" y="0"/>
                                  </a:cxn>
                                  <a:cxn ang="0">
                                    <a:pos x="62" y="0"/>
                                  </a:cxn>
                                  <a:cxn ang="0">
                                    <a:pos x="62" y="5"/>
                                  </a:cxn>
                                  <a:cxn ang="0">
                                    <a:pos x="62" y="5"/>
                                  </a:cxn>
                                  <a:cxn ang="0">
                                    <a:pos x="62" y="10"/>
                                  </a:cxn>
                                  <a:cxn ang="0">
                                    <a:pos x="57" y="16"/>
                                  </a:cxn>
                                  <a:cxn ang="0">
                                    <a:pos x="6" y="16"/>
                                  </a:cxn>
                                </a:cxnLst>
                                <a:rect l="0" t="0" r="r" b="b"/>
                                <a:pathLst>
                                  <a:path w="62" h="16">
                                    <a:moveTo>
                                      <a:pt x="6" y="16"/>
                                    </a:moveTo>
                                    <a:lnTo>
                                      <a:pt x="0" y="10"/>
                                    </a:lnTo>
                                    <a:lnTo>
                                      <a:pt x="0" y="5"/>
                                    </a:lnTo>
                                    <a:lnTo>
                                      <a:pt x="0" y="5"/>
                                    </a:lnTo>
                                    <a:lnTo>
                                      <a:pt x="0" y="0"/>
                                    </a:lnTo>
                                    <a:lnTo>
                                      <a:pt x="6" y="0"/>
                                    </a:lnTo>
                                    <a:lnTo>
                                      <a:pt x="57" y="0"/>
                                    </a:lnTo>
                                    <a:lnTo>
                                      <a:pt x="62" y="0"/>
                                    </a:lnTo>
                                    <a:lnTo>
                                      <a:pt x="62" y="5"/>
                                    </a:lnTo>
                                    <a:lnTo>
                                      <a:pt x="62" y="5"/>
                                    </a:lnTo>
                                    <a:lnTo>
                                      <a:pt x="62" y="10"/>
                                    </a:lnTo>
                                    <a:lnTo>
                                      <a:pt x="5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43" name="Freeform 305">
                                <a:extLst>
                                  <a:ext uri="{FF2B5EF4-FFF2-40B4-BE49-F238E27FC236}">
                                    <a16:creationId xmlns="" xmlns:a16="http://schemas.microsoft.com/office/drawing/2014/main" id="{7AA0E5DB-238A-4BFA-B9E8-AAB160C65DBA}"/>
                                  </a:ext>
                                </a:extLst>
                              </p:cNvPr>
                              <p:cNvSpPr>
                                <a:spLocks/>
                              </p:cNvSpPr>
                              <p:nvPr/>
                            </p:nvSpPr>
                            <p:spPr bwMode="auto">
                              <a:xfrm>
                                <a:off x="4127" y="1294"/>
                                <a:ext cx="189" cy="16"/>
                              </a:xfrm>
                              <a:custGeom>
                                <a:avLst/>
                                <a:gdLst/>
                                <a:ahLst/>
                                <a:cxnLst>
                                  <a:cxn ang="0">
                                    <a:pos x="6" y="16"/>
                                  </a:cxn>
                                  <a:cxn ang="0">
                                    <a:pos x="0" y="10"/>
                                  </a:cxn>
                                  <a:cxn ang="0">
                                    <a:pos x="0" y="5"/>
                                  </a:cxn>
                                  <a:cxn ang="0">
                                    <a:pos x="0" y="5"/>
                                  </a:cxn>
                                  <a:cxn ang="0">
                                    <a:pos x="0" y="0"/>
                                  </a:cxn>
                                  <a:cxn ang="0">
                                    <a:pos x="6" y="0"/>
                                  </a:cxn>
                                  <a:cxn ang="0">
                                    <a:pos x="119" y="0"/>
                                  </a:cxn>
                                  <a:cxn ang="0">
                                    <a:pos x="125" y="0"/>
                                  </a:cxn>
                                  <a:cxn ang="0">
                                    <a:pos x="125" y="5"/>
                                  </a:cxn>
                                  <a:cxn ang="0">
                                    <a:pos x="125" y="5"/>
                                  </a:cxn>
                                  <a:cxn ang="0">
                                    <a:pos x="125" y="10"/>
                                  </a:cxn>
                                  <a:cxn ang="0">
                                    <a:pos x="119" y="16"/>
                                  </a:cxn>
                                  <a:cxn ang="0">
                                    <a:pos x="6" y="16"/>
                                  </a:cxn>
                                </a:cxnLst>
                                <a:rect l="0" t="0" r="r" b="b"/>
                                <a:pathLst>
                                  <a:path w="125" h="16">
                                    <a:moveTo>
                                      <a:pt x="6" y="16"/>
                                    </a:moveTo>
                                    <a:lnTo>
                                      <a:pt x="0" y="10"/>
                                    </a:lnTo>
                                    <a:lnTo>
                                      <a:pt x="0" y="5"/>
                                    </a:lnTo>
                                    <a:lnTo>
                                      <a:pt x="0" y="5"/>
                                    </a:lnTo>
                                    <a:lnTo>
                                      <a:pt x="0" y="0"/>
                                    </a:lnTo>
                                    <a:lnTo>
                                      <a:pt x="6" y="0"/>
                                    </a:lnTo>
                                    <a:lnTo>
                                      <a:pt x="119" y="0"/>
                                    </a:lnTo>
                                    <a:lnTo>
                                      <a:pt x="125" y="0"/>
                                    </a:lnTo>
                                    <a:lnTo>
                                      <a:pt x="125" y="5"/>
                                    </a:lnTo>
                                    <a:lnTo>
                                      <a:pt x="125" y="5"/>
                                    </a:lnTo>
                                    <a:lnTo>
                                      <a:pt x="125" y="10"/>
                                    </a:lnTo>
                                    <a:lnTo>
                                      <a:pt x="119"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44" name="Freeform 306">
                                <a:extLst>
                                  <a:ext uri="{FF2B5EF4-FFF2-40B4-BE49-F238E27FC236}">
                                    <a16:creationId xmlns="" xmlns:a16="http://schemas.microsoft.com/office/drawing/2014/main" id="{A90AA50C-A204-4BBF-BD22-E2BA51DDB8E6}"/>
                                  </a:ext>
                                </a:extLst>
                              </p:cNvPr>
                              <p:cNvSpPr>
                                <a:spLocks/>
                              </p:cNvSpPr>
                              <p:nvPr/>
                            </p:nvSpPr>
                            <p:spPr bwMode="auto">
                              <a:xfrm>
                                <a:off x="4291" y="1294"/>
                                <a:ext cx="215" cy="16"/>
                              </a:xfrm>
                              <a:custGeom>
                                <a:avLst/>
                                <a:gdLst/>
                                <a:ahLst/>
                                <a:cxnLst>
                                  <a:cxn ang="0">
                                    <a:pos x="6" y="16"/>
                                  </a:cxn>
                                  <a:cxn ang="0">
                                    <a:pos x="0" y="10"/>
                                  </a:cxn>
                                  <a:cxn ang="0">
                                    <a:pos x="0" y="5"/>
                                  </a:cxn>
                                  <a:cxn ang="0">
                                    <a:pos x="0" y="5"/>
                                  </a:cxn>
                                  <a:cxn ang="0">
                                    <a:pos x="0" y="0"/>
                                  </a:cxn>
                                  <a:cxn ang="0">
                                    <a:pos x="6" y="0"/>
                                  </a:cxn>
                                  <a:cxn ang="0">
                                    <a:pos x="136" y="0"/>
                                  </a:cxn>
                                  <a:cxn ang="0">
                                    <a:pos x="142" y="0"/>
                                  </a:cxn>
                                  <a:cxn ang="0">
                                    <a:pos x="142" y="5"/>
                                  </a:cxn>
                                  <a:cxn ang="0">
                                    <a:pos x="142" y="5"/>
                                  </a:cxn>
                                  <a:cxn ang="0">
                                    <a:pos x="142" y="10"/>
                                  </a:cxn>
                                  <a:cxn ang="0">
                                    <a:pos x="136" y="16"/>
                                  </a:cxn>
                                  <a:cxn ang="0">
                                    <a:pos x="6" y="16"/>
                                  </a:cxn>
                                </a:cxnLst>
                                <a:rect l="0" t="0" r="r" b="b"/>
                                <a:pathLst>
                                  <a:path w="142" h="16">
                                    <a:moveTo>
                                      <a:pt x="6" y="16"/>
                                    </a:moveTo>
                                    <a:lnTo>
                                      <a:pt x="0" y="10"/>
                                    </a:lnTo>
                                    <a:lnTo>
                                      <a:pt x="0" y="5"/>
                                    </a:lnTo>
                                    <a:lnTo>
                                      <a:pt x="0" y="5"/>
                                    </a:lnTo>
                                    <a:lnTo>
                                      <a:pt x="0" y="0"/>
                                    </a:lnTo>
                                    <a:lnTo>
                                      <a:pt x="6" y="0"/>
                                    </a:lnTo>
                                    <a:lnTo>
                                      <a:pt x="136" y="0"/>
                                    </a:lnTo>
                                    <a:lnTo>
                                      <a:pt x="142" y="0"/>
                                    </a:lnTo>
                                    <a:lnTo>
                                      <a:pt x="142" y="5"/>
                                    </a:lnTo>
                                    <a:lnTo>
                                      <a:pt x="142" y="5"/>
                                    </a:lnTo>
                                    <a:lnTo>
                                      <a:pt x="142" y="10"/>
                                    </a:lnTo>
                                    <a:lnTo>
                                      <a:pt x="136"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45" name="Freeform 307">
                                <a:extLst>
                                  <a:ext uri="{FF2B5EF4-FFF2-40B4-BE49-F238E27FC236}">
                                    <a16:creationId xmlns="" xmlns:a16="http://schemas.microsoft.com/office/drawing/2014/main" id="{A38123C4-F8D7-4DBE-B87E-F7CCA500504F}"/>
                                  </a:ext>
                                </a:extLst>
                              </p:cNvPr>
                              <p:cNvSpPr>
                                <a:spLocks/>
                              </p:cNvSpPr>
                              <p:nvPr/>
                            </p:nvSpPr>
                            <p:spPr bwMode="auto">
                              <a:xfrm>
                                <a:off x="4489" y="1283"/>
                                <a:ext cx="26"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46" name="Freeform 308">
                                <a:extLst>
                                  <a:ext uri="{FF2B5EF4-FFF2-40B4-BE49-F238E27FC236}">
                                    <a16:creationId xmlns="" xmlns:a16="http://schemas.microsoft.com/office/drawing/2014/main" id="{3B30172A-C58B-47D8-9383-C753AA7558CC}"/>
                                  </a:ext>
                                </a:extLst>
                              </p:cNvPr>
                              <p:cNvSpPr>
                                <a:spLocks/>
                              </p:cNvSpPr>
                              <p:nvPr/>
                            </p:nvSpPr>
                            <p:spPr bwMode="auto">
                              <a:xfrm>
                                <a:off x="4489" y="1283"/>
                                <a:ext cx="119" cy="16"/>
                              </a:xfrm>
                              <a:custGeom>
                                <a:avLst/>
                                <a:gdLst/>
                                <a:ahLst/>
                                <a:cxnLst>
                                  <a:cxn ang="0">
                                    <a:pos x="5" y="16"/>
                                  </a:cxn>
                                  <a:cxn ang="0">
                                    <a:pos x="0" y="11"/>
                                  </a:cxn>
                                  <a:cxn ang="0">
                                    <a:pos x="0" y="5"/>
                                  </a:cxn>
                                  <a:cxn ang="0">
                                    <a:pos x="0" y="5"/>
                                  </a:cxn>
                                  <a:cxn ang="0">
                                    <a:pos x="0" y="0"/>
                                  </a:cxn>
                                  <a:cxn ang="0">
                                    <a:pos x="5" y="0"/>
                                  </a:cxn>
                                  <a:cxn ang="0">
                                    <a:pos x="73" y="0"/>
                                  </a:cxn>
                                  <a:cxn ang="0">
                                    <a:pos x="79" y="0"/>
                                  </a:cxn>
                                  <a:cxn ang="0">
                                    <a:pos x="79" y="5"/>
                                  </a:cxn>
                                  <a:cxn ang="0">
                                    <a:pos x="79" y="5"/>
                                  </a:cxn>
                                  <a:cxn ang="0">
                                    <a:pos x="79" y="11"/>
                                  </a:cxn>
                                  <a:cxn ang="0">
                                    <a:pos x="73" y="16"/>
                                  </a:cxn>
                                  <a:cxn ang="0">
                                    <a:pos x="5" y="16"/>
                                  </a:cxn>
                                </a:cxnLst>
                                <a:rect l="0" t="0" r="r" b="b"/>
                                <a:pathLst>
                                  <a:path w="79" h="16">
                                    <a:moveTo>
                                      <a:pt x="5" y="16"/>
                                    </a:moveTo>
                                    <a:lnTo>
                                      <a:pt x="0" y="11"/>
                                    </a:lnTo>
                                    <a:lnTo>
                                      <a:pt x="0" y="5"/>
                                    </a:lnTo>
                                    <a:lnTo>
                                      <a:pt x="0" y="5"/>
                                    </a:lnTo>
                                    <a:lnTo>
                                      <a:pt x="0" y="0"/>
                                    </a:lnTo>
                                    <a:lnTo>
                                      <a:pt x="5" y="0"/>
                                    </a:lnTo>
                                    <a:lnTo>
                                      <a:pt x="73" y="0"/>
                                    </a:lnTo>
                                    <a:lnTo>
                                      <a:pt x="79" y="0"/>
                                    </a:lnTo>
                                    <a:lnTo>
                                      <a:pt x="79" y="5"/>
                                    </a:lnTo>
                                    <a:lnTo>
                                      <a:pt x="79" y="5"/>
                                    </a:lnTo>
                                    <a:lnTo>
                                      <a:pt x="79" y="11"/>
                                    </a:lnTo>
                                    <a:lnTo>
                                      <a:pt x="73"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47" name="Freeform 309">
                                <a:extLst>
                                  <a:ext uri="{FF2B5EF4-FFF2-40B4-BE49-F238E27FC236}">
                                    <a16:creationId xmlns="" xmlns:a16="http://schemas.microsoft.com/office/drawing/2014/main" id="{96DF4656-1BCA-40D9-A8A1-F2F251D3D8DB}"/>
                                  </a:ext>
                                </a:extLst>
                              </p:cNvPr>
                              <p:cNvSpPr>
                                <a:spLocks/>
                              </p:cNvSpPr>
                              <p:nvPr/>
                            </p:nvSpPr>
                            <p:spPr bwMode="auto">
                              <a:xfrm>
                                <a:off x="4592" y="1283"/>
                                <a:ext cx="187" cy="16"/>
                              </a:xfrm>
                              <a:custGeom>
                                <a:avLst/>
                                <a:gdLst/>
                                <a:ahLst/>
                                <a:cxnLst>
                                  <a:cxn ang="0">
                                    <a:pos x="5" y="16"/>
                                  </a:cxn>
                                  <a:cxn ang="0">
                                    <a:pos x="0" y="11"/>
                                  </a:cxn>
                                  <a:cxn ang="0">
                                    <a:pos x="0" y="5"/>
                                  </a:cxn>
                                  <a:cxn ang="0">
                                    <a:pos x="0" y="5"/>
                                  </a:cxn>
                                  <a:cxn ang="0">
                                    <a:pos x="0" y="0"/>
                                  </a:cxn>
                                  <a:cxn ang="0">
                                    <a:pos x="5" y="0"/>
                                  </a:cxn>
                                  <a:cxn ang="0">
                                    <a:pos x="119" y="0"/>
                                  </a:cxn>
                                  <a:cxn ang="0">
                                    <a:pos x="124" y="0"/>
                                  </a:cxn>
                                  <a:cxn ang="0">
                                    <a:pos x="124" y="5"/>
                                  </a:cxn>
                                  <a:cxn ang="0">
                                    <a:pos x="124" y="5"/>
                                  </a:cxn>
                                  <a:cxn ang="0">
                                    <a:pos x="124" y="11"/>
                                  </a:cxn>
                                  <a:cxn ang="0">
                                    <a:pos x="119" y="16"/>
                                  </a:cxn>
                                  <a:cxn ang="0">
                                    <a:pos x="5" y="16"/>
                                  </a:cxn>
                                </a:cxnLst>
                                <a:rect l="0" t="0" r="r" b="b"/>
                                <a:pathLst>
                                  <a:path w="124" h="16">
                                    <a:moveTo>
                                      <a:pt x="5" y="16"/>
                                    </a:moveTo>
                                    <a:lnTo>
                                      <a:pt x="0" y="11"/>
                                    </a:lnTo>
                                    <a:lnTo>
                                      <a:pt x="0" y="5"/>
                                    </a:lnTo>
                                    <a:lnTo>
                                      <a:pt x="0" y="5"/>
                                    </a:lnTo>
                                    <a:lnTo>
                                      <a:pt x="0" y="0"/>
                                    </a:lnTo>
                                    <a:lnTo>
                                      <a:pt x="5" y="0"/>
                                    </a:lnTo>
                                    <a:lnTo>
                                      <a:pt x="119" y="0"/>
                                    </a:lnTo>
                                    <a:lnTo>
                                      <a:pt x="124" y="0"/>
                                    </a:lnTo>
                                    <a:lnTo>
                                      <a:pt x="124" y="5"/>
                                    </a:lnTo>
                                    <a:lnTo>
                                      <a:pt x="124" y="5"/>
                                    </a:lnTo>
                                    <a:lnTo>
                                      <a:pt x="124" y="11"/>
                                    </a:lnTo>
                                    <a:lnTo>
                                      <a:pt x="119"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48" name="Freeform 310">
                                <a:extLst>
                                  <a:ext uri="{FF2B5EF4-FFF2-40B4-BE49-F238E27FC236}">
                                    <a16:creationId xmlns="" xmlns:a16="http://schemas.microsoft.com/office/drawing/2014/main" id="{B65A1DB6-830E-4564-A055-4AD0A6B9453A}"/>
                                  </a:ext>
                                </a:extLst>
                              </p:cNvPr>
                              <p:cNvSpPr>
                                <a:spLocks/>
                              </p:cNvSpPr>
                              <p:nvPr/>
                            </p:nvSpPr>
                            <p:spPr bwMode="auto">
                              <a:xfrm>
                                <a:off x="4763" y="1272"/>
                                <a:ext cx="25" cy="20"/>
                              </a:xfrm>
                              <a:custGeom>
                                <a:avLst/>
                                <a:gdLst/>
                                <a:ahLst/>
                                <a:cxnLst>
                                  <a:cxn ang="0">
                                    <a:pos x="17" y="16"/>
                                  </a:cxn>
                                  <a:cxn ang="0">
                                    <a:pos x="11" y="22"/>
                                  </a:cxn>
                                  <a:cxn ang="0">
                                    <a:pos x="6" y="22"/>
                                  </a:cxn>
                                  <a:cxn ang="0">
                                    <a:pos x="6" y="22"/>
                                  </a:cxn>
                                  <a:cxn ang="0">
                                    <a:pos x="0" y="22"/>
                                  </a:cxn>
                                  <a:cxn ang="0">
                                    <a:pos x="0" y="16"/>
                                  </a:cxn>
                                  <a:cxn ang="0">
                                    <a:pos x="0" y="6"/>
                                  </a:cxn>
                                  <a:cxn ang="0">
                                    <a:pos x="0" y="0"/>
                                  </a:cxn>
                                  <a:cxn ang="0">
                                    <a:pos x="6" y="0"/>
                                  </a:cxn>
                                  <a:cxn ang="0">
                                    <a:pos x="6" y="0"/>
                                  </a:cxn>
                                  <a:cxn ang="0">
                                    <a:pos x="11" y="0"/>
                                  </a:cxn>
                                  <a:cxn ang="0">
                                    <a:pos x="17" y="6"/>
                                  </a:cxn>
                                  <a:cxn ang="0">
                                    <a:pos x="17" y="16"/>
                                  </a:cxn>
                                </a:cxnLst>
                                <a:rect l="0" t="0" r="r" b="b"/>
                                <a:pathLst>
                                  <a:path w="17" h="22">
                                    <a:moveTo>
                                      <a:pt x="17" y="16"/>
                                    </a:moveTo>
                                    <a:lnTo>
                                      <a:pt x="11" y="22"/>
                                    </a:lnTo>
                                    <a:lnTo>
                                      <a:pt x="6" y="22"/>
                                    </a:lnTo>
                                    <a:lnTo>
                                      <a:pt x="6" y="22"/>
                                    </a:lnTo>
                                    <a:lnTo>
                                      <a:pt x="0" y="22"/>
                                    </a:lnTo>
                                    <a:lnTo>
                                      <a:pt x="0" y="16"/>
                                    </a:lnTo>
                                    <a:lnTo>
                                      <a:pt x="0" y="6"/>
                                    </a:lnTo>
                                    <a:lnTo>
                                      <a:pt x="0" y="0"/>
                                    </a:lnTo>
                                    <a:lnTo>
                                      <a:pt x="6" y="0"/>
                                    </a:lnTo>
                                    <a:lnTo>
                                      <a:pt x="6" y="0"/>
                                    </a:lnTo>
                                    <a:lnTo>
                                      <a:pt x="11"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49" name="Freeform 311">
                                <a:extLst>
                                  <a:ext uri="{FF2B5EF4-FFF2-40B4-BE49-F238E27FC236}">
                                    <a16:creationId xmlns="" xmlns:a16="http://schemas.microsoft.com/office/drawing/2014/main" id="{5F186E3C-56C3-4789-A366-34D38D471B85}"/>
                                  </a:ext>
                                </a:extLst>
                              </p:cNvPr>
                              <p:cNvSpPr>
                                <a:spLocks/>
                              </p:cNvSpPr>
                              <p:nvPr/>
                            </p:nvSpPr>
                            <p:spPr bwMode="auto">
                              <a:xfrm>
                                <a:off x="4763" y="1272"/>
                                <a:ext cx="60" cy="14"/>
                              </a:xfrm>
                              <a:custGeom>
                                <a:avLst/>
                                <a:gdLst/>
                                <a:ahLst/>
                                <a:cxnLst>
                                  <a:cxn ang="0">
                                    <a:pos x="6" y="16"/>
                                  </a:cxn>
                                  <a:cxn ang="0">
                                    <a:pos x="0" y="11"/>
                                  </a:cxn>
                                  <a:cxn ang="0">
                                    <a:pos x="0" y="6"/>
                                  </a:cxn>
                                  <a:cxn ang="0">
                                    <a:pos x="0" y="6"/>
                                  </a:cxn>
                                  <a:cxn ang="0">
                                    <a:pos x="0" y="0"/>
                                  </a:cxn>
                                  <a:cxn ang="0">
                                    <a:pos x="6" y="0"/>
                                  </a:cxn>
                                  <a:cxn ang="0">
                                    <a:pos x="34" y="0"/>
                                  </a:cxn>
                                  <a:cxn ang="0">
                                    <a:pos x="40" y="0"/>
                                  </a:cxn>
                                  <a:cxn ang="0">
                                    <a:pos x="40" y="6"/>
                                  </a:cxn>
                                  <a:cxn ang="0">
                                    <a:pos x="40" y="6"/>
                                  </a:cxn>
                                  <a:cxn ang="0">
                                    <a:pos x="40" y="11"/>
                                  </a:cxn>
                                  <a:cxn ang="0">
                                    <a:pos x="34" y="16"/>
                                  </a:cxn>
                                  <a:cxn ang="0">
                                    <a:pos x="6" y="16"/>
                                  </a:cxn>
                                </a:cxnLst>
                                <a:rect l="0" t="0" r="r" b="b"/>
                                <a:pathLst>
                                  <a:path w="40" h="16">
                                    <a:moveTo>
                                      <a:pt x="6" y="16"/>
                                    </a:moveTo>
                                    <a:lnTo>
                                      <a:pt x="0" y="11"/>
                                    </a:lnTo>
                                    <a:lnTo>
                                      <a:pt x="0" y="6"/>
                                    </a:lnTo>
                                    <a:lnTo>
                                      <a:pt x="0" y="6"/>
                                    </a:lnTo>
                                    <a:lnTo>
                                      <a:pt x="0" y="0"/>
                                    </a:lnTo>
                                    <a:lnTo>
                                      <a:pt x="6" y="0"/>
                                    </a:lnTo>
                                    <a:lnTo>
                                      <a:pt x="34" y="0"/>
                                    </a:lnTo>
                                    <a:lnTo>
                                      <a:pt x="40" y="0"/>
                                    </a:lnTo>
                                    <a:lnTo>
                                      <a:pt x="40" y="6"/>
                                    </a:lnTo>
                                    <a:lnTo>
                                      <a:pt x="40" y="6"/>
                                    </a:lnTo>
                                    <a:lnTo>
                                      <a:pt x="40" y="11"/>
                                    </a:lnTo>
                                    <a:lnTo>
                                      <a:pt x="34"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50" name="Freeform 312">
                                <a:extLst>
                                  <a:ext uri="{FF2B5EF4-FFF2-40B4-BE49-F238E27FC236}">
                                    <a16:creationId xmlns="" xmlns:a16="http://schemas.microsoft.com/office/drawing/2014/main" id="{5C8D64AD-7094-4CF2-87C5-F3776B2619A5}"/>
                                  </a:ext>
                                </a:extLst>
                              </p:cNvPr>
                              <p:cNvSpPr>
                                <a:spLocks/>
                              </p:cNvSpPr>
                              <p:nvPr/>
                            </p:nvSpPr>
                            <p:spPr bwMode="auto">
                              <a:xfrm>
                                <a:off x="4805" y="1256"/>
                                <a:ext cx="26" cy="26"/>
                              </a:xfrm>
                              <a:custGeom>
                                <a:avLst/>
                                <a:gdLst/>
                                <a:ahLst/>
                                <a:cxnLst>
                                  <a:cxn ang="0">
                                    <a:pos x="17" y="22"/>
                                  </a:cxn>
                                  <a:cxn ang="0">
                                    <a:pos x="12" y="27"/>
                                  </a:cxn>
                                  <a:cxn ang="0">
                                    <a:pos x="6" y="27"/>
                                  </a:cxn>
                                  <a:cxn ang="0">
                                    <a:pos x="6" y="27"/>
                                  </a:cxn>
                                  <a:cxn ang="0">
                                    <a:pos x="0" y="27"/>
                                  </a:cxn>
                                  <a:cxn ang="0">
                                    <a:pos x="0" y="22"/>
                                  </a:cxn>
                                  <a:cxn ang="0">
                                    <a:pos x="0" y="6"/>
                                  </a:cxn>
                                  <a:cxn ang="0">
                                    <a:pos x="0" y="0"/>
                                  </a:cxn>
                                  <a:cxn ang="0">
                                    <a:pos x="6" y="0"/>
                                  </a:cxn>
                                  <a:cxn ang="0">
                                    <a:pos x="6" y="0"/>
                                  </a:cxn>
                                  <a:cxn ang="0">
                                    <a:pos x="12" y="0"/>
                                  </a:cxn>
                                  <a:cxn ang="0">
                                    <a:pos x="17" y="6"/>
                                  </a:cxn>
                                  <a:cxn ang="0">
                                    <a:pos x="17" y="22"/>
                                  </a:cxn>
                                </a:cxnLst>
                                <a:rect l="0" t="0" r="r" b="b"/>
                                <a:pathLst>
                                  <a:path w="17" h="27">
                                    <a:moveTo>
                                      <a:pt x="17" y="22"/>
                                    </a:moveTo>
                                    <a:lnTo>
                                      <a:pt x="12" y="27"/>
                                    </a:lnTo>
                                    <a:lnTo>
                                      <a:pt x="6" y="27"/>
                                    </a:lnTo>
                                    <a:lnTo>
                                      <a:pt x="6" y="27"/>
                                    </a:lnTo>
                                    <a:lnTo>
                                      <a:pt x="0" y="27"/>
                                    </a:lnTo>
                                    <a:lnTo>
                                      <a:pt x="0" y="22"/>
                                    </a:lnTo>
                                    <a:lnTo>
                                      <a:pt x="0" y="6"/>
                                    </a:lnTo>
                                    <a:lnTo>
                                      <a:pt x="0" y="0"/>
                                    </a:lnTo>
                                    <a:lnTo>
                                      <a:pt x="6" y="0"/>
                                    </a:lnTo>
                                    <a:lnTo>
                                      <a:pt x="6" y="0"/>
                                    </a:lnTo>
                                    <a:lnTo>
                                      <a:pt x="12" y="0"/>
                                    </a:lnTo>
                                    <a:lnTo>
                                      <a:pt x="17" y="6"/>
                                    </a:lnTo>
                                    <a:lnTo>
                                      <a:pt x="17" y="22"/>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51" name="Freeform 313">
                                <a:extLst>
                                  <a:ext uri="{FF2B5EF4-FFF2-40B4-BE49-F238E27FC236}">
                                    <a16:creationId xmlns="" xmlns:a16="http://schemas.microsoft.com/office/drawing/2014/main" id="{02989680-B767-4C0B-8B8E-E803B43E98D7}"/>
                                  </a:ext>
                                </a:extLst>
                              </p:cNvPr>
                              <p:cNvSpPr>
                                <a:spLocks/>
                              </p:cNvSpPr>
                              <p:nvPr/>
                            </p:nvSpPr>
                            <p:spPr bwMode="auto">
                              <a:xfrm>
                                <a:off x="4805" y="1256"/>
                                <a:ext cx="60" cy="16"/>
                              </a:xfrm>
                              <a:custGeom>
                                <a:avLst/>
                                <a:gdLst/>
                                <a:ahLst/>
                                <a:cxnLst>
                                  <a:cxn ang="0">
                                    <a:pos x="6" y="16"/>
                                  </a:cxn>
                                  <a:cxn ang="0">
                                    <a:pos x="0" y="11"/>
                                  </a:cxn>
                                  <a:cxn ang="0">
                                    <a:pos x="0" y="6"/>
                                  </a:cxn>
                                  <a:cxn ang="0">
                                    <a:pos x="0" y="6"/>
                                  </a:cxn>
                                  <a:cxn ang="0">
                                    <a:pos x="0" y="0"/>
                                  </a:cxn>
                                  <a:cxn ang="0">
                                    <a:pos x="6" y="0"/>
                                  </a:cxn>
                                  <a:cxn ang="0">
                                    <a:pos x="34" y="0"/>
                                  </a:cxn>
                                  <a:cxn ang="0">
                                    <a:pos x="40" y="0"/>
                                  </a:cxn>
                                  <a:cxn ang="0">
                                    <a:pos x="40" y="6"/>
                                  </a:cxn>
                                  <a:cxn ang="0">
                                    <a:pos x="40" y="6"/>
                                  </a:cxn>
                                  <a:cxn ang="0">
                                    <a:pos x="40" y="11"/>
                                  </a:cxn>
                                  <a:cxn ang="0">
                                    <a:pos x="34" y="16"/>
                                  </a:cxn>
                                  <a:cxn ang="0">
                                    <a:pos x="6" y="16"/>
                                  </a:cxn>
                                </a:cxnLst>
                                <a:rect l="0" t="0" r="r" b="b"/>
                                <a:pathLst>
                                  <a:path w="40" h="16">
                                    <a:moveTo>
                                      <a:pt x="6" y="16"/>
                                    </a:moveTo>
                                    <a:lnTo>
                                      <a:pt x="0" y="11"/>
                                    </a:lnTo>
                                    <a:lnTo>
                                      <a:pt x="0" y="6"/>
                                    </a:lnTo>
                                    <a:lnTo>
                                      <a:pt x="0" y="6"/>
                                    </a:lnTo>
                                    <a:lnTo>
                                      <a:pt x="0" y="0"/>
                                    </a:lnTo>
                                    <a:lnTo>
                                      <a:pt x="6" y="0"/>
                                    </a:lnTo>
                                    <a:lnTo>
                                      <a:pt x="34" y="0"/>
                                    </a:lnTo>
                                    <a:lnTo>
                                      <a:pt x="40" y="0"/>
                                    </a:lnTo>
                                    <a:lnTo>
                                      <a:pt x="40" y="6"/>
                                    </a:lnTo>
                                    <a:lnTo>
                                      <a:pt x="40" y="6"/>
                                    </a:lnTo>
                                    <a:lnTo>
                                      <a:pt x="40" y="11"/>
                                    </a:lnTo>
                                    <a:lnTo>
                                      <a:pt x="34"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52" name="Freeform 314">
                                <a:extLst>
                                  <a:ext uri="{FF2B5EF4-FFF2-40B4-BE49-F238E27FC236}">
                                    <a16:creationId xmlns="" xmlns:a16="http://schemas.microsoft.com/office/drawing/2014/main" id="{A07210A6-64B6-4CD0-97B1-30370FF1CE6A}"/>
                                  </a:ext>
                                </a:extLst>
                              </p:cNvPr>
                              <p:cNvSpPr>
                                <a:spLocks/>
                              </p:cNvSpPr>
                              <p:nvPr/>
                            </p:nvSpPr>
                            <p:spPr bwMode="auto">
                              <a:xfrm>
                                <a:off x="4849" y="1246"/>
                                <a:ext cx="26"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53" name="Freeform 315">
                                <a:extLst>
                                  <a:ext uri="{FF2B5EF4-FFF2-40B4-BE49-F238E27FC236}">
                                    <a16:creationId xmlns="" xmlns:a16="http://schemas.microsoft.com/office/drawing/2014/main" id="{65C345C7-9F68-42CA-9A27-56334F3C6D2C}"/>
                                  </a:ext>
                                </a:extLst>
                              </p:cNvPr>
                              <p:cNvSpPr>
                                <a:spLocks/>
                              </p:cNvSpPr>
                              <p:nvPr/>
                            </p:nvSpPr>
                            <p:spPr bwMode="auto">
                              <a:xfrm>
                                <a:off x="4849" y="1246"/>
                                <a:ext cx="59" cy="16"/>
                              </a:xfrm>
                              <a:custGeom>
                                <a:avLst/>
                                <a:gdLst/>
                                <a:ahLst/>
                                <a:cxnLst>
                                  <a:cxn ang="0">
                                    <a:pos x="5" y="16"/>
                                  </a:cxn>
                                  <a:cxn ang="0">
                                    <a:pos x="0" y="10"/>
                                  </a:cxn>
                                  <a:cxn ang="0">
                                    <a:pos x="0" y="5"/>
                                  </a:cxn>
                                  <a:cxn ang="0">
                                    <a:pos x="0" y="5"/>
                                  </a:cxn>
                                  <a:cxn ang="0">
                                    <a:pos x="0" y="0"/>
                                  </a:cxn>
                                  <a:cxn ang="0">
                                    <a:pos x="5" y="0"/>
                                  </a:cxn>
                                  <a:cxn ang="0">
                                    <a:pos x="34" y="0"/>
                                  </a:cxn>
                                  <a:cxn ang="0">
                                    <a:pos x="39" y="0"/>
                                  </a:cxn>
                                  <a:cxn ang="0">
                                    <a:pos x="39" y="5"/>
                                  </a:cxn>
                                  <a:cxn ang="0">
                                    <a:pos x="39" y="5"/>
                                  </a:cxn>
                                  <a:cxn ang="0">
                                    <a:pos x="39" y="10"/>
                                  </a:cxn>
                                  <a:cxn ang="0">
                                    <a:pos x="34" y="16"/>
                                  </a:cxn>
                                  <a:cxn ang="0">
                                    <a:pos x="5" y="16"/>
                                  </a:cxn>
                                </a:cxnLst>
                                <a:rect l="0" t="0" r="r" b="b"/>
                                <a:pathLst>
                                  <a:path w="39" h="16">
                                    <a:moveTo>
                                      <a:pt x="5" y="16"/>
                                    </a:moveTo>
                                    <a:lnTo>
                                      <a:pt x="0" y="10"/>
                                    </a:lnTo>
                                    <a:lnTo>
                                      <a:pt x="0" y="5"/>
                                    </a:lnTo>
                                    <a:lnTo>
                                      <a:pt x="0" y="5"/>
                                    </a:lnTo>
                                    <a:lnTo>
                                      <a:pt x="0" y="0"/>
                                    </a:lnTo>
                                    <a:lnTo>
                                      <a:pt x="5" y="0"/>
                                    </a:lnTo>
                                    <a:lnTo>
                                      <a:pt x="34" y="0"/>
                                    </a:lnTo>
                                    <a:lnTo>
                                      <a:pt x="39" y="0"/>
                                    </a:lnTo>
                                    <a:lnTo>
                                      <a:pt x="39" y="5"/>
                                    </a:lnTo>
                                    <a:lnTo>
                                      <a:pt x="39" y="5"/>
                                    </a:lnTo>
                                    <a:lnTo>
                                      <a:pt x="39" y="10"/>
                                    </a:lnTo>
                                    <a:lnTo>
                                      <a:pt x="34"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54" name="Freeform 316">
                                <a:extLst>
                                  <a:ext uri="{FF2B5EF4-FFF2-40B4-BE49-F238E27FC236}">
                                    <a16:creationId xmlns="" xmlns:a16="http://schemas.microsoft.com/office/drawing/2014/main" id="{EC938894-2144-4176-8EE6-8FBAAD389A06}"/>
                                  </a:ext>
                                </a:extLst>
                              </p:cNvPr>
                              <p:cNvSpPr>
                                <a:spLocks/>
                              </p:cNvSpPr>
                              <p:nvPr/>
                            </p:nvSpPr>
                            <p:spPr bwMode="auto">
                              <a:xfrm>
                                <a:off x="4891" y="1246"/>
                                <a:ext cx="232" cy="16"/>
                              </a:xfrm>
                              <a:custGeom>
                                <a:avLst/>
                                <a:gdLst/>
                                <a:ahLst/>
                                <a:cxnLst>
                                  <a:cxn ang="0">
                                    <a:pos x="6" y="16"/>
                                  </a:cxn>
                                  <a:cxn ang="0">
                                    <a:pos x="0" y="10"/>
                                  </a:cxn>
                                  <a:cxn ang="0">
                                    <a:pos x="0" y="5"/>
                                  </a:cxn>
                                  <a:cxn ang="0">
                                    <a:pos x="0" y="5"/>
                                  </a:cxn>
                                  <a:cxn ang="0">
                                    <a:pos x="0" y="0"/>
                                  </a:cxn>
                                  <a:cxn ang="0">
                                    <a:pos x="6" y="0"/>
                                  </a:cxn>
                                  <a:cxn ang="0">
                                    <a:pos x="148" y="0"/>
                                  </a:cxn>
                                  <a:cxn ang="0">
                                    <a:pos x="153" y="0"/>
                                  </a:cxn>
                                  <a:cxn ang="0">
                                    <a:pos x="153" y="5"/>
                                  </a:cxn>
                                  <a:cxn ang="0">
                                    <a:pos x="153" y="5"/>
                                  </a:cxn>
                                  <a:cxn ang="0">
                                    <a:pos x="153" y="10"/>
                                  </a:cxn>
                                  <a:cxn ang="0">
                                    <a:pos x="148" y="16"/>
                                  </a:cxn>
                                  <a:cxn ang="0">
                                    <a:pos x="6" y="16"/>
                                  </a:cxn>
                                </a:cxnLst>
                                <a:rect l="0" t="0" r="r" b="b"/>
                                <a:pathLst>
                                  <a:path w="153" h="16">
                                    <a:moveTo>
                                      <a:pt x="6" y="16"/>
                                    </a:moveTo>
                                    <a:lnTo>
                                      <a:pt x="0" y="10"/>
                                    </a:lnTo>
                                    <a:lnTo>
                                      <a:pt x="0" y="5"/>
                                    </a:lnTo>
                                    <a:lnTo>
                                      <a:pt x="0" y="5"/>
                                    </a:lnTo>
                                    <a:lnTo>
                                      <a:pt x="0" y="0"/>
                                    </a:lnTo>
                                    <a:lnTo>
                                      <a:pt x="6" y="0"/>
                                    </a:lnTo>
                                    <a:lnTo>
                                      <a:pt x="148" y="0"/>
                                    </a:lnTo>
                                    <a:lnTo>
                                      <a:pt x="153" y="0"/>
                                    </a:lnTo>
                                    <a:lnTo>
                                      <a:pt x="153" y="5"/>
                                    </a:lnTo>
                                    <a:lnTo>
                                      <a:pt x="153" y="5"/>
                                    </a:lnTo>
                                    <a:lnTo>
                                      <a:pt x="153" y="10"/>
                                    </a:lnTo>
                                    <a:lnTo>
                                      <a:pt x="148"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55" name="Freeform 317">
                                <a:extLst>
                                  <a:ext uri="{FF2B5EF4-FFF2-40B4-BE49-F238E27FC236}">
                                    <a16:creationId xmlns="" xmlns:a16="http://schemas.microsoft.com/office/drawing/2014/main" id="{3823E420-C84B-4BC4-8C4F-E8B12E8F76B2}"/>
                                  </a:ext>
                                </a:extLst>
                              </p:cNvPr>
                              <p:cNvSpPr>
                                <a:spLocks/>
                              </p:cNvSpPr>
                              <p:nvPr/>
                            </p:nvSpPr>
                            <p:spPr bwMode="auto">
                              <a:xfrm>
                                <a:off x="5101" y="1235"/>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56" name="Freeform 318">
                                <a:extLst>
                                  <a:ext uri="{FF2B5EF4-FFF2-40B4-BE49-F238E27FC236}">
                                    <a16:creationId xmlns="" xmlns:a16="http://schemas.microsoft.com/office/drawing/2014/main" id="{D924C761-6BF8-4B1B-83EA-78532DDC1F98}"/>
                                  </a:ext>
                                </a:extLst>
                              </p:cNvPr>
                              <p:cNvSpPr>
                                <a:spLocks/>
                              </p:cNvSpPr>
                              <p:nvPr/>
                            </p:nvSpPr>
                            <p:spPr bwMode="auto">
                              <a:xfrm>
                                <a:off x="5101" y="1235"/>
                                <a:ext cx="35" cy="16"/>
                              </a:xfrm>
                              <a:custGeom>
                                <a:avLst/>
                                <a:gdLst/>
                                <a:ahLst/>
                                <a:cxnLst>
                                  <a:cxn ang="0">
                                    <a:pos x="6" y="16"/>
                                  </a:cxn>
                                  <a:cxn ang="0">
                                    <a:pos x="0" y="11"/>
                                  </a:cxn>
                                  <a:cxn ang="0">
                                    <a:pos x="0" y="5"/>
                                  </a:cxn>
                                  <a:cxn ang="0">
                                    <a:pos x="0" y="5"/>
                                  </a:cxn>
                                  <a:cxn ang="0">
                                    <a:pos x="0" y="0"/>
                                  </a:cxn>
                                  <a:cxn ang="0">
                                    <a:pos x="6" y="0"/>
                                  </a:cxn>
                                  <a:cxn ang="0">
                                    <a:pos x="17" y="0"/>
                                  </a:cxn>
                                  <a:cxn ang="0">
                                    <a:pos x="23" y="0"/>
                                  </a:cxn>
                                  <a:cxn ang="0">
                                    <a:pos x="23" y="5"/>
                                  </a:cxn>
                                  <a:cxn ang="0">
                                    <a:pos x="23" y="5"/>
                                  </a:cxn>
                                  <a:cxn ang="0">
                                    <a:pos x="23" y="11"/>
                                  </a:cxn>
                                  <a:cxn ang="0">
                                    <a:pos x="17" y="16"/>
                                  </a:cxn>
                                  <a:cxn ang="0">
                                    <a:pos x="6" y="16"/>
                                  </a:cxn>
                                </a:cxnLst>
                                <a:rect l="0" t="0" r="r" b="b"/>
                                <a:pathLst>
                                  <a:path w="23" h="16">
                                    <a:moveTo>
                                      <a:pt x="6" y="16"/>
                                    </a:moveTo>
                                    <a:lnTo>
                                      <a:pt x="0" y="11"/>
                                    </a:lnTo>
                                    <a:lnTo>
                                      <a:pt x="0" y="5"/>
                                    </a:lnTo>
                                    <a:lnTo>
                                      <a:pt x="0" y="5"/>
                                    </a:lnTo>
                                    <a:lnTo>
                                      <a:pt x="0" y="0"/>
                                    </a:lnTo>
                                    <a:lnTo>
                                      <a:pt x="6" y="0"/>
                                    </a:lnTo>
                                    <a:lnTo>
                                      <a:pt x="17" y="0"/>
                                    </a:lnTo>
                                    <a:lnTo>
                                      <a:pt x="23" y="0"/>
                                    </a:lnTo>
                                    <a:lnTo>
                                      <a:pt x="23" y="5"/>
                                    </a:lnTo>
                                    <a:lnTo>
                                      <a:pt x="23" y="5"/>
                                    </a:lnTo>
                                    <a:lnTo>
                                      <a:pt x="23" y="11"/>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57" name="Freeform 319">
                                <a:extLst>
                                  <a:ext uri="{FF2B5EF4-FFF2-40B4-BE49-F238E27FC236}">
                                    <a16:creationId xmlns="" xmlns:a16="http://schemas.microsoft.com/office/drawing/2014/main" id="{06ACE600-C980-421C-8B82-A9DF092E9D11}"/>
                                  </a:ext>
                                </a:extLst>
                              </p:cNvPr>
                              <p:cNvSpPr>
                                <a:spLocks/>
                              </p:cNvSpPr>
                              <p:nvPr/>
                            </p:nvSpPr>
                            <p:spPr bwMode="auto">
                              <a:xfrm>
                                <a:off x="5118" y="1219"/>
                                <a:ext cx="25" cy="27"/>
                              </a:xfrm>
                              <a:custGeom>
                                <a:avLst/>
                                <a:gdLst/>
                                <a:ahLst/>
                                <a:cxnLst>
                                  <a:cxn ang="0">
                                    <a:pos x="17" y="21"/>
                                  </a:cxn>
                                  <a:cxn ang="0">
                                    <a:pos x="12" y="27"/>
                                  </a:cxn>
                                  <a:cxn ang="0">
                                    <a:pos x="6" y="27"/>
                                  </a:cxn>
                                  <a:cxn ang="0">
                                    <a:pos x="6" y="27"/>
                                  </a:cxn>
                                  <a:cxn ang="0">
                                    <a:pos x="0" y="27"/>
                                  </a:cxn>
                                  <a:cxn ang="0">
                                    <a:pos x="0" y="21"/>
                                  </a:cxn>
                                  <a:cxn ang="0">
                                    <a:pos x="0" y="6"/>
                                  </a:cxn>
                                  <a:cxn ang="0">
                                    <a:pos x="0" y="0"/>
                                  </a:cxn>
                                  <a:cxn ang="0">
                                    <a:pos x="6" y="0"/>
                                  </a:cxn>
                                  <a:cxn ang="0">
                                    <a:pos x="6" y="0"/>
                                  </a:cxn>
                                  <a:cxn ang="0">
                                    <a:pos x="12" y="0"/>
                                  </a:cxn>
                                  <a:cxn ang="0">
                                    <a:pos x="17" y="6"/>
                                  </a:cxn>
                                  <a:cxn ang="0">
                                    <a:pos x="17" y="21"/>
                                  </a:cxn>
                                </a:cxnLst>
                                <a:rect l="0" t="0" r="r" b="b"/>
                                <a:pathLst>
                                  <a:path w="17" h="27">
                                    <a:moveTo>
                                      <a:pt x="17" y="21"/>
                                    </a:moveTo>
                                    <a:lnTo>
                                      <a:pt x="12" y="27"/>
                                    </a:lnTo>
                                    <a:lnTo>
                                      <a:pt x="6" y="27"/>
                                    </a:lnTo>
                                    <a:lnTo>
                                      <a:pt x="6" y="27"/>
                                    </a:lnTo>
                                    <a:lnTo>
                                      <a:pt x="0" y="27"/>
                                    </a:lnTo>
                                    <a:lnTo>
                                      <a:pt x="0" y="21"/>
                                    </a:lnTo>
                                    <a:lnTo>
                                      <a:pt x="0" y="6"/>
                                    </a:lnTo>
                                    <a:lnTo>
                                      <a:pt x="0" y="0"/>
                                    </a:lnTo>
                                    <a:lnTo>
                                      <a:pt x="6" y="0"/>
                                    </a:lnTo>
                                    <a:lnTo>
                                      <a:pt x="6" y="0"/>
                                    </a:lnTo>
                                    <a:lnTo>
                                      <a:pt x="12" y="0"/>
                                    </a:lnTo>
                                    <a:lnTo>
                                      <a:pt x="17" y="6"/>
                                    </a:lnTo>
                                    <a:lnTo>
                                      <a:pt x="17" y="21"/>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58" name="Freeform 320">
                                <a:extLst>
                                  <a:ext uri="{FF2B5EF4-FFF2-40B4-BE49-F238E27FC236}">
                                    <a16:creationId xmlns="" xmlns:a16="http://schemas.microsoft.com/office/drawing/2014/main" id="{4DE74225-F4DD-45FD-ACDB-ADE04349E581}"/>
                                  </a:ext>
                                </a:extLst>
                              </p:cNvPr>
                              <p:cNvSpPr>
                                <a:spLocks/>
                              </p:cNvSpPr>
                              <p:nvPr/>
                            </p:nvSpPr>
                            <p:spPr bwMode="auto">
                              <a:xfrm>
                                <a:off x="5118" y="1219"/>
                                <a:ext cx="69" cy="16"/>
                              </a:xfrm>
                              <a:custGeom>
                                <a:avLst/>
                                <a:gdLst/>
                                <a:ahLst/>
                                <a:cxnLst>
                                  <a:cxn ang="0">
                                    <a:pos x="6" y="16"/>
                                  </a:cxn>
                                  <a:cxn ang="0">
                                    <a:pos x="0" y="11"/>
                                  </a:cxn>
                                  <a:cxn ang="0">
                                    <a:pos x="0" y="6"/>
                                  </a:cxn>
                                  <a:cxn ang="0">
                                    <a:pos x="0" y="6"/>
                                  </a:cxn>
                                  <a:cxn ang="0">
                                    <a:pos x="0" y="0"/>
                                  </a:cxn>
                                  <a:cxn ang="0">
                                    <a:pos x="6" y="0"/>
                                  </a:cxn>
                                  <a:cxn ang="0">
                                    <a:pos x="40" y="0"/>
                                  </a:cxn>
                                  <a:cxn ang="0">
                                    <a:pos x="46" y="0"/>
                                  </a:cxn>
                                  <a:cxn ang="0">
                                    <a:pos x="46" y="6"/>
                                  </a:cxn>
                                  <a:cxn ang="0">
                                    <a:pos x="46" y="6"/>
                                  </a:cxn>
                                  <a:cxn ang="0">
                                    <a:pos x="46" y="11"/>
                                  </a:cxn>
                                  <a:cxn ang="0">
                                    <a:pos x="40" y="16"/>
                                  </a:cxn>
                                  <a:cxn ang="0">
                                    <a:pos x="6" y="16"/>
                                  </a:cxn>
                                </a:cxnLst>
                                <a:rect l="0" t="0" r="r" b="b"/>
                                <a:pathLst>
                                  <a:path w="46" h="16">
                                    <a:moveTo>
                                      <a:pt x="6" y="16"/>
                                    </a:moveTo>
                                    <a:lnTo>
                                      <a:pt x="0" y="11"/>
                                    </a:lnTo>
                                    <a:lnTo>
                                      <a:pt x="0" y="6"/>
                                    </a:lnTo>
                                    <a:lnTo>
                                      <a:pt x="0" y="6"/>
                                    </a:lnTo>
                                    <a:lnTo>
                                      <a:pt x="0" y="0"/>
                                    </a:lnTo>
                                    <a:lnTo>
                                      <a:pt x="6" y="0"/>
                                    </a:lnTo>
                                    <a:lnTo>
                                      <a:pt x="40" y="0"/>
                                    </a:lnTo>
                                    <a:lnTo>
                                      <a:pt x="46" y="0"/>
                                    </a:lnTo>
                                    <a:lnTo>
                                      <a:pt x="46" y="6"/>
                                    </a:lnTo>
                                    <a:lnTo>
                                      <a:pt x="46" y="6"/>
                                    </a:lnTo>
                                    <a:lnTo>
                                      <a:pt x="46" y="11"/>
                                    </a:lnTo>
                                    <a:lnTo>
                                      <a:pt x="40"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59" name="Freeform 321">
                                <a:extLst>
                                  <a:ext uri="{FF2B5EF4-FFF2-40B4-BE49-F238E27FC236}">
                                    <a16:creationId xmlns="" xmlns:a16="http://schemas.microsoft.com/office/drawing/2014/main" id="{3FEC6469-8629-4E40-B6EC-CB7584C1C18C}"/>
                                  </a:ext>
                                </a:extLst>
                              </p:cNvPr>
                              <p:cNvSpPr>
                                <a:spLocks/>
                              </p:cNvSpPr>
                              <p:nvPr/>
                            </p:nvSpPr>
                            <p:spPr bwMode="auto">
                              <a:xfrm>
                                <a:off x="5169" y="1219"/>
                                <a:ext cx="86" cy="16"/>
                              </a:xfrm>
                              <a:custGeom>
                                <a:avLst/>
                                <a:gdLst/>
                                <a:ahLst/>
                                <a:cxnLst>
                                  <a:cxn ang="0">
                                    <a:pos x="6" y="16"/>
                                  </a:cxn>
                                  <a:cxn ang="0">
                                    <a:pos x="0" y="11"/>
                                  </a:cxn>
                                  <a:cxn ang="0">
                                    <a:pos x="0" y="6"/>
                                  </a:cxn>
                                  <a:cxn ang="0">
                                    <a:pos x="0" y="6"/>
                                  </a:cxn>
                                  <a:cxn ang="0">
                                    <a:pos x="0" y="0"/>
                                  </a:cxn>
                                  <a:cxn ang="0">
                                    <a:pos x="6" y="0"/>
                                  </a:cxn>
                                  <a:cxn ang="0">
                                    <a:pos x="51" y="0"/>
                                  </a:cxn>
                                  <a:cxn ang="0">
                                    <a:pos x="57" y="0"/>
                                  </a:cxn>
                                  <a:cxn ang="0">
                                    <a:pos x="57" y="6"/>
                                  </a:cxn>
                                  <a:cxn ang="0">
                                    <a:pos x="57" y="6"/>
                                  </a:cxn>
                                  <a:cxn ang="0">
                                    <a:pos x="57" y="11"/>
                                  </a:cxn>
                                  <a:cxn ang="0">
                                    <a:pos x="51" y="16"/>
                                  </a:cxn>
                                  <a:cxn ang="0">
                                    <a:pos x="6" y="16"/>
                                  </a:cxn>
                                </a:cxnLst>
                                <a:rect l="0" t="0" r="r" b="b"/>
                                <a:pathLst>
                                  <a:path w="57" h="16">
                                    <a:moveTo>
                                      <a:pt x="6" y="16"/>
                                    </a:moveTo>
                                    <a:lnTo>
                                      <a:pt x="0" y="11"/>
                                    </a:lnTo>
                                    <a:lnTo>
                                      <a:pt x="0" y="6"/>
                                    </a:lnTo>
                                    <a:lnTo>
                                      <a:pt x="0" y="6"/>
                                    </a:lnTo>
                                    <a:lnTo>
                                      <a:pt x="0" y="0"/>
                                    </a:lnTo>
                                    <a:lnTo>
                                      <a:pt x="6" y="0"/>
                                    </a:lnTo>
                                    <a:lnTo>
                                      <a:pt x="51" y="0"/>
                                    </a:lnTo>
                                    <a:lnTo>
                                      <a:pt x="57" y="0"/>
                                    </a:lnTo>
                                    <a:lnTo>
                                      <a:pt x="57" y="6"/>
                                    </a:lnTo>
                                    <a:lnTo>
                                      <a:pt x="57" y="6"/>
                                    </a:lnTo>
                                    <a:lnTo>
                                      <a:pt x="57" y="11"/>
                                    </a:lnTo>
                                    <a:lnTo>
                                      <a:pt x="51"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60" name="Freeform 322">
                                <a:extLst>
                                  <a:ext uri="{FF2B5EF4-FFF2-40B4-BE49-F238E27FC236}">
                                    <a16:creationId xmlns="" xmlns:a16="http://schemas.microsoft.com/office/drawing/2014/main" id="{940312F0-7256-47BB-A2DF-F60C76DCFB45}"/>
                                  </a:ext>
                                </a:extLst>
                              </p:cNvPr>
                              <p:cNvSpPr>
                                <a:spLocks/>
                              </p:cNvSpPr>
                              <p:nvPr/>
                            </p:nvSpPr>
                            <p:spPr bwMode="auto">
                              <a:xfrm>
                                <a:off x="5238" y="1209"/>
                                <a:ext cx="26"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61" name="Freeform 323">
                                <a:extLst>
                                  <a:ext uri="{FF2B5EF4-FFF2-40B4-BE49-F238E27FC236}">
                                    <a16:creationId xmlns="" xmlns:a16="http://schemas.microsoft.com/office/drawing/2014/main" id="{B18E76B1-8077-43DD-8474-C799159979B1}"/>
                                  </a:ext>
                                </a:extLst>
                              </p:cNvPr>
                              <p:cNvSpPr>
                                <a:spLocks/>
                              </p:cNvSpPr>
                              <p:nvPr/>
                            </p:nvSpPr>
                            <p:spPr bwMode="auto">
                              <a:xfrm>
                                <a:off x="5238" y="1209"/>
                                <a:ext cx="43" cy="16"/>
                              </a:xfrm>
                              <a:custGeom>
                                <a:avLst/>
                                <a:gdLst/>
                                <a:ahLst/>
                                <a:cxnLst>
                                  <a:cxn ang="0">
                                    <a:pos x="5" y="16"/>
                                  </a:cxn>
                                  <a:cxn ang="0">
                                    <a:pos x="0" y="10"/>
                                  </a:cxn>
                                  <a:cxn ang="0">
                                    <a:pos x="0" y="5"/>
                                  </a:cxn>
                                  <a:cxn ang="0">
                                    <a:pos x="0" y="5"/>
                                  </a:cxn>
                                  <a:cxn ang="0">
                                    <a:pos x="0" y="0"/>
                                  </a:cxn>
                                  <a:cxn ang="0">
                                    <a:pos x="5" y="0"/>
                                  </a:cxn>
                                  <a:cxn ang="0">
                                    <a:pos x="22" y="0"/>
                                  </a:cxn>
                                  <a:cxn ang="0">
                                    <a:pos x="28" y="0"/>
                                  </a:cxn>
                                  <a:cxn ang="0">
                                    <a:pos x="28" y="5"/>
                                  </a:cxn>
                                  <a:cxn ang="0">
                                    <a:pos x="28" y="5"/>
                                  </a:cxn>
                                  <a:cxn ang="0">
                                    <a:pos x="28" y="10"/>
                                  </a:cxn>
                                  <a:cxn ang="0">
                                    <a:pos x="22" y="16"/>
                                  </a:cxn>
                                  <a:cxn ang="0">
                                    <a:pos x="5" y="16"/>
                                  </a:cxn>
                                </a:cxnLst>
                                <a:rect l="0" t="0" r="r" b="b"/>
                                <a:pathLst>
                                  <a:path w="28" h="16">
                                    <a:moveTo>
                                      <a:pt x="5" y="16"/>
                                    </a:moveTo>
                                    <a:lnTo>
                                      <a:pt x="0" y="10"/>
                                    </a:lnTo>
                                    <a:lnTo>
                                      <a:pt x="0" y="5"/>
                                    </a:lnTo>
                                    <a:lnTo>
                                      <a:pt x="0" y="5"/>
                                    </a:lnTo>
                                    <a:lnTo>
                                      <a:pt x="0" y="0"/>
                                    </a:lnTo>
                                    <a:lnTo>
                                      <a:pt x="5" y="0"/>
                                    </a:lnTo>
                                    <a:lnTo>
                                      <a:pt x="22" y="0"/>
                                    </a:lnTo>
                                    <a:lnTo>
                                      <a:pt x="28" y="0"/>
                                    </a:lnTo>
                                    <a:lnTo>
                                      <a:pt x="28" y="5"/>
                                    </a:lnTo>
                                    <a:lnTo>
                                      <a:pt x="28" y="5"/>
                                    </a:lnTo>
                                    <a:lnTo>
                                      <a:pt x="28" y="10"/>
                                    </a:lnTo>
                                    <a:lnTo>
                                      <a:pt x="22"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62" name="Freeform 324">
                                <a:extLst>
                                  <a:ext uri="{FF2B5EF4-FFF2-40B4-BE49-F238E27FC236}">
                                    <a16:creationId xmlns="" xmlns:a16="http://schemas.microsoft.com/office/drawing/2014/main" id="{F18F8116-1368-42D6-8BD5-92AD32C44070}"/>
                                  </a:ext>
                                </a:extLst>
                              </p:cNvPr>
                              <p:cNvSpPr>
                                <a:spLocks/>
                              </p:cNvSpPr>
                              <p:nvPr/>
                            </p:nvSpPr>
                            <p:spPr bwMode="auto">
                              <a:xfrm>
                                <a:off x="5264" y="1198"/>
                                <a:ext cx="26" cy="20"/>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63" name="Freeform 325">
                                <a:extLst>
                                  <a:ext uri="{FF2B5EF4-FFF2-40B4-BE49-F238E27FC236}">
                                    <a16:creationId xmlns="" xmlns:a16="http://schemas.microsoft.com/office/drawing/2014/main" id="{8BD6FCA2-3668-406A-910C-5212AC9FBE99}"/>
                                  </a:ext>
                                </a:extLst>
                              </p:cNvPr>
                              <p:cNvSpPr>
                                <a:spLocks/>
                              </p:cNvSpPr>
                              <p:nvPr/>
                            </p:nvSpPr>
                            <p:spPr bwMode="auto">
                              <a:xfrm>
                                <a:off x="5264" y="1198"/>
                                <a:ext cx="103" cy="14"/>
                              </a:xfrm>
                              <a:custGeom>
                                <a:avLst/>
                                <a:gdLst/>
                                <a:ahLst/>
                                <a:cxnLst>
                                  <a:cxn ang="0">
                                    <a:pos x="5" y="16"/>
                                  </a:cxn>
                                  <a:cxn ang="0">
                                    <a:pos x="0" y="11"/>
                                  </a:cxn>
                                  <a:cxn ang="0">
                                    <a:pos x="0" y="5"/>
                                  </a:cxn>
                                  <a:cxn ang="0">
                                    <a:pos x="0" y="5"/>
                                  </a:cxn>
                                  <a:cxn ang="0">
                                    <a:pos x="0" y="0"/>
                                  </a:cxn>
                                  <a:cxn ang="0">
                                    <a:pos x="5" y="0"/>
                                  </a:cxn>
                                  <a:cxn ang="0">
                                    <a:pos x="62" y="0"/>
                                  </a:cxn>
                                  <a:cxn ang="0">
                                    <a:pos x="68" y="0"/>
                                  </a:cxn>
                                  <a:cxn ang="0">
                                    <a:pos x="68" y="5"/>
                                  </a:cxn>
                                  <a:cxn ang="0">
                                    <a:pos x="68" y="5"/>
                                  </a:cxn>
                                  <a:cxn ang="0">
                                    <a:pos x="68" y="11"/>
                                  </a:cxn>
                                  <a:cxn ang="0">
                                    <a:pos x="62" y="16"/>
                                  </a:cxn>
                                  <a:cxn ang="0">
                                    <a:pos x="5" y="16"/>
                                  </a:cxn>
                                </a:cxnLst>
                                <a:rect l="0" t="0" r="r" b="b"/>
                                <a:pathLst>
                                  <a:path w="68" h="16">
                                    <a:moveTo>
                                      <a:pt x="5" y="16"/>
                                    </a:moveTo>
                                    <a:lnTo>
                                      <a:pt x="0" y="11"/>
                                    </a:lnTo>
                                    <a:lnTo>
                                      <a:pt x="0" y="5"/>
                                    </a:lnTo>
                                    <a:lnTo>
                                      <a:pt x="0" y="5"/>
                                    </a:lnTo>
                                    <a:lnTo>
                                      <a:pt x="0" y="0"/>
                                    </a:lnTo>
                                    <a:lnTo>
                                      <a:pt x="5" y="0"/>
                                    </a:lnTo>
                                    <a:lnTo>
                                      <a:pt x="62" y="0"/>
                                    </a:lnTo>
                                    <a:lnTo>
                                      <a:pt x="68" y="0"/>
                                    </a:lnTo>
                                    <a:lnTo>
                                      <a:pt x="68" y="5"/>
                                    </a:lnTo>
                                    <a:lnTo>
                                      <a:pt x="68" y="5"/>
                                    </a:lnTo>
                                    <a:lnTo>
                                      <a:pt x="68" y="11"/>
                                    </a:lnTo>
                                    <a:lnTo>
                                      <a:pt x="62"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64" name="Freeform 326">
                                <a:extLst>
                                  <a:ext uri="{FF2B5EF4-FFF2-40B4-BE49-F238E27FC236}">
                                    <a16:creationId xmlns="" xmlns:a16="http://schemas.microsoft.com/office/drawing/2014/main" id="{F0F23A9E-18B7-4709-B7CF-C1275E4F1277}"/>
                                  </a:ext>
                                </a:extLst>
                              </p:cNvPr>
                              <p:cNvSpPr>
                                <a:spLocks/>
                              </p:cNvSpPr>
                              <p:nvPr/>
                            </p:nvSpPr>
                            <p:spPr bwMode="auto">
                              <a:xfrm>
                                <a:off x="5349" y="1187"/>
                                <a:ext cx="26" cy="20"/>
                              </a:xfrm>
                              <a:custGeom>
                                <a:avLst/>
                                <a:gdLst/>
                                <a:ahLst/>
                                <a:cxnLst>
                                  <a:cxn ang="0">
                                    <a:pos x="17" y="16"/>
                                  </a:cxn>
                                  <a:cxn ang="0">
                                    <a:pos x="12" y="22"/>
                                  </a:cxn>
                                  <a:cxn ang="0">
                                    <a:pos x="6" y="22"/>
                                  </a:cxn>
                                  <a:cxn ang="0">
                                    <a:pos x="6" y="22"/>
                                  </a:cxn>
                                  <a:cxn ang="0">
                                    <a:pos x="0" y="22"/>
                                  </a:cxn>
                                  <a:cxn ang="0">
                                    <a:pos x="0" y="16"/>
                                  </a:cxn>
                                  <a:cxn ang="0">
                                    <a:pos x="0" y="6"/>
                                  </a:cxn>
                                  <a:cxn ang="0">
                                    <a:pos x="0" y="0"/>
                                  </a:cxn>
                                  <a:cxn ang="0">
                                    <a:pos x="6" y="0"/>
                                  </a:cxn>
                                  <a:cxn ang="0">
                                    <a:pos x="6" y="0"/>
                                  </a:cxn>
                                  <a:cxn ang="0">
                                    <a:pos x="12" y="0"/>
                                  </a:cxn>
                                  <a:cxn ang="0">
                                    <a:pos x="17" y="6"/>
                                  </a:cxn>
                                  <a:cxn ang="0">
                                    <a:pos x="17" y="16"/>
                                  </a:cxn>
                                </a:cxnLst>
                                <a:rect l="0" t="0" r="r" b="b"/>
                                <a:pathLst>
                                  <a:path w="17" h="22">
                                    <a:moveTo>
                                      <a:pt x="17" y="16"/>
                                    </a:moveTo>
                                    <a:lnTo>
                                      <a:pt x="12" y="22"/>
                                    </a:lnTo>
                                    <a:lnTo>
                                      <a:pt x="6" y="22"/>
                                    </a:lnTo>
                                    <a:lnTo>
                                      <a:pt x="6" y="22"/>
                                    </a:lnTo>
                                    <a:lnTo>
                                      <a:pt x="0" y="22"/>
                                    </a:lnTo>
                                    <a:lnTo>
                                      <a:pt x="0" y="16"/>
                                    </a:lnTo>
                                    <a:lnTo>
                                      <a:pt x="0" y="6"/>
                                    </a:lnTo>
                                    <a:lnTo>
                                      <a:pt x="0" y="0"/>
                                    </a:lnTo>
                                    <a:lnTo>
                                      <a:pt x="6" y="0"/>
                                    </a:lnTo>
                                    <a:lnTo>
                                      <a:pt x="6" y="0"/>
                                    </a:lnTo>
                                    <a:lnTo>
                                      <a:pt x="12" y="0"/>
                                    </a:lnTo>
                                    <a:lnTo>
                                      <a:pt x="17" y="6"/>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65" name="Freeform 327">
                                <a:extLst>
                                  <a:ext uri="{FF2B5EF4-FFF2-40B4-BE49-F238E27FC236}">
                                    <a16:creationId xmlns="" xmlns:a16="http://schemas.microsoft.com/office/drawing/2014/main" id="{BC55862F-FB9C-44DB-895B-D6E7769E972C}"/>
                                  </a:ext>
                                </a:extLst>
                              </p:cNvPr>
                              <p:cNvSpPr>
                                <a:spLocks/>
                              </p:cNvSpPr>
                              <p:nvPr/>
                            </p:nvSpPr>
                            <p:spPr bwMode="auto">
                              <a:xfrm>
                                <a:off x="5349" y="1187"/>
                                <a:ext cx="35" cy="14"/>
                              </a:xfrm>
                              <a:custGeom>
                                <a:avLst/>
                                <a:gdLst/>
                                <a:ahLst/>
                                <a:cxnLst>
                                  <a:cxn ang="0">
                                    <a:pos x="6" y="16"/>
                                  </a:cxn>
                                  <a:cxn ang="0">
                                    <a:pos x="0" y="11"/>
                                  </a:cxn>
                                  <a:cxn ang="0">
                                    <a:pos x="0" y="6"/>
                                  </a:cxn>
                                  <a:cxn ang="0">
                                    <a:pos x="0" y="6"/>
                                  </a:cxn>
                                  <a:cxn ang="0">
                                    <a:pos x="0" y="0"/>
                                  </a:cxn>
                                  <a:cxn ang="0">
                                    <a:pos x="6" y="0"/>
                                  </a:cxn>
                                  <a:cxn ang="0">
                                    <a:pos x="17" y="0"/>
                                  </a:cxn>
                                  <a:cxn ang="0">
                                    <a:pos x="23" y="0"/>
                                  </a:cxn>
                                  <a:cxn ang="0">
                                    <a:pos x="23" y="6"/>
                                  </a:cxn>
                                  <a:cxn ang="0">
                                    <a:pos x="23" y="6"/>
                                  </a:cxn>
                                  <a:cxn ang="0">
                                    <a:pos x="23" y="11"/>
                                  </a:cxn>
                                  <a:cxn ang="0">
                                    <a:pos x="17" y="16"/>
                                  </a:cxn>
                                  <a:cxn ang="0">
                                    <a:pos x="6" y="16"/>
                                  </a:cxn>
                                </a:cxnLst>
                                <a:rect l="0" t="0" r="r" b="b"/>
                                <a:pathLst>
                                  <a:path w="23" h="16">
                                    <a:moveTo>
                                      <a:pt x="6" y="16"/>
                                    </a:moveTo>
                                    <a:lnTo>
                                      <a:pt x="0" y="11"/>
                                    </a:lnTo>
                                    <a:lnTo>
                                      <a:pt x="0" y="6"/>
                                    </a:lnTo>
                                    <a:lnTo>
                                      <a:pt x="0" y="6"/>
                                    </a:lnTo>
                                    <a:lnTo>
                                      <a:pt x="0" y="0"/>
                                    </a:lnTo>
                                    <a:lnTo>
                                      <a:pt x="6" y="0"/>
                                    </a:lnTo>
                                    <a:lnTo>
                                      <a:pt x="17" y="0"/>
                                    </a:lnTo>
                                    <a:lnTo>
                                      <a:pt x="23" y="0"/>
                                    </a:lnTo>
                                    <a:lnTo>
                                      <a:pt x="23" y="6"/>
                                    </a:lnTo>
                                    <a:lnTo>
                                      <a:pt x="23" y="6"/>
                                    </a:lnTo>
                                    <a:lnTo>
                                      <a:pt x="23" y="11"/>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66" name="Freeform 328">
                                <a:extLst>
                                  <a:ext uri="{FF2B5EF4-FFF2-40B4-BE49-F238E27FC236}">
                                    <a16:creationId xmlns="" xmlns:a16="http://schemas.microsoft.com/office/drawing/2014/main" id="{70F98787-AC1A-4373-9954-5823553DCB55}"/>
                                  </a:ext>
                                </a:extLst>
                              </p:cNvPr>
                              <p:cNvSpPr>
                                <a:spLocks/>
                              </p:cNvSpPr>
                              <p:nvPr/>
                            </p:nvSpPr>
                            <p:spPr bwMode="auto">
                              <a:xfrm>
                                <a:off x="5367" y="1171"/>
                                <a:ext cx="26" cy="27"/>
                              </a:xfrm>
                              <a:custGeom>
                                <a:avLst/>
                                <a:gdLst/>
                                <a:ahLst/>
                                <a:cxnLst>
                                  <a:cxn ang="0">
                                    <a:pos x="17" y="22"/>
                                  </a:cxn>
                                  <a:cxn ang="0">
                                    <a:pos x="11" y="27"/>
                                  </a:cxn>
                                  <a:cxn ang="0">
                                    <a:pos x="5" y="27"/>
                                  </a:cxn>
                                  <a:cxn ang="0">
                                    <a:pos x="5" y="27"/>
                                  </a:cxn>
                                  <a:cxn ang="0">
                                    <a:pos x="0" y="27"/>
                                  </a:cxn>
                                  <a:cxn ang="0">
                                    <a:pos x="0" y="22"/>
                                  </a:cxn>
                                  <a:cxn ang="0">
                                    <a:pos x="0" y="6"/>
                                  </a:cxn>
                                  <a:cxn ang="0">
                                    <a:pos x="0" y="0"/>
                                  </a:cxn>
                                  <a:cxn ang="0">
                                    <a:pos x="5" y="0"/>
                                  </a:cxn>
                                  <a:cxn ang="0">
                                    <a:pos x="5" y="0"/>
                                  </a:cxn>
                                  <a:cxn ang="0">
                                    <a:pos x="11" y="0"/>
                                  </a:cxn>
                                  <a:cxn ang="0">
                                    <a:pos x="17" y="6"/>
                                  </a:cxn>
                                  <a:cxn ang="0">
                                    <a:pos x="17" y="22"/>
                                  </a:cxn>
                                </a:cxnLst>
                                <a:rect l="0" t="0" r="r" b="b"/>
                                <a:pathLst>
                                  <a:path w="17" h="27">
                                    <a:moveTo>
                                      <a:pt x="17" y="22"/>
                                    </a:moveTo>
                                    <a:lnTo>
                                      <a:pt x="11" y="27"/>
                                    </a:lnTo>
                                    <a:lnTo>
                                      <a:pt x="5" y="27"/>
                                    </a:lnTo>
                                    <a:lnTo>
                                      <a:pt x="5" y="27"/>
                                    </a:lnTo>
                                    <a:lnTo>
                                      <a:pt x="0" y="27"/>
                                    </a:lnTo>
                                    <a:lnTo>
                                      <a:pt x="0" y="22"/>
                                    </a:lnTo>
                                    <a:lnTo>
                                      <a:pt x="0" y="6"/>
                                    </a:lnTo>
                                    <a:lnTo>
                                      <a:pt x="0" y="0"/>
                                    </a:lnTo>
                                    <a:lnTo>
                                      <a:pt x="5" y="0"/>
                                    </a:lnTo>
                                    <a:lnTo>
                                      <a:pt x="5" y="0"/>
                                    </a:lnTo>
                                    <a:lnTo>
                                      <a:pt x="11" y="0"/>
                                    </a:lnTo>
                                    <a:lnTo>
                                      <a:pt x="17" y="6"/>
                                    </a:lnTo>
                                    <a:lnTo>
                                      <a:pt x="17" y="22"/>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67" name="Freeform 329">
                                <a:extLst>
                                  <a:ext uri="{FF2B5EF4-FFF2-40B4-BE49-F238E27FC236}">
                                    <a16:creationId xmlns="" xmlns:a16="http://schemas.microsoft.com/office/drawing/2014/main" id="{B1BB0FA4-692A-4652-9B20-348DA5CA0277}"/>
                                  </a:ext>
                                </a:extLst>
                              </p:cNvPr>
                              <p:cNvSpPr>
                                <a:spLocks/>
                              </p:cNvSpPr>
                              <p:nvPr/>
                            </p:nvSpPr>
                            <p:spPr bwMode="auto">
                              <a:xfrm>
                                <a:off x="5367" y="1171"/>
                                <a:ext cx="51" cy="16"/>
                              </a:xfrm>
                              <a:custGeom>
                                <a:avLst/>
                                <a:gdLst/>
                                <a:ahLst/>
                                <a:cxnLst>
                                  <a:cxn ang="0">
                                    <a:pos x="5" y="16"/>
                                  </a:cxn>
                                  <a:cxn ang="0">
                                    <a:pos x="0" y="11"/>
                                  </a:cxn>
                                  <a:cxn ang="0">
                                    <a:pos x="0" y="6"/>
                                  </a:cxn>
                                  <a:cxn ang="0">
                                    <a:pos x="0" y="6"/>
                                  </a:cxn>
                                  <a:cxn ang="0">
                                    <a:pos x="0" y="0"/>
                                  </a:cxn>
                                  <a:cxn ang="0">
                                    <a:pos x="5" y="0"/>
                                  </a:cxn>
                                  <a:cxn ang="0">
                                    <a:pos x="28" y="0"/>
                                  </a:cxn>
                                  <a:cxn ang="0">
                                    <a:pos x="34" y="0"/>
                                  </a:cxn>
                                  <a:cxn ang="0">
                                    <a:pos x="34" y="6"/>
                                  </a:cxn>
                                  <a:cxn ang="0">
                                    <a:pos x="34" y="6"/>
                                  </a:cxn>
                                  <a:cxn ang="0">
                                    <a:pos x="34" y="11"/>
                                  </a:cxn>
                                  <a:cxn ang="0">
                                    <a:pos x="28" y="16"/>
                                  </a:cxn>
                                  <a:cxn ang="0">
                                    <a:pos x="5" y="16"/>
                                  </a:cxn>
                                </a:cxnLst>
                                <a:rect l="0" t="0" r="r" b="b"/>
                                <a:pathLst>
                                  <a:path w="34" h="16">
                                    <a:moveTo>
                                      <a:pt x="5" y="16"/>
                                    </a:moveTo>
                                    <a:lnTo>
                                      <a:pt x="0" y="11"/>
                                    </a:lnTo>
                                    <a:lnTo>
                                      <a:pt x="0" y="6"/>
                                    </a:lnTo>
                                    <a:lnTo>
                                      <a:pt x="0" y="6"/>
                                    </a:lnTo>
                                    <a:lnTo>
                                      <a:pt x="0" y="0"/>
                                    </a:lnTo>
                                    <a:lnTo>
                                      <a:pt x="5" y="0"/>
                                    </a:lnTo>
                                    <a:lnTo>
                                      <a:pt x="28" y="0"/>
                                    </a:lnTo>
                                    <a:lnTo>
                                      <a:pt x="34" y="0"/>
                                    </a:lnTo>
                                    <a:lnTo>
                                      <a:pt x="34" y="6"/>
                                    </a:lnTo>
                                    <a:lnTo>
                                      <a:pt x="34" y="6"/>
                                    </a:lnTo>
                                    <a:lnTo>
                                      <a:pt x="34" y="11"/>
                                    </a:lnTo>
                                    <a:lnTo>
                                      <a:pt x="28" y="16"/>
                                    </a:lnTo>
                                    <a:lnTo>
                                      <a:pt x="5"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68" name="Freeform 330">
                                <a:extLst>
                                  <a:ext uri="{FF2B5EF4-FFF2-40B4-BE49-F238E27FC236}">
                                    <a16:creationId xmlns="" xmlns:a16="http://schemas.microsoft.com/office/drawing/2014/main" id="{DE5C5C0D-FD6F-4565-8B9D-820596329E29}"/>
                                  </a:ext>
                                </a:extLst>
                              </p:cNvPr>
                              <p:cNvSpPr>
                                <a:spLocks/>
                              </p:cNvSpPr>
                              <p:nvPr/>
                            </p:nvSpPr>
                            <p:spPr bwMode="auto">
                              <a:xfrm>
                                <a:off x="5400" y="1161"/>
                                <a:ext cx="26" cy="21"/>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69" name="Freeform 331">
                                <a:extLst>
                                  <a:ext uri="{FF2B5EF4-FFF2-40B4-BE49-F238E27FC236}">
                                    <a16:creationId xmlns="" xmlns:a16="http://schemas.microsoft.com/office/drawing/2014/main" id="{D269D9A9-1B06-4208-82B2-CB1F1BDB0B62}"/>
                                  </a:ext>
                                </a:extLst>
                              </p:cNvPr>
                              <p:cNvSpPr>
                                <a:spLocks/>
                              </p:cNvSpPr>
                              <p:nvPr/>
                            </p:nvSpPr>
                            <p:spPr bwMode="auto">
                              <a:xfrm>
                                <a:off x="5400" y="1161"/>
                                <a:ext cx="35" cy="16"/>
                              </a:xfrm>
                              <a:custGeom>
                                <a:avLst/>
                                <a:gdLst/>
                                <a:ahLst/>
                                <a:cxnLst>
                                  <a:cxn ang="0">
                                    <a:pos x="6" y="16"/>
                                  </a:cxn>
                                  <a:cxn ang="0">
                                    <a:pos x="0" y="10"/>
                                  </a:cxn>
                                  <a:cxn ang="0">
                                    <a:pos x="0" y="5"/>
                                  </a:cxn>
                                  <a:cxn ang="0">
                                    <a:pos x="0" y="5"/>
                                  </a:cxn>
                                  <a:cxn ang="0">
                                    <a:pos x="0" y="0"/>
                                  </a:cxn>
                                  <a:cxn ang="0">
                                    <a:pos x="6" y="0"/>
                                  </a:cxn>
                                  <a:cxn ang="0">
                                    <a:pos x="17" y="0"/>
                                  </a:cxn>
                                  <a:cxn ang="0">
                                    <a:pos x="23" y="0"/>
                                  </a:cxn>
                                  <a:cxn ang="0">
                                    <a:pos x="23" y="5"/>
                                  </a:cxn>
                                  <a:cxn ang="0">
                                    <a:pos x="23" y="5"/>
                                  </a:cxn>
                                  <a:cxn ang="0">
                                    <a:pos x="23" y="10"/>
                                  </a:cxn>
                                  <a:cxn ang="0">
                                    <a:pos x="17" y="16"/>
                                  </a:cxn>
                                  <a:cxn ang="0">
                                    <a:pos x="6" y="16"/>
                                  </a:cxn>
                                </a:cxnLst>
                                <a:rect l="0" t="0" r="r" b="b"/>
                                <a:pathLst>
                                  <a:path w="23" h="16">
                                    <a:moveTo>
                                      <a:pt x="6" y="16"/>
                                    </a:moveTo>
                                    <a:lnTo>
                                      <a:pt x="0" y="10"/>
                                    </a:lnTo>
                                    <a:lnTo>
                                      <a:pt x="0" y="5"/>
                                    </a:lnTo>
                                    <a:lnTo>
                                      <a:pt x="0" y="5"/>
                                    </a:lnTo>
                                    <a:lnTo>
                                      <a:pt x="0" y="0"/>
                                    </a:lnTo>
                                    <a:lnTo>
                                      <a:pt x="6" y="0"/>
                                    </a:lnTo>
                                    <a:lnTo>
                                      <a:pt x="17" y="0"/>
                                    </a:lnTo>
                                    <a:lnTo>
                                      <a:pt x="23" y="0"/>
                                    </a:lnTo>
                                    <a:lnTo>
                                      <a:pt x="23" y="5"/>
                                    </a:lnTo>
                                    <a:lnTo>
                                      <a:pt x="23" y="5"/>
                                    </a:lnTo>
                                    <a:lnTo>
                                      <a:pt x="23" y="10"/>
                                    </a:lnTo>
                                    <a:lnTo>
                                      <a:pt x="17" y="16"/>
                                    </a:lnTo>
                                    <a:lnTo>
                                      <a:pt x="6" y="16"/>
                                    </a:lnTo>
                                    <a:close/>
                                  </a:path>
                                </a:pathLst>
                              </a:custGeom>
                              <a:solidFill>
                                <a:srgbClr val="005392"/>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grpSp>
                    </p:grpSp>
                  </p:grpSp>
                </p:grpSp>
              </p:grpSp>
            </p:grpSp>
          </p:grpSp>
        </p:grpSp>
        <p:sp>
          <p:nvSpPr>
            <p:cNvPr id="291" name="Rectangle 887">
              <a:extLst>
                <a:ext uri="{FF2B5EF4-FFF2-40B4-BE49-F238E27FC236}">
                  <a16:creationId xmlns="" xmlns:a16="http://schemas.microsoft.com/office/drawing/2014/main" id="{C7B4A847-DB43-406B-83C3-F5F7A0B277C0}"/>
                </a:ext>
              </a:extLst>
            </p:cNvPr>
            <p:cNvSpPr/>
            <p:nvPr/>
          </p:nvSpPr>
          <p:spPr>
            <a:xfrm>
              <a:off x="8076594" y="1589154"/>
              <a:ext cx="900225" cy="400097"/>
            </a:xfrm>
            <a:prstGeom prst="rect">
              <a:avLst/>
            </a:prstGeom>
          </p:spPr>
          <p:txBody>
            <a:bodyPr wrap="none">
              <a:spAutoFit/>
            </a:bodyPr>
            <a:lstStyle/>
            <a:p>
              <a:pPr algn="ctr" defTabSz="685800" eaLnBrk="0" hangingPunct="0">
                <a:defRPr/>
              </a:pPr>
              <a:r>
                <a:rPr lang="en-US" sz="1350" b="1" kern="0" dirty="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rPr>
                <a:t>20.4%</a:t>
              </a:r>
              <a:endParaRPr lang="en-US" sz="1350" b="1" kern="0" dirty="0">
                <a:solidFill>
                  <a:srgbClr val="FFFFFF"/>
                </a:solidFill>
                <a:latin typeface="Arial" pitchFamily="34" charset="0"/>
                <a:ea typeface="ＭＳ Ｐゴシック" charset="0"/>
                <a:cs typeface="Arial" panose="020B0604020202020204" pitchFamily="34" charset="0"/>
              </a:endParaRPr>
            </a:p>
          </p:txBody>
        </p:sp>
      </p:grpSp>
      <p:grpSp>
        <p:nvGrpSpPr>
          <p:cNvPr id="265268" name="Group 1166">
            <a:extLst>
              <a:ext uri="{FF2B5EF4-FFF2-40B4-BE49-F238E27FC236}">
                <a16:creationId xmlns="" xmlns:a16="http://schemas.microsoft.com/office/drawing/2014/main" id="{2FCAF033-C124-4B88-9434-6EE52591012E}"/>
              </a:ext>
            </a:extLst>
          </p:cNvPr>
          <p:cNvGrpSpPr>
            <a:grpSpLocks/>
          </p:cNvGrpSpPr>
          <p:nvPr/>
        </p:nvGrpSpPr>
        <p:grpSpPr bwMode="auto">
          <a:xfrm>
            <a:off x="2058592" y="2425304"/>
            <a:ext cx="5835899" cy="1208484"/>
            <a:chOff x="1202140" y="3165442"/>
            <a:chExt cx="7781026" cy="1611299"/>
          </a:xfrm>
        </p:grpSpPr>
        <p:grpSp>
          <p:nvGrpSpPr>
            <p:cNvPr id="265380" name="Group 920">
              <a:extLst>
                <a:ext uri="{FF2B5EF4-FFF2-40B4-BE49-F238E27FC236}">
                  <a16:creationId xmlns="" xmlns:a16="http://schemas.microsoft.com/office/drawing/2014/main" id="{D2D07057-9EC2-4A26-A49F-C1FA85505A6C}"/>
                </a:ext>
              </a:extLst>
            </p:cNvPr>
            <p:cNvGrpSpPr>
              <a:grpSpLocks/>
            </p:cNvGrpSpPr>
            <p:nvPr/>
          </p:nvGrpSpPr>
          <p:grpSpPr bwMode="auto">
            <a:xfrm>
              <a:off x="1202140" y="3165442"/>
              <a:ext cx="7361272" cy="1611299"/>
              <a:chOff x="798" y="1809"/>
              <a:chExt cx="4637" cy="864"/>
            </a:xfrm>
          </p:grpSpPr>
          <p:sp>
            <p:nvSpPr>
              <p:cNvPr id="573" name="Freeform 334">
                <a:extLst>
                  <a:ext uri="{FF2B5EF4-FFF2-40B4-BE49-F238E27FC236}">
                    <a16:creationId xmlns="" xmlns:a16="http://schemas.microsoft.com/office/drawing/2014/main" id="{75002EDF-6C37-4136-B837-C678A6DB4508}"/>
                  </a:ext>
                </a:extLst>
              </p:cNvPr>
              <p:cNvSpPr>
                <a:spLocks/>
              </p:cNvSpPr>
              <p:nvPr/>
            </p:nvSpPr>
            <p:spPr bwMode="auto">
              <a:xfrm>
                <a:off x="798" y="2654"/>
                <a:ext cx="42" cy="14"/>
              </a:xfrm>
              <a:custGeom>
                <a:avLst/>
                <a:gdLst>
                  <a:gd name="T0" fmla="*/ 5 w 28"/>
                  <a:gd name="T1" fmla="*/ 16 h 16"/>
                  <a:gd name="T2" fmla="*/ 0 w 28"/>
                  <a:gd name="T3" fmla="*/ 11 h 16"/>
                  <a:gd name="T4" fmla="*/ 0 w 28"/>
                  <a:gd name="T5" fmla="*/ 6 h 16"/>
                  <a:gd name="T6" fmla="*/ 0 w 28"/>
                  <a:gd name="T7" fmla="*/ 6 h 16"/>
                  <a:gd name="T8" fmla="*/ 0 w 28"/>
                  <a:gd name="T9" fmla="*/ 0 h 16"/>
                  <a:gd name="T10" fmla="*/ 5 w 28"/>
                  <a:gd name="T11" fmla="*/ 0 h 16"/>
                  <a:gd name="T12" fmla="*/ 22 w 28"/>
                  <a:gd name="T13" fmla="*/ 0 h 16"/>
                  <a:gd name="T14" fmla="*/ 28 w 28"/>
                  <a:gd name="T15" fmla="*/ 0 h 16"/>
                  <a:gd name="T16" fmla="*/ 28 w 28"/>
                  <a:gd name="T17" fmla="*/ 6 h 16"/>
                  <a:gd name="T18" fmla="*/ 28 w 28"/>
                  <a:gd name="T19" fmla="*/ 6 h 16"/>
                  <a:gd name="T20" fmla="*/ 28 w 28"/>
                  <a:gd name="T21" fmla="*/ 11 h 16"/>
                  <a:gd name="T22" fmla="*/ 22 w 28"/>
                  <a:gd name="T23" fmla="*/ 16 h 16"/>
                  <a:gd name="T24" fmla="*/ 5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5" y="16"/>
                    </a:moveTo>
                    <a:lnTo>
                      <a:pt x="0" y="11"/>
                    </a:lnTo>
                    <a:lnTo>
                      <a:pt x="0" y="6"/>
                    </a:lnTo>
                    <a:lnTo>
                      <a:pt x="0" y="0"/>
                    </a:lnTo>
                    <a:lnTo>
                      <a:pt x="5" y="0"/>
                    </a:lnTo>
                    <a:lnTo>
                      <a:pt x="22" y="0"/>
                    </a:lnTo>
                    <a:lnTo>
                      <a:pt x="28" y="0"/>
                    </a:lnTo>
                    <a:lnTo>
                      <a:pt x="28" y="6"/>
                    </a:lnTo>
                    <a:lnTo>
                      <a:pt x="28" y="11"/>
                    </a:lnTo>
                    <a:lnTo>
                      <a:pt x="22"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383" name="Group 917">
                <a:extLst>
                  <a:ext uri="{FF2B5EF4-FFF2-40B4-BE49-F238E27FC236}">
                    <a16:creationId xmlns="" xmlns:a16="http://schemas.microsoft.com/office/drawing/2014/main" id="{A54C87CB-B985-4BA2-AA1F-6B788BF997F6}"/>
                  </a:ext>
                </a:extLst>
              </p:cNvPr>
              <p:cNvGrpSpPr>
                <a:grpSpLocks/>
              </p:cNvGrpSpPr>
              <p:nvPr/>
            </p:nvGrpSpPr>
            <p:grpSpPr bwMode="auto">
              <a:xfrm>
                <a:off x="821" y="1809"/>
                <a:ext cx="4614" cy="864"/>
                <a:chOff x="821" y="1809"/>
                <a:chExt cx="4614" cy="864"/>
              </a:xfrm>
            </p:grpSpPr>
            <p:sp>
              <p:nvSpPr>
                <p:cNvPr id="575" name="Freeform 364">
                  <a:extLst>
                    <a:ext uri="{FF2B5EF4-FFF2-40B4-BE49-F238E27FC236}">
                      <a16:creationId xmlns="" xmlns:a16="http://schemas.microsoft.com/office/drawing/2014/main" id="{DAE44C2A-CE47-44D2-9679-62732B76F834}"/>
                    </a:ext>
                  </a:extLst>
                </p:cNvPr>
                <p:cNvSpPr>
                  <a:spLocks/>
                </p:cNvSpPr>
                <p:nvPr/>
              </p:nvSpPr>
              <p:spPr bwMode="auto">
                <a:xfrm>
                  <a:off x="1184" y="2521"/>
                  <a:ext cx="25" cy="22"/>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76" name="Freeform 366">
                  <a:extLst>
                    <a:ext uri="{FF2B5EF4-FFF2-40B4-BE49-F238E27FC236}">
                      <a16:creationId xmlns="" xmlns:a16="http://schemas.microsoft.com/office/drawing/2014/main" id="{02390E2D-5CEE-465B-9360-784249E16975}"/>
                    </a:ext>
                  </a:extLst>
                </p:cNvPr>
                <p:cNvSpPr>
                  <a:spLocks/>
                </p:cNvSpPr>
                <p:nvPr/>
              </p:nvSpPr>
              <p:spPr bwMode="auto">
                <a:xfrm>
                  <a:off x="1200" y="2521"/>
                  <a:ext cx="61" cy="16"/>
                </a:xfrm>
                <a:custGeom>
                  <a:avLst/>
                  <a:gdLst>
                    <a:gd name="T0" fmla="*/ 6 w 40"/>
                    <a:gd name="T1" fmla="*/ 16 h 16"/>
                    <a:gd name="T2" fmla="*/ 0 w 40"/>
                    <a:gd name="T3" fmla="*/ 11 h 16"/>
                    <a:gd name="T4" fmla="*/ 0 w 40"/>
                    <a:gd name="T5" fmla="*/ 6 h 16"/>
                    <a:gd name="T6" fmla="*/ 0 w 40"/>
                    <a:gd name="T7" fmla="*/ 6 h 16"/>
                    <a:gd name="T8" fmla="*/ 0 w 40"/>
                    <a:gd name="T9" fmla="*/ 0 h 16"/>
                    <a:gd name="T10" fmla="*/ 6 w 40"/>
                    <a:gd name="T11" fmla="*/ 0 h 16"/>
                    <a:gd name="T12" fmla="*/ 34 w 40"/>
                    <a:gd name="T13" fmla="*/ 0 h 16"/>
                    <a:gd name="T14" fmla="*/ 40 w 40"/>
                    <a:gd name="T15" fmla="*/ 0 h 16"/>
                    <a:gd name="T16" fmla="*/ 40 w 40"/>
                    <a:gd name="T17" fmla="*/ 6 h 16"/>
                    <a:gd name="T18" fmla="*/ 40 w 40"/>
                    <a:gd name="T19" fmla="*/ 6 h 16"/>
                    <a:gd name="T20" fmla="*/ 40 w 40"/>
                    <a:gd name="T21" fmla="*/ 11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1"/>
                      </a:lnTo>
                      <a:lnTo>
                        <a:pt x="0" y="6"/>
                      </a:lnTo>
                      <a:lnTo>
                        <a:pt x="0" y="0"/>
                      </a:lnTo>
                      <a:lnTo>
                        <a:pt x="6" y="0"/>
                      </a:lnTo>
                      <a:lnTo>
                        <a:pt x="34" y="0"/>
                      </a:lnTo>
                      <a:lnTo>
                        <a:pt x="40" y="0"/>
                      </a:lnTo>
                      <a:lnTo>
                        <a:pt x="40" y="6"/>
                      </a:lnTo>
                      <a:lnTo>
                        <a:pt x="40" y="11"/>
                      </a:lnTo>
                      <a:lnTo>
                        <a:pt x="34"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77" name="Freeform 367">
                  <a:extLst>
                    <a:ext uri="{FF2B5EF4-FFF2-40B4-BE49-F238E27FC236}">
                      <a16:creationId xmlns="" xmlns:a16="http://schemas.microsoft.com/office/drawing/2014/main" id="{4D784AC3-7D5B-4FF4-A6DE-684362A5FDDA}"/>
                    </a:ext>
                  </a:extLst>
                </p:cNvPr>
                <p:cNvSpPr>
                  <a:spLocks/>
                </p:cNvSpPr>
                <p:nvPr/>
              </p:nvSpPr>
              <p:spPr bwMode="auto">
                <a:xfrm>
                  <a:off x="1244" y="2511"/>
                  <a:ext cx="26" cy="20"/>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78" name="Freeform 369">
                  <a:extLst>
                    <a:ext uri="{FF2B5EF4-FFF2-40B4-BE49-F238E27FC236}">
                      <a16:creationId xmlns="" xmlns:a16="http://schemas.microsoft.com/office/drawing/2014/main" id="{EF90374D-4614-4AEF-BBC2-0CEF4E98DA87}"/>
                    </a:ext>
                  </a:extLst>
                </p:cNvPr>
                <p:cNvSpPr>
                  <a:spLocks/>
                </p:cNvSpPr>
                <p:nvPr/>
              </p:nvSpPr>
              <p:spPr bwMode="auto">
                <a:xfrm>
                  <a:off x="1252" y="2500"/>
                  <a:ext cx="25"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79" name="Freeform 370">
                  <a:extLst>
                    <a:ext uri="{FF2B5EF4-FFF2-40B4-BE49-F238E27FC236}">
                      <a16:creationId xmlns="" xmlns:a16="http://schemas.microsoft.com/office/drawing/2014/main" id="{4DD89063-2B26-43AC-9121-04625EDD0FDB}"/>
                    </a:ext>
                  </a:extLst>
                </p:cNvPr>
                <p:cNvSpPr>
                  <a:spLocks/>
                </p:cNvSpPr>
                <p:nvPr/>
              </p:nvSpPr>
              <p:spPr bwMode="auto">
                <a:xfrm>
                  <a:off x="1252" y="2500"/>
                  <a:ext cx="34" cy="16"/>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389" name="Group 916">
                  <a:extLst>
                    <a:ext uri="{FF2B5EF4-FFF2-40B4-BE49-F238E27FC236}">
                      <a16:creationId xmlns="" xmlns:a16="http://schemas.microsoft.com/office/drawing/2014/main" id="{AF379BD3-6181-495C-A543-E268FE94594A}"/>
                    </a:ext>
                  </a:extLst>
                </p:cNvPr>
                <p:cNvGrpSpPr>
                  <a:grpSpLocks/>
                </p:cNvGrpSpPr>
                <p:nvPr/>
              </p:nvGrpSpPr>
              <p:grpSpPr bwMode="auto">
                <a:xfrm>
                  <a:off x="821" y="1809"/>
                  <a:ext cx="4614" cy="864"/>
                  <a:chOff x="821" y="1809"/>
                  <a:chExt cx="4614" cy="864"/>
                </a:xfrm>
              </p:grpSpPr>
              <p:sp>
                <p:nvSpPr>
                  <p:cNvPr id="581" name="Freeform 427">
                    <a:extLst>
                      <a:ext uri="{FF2B5EF4-FFF2-40B4-BE49-F238E27FC236}">
                        <a16:creationId xmlns="" xmlns:a16="http://schemas.microsoft.com/office/drawing/2014/main" id="{4A02ED94-1C9A-43BE-BE50-1E0CB92A2809}"/>
                      </a:ext>
                    </a:extLst>
                  </p:cNvPr>
                  <p:cNvSpPr>
                    <a:spLocks/>
                  </p:cNvSpPr>
                  <p:nvPr/>
                </p:nvSpPr>
                <p:spPr bwMode="auto">
                  <a:xfrm>
                    <a:off x="2212" y="2240"/>
                    <a:ext cx="34" cy="16"/>
                  </a:xfrm>
                  <a:custGeom>
                    <a:avLst/>
                    <a:gdLst>
                      <a:gd name="T0" fmla="*/ 6 w 23"/>
                      <a:gd name="T1" fmla="*/ 16 h 16"/>
                      <a:gd name="T2" fmla="*/ 0 w 23"/>
                      <a:gd name="T3" fmla="*/ 10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0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0"/>
                        </a:lnTo>
                        <a:lnTo>
                          <a:pt x="0" y="5"/>
                        </a:lnTo>
                        <a:lnTo>
                          <a:pt x="0" y="0"/>
                        </a:lnTo>
                        <a:lnTo>
                          <a:pt x="6" y="0"/>
                        </a:lnTo>
                        <a:lnTo>
                          <a:pt x="17" y="0"/>
                        </a:lnTo>
                        <a:lnTo>
                          <a:pt x="23" y="0"/>
                        </a:lnTo>
                        <a:lnTo>
                          <a:pt x="23" y="5"/>
                        </a:lnTo>
                        <a:lnTo>
                          <a:pt x="23" y="10"/>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82" name="Freeform 448">
                    <a:extLst>
                      <a:ext uri="{FF2B5EF4-FFF2-40B4-BE49-F238E27FC236}">
                        <a16:creationId xmlns="" xmlns:a16="http://schemas.microsoft.com/office/drawing/2014/main" id="{64389807-8E11-4C5D-B832-F57CEAED5657}"/>
                      </a:ext>
                    </a:extLst>
                  </p:cNvPr>
                  <p:cNvSpPr>
                    <a:spLocks/>
                  </p:cNvSpPr>
                  <p:nvPr/>
                </p:nvSpPr>
                <p:spPr bwMode="auto">
                  <a:xfrm>
                    <a:off x="2452" y="2123"/>
                    <a:ext cx="77" cy="16"/>
                  </a:xfrm>
                  <a:custGeom>
                    <a:avLst/>
                    <a:gdLst>
                      <a:gd name="T0" fmla="*/ 6 w 51"/>
                      <a:gd name="T1" fmla="*/ 16 h 16"/>
                      <a:gd name="T2" fmla="*/ 0 w 51"/>
                      <a:gd name="T3" fmla="*/ 10 h 16"/>
                      <a:gd name="T4" fmla="*/ 0 w 51"/>
                      <a:gd name="T5" fmla="*/ 5 h 16"/>
                      <a:gd name="T6" fmla="*/ 0 w 51"/>
                      <a:gd name="T7" fmla="*/ 5 h 16"/>
                      <a:gd name="T8" fmla="*/ 0 w 51"/>
                      <a:gd name="T9" fmla="*/ 0 h 16"/>
                      <a:gd name="T10" fmla="*/ 6 w 51"/>
                      <a:gd name="T11" fmla="*/ 0 h 16"/>
                      <a:gd name="T12" fmla="*/ 45 w 51"/>
                      <a:gd name="T13" fmla="*/ 0 h 16"/>
                      <a:gd name="T14" fmla="*/ 51 w 51"/>
                      <a:gd name="T15" fmla="*/ 0 h 16"/>
                      <a:gd name="T16" fmla="*/ 51 w 51"/>
                      <a:gd name="T17" fmla="*/ 5 h 16"/>
                      <a:gd name="T18" fmla="*/ 51 w 51"/>
                      <a:gd name="T19" fmla="*/ 5 h 16"/>
                      <a:gd name="T20" fmla="*/ 51 w 51"/>
                      <a:gd name="T21" fmla="*/ 10 h 16"/>
                      <a:gd name="T22" fmla="*/ 45 w 51"/>
                      <a:gd name="T23" fmla="*/ 16 h 16"/>
                      <a:gd name="T24" fmla="*/ 6 w 51"/>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16"/>
                      <a:gd name="T41" fmla="*/ 51 w 51"/>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16">
                        <a:moveTo>
                          <a:pt x="6" y="16"/>
                        </a:moveTo>
                        <a:lnTo>
                          <a:pt x="0" y="10"/>
                        </a:lnTo>
                        <a:lnTo>
                          <a:pt x="0" y="5"/>
                        </a:lnTo>
                        <a:lnTo>
                          <a:pt x="0" y="0"/>
                        </a:lnTo>
                        <a:lnTo>
                          <a:pt x="6" y="0"/>
                        </a:lnTo>
                        <a:lnTo>
                          <a:pt x="45" y="0"/>
                        </a:lnTo>
                        <a:lnTo>
                          <a:pt x="51" y="0"/>
                        </a:lnTo>
                        <a:lnTo>
                          <a:pt x="51" y="5"/>
                        </a:lnTo>
                        <a:lnTo>
                          <a:pt x="51" y="10"/>
                        </a:lnTo>
                        <a:lnTo>
                          <a:pt x="45"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83" name="Freeform 449">
                    <a:extLst>
                      <a:ext uri="{FF2B5EF4-FFF2-40B4-BE49-F238E27FC236}">
                        <a16:creationId xmlns="" xmlns:a16="http://schemas.microsoft.com/office/drawing/2014/main" id="{837C34DA-2293-4174-B617-60BC7F70110A}"/>
                      </a:ext>
                    </a:extLst>
                  </p:cNvPr>
                  <p:cNvSpPr>
                    <a:spLocks/>
                  </p:cNvSpPr>
                  <p:nvPr/>
                </p:nvSpPr>
                <p:spPr bwMode="auto">
                  <a:xfrm>
                    <a:off x="2513" y="2123"/>
                    <a:ext cx="33" cy="16"/>
                  </a:xfrm>
                  <a:custGeom>
                    <a:avLst/>
                    <a:gdLst>
                      <a:gd name="T0" fmla="*/ 5 w 22"/>
                      <a:gd name="T1" fmla="*/ 16 h 16"/>
                      <a:gd name="T2" fmla="*/ 0 w 22"/>
                      <a:gd name="T3" fmla="*/ 10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0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0"/>
                        </a:lnTo>
                        <a:lnTo>
                          <a:pt x="0" y="5"/>
                        </a:lnTo>
                        <a:lnTo>
                          <a:pt x="0" y="0"/>
                        </a:lnTo>
                        <a:lnTo>
                          <a:pt x="5" y="0"/>
                        </a:lnTo>
                        <a:lnTo>
                          <a:pt x="17" y="0"/>
                        </a:lnTo>
                        <a:lnTo>
                          <a:pt x="22" y="0"/>
                        </a:lnTo>
                        <a:lnTo>
                          <a:pt x="22" y="5"/>
                        </a:lnTo>
                        <a:lnTo>
                          <a:pt x="22" y="10"/>
                        </a:lnTo>
                        <a:lnTo>
                          <a:pt x="17"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84" name="Freeform 450">
                    <a:extLst>
                      <a:ext uri="{FF2B5EF4-FFF2-40B4-BE49-F238E27FC236}">
                        <a16:creationId xmlns="" xmlns:a16="http://schemas.microsoft.com/office/drawing/2014/main" id="{2379EE58-4434-4257-8BDF-956A039FC542}"/>
                      </a:ext>
                    </a:extLst>
                  </p:cNvPr>
                  <p:cNvSpPr>
                    <a:spLocks/>
                  </p:cNvSpPr>
                  <p:nvPr/>
                </p:nvSpPr>
                <p:spPr bwMode="auto">
                  <a:xfrm>
                    <a:off x="2529" y="2112"/>
                    <a:ext cx="26" cy="21"/>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85" name="Freeform 451">
                    <a:extLst>
                      <a:ext uri="{FF2B5EF4-FFF2-40B4-BE49-F238E27FC236}">
                        <a16:creationId xmlns="" xmlns:a16="http://schemas.microsoft.com/office/drawing/2014/main" id="{D50E8F4D-E336-491F-B86B-E7EC48DC7175}"/>
                      </a:ext>
                    </a:extLst>
                  </p:cNvPr>
                  <p:cNvSpPr>
                    <a:spLocks/>
                  </p:cNvSpPr>
                  <p:nvPr/>
                </p:nvSpPr>
                <p:spPr bwMode="auto">
                  <a:xfrm>
                    <a:off x="2529" y="2112"/>
                    <a:ext cx="61" cy="16"/>
                  </a:xfrm>
                  <a:custGeom>
                    <a:avLst/>
                    <a:gdLst>
                      <a:gd name="T0" fmla="*/ 6 w 40"/>
                      <a:gd name="T1" fmla="*/ 16 h 16"/>
                      <a:gd name="T2" fmla="*/ 0 w 40"/>
                      <a:gd name="T3" fmla="*/ 11 h 16"/>
                      <a:gd name="T4" fmla="*/ 0 w 40"/>
                      <a:gd name="T5" fmla="*/ 5 h 16"/>
                      <a:gd name="T6" fmla="*/ 0 w 40"/>
                      <a:gd name="T7" fmla="*/ 5 h 16"/>
                      <a:gd name="T8" fmla="*/ 0 w 40"/>
                      <a:gd name="T9" fmla="*/ 0 h 16"/>
                      <a:gd name="T10" fmla="*/ 6 w 40"/>
                      <a:gd name="T11" fmla="*/ 0 h 16"/>
                      <a:gd name="T12" fmla="*/ 34 w 40"/>
                      <a:gd name="T13" fmla="*/ 0 h 16"/>
                      <a:gd name="T14" fmla="*/ 40 w 40"/>
                      <a:gd name="T15" fmla="*/ 0 h 16"/>
                      <a:gd name="T16" fmla="*/ 40 w 40"/>
                      <a:gd name="T17" fmla="*/ 5 h 16"/>
                      <a:gd name="T18" fmla="*/ 40 w 40"/>
                      <a:gd name="T19" fmla="*/ 5 h 16"/>
                      <a:gd name="T20" fmla="*/ 40 w 40"/>
                      <a:gd name="T21" fmla="*/ 11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1"/>
                        </a:lnTo>
                        <a:lnTo>
                          <a:pt x="0" y="5"/>
                        </a:lnTo>
                        <a:lnTo>
                          <a:pt x="0" y="0"/>
                        </a:lnTo>
                        <a:lnTo>
                          <a:pt x="6" y="0"/>
                        </a:lnTo>
                        <a:lnTo>
                          <a:pt x="34" y="0"/>
                        </a:lnTo>
                        <a:lnTo>
                          <a:pt x="40" y="0"/>
                        </a:lnTo>
                        <a:lnTo>
                          <a:pt x="40" y="5"/>
                        </a:lnTo>
                        <a:lnTo>
                          <a:pt x="40" y="11"/>
                        </a:lnTo>
                        <a:lnTo>
                          <a:pt x="34"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86" name="Freeform 456">
                    <a:extLst>
                      <a:ext uri="{FF2B5EF4-FFF2-40B4-BE49-F238E27FC236}">
                        <a16:creationId xmlns="" xmlns:a16="http://schemas.microsoft.com/office/drawing/2014/main" id="{E0ED1878-9B47-434A-BA9F-EC53BFAD0485}"/>
                      </a:ext>
                    </a:extLst>
                  </p:cNvPr>
                  <p:cNvSpPr>
                    <a:spLocks/>
                  </p:cNvSpPr>
                  <p:nvPr/>
                </p:nvSpPr>
                <p:spPr bwMode="auto">
                  <a:xfrm>
                    <a:off x="2821" y="2096"/>
                    <a:ext cx="51" cy="16"/>
                  </a:xfrm>
                  <a:custGeom>
                    <a:avLst/>
                    <a:gdLst>
                      <a:gd name="T0" fmla="*/ 5 w 34"/>
                      <a:gd name="T1" fmla="*/ 16 h 16"/>
                      <a:gd name="T2" fmla="*/ 0 w 34"/>
                      <a:gd name="T3" fmla="*/ 11 h 16"/>
                      <a:gd name="T4" fmla="*/ 0 w 34"/>
                      <a:gd name="T5" fmla="*/ 5 h 16"/>
                      <a:gd name="T6" fmla="*/ 0 w 34"/>
                      <a:gd name="T7" fmla="*/ 5 h 16"/>
                      <a:gd name="T8" fmla="*/ 0 w 34"/>
                      <a:gd name="T9" fmla="*/ 0 h 16"/>
                      <a:gd name="T10" fmla="*/ 5 w 34"/>
                      <a:gd name="T11" fmla="*/ 0 h 16"/>
                      <a:gd name="T12" fmla="*/ 28 w 34"/>
                      <a:gd name="T13" fmla="*/ 0 h 16"/>
                      <a:gd name="T14" fmla="*/ 34 w 34"/>
                      <a:gd name="T15" fmla="*/ 0 h 16"/>
                      <a:gd name="T16" fmla="*/ 34 w 34"/>
                      <a:gd name="T17" fmla="*/ 5 h 16"/>
                      <a:gd name="T18" fmla="*/ 34 w 34"/>
                      <a:gd name="T19" fmla="*/ 5 h 16"/>
                      <a:gd name="T20" fmla="*/ 34 w 34"/>
                      <a:gd name="T21" fmla="*/ 11 h 16"/>
                      <a:gd name="T22" fmla="*/ 28 w 34"/>
                      <a:gd name="T23" fmla="*/ 16 h 16"/>
                      <a:gd name="T24" fmla="*/ 5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5" y="16"/>
                        </a:moveTo>
                        <a:lnTo>
                          <a:pt x="0" y="11"/>
                        </a:lnTo>
                        <a:lnTo>
                          <a:pt x="0" y="5"/>
                        </a:lnTo>
                        <a:lnTo>
                          <a:pt x="0" y="0"/>
                        </a:lnTo>
                        <a:lnTo>
                          <a:pt x="5" y="0"/>
                        </a:lnTo>
                        <a:lnTo>
                          <a:pt x="28" y="0"/>
                        </a:lnTo>
                        <a:lnTo>
                          <a:pt x="34" y="0"/>
                        </a:lnTo>
                        <a:lnTo>
                          <a:pt x="34" y="5"/>
                        </a:lnTo>
                        <a:lnTo>
                          <a:pt x="34" y="11"/>
                        </a:lnTo>
                        <a:lnTo>
                          <a:pt x="28"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87" name="Freeform 468">
                    <a:extLst>
                      <a:ext uri="{FF2B5EF4-FFF2-40B4-BE49-F238E27FC236}">
                        <a16:creationId xmlns="" xmlns:a16="http://schemas.microsoft.com/office/drawing/2014/main" id="{E402462A-B441-48E1-87E8-763DB46ED4FA}"/>
                      </a:ext>
                    </a:extLst>
                  </p:cNvPr>
                  <p:cNvSpPr>
                    <a:spLocks/>
                  </p:cNvSpPr>
                  <p:nvPr/>
                </p:nvSpPr>
                <p:spPr bwMode="auto">
                  <a:xfrm>
                    <a:off x="3204" y="2048"/>
                    <a:ext cx="26" cy="26"/>
                  </a:xfrm>
                  <a:custGeom>
                    <a:avLst/>
                    <a:gdLst>
                      <a:gd name="T0" fmla="*/ 17 w 17"/>
                      <a:gd name="T1" fmla="*/ 22 h 27"/>
                      <a:gd name="T2" fmla="*/ 12 w 17"/>
                      <a:gd name="T3" fmla="*/ 27 h 27"/>
                      <a:gd name="T4" fmla="*/ 6 w 17"/>
                      <a:gd name="T5" fmla="*/ 27 h 27"/>
                      <a:gd name="T6" fmla="*/ 6 w 17"/>
                      <a:gd name="T7" fmla="*/ 27 h 27"/>
                      <a:gd name="T8" fmla="*/ 0 w 17"/>
                      <a:gd name="T9" fmla="*/ 27 h 27"/>
                      <a:gd name="T10" fmla="*/ 0 w 17"/>
                      <a:gd name="T11" fmla="*/ 22 h 27"/>
                      <a:gd name="T12" fmla="*/ 0 w 17"/>
                      <a:gd name="T13" fmla="*/ 6 h 27"/>
                      <a:gd name="T14" fmla="*/ 0 w 17"/>
                      <a:gd name="T15" fmla="*/ 0 h 27"/>
                      <a:gd name="T16" fmla="*/ 6 w 17"/>
                      <a:gd name="T17" fmla="*/ 0 h 27"/>
                      <a:gd name="T18" fmla="*/ 6 w 17"/>
                      <a:gd name="T19" fmla="*/ 0 h 27"/>
                      <a:gd name="T20" fmla="*/ 12 w 17"/>
                      <a:gd name="T21" fmla="*/ 0 h 27"/>
                      <a:gd name="T22" fmla="*/ 17 w 17"/>
                      <a:gd name="T23" fmla="*/ 6 h 27"/>
                      <a:gd name="T24" fmla="*/ 17 w 17"/>
                      <a:gd name="T25" fmla="*/ 22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2"/>
                        </a:moveTo>
                        <a:lnTo>
                          <a:pt x="12" y="27"/>
                        </a:lnTo>
                        <a:lnTo>
                          <a:pt x="6" y="27"/>
                        </a:lnTo>
                        <a:lnTo>
                          <a:pt x="0" y="27"/>
                        </a:lnTo>
                        <a:lnTo>
                          <a:pt x="0" y="22"/>
                        </a:lnTo>
                        <a:lnTo>
                          <a:pt x="0" y="6"/>
                        </a:lnTo>
                        <a:lnTo>
                          <a:pt x="0" y="0"/>
                        </a:lnTo>
                        <a:lnTo>
                          <a:pt x="6" y="0"/>
                        </a:lnTo>
                        <a:lnTo>
                          <a:pt x="12" y="0"/>
                        </a:lnTo>
                        <a:lnTo>
                          <a:pt x="17" y="6"/>
                        </a:lnTo>
                        <a:lnTo>
                          <a:pt x="17" y="22"/>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88" name="Freeform 469">
                    <a:extLst>
                      <a:ext uri="{FF2B5EF4-FFF2-40B4-BE49-F238E27FC236}">
                        <a16:creationId xmlns="" xmlns:a16="http://schemas.microsoft.com/office/drawing/2014/main" id="{6FCFE01C-79BD-4BAC-82B0-EE79CE6FE787}"/>
                      </a:ext>
                    </a:extLst>
                  </p:cNvPr>
                  <p:cNvSpPr>
                    <a:spLocks/>
                  </p:cNvSpPr>
                  <p:nvPr/>
                </p:nvSpPr>
                <p:spPr bwMode="auto">
                  <a:xfrm>
                    <a:off x="3204" y="2048"/>
                    <a:ext cx="61" cy="16"/>
                  </a:xfrm>
                  <a:custGeom>
                    <a:avLst/>
                    <a:gdLst>
                      <a:gd name="T0" fmla="*/ 6 w 40"/>
                      <a:gd name="T1" fmla="*/ 16 h 16"/>
                      <a:gd name="T2" fmla="*/ 0 w 40"/>
                      <a:gd name="T3" fmla="*/ 11 h 16"/>
                      <a:gd name="T4" fmla="*/ 0 w 40"/>
                      <a:gd name="T5" fmla="*/ 6 h 16"/>
                      <a:gd name="T6" fmla="*/ 0 w 40"/>
                      <a:gd name="T7" fmla="*/ 6 h 16"/>
                      <a:gd name="T8" fmla="*/ 0 w 40"/>
                      <a:gd name="T9" fmla="*/ 0 h 16"/>
                      <a:gd name="T10" fmla="*/ 6 w 40"/>
                      <a:gd name="T11" fmla="*/ 0 h 16"/>
                      <a:gd name="T12" fmla="*/ 34 w 40"/>
                      <a:gd name="T13" fmla="*/ 0 h 16"/>
                      <a:gd name="T14" fmla="*/ 40 w 40"/>
                      <a:gd name="T15" fmla="*/ 0 h 16"/>
                      <a:gd name="T16" fmla="*/ 40 w 40"/>
                      <a:gd name="T17" fmla="*/ 6 h 16"/>
                      <a:gd name="T18" fmla="*/ 40 w 40"/>
                      <a:gd name="T19" fmla="*/ 6 h 16"/>
                      <a:gd name="T20" fmla="*/ 40 w 40"/>
                      <a:gd name="T21" fmla="*/ 11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1"/>
                        </a:lnTo>
                        <a:lnTo>
                          <a:pt x="0" y="6"/>
                        </a:lnTo>
                        <a:lnTo>
                          <a:pt x="0" y="0"/>
                        </a:lnTo>
                        <a:lnTo>
                          <a:pt x="6" y="0"/>
                        </a:lnTo>
                        <a:lnTo>
                          <a:pt x="34" y="0"/>
                        </a:lnTo>
                        <a:lnTo>
                          <a:pt x="40" y="0"/>
                        </a:lnTo>
                        <a:lnTo>
                          <a:pt x="40" y="6"/>
                        </a:lnTo>
                        <a:lnTo>
                          <a:pt x="40" y="11"/>
                        </a:lnTo>
                        <a:lnTo>
                          <a:pt x="34"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89" name="Freeform 470">
                    <a:extLst>
                      <a:ext uri="{FF2B5EF4-FFF2-40B4-BE49-F238E27FC236}">
                        <a16:creationId xmlns="" xmlns:a16="http://schemas.microsoft.com/office/drawing/2014/main" id="{9A63B2BD-AF07-44CF-9A36-5FCCB47B211A}"/>
                      </a:ext>
                    </a:extLst>
                  </p:cNvPr>
                  <p:cNvSpPr>
                    <a:spLocks/>
                  </p:cNvSpPr>
                  <p:nvPr/>
                </p:nvSpPr>
                <p:spPr bwMode="auto">
                  <a:xfrm>
                    <a:off x="3248" y="2038"/>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399" name="Group 915">
                    <a:extLst>
                      <a:ext uri="{FF2B5EF4-FFF2-40B4-BE49-F238E27FC236}">
                        <a16:creationId xmlns="" xmlns:a16="http://schemas.microsoft.com/office/drawing/2014/main" id="{596FA1EF-D971-45AC-902E-FF187A8D518F}"/>
                      </a:ext>
                    </a:extLst>
                  </p:cNvPr>
                  <p:cNvGrpSpPr>
                    <a:grpSpLocks/>
                  </p:cNvGrpSpPr>
                  <p:nvPr/>
                </p:nvGrpSpPr>
                <p:grpSpPr bwMode="auto">
                  <a:xfrm>
                    <a:off x="821" y="1809"/>
                    <a:ext cx="4614" cy="864"/>
                    <a:chOff x="821" y="1809"/>
                    <a:chExt cx="4614" cy="864"/>
                  </a:xfrm>
                </p:grpSpPr>
                <p:sp>
                  <p:nvSpPr>
                    <p:cNvPr id="591" name="Freeform 426">
                      <a:extLst>
                        <a:ext uri="{FF2B5EF4-FFF2-40B4-BE49-F238E27FC236}">
                          <a16:creationId xmlns="" xmlns:a16="http://schemas.microsoft.com/office/drawing/2014/main" id="{8090447A-813C-4779-BE47-6461D1426E2B}"/>
                        </a:ext>
                      </a:extLst>
                    </p:cNvPr>
                    <p:cNvSpPr>
                      <a:spLocks/>
                    </p:cNvSpPr>
                    <p:nvPr/>
                  </p:nvSpPr>
                  <p:spPr bwMode="auto">
                    <a:xfrm>
                      <a:off x="2212" y="2240"/>
                      <a:ext cx="25"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92" name="Freeform 428">
                      <a:extLst>
                        <a:ext uri="{FF2B5EF4-FFF2-40B4-BE49-F238E27FC236}">
                          <a16:creationId xmlns="" xmlns:a16="http://schemas.microsoft.com/office/drawing/2014/main" id="{025D3FD7-B2BB-450D-97DB-79956772194D}"/>
                        </a:ext>
                      </a:extLst>
                    </p:cNvPr>
                    <p:cNvSpPr>
                      <a:spLocks/>
                    </p:cNvSpPr>
                    <p:nvPr/>
                  </p:nvSpPr>
                  <p:spPr bwMode="auto">
                    <a:xfrm>
                      <a:off x="2230" y="2240"/>
                      <a:ext cx="59" cy="16"/>
                    </a:xfrm>
                    <a:custGeom>
                      <a:avLst/>
                      <a:gdLst>
                        <a:gd name="T0" fmla="*/ 5 w 39"/>
                        <a:gd name="T1" fmla="*/ 16 h 16"/>
                        <a:gd name="T2" fmla="*/ 0 w 39"/>
                        <a:gd name="T3" fmla="*/ 10 h 16"/>
                        <a:gd name="T4" fmla="*/ 0 w 39"/>
                        <a:gd name="T5" fmla="*/ 5 h 16"/>
                        <a:gd name="T6" fmla="*/ 0 w 39"/>
                        <a:gd name="T7" fmla="*/ 5 h 16"/>
                        <a:gd name="T8" fmla="*/ 0 w 39"/>
                        <a:gd name="T9" fmla="*/ 0 h 16"/>
                        <a:gd name="T10" fmla="*/ 5 w 39"/>
                        <a:gd name="T11" fmla="*/ 0 h 16"/>
                        <a:gd name="T12" fmla="*/ 34 w 39"/>
                        <a:gd name="T13" fmla="*/ 0 h 16"/>
                        <a:gd name="T14" fmla="*/ 39 w 39"/>
                        <a:gd name="T15" fmla="*/ 0 h 16"/>
                        <a:gd name="T16" fmla="*/ 39 w 39"/>
                        <a:gd name="T17" fmla="*/ 5 h 16"/>
                        <a:gd name="T18" fmla="*/ 39 w 39"/>
                        <a:gd name="T19" fmla="*/ 5 h 16"/>
                        <a:gd name="T20" fmla="*/ 39 w 39"/>
                        <a:gd name="T21" fmla="*/ 10 h 16"/>
                        <a:gd name="T22" fmla="*/ 34 w 39"/>
                        <a:gd name="T23" fmla="*/ 16 h 16"/>
                        <a:gd name="T24" fmla="*/ 5 w 3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
                        <a:gd name="T40" fmla="*/ 0 h 16"/>
                        <a:gd name="T41" fmla="*/ 39 w 3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 h="16">
                          <a:moveTo>
                            <a:pt x="5" y="16"/>
                          </a:moveTo>
                          <a:lnTo>
                            <a:pt x="0" y="10"/>
                          </a:lnTo>
                          <a:lnTo>
                            <a:pt x="0" y="5"/>
                          </a:lnTo>
                          <a:lnTo>
                            <a:pt x="0" y="0"/>
                          </a:lnTo>
                          <a:lnTo>
                            <a:pt x="5" y="0"/>
                          </a:lnTo>
                          <a:lnTo>
                            <a:pt x="34" y="0"/>
                          </a:lnTo>
                          <a:lnTo>
                            <a:pt x="39" y="0"/>
                          </a:lnTo>
                          <a:lnTo>
                            <a:pt x="39" y="5"/>
                          </a:lnTo>
                          <a:lnTo>
                            <a:pt x="39" y="10"/>
                          </a:lnTo>
                          <a:lnTo>
                            <a:pt x="34"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93" name="Freeform 429">
                      <a:extLst>
                        <a:ext uri="{FF2B5EF4-FFF2-40B4-BE49-F238E27FC236}">
                          <a16:creationId xmlns="" xmlns:a16="http://schemas.microsoft.com/office/drawing/2014/main" id="{8614EEFE-1627-47C3-A275-6A12095B3448}"/>
                        </a:ext>
                      </a:extLst>
                    </p:cNvPr>
                    <p:cNvSpPr>
                      <a:spLocks/>
                    </p:cNvSpPr>
                    <p:nvPr/>
                  </p:nvSpPr>
                  <p:spPr bwMode="auto">
                    <a:xfrm>
                      <a:off x="2272" y="2213"/>
                      <a:ext cx="26" cy="37"/>
                    </a:xfrm>
                    <a:custGeom>
                      <a:avLst/>
                      <a:gdLst>
                        <a:gd name="T0" fmla="*/ 17 w 17"/>
                        <a:gd name="T1" fmla="*/ 32 h 37"/>
                        <a:gd name="T2" fmla="*/ 11 w 17"/>
                        <a:gd name="T3" fmla="*/ 37 h 37"/>
                        <a:gd name="T4" fmla="*/ 6 w 17"/>
                        <a:gd name="T5" fmla="*/ 37 h 37"/>
                        <a:gd name="T6" fmla="*/ 6 w 17"/>
                        <a:gd name="T7" fmla="*/ 37 h 37"/>
                        <a:gd name="T8" fmla="*/ 0 w 17"/>
                        <a:gd name="T9" fmla="*/ 37 h 37"/>
                        <a:gd name="T10" fmla="*/ 0 w 17"/>
                        <a:gd name="T11" fmla="*/ 32 h 37"/>
                        <a:gd name="T12" fmla="*/ 0 w 17"/>
                        <a:gd name="T13" fmla="*/ 5 h 37"/>
                        <a:gd name="T14" fmla="*/ 0 w 17"/>
                        <a:gd name="T15" fmla="*/ 0 h 37"/>
                        <a:gd name="T16" fmla="*/ 6 w 17"/>
                        <a:gd name="T17" fmla="*/ 0 h 37"/>
                        <a:gd name="T18" fmla="*/ 6 w 17"/>
                        <a:gd name="T19" fmla="*/ 0 h 37"/>
                        <a:gd name="T20" fmla="*/ 11 w 17"/>
                        <a:gd name="T21" fmla="*/ 0 h 37"/>
                        <a:gd name="T22" fmla="*/ 17 w 17"/>
                        <a:gd name="T23" fmla="*/ 5 h 37"/>
                        <a:gd name="T24" fmla="*/ 17 w 17"/>
                        <a:gd name="T25" fmla="*/ 32 h 3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37"/>
                        <a:gd name="T41" fmla="*/ 17 w 17"/>
                        <a:gd name="T42" fmla="*/ 37 h 3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37">
                          <a:moveTo>
                            <a:pt x="17" y="32"/>
                          </a:moveTo>
                          <a:lnTo>
                            <a:pt x="11" y="37"/>
                          </a:lnTo>
                          <a:lnTo>
                            <a:pt x="6" y="37"/>
                          </a:lnTo>
                          <a:lnTo>
                            <a:pt x="0" y="37"/>
                          </a:lnTo>
                          <a:lnTo>
                            <a:pt x="0" y="32"/>
                          </a:lnTo>
                          <a:lnTo>
                            <a:pt x="0" y="5"/>
                          </a:lnTo>
                          <a:lnTo>
                            <a:pt x="0" y="0"/>
                          </a:lnTo>
                          <a:lnTo>
                            <a:pt x="6" y="0"/>
                          </a:lnTo>
                          <a:lnTo>
                            <a:pt x="11" y="0"/>
                          </a:lnTo>
                          <a:lnTo>
                            <a:pt x="17" y="5"/>
                          </a:lnTo>
                          <a:lnTo>
                            <a:pt x="17" y="32"/>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94" name="Freeform 430">
                      <a:extLst>
                        <a:ext uri="{FF2B5EF4-FFF2-40B4-BE49-F238E27FC236}">
                          <a16:creationId xmlns="" xmlns:a16="http://schemas.microsoft.com/office/drawing/2014/main" id="{3386180E-9D13-40AC-8F71-50120F3DAFF1}"/>
                        </a:ext>
                      </a:extLst>
                    </p:cNvPr>
                    <p:cNvSpPr>
                      <a:spLocks/>
                    </p:cNvSpPr>
                    <p:nvPr/>
                  </p:nvSpPr>
                  <p:spPr bwMode="auto">
                    <a:xfrm>
                      <a:off x="2272" y="2213"/>
                      <a:ext cx="42" cy="14"/>
                    </a:xfrm>
                    <a:custGeom>
                      <a:avLst/>
                      <a:gdLst>
                        <a:gd name="T0" fmla="*/ 6 w 28"/>
                        <a:gd name="T1" fmla="*/ 16 h 16"/>
                        <a:gd name="T2" fmla="*/ 0 w 28"/>
                        <a:gd name="T3" fmla="*/ 11 h 16"/>
                        <a:gd name="T4" fmla="*/ 0 w 28"/>
                        <a:gd name="T5" fmla="*/ 5 h 16"/>
                        <a:gd name="T6" fmla="*/ 0 w 28"/>
                        <a:gd name="T7" fmla="*/ 5 h 16"/>
                        <a:gd name="T8" fmla="*/ 0 w 28"/>
                        <a:gd name="T9" fmla="*/ 0 h 16"/>
                        <a:gd name="T10" fmla="*/ 6 w 28"/>
                        <a:gd name="T11" fmla="*/ 0 h 16"/>
                        <a:gd name="T12" fmla="*/ 23 w 28"/>
                        <a:gd name="T13" fmla="*/ 0 h 16"/>
                        <a:gd name="T14" fmla="*/ 28 w 28"/>
                        <a:gd name="T15" fmla="*/ 0 h 16"/>
                        <a:gd name="T16" fmla="*/ 28 w 28"/>
                        <a:gd name="T17" fmla="*/ 5 h 16"/>
                        <a:gd name="T18" fmla="*/ 28 w 28"/>
                        <a:gd name="T19" fmla="*/ 5 h 16"/>
                        <a:gd name="T20" fmla="*/ 28 w 28"/>
                        <a:gd name="T21" fmla="*/ 11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1"/>
                          </a:lnTo>
                          <a:lnTo>
                            <a:pt x="0" y="5"/>
                          </a:lnTo>
                          <a:lnTo>
                            <a:pt x="0" y="0"/>
                          </a:lnTo>
                          <a:lnTo>
                            <a:pt x="6" y="0"/>
                          </a:lnTo>
                          <a:lnTo>
                            <a:pt x="23" y="0"/>
                          </a:lnTo>
                          <a:lnTo>
                            <a:pt x="28" y="0"/>
                          </a:lnTo>
                          <a:lnTo>
                            <a:pt x="28" y="5"/>
                          </a:lnTo>
                          <a:lnTo>
                            <a:pt x="28" y="11"/>
                          </a:lnTo>
                          <a:lnTo>
                            <a:pt x="23"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95" name="Freeform 431">
                      <a:extLst>
                        <a:ext uri="{FF2B5EF4-FFF2-40B4-BE49-F238E27FC236}">
                          <a16:creationId xmlns="" xmlns:a16="http://schemas.microsoft.com/office/drawing/2014/main" id="{59C5A9F4-D02B-4F85-93B2-0F209631C233}"/>
                        </a:ext>
                      </a:extLst>
                    </p:cNvPr>
                    <p:cNvSpPr>
                      <a:spLocks/>
                    </p:cNvSpPr>
                    <p:nvPr/>
                  </p:nvSpPr>
                  <p:spPr bwMode="auto">
                    <a:xfrm>
                      <a:off x="2298" y="2202"/>
                      <a:ext cx="26" cy="22"/>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96" name="Freeform 432">
                      <a:extLst>
                        <a:ext uri="{FF2B5EF4-FFF2-40B4-BE49-F238E27FC236}">
                          <a16:creationId xmlns="" xmlns:a16="http://schemas.microsoft.com/office/drawing/2014/main" id="{815AC8B8-F7EE-4E17-AE68-C64A380AA328}"/>
                        </a:ext>
                      </a:extLst>
                    </p:cNvPr>
                    <p:cNvSpPr>
                      <a:spLocks/>
                    </p:cNvSpPr>
                    <p:nvPr/>
                  </p:nvSpPr>
                  <p:spPr bwMode="auto">
                    <a:xfrm>
                      <a:off x="2298" y="2202"/>
                      <a:ext cx="26" cy="14"/>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1" y="0"/>
                          </a:lnTo>
                          <a:lnTo>
                            <a:pt x="17" y="0"/>
                          </a:lnTo>
                          <a:lnTo>
                            <a:pt x="17" y="6"/>
                          </a:lnTo>
                          <a:lnTo>
                            <a:pt x="17" y="11"/>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97" name="Freeform 433">
                      <a:extLst>
                        <a:ext uri="{FF2B5EF4-FFF2-40B4-BE49-F238E27FC236}">
                          <a16:creationId xmlns="" xmlns:a16="http://schemas.microsoft.com/office/drawing/2014/main" id="{A4AFE95B-1829-4696-A061-FFC29C720EBC}"/>
                        </a:ext>
                      </a:extLst>
                    </p:cNvPr>
                    <p:cNvSpPr>
                      <a:spLocks/>
                    </p:cNvSpPr>
                    <p:nvPr/>
                  </p:nvSpPr>
                  <p:spPr bwMode="auto">
                    <a:xfrm>
                      <a:off x="2307" y="2192"/>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98" name="Freeform 434">
                      <a:extLst>
                        <a:ext uri="{FF2B5EF4-FFF2-40B4-BE49-F238E27FC236}">
                          <a16:creationId xmlns="" xmlns:a16="http://schemas.microsoft.com/office/drawing/2014/main" id="{FE47C195-B1E3-4FDC-BDD2-C82885C3AD49}"/>
                        </a:ext>
                      </a:extLst>
                    </p:cNvPr>
                    <p:cNvSpPr>
                      <a:spLocks/>
                    </p:cNvSpPr>
                    <p:nvPr/>
                  </p:nvSpPr>
                  <p:spPr bwMode="auto">
                    <a:xfrm>
                      <a:off x="2307" y="2192"/>
                      <a:ext cx="33" cy="16"/>
                    </a:xfrm>
                    <a:custGeom>
                      <a:avLst/>
                      <a:gdLst>
                        <a:gd name="T0" fmla="*/ 5 w 22"/>
                        <a:gd name="T1" fmla="*/ 16 h 16"/>
                        <a:gd name="T2" fmla="*/ 0 w 22"/>
                        <a:gd name="T3" fmla="*/ 10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0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0"/>
                          </a:lnTo>
                          <a:lnTo>
                            <a:pt x="0" y="5"/>
                          </a:lnTo>
                          <a:lnTo>
                            <a:pt x="0" y="0"/>
                          </a:lnTo>
                          <a:lnTo>
                            <a:pt x="5" y="0"/>
                          </a:lnTo>
                          <a:lnTo>
                            <a:pt x="17" y="0"/>
                          </a:lnTo>
                          <a:lnTo>
                            <a:pt x="22" y="0"/>
                          </a:lnTo>
                          <a:lnTo>
                            <a:pt x="22" y="5"/>
                          </a:lnTo>
                          <a:lnTo>
                            <a:pt x="22" y="10"/>
                          </a:lnTo>
                          <a:lnTo>
                            <a:pt x="17"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599" name="Freeform 435">
                      <a:extLst>
                        <a:ext uri="{FF2B5EF4-FFF2-40B4-BE49-F238E27FC236}">
                          <a16:creationId xmlns="" xmlns:a16="http://schemas.microsoft.com/office/drawing/2014/main" id="{C539AD5F-2489-4C1A-B968-E4D6F5189FEC}"/>
                        </a:ext>
                      </a:extLst>
                    </p:cNvPr>
                    <p:cNvSpPr>
                      <a:spLocks/>
                    </p:cNvSpPr>
                    <p:nvPr/>
                  </p:nvSpPr>
                  <p:spPr bwMode="auto">
                    <a:xfrm>
                      <a:off x="2324" y="2192"/>
                      <a:ext cx="42" cy="16"/>
                    </a:xfrm>
                    <a:custGeom>
                      <a:avLst/>
                      <a:gdLst>
                        <a:gd name="T0" fmla="*/ 6 w 28"/>
                        <a:gd name="T1" fmla="*/ 16 h 16"/>
                        <a:gd name="T2" fmla="*/ 0 w 28"/>
                        <a:gd name="T3" fmla="*/ 10 h 16"/>
                        <a:gd name="T4" fmla="*/ 0 w 28"/>
                        <a:gd name="T5" fmla="*/ 5 h 16"/>
                        <a:gd name="T6" fmla="*/ 0 w 28"/>
                        <a:gd name="T7" fmla="*/ 5 h 16"/>
                        <a:gd name="T8" fmla="*/ 0 w 28"/>
                        <a:gd name="T9" fmla="*/ 0 h 16"/>
                        <a:gd name="T10" fmla="*/ 6 w 28"/>
                        <a:gd name="T11" fmla="*/ 0 h 16"/>
                        <a:gd name="T12" fmla="*/ 23 w 28"/>
                        <a:gd name="T13" fmla="*/ 0 h 16"/>
                        <a:gd name="T14" fmla="*/ 28 w 28"/>
                        <a:gd name="T15" fmla="*/ 0 h 16"/>
                        <a:gd name="T16" fmla="*/ 28 w 28"/>
                        <a:gd name="T17" fmla="*/ 5 h 16"/>
                        <a:gd name="T18" fmla="*/ 28 w 28"/>
                        <a:gd name="T19" fmla="*/ 5 h 16"/>
                        <a:gd name="T20" fmla="*/ 28 w 28"/>
                        <a:gd name="T21" fmla="*/ 10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0"/>
                          </a:lnTo>
                          <a:lnTo>
                            <a:pt x="0" y="5"/>
                          </a:lnTo>
                          <a:lnTo>
                            <a:pt x="0" y="0"/>
                          </a:lnTo>
                          <a:lnTo>
                            <a:pt x="6" y="0"/>
                          </a:lnTo>
                          <a:lnTo>
                            <a:pt x="23" y="0"/>
                          </a:lnTo>
                          <a:lnTo>
                            <a:pt x="28" y="0"/>
                          </a:lnTo>
                          <a:lnTo>
                            <a:pt x="28" y="5"/>
                          </a:lnTo>
                          <a:lnTo>
                            <a:pt x="28" y="10"/>
                          </a:lnTo>
                          <a:lnTo>
                            <a:pt x="23"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00" name="Freeform 436">
                      <a:extLst>
                        <a:ext uri="{FF2B5EF4-FFF2-40B4-BE49-F238E27FC236}">
                          <a16:creationId xmlns="" xmlns:a16="http://schemas.microsoft.com/office/drawing/2014/main" id="{613D2347-D4EA-4A47-9C73-9C6A328A6A7D}"/>
                        </a:ext>
                      </a:extLst>
                    </p:cNvPr>
                    <p:cNvSpPr>
                      <a:spLocks/>
                    </p:cNvSpPr>
                    <p:nvPr/>
                  </p:nvSpPr>
                  <p:spPr bwMode="auto">
                    <a:xfrm>
                      <a:off x="2349" y="2192"/>
                      <a:ext cx="26"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01" name="Freeform 437">
                      <a:extLst>
                        <a:ext uri="{FF2B5EF4-FFF2-40B4-BE49-F238E27FC236}">
                          <a16:creationId xmlns="" xmlns:a16="http://schemas.microsoft.com/office/drawing/2014/main" id="{5841BE78-D367-440B-B020-F499625AB50C}"/>
                        </a:ext>
                      </a:extLst>
                    </p:cNvPr>
                    <p:cNvSpPr>
                      <a:spLocks/>
                    </p:cNvSpPr>
                    <p:nvPr/>
                  </p:nvSpPr>
                  <p:spPr bwMode="auto">
                    <a:xfrm>
                      <a:off x="2358" y="2181"/>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6 h 21"/>
                        <a:gd name="T14" fmla="*/ 0 w 17"/>
                        <a:gd name="T15" fmla="*/ 0 h 21"/>
                        <a:gd name="T16" fmla="*/ 5 w 17"/>
                        <a:gd name="T17" fmla="*/ 0 h 21"/>
                        <a:gd name="T18" fmla="*/ 5 w 17"/>
                        <a:gd name="T19" fmla="*/ 0 h 21"/>
                        <a:gd name="T20" fmla="*/ 11 w 17"/>
                        <a:gd name="T21" fmla="*/ 0 h 21"/>
                        <a:gd name="T22" fmla="*/ 17 w 17"/>
                        <a:gd name="T23" fmla="*/ 6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6"/>
                          </a:lnTo>
                          <a:lnTo>
                            <a:pt x="0" y="0"/>
                          </a:lnTo>
                          <a:lnTo>
                            <a:pt x="5"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02" name="Freeform 438">
                      <a:extLst>
                        <a:ext uri="{FF2B5EF4-FFF2-40B4-BE49-F238E27FC236}">
                          <a16:creationId xmlns="" xmlns:a16="http://schemas.microsoft.com/office/drawing/2014/main" id="{0E2AE21D-61B4-4B06-BF23-13241C55CBF6}"/>
                        </a:ext>
                      </a:extLst>
                    </p:cNvPr>
                    <p:cNvSpPr>
                      <a:spLocks/>
                    </p:cNvSpPr>
                    <p:nvPr/>
                  </p:nvSpPr>
                  <p:spPr bwMode="auto">
                    <a:xfrm>
                      <a:off x="2358" y="2181"/>
                      <a:ext cx="43" cy="16"/>
                    </a:xfrm>
                    <a:custGeom>
                      <a:avLst/>
                      <a:gdLst>
                        <a:gd name="T0" fmla="*/ 5 w 28"/>
                        <a:gd name="T1" fmla="*/ 16 h 16"/>
                        <a:gd name="T2" fmla="*/ 0 w 28"/>
                        <a:gd name="T3" fmla="*/ 11 h 16"/>
                        <a:gd name="T4" fmla="*/ 0 w 28"/>
                        <a:gd name="T5" fmla="*/ 6 h 16"/>
                        <a:gd name="T6" fmla="*/ 0 w 28"/>
                        <a:gd name="T7" fmla="*/ 6 h 16"/>
                        <a:gd name="T8" fmla="*/ 0 w 28"/>
                        <a:gd name="T9" fmla="*/ 0 h 16"/>
                        <a:gd name="T10" fmla="*/ 5 w 28"/>
                        <a:gd name="T11" fmla="*/ 0 h 16"/>
                        <a:gd name="T12" fmla="*/ 22 w 28"/>
                        <a:gd name="T13" fmla="*/ 0 h 16"/>
                        <a:gd name="T14" fmla="*/ 28 w 28"/>
                        <a:gd name="T15" fmla="*/ 0 h 16"/>
                        <a:gd name="T16" fmla="*/ 28 w 28"/>
                        <a:gd name="T17" fmla="*/ 6 h 16"/>
                        <a:gd name="T18" fmla="*/ 28 w 28"/>
                        <a:gd name="T19" fmla="*/ 6 h 16"/>
                        <a:gd name="T20" fmla="*/ 28 w 28"/>
                        <a:gd name="T21" fmla="*/ 11 h 16"/>
                        <a:gd name="T22" fmla="*/ 22 w 28"/>
                        <a:gd name="T23" fmla="*/ 16 h 16"/>
                        <a:gd name="T24" fmla="*/ 5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5" y="16"/>
                          </a:moveTo>
                          <a:lnTo>
                            <a:pt x="0" y="11"/>
                          </a:lnTo>
                          <a:lnTo>
                            <a:pt x="0" y="6"/>
                          </a:lnTo>
                          <a:lnTo>
                            <a:pt x="0" y="0"/>
                          </a:lnTo>
                          <a:lnTo>
                            <a:pt x="5" y="0"/>
                          </a:lnTo>
                          <a:lnTo>
                            <a:pt x="22" y="0"/>
                          </a:lnTo>
                          <a:lnTo>
                            <a:pt x="28" y="0"/>
                          </a:lnTo>
                          <a:lnTo>
                            <a:pt x="28" y="6"/>
                          </a:lnTo>
                          <a:lnTo>
                            <a:pt x="28" y="11"/>
                          </a:lnTo>
                          <a:lnTo>
                            <a:pt x="22"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03" name="Freeform 439">
                      <a:extLst>
                        <a:ext uri="{FF2B5EF4-FFF2-40B4-BE49-F238E27FC236}">
                          <a16:creationId xmlns="" xmlns:a16="http://schemas.microsoft.com/office/drawing/2014/main" id="{56B4A71C-DA05-4206-B88A-0383B1DC769B}"/>
                        </a:ext>
                      </a:extLst>
                    </p:cNvPr>
                    <p:cNvSpPr>
                      <a:spLocks/>
                    </p:cNvSpPr>
                    <p:nvPr/>
                  </p:nvSpPr>
                  <p:spPr bwMode="auto">
                    <a:xfrm>
                      <a:off x="2384" y="2165"/>
                      <a:ext cx="26" cy="27"/>
                    </a:xfrm>
                    <a:custGeom>
                      <a:avLst/>
                      <a:gdLst>
                        <a:gd name="T0" fmla="*/ 17 w 17"/>
                        <a:gd name="T1" fmla="*/ 22 h 27"/>
                        <a:gd name="T2" fmla="*/ 11 w 17"/>
                        <a:gd name="T3" fmla="*/ 27 h 27"/>
                        <a:gd name="T4" fmla="*/ 5 w 17"/>
                        <a:gd name="T5" fmla="*/ 27 h 27"/>
                        <a:gd name="T6" fmla="*/ 5 w 17"/>
                        <a:gd name="T7" fmla="*/ 27 h 27"/>
                        <a:gd name="T8" fmla="*/ 0 w 17"/>
                        <a:gd name="T9" fmla="*/ 27 h 27"/>
                        <a:gd name="T10" fmla="*/ 0 w 17"/>
                        <a:gd name="T11" fmla="*/ 22 h 27"/>
                        <a:gd name="T12" fmla="*/ 0 w 17"/>
                        <a:gd name="T13" fmla="*/ 6 h 27"/>
                        <a:gd name="T14" fmla="*/ 0 w 17"/>
                        <a:gd name="T15" fmla="*/ 0 h 27"/>
                        <a:gd name="T16" fmla="*/ 5 w 17"/>
                        <a:gd name="T17" fmla="*/ 0 h 27"/>
                        <a:gd name="T18" fmla="*/ 5 w 17"/>
                        <a:gd name="T19" fmla="*/ 0 h 27"/>
                        <a:gd name="T20" fmla="*/ 11 w 17"/>
                        <a:gd name="T21" fmla="*/ 0 h 27"/>
                        <a:gd name="T22" fmla="*/ 17 w 17"/>
                        <a:gd name="T23" fmla="*/ 6 h 27"/>
                        <a:gd name="T24" fmla="*/ 17 w 17"/>
                        <a:gd name="T25" fmla="*/ 22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2"/>
                          </a:moveTo>
                          <a:lnTo>
                            <a:pt x="11" y="27"/>
                          </a:lnTo>
                          <a:lnTo>
                            <a:pt x="5" y="27"/>
                          </a:lnTo>
                          <a:lnTo>
                            <a:pt x="0" y="27"/>
                          </a:lnTo>
                          <a:lnTo>
                            <a:pt x="0" y="22"/>
                          </a:lnTo>
                          <a:lnTo>
                            <a:pt x="0" y="6"/>
                          </a:lnTo>
                          <a:lnTo>
                            <a:pt x="0" y="0"/>
                          </a:lnTo>
                          <a:lnTo>
                            <a:pt x="5" y="0"/>
                          </a:lnTo>
                          <a:lnTo>
                            <a:pt x="11" y="0"/>
                          </a:lnTo>
                          <a:lnTo>
                            <a:pt x="17" y="6"/>
                          </a:lnTo>
                          <a:lnTo>
                            <a:pt x="17" y="22"/>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04" name="Freeform 440">
                      <a:extLst>
                        <a:ext uri="{FF2B5EF4-FFF2-40B4-BE49-F238E27FC236}">
                          <a16:creationId xmlns="" xmlns:a16="http://schemas.microsoft.com/office/drawing/2014/main" id="{16CEFECF-58B6-416D-B281-8506F6096177}"/>
                        </a:ext>
                      </a:extLst>
                    </p:cNvPr>
                    <p:cNvSpPr>
                      <a:spLocks/>
                    </p:cNvSpPr>
                    <p:nvPr/>
                  </p:nvSpPr>
                  <p:spPr bwMode="auto">
                    <a:xfrm>
                      <a:off x="2384" y="2165"/>
                      <a:ext cx="26" cy="16"/>
                    </a:xfrm>
                    <a:custGeom>
                      <a:avLst/>
                      <a:gdLst>
                        <a:gd name="T0" fmla="*/ 5 w 17"/>
                        <a:gd name="T1" fmla="*/ 16 h 16"/>
                        <a:gd name="T2" fmla="*/ 0 w 17"/>
                        <a:gd name="T3" fmla="*/ 11 h 16"/>
                        <a:gd name="T4" fmla="*/ 0 w 17"/>
                        <a:gd name="T5" fmla="*/ 6 h 16"/>
                        <a:gd name="T6" fmla="*/ 0 w 17"/>
                        <a:gd name="T7" fmla="*/ 6 h 16"/>
                        <a:gd name="T8" fmla="*/ 0 w 17"/>
                        <a:gd name="T9" fmla="*/ 0 h 16"/>
                        <a:gd name="T10" fmla="*/ 5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6"/>
                          </a:lnTo>
                          <a:lnTo>
                            <a:pt x="0" y="0"/>
                          </a:lnTo>
                          <a:lnTo>
                            <a:pt x="5" y="0"/>
                          </a:lnTo>
                          <a:lnTo>
                            <a:pt x="11" y="0"/>
                          </a:lnTo>
                          <a:lnTo>
                            <a:pt x="17" y="0"/>
                          </a:lnTo>
                          <a:lnTo>
                            <a:pt x="17" y="6"/>
                          </a:lnTo>
                          <a:lnTo>
                            <a:pt x="17" y="11"/>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05" name="Freeform 441">
                      <a:extLst>
                        <a:ext uri="{FF2B5EF4-FFF2-40B4-BE49-F238E27FC236}">
                          <a16:creationId xmlns="" xmlns:a16="http://schemas.microsoft.com/office/drawing/2014/main" id="{1A2179AA-347E-46EE-9B60-63F7531B3AA3}"/>
                        </a:ext>
                      </a:extLst>
                    </p:cNvPr>
                    <p:cNvSpPr>
                      <a:spLocks/>
                    </p:cNvSpPr>
                    <p:nvPr/>
                  </p:nvSpPr>
                  <p:spPr bwMode="auto">
                    <a:xfrm>
                      <a:off x="2392" y="2165"/>
                      <a:ext cx="34" cy="16"/>
                    </a:xfrm>
                    <a:custGeom>
                      <a:avLst/>
                      <a:gdLst>
                        <a:gd name="T0" fmla="*/ 6 w 23"/>
                        <a:gd name="T1" fmla="*/ 16 h 16"/>
                        <a:gd name="T2" fmla="*/ 0 w 23"/>
                        <a:gd name="T3" fmla="*/ 11 h 16"/>
                        <a:gd name="T4" fmla="*/ 0 w 23"/>
                        <a:gd name="T5" fmla="*/ 6 h 16"/>
                        <a:gd name="T6" fmla="*/ 0 w 23"/>
                        <a:gd name="T7" fmla="*/ 6 h 16"/>
                        <a:gd name="T8" fmla="*/ 0 w 23"/>
                        <a:gd name="T9" fmla="*/ 0 h 16"/>
                        <a:gd name="T10" fmla="*/ 6 w 23"/>
                        <a:gd name="T11" fmla="*/ 0 h 16"/>
                        <a:gd name="T12" fmla="*/ 17 w 23"/>
                        <a:gd name="T13" fmla="*/ 0 h 16"/>
                        <a:gd name="T14" fmla="*/ 23 w 23"/>
                        <a:gd name="T15" fmla="*/ 0 h 16"/>
                        <a:gd name="T16" fmla="*/ 23 w 23"/>
                        <a:gd name="T17" fmla="*/ 6 h 16"/>
                        <a:gd name="T18" fmla="*/ 23 w 23"/>
                        <a:gd name="T19" fmla="*/ 6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6"/>
                          </a:lnTo>
                          <a:lnTo>
                            <a:pt x="0" y="0"/>
                          </a:lnTo>
                          <a:lnTo>
                            <a:pt x="6" y="0"/>
                          </a:lnTo>
                          <a:lnTo>
                            <a:pt x="17" y="0"/>
                          </a:lnTo>
                          <a:lnTo>
                            <a:pt x="23" y="0"/>
                          </a:lnTo>
                          <a:lnTo>
                            <a:pt x="23" y="6"/>
                          </a:lnTo>
                          <a:lnTo>
                            <a:pt x="23" y="11"/>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06" name="Freeform 442">
                      <a:extLst>
                        <a:ext uri="{FF2B5EF4-FFF2-40B4-BE49-F238E27FC236}">
                          <a16:creationId xmlns="" xmlns:a16="http://schemas.microsoft.com/office/drawing/2014/main" id="{38F5FF6F-03EF-41CC-9F88-A7E851467D22}"/>
                        </a:ext>
                      </a:extLst>
                    </p:cNvPr>
                    <p:cNvSpPr>
                      <a:spLocks/>
                    </p:cNvSpPr>
                    <p:nvPr/>
                  </p:nvSpPr>
                  <p:spPr bwMode="auto">
                    <a:xfrm>
                      <a:off x="2410" y="2155"/>
                      <a:ext cx="25"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07" name="Freeform 443">
                      <a:extLst>
                        <a:ext uri="{FF2B5EF4-FFF2-40B4-BE49-F238E27FC236}">
                          <a16:creationId xmlns="" xmlns:a16="http://schemas.microsoft.com/office/drawing/2014/main" id="{A57F9825-6506-442C-9A52-CCDC0936CB86}"/>
                        </a:ext>
                      </a:extLst>
                    </p:cNvPr>
                    <p:cNvSpPr>
                      <a:spLocks/>
                    </p:cNvSpPr>
                    <p:nvPr/>
                  </p:nvSpPr>
                  <p:spPr bwMode="auto">
                    <a:xfrm>
                      <a:off x="2410" y="2144"/>
                      <a:ext cx="25" cy="20"/>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08" name="Freeform 444">
                      <a:extLst>
                        <a:ext uri="{FF2B5EF4-FFF2-40B4-BE49-F238E27FC236}">
                          <a16:creationId xmlns="" xmlns:a16="http://schemas.microsoft.com/office/drawing/2014/main" id="{05081A96-2E7E-4E26-8F39-33794CEEE268}"/>
                        </a:ext>
                      </a:extLst>
                    </p:cNvPr>
                    <p:cNvSpPr>
                      <a:spLocks/>
                    </p:cNvSpPr>
                    <p:nvPr/>
                  </p:nvSpPr>
                  <p:spPr bwMode="auto">
                    <a:xfrm>
                      <a:off x="2410" y="2144"/>
                      <a:ext cx="33" cy="14"/>
                    </a:xfrm>
                    <a:custGeom>
                      <a:avLst/>
                      <a:gdLst>
                        <a:gd name="T0" fmla="*/ 5 w 22"/>
                        <a:gd name="T1" fmla="*/ 16 h 16"/>
                        <a:gd name="T2" fmla="*/ 0 w 22"/>
                        <a:gd name="T3" fmla="*/ 11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1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1"/>
                          </a:lnTo>
                          <a:lnTo>
                            <a:pt x="0" y="5"/>
                          </a:lnTo>
                          <a:lnTo>
                            <a:pt x="0" y="0"/>
                          </a:lnTo>
                          <a:lnTo>
                            <a:pt x="5" y="0"/>
                          </a:lnTo>
                          <a:lnTo>
                            <a:pt x="17" y="0"/>
                          </a:lnTo>
                          <a:lnTo>
                            <a:pt x="22" y="0"/>
                          </a:lnTo>
                          <a:lnTo>
                            <a:pt x="22" y="5"/>
                          </a:lnTo>
                          <a:lnTo>
                            <a:pt x="22" y="11"/>
                          </a:lnTo>
                          <a:lnTo>
                            <a:pt x="17"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09" name="Freeform 445">
                      <a:extLst>
                        <a:ext uri="{FF2B5EF4-FFF2-40B4-BE49-F238E27FC236}">
                          <a16:creationId xmlns="" xmlns:a16="http://schemas.microsoft.com/office/drawing/2014/main" id="{44CF2038-521C-4FC4-AE82-ACC1E7ADB005}"/>
                        </a:ext>
                      </a:extLst>
                    </p:cNvPr>
                    <p:cNvSpPr>
                      <a:spLocks/>
                    </p:cNvSpPr>
                    <p:nvPr/>
                  </p:nvSpPr>
                  <p:spPr bwMode="auto">
                    <a:xfrm>
                      <a:off x="2426" y="2133"/>
                      <a:ext cx="26" cy="20"/>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10" name="Freeform 446">
                      <a:extLst>
                        <a:ext uri="{FF2B5EF4-FFF2-40B4-BE49-F238E27FC236}">
                          <a16:creationId xmlns="" xmlns:a16="http://schemas.microsoft.com/office/drawing/2014/main" id="{4A767347-576E-4B0C-9688-7B5F2C2BE7AB}"/>
                        </a:ext>
                      </a:extLst>
                    </p:cNvPr>
                    <p:cNvSpPr>
                      <a:spLocks/>
                    </p:cNvSpPr>
                    <p:nvPr/>
                  </p:nvSpPr>
                  <p:spPr bwMode="auto">
                    <a:xfrm>
                      <a:off x="2426" y="2133"/>
                      <a:ext cx="43" cy="14"/>
                    </a:xfrm>
                    <a:custGeom>
                      <a:avLst/>
                      <a:gdLst>
                        <a:gd name="T0" fmla="*/ 6 w 28"/>
                        <a:gd name="T1" fmla="*/ 16 h 16"/>
                        <a:gd name="T2" fmla="*/ 0 w 28"/>
                        <a:gd name="T3" fmla="*/ 11 h 16"/>
                        <a:gd name="T4" fmla="*/ 0 w 28"/>
                        <a:gd name="T5" fmla="*/ 6 h 16"/>
                        <a:gd name="T6" fmla="*/ 0 w 28"/>
                        <a:gd name="T7" fmla="*/ 6 h 16"/>
                        <a:gd name="T8" fmla="*/ 0 w 28"/>
                        <a:gd name="T9" fmla="*/ 0 h 16"/>
                        <a:gd name="T10" fmla="*/ 6 w 28"/>
                        <a:gd name="T11" fmla="*/ 0 h 16"/>
                        <a:gd name="T12" fmla="*/ 23 w 28"/>
                        <a:gd name="T13" fmla="*/ 0 h 16"/>
                        <a:gd name="T14" fmla="*/ 28 w 28"/>
                        <a:gd name="T15" fmla="*/ 0 h 16"/>
                        <a:gd name="T16" fmla="*/ 28 w 28"/>
                        <a:gd name="T17" fmla="*/ 6 h 16"/>
                        <a:gd name="T18" fmla="*/ 28 w 28"/>
                        <a:gd name="T19" fmla="*/ 6 h 16"/>
                        <a:gd name="T20" fmla="*/ 28 w 28"/>
                        <a:gd name="T21" fmla="*/ 11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1"/>
                          </a:lnTo>
                          <a:lnTo>
                            <a:pt x="0" y="6"/>
                          </a:lnTo>
                          <a:lnTo>
                            <a:pt x="0" y="0"/>
                          </a:lnTo>
                          <a:lnTo>
                            <a:pt x="6" y="0"/>
                          </a:lnTo>
                          <a:lnTo>
                            <a:pt x="23" y="0"/>
                          </a:lnTo>
                          <a:lnTo>
                            <a:pt x="28" y="0"/>
                          </a:lnTo>
                          <a:lnTo>
                            <a:pt x="28" y="6"/>
                          </a:lnTo>
                          <a:lnTo>
                            <a:pt x="28" y="11"/>
                          </a:lnTo>
                          <a:lnTo>
                            <a:pt x="23"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11" name="Freeform 447">
                      <a:extLst>
                        <a:ext uri="{FF2B5EF4-FFF2-40B4-BE49-F238E27FC236}">
                          <a16:creationId xmlns="" xmlns:a16="http://schemas.microsoft.com/office/drawing/2014/main" id="{E1A2F766-35C2-4208-BC96-569428165032}"/>
                        </a:ext>
                      </a:extLst>
                    </p:cNvPr>
                    <p:cNvSpPr>
                      <a:spLocks/>
                    </p:cNvSpPr>
                    <p:nvPr/>
                  </p:nvSpPr>
                  <p:spPr bwMode="auto">
                    <a:xfrm>
                      <a:off x="2452" y="2123"/>
                      <a:ext cx="26" cy="21"/>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12" name="Freeform 452">
                      <a:extLst>
                        <a:ext uri="{FF2B5EF4-FFF2-40B4-BE49-F238E27FC236}">
                          <a16:creationId xmlns="" xmlns:a16="http://schemas.microsoft.com/office/drawing/2014/main" id="{5ECEB231-3FCB-416C-97DD-F9079AC9F3AB}"/>
                        </a:ext>
                      </a:extLst>
                    </p:cNvPr>
                    <p:cNvSpPr>
                      <a:spLocks/>
                    </p:cNvSpPr>
                    <p:nvPr/>
                  </p:nvSpPr>
                  <p:spPr bwMode="auto">
                    <a:xfrm>
                      <a:off x="2572" y="2112"/>
                      <a:ext cx="51" cy="16"/>
                    </a:xfrm>
                    <a:custGeom>
                      <a:avLst/>
                      <a:gdLst>
                        <a:gd name="T0" fmla="*/ 6 w 34"/>
                        <a:gd name="T1" fmla="*/ 16 h 16"/>
                        <a:gd name="T2" fmla="*/ 0 w 34"/>
                        <a:gd name="T3" fmla="*/ 11 h 16"/>
                        <a:gd name="T4" fmla="*/ 0 w 34"/>
                        <a:gd name="T5" fmla="*/ 5 h 16"/>
                        <a:gd name="T6" fmla="*/ 0 w 34"/>
                        <a:gd name="T7" fmla="*/ 5 h 16"/>
                        <a:gd name="T8" fmla="*/ 0 w 34"/>
                        <a:gd name="T9" fmla="*/ 0 h 16"/>
                        <a:gd name="T10" fmla="*/ 6 w 34"/>
                        <a:gd name="T11" fmla="*/ 0 h 16"/>
                        <a:gd name="T12" fmla="*/ 29 w 34"/>
                        <a:gd name="T13" fmla="*/ 0 h 16"/>
                        <a:gd name="T14" fmla="*/ 34 w 34"/>
                        <a:gd name="T15" fmla="*/ 0 h 16"/>
                        <a:gd name="T16" fmla="*/ 34 w 34"/>
                        <a:gd name="T17" fmla="*/ 5 h 16"/>
                        <a:gd name="T18" fmla="*/ 34 w 34"/>
                        <a:gd name="T19" fmla="*/ 5 h 16"/>
                        <a:gd name="T20" fmla="*/ 34 w 34"/>
                        <a:gd name="T21" fmla="*/ 11 h 16"/>
                        <a:gd name="T22" fmla="*/ 29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1"/>
                          </a:lnTo>
                          <a:lnTo>
                            <a:pt x="0" y="5"/>
                          </a:lnTo>
                          <a:lnTo>
                            <a:pt x="0" y="0"/>
                          </a:lnTo>
                          <a:lnTo>
                            <a:pt x="6" y="0"/>
                          </a:lnTo>
                          <a:lnTo>
                            <a:pt x="29" y="0"/>
                          </a:lnTo>
                          <a:lnTo>
                            <a:pt x="34" y="0"/>
                          </a:lnTo>
                          <a:lnTo>
                            <a:pt x="34" y="5"/>
                          </a:lnTo>
                          <a:lnTo>
                            <a:pt x="34" y="11"/>
                          </a:lnTo>
                          <a:lnTo>
                            <a:pt x="29"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13" name="Freeform 453">
                      <a:extLst>
                        <a:ext uri="{FF2B5EF4-FFF2-40B4-BE49-F238E27FC236}">
                          <a16:creationId xmlns="" xmlns:a16="http://schemas.microsoft.com/office/drawing/2014/main" id="{80744A9D-F1E5-4E77-9E93-9706F3F7B520}"/>
                        </a:ext>
                      </a:extLst>
                    </p:cNvPr>
                    <p:cNvSpPr>
                      <a:spLocks/>
                    </p:cNvSpPr>
                    <p:nvPr/>
                  </p:nvSpPr>
                  <p:spPr bwMode="auto">
                    <a:xfrm>
                      <a:off x="2606" y="2112"/>
                      <a:ext cx="61" cy="16"/>
                    </a:xfrm>
                    <a:custGeom>
                      <a:avLst/>
                      <a:gdLst>
                        <a:gd name="T0" fmla="*/ 6 w 40"/>
                        <a:gd name="T1" fmla="*/ 16 h 16"/>
                        <a:gd name="T2" fmla="*/ 0 w 40"/>
                        <a:gd name="T3" fmla="*/ 11 h 16"/>
                        <a:gd name="T4" fmla="*/ 0 w 40"/>
                        <a:gd name="T5" fmla="*/ 5 h 16"/>
                        <a:gd name="T6" fmla="*/ 0 w 40"/>
                        <a:gd name="T7" fmla="*/ 5 h 16"/>
                        <a:gd name="T8" fmla="*/ 0 w 40"/>
                        <a:gd name="T9" fmla="*/ 0 h 16"/>
                        <a:gd name="T10" fmla="*/ 6 w 40"/>
                        <a:gd name="T11" fmla="*/ 0 h 16"/>
                        <a:gd name="T12" fmla="*/ 34 w 40"/>
                        <a:gd name="T13" fmla="*/ 0 h 16"/>
                        <a:gd name="T14" fmla="*/ 40 w 40"/>
                        <a:gd name="T15" fmla="*/ 0 h 16"/>
                        <a:gd name="T16" fmla="*/ 40 w 40"/>
                        <a:gd name="T17" fmla="*/ 5 h 16"/>
                        <a:gd name="T18" fmla="*/ 40 w 40"/>
                        <a:gd name="T19" fmla="*/ 5 h 16"/>
                        <a:gd name="T20" fmla="*/ 40 w 40"/>
                        <a:gd name="T21" fmla="*/ 11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1"/>
                          </a:lnTo>
                          <a:lnTo>
                            <a:pt x="0" y="5"/>
                          </a:lnTo>
                          <a:lnTo>
                            <a:pt x="0" y="0"/>
                          </a:lnTo>
                          <a:lnTo>
                            <a:pt x="6" y="0"/>
                          </a:lnTo>
                          <a:lnTo>
                            <a:pt x="34" y="0"/>
                          </a:lnTo>
                          <a:lnTo>
                            <a:pt x="40" y="0"/>
                          </a:lnTo>
                          <a:lnTo>
                            <a:pt x="40" y="5"/>
                          </a:lnTo>
                          <a:lnTo>
                            <a:pt x="40" y="11"/>
                          </a:lnTo>
                          <a:lnTo>
                            <a:pt x="34"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14" name="Freeform 454">
                      <a:extLst>
                        <a:ext uri="{FF2B5EF4-FFF2-40B4-BE49-F238E27FC236}">
                          <a16:creationId xmlns="" xmlns:a16="http://schemas.microsoft.com/office/drawing/2014/main" id="{746D5956-24F1-4EA5-9570-B28742CA6692}"/>
                        </a:ext>
                      </a:extLst>
                    </p:cNvPr>
                    <p:cNvSpPr>
                      <a:spLocks/>
                    </p:cNvSpPr>
                    <p:nvPr/>
                  </p:nvSpPr>
                  <p:spPr bwMode="auto">
                    <a:xfrm>
                      <a:off x="2649" y="2112"/>
                      <a:ext cx="189" cy="16"/>
                    </a:xfrm>
                    <a:custGeom>
                      <a:avLst/>
                      <a:gdLst>
                        <a:gd name="T0" fmla="*/ 6 w 125"/>
                        <a:gd name="T1" fmla="*/ 16 h 16"/>
                        <a:gd name="T2" fmla="*/ 0 w 125"/>
                        <a:gd name="T3" fmla="*/ 11 h 16"/>
                        <a:gd name="T4" fmla="*/ 0 w 125"/>
                        <a:gd name="T5" fmla="*/ 5 h 16"/>
                        <a:gd name="T6" fmla="*/ 0 w 125"/>
                        <a:gd name="T7" fmla="*/ 5 h 16"/>
                        <a:gd name="T8" fmla="*/ 0 w 125"/>
                        <a:gd name="T9" fmla="*/ 0 h 16"/>
                        <a:gd name="T10" fmla="*/ 6 w 125"/>
                        <a:gd name="T11" fmla="*/ 0 h 16"/>
                        <a:gd name="T12" fmla="*/ 119 w 125"/>
                        <a:gd name="T13" fmla="*/ 0 h 16"/>
                        <a:gd name="T14" fmla="*/ 125 w 125"/>
                        <a:gd name="T15" fmla="*/ 0 h 16"/>
                        <a:gd name="T16" fmla="*/ 125 w 125"/>
                        <a:gd name="T17" fmla="*/ 5 h 16"/>
                        <a:gd name="T18" fmla="*/ 125 w 125"/>
                        <a:gd name="T19" fmla="*/ 5 h 16"/>
                        <a:gd name="T20" fmla="*/ 125 w 125"/>
                        <a:gd name="T21" fmla="*/ 11 h 16"/>
                        <a:gd name="T22" fmla="*/ 119 w 125"/>
                        <a:gd name="T23" fmla="*/ 16 h 16"/>
                        <a:gd name="T24" fmla="*/ 6 w 12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5"/>
                        <a:gd name="T40" fmla="*/ 0 h 16"/>
                        <a:gd name="T41" fmla="*/ 125 w 12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5" h="16">
                          <a:moveTo>
                            <a:pt x="6" y="16"/>
                          </a:moveTo>
                          <a:lnTo>
                            <a:pt x="0" y="11"/>
                          </a:lnTo>
                          <a:lnTo>
                            <a:pt x="0" y="5"/>
                          </a:lnTo>
                          <a:lnTo>
                            <a:pt x="0" y="0"/>
                          </a:lnTo>
                          <a:lnTo>
                            <a:pt x="6" y="0"/>
                          </a:lnTo>
                          <a:lnTo>
                            <a:pt x="119" y="0"/>
                          </a:lnTo>
                          <a:lnTo>
                            <a:pt x="125" y="0"/>
                          </a:lnTo>
                          <a:lnTo>
                            <a:pt x="125" y="5"/>
                          </a:lnTo>
                          <a:lnTo>
                            <a:pt x="125" y="11"/>
                          </a:lnTo>
                          <a:lnTo>
                            <a:pt x="119"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15" name="Freeform 455">
                      <a:extLst>
                        <a:ext uri="{FF2B5EF4-FFF2-40B4-BE49-F238E27FC236}">
                          <a16:creationId xmlns="" xmlns:a16="http://schemas.microsoft.com/office/drawing/2014/main" id="{E372DA26-F5B0-421C-A02C-495715AFD210}"/>
                        </a:ext>
                      </a:extLst>
                    </p:cNvPr>
                    <p:cNvSpPr>
                      <a:spLocks/>
                    </p:cNvSpPr>
                    <p:nvPr/>
                  </p:nvSpPr>
                  <p:spPr bwMode="auto">
                    <a:xfrm>
                      <a:off x="2821" y="2096"/>
                      <a:ext cx="26" cy="27"/>
                    </a:xfrm>
                    <a:custGeom>
                      <a:avLst/>
                      <a:gdLst>
                        <a:gd name="T0" fmla="*/ 17 w 17"/>
                        <a:gd name="T1" fmla="*/ 21 h 27"/>
                        <a:gd name="T2" fmla="*/ 11 w 17"/>
                        <a:gd name="T3" fmla="*/ 27 h 27"/>
                        <a:gd name="T4" fmla="*/ 5 w 17"/>
                        <a:gd name="T5" fmla="*/ 27 h 27"/>
                        <a:gd name="T6" fmla="*/ 5 w 17"/>
                        <a:gd name="T7" fmla="*/ 27 h 27"/>
                        <a:gd name="T8" fmla="*/ 0 w 17"/>
                        <a:gd name="T9" fmla="*/ 27 h 27"/>
                        <a:gd name="T10" fmla="*/ 0 w 17"/>
                        <a:gd name="T11" fmla="*/ 21 h 27"/>
                        <a:gd name="T12" fmla="*/ 0 w 17"/>
                        <a:gd name="T13" fmla="*/ 5 h 27"/>
                        <a:gd name="T14" fmla="*/ 0 w 17"/>
                        <a:gd name="T15" fmla="*/ 0 h 27"/>
                        <a:gd name="T16" fmla="*/ 5 w 17"/>
                        <a:gd name="T17" fmla="*/ 0 h 27"/>
                        <a:gd name="T18" fmla="*/ 5 w 17"/>
                        <a:gd name="T19" fmla="*/ 0 h 27"/>
                        <a:gd name="T20" fmla="*/ 11 w 17"/>
                        <a:gd name="T21" fmla="*/ 0 h 27"/>
                        <a:gd name="T22" fmla="*/ 17 w 17"/>
                        <a:gd name="T23" fmla="*/ 5 h 27"/>
                        <a:gd name="T24" fmla="*/ 17 w 17"/>
                        <a:gd name="T25" fmla="*/ 21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1"/>
                          </a:moveTo>
                          <a:lnTo>
                            <a:pt x="11" y="27"/>
                          </a:lnTo>
                          <a:lnTo>
                            <a:pt x="5" y="27"/>
                          </a:lnTo>
                          <a:lnTo>
                            <a:pt x="0" y="27"/>
                          </a:lnTo>
                          <a:lnTo>
                            <a:pt x="0" y="21"/>
                          </a:lnTo>
                          <a:lnTo>
                            <a:pt x="0" y="5"/>
                          </a:lnTo>
                          <a:lnTo>
                            <a:pt x="0" y="0"/>
                          </a:lnTo>
                          <a:lnTo>
                            <a:pt x="5" y="0"/>
                          </a:lnTo>
                          <a:lnTo>
                            <a:pt x="11" y="0"/>
                          </a:lnTo>
                          <a:lnTo>
                            <a:pt x="17" y="5"/>
                          </a:lnTo>
                          <a:lnTo>
                            <a:pt x="17" y="21"/>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16" name="Freeform 457">
                      <a:extLst>
                        <a:ext uri="{FF2B5EF4-FFF2-40B4-BE49-F238E27FC236}">
                          <a16:creationId xmlns="" xmlns:a16="http://schemas.microsoft.com/office/drawing/2014/main" id="{320D2C0F-7D78-4F1C-ACC0-80926416C502}"/>
                        </a:ext>
                      </a:extLst>
                    </p:cNvPr>
                    <p:cNvSpPr>
                      <a:spLocks/>
                    </p:cNvSpPr>
                    <p:nvPr/>
                  </p:nvSpPr>
                  <p:spPr bwMode="auto">
                    <a:xfrm>
                      <a:off x="2854" y="2086"/>
                      <a:ext cx="26" cy="21"/>
                    </a:xfrm>
                    <a:custGeom>
                      <a:avLst/>
                      <a:gdLst>
                        <a:gd name="T0" fmla="*/ 17 w 17"/>
                        <a:gd name="T1" fmla="*/ 15 h 21"/>
                        <a:gd name="T2" fmla="*/ 12 w 17"/>
                        <a:gd name="T3" fmla="*/ 21 h 21"/>
                        <a:gd name="T4" fmla="*/ 6 w 17"/>
                        <a:gd name="T5" fmla="*/ 21 h 21"/>
                        <a:gd name="T6" fmla="*/ 6 w 17"/>
                        <a:gd name="T7" fmla="*/ 21 h 21"/>
                        <a:gd name="T8" fmla="*/ 0 w 17"/>
                        <a:gd name="T9" fmla="*/ 21 h 21"/>
                        <a:gd name="T10" fmla="*/ 0 w 17"/>
                        <a:gd name="T11" fmla="*/ 15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5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5"/>
                          </a:moveTo>
                          <a:lnTo>
                            <a:pt x="12" y="21"/>
                          </a:lnTo>
                          <a:lnTo>
                            <a:pt x="6" y="21"/>
                          </a:lnTo>
                          <a:lnTo>
                            <a:pt x="0" y="21"/>
                          </a:lnTo>
                          <a:lnTo>
                            <a:pt x="0" y="15"/>
                          </a:lnTo>
                          <a:lnTo>
                            <a:pt x="0" y="5"/>
                          </a:lnTo>
                          <a:lnTo>
                            <a:pt x="0" y="0"/>
                          </a:lnTo>
                          <a:lnTo>
                            <a:pt x="6" y="0"/>
                          </a:lnTo>
                          <a:lnTo>
                            <a:pt x="12" y="0"/>
                          </a:lnTo>
                          <a:lnTo>
                            <a:pt x="17" y="5"/>
                          </a:lnTo>
                          <a:lnTo>
                            <a:pt x="17" y="15"/>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17" name="Freeform 458">
                      <a:extLst>
                        <a:ext uri="{FF2B5EF4-FFF2-40B4-BE49-F238E27FC236}">
                          <a16:creationId xmlns="" xmlns:a16="http://schemas.microsoft.com/office/drawing/2014/main" id="{E87AE745-4B8B-4D5F-B1D2-BA2B0E6DEEB0}"/>
                        </a:ext>
                      </a:extLst>
                    </p:cNvPr>
                    <p:cNvSpPr>
                      <a:spLocks/>
                    </p:cNvSpPr>
                    <p:nvPr/>
                  </p:nvSpPr>
                  <p:spPr bwMode="auto">
                    <a:xfrm>
                      <a:off x="2854" y="2086"/>
                      <a:ext cx="26" cy="15"/>
                    </a:xfrm>
                    <a:custGeom>
                      <a:avLst/>
                      <a:gdLst>
                        <a:gd name="T0" fmla="*/ 6 w 17"/>
                        <a:gd name="T1" fmla="*/ 15 h 15"/>
                        <a:gd name="T2" fmla="*/ 0 w 17"/>
                        <a:gd name="T3" fmla="*/ 10 h 15"/>
                        <a:gd name="T4" fmla="*/ 0 w 17"/>
                        <a:gd name="T5" fmla="*/ 5 h 15"/>
                        <a:gd name="T6" fmla="*/ 0 w 17"/>
                        <a:gd name="T7" fmla="*/ 5 h 15"/>
                        <a:gd name="T8" fmla="*/ 0 w 17"/>
                        <a:gd name="T9" fmla="*/ 0 h 15"/>
                        <a:gd name="T10" fmla="*/ 6 w 17"/>
                        <a:gd name="T11" fmla="*/ 0 h 15"/>
                        <a:gd name="T12" fmla="*/ 12 w 17"/>
                        <a:gd name="T13" fmla="*/ 0 h 15"/>
                        <a:gd name="T14" fmla="*/ 17 w 17"/>
                        <a:gd name="T15" fmla="*/ 0 h 15"/>
                        <a:gd name="T16" fmla="*/ 17 w 17"/>
                        <a:gd name="T17" fmla="*/ 5 h 15"/>
                        <a:gd name="T18" fmla="*/ 17 w 17"/>
                        <a:gd name="T19" fmla="*/ 5 h 15"/>
                        <a:gd name="T20" fmla="*/ 17 w 17"/>
                        <a:gd name="T21" fmla="*/ 10 h 15"/>
                        <a:gd name="T22" fmla="*/ 12 w 17"/>
                        <a:gd name="T23" fmla="*/ 15 h 15"/>
                        <a:gd name="T24" fmla="*/ 6 w 17"/>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5"/>
                        <a:gd name="T41" fmla="*/ 17 w 17"/>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5">
                          <a:moveTo>
                            <a:pt x="6" y="15"/>
                          </a:moveTo>
                          <a:lnTo>
                            <a:pt x="0" y="10"/>
                          </a:lnTo>
                          <a:lnTo>
                            <a:pt x="0" y="5"/>
                          </a:lnTo>
                          <a:lnTo>
                            <a:pt x="0" y="0"/>
                          </a:lnTo>
                          <a:lnTo>
                            <a:pt x="6" y="0"/>
                          </a:lnTo>
                          <a:lnTo>
                            <a:pt x="12" y="0"/>
                          </a:lnTo>
                          <a:lnTo>
                            <a:pt x="17" y="0"/>
                          </a:lnTo>
                          <a:lnTo>
                            <a:pt x="17" y="5"/>
                          </a:lnTo>
                          <a:lnTo>
                            <a:pt x="17" y="10"/>
                          </a:lnTo>
                          <a:lnTo>
                            <a:pt x="12" y="15"/>
                          </a:lnTo>
                          <a:lnTo>
                            <a:pt x="6" y="15"/>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18" name="Freeform 459">
                      <a:extLst>
                        <a:ext uri="{FF2B5EF4-FFF2-40B4-BE49-F238E27FC236}">
                          <a16:creationId xmlns="" xmlns:a16="http://schemas.microsoft.com/office/drawing/2014/main" id="{8919D835-4FA4-4C63-AEAE-FC3240ED0A86}"/>
                        </a:ext>
                      </a:extLst>
                    </p:cNvPr>
                    <p:cNvSpPr>
                      <a:spLocks/>
                    </p:cNvSpPr>
                    <p:nvPr/>
                  </p:nvSpPr>
                  <p:spPr bwMode="auto">
                    <a:xfrm>
                      <a:off x="2863" y="2086"/>
                      <a:ext cx="86" cy="15"/>
                    </a:xfrm>
                    <a:custGeom>
                      <a:avLst/>
                      <a:gdLst>
                        <a:gd name="T0" fmla="*/ 6 w 57"/>
                        <a:gd name="T1" fmla="*/ 15 h 15"/>
                        <a:gd name="T2" fmla="*/ 0 w 57"/>
                        <a:gd name="T3" fmla="*/ 10 h 15"/>
                        <a:gd name="T4" fmla="*/ 0 w 57"/>
                        <a:gd name="T5" fmla="*/ 5 h 15"/>
                        <a:gd name="T6" fmla="*/ 0 w 57"/>
                        <a:gd name="T7" fmla="*/ 5 h 15"/>
                        <a:gd name="T8" fmla="*/ 0 w 57"/>
                        <a:gd name="T9" fmla="*/ 0 h 15"/>
                        <a:gd name="T10" fmla="*/ 6 w 57"/>
                        <a:gd name="T11" fmla="*/ 0 h 15"/>
                        <a:gd name="T12" fmla="*/ 51 w 57"/>
                        <a:gd name="T13" fmla="*/ 0 h 15"/>
                        <a:gd name="T14" fmla="*/ 57 w 57"/>
                        <a:gd name="T15" fmla="*/ 0 h 15"/>
                        <a:gd name="T16" fmla="*/ 57 w 57"/>
                        <a:gd name="T17" fmla="*/ 5 h 15"/>
                        <a:gd name="T18" fmla="*/ 57 w 57"/>
                        <a:gd name="T19" fmla="*/ 5 h 15"/>
                        <a:gd name="T20" fmla="*/ 57 w 57"/>
                        <a:gd name="T21" fmla="*/ 10 h 15"/>
                        <a:gd name="T22" fmla="*/ 51 w 57"/>
                        <a:gd name="T23" fmla="*/ 15 h 15"/>
                        <a:gd name="T24" fmla="*/ 6 w 57"/>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
                        <a:gd name="T40" fmla="*/ 0 h 15"/>
                        <a:gd name="T41" fmla="*/ 57 w 57"/>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 h="15">
                          <a:moveTo>
                            <a:pt x="6" y="15"/>
                          </a:moveTo>
                          <a:lnTo>
                            <a:pt x="0" y="10"/>
                          </a:lnTo>
                          <a:lnTo>
                            <a:pt x="0" y="5"/>
                          </a:lnTo>
                          <a:lnTo>
                            <a:pt x="0" y="0"/>
                          </a:lnTo>
                          <a:lnTo>
                            <a:pt x="6" y="0"/>
                          </a:lnTo>
                          <a:lnTo>
                            <a:pt x="51" y="0"/>
                          </a:lnTo>
                          <a:lnTo>
                            <a:pt x="57" y="0"/>
                          </a:lnTo>
                          <a:lnTo>
                            <a:pt x="57" y="5"/>
                          </a:lnTo>
                          <a:lnTo>
                            <a:pt x="57" y="10"/>
                          </a:lnTo>
                          <a:lnTo>
                            <a:pt x="51" y="15"/>
                          </a:lnTo>
                          <a:lnTo>
                            <a:pt x="6" y="15"/>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19" name="Freeform 460">
                      <a:extLst>
                        <a:ext uri="{FF2B5EF4-FFF2-40B4-BE49-F238E27FC236}">
                          <a16:creationId xmlns="" xmlns:a16="http://schemas.microsoft.com/office/drawing/2014/main" id="{EEF739D5-7248-44DC-B6F0-35394765BE41}"/>
                        </a:ext>
                      </a:extLst>
                    </p:cNvPr>
                    <p:cNvSpPr>
                      <a:spLocks/>
                    </p:cNvSpPr>
                    <p:nvPr/>
                  </p:nvSpPr>
                  <p:spPr bwMode="auto">
                    <a:xfrm>
                      <a:off x="2931" y="2075"/>
                      <a:ext cx="26"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20" name="Freeform 461">
                      <a:extLst>
                        <a:ext uri="{FF2B5EF4-FFF2-40B4-BE49-F238E27FC236}">
                          <a16:creationId xmlns="" xmlns:a16="http://schemas.microsoft.com/office/drawing/2014/main" id="{83607B3F-0A5D-47C0-BE13-3B338274AC5F}"/>
                        </a:ext>
                      </a:extLst>
                    </p:cNvPr>
                    <p:cNvSpPr>
                      <a:spLocks/>
                    </p:cNvSpPr>
                    <p:nvPr/>
                  </p:nvSpPr>
                  <p:spPr bwMode="auto">
                    <a:xfrm>
                      <a:off x="2931" y="2075"/>
                      <a:ext cx="35" cy="16"/>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21" name="Freeform 462">
                      <a:extLst>
                        <a:ext uri="{FF2B5EF4-FFF2-40B4-BE49-F238E27FC236}">
                          <a16:creationId xmlns="" xmlns:a16="http://schemas.microsoft.com/office/drawing/2014/main" id="{C8A5E808-3F81-4569-B665-87022089BA76}"/>
                        </a:ext>
                      </a:extLst>
                    </p:cNvPr>
                    <p:cNvSpPr>
                      <a:spLocks/>
                    </p:cNvSpPr>
                    <p:nvPr/>
                  </p:nvSpPr>
                  <p:spPr bwMode="auto">
                    <a:xfrm>
                      <a:off x="2949" y="2075"/>
                      <a:ext cx="35" cy="16"/>
                    </a:xfrm>
                    <a:custGeom>
                      <a:avLst/>
                      <a:gdLst>
                        <a:gd name="T0" fmla="*/ 5 w 23"/>
                        <a:gd name="T1" fmla="*/ 16 h 16"/>
                        <a:gd name="T2" fmla="*/ 0 w 23"/>
                        <a:gd name="T3" fmla="*/ 11 h 16"/>
                        <a:gd name="T4" fmla="*/ 0 w 23"/>
                        <a:gd name="T5" fmla="*/ 5 h 16"/>
                        <a:gd name="T6" fmla="*/ 0 w 23"/>
                        <a:gd name="T7" fmla="*/ 5 h 16"/>
                        <a:gd name="T8" fmla="*/ 0 w 23"/>
                        <a:gd name="T9" fmla="*/ 0 h 16"/>
                        <a:gd name="T10" fmla="*/ 5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5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5" y="16"/>
                          </a:moveTo>
                          <a:lnTo>
                            <a:pt x="0" y="11"/>
                          </a:lnTo>
                          <a:lnTo>
                            <a:pt x="0" y="5"/>
                          </a:lnTo>
                          <a:lnTo>
                            <a:pt x="0" y="0"/>
                          </a:lnTo>
                          <a:lnTo>
                            <a:pt x="5" y="0"/>
                          </a:lnTo>
                          <a:lnTo>
                            <a:pt x="17" y="0"/>
                          </a:lnTo>
                          <a:lnTo>
                            <a:pt x="23" y="0"/>
                          </a:lnTo>
                          <a:lnTo>
                            <a:pt x="23" y="5"/>
                          </a:lnTo>
                          <a:lnTo>
                            <a:pt x="23" y="11"/>
                          </a:lnTo>
                          <a:lnTo>
                            <a:pt x="17"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22" name="Freeform 463">
                      <a:extLst>
                        <a:ext uri="{FF2B5EF4-FFF2-40B4-BE49-F238E27FC236}">
                          <a16:creationId xmlns="" xmlns:a16="http://schemas.microsoft.com/office/drawing/2014/main" id="{C78FC481-092B-4EF1-B69E-84C68CF3598C}"/>
                        </a:ext>
                      </a:extLst>
                    </p:cNvPr>
                    <p:cNvSpPr>
                      <a:spLocks/>
                    </p:cNvSpPr>
                    <p:nvPr/>
                  </p:nvSpPr>
                  <p:spPr bwMode="auto">
                    <a:xfrm>
                      <a:off x="2966" y="2075"/>
                      <a:ext cx="52" cy="16"/>
                    </a:xfrm>
                    <a:custGeom>
                      <a:avLst/>
                      <a:gdLst>
                        <a:gd name="T0" fmla="*/ 6 w 34"/>
                        <a:gd name="T1" fmla="*/ 16 h 16"/>
                        <a:gd name="T2" fmla="*/ 0 w 34"/>
                        <a:gd name="T3" fmla="*/ 11 h 16"/>
                        <a:gd name="T4" fmla="*/ 0 w 34"/>
                        <a:gd name="T5" fmla="*/ 5 h 16"/>
                        <a:gd name="T6" fmla="*/ 0 w 34"/>
                        <a:gd name="T7" fmla="*/ 5 h 16"/>
                        <a:gd name="T8" fmla="*/ 0 w 34"/>
                        <a:gd name="T9" fmla="*/ 0 h 16"/>
                        <a:gd name="T10" fmla="*/ 6 w 34"/>
                        <a:gd name="T11" fmla="*/ 0 h 16"/>
                        <a:gd name="T12" fmla="*/ 29 w 34"/>
                        <a:gd name="T13" fmla="*/ 0 h 16"/>
                        <a:gd name="T14" fmla="*/ 34 w 34"/>
                        <a:gd name="T15" fmla="*/ 0 h 16"/>
                        <a:gd name="T16" fmla="*/ 34 w 34"/>
                        <a:gd name="T17" fmla="*/ 5 h 16"/>
                        <a:gd name="T18" fmla="*/ 34 w 34"/>
                        <a:gd name="T19" fmla="*/ 5 h 16"/>
                        <a:gd name="T20" fmla="*/ 34 w 34"/>
                        <a:gd name="T21" fmla="*/ 11 h 16"/>
                        <a:gd name="T22" fmla="*/ 29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1"/>
                          </a:lnTo>
                          <a:lnTo>
                            <a:pt x="0" y="5"/>
                          </a:lnTo>
                          <a:lnTo>
                            <a:pt x="0" y="0"/>
                          </a:lnTo>
                          <a:lnTo>
                            <a:pt x="6" y="0"/>
                          </a:lnTo>
                          <a:lnTo>
                            <a:pt x="29" y="0"/>
                          </a:lnTo>
                          <a:lnTo>
                            <a:pt x="34" y="0"/>
                          </a:lnTo>
                          <a:lnTo>
                            <a:pt x="34" y="5"/>
                          </a:lnTo>
                          <a:lnTo>
                            <a:pt x="34" y="11"/>
                          </a:lnTo>
                          <a:lnTo>
                            <a:pt x="29"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23" name="Freeform 464">
                      <a:extLst>
                        <a:ext uri="{FF2B5EF4-FFF2-40B4-BE49-F238E27FC236}">
                          <a16:creationId xmlns="" xmlns:a16="http://schemas.microsoft.com/office/drawing/2014/main" id="{60765702-E9CF-4A50-9883-868EDFB6E46B}"/>
                        </a:ext>
                      </a:extLst>
                    </p:cNvPr>
                    <p:cNvSpPr>
                      <a:spLocks/>
                    </p:cNvSpPr>
                    <p:nvPr/>
                  </p:nvSpPr>
                  <p:spPr bwMode="auto">
                    <a:xfrm>
                      <a:off x="3001" y="2064"/>
                      <a:ext cx="26" cy="20"/>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24" name="Freeform 465">
                      <a:extLst>
                        <a:ext uri="{FF2B5EF4-FFF2-40B4-BE49-F238E27FC236}">
                          <a16:creationId xmlns="" xmlns:a16="http://schemas.microsoft.com/office/drawing/2014/main" id="{7548357F-2E9E-4E96-B223-D4A6CCC8F024}"/>
                        </a:ext>
                      </a:extLst>
                    </p:cNvPr>
                    <p:cNvSpPr>
                      <a:spLocks/>
                    </p:cNvSpPr>
                    <p:nvPr/>
                  </p:nvSpPr>
                  <p:spPr bwMode="auto">
                    <a:xfrm>
                      <a:off x="3001" y="2064"/>
                      <a:ext cx="161" cy="14"/>
                    </a:xfrm>
                    <a:custGeom>
                      <a:avLst/>
                      <a:gdLst>
                        <a:gd name="T0" fmla="*/ 6 w 102"/>
                        <a:gd name="T1" fmla="*/ 16 h 16"/>
                        <a:gd name="T2" fmla="*/ 0 w 102"/>
                        <a:gd name="T3" fmla="*/ 11 h 16"/>
                        <a:gd name="T4" fmla="*/ 0 w 102"/>
                        <a:gd name="T5" fmla="*/ 6 h 16"/>
                        <a:gd name="T6" fmla="*/ 0 w 102"/>
                        <a:gd name="T7" fmla="*/ 6 h 16"/>
                        <a:gd name="T8" fmla="*/ 0 w 102"/>
                        <a:gd name="T9" fmla="*/ 0 h 16"/>
                        <a:gd name="T10" fmla="*/ 6 w 102"/>
                        <a:gd name="T11" fmla="*/ 0 h 16"/>
                        <a:gd name="T12" fmla="*/ 96 w 102"/>
                        <a:gd name="T13" fmla="*/ 0 h 16"/>
                        <a:gd name="T14" fmla="*/ 102 w 102"/>
                        <a:gd name="T15" fmla="*/ 0 h 16"/>
                        <a:gd name="T16" fmla="*/ 102 w 102"/>
                        <a:gd name="T17" fmla="*/ 6 h 16"/>
                        <a:gd name="T18" fmla="*/ 102 w 102"/>
                        <a:gd name="T19" fmla="*/ 6 h 16"/>
                        <a:gd name="T20" fmla="*/ 102 w 102"/>
                        <a:gd name="T21" fmla="*/ 11 h 16"/>
                        <a:gd name="T22" fmla="*/ 96 w 102"/>
                        <a:gd name="T23" fmla="*/ 16 h 16"/>
                        <a:gd name="T24" fmla="*/ 6 w 10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16"/>
                        <a:gd name="T41" fmla="*/ 102 w 10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16">
                          <a:moveTo>
                            <a:pt x="6" y="16"/>
                          </a:moveTo>
                          <a:lnTo>
                            <a:pt x="0" y="11"/>
                          </a:lnTo>
                          <a:lnTo>
                            <a:pt x="0" y="6"/>
                          </a:lnTo>
                          <a:lnTo>
                            <a:pt x="0" y="0"/>
                          </a:lnTo>
                          <a:lnTo>
                            <a:pt x="6" y="0"/>
                          </a:lnTo>
                          <a:lnTo>
                            <a:pt x="96" y="0"/>
                          </a:lnTo>
                          <a:lnTo>
                            <a:pt x="102" y="0"/>
                          </a:lnTo>
                          <a:lnTo>
                            <a:pt x="102" y="6"/>
                          </a:lnTo>
                          <a:lnTo>
                            <a:pt x="102" y="11"/>
                          </a:lnTo>
                          <a:lnTo>
                            <a:pt x="96"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25" name="Freeform 466">
                      <a:extLst>
                        <a:ext uri="{FF2B5EF4-FFF2-40B4-BE49-F238E27FC236}">
                          <a16:creationId xmlns="" xmlns:a16="http://schemas.microsoft.com/office/drawing/2014/main" id="{2059BD3A-318C-4F2F-8AE0-A2AEE8C9F017}"/>
                        </a:ext>
                      </a:extLst>
                    </p:cNvPr>
                    <p:cNvSpPr>
                      <a:spLocks/>
                    </p:cNvSpPr>
                    <p:nvPr/>
                  </p:nvSpPr>
                  <p:spPr bwMode="auto">
                    <a:xfrm>
                      <a:off x="3145" y="2064"/>
                      <a:ext cx="52" cy="14"/>
                    </a:xfrm>
                    <a:custGeom>
                      <a:avLst/>
                      <a:gdLst>
                        <a:gd name="T0" fmla="*/ 5 w 34"/>
                        <a:gd name="T1" fmla="*/ 16 h 16"/>
                        <a:gd name="T2" fmla="*/ 0 w 34"/>
                        <a:gd name="T3" fmla="*/ 11 h 16"/>
                        <a:gd name="T4" fmla="*/ 0 w 34"/>
                        <a:gd name="T5" fmla="*/ 6 h 16"/>
                        <a:gd name="T6" fmla="*/ 0 w 34"/>
                        <a:gd name="T7" fmla="*/ 6 h 16"/>
                        <a:gd name="T8" fmla="*/ 0 w 34"/>
                        <a:gd name="T9" fmla="*/ 0 h 16"/>
                        <a:gd name="T10" fmla="*/ 5 w 34"/>
                        <a:gd name="T11" fmla="*/ 0 h 16"/>
                        <a:gd name="T12" fmla="*/ 28 w 34"/>
                        <a:gd name="T13" fmla="*/ 0 h 16"/>
                        <a:gd name="T14" fmla="*/ 34 w 34"/>
                        <a:gd name="T15" fmla="*/ 0 h 16"/>
                        <a:gd name="T16" fmla="*/ 34 w 34"/>
                        <a:gd name="T17" fmla="*/ 6 h 16"/>
                        <a:gd name="T18" fmla="*/ 34 w 34"/>
                        <a:gd name="T19" fmla="*/ 6 h 16"/>
                        <a:gd name="T20" fmla="*/ 34 w 34"/>
                        <a:gd name="T21" fmla="*/ 11 h 16"/>
                        <a:gd name="T22" fmla="*/ 28 w 34"/>
                        <a:gd name="T23" fmla="*/ 16 h 16"/>
                        <a:gd name="T24" fmla="*/ 5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5" y="16"/>
                          </a:moveTo>
                          <a:lnTo>
                            <a:pt x="0" y="11"/>
                          </a:lnTo>
                          <a:lnTo>
                            <a:pt x="0" y="6"/>
                          </a:lnTo>
                          <a:lnTo>
                            <a:pt x="0" y="0"/>
                          </a:lnTo>
                          <a:lnTo>
                            <a:pt x="5" y="0"/>
                          </a:lnTo>
                          <a:lnTo>
                            <a:pt x="28" y="0"/>
                          </a:lnTo>
                          <a:lnTo>
                            <a:pt x="34" y="0"/>
                          </a:lnTo>
                          <a:lnTo>
                            <a:pt x="34" y="6"/>
                          </a:lnTo>
                          <a:lnTo>
                            <a:pt x="34" y="11"/>
                          </a:lnTo>
                          <a:lnTo>
                            <a:pt x="28"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26" name="Freeform 467">
                      <a:extLst>
                        <a:ext uri="{FF2B5EF4-FFF2-40B4-BE49-F238E27FC236}">
                          <a16:creationId xmlns="" xmlns:a16="http://schemas.microsoft.com/office/drawing/2014/main" id="{FF227535-6459-43B2-B2E7-28C52FF7D724}"/>
                        </a:ext>
                      </a:extLst>
                    </p:cNvPr>
                    <p:cNvSpPr>
                      <a:spLocks/>
                    </p:cNvSpPr>
                    <p:nvPr/>
                  </p:nvSpPr>
                  <p:spPr bwMode="auto">
                    <a:xfrm>
                      <a:off x="3179" y="2064"/>
                      <a:ext cx="44" cy="14"/>
                    </a:xfrm>
                    <a:custGeom>
                      <a:avLst/>
                      <a:gdLst>
                        <a:gd name="T0" fmla="*/ 6 w 29"/>
                        <a:gd name="T1" fmla="*/ 16 h 16"/>
                        <a:gd name="T2" fmla="*/ 0 w 29"/>
                        <a:gd name="T3" fmla="*/ 11 h 16"/>
                        <a:gd name="T4" fmla="*/ 0 w 29"/>
                        <a:gd name="T5" fmla="*/ 6 h 16"/>
                        <a:gd name="T6" fmla="*/ 0 w 29"/>
                        <a:gd name="T7" fmla="*/ 6 h 16"/>
                        <a:gd name="T8" fmla="*/ 0 w 29"/>
                        <a:gd name="T9" fmla="*/ 0 h 16"/>
                        <a:gd name="T10" fmla="*/ 6 w 29"/>
                        <a:gd name="T11" fmla="*/ 0 h 16"/>
                        <a:gd name="T12" fmla="*/ 23 w 29"/>
                        <a:gd name="T13" fmla="*/ 0 h 16"/>
                        <a:gd name="T14" fmla="*/ 29 w 29"/>
                        <a:gd name="T15" fmla="*/ 0 h 16"/>
                        <a:gd name="T16" fmla="*/ 29 w 29"/>
                        <a:gd name="T17" fmla="*/ 6 h 16"/>
                        <a:gd name="T18" fmla="*/ 29 w 29"/>
                        <a:gd name="T19" fmla="*/ 6 h 16"/>
                        <a:gd name="T20" fmla="*/ 29 w 29"/>
                        <a:gd name="T21" fmla="*/ 11 h 16"/>
                        <a:gd name="T22" fmla="*/ 23 w 29"/>
                        <a:gd name="T23" fmla="*/ 16 h 16"/>
                        <a:gd name="T24" fmla="*/ 6 w 2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16"/>
                        <a:gd name="T41" fmla="*/ 29 w 2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16">
                          <a:moveTo>
                            <a:pt x="6" y="16"/>
                          </a:moveTo>
                          <a:lnTo>
                            <a:pt x="0" y="11"/>
                          </a:lnTo>
                          <a:lnTo>
                            <a:pt x="0" y="6"/>
                          </a:lnTo>
                          <a:lnTo>
                            <a:pt x="0" y="0"/>
                          </a:lnTo>
                          <a:lnTo>
                            <a:pt x="6" y="0"/>
                          </a:lnTo>
                          <a:lnTo>
                            <a:pt x="23" y="0"/>
                          </a:lnTo>
                          <a:lnTo>
                            <a:pt x="29" y="0"/>
                          </a:lnTo>
                          <a:lnTo>
                            <a:pt x="29" y="6"/>
                          </a:lnTo>
                          <a:lnTo>
                            <a:pt x="29" y="11"/>
                          </a:lnTo>
                          <a:lnTo>
                            <a:pt x="23"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27" name="Freeform 471">
                      <a:extLst>
                        <a:ext uri="{FF2B5EF4-FFF2-40B4-BE49-F238E27FC236}">
                          <a16:creationId xmlns="" xmlns:a16="http://schemas.microsoft.com/office/drawing/2014/main" id="{A5901F62-8C4B-4619-B2B3-1DC1B4BAB308}"/>
                        </a:ext>
                      </a:extLst>
                    </p:cNvPr>
                    <p:cNvSpPr>
                      <a:spLocks/>
                    </p:cNvSpPr>
                    <p:nvPr/>
                  </p:nvSpPr>
                  <p:spPr bwMode="auto">
                    <a:xfrm>
                      <a:off x="3248" y="2038"/>
                      <a:ext cx="94" cy="16"/>
                    </a:xfrm>
                    <a:custGeom>
                      <a:avLst/>
                      <a:gdLst>
                        <a:gd name="T0" fmla="*/ 5 w 62"/>
                        <a:gd name="T1" fmla="*/ 16 h 16"/>
                        <a:gd name="T2" fmla="*/ 0 w 62"/>
                        <a:gd name="T3" fmla="*/ 10 h 16"/>
                        <a:gd name="T4" fmla="*/ 0 w 62"/>
                        <a:gd name="T5" fmla="*/ 5 h 16"/>
                        <a:gd name="T6" fmla="*/ 0 w 62"/>
                        <a:gd name="T7" fmla="*/ 5 h 16"/>
                        <a:gd name="T8" fmla="*/ 0 w 62"/>
                        <a:gd name="T9" fmla="*/ 0 h 16"/>
                        <a:gd name="T10" fmla="*/ 5 w 62"/>
                        <a:gd name="T11" fmla="*/ 0 h 16"/>
                        <a:gd name="T12" fmla="*/ 56 w 62"/>
                        <a:gd name="T13" fmla="*/ 0 h 16"/>
                        <a:gd name="T14" fmla="*/ 62 w 62"/>
                        <a:gd name="T15" fmla="*/ 0 h 16"/>
                        <a:gd name="T16" fmla="*/ 62 w 62"/>
                        <a:gd name="T17" fmla="*/ 5 h 16"/>
                        <a:gd name="T18" fmla="*/ 62 w 62"/>
                        <a:gd name="T19" fmla="*/ 5 h 16"/>
                        <a:gd name="T20" fmla="*/ 62 w 62"/>
                        <a:gd name="T21" fmla="*/ 10 h 16"/>
                        <a:gd name="T22" fmla="*/ 56 w 62"/>
                        <a:gd name="T23" fmla="*/ 16 h 16"/>
                        <a:gd name="T24" fmla="*/ 5 w 6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2"/>
                        <a:gd name="T40" fmla="*/ 0 h 16"/>
                        <a:gd name="T41" fmla="*/ 62 w 6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2" h="16">
                          <a:moveTo>
                            <a:pt x="5" y="16"/>
                          </a:moveTo>
                          <a:lnTo>
                            <a:pt x="0" y="10"/>
                          </a:lnTo>
                          <a:lnTo>
                            <a:pt x="0" y="5"/>
                          </a:lnTo>
                          <a:lnTo>
                            <a:pt x="0" y="0"/>
                          </a:lnTo>
                          <a:lnTo>
                            <a:pt x="5" y="0"/>
                          </a:lnTo>
                          <a:lnTo>
                            <a:pt x="56" y="0"/>
                          </a:lnTo>
                          <a:lnTo>
                            <a:pt x="62" y="0"/>
                          </a:lnTo>
                          <a:lnTo>
                            <a:pt x="62" y="5"/>
                          </a:lnTo>
                          <a:lnTo>
                            <a:pt x="62" y="10"/>
                          </a:lnTo>
                          <a:lnTo>
                            <a:pt x="56"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28" name="Freeform 472">
                      <a:extLst>
                        <a:ext uri="{FF2B5EF4-FFF2-40B4-BE49-F238E27FC236}">
                          <a16:creationId xmlns="" xmlns:a16="http://schemas.microsoft.com/office/drawing/2014/main" id="{2A048B11-48CE-4B52-BC8E-682103C5ABE3}"/>
                        </a:ext>
                      </a:extLst>
                    </p:cNvPr>
                    <p:cNvSpPr>
                      <a:spLocks/>
                    </p:cNvSpPr>
                    <p:nvPr/>
                  </p:nvSpPr>
                  <p:spPr bwMode="auto">
                    <a:xfrm>
                      <a:off x="3325" y="2027"/>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29" name="Freeform 473">
                      <a:extLst>
                        <a:ext uri="{FF2B5EF4-FFF2-40B4-BE49-F238E27FC236}">
                          <a16:creationId xmlns="" xmlns:a16="http://schemas.microsoft.com/office/drawing/2014/main" id="{E50D8DB3-76AC-433F-8184-F9CAA3C903CB}"/>
                        </a:ext>
                      </a:extLst>
                    </p:cNvPr>
                    <p:cNvSpPr>
                      <a:spLocks/>
                    </p:cNvSpPr>
                    <p:nvPr/>
                  </p:nvSpPr>
                  <p:spPr bwMode="auto">
                    <a:xfrm>
                      <a:off x="3325" y="2027"/>
                      <a:ext cx="26" cy="16"/>
                    </a:xfrm>
                    <a:custGeom>
                      <a:avLst/>
                      <a:gdLst>
                        <a:gd name="T0" fmla="*/ 5 w 17"/>
                        <a:gd name="T1" fmla="*/ 16 h 16"/>
                        <a:gd name="T2" fmla="*/ 0 w 17"/>
                        <a:gd name="T3" fmla="*/ 11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5"/>
                          </a:lnTo>
                          <a:lnTo>
                            <a:pt x="0" y="0"/>
                          </a:lnTo>
                          <a:lnTo>
                            <a:pt x="5" y="0"/>
                          </a:lnTo>
                          <a:lnTo>
                            <a:pt x="11" y="0"/>
                          </a:lnTo>
                          <a:lnTo>
                            <a:pt x="17" y="0"/>
                          </a:lnTo>
                          <a:lnTo>
                            <a:pt x="17" y="5"/>
                          </a:lnTo>
                          <a:lnTo>
                            <a:pt x="17" y="11"/>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30" name="Freeform 474">
                      <a:extLst>
                        <a:ext uri="{FF2B5EF4-FFF2-40B4-BE49-F238E27FC236}">
                          <a16:creationId xmlns="" xmlns:a16="http://schemas.microsoft.com/office/drawing/2014/main" id="{EBF597C6-1DF8-426F-B263-9F64D44EB78B}"/>
                        </a:ext>
                      </a:extLst>
                    </p:cNvPr>
                    <p:cNvSpPr>
                      <a:spLocks/>
                    </p:cNvSpPr>
                    <p:nvPr/>
                  </p:nvSpPr>
                  <p:spPr bwMode="auto">
                    <a:xfrm>
                      <a:off x="3333" y="2016"/>
                      <a:ext cx="26" cy="22"/>
                    </a:xfrm>
                    <a:custGeom>
                      <a:avLst/>
                      <a:gdLst>
                        <a:gd name="T0" fmla="*/ 17 w 17"/>
                        <a:gd name="T1" fmla="*/ 16 h 22"/>
                        <a:gd name="T2" fmla="*/ 12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2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2" y="22"/>
                          </a:lnTo>
                          <a:lnTo>
                            <a:pt x="6" y="22"/>
                          </a:lnTo>
                          <a:lnTo>
                            <a:pt x="0" y="22"/>
                          </a:lnTo>
                          <a:lnTo>
                            <a:pt x="0" y="16"/>
                          </a:lnTo>
                          <a:lnTo>
                            <a:pt x="0" y="6"/>
                          </a:lnTo>
                          <a:lnTo>
                            <a:pt x="0" y="0"/>
                          </a:lnTo>
                          <a:lnTo>
                            <a:pt x="6" y="0"/>
                          </a:lnTo>
                          <a:lnTo>
                            <a:pt x="12"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31" name="Freeform 475">
                      <a:extLst>
                        <a:ext uri="{FF2B5EF4-FFF2-40B4-BE49-F238E27FC236}">
                          <a16:creationId xmlns="" xmlns:a16="http://schemas.microsoft.com/office/drawing/2014/main" id="{481E1D5A-C5F8-4F54-9B68-0C5E946CD844}"/>
                        </a:ext>
                      </a:extLst>
                    </p:cNvPr>
                    <p:cNvSpPr>
                      <a:spLocks/>
                    </p:cNvSpPr>
                    <p:nvPr/>
                  </p:nvSpPr>
                  <p:spPr bwMode="auto">
                    <a:xfrm>
                      <a:off x="3333" y="2016"/>
                      <a:ext cx="128" cy="16"/>
                    </a:xfrm>
                    <a:custGeom>
                      <a:avLst/>
                      <a:gdLst>
                        <a:gd name="T0" fmla="*/ 6 w 85"/>
                        <a:gd name="T1" fmla="*/ 16 h 16"/>
                        <a:gd name="T2" fmla="*/ 0 w 85"/>
                        <a:gd name="T3" fmla="*/ 11 h 16"/>
                        <a:gd name="T4" fmla="*/ 0 w 85"/>
                        <a:gd name="T5" fmla="*/ 6 h 16"/>
                        <a:gd name="T6" fmla="*/ 0 w 85"/>
                        <a:gd name="T7" fmla="*/ 6 h 16"/>
                        <a:gd name="T8" fmla="*/ 0 w 85"/>
                        <a:gd name="T9" fmla="*/ 0 h 16"/>
                        <a:gd name="T10" fmla="*/ 6 w 85"/>
                        <a:gd name="T11" fmla="*/ 0 h 16"/>
                        <a:gd name="T12" fmla="*/ 80 w 85"/>
                        <a:gd name="T13" fmla="*/ 0 h 16"/>
                        <a:gd name="T14" fmla="*/ 85 w 85"/>
                        <a:gd name="T15" fmla="*/ 0 h 16"/>
                        <a:gd name="T16" fmla="*/ 85 w 85"/>
                        <a:gd name="T17" fmla="*/ 6 h 16"/>
                        <a:gd name="T18" fmla="*/ 85 w 85"/>
                        <a:gd name="T19" fmla="*/ 6 h 16"/>
                        <a:gd name="T20" fmla="*/ 85 w 85"/>
                        <a:gd name="T21" fmla="*/ 11 h 16"/>
                        <a:gd name="T22" fmla="*/ 80 w 85"/>
                        <a:gd name="T23" fmla="*/ 16 h 16"/>
                        <a:gd name="T24" fmla="*/ 6 w 8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5"/>
                        <a:gd name="T40" fmla="*/ 0 h 16"/>
                        <a:gd name="T41" fmla="*/ 85 w 8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5" h="16">
                          <a:moveTo>
                            <a:pt x="6" y="16"/>
                          </a:moveTo>
                          <a:lnTo>
                            <a:pt x="0" y="11"/>
                          </a:lnTo>
                          <a:lnTo>
                            <a:pt x="0" y="6"/>
                          </a:lnTo>
                          <a:lnTo>
                            <a:pt x="0" y="0"/>
                          </a:lnTo>
                          <a:lnTo>
                            <a:pt x="6" y="0"/>
                          </a:lnTo>
                          <a:lnTo>
                            <a:pt x="80" y="0"/>
                          </a:lnTo>
                          <a:lnTo>
                            <a:pt x="85" y="0"/>
                          </a:lnTo>
                          <a:lnTo>
                            <a:pt x="85" y="6"/>
                          </a:lnTo>
                          <a:lnTo>
                            <a:pt x="85" y="11"/>
                          </a:lnTo>
                          <a:lnTo>
                            <a:pt x="80"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32" name="Freeform 476">
                      <a:extLst>
                        <a:ext uri="{FF2B5EF4-FFF2-40B4-BE49-F238E27FC236}">
                          <a16:creationId xmlns="" xmlns:a16="http://schemas.microsoft.com/office/drawing/2014/main" id="{AD22DFF2-A869-4603-8F85-1BACBBEB8C28}"/>
                        </a:ext>
                      </a:extLst>
                    </p:cNvPr>
                    <p:cNvSpPr>
                      <a:spLocks/>
                    </p:cNvSpPr>
                    <p:nvPr/>
                  </p:nvSpPr>
                  <p:spPr bwMode="auto">
                    <a:xfrm>
                      <a:off x="3445" y="2006"/>
                      <a:ext cx="26" cy="21"/>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33" name="Freeform 477">
                      <a:extLst>
                        <a:ext uri="{FF2B5EF4-FFF2-40B4-BE49-F238E27FC236}">
                          <a16:creationId xmlns="" xmlns:a16="http://schemas.microsoft.com/office/drawing/2014/main" id="{7FD96041-82FD-4BFD-89D2-8887573C4640}"/>
                        </a:ext>
                      </a:extLst>
                    </p:cNvPr>
                    <p:cNvSpPr>
                      <a:spLocks/>
                    </p:cNvSpPr>
                    <p:nvPr/>
                  </p:nvSpPr>
                  <p:spPr bwMode="auto">
                    <a:xfrm>
                      <a:off x="3445" y="2006"/>
                      <a:ext cx="205" cy="16"/>
                    </a:xfrm>
                    <a:custGeom>
                      <a:avLst/>
                      <a:gdLst>
                        <a:gd name="T0" fmla="*/ 6 w 136"/>
                        <a:gd name="T1" fmla="*/ 16 h 16"/>
                        <a:gd name="T2" fmla="*/ 0 w 136"/>
                        <a:gd name="T3" fmla="*/ 10 h 16"/>
                        <a:gd name="T4" fmla="*/ 0 w 136"/>
                        <a:gd name="T5" fmla="*/ 5 h 16"/>
                        <a:gd name="T6" fmla="*/ 0 w 136"/>
                        <a:gd name="T7" fmla="*/ 5 h 16"/>
                        <a:gd name="T8" fmla="*/ 0 w 136"/>
                        <a:gd name="T9" fmla="*/ 0 h 16"/>
                        <a:gd name="T10" fmla="*/ 6 w 136"/>
                        <a:gd name="T11" fmla="*/ 0 h 16"/>
                        <a:gd name="T12" fmla="*/ 130 w 136"/>
                        <a:gd name="T13" fmla="*/ 0 h 16"/>
                        <a:gd name="T14" fmla="*/ 136 w 136"/>
                        <a:gd name="T15" fmla="*/ 0 h 16"/>
                        <a:gd name="T16" fmla="*/ 136 w 136"/>
                        <a:gd name="T17" fmla="*/ 5 h 16"/>
                        <a:gd name="T18" fmla="*/ 136 w 136"/>
                        <a:gd name="T19" fmla="*/ 5 h 16"/>
                        <a:gd name="T20" fmla="*/ 136 w 136"/>
                        <a:gd name="T21" fmla="*/ 10 h 16"/>
                        <a:gd name="T22" fmla="*/ 130 w 136"/>
                        <a:gd name="T23" fmla="*/ 16 h 16"/>
                        <a:gd name="T24" fmla="*/ 6 w 136"/>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6"/>
                        <a:gd name="T40" fmla="*/ 0 h 16"/>
                        <a:gd name="T41" fmla="*/ 136 w 136"/>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6" h="16">
                          <a:moveTo>
                            <a:pt x="6" y="16"/>
                          </a:moveTo>
                          <a:lnTo>
                            <a:pt x="0" y="10"/>
                          </a:lnTo>
                          <a:lnTo>
                            <a:pt x="0" y="5"/>
                          </a:lnTo>
                          <a:lnTo>
                            <a:pt x="0" y="0"/>
                          </a:lnTo>
                          <a:lnTo>
                            <a:pt x="6" y="0"/>
                          </a:lnTo>
                          <a:lnTo>
                            <a:pt x="130" y="0"/>
                          </a:lnTo>
                          <a:lnTo>
                            <a:pt x="136" y="0"/>
                          </a:lnTo>
                          <a:lnTo>
                            <a:pt x="136" y="5"/>
                          </a:lnTo>
                          <a:lnTo>
                            <a:pt x="136" y="10"/>
                          </a:lnTo>
                          <a:lnTo>
                            <a:pt x="130"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34" name="Freeform 478">
                      <a:extLst>
                        <a:ext uri="{FF2B5EF4-FFF2-40B4-BE49-F238E27FC236}">
                          <a16:creationId xmlns="" xmlns:a16="http://schemas.microsoft.com/office/drawing/2014/main" id="{88B2A40A-6B6D-43F7-8C3B-15E3487D3A0E}"/>
                        </a:ext>
                      </a:extLst>
                    </p:cNvPr>
                    <p:cNvSpPr>
                      <a:spLocks/>
                    </p:cNvSpPr>
                    <p:nvPr/>
                  </p:nvSpPr>
                  <p:spPr bwMode="auto">
                    <a:xfrm>
                      <a:off x="3634" y="1990"/>
                      <a:ext cx="25" cy="26"/>
                    </a:xfrm>
                    <a:custGeom>
                      <a:avLst/>
                      <a:gdLst>
                        <a:gd name="T0" fmla="*/ 17 w 17"/>
                        <a:gd name="T1" fmla="*/ 21 h 26"/>
                        <a:gd name="T2" fmla="*/ 11 w 17"/>
                        <a:gd name="T3" fmla="*/ 26 h 26"/>
                        <a:gd name="T4" fmla="*/ 5 w 17"/>
                        <a:gd name="T5" fmla="*/ 26 h 26"/>
                        <a:gd name="T6" fmla="*/ 5 w 17"/>
                        <a:gd name="T7" fmla="*/ 26 h 26"/>
                        <a:gd name="T8" fmla="*/ 0 w 17"/>
                        <a:gd name="T9" fmla="*/ 26 h 26"/>
                        <a:gd name="T10" fmla="*/ 0 w 17"/>
                        <a:gd name="T11" fmla="*/ 21 h 26"/>
                        <a:gd name="T12" fmla="*/ 0 w 17"/>
                        <a:gd name="T13" fmla="*/ 5 h 26"/>
                        <a:gd name="T14" fmla="*/ 0 w 17"/>
                        <a:gd name="T15" fmla="*/ 0 h 26"/>
                        <a:gd name="T16" fmla="*/ 5 w 17"/>
                        <a:gd name="T17" fmla="*/ 0 h 26"/>
                        <a:gd name="T18" fmla="*/ 5 w 17"/>
                        <a:gd name="T19" fmla="*/ 0 h 26"/>
                        <a:gd name="T20" fmla="*/ 11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1" y="26"/>
                          </a:lnTo>
                          <a:lnTo>
                            <a:pt x="5" y="26"/>
                          </a:lnTo>
                          <a:lnTo>
                            <a:pt x="0" y="26"/>
                          </a:lnTo>
                          <a:lnTo>
                            <a:pt x="0" y="21"/>
                          </a:lnTo>
                          <a:lnTo>
                            <a:pt x="0" y="5"/>
                          </a:lnTo>
                          <a:lnTo>
                            <a:pt x="0" y="0"/>
                          </a:lnTo>
                          <a:lnTo>
                            <a:pt x="5" y="0"/>
                          </a:lnTo>
                          <a:lnTo>
                            <a:pt x="11" y="0"/>
                          </a:lnTo>
                          <a:lnTo>
                            <a:pt x="17" y="5"/>
                          </a:lnTo>
                          <a:lnTo>
                            <a:pt x="17" y="21"/>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35" name="Freeform 479">
                      <a:extLst>
                        <a:ext uri="{FF2B5EF4-FFF2-40B4-BE49-F238E27FC236}">
                          <a16:creationId xmlns="" xmlns:a16="http://schemas.microsoft.com/office/drawing/2014/main" id="{76246951-1DD8-4C2B-BEBC-9409D37958EC}"/>
                        </a:ext>
                      </a:extLst>
                    </p:cNvPr>
                    <p:cNvSpPr>
                      <a:spLocks/>
                    </p:cNvSpPr>
                    <p:nvPr/>
                  </p:nvSpPr>
                  <p:spPr bwMode="auto">
                    <a:xfrm>
                      <a:off x="3634" y="1990"/>
                      <a:ext cx="33" cy="14"/>
                    </a:xfrm>
                    <a:custGeom>
                      <a:avLst/>
                      <a:gdLst>
                        <a:gd name="T0" fmla="*/ 5 w 22"/>
                        <a:gd name="T1" fmla="*/ 16 h 16"/>
                        <a:gd name="T2" fmla="*/ 0 w 22"/>
                        <a:gd name="T3" fmla="*/ 10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0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0"/>
                          </a:lnTo>
                          <a:lnTo>
                            <a:pt x="0" y="5"/>
                          </a:lnTo>
                          <a:lnTo>
                            <a:pt x="0" y="0"/>
                          </a:lnTo>
                          <a:lnTo>
                            <a:pt x="5" y="0"/>
                          </a:lnTo>
                          <a:lnTo>
                            <a:pt x="17" y="0"/>
                          </a:lnTo>
                          <a:lnTo>
                            <a:pt x="22" y="0"/>
                          </a:lnTo>
                          <a:lnTo>
                            <a:pt x="22" y="5"/>
                          </a:lnTo>
                          <a:lnTo>
                            <a:pt x="22" y="10"/>
                          </a:lnTo>
                          <a:lnTo>
                            <a:pt x="17"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36" name="Freeform 480">
                      <a:extLst>
                        <a:ext uri="{FF2B5EF4-FFF2-40B4-BE49-F238E27FC236}">
                          <a16:creationId xmlns="" xmlns:a16="http://schemas.microsoft.com/office/drawing/2014/main" id="{702446CA-BB5B-4724-8053-387E1B184B2D}"/>
                        </a:ext>
                      </a:extLst>
                    </p:cNvPr>
                    <p:cNvSpPr>
                      <a:spLocks/>
                    </p:cNvSpPr>
                    <p:nvPr/>
                  </p:nvSpPr>
                  <p:spPr bwMode="auto">
                    <a:xfrm>
                      <a:off x="3650" y="1979"/>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6 h 21"/>
                        <a:gd name="T14" fmla="*/ 0 w 17"/>
                        <a:gd name="T15" fmla="*/ 0 h 21"/>
                        <a:gd name="T16" fmla="*/ 6 w 17"/>
                        <a:gd name="T17" fmla="*/ 0 h 21"/>
                        <a:gd name="T18" fmla="*/ 6 w 17"/>
                        <a:gd name="T19" fmla="*/ 0 h 21"/>
                        <a:gd name="T20" fmla="*/ 11 w 17"/>
                        <a:gd name="T21" fmla="*/ 0 h 21"/>
                        <a:gd name="T22" fmla="*/ 17 w 17"/>
                        <a:gd name="T23" fmla="*/ 6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6"/>
                          </a:lnTo>
                          <a:lnTo>
                            <a:pt x="0" y="0"/>
                          </a:lnTo>
                          <a:lnTo>
                            <a:pt x="6"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37" name="Freeform 481">
                      <a:extLst>
                        <a:ext uri="{FF2B5EF4-FFF2-40B4-BE49-F238E27FC236}">
                          <a16:creationId xmlns="" xmlns:a16="http://schemas.microsoft.com/office/drawing/2014/main" id="{F15D1895-AEF5-4981-9853-DF0D8F9A0855}"/>
                        </a:ext>
                      </a:extLst>
                    </p:cNvPr>
                    <p:cNvSpPr>
                      <a:spLocks/>
                    </p:cNvSpPr>
                    <p:nvPr/>
                  </p:nvSpPr>
                  <p:spPr bwMode="auto">
                    <a:xfrm>
                      <a:off x="3650" y="1979"/>
                      <a:ext cx="26" cy="16"/>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1" y="0"/>
                          </a:lnTo>
                          <a:lnTo>
                            <a:pt x="17" y="0"/>
                          </a:lnTo>
                          <a:lnTo>
                            <a:pt x="17" y="6"/>
                          </a:lnTo>
                          <a:lnTo>
                            <a:pt x="17" y="11"/>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38" name="Freeform 482">
                      <a:extLst>
                        <a:ext uri="{FF2B5EF4-FFF2-40B4-BE49-F238E27FC236}">
                          <a16:creationId xmlns="" xmlns:a16="http://schemas.microsoft.com/office/drawing/2014/main" id="{3EEFBB4D-7919-44C9-A0A9-963554C0E2AF}"/>
                        </a:ext>
                      </a:extLst>
                    </p:cNvPr>
                    <p:cNvSpPr>
                      <a:spLocks/>
                    </p:cNvSpPr>
                    <p:nvPr/>
                  </p:nvSpPr>
                  <p:spPr bwMode="auto">
                    <a:xfrm>
                      <a:off x="3659" y="1979"/>
                      <a:ext cx="34" cy="16"/>
                    </a:xfrm>
                    <a:custGeom>
                      <a:avLst/>
                      <a:gdLst>
                        <a:gd name="T0" fmla="*/ 5 w 22"/>
                        <a:gd name="T1" fmla="*/ 16 h 16"/>
                        <a:gd name="T2" fmla="*/ 0 w 22"/>
                        <a:gd name="T3" fmla="*/ 11 h 16"/>
                        <a:gd name="T4" fmla="*/ 0 w 22"/>
                        <a:gd name="T5" fmla="*/ 6 h 16"/>
                        <a:gd name="T6" fmla="*/ 0 w 22"/>
                        <a:gd name="T7" fmla="*/ 6 h 16"/>
                        <a:gd name="T8" fmla="*/ 0 w 22"/>
                        <a:gd name="T9" fmla="*/ 0 h 16"/>
                        <a:gd name="T10" fmla="*/ 5 w 22"/>
                        <a:gd name="T11" fmla="*/ 0 h 16"/>
                        <a:gd name="T12" fmla="*/ 17 w 22"/>
                        <a:gd name="T13" fmla="*/ 0 h 16"/>
                        <a:gd name="T14" fmla="*/ 22 w 22"/>
                        <a:gd name="T15" fmla="*/ 0 h 16"/>
                        <a:gd name="T16" fmla="*/ 22 w 22"/>
                        <a:gd name="T17" fmla="*/ 6 h 16"/>
                        <a:gd name="T18" fmla="*/ 22 w 22"/>
                        <a:gd name="T19" fmla="*/ 6 h 16"/>
                        <a:gd name="T20" fmla="*/ 22 w 22"/>
                        <a:gd name="T21" fmla="*/ 11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1"/>
                          </a:lnTo>
                          <a:lnTo>
                            <a:pt x="0" y="6"/>
                          </a:lnTo>
                          <a:lnTo>
                            <a:pt x="0" y="0"/>
                          </a:lnTo>
                          <a:lnTo>
                            <a:pt x="5" y="0"/>
                          </a:lnTo>
                          <a:lnTo>
                            <a:pt x="17" y="0"/>
                          </a:lnTo>
                          <a:lnTo>
                            <a:pt x="22" y="0"/>
                          </a:lnTo>
                          <a:lnTo>
                            <a:pt x="22" y="6"/>
                          </a:lnTo>
                          <a:lnTo>
                            <a:pt x="22" y="11"/>
                          </a:lnTo>
                          <a:lnTo>
                            <a:pt x="17"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39" name="Freeform 483">
                      <a:extLst>
                        <a:ext uri="{FF2B5EF4-FFF2-40B4-BE49-F238E27FC236}">
                          <a16:creationId xmlns="" xmlns:a16="http://schemas.microsoft.com/office/drawing/2014/main" id="{66441067-DB18-4994-962F-25D734853503}"/>
                        </a:ext>
                      </a:extLst>
                    </p:cNvPr>
                    <p:cNvSpPr>
                      <a:spLocks/>
                    </p:cNvSpPr>
                    <p:nvPr/>
                  </p:nvSpPr>
                  <p:spPr bwMode="auto">
                    <a:xfrm>
                      <a:off x="3676" y="1969"/>
                      <a:ext cx="26" cy="21"/>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40" name="Freeform 484">
                      <a:extLst>
                        <a:ext uri="{FF2B5EF4-FFF2-40B4-BE49-F238E27FC236}">
                          <a16:creationId xmlns="" xmlns:a16="http://schemas.microsoft.com/office/drawing/2014/main" id="{785FF9FD-BF36-4594-B692-C5282C77BF2B}"/>
                        </a:ext>
                      </a:extLst>
                    </p:cNvPr>
                    <p:cNvSpPr>
                      <a:spLocks/>
                    </p:cNvSpPr>
                    <p:nvPr/>
                  </p:nvSpPr>
                  <p:spPr bwMode="auto">
                    <a:xfrm>
                      <a:off x="3676" y="1969"/>
                      <a:ext cx="42" cy="16"/>
                    </a:xfrm>
                    <a:custGeom>
                      <a:avLst/>
                      <a:gdLst>
                        <a:gd name="T0" fmla="*/ 6 w 28"/>
                        <a:gd name="T1" fmla="*/ 16 h 16"/>
                        <a:gd name="T2" fmla="*/ 0 w 28"/>
                        <a:gd name="T3" fmla="*/ 10 h 16"/>
                        <a:gd name="T4" fmla="*/ 0 w 28"/>
                        <a:gd name="T5" fmla="*/ 5 h 16"/>
                        <a:gd name="T6" fmla="*/ 0 w 28"/>
                        <a:gd name="T7" fmla="*/ 5 h 16"/>
                        <a:gd name="T8" fmla="*/ 0 w 28"/>
                        <a:gd name="T9" fmla="*/ 0 h 16"/>
                        <a:gd name="T10" fmla="*/ 6 w 28"/>
                        <a:gd name="T11" fmla="*/ 0 h 16"/>
                        <a:gd name="T12" fmla="*/ 23 w 28"/>
                        <a:gd name="T13" fmla="*/ 0 h 16"/>
                        <a:gd name="T14" fmla="*/ 28 w 28"/>
                        <a:gd name="T15" fmla="*/ 0 h 16"/>
                        <a:gd name="T16" fmla="*/ 28 w 28"/>
                        <a:gd name="T17" fmla="*/ 5 h 16"/>
                        <a:gd name="T18" fmla="*/ 28 w 28"/>
                        <a:gd name="T19" fmla="*/ 5 h 16"/>
                        <a:gd name="T20" fmla="*/ 28 w 28"/>
                        <a:gd name="T21" fmla="*/ 10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0"/>
                          </a:lnTo>
                          <a:lnTo>
                            <a:pt x="0" y="5"/>
                          </a:lnTo>
                          <a:lnTo>
                            <a:pt x="0" y="0"/>
                          </a:lnTo>
                          <a:lnTo>
                            <a:pt x="6" y="0"/>
                          </a:lnTo>
                          <a:lnTo>
                            <a:pt x="23" y="0"/>
                          </a:lnTo>
                          <a:lnTo>
                            <a:pt x="28" y="0"/>
                          </a:lnTo>
                          <a:lnTo>
                            <a:pt x="28" y="5"/>
                          </a:lnTo>
                          <a:lnTo>
                            <a:pt x="28" y="10"/>
                          </a:lnTo>
                          <a:lnTo>
                            <a:pt x="23"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41" name="Freeform 485">
                      <a:extLst>
                        <a:ext uri="{FF2B5EF4-FFF2-40B4-BE49-F238E27FC236}">
                          <a16:creationId xmlns="" xmlns:a16="http://schemas.microsoft.com/office/drawing/2014/main" id="{BD4C0B4E-BFA9-4FD4-BB02-E5C13A926AE8}"/>
                        </a:ext>
                      </a:extLst>
                    </p:cNvPr>
                    <p:cNvSpPr>
                      <a:spLocks/>
                    </p:cNvSpPr>
                    <p:nvPr/>
                  </p:nvSpPr>
                  <p:spPr bwMode="auto">
                    <a:xfrm>
                      <a:off x="3702" y="1969"/>
                      <a:ext cx="42" cy="16"/>
                    </a:xfrm>
                    <a:custGeom>
                      <a:avLst/>
                      <a:gdLst>
                        <a:gd name="T0" fmla="*/ 6 w 28"/>
                        <a:gd name="T1" fmla="*/ 16 h 16"/>
                        <a:gd name="T2" fmla="*/ 0 w 28"/>
                        <a:gd name="T3" fmla="*/ 10 h 16"/>
                        <a:gd name="T4" fmla="*/ 0 w 28"/>
                        <a:gd name="T5" fmla="*/ 5 h 16"/>
                        <a:gd name="T6" fmla="*/ 0 w 28"/>
                        <a:gd name="T7" fmla="*/ 5 h 16"/>
                        <a:gd name="T8" fmla="*/ 0 w 28"/>
                        <a:gd name="T9" fmla="*/ 0 h 16"/>
                        <a:gd name="T10" fmla="*/ 6 w 28"/>
                        <a:gd name="T11" fmla="*/ 0 h 16"/>
                        <a:gd name="T12" fmla="*/ 23 w 28"/>
                        <a:gd name="T13" fmla="*/ 0 h 16"/>
                        <a:gd name="T14" fmla="*/ 28 w 28"/>
                        <a:gd name="T15" fmla="*/ 0 h 16"/>
                        <a:gd name="T16" fmla="*/ 28 w 28"/>
                        <a:gd name="T17" fmla="*/ 5 h 16"/>
                        <a:gd name="T18" fmla="*/ 28 w 28"/>
                        <a:gd name="T19" fmla="*/ 5 h 16"/>
                        <a:gd name="T20" fmla="*/ 28 w 28"/>
                        <a:gd name="T21" fmla="*/ 10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0"/>
                          </a:lnTo>
                          <a:lnTo>
                            <a:pt x="0" y="5"/>
                          </a:lnTo>
                          <a:lnTo>
                            <a:pt x="0" y="0"/>
                          </a:lnTo>
                          <a:lnTo>
                            <a:pt x="6" y="0"/>
                          </a:lnTo>
                          <a:lnTo>
                            <a:pt x="23" y="0"/>
                          </a:lnTo>
                          <a:lnTo>
                            <a:pt x="28" y="0"/>
                          </a:lnTo>
                          <a:lnTo>
                            <a:pt x="28" y="5"/>
                          </a:lnTo>
                          <a:lnTo>
                            <a:pt x="28" y="10"/>
                          </a:lnTo>
                          <a:lnTo>
                            <a:pt x="23"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42" name="Freeform 486">
                      <a:extLst>
                        <a:ext uri="{FF2B5EF4-FFF2-40B4-BE49-F238E27FC236}">
                          <a16:creationId xmlns="" xmlns:a16="http://schemas.microsoft.com/office/drawing/2014/main" id="{A52A5354-3D24-4374-AC84-5CEAC15192B8}"/>
                        </a:ext>
                      </a:extLst>
                    </p:cNvPr>
                    <p:cNvSpPr>
                      <a:spLocks/>
                    </p:cNvSpPr>
                    <p:nvPr/>
                  </p:nvSpPr>
                  <p:spPr bwMode="auto">
                    <a:xfrm>
                      <a:off x="3728" y="1969"/>
                      <a:ext cx="77" cy="16"/>
                    </a:xfrm>
                    <a:custGeom>
                      <a:avLst/>
                      <a:gdLst>
                        <a:gd name="T0" fmla="*/ 6 w 51"/>
                        <a:gd name="T1" fmla="*/ 16 h 16"/>
                        <a:gd name="T2" fmla="*/ 0 w 51"/>
                        <a:gd name="T3" fmla="*/ 10 h 16"/>
                        <a:gd name="T4" fmla="*/ 0 w 51"/>
                        <a:gd name="T5" fmla="*/ 5 h 16"/>
                        <a:gd name="T6" fmla="*/ 0 w 51"/>
                        <a:gd name="T7" fmla="*/ 5 h 16"/>
                        <a:gd name="T8" fmla="*/ 0 w 51"/>
                        <a:gd name="T9" fmla="*/ 0 h 16"/>
                        <a:gd name="T10" fmla="*/ 6 w 51"/>
                        <a:gd name="T11" fmla="*/ 0 h 16"/>
                        <a:gd name="T12" fmla="*/ 45 w 51"/>
                        <a:gd name="T13" fmla="*/ 0 h 16"/>
                        <a:gd name="T14" fmla="*/ 51 w 51"/>
                        <a:gd name="T15" fmla="*/ 0 h 16"/>
                        <a:gd name="T16" fmla="*/ 51 w 51"/>
                        <a:gd name="T17" fmla="*/ 5 h 16"/>
                        <a:gd name="T18" fmla="*/ 51 w 51"/>
                        <a:gd name="T19" fmla="*/ 5 h 16"/>
                        <a:gd name="T20" fmla="*/ 51 w 51"/>
                        <a:gd name="T21" fmla="*/ 10 h 16"/>
                        <a:gd name="T22" fmla="*/ 45 w 51"/>
                        <a:gd name="T23" fmla="*/ 16 h 16"/>
                        <a:gd name="T24" fmla="*/ 6 w 51"/>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16"/>
                        <a:gd name="T41" fmla="*/ 51 w 51"/>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16">
                          <a:moveTo>
                            <a:pt x="6" y="16"/>
                          </a:moveTo>
                          <a:lnTo>
                            <a:pt x="0" y="10"/>
                          </a:lnTo>
                          <a:lnTo>
                            <a:pt x="0" y="5"/>
                          </a:lnTo>
                          <a:lnTo>
                            <a:pt x="0" y="0"/>
                          </a:lnTo>
                          <a:lnTo>
                            <a:pt x="6" y="0"/>
                          </a:lnTo>
                          <a:lnTo>
                            <a:pt x="45" y="0"/>
                          </a:lnTo>
                          <a:lnTo>
                            <a:pt x="51" y="0"/>
                          </a:lnTo>
                          <a:lnTo>
                            <a:pt x="51" y="5"/>
                          </a:lnTo>
                          <a:lnTo>
                            <a:pt x="51" y="10"/>
                          </a:lnTo>
                          <a:lnTo>
                            <a:pt x="45"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43" name="Freeform 487">
                      <a:extLst>
                        <a:ext uri="{FF2B5EF4-FFF2-40B4-BE49-F238E27FC236}">
                          <a16:creationId xmlns="" xmlns:a16="http://schemas.microsoft.com/office/drawing/2014/main" id="{0DAEAD7E-01DA-4BE6-B561-ECCD941DCBC6}"/>
                        </a:ext>
                      </a:extLst>
                    </p:cNvPr>
                    <p:cNvSpPr>
                      <a:spLocks/>
                    </p:cNvSpPr>
                    <p:nvPr/>
                  </p:nvSpPr>
                  <p:spPr bwMode="auto">
                    <a:xfrm>
                      <a:off x="3788" y="1969"/>
                      <a:ext cx="59" cy="16"/>
                    </a:xfrm>
                    <a:custGeom>
                      <a:avLst/>
                      <a:gdLst>
                        <a:gd name="T0" fmla="*/ 5 w 39"/>
                        <a:gd name="T1" fmla="*/ 16 h 16"/>
                        <a:gd name="T2" fmla="*/ 0 w 39"/>
                        <a:gd name="T3" fmla="*/ 10 h 16"/>
                        <a:gd name="T4" fmla="*/ 0 w 39"/>
                        <a:gd name="T5" fmla="*/ 5 h 16"/>
                        <a:gd name="T6" fmla="*/ 0 w 39"/>
                        <a:gd name="T7" fmla="*/ 5 h 16"/>
                        <a:gd name="T8" fmla="*/ 0 w 39"/>
                        <a:gd name="T9" fmla="*/ 0 h 16"/>
                        <a:gd name="T10" fmla="*/ 5 w 39"/>
                        <a:gd name="T11" fmla="*/ 0 h 16"/>
                        <a:gd name="T12" fmla="*/ 34 w 39"/>
                        <a:gd name="T13" fmla="*/ 0 h 16"/>
                        <a:gd name="T14" fmla="*/ 39 w 39"/>
                        <a:gd name="T15" fmla="*/ 0 h 16"/>
                        <a:gd name="T16" fmla="*/ 39 w 39"/>
                        <a:gd name="T17" fmla="*/ 5 h 16"/>
                        <a:gd name="T18" fmla="*/ 39 w 39"/>
                        <a:gd name="T19" fmla="*/ 5 h 16"/>
                        <a:gd name="T20" fmla="*/ 39 w 39"/>
                        <a:gd name="T21" fmla="*/ 10 h 16"/>
                        <a:gd name="T22" fmla="*/ 34 w 39"/>
                        <a:gd name="T23" fmla="*/ 16 h 16"/>
                        <a:gd name="T24" fmla="*/ 5 w 3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
                        <a:gd name="T40" fmla="*/ 0 h 16"/>
                        <a:gd name="T41" fmla="*/ 39 w 3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 h="16">
                          <a:moveTo>
                            <a:pt x="5" y="16"/>
                          </a:moveTo>
                          <a:lnTo>
                            <a:pt x="0" y="10"/>
                          </a:lnTo>
                          <a:lnTo>
                            <a:pt x="0" y="5"/>
                          </a:lnTo>
                          <a:lnTo>
                            <a:pt x="0" y="0"/>
                          </a:lnTo>
                          <a:lnTo>
                            <a:pt x="5" y="0"/>
                          </a:lnTo>
                          <a:lnTo>
                            <a:pt x="34" y="0"/>
                          </a:lnTo>
                          <a:lnTo>
                            <a:pt x="39" y="0"/>
                          </a:lnTo>
                          <a:lnTo>
                            <a:pt x="39" y="5"/>
                          </a:lnTo>
                          <a:lnTo>
                            <a:pt x="39" y="10"/>
                          </a:lnTo>
                          <a:lnTo>
                            <a:pt x="34"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44" name="Freeform 488">
                      <a:extLst>
                        <a:ext uri="{FF2B5EF4-FFF2-40B4-BE49-F238E27FC236}">
                          <a16:creationId xmlns="" xmlns:a16="http://schemas.microsoft.com/office/drawing/2014/main" id="{5BC24F63-2A5D-4C54-AE07-080D1E8446ED}"/>
                        </a:ext>
                      </a:extLst>
                    </p:cNvPr>
                    <p:cNvSpPr>
                      <a:spLocks/>
                    </p:cNvSpPr>
                    <p:nvPr/>
                  </p:nvSpPr>
                  <p:spPr bwMode="auto">
                    <a:xfrm>
                      <a:off x="3830" y="1969"/>
                      <a:ext cx="52" cy="16"/>
                    </a:xfrm>
                    <a:custGeom>
                      <a:avLst/>
                      <a:gdLst>
                        <a:gd name="T0" fmla="*/ 6 w 34"/>
                        <a:gd name="T1" fmla="*/ 16 h 16"/>
                        <a:gd name="T2" fmla="*/ 0 w 34"/>
                        <a:gd name="T3" fmla="*/ 10 h 16"/>
                        <a:gd name="T4" fmla="*/ 0 w 34"/>
                        <a:gd name="T5" fmla="*/ 5 h 16"/>
                        <a:gd name="T6" fmla="*/ 0 w 34"/>
                        <a:gd name="T7" fmla="*/ 5 h 16"/>
                        <a:gd name="T8" fmla="*/ 0 w 34"/>
                        <a:gd name="T9" fmla="*/ 0 h 16"/>
                        <a:gd name="T10" fmla="*/ 6 w 34"/>
                        <a:gd name="T11" fmla="*/ 0 h 16"/>
                        <a:gd name="T12" fmla="*/ 28 w 34"/>
                        <a:gd name="T13" fmla="*/ 0 h 16"/>
                        <a:gd name="T14" fmla="*/ 34 w 34"/>
                        <a:gd name="T15" fmla="*/ 0 h 16"/>
                        <a:gd name="T16" fmla="*/ 34 w 34"/>
                        <a:gd name="T17" fmla="*/ 5 h 16"/>
                        <a:gd name="T18" fmla="*/ 34 w 34"/>
                        <a:gd name="T19" fmla="*/ 5 h 16"/>
                        <a:gd name="T20" fmla="*/ 34 w 34"/>
                        <a:gd name="T21" fmla="*/ 10 h 16"/>
                        <a:gd name="T22" fmla="*/ 28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0"/>
                          </a:lnTo>
                          <a:lnTo>
                            <a:pt x="0" y="5"/>
                          </a:lnTo>
                          <a:lnTo>
                            <a:pt x="0" y="0"/>
                          </a:lnTo>
                          <a:lnTo>
                            <a:pt x="6" y="0"/>
                          </a:lnTo>
                          <a:lnTo>
                            <a:pt x="28" y="0"/>
                          </a:lnTo>
                          <a:lnTo>
                            <a:pt x="34" y="0"/>
                          </a:lnTo>
                          <a:lnTo>
                            <a:pt x="34" y="5"/>
                          </a:lnTo>
                          <a:lnTo>
                            <a:pt x="34" y="10"/>
                          </a:lnTo>
                          <a:lnTo>
                            <a:pt x="28"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45" name="Freeform 489">
                      <a:extLst>
                        <a:ext uri="{FF2B5EF4-FFF2-40B4-BE49-F238E27FC236}">
                          <a16:creationId xmlns="" xmlns:a16="http://schemas.microsoft.com/office/drawing/2014/main" id="{80D16AD9-F602-41E5-9798-4BB9DAA08B8B}"/>
                        </a:ext>
                      </a:extLst>
                    </p:cNvPr>
                    <p:cNvSpPr>
                      <a:spLocks/>
                    </p:cNvSpPr>
                    <p:nvPr/>
                  </p:nvSpPr>
                  <p:spPr bwMode="auto">
                    <a:xfrm>
                      <a:off x="3865" y="1969"/>
                      <a:ext cx="42" cy="16"/>
                    </a:xfrm>
                    <a:custGeom>
                      <a:avLst/>
                      <a:gdLst>
                        <a:gd name="T0" fmla="*/ 5 w 28"/>
                        <a:gd name="T1" fmla="*/ 16 h 16"/>
                        <a:gd name="T2" fmla="*/ 0 w 28"/>
                        <a:gd name="T3" fmla="*/ 10 h 16"/>
                        <a:gd name="T4" fmla="*/ 0 w 28"/>
                        <a:gd name="T5" fmla="*/ 5 h 16"/>
                        <a:gd name="T6" fmla="*/ 0 w 28"/>
                        <a:gd name="T7" fmla="*/ 5 h 16"/>
                        <a:gd name="T8" fmla="*/ 0 w 28"/>
                        <a:gd name="T9" fmla="*/ 0 h 16"/>
                        <a:gd name="T10" fmla="*/ 5 w 28"/>
                        <a:gd name="T11" fmla="*/ 0 h 16"/>
                        <a:gd name="T12" fmla="*/ 22 w 28"/>
                        <a:gd name="T13" fmla="*/ 0 h 16"/>
                        <a:gd name="T14" fmla="*/ 28 w 28"/>
                        <a:gd name="T15" fmla="*/ 0 h 16"/>
                        <a:gd name="T16" fmla="*/ 28 w 28"/>
                        <a:gd name="T17" fmla="*/ 5 h 16"/>
                        <a:gd name="T18" fmla="*/ 28 w 28"/>
                        <a:gd name="T19" fmla="*/ 5 h 16"/>
                        <a:gd name="T20" fmla="*/ 28 w 28"/>
                        <a:gd name="T21" fmla="*/ 10 h 16"/>
                        <a:gd name="T22" fmla="*/ 22 w 28"/>
                        <a:gd name="T23" fmla="*/ 16 h 16"/>
                        <a:gd name="T24" fmla="*/ 5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5" y="16"/>
                          </a:moveTo>
                          <a:lnTo>
                            <a:pt x="0" y="10"/>
                          </a:lnTo>
                          <a:lnTo>
                            <a:pt x="0" y="5"/>
                          </a:lnTo>
                          <a:lnTo>
                            <a:pt x="0" y="0"/>
                          </a:lnTo>
                          <a:lnTo>
                            <a:pt x="5" y="0"/>
                          </a:lnTo>
                          <a:lnTo>
                            <a:pt x="22" y="0"/>
                          </a:lnTo>
                          <a:lnTo>
                            <a:pt x="28" y="0"/>
                          </a:lnTo>
                          <a:lnTo>
                            <a:pt x="28" y="5"/>
                          </a:lnTo>
                          <a:lnTo>
                            <a:pt x="28" y="10"/>
                          </a:lnTo>
                          <a:lnTo>
                            <a:pt x="22"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46" name="Freeform 490">
                      <a:extLst>
                        <a:ext uri="{FF2B5EF4-FFF2-40B4-BE49-F238E27FC236}">
                          <a16:creationId xmlns="" xmlns:a16="http://schemas.microsoft.com/office/drawing/2014/main" id="{59075254-C0D8-4168-9846-96DEC0D59D1F}"/>
                        </a:ext>
                      </a:extLst>
                    </p:cNvPr>
                    <p:cNvSpPr>
                      <a:spLocks/>
                    </p:cNvSpPr>
                    <p:nvPr/>
                  </p:nvSpPr>
                  <p:spPr bwMode="auto">
                    <a:xfrm>
                      <a:off x="3891" y="1969"/>
                      <a:ext cx="51" cy="16"/>
                    </a:xfrm>
                    <a:custGeom>
                      <a:avLst/>
                      <a:gdLst>
                        <a:gd name="T0" fmla="*/ 5 w 34"/>
                        <a:gd name="T1" fmla="*/ 16 h 16"/>
                        <a:gd name="T2" fmla="*/ 0 w 34"/>
                        <a:gd name="T3" fmla="*/ 10 h 16"/>
                        <a:gd name="T4" fmla="*/ 0 w 34"/>
                        <a:gd name="T5" fmla="*/ 5 h 16"/>
                        <a:gd name="T6" fmla="*/ 0 w 34"/>
                        <a:gd name="T7" fmla="*/ 5 h 16"/>
                        <a:gd name="T8" fmla="*/ 0 w 34"/>
                        <a:gd name="T9" fmla="*/ 0 h 16"/>
                        <a:gd name="T10" fmla="*/ 5 w 34"/>
                        <a:gd name="T11" fmla="*/ 0 h 16"/>
                        <a:gd name="T12" fmla="*/ 28 w 34"/>
                        <a:gd name="T13" fmla="*/ 0 h 16"/>
                        <a:gd name="T14" fmla="*/ 34 w 34"/>
                        <a:gd name="T15" fmla="*/ 0 h 16"/>
                        <a:gd name="T16" fmla="*/ 34 w 34"/>
                        <a:gd name="T17" fmla="*/ 5 h 16"/>
                        <a:gd name="T18" fmla="*/ 34 w 34"/>
                        <a:gd name="T19" fmla="*/ 5 h 16"/>
                        <a:gd name="T20" fmla="*/ 34 w 34"/>
                        <a:gd name="T21" fmla="*/ 10 h 16"/>
                        <a:gd name="T22" fmla="*/ 28 w 34"/>
                        <a:gd name="T23" fmla="*/ 16 h 16"/>
                        <a:gd name="T24" fmla="*/ 5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5" y="16"/>
                          </a:moveTo>
                          <a:lnTo>
                            <a:pt x="0" y="10"/>
                          </a:lnTo>
                          <a:lnTo>
                            <a:pt x="0" y="5"/>
                          </a:lnTo>
                          <a:lnTo>
                            <a:pt x="0" y="0"/>
                          </a:lnTo>
                          <a:lnTo>
                            <a:pt x="5" y="0"/>
                          </a:lnTo>
                          <a:lnTo>
                            <a:pt x="28" y="0"/>
                          </a:lnTo>
                          <a:lnTo>
                            <a:pt x="34" y="0"/>
                          </a:lnTo>
                          <a:lnTo>
                            <a:pt x="34" y="5"/>
                          </a:lnTo>
                          <a:lnTo>
                            <a:pt x="34" y="10"/>
                          </a:lnTo>
                          <a:lnTo>
                            <a:pt x="28"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47" name="Freeform 491">
                      <a:extLst>
                        <a:ext uri="{FF2B5EF4-FFF2-40B4-BE49-F238E27FC236}">
                          <a16:creationId xmlns="" xmlns:a16="http://schemas.microsoft.com/office/drawing/2014/main" id="{2B989C70-A986-428C-8864-F2F4DAAABB59}"/>
                        </a:ext>
                      </a:extLst>
                    </p:cNvPr>
                    <p:cNvSpPr>
                      <a:spLocks/>
                    </p:cNvSpPr>
                    <p:nvPr/>
                  </p:nvSpPr>
                  <p:spPr bwMode="auto">
                    <a:xfrm>
                      <a:off x="3924" y="1969"/>
                      <a:ext cx="26"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0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2" y="0"/>
                          </a:lnTo>
                          <a:lnTo>
                            <a:pt x="17" y="0"/>
                          </a:lnTo>
                          <a:lnTo>
                            <a:pt x="17" y="5"/>
                          </a:lnTo>
                          <a:lnTo>
                            <a:pt x="17" y="10"/>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48" name="Freeform 492">
                      <a:extLst>
                        <a:ext uri="{FF2B5EF4-FFF2-40B4-BE49-F238E27FC236}">
                          <a16:creationId xmlns="" xmlns:a16="http://schemas.microsoft.com/office/drawing/2014/main" id="{D5A7F4C7-1096-4CDA-91A5-44B5336670DD}"/>
                        </a:ext>
                      </a:extLst>
                    </p:cNvPr>
                    <p:cNvSpPr>
                      <a:spLocks/>
                    </p:cNvSpPr>
                    <p:nvPr/>
                  </p:nvSpPr>
                  <p:spPr bwMode="auto">
                    <a:xfrm>
                      <a:off x="3933" y="1969"/>
                      <a:ext cx="26"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49" name="Freeform 493">
                      <a:extLst>
                        <a:ext uri="{FF2B5EF4-FFF2-40B4-BE49-F238E27FC236}">
                          <a16:creationId xmlns="" xmlns:a16="http://schemas.microsoft.com/office/drawing/2014/main" id="{7FA34BFC-3CF5-4203-9DAF-8DFE9E846A08}"/>
                        </a:ext>
                      </a:extLst>
                    </p:cNvPr>
                    <p:cNvSpPr>
                      <a:spLocks/>
                    </p:cNvSpPr>
                    <p:nvPr/>
                  </p:nvSpPr>
                  <p:spPr bwMode="auto">
                    <a:xfrm>
                      <a:off x="3942" y="1969"/>
                      <a:ext cx="26" cy="16"/>
                    </a:xfrm>
                    <a:custGeom>
                      <a:avLst/>
                      <a:gdLst>
                        <a:gd name="T0" fmla="*/ 5 w 17"/>
                        <a:gd name="T1" fmla="*/ 16 h 16"/>
                        <a:gd name="T2" fmla="*/ 0 w 17"/>
                        <a:gd name="T3" fmla="*/ 10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0"/>
                          </a:lnTo>
                          <a:lnTo>
                            <a:pt x="0" y="5"/>
                          </a:lnTo>
                          <a:lnTo>
                            <a:pt x="0" y="0"/>
                          </a:lnTo>
                          <a:lnTo>
                            <a:pt x="5" y="0"/>
                          </a:lnTo>
                          <a:lnTo>
                            <a:pt x="11" y="0"/>
                          </a:lnTo>
                          <a:lnTo>
                            <a:pt x="17" y="0"/>
                          </a:lnTo>
                          <a:lnTo>
                            <a:pt x="17" y="5"/>
                          </a:lnTo>
                          <a:lnTo>
                            <a:pt x="17" y="10"/>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50" name="Freeform 494">
                      <a:extLst>
                        <a:ext uri="{FF2B5EF4-FFF2-40B4-BE49-F238E27FC236}">
                          <a16:creationId xmlns="" xmlns:a16="http://schemas.microsoft.com/office/drawing/2014/main" id="{9769789D-D6D6-4AB7-B37B-DDA3B6F842EA}"/>
                        </a:ext>
                      </a:extLst>
                    </p:cNvPr>
                    <p:cNvSpPr>
                      <a:spLocks/>
                    </p:cNvSpPr>
                    <p:nvPr/>
                  </p:nvSpPr>
                  <p:spPr bwMode="auto">
                    <a:xfrm>
                      <a:off x="3950" y="1969"/>
                      <a:ext cx="25"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0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2" y="0"/>
                          </a:lnTo>
                          <a:lnTo>
                            <a:pt x="17" y="0"/>
                          </a:lnTo>
                          <a:lnTo>
                            <a:pt x="17" y="5"/>
                          </a:lnTo>
                          <a:lnTo>
                            <a:pt x="17" y="10"/>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51" name="Freeform 495">
                      <a:extLst>
                        <a:ext uri="{FF2B5EF4-FFF2-40B4-BE49-F238E27FC236}">
                          <a16:creationId xmlns="" xmlns:a16="http://schemas.microsoft.com/office/drawing/2014/main" id="{DDC0ED15-852C-435D-A2B8-E202CEBB1490}"/>
                        </a:ext>
                      </a:extLst>
                    </p:cNvPr>
                    <p:cNvSpPr>
                      <a:spLocks/>
                    </p:cNvSpPr>
                    <p:nvPr/>
                  </p:nvSpPr>
                  <p:spPr bwMode="auto">
                    <a:xfrm>
                      <a:off x="3959" y="1969"/>
                      <a:ext cx="26"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52" name="Freeform 496">
                      <a:extLst>
                        <a:ext uri="{FF2B5EF4-FFF2-40B4-BE49-F238E27FC236}">
                          <a16:creationId xmlns="" xmlns:a16="http://schemas.microsoft.com/office/drawing/2014/main" id="{A22F9B4F-5F8C-48BC-95FE-8CFD3C43133F}"/>
                        </a:ext>
                      </a:extLst>
                    </p:cNvPr>
                    <p:cNvSpPr>
                      <a:spLocks/>
                    </p:cNvSpPr>
                    <p:nvPr/>
                  </p:nvSpPr>
                  <p:spPr bwMode="auto">
                    <a:xfrm>
                      <a:off x="3968" y="1969"/>
                      <a:ext cx="33" cy="16"/>
                    </a:xfrm>
                    <a:custGeom>
                      <a:avLst/>
                      <a:gdLst>
                        <a:gd name="T0" fmla="*/ 5 w 22"/>
                        <a:gd name="T1" fmla="*/ 16 h 16"/>
                        <a:gd name="T2" fmla="*/ 0 w 22"/>
                        <a:gd name="T3" fmla="*/ 10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0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0"/>
                          </a:lnTo>
                          <a:lnTo>
                            <a:pt x="0" y="5"/>
                          </a:lnTo>
                          <a:lnTo>
                            <a:pt x="0" y="0"/>
                          </a:lnTo>
                          <a:lnTo>
                            <a:pt x="5" y="0"/>
                          </a:lnTo>
                          <a:lnTo>
                            <a:pt x="17" y="0"/>
                          </a:lnTo>
                          <a:lnTo>
                            <a:pt x="22" y="0"/>
                          </a:lnTo>
                          <a:lnTo>
                            <a:pt x="22" y="5"/>
                          </a:lnTo>
                          <a:lnTo>
                            <a:pt x="22" y="10"/>
                          </a:lnTo>
                          <a:lnTo>
                            <a:pt x="17"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53" name="Freeform 497">
                      <a:extLst>
                        <a:ext uri="{FF2B5EF4-FFF2-40B4-BE49-F238E27FC236}">
                          <a16:creationId xmlns="" xmlns:a16="http://schemas.microsoft.com/office/drawing/2014/main" id="{7A0F2A7F-E163-4EEE-870E-E372E480D549}"/>
                        </a:ext>
                      </a:extLst>
                    </p:cNvPr>
                    <p:cNvSpPr>
                      <a:spLocks/>
                    </p:cNvSpPr>
                    <p:nvPr/>
                  </p:nvSpPr>
                  <p:spPr bwMode="auto">
                    <a:xfrm>
                      <a:off x="3985" y="1969"/>
                      <a:ext cx="34" cy="16"/>
                    </a:xfrm>
                    <a:custGeom>
                      <a:avLst/>
                      <a:gdLst>
                        <a:gd name="T0" fmla="*/ 6 w 23"/>
                        <a:gd name="T1" fmla="*/ 16 h 16"/>
                        <a:gd name="T2" fmla="*/ 0 w 23"/>
                        <a:gd name="T3" fmla="*/ 10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0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0"/>
                          </a:lnTo>
                          <a:lnTo>
                            <a:pt x="0" y="5"/>
                          </a:lnTo>
                          <a:lnTo>
                            <a:pt x="0" y="0"/>
                          </a:lnTo>
                          <a:lnTo>
                            <a:pt x="6" y="0"/>
                          </a:lnTo>
                          <a:lnTo>
                            <a:pt x="17" y="0"/>
                          </a:lnTo>
                          <a:lnTo>
                            <a:pt x="23" y="0"/>
                          </a:lnTo>
                          <a:lnTo>
                            <a:pt x="23" y="5"/>
                          </a:lnTo>
                          <a:lnTo>
                            <a:pt x="23" y="10"/>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54" name="Freeform 498">
                      <a:extLst>
                        <a:ext uri="{FF2B5EF4-FFF2-40B4-BE49-F238E27FC236}">
                          <a16:creationId xmlns="" xmlns:a16="http://schemas.microsoft.com/office/drawing/2014/main" id="{B0F0A13E-2732-42B6-BF18-9E3F0AB80A76}"/>
                        </a:ext>
                      </a:extLst>
                    </p:cNvPr>
                    <p:cNvSpPr>
                      <a:spLocks/>
                    </p:cNvSpPr>
                    <p:nvPr/>
                  </p:nvSpPr>
                  <p:spPr bwMode="auto">
                    <a:xfrm>
                      <a:off x="4001" y="1969"/>
                      <a:ext cx="26"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0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2" y="0"/>
                          </a:lnTo>
                          <a:lnTo>
                            <a:pt x="17" y="0"/>
                          </a:lnTo>
                          <a:lnTo>
                            <a:pt x="17" y="5"/>
                          </a:lnTo>
                          <a:lnTo>
                            <a:pt x="17" y="10"/>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55" name="Freeform 499">
                      <a:extLst>
                        <a:ext uri="{FF2B5EF4-FFF2-40B4-BE49-F238E27FC236}">
                          <a16:creationId xmlns="" xmlns:a16="http://schemas.microsoft.com/office/drawing/2014/main" id="{5EB1A257-53EB-4EB0-ABC5-CF7F1AE3679D}"/>
                        </a:ext>
                      </a:extLst>
                    </p:cNvPr>
                    <p:cNvSpPr>
                      <a:spLocks/>
                    </p:cNvSpPr>
                    <p:nvPr/>
                  </p:nvSpPr>
                  <p:spPr bwMode="auto">
                    <a:xfrm>
                      <a:off x="4010" y="1969"/>
                      <a:ext cx="26"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56" name="Freeform 500">
                      <a:extLst>
                        <a:ext uri="{FF2B5EF4-FFF2-40B4-BE49-F238E27FC236}">
                          <a16:creationId xmlns="" xmlns:a16="http://schemas.microsoft.com/office/drawing/2014/main" id="{998C3934-62EC-4DCC-8B37-13865CFB7434}"/>
                        </a:ext>
                      </a:extLst>
                    </p:cNvPr>
                    <p:cNvSpPr>
                      <a:spLocks/>
                    </p:cNvSpPr>
                    <p:nvPr/>
                  </p:nvSpPr>
                  <p:spPr bwMode="auto">
                    <a:xfrm>
                      <a:off x="4019" y="1958"/>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57" name="Freeform 501">
                      <a:extLst>
                        <a:ext uri="{FF2B5EF4-FFF2-40B4-BE49-F238E27FC236}">
                          <a16:creationId xmlns="" xmlns:a16="http://schemas.microsoft.com/office/drawing/2014/main" id="{E2EA9334-81EC-41AE-9C6F-39150419DDB7}"/>
                        </a:ext>
                      </a:extLst>
                    </p:cNvPr>
                    <p:cNvSpPr>
                      <a:spLocks/>
                    </p:cNvSpPr>
                    <p:nvPr/>
                  </p:nvSpPr>
                  <p:spPr bwMode="auto">
                    <a:xfrm>
                      <a:off x="4019" y="1958"/>
                      <a:ext cx="112" cy="16"/>
                    </a:xfrm>
                    <a:custGeom>
                      <a:avLst/>
                      <a:gdLst>
                        <a:gd name="T0" fmla="*/ 5 w 74"/>
                        <a:gd name="T1" fmla="*/ 16 h 16"/>
                        <a:gd name="T2" fmla="*/ 0 w 74"/>
                        <a:gd name="T3" fmla="*/ 11 h 16"/>
                        <a:gd name="T4" fmla="*/ 0 w 74"/>
                        <a:gd name="T5" fmla="*/ 5 h 16"/>
                        <a:gd name="T6" fmla="*/ 0 w 74"/>
                        <a:gd name="T7" fmla="*/ 5 h 16"/>
                        <a:gd name="T8" fmla="*/ 0 w 74"/>
                        <a:gd name="T9" fmla="*/ 0 h 16"/>
                        <a:gd name="T10" fmla="*/ 5 w 74"/>
                        <a:gd name="T11" fmla="*/ 0 h 16"/>
                        <a:gd name="T12" fmla="*/ 68 w 74"/>
                        <a:gd name="T13" fmla="*/ 0 h 16"/>
                        <a:gd name="T14" fmla="*/ 74 w 74"/>
                        <a:gd name="T15" fmla="*/ 0 h 16"/>
                        <a:gd name="T16" fmla="*/ 74 w 74"/>
                        <a:gd name="T17" fmla="*/ 5 h 16"/>
                        <a:gd name="T18" fmla="*/ 74 w 74"/>
                        <a:gd name="T19" fmla="*/ 5 h 16"/>
                        <a:gd name="T20" fmla="*/ 74 w 74"/>
                        <a:gd name="T21" fmla="*/ 11 h 16"/>
                        <a:gd name="T22" fmla="*/ 68 w 74"/>
                        <a:gd name="T23" fmla="*/ 16 h 16"/>
                        <a:gd name="T24" fmla="*/ 5 w 7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4"/>
                        <a:gd name="T40" fmla="*/ 0 h 16"/>
                        <a:gd name="T41" fmla="*/ 74 w 7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4" h="16">
                          <a:moveTo>
                            <a:pt x="5" y="16"/>
                          </a:moveTo>
                          <a:lnTo>
                            <a:pt x="0" y="11"/>
                          </a:lnTo>
                          <a:lnTo>
                            <a:pt x="0" y="5"/>
                          </a:lnTo>
                          <a:lnTo>
                            <a:pt x="0" y="0"/>
                          </a:lnTo>
                          <a:lnTo>
                            <a:pt x="5" y="0"/>
                          </a:lnTo>
                          <a:lnTo>
                            <a:pt x="68" y="0"/>
                          </a:lnTo>
                          <a:lnTo>
                            <a:pt x="74" y="0"/>
                          </a:lnTo>
                          <a:lnTo>
                            <a:pt x="74" y="5"/>
                          </a:lnTo>
                          <a:lnTo>
                            <a:pt x="74" y="11"/>
                          </a:lnTo>
                          <a:lnTo>
                            <a:pt x="68"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58" name="Freeform 502">
                      <a:extLst>
                        <a:ext uri="{FF2B5EF4-FFF2-40B4-BE49-F238E27FC236}">
                          <a16:creationId xmlns="" xmlns:a16="http://schemas.microsoft.com/office/drawing/2014/main" id="{C3485B56-77DB-43BA-AF89-914BDC98DCE3}"/>
                        </a:ext>
                      </a:extLst>
                    </p:cNvPr>
                    <p:cNvSpPr>
                      <a:spLocks/>
                    </p:cNvSpPr>
                    <p:nvPr/>
                  </p:nvSpPr>
                  <p:spPr bwMode="auto">
                    <a:xfrm>
                      <a:off x="4113" y="1958"/>
                      <a:ext cx="26"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2" y="0"/>
                          </a:lnTo>
                          <a:lnTo>
                            <a:pt x="17" y="0"/>
                          </a:lnTo>
                          <a:lnTo>
                            <a:pt x="17" y="5"/>
                          </a:lnTo>
                          <a:lnTo>
                            <a:pt x="17" y="11"/>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59" name="Freeform 503">
                      <a:extLst>
                        <a:ext uri="{FF2B5EF4-FFF2-40B4-BE49-F238E27FC236}">
                          <a16:creationId xmlns="" xmlns:a16="http://schemas.microsoft.com/office/drawing/2014/main" id="{C7854453-E093-4E02-AC2A-CD6BDC0EB7D9}"/>
                        </a:ext>
                      </a:extLst>
                    </p:cNvPr>
                    <p:cNvSpPr>
                      <a:spLocks/>
                    </p:cNvSpPr>
                    <p:nvPr/>
                  </p:nvSpPr>
                  <p:spPr bwMode="auto">
                    <a:xfrm>
                      <a:off x="4122" y="1942"/>
                      <a:ext cx="26" cy="27"/>
                    </a:xfrm>
                    <a:custGeom>
                      <a:avLst/>
                      <a:gdLst>
                        <a:gd name="T0" fmla="*/ 17 w 17"/>
                        <a:gd name="T1" fmla="*/ 21 h 27"/>
                        <a:gd name="T2" fmla="*/ 11 w 17"/>
                        <a:gd name="T3" fmla="*/ 27 h 27"/>
                        <a:gd name="T4" fmla="*/ 6 w 17"/>
                        <a:gd name="T5" fmla="*/ 27 h 27"/>
                        <a:gd name="T6" fmla="*/ 6 w 17"/>
                        <a:gd name="T7" fmla="*/ 27 h 27"/>
                        <a:gd name="T8" fmla="*/ 0 w 17"/>
                        <a:gd name="T9" fmla="*/ 27 h 27"/>
                        <a:gd name="T10" fmla="*/ 0 w 17"/>
                        <a:gd name="T11" fmla="*/ 21 h 27"/>
                        <a:gd name="T12" fmla="*/ 0 w 17"/>
                        <a:gd name="T13" fmla="*/ 5 h 27"/>
                        <a:gd name="T14" fmla="*/ 0 w 17"/>
                        <a:gd name="T15" fmla="*/ 0 h 27"/>
                        <a:gd name="T16" fmla="*/ 6 w 17"/>
                        <a:gd name="T17" fmla="*/ 0 h 27"/>
                        <a:gd name="T18" fmla="*/ 6 w 17"/>
                        <a:gd name="T19" fmla="*/ 0 h 27"/>
                        <a:gd name="T20" fmla="*/ 11 w 17"/>
                        <a:gd name="T21" fmla="*/ 0 h 27"/>
                        <a:gd name="T22" fmla="*/ 17 w 17"/>
                        <a:gd name="T23" fmla="*/ 5 h 27"/>
                        <a:gd name="T24" fmla="*/ 17 w 17"/>
                        <a:gd name="T25" fmla="*/ 21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1"/>
                          </a:moveTo>
                          <a:lnTo>
                            <a:pt x="11" y="27"/>
                          </a:lnTo>
                          <a:lnTo>
                            <a:pt x="6" y="27"/>
                          </a:lnTo>
                          <a:lnTo>
                            <a:pt x="0" y="27"/>
                          </a:lnTo>
                          <a:lnTo>
                            <a:pt x="0" y="21"/>
                          </a:lnTo>
                          <a:lnTo>
                            <a:pt x="0" y="5"/>
                          </a:lnTo>
                          <a:lnTo>
                            <a:pt x="0" y="0"/>
                          </a:lnTo>
                          <a:lnTo>
                            <a:pt x="6" y="0"/>
                          </a:lnTo>
                          <a:lnTo>
                            <a:pt x="11" y="0"/>
                          </a:lnTo>
                          <a:lnTo>
                            <a:pt x="17" y="5"/>
                          </a:lnTo>
                          <a:lnTo>
                            <a:pt x="17" y="21"/>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60" name="Freeform 504">
                      <a:extLst>
                        <a:ext uri="{FF2B5EF4-FFF2-40B4-BE49-F238E27FC236}">
                          <a16:creationId xmlns="" xmlns:a16="http://schemas.microsoft.com/office/drawing/2014/main" id="{3702E766-5969-40E2-B17A-7995AED1844C}"/>
                        </a:ext>
                      </a:extLst>
                    </p:cNvPr>
                    <p:cNvSpPr>
                      <a:spLocks/>
                    </p:cNvSpPr>
                    <p:nvPr/>
                  </p:nvSpPr>
                  <p:spPr bwMode="auto">
                    <a:xfrm>
                      <a:off x="4122" y="1931"/>
                      <a:ext cx="26" cy="22"/>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61" name="Freeform 505">
                      <a:extLst>
                        <a:ext uri="{FF2B5EF4-FFF2-40B4-BE49-F238E27FC236}">
                          <a16:creationId xmlns="" xmlns:a16="http://schemas.microsoft.com/office/drawing/2014/main" id="{B173B210-A513-41EA-A81D-1C348D9805E8}"/>
                        </a:ext>
                      </a:extLst>
                    </p:cNvPr>
                    <p:cNvSpPr>
                      <a:spLocks/>
                    </p:cNvSpPr>
                    <p:nvPr/>
                  </p:nvSpPr>
                  <p:spPr bwMode="auto">
                    <a:xfrm>
                      <a:off x="4122" y="1931"/>
                      <a:ext cx="103" cy="16"/>
                    </a:xfrm>
                    <a:custGeom>
                      <a:avLst/>
                      <a:gdLst>
                        <a:gd name="T0" fmla="*/ 6 w 68"/>
                        <a:gd name="T1" fmla="*/ 16 h 16"/>
                        <a:gd name="T2" fmla="*/ 0 w 68"/>
                        <a:gd name="T3" fmla="*/ 11 h 16"/>
                        <a:gd name="T4" fmla="*/ 0 w 68"/>
                        <a:gd name="T5" fmla="*/ 6 h 16"/>
                        <a:gd name="T6" fmla="*/ 0 w 68"/>
                        <a:gd name="T7" fmla="*/ 6 h 16"/>
                        <a:gd name="T8" fmla="*/ 0 w 68"/>
                        <a:gd name="T9" fmla="*/ 0 h 16"/>
                        <a:gd name="T10" fmla="*/ 6 w 68"/>
                        <a:gd name="T11" fmla="*/ 0 h 16"/>
                        <a:gd name="T12" fmla="*/ 62 w 68"/>
                        <a:gd name="T13" fmla="*/ 0 h 16"/>
                        <a:gd name="T14" fmla="*/ 68 w 68"/>
                        <a:gd name="T15" fmla="*/ 0 h 16"/>
                        <a:gd name="T16" fmla="*/ 68 w 68"/>
                        <a:gd name="T17" fmla="*/ 6 h 16"/>
                        <a:gd name="T18" fmla="*/ 68 w 68"/>
                        <a:gd name="T19" fmla="*/ 6 h 16"/>
                        <a:gd name="T20" fmla="*/ 68 w 68"/>
                        <a:gd name="T21" fmla="*/ 11 h 16"/>
                        <a:gd name="T22" fmla="*/ 62 w 68"/>
                        <a:gd name="T23" fmla="*/ 16 h 16"/>
                        <a:gd name="T24" fmla="*/ 6 w 6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8"/>
                        <a:gd name="T40" fmla="*/ 0 h 16"/>
                        <a:gd name="T41" fmla="*/ 68 w 6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8" h="16">
                          <a:moveTo>
                            <a:pt x="6" y="16"/>
                          </a:moveTo>
                          <a:lnTo>
                            <a:pt x="0" y="11"/>
                          </a:lnTo>
                          <a:lnTo>
                            <a:pt x="0" y="6"/>
                          </a:lnTo>
                          <a:lnTo>
                            <a:pt x="0" y="0"/>
                          </a:lnTo>
                          <a:lnTo>
                            <a:pt x="6" y="0"/>
                          </a:lnTo>
                          <a:lnTo>
                            <a:pt x="62" y="0"/>
                          </a:lnTo>
                          <a:lnTo>
                            <a:pt x="68" y="0"/>
                          </a:lnTo>
                          <a:lnTo>
                            <a:pt x="68" y="6"/>
                          </a:lnTo>
                          <a:lnTo>
                            <a:pt x="68" y="11"/>
                          </a:lnTo>
                          <a:lnTo>
                            <a:pt x="6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62" name="Freeform 506">
                      <a:extLst>
                        <a:ext uri="{FF2B5EF4-FFF2-40B4-BE49-F238E27FC236}">
                          <a16:creationId xmlns="" xmlns:a16="http://schemas.microsoft.com/office/drawing/2014/main" id="{13EECDE8-B997-4052-A687-C775F440A738}"/>
                        </a:ext>
                      </a:extLst>
                    </p:cNvPr>
                    <p:cNvSpPr>
                      <a:spLocks/>
                    </p:cNvSpPr>
                    <p:nvPr/>
                  </p:nvSpPr>
                  <p:spPr bwMode="auto">
                    <a:xfrm>
                      <a:off x="4208" y="1931"/>
                      <a:ext cx="103" cy="16"/>
                    </a:xfrm>
                    <a:custGeom>
                      <a:avLst/>
                      <a:gdLst>
                        <a:gd name="T0" fmla="*/ 5 w 68"/>
                        <a:gd name="T1" fmla="*/ 16 h 16"/>
                        <a:gd name="T2" fmla="*/ 0 w 68"/>
                        <a:gd name="T3" fmla="*/ 11 h 16"/>
                        <a:gd name="T4" fmla="*/ 0 w 68"/>
                        <a:gd name="T5" fmla="*/ 6 h 16"/>
                        <a:gd name="T6" fmla="*/ 0 w 68"/>
                        <a:gd name="T7" fmla="*/ 6 h 16"/>
                        <a:gd name="T8" fmla="*/ 0 w 68"/>
                        <a:gd name="T9" fmla="*/ 0 h 16"/>
                        <a:gd name="T10" fmla="*/ 5 w 68"/>
                        <a:gd name="T11" fmla="*/ 0 h 16"/>
                        <a:gd name="T12" fmla="*/ 62 w 68"/>
                        <a:gd name="T13" fmla="*/ 0 h 16"/>
                        <a:gd name="T14" fmla="*/ 68 w 68"/>
                        <a:gd name="T15" fmla="*/ 0 h 16"/>
                        <a:gd name="T16" fmla="*/ 68 w 68"/>
                        <a:gd name="T17" fmla="*/ 6 h 16"/>
                        <a:gd name="T18" fmla="*/ 68 w 68"/>
                        <a:gd name="T19" fmla="*/ 6 h 16"/>
                        <a:gd name="T20" fmla="*/ 68 w 68"/>
                        <a:gd name="T21" fmla="*/ 11 h 16"/>
                        <a:gd name="T22" fmla="*/ 62 w 68"/>
                        <a:gd name="T23" fmla="*/ 16 h 16"/>
                        <a:gd name="T24" fmla="*/ 5 w 6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8"/>
                        <a:gd name="T40" fmla="*/ 0 h 16"/>
                        <a:gd name="T41" fmla="*/ 68 w 6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8" h="16">
                          <a:moveTo>
                            <a:pt x="5" y="16"/>
                          </a:moveTo>
                          <a:lnTo>
                            <a:pt x="0" y="11"/>
                          </a:lnTo>
                          <a:lnTo>
                            <a:pt x="0" y="6"/>
                          </a:lnTo>
                          <a:lnTo>
                            <a:pt x="0" y="0"/>
                          </a:lnTo>
                          <a:lnTo>
                            <a:pt x="5" y="0"/>
                          </a:lnTo>
                          <a:lnTo>
                            <a:pt x="62" y="0"/>
                          </a:lnTo>
                          <a:lnTo>
                            <a:pt x="68" y="0"/>
                          </a:lnTo>
                          <a:lnTo>
                            <a:pt x="68" y="6"/>
                          </a:lnTo>
                          <a:lnTo>
                            <a:pt x="68" y="11"/>
                          </a:lnTo>
                          <a:lnTo>
                            <a:pt x="62"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63" name="Freeform 507">
                      <a:extLst>
                        <a:ext uri="{FF2B5EF4-FFF2-40B4-BE49-F238E27FC236}">
                          <a16:creationId xmlns="" xmlns:a16="http://schemas.microsoft.com/office/drawing/2014/main" id="{8EFD3595-6C74-43FB-A908-9339DE11C72B}"/>
                        </a:ext>
                      </a:extLst>
                    </p:cNvPr>
                    <p:cNvSpPr>
                      <a:spLocks/>
                    </p:cNvSpPr>
                    <p:nvPr/>
                  </p:nvSpPr>
                  <p:spPr bwMode="auto">
                    <a:xfrm>
                      <a:off x="4293" y="1921"/>
                      <a:ext cx="26"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64" name="Freeform 508">
                      <a:extLst>
                        <a:ext uri="{FF2B5EF4-FFF2-40B4-BE49-F238E27FC236}">
                          <a16:creationId xmlns="" xmlns:a16="http://schemas.microsoft.com/office/drawing/2014/main" id="{1C0316A7-9099-43E6-A508-F5AC06A463D9}"/>
                        </a:ext>
                      </a:extLst>
                    </p:cNvPr>
                    <p:cNvSpPr>
                      <a:spLocks/>
                    </p:cNvSpPr>
                    <p:nvPr/>
                  </p:nvSpPr>
                  <p:spPr bwMode="auto">
                    <a:xfrm>
                      <a:off x="4293" y="1921"/>
                      <a:ext cx="180" cy="14"/>
                    </a:xfrm>
                    <a:custGeom>
                      <a:avLst/>
                      <a:gdLst>
                        <a:gd name="T0" fmla="*/ 6 w 119"/>
                        <a:gd name="T1" fmla="*/ 16 h 16"/>
                        <a:gd name="T2" fmla="*/ 0 w 119"/>
                        <a:gd name="T3" fmla="*/ 10 h 16"/>
                        <a:gd name="T4" fmla="*/ 0 w 119"/>
                        <a:gd name="T5" fmla="*/ 5 h 16"/>
                        <a:gd name="T6" fmla="*/ 0 w 119"/>
                        <a:gd name="T7" fmla="*/ 5 h 16"/>
                        <a:gd name="T8" fmla="*/ 0 w 119"/>
                        <a:gd name="T9" fmla="*/ 0 h 16"/>
                        <a:gd name="T10" fmla="*/ 6 w 119"/>
                        <a:gd name="T11" fmla="*/ 0 h 16"/>
                        <a:gd name="T12" fmla="*/ 114 w 119"/>
                        <a:gd name="T13" fmla="*/ 0 h 16"/>
                        <a:gd name="T14" fmla="*/ 119 w 119"/>
                        <a:gd name="T15" fmla="*/ 0 h 16"/>
                        <a:gd name="T16" fmla="*/ 119 w 119"/>
                        <a:gd name="T17" fmla="*/ 5 h 16"/>
                        <a:gd name="T18" fmla="*/ 119 w 119"/>
                        <a:gd name="T19" fmla="*/ 5 h 16"/>
                        <a:gd name="T20" fmla="*/ 119 w 119"/>
                        <a:gd name="T21" fmla="*/ 10 h 16"/>
                        <a:gd name="T22" fmla="*/ 114 w 119"/>
                        <a:gd name="T23" fmla="*/ 16 h 16"/>
                        <a:gd name="T24" fmla="*/ 6 w 11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9"/>
                        <a:gd name="T40" fmla="*/ 0 h 16"/>
                        <a:gd name="T41" fmla="*/ 119 w 11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9" h="16">
                          <a:moveTo>
                            <a:pt x="6" y="16"/>
                          </a:moveTo>
                          <a:lnTo>
                            <a:pt x="0" y="10"/>
                          </a:lnTo>
                          <a:lnTo>
                            <a:pt x="0" y="5"/>
                          </a:lnTo>
                          <a:lnTo>
                            <a:pt x="0" y="0"/>
                          </a:lnTo>
                          <a:lnTo>
                            <a:pt x="6" y="0"/>
                          </a:lnTo>
                          <a:lnTo>
                            <a:pt x="114" y="0"/>
                          </a:lnTo>
                          <a:lnTo>
                            <a:pt x="119" y="0"/>
                          </a:lnTo>
                          <a:lnTo>
                            <a:pt x="119" y="5"/>
                          </a:lnTo>
                          <a:lnTo>
                            <a:pt x="119" y="10"/>
                          </a:lnTo>
                          <a:lnTo>
                            <a:pt x="114"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65" name="Freeform 509">
                      <a:extLst>
                        <a:ext uri="{FF2B5EF4-FFF2-40B4-BE49-F238E27FC236}">
                          <a16:creationId xmlns="" xmlns:a16="http://schemas.microsoft.com/office/drawing/2014/main" id="{834EF17F-C561-44B5-B18D-0443EEB2C852}"/>
                        </a:ext>
                      </a:extLst>
                    </p:cNvPr>
                    <p:cNvSpPr>
                      <a:spLocks/>
                    </p:cNvSpPr>
                    <p:nvPr/>
                  </p:nvSpPr>
                  <p:spPr bwMode="auto">
                    <a:xfrm>
                      <a:off x="4456" y="1921"/>
                      <a:ext cx="52" cy="14"/>
                    </a:xfrm>
                    <a:custGeom>
                      <a:avLst/>
                      <a:gdLst>
                        <a:gd name="T0" fmla="*/ 6 w 34"/>
                        <a:gd name="T1" fmla="*/ 16 h 16"/>
                        <a:gd name="T2" fmla="*/ 0 w 34"/>
                        <a:gd name="T3" fmla="*/ 10 h 16"/>
                        <a:gd name="T4" fmla="*/ 0 w 34"/>
                        <a:gd name="T5" fmla="*/ 5 h 16"/>
                        <a:gd name="T6" fmla="*/ 0 w 34"/>
                        <a:gd name="T7" fmla="*/ 5 h 16"/>
                        <a:gd name="T8" fmla="*/ 0 w 34"/>
                        <a:gd name="T9" fmla="*/ 0 h 16"/>
                        <a:gd name="T10" fmla="*/ 6 w 34"/>
                        <a:gd name="T11" fmla="*/ 0 h 16"/>
                        <a:gd name="T12" fmla="*/ 28 w 34"/>
                        <a:gd name="T13" fmla="*/ 0 h 16"/>
                        <a:gd name="T14" fmla="*/ 34 w 34"/>
                        <a:gd name="T15" fmla="*/ 0 h 16"/>
                        <a:gd name="T16" fmla="*/ 34 w 34"/>
                        <a:gd name="T17" fmla="*/ 5 h 16"/>
                        <a:gd name="T18" fmla="*/ 34 w 34"/>
                        <a:gd name="T19" fmla="*/ 5 h 16"/>
                        <a:gd name="T20" fmla="*/ 34 w 34"/>
                        <a:gd name="T21" fmla="*/ 10 h 16"/>
                        <a:gd name="T22" fmla="*/ 28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0"/>
                          </a:lnTo>
                          <a:lnTo>
                            <a:pt x="0" y="5"/>
                          </a:lnTo>
                          <a:lnTo>
                            <a:pt x="0" y="0"/>
                          </a:lnTo>
                          <a:lnTo>
                            <a:pt x="6" y="0"/>
                          </a:lnTo>
                          <a:lnTo>
                            <a:pt x="28" y="0"/>
                          </a:lnTo>
                          <a:lnTo>
                            <a:pt x="34" y="0"/>
                          </a:lnTo>
                          <a:lnTo>
                            <a:pt x="34" y="5"/>
                          </a:lnTo>
                          <a:lnTo>
                            <a:pt x="34" y="10"/>
                          </a:lnTo>
                          <a:lnTo>
                            <a:pt x="28"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66" name="Freeform 510">
                      <a:extLst>
                        <a:ext uri="{FF2B5EF4-FFF2-40B4-BE49-F238E27FC236}">
                          <a16:creationId xmlns="" xmlns:a16="http://schemas.microsoft.com/office/drawing/2014/main" id="{997FBB33-639F-419B-BA70-C5AC90979E35}"/>
                        </a:ext>
                      </a:extLst>
                    </p:cNvPr>
                    <p:cNvSpPr>
                      <a:spLocks/>
                    </p:cNvSpPr>
                    <p:nvPr/>
                  </p:nvSpPr>
                  <p:spPr bwMode="auto">
                    <a:xfrm>
                      <a:off x="4491" y="1905"/>
                      <a:ext cx="26" cy="26"/>
                    </a:xfrm>
                    <a:custGeom>
                      <a:avLst/>
                      <a:gdLst>
                        <a:gd name="T0" fmla="*/ 17 w 17"/>
                        <a:gd name="T1" fmla="*/ 21 h 26"/>
                        <a:gd name="T2" fmla="*/ 11 w 17"/>
                        <a:gd name="T3" fmla="*/ 26 h 26"/>
                        <a:gd name="T4" fmla="*/ 5 w 17"/>
                        <a:gd name="T5" fmla="*/ 26 h 26"/>
                        <a:gd name="T6" fmla="*/ 5 w 17"/>
                        <a:gd name="T7" fmla="*/ 26 h 26"/>
                        <a:gd name="T8" fmla="*/ 0 w 17"/>
                        <a:gd name="T9" fmla="*/ 26 h 26"/>
                        <a:gd name="T10" fmla="*/ 0 w 17"/>
                        <a:gd name="T11" fmla="*/ 21 h 26"/>
                        <a:gd name="T12" fmla="*/ 0 w 17"/>
                        <a:gd name="T13" fmla="*/ 5 h 26"/>
                        <a:gd name="T14" fmla="*/ 0 w 17"/>
                        <a:gd name="T15" fmla="*/ 0 h 26"/>
                        <a:gd name="T16" fmla="*/ 5 w 17"/>
                        <a:gd name="T17" fmla="*/ 0 h 26"/>
                        <a:gd name="T18" fmla="*/ 5 w 17"/>
                        <a:gd name="T19" fmla="*/ 0 h 26"/>
                        <a:gd name="T20" fmla="*/ 11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1" y="26"/>
                          </a:lnTo>
                          <a:lnTo>
                            <a:pt x="5" y="26"/>
                          </a:lnTo>
                          <a:lnTo>
                            <a:pt x="0" y="26"/>
                          </a:lnTo>
                          <a:lnTo>
                            <a:pt x="0" y="21"/>
                          </a:lnTo>
                          <a:lnTo>
                            <a:pt x="0" y="5"/>
                          </a:lnTo>
                          <a:lnTo>
                            <a:pt x="0" y="0"/>
                          </a:lnTo>
                          <a:lnTo>
                            <a:pt x="5" y="0"/>
                          </a:lnTo>
                          <a:lnTo>
                            <a:pt x="11" y="0"/>
                          </a:lnTo>
                          <a:lnTo>
                            <a:pt x="17" y="5"/>
                          </a:lnTo>
                          <a:lnTo>
                            <a:pt x="17" y="21"/>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67" name="Freeform 511">
                      <a:extLst>
                        <a:ext uri="{FF2B5EF4-FFF2-40B4-BE49-F238E27FC236}">
                          <a16:creationId xmlns="" xmlns:a16="http://schemas.microsoft.com/office/drawing/2014/main" id="{62BBF321-6DD3-4D17-B0B6-6D4D6C287198}"/>
                        </a:ext>
                      </a:extLst>
                    </p:cNvPr>
                    <p:cNvSpPr>
                      <a:spLocks/>
                    </p:cNvSpPr>
                    <p:nvPr/>
                  </p:nvSpPr>
                  <p:spPr bwMode="auto">
                    <a:xfrm>
                      <a:off x="4491" y="1905"/>
                      <a:ext cx="119" cy="16"/>
                    </a:xfrm>
                    <a:custGeom>
                      <a:avLst/>
                      <a:gdLst>
                        <a:gd name="T0" fmla="*/ 5 w 79"/>
                        <a:gd name="T1" fmla="*/ 16 h 16"/>
                        <a:gd name="T2" fmla="*/ 0 w 79"/>
                        <a:gd name="T3" fmla="*/ 10 h 16"/>
                        <a:gd name="T4" fmla="*/ 0 w 79"/>
                        <a:gd name="T5" fmla="*/ 5 h 16"/>
                        <a:gd name="T6" fmla="*/ 0 w 79"/>
                        <a:gd name="T7" fmla="*/ 5 h 16"/>
                        <a:gd name="T8" fmla="*/ 0 w 79"/>
                        <a:gd name="T9" fmla="*/ 0 h 16"/>
                        <a:gd name="T10" fmla="*/ 5 w 79"/>
                        <a:gd name="T11" fmla="*/ 0 h 16"/>
                        <a:gd name="T12" fmla="*/ 73 w 79"/>
                        <a:gd name="T13" fmla="*/ 0 h 16"/>
                        <a:gd name="T14" fmla="*/ 79 w 79"/>
                        <a:gd name="T15" fmla="*/ 0 h 16"/>
                        <a:gd name="T16" fmla="*/ 79 w 79"/>
                        <a:gd name="T17" fmla="*/ 5 h 16"/>
                        <a:gd name="T18" fmla="*/ 79 w 79"/>
                        <a:gd name="T19" fmla="*/ 5 h 16"/>
                        <a:gd name="T20" fmla="*/ 79 w 79"/>
                        <a:gd name="T21" fmla="*/ 10 h 16"/>
                        <a:gd name="T22" fmla="*/ 73 w 79"/>
                        <a:gd name="T23" fmla="*/ 16 h 16"/>
                        <a:gd name="T24" fmla="*/ 5 w 7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9"/>
                        <a:gd name="T40" fmla="*/ 0 h 16"/>
                        <a:gd name="T41" fmla="*/ 79 w 7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9" h="16">
                          <a:moveTo>
                            <a:pt x="5" y="16"/>
                          </a:moveTo>
                          <a:lnTo>
                            <a:pt x="0" y="10"/>
                          </a:lnTo>
                          <a:lnTo>
                            <a:pt x="0" y="5"/>
                          </a:lnTo>
                          <a:lnTo>
                            <a:pt x="0" y="0"/>
                          </a:lnTo>
                          <a:lnTo>
                            <a:pt x="5" y="0"/>
                          </a:lnTo>
                          <a:lnTo>
                            <a:pt x="73" y="0"/>
                          </a:lnTo>
                          <a:lnTo>
                            <a:pt x="79" y="0"/>
                          </a:lnTo>
                          <a:lnTo>
                            <a:pt x="79" y="5"/>
                          </a:lnTo>
                          <a:lnTo>
                            <a:pt x="79" y="10"/>
                          </a:lnTo>
                          <a:lnTo>
                            <a:pt x="73"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68" name="Freeform 512">
                      <a:extLst>
                        <a:ext uri="{FF2B5EF4-FFF2-40B4-BE49-F238E27FC236}">
                          <a16:creationId xmlns="" xmlns:a16="http://schemas.microsoft.com/office/drawing/2014/main" id="{03EBD0C0-E0B1-49EC-B2BE-8984CE7E839E}"/>
                        </a:ext>
                      </a:extLst>
                    </p:cNvPr>
                    <p:cNvSpPr>
                      <a:spLocks/>
                    </p:cNvSpPr>
                    <p:nvPr/>
                  </p:nvSpPr>
                  <p:spPr bwMode="auto">
                    <a:xfrm>
                      <a:off x="4594" y="1894"/>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6 h 21"/>
                        <a:gd name="T14" fmla="*/ 0 w 17"/>
                        <a:gd name="T15" fmla="*/ 0 h 21"/>
                        <a:gd name="T16" fmla="*/ 5 w 17"/>
                        <a:gd name="T17" fmla="*/ 0 h 21"/>
                        <a:gd name="T18" fmla="*/ 5 w 17"/>
                        <a:gd name="T19" fmla="*/ 0 h 21"/>
                        <a:gd name="T20" fmla="*/ 11 w 17"/>
                        <a:gd name="T21" fmla="*/ 0 h 21"/>
                        <a:gd name="T22" fmla="*/ 17 w 17"/>
                        <a:gd name="T23" fmla="*/ 6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6"/>
                          </a:lnTo>
                          <a:lnTo>
                            <a:pt x="0" y="0"/>
                          </a:lnTo>
                          <a:lnTo>
                            <a:pt x="5"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69" name="Freeform 513">
                      <a:extLst>
                        <a:ext uri="{FF2B5EF4-FFF2-40B4-BE49-F238E27FC236}">
                          <a16:creationId xmlns="" xmlns:a16="http://schemas.microsoft.com/office/drawing/2014/main" id="{02AD09D3-A1C1-4C25-A4BE-F45BC2694A99}"/>
                        </a:ext>
                      </a:extLst>
                    </p:cNvPr>
                    <p:cNvSpPr>
                      <a:spLocks/>
                    </p:cNvSpPr>
                    <p:nvPr/>
                  </p:nvSpPr>
                  <p:spPr bwMode="auto">
                    <a:xfrm>
                      <a:off x="4594" y="1894"/>
                      <a:ext cx="128" cy="16"/>
                    </a:xfrm>
                    <a:custGeom>
                      <a:avLst/>
                      <a:gdLst>
                        <a:gd name="T0" fmla="*/ 5 w 85"/>
                        <a:gd name="T1" fmla="*/ 16 h 16"/>
                        <a:gd name="T2" fmla="*/ 0 w 85"/>
                        <a:gd name="T3" fmla="*/ 11 h 16"/>
                        <a:gd name="T4" fmla="*/ 0 w 85"/>
                        <a:gd name="T5" fmla="*/ 6 h 16"/>
                        <a:gd name="T6" fmla="*/ 0 w 85"/>
                        <a:gd name="T7" fmla="*/ 6 h 16"/>
                        <a:gd name="T8" fmla="*/ 0 w 85"/>
                        <a:gd name="T9" fmla="*/ 0 h 16"/>
                        <a:gd name="T10" fmla="*/ 5 w 85"/>
                        <a:gd name="T11" fmla="*/ 0 h 16"/>
                        <a:gd name="T12" fmla="*/ 79 w 85"/>
                        <a:gd name="T13" fmla="*/ 0 h 16"/>
                        <a:gd name="T14" fmla="*/ 85 w 85"/>
                        <a:gd name="T15" fmla="*/ 0 h 16"/>
                        <a:gd name="T16" fmla="*/ 85 w 85"/>
                        <a:gd name="T17" fmla="*/ 6 h 16"/>
                        <a:gd name="T18" fmla="*/ 85 w 85"/>
                        <a:gd name="T19" fmla="*/ 6 h 16"/>
                        <a:gd name="T20" fmla="*/ 85 w 85"/>
                        <a:gd name="T21" fmla="*/ 11 h 16"/>
                        <a:gd name="T22" fmla="*/ 79 w 85"/>
                        <a:gd name="T23" fmla="*/ 16 h 16"/>
                        <a:gd name="T24" fmla="*/ 5 w 8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5"/>
                        <a:gd name="T40" fmla="*/ 0 h 16"/>
                        <a:gd name="T41" fmla="*/ 85 w 8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5" h="16">
                          <a:moveTo>
                            <a:pt x="5" y="16"/>
                          </a:moveTo>
                          <a:lnTo>
                            <a:pt x="0" y="11"/>
                          </a:lnTo>
                          <a:lnTo>
                            <a:pt x="0" y="6"/>
                          </a:lnTo>
                          <a:lnTo>
                            <a:pt x="0" y="0"/>
                          </a:lnTo>
                          <a:lnTo>
                            <a:pt x="5" y="0"/>
                          </a:lnTo>
                          <a:lnTo>
                            <a:pt x="79" y="0"/>
                          </a:lnTo>
                          <a:lnTo>
                            <a:pt x="85" y="0"/>
                          </a:lnTo>
                          <a:lnTo>
                            <a:pt x="85" y="6"/>
                          </a:lnTo>
                          <a:lnTo>
                            <a:pt x="85" y="11"/>
                          </a:lnTo>
                          <a:lnTo>
                            <a:pt x="79"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70" name="Freeform 514">
                      <a:extLst>
                        <a:ext uri="{FF2B5EF4-FFF2-40B4-BE49-F238E27FC236}">
                          <a16:creationId xmlns="" xmlns:a16="http://schemas.microsoft.com/office/drawing/2014/main" id="{91871D95-B14D-4762-9109-643A5ED67274}"/>
                        </a:ext>
                      </a:extLst>
                    </p:cNvPr>
                    <p:cNvSpPr>
                      <a:spLocks/>
                    </p:cNvSpPr>
                    <p:nvPr/>
                  </p:nvSpPr>
                  <p:spPr bwMode="auto">
                    <a:xfrm>
                      <a:off x="4704" y="1894"/>
                      <a:ext cx="77" cy="16"/>
                    </a:xfrm>
                    <a:custGeom>
                      <a:avLst/>
                      <a:gdLst>
                        <a:gd name="T0" fmla="*/ 6 w 51"/>
                        <a:gd name="T1" fmla="*/ 16 h 16"/>
                        <a:gd name="T2" fmla="*/ 0 w 51"/>
                        <a:gd name="T3" fmla="*/ 11 h 16"/>
                        <a:gd name="T4" fmla="*/ 0 w 51"/>
                        <a:gd name="T5" fmla="*/ 6 h 16"/>
                        <a:gd name="T6" fmla="*/ 0 w 51"/>
                        <a:gd name="T7" fmla="*/ 6 h 16"/>
                        <a:gd name="T8" fmla="*/ 0 w 51"/>
                        <a:gd name="T9" fmla="*/ 0 h 16"/>
                        <a:gd name="T10" fmla="*/ 6 w 51"/>
                        <a:gd name="T11" fmla="*/ 0 h 16"/>
                        <a:gd name="T12" fmla="*/ 46 w 51"/>
                        <a:gd name="T13" fmla="*/ 0 h 16"/>
                        <a:gd name="T14" fmla="*/ 51 w 51"/>
                        <a:gd name="T15" fmla="*/ 0 h 16"/>
                        <a:gd name="T16" fmla="*/ 51 w 51"/>
                        <a:gd name="T17" fmla="*/ 6 h 16"/>
                        <a:gd name="T18" fmla="*/ 51 w 51"/>
                        <a:gd name="T19" fmla="*/ 6 h 16"/>
                        <a:gd name="T20" fmla="*/ 51 w 51"/>
                        <a:gd name="T21" fmla="*/ 11 h 16"/>
                        <a:gd name="T22" fmla="*/ 46 w 51"/>
                        <a:gd name="T23" fmla="*/ 16 h 16"/>
                        <a:gd name="T24" fmla="*/ 6 w 51"/>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16"/>
                        <a:gd name="T41" fmla="*/ 51 w 51"/>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16">
                          <a:moveTo>
                            <a:pt x="6" y="16"/>
                          </a:moveTo>
                          <a:lnTo>
                            <a:pt x="0" y="11"/>
                          </a:lnTo>
                          <a:lnTo>
                            <a:pt x="0" y="6"/>
                          </a:lnTo>
                          <a:lnTo>
                            <a:pt x="0" y="0"/>
                          </a:lnTo>
                          <a:lnTo>
                            <a:pt x="6" y="0"/>
                          </a:lnTo>
                          <a:lnTo>
                            <a:pt x="46" y="0"/>
                          </a:lnTo>
                          <a:lnTo>
                            <a:pt x="51" y="0"/>
                          </a:lnTo>
                          <a:lnTo>
                            <a:pt x="51" y="6"/>
                          </a:lnTo>
                          <a:lnTo>
                            <a:pt x="51" y="11"/>
                          </a:lnTo>
                          <a:lnTo>
                            <a:pt x="46"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71" name="Freeform 515">
                      <a:extLst>
                        <a:ext uri="{FF2B5EF4-FFF2-40B4-BE49-F238E27FC236}">
                          <a16:creationId xmlns="" xmlns:a16="http://schemas.microsoft.com/office/drawing/2014/main" id="{72C42E2D-5158-49BC-9356-84F2D61F48AA}"/>
                        </a:ext>
                      </a:extLst>
                    </p:cNvPr>
                    <p:cNvSpPr>
                      <a:spLocks/>
                    </p:cNvSpPr>
                    <p:nvPr/>
                  </p:nvSpPr>
                  <p:spPr bwMode="auto">
                    <a:xfrm>
                      <a:off x="4765" y="1884"/>
                      <a:ext cx="25" cy="21"/>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72" name="Freeform 516">
                      <a:extLst>
                        <a:ext uri="{FF2B5EF4-FFF2-40B4-BE49-F238E27FC236}">
                          <a16:creationId xmlns="" xmlns:a16="http://schemas.microsoft.com/office/drawing/2014/main" id="{074E48B6-1E0E-4CCB-B676-2FB1535D1C3F}"/>
                        </a:ext>
                      </a:extLst>
                    </p:cNvPr>
                    <p:cNvSpPr>
                      <a:spLocks/>
                    </p:cNvSpPr>
                    <p:nvPr/>
                  </p:nvSpPr>
                  <p:spPr bwMode="auto">
                    <a:xfrm>
                      <a:off x="4765" y="1884"/>
                      <a:ext cx="60" cy="16"/>
                    </a:xfrm>
                    <a:custGeom>
                      <a:avLst/>
                      <a:gdLst>
                        <a:gd name="T0" fmla="*/ 6 w 40"/>
                        <a:gd name="T1" fmla="*/ 16 h 16"/>
                        <a:gd name="T2" fmla="*/ 0 w 40"/>
                        <a:gd name="T3" fmla="*/ 10 h 16"/>
                        <a:gd name="T4" fmla="*/ 0 w 40"/>
                        <a:gd name="T5" fmla="*/ 5 h 16"/>
                        <a:gd name="T6" fmla="*/ 0 w 40"/>
                        <a:gd name="T7" fmla="*/ 5 h 16"/>
                        <a:gd name="T8" fmla="*/ 0 w 40"/>
                        <a:gd name="T9" fmla="*/ 0 h 16"/>
                        <a:gd name="T10" fmla="*/ 6 w 40"/>
                        <a:gd name="T11" fmla="*/ 0 h 16"/>
                        <a:gd name="T12" fmla="*/ 34 w 40"/>
                        <a:gd name="T13" fmla="*/ 0 h 16"/>
                        <a:gd name="T14" fmla="*/ 40 w 40"/>
                        <a:gd name="T15" fmla="*/ 0 h 16"/>
                        <a:gd name="T16" fmla="*/ 40 w 40"/>
                        <a:gd name="T17" fmla="*/ 5 h 16"/>
                        <a:gd name="T18" fmla="*/ 40 w 40"/>
                        <a:gd name="T19" fmla="*/ 5 h 16"/>
                        <a:gd name="T20" fmla="*/ 40 w 40"/>
                        <a:gd name="T21" fmla="*/ 10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0"/>
                          </a:lnTo>
                          <a:lnTo>
                            <a:pt x="0" y="5"/>
                          </a:lnTo>
                          <a:lnTo>
                            <a:pt x="0" y="0"/>
                          </a:lnTo>
                          <a:lnTo>
                            <a:pt x="6" y="0"/>
                          </a:lnTo>
                          <a:lnTo>
                            <a:pt x="34" y="0"/>
                          </a:lnTo>
                          <a:lnTo>
                            <a:pt x="40" y="0"/>
                          </a:lnTo>
                          <a:lnTo>
                            <a:pt x="40" y="5"/>
                          </a:lnTo>
                          <a:lnTo>
                            <a:pt x="40" y="10"/>
                          </a:lnTo>
                          <a:lnTo>
                            <a:pt x="34"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73" name="Freeform 517">
                      <a:extLst>
                        <a:ext uri="{FF2B5EF4-FFF2-40B4-BE49-F238E27FC236}">
                          <a16:creationId xmlns="" xmlns:a16="http://schemas.microsoft.com/office/drawing/2014/main" id="{B8EA2F8A-C800-49AA-B431-DF50AD8F6143}"/>
                        </a:ext>
                      </a:extLst>
                    </p:cNvPr>
                    <p:cNvSpPr>
                      <a:spLocks/>
                    </p:cNvSpPr>
                    <p:nvPr/>
                  </p:nvSpPr>
                  <p:spPr bwMode="auto">
                    <a:xfrm>
                      <a:off x="4807" y="1868"/>
                      <a:ext cx="26" cy="26"/>
                    </a:xfrm>
                    <a:custGeom>
                      <a:avLst/>
                      <a:gdLst>
                        <a:gd name="T0" fmla="*/ 17 w 17"/>
                        <a:gd name="T1" fmla="*/ 21 h 26"/>
                        <a:gd name="T2" fmla="*/ 12 w 17"/>
                        <a:gd name="T3" fmla="*/ 26 h 26"/>
                        <a:gd name="T4" fmla="*/ 6 w 17"/>
                        <a:gd name="T5" fmla="*/ 26 h 26"/>
                        <a:gd name="T6" fmla="*/ 6 w 17"/>
                        <a:gd name="T7" fmla="*/ 26 h 26"/>
                        <a:gd name="T8" fmla="*/ 0 w 17"/>
                        <a:gd name="T9" fmla="*/ 26 h 26"/>
                        <a:gd name="T10" fmla="*/ 0 w 17"/>
                        <a:gd name="T11" fmla="*/ 21 h 26"/>
                        <a:gd name="T12" fmla="*/ 0 w 17"/>
                        <a:gd name="T13" fmla="*/ 5 h 26"/>
                        <a:gd name="T14" fmla="*/ 0 w 17"/>
                        <a:gd name="T15" fmla="*/ 0 h 26"/>
                        <a:gd name="T16" fmla="*/ 6 w 17"/>
                        <a:gd name="T17" fmla="*/ 0 h 26"/>
                        <a:gd name="T18" fmla="*/ 6 w 17"/>
                        <a:gd name="T19" fmla="*/ 0 h 26"/>
                        <a:gd name="T20" fmla="*/ 12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2" y="26"/>
                          </a:lnTo>
                          <a:lnTo>
                            <a:pt x="6" y="26"/>
                          </a:lnTo>
                          <a:lnTo>
                            <a:pt x="0" y="26"/>
                          </a:lnTo>
                          <a:lnTo>
                            <a:pt x="0" y="21"/>
                          </a:lnTo>
                          <a:lnTo>
                            <a:pt x="0" y="5"/>
                          </a:lnTo>
                          <a:lnTo>
                            <a:pt x="0" y="0"/>
                          </a:lnTo>
                          <a:lnTo>
                            <a:pt x="6" y="0"/>
                          </a:lnTo>
                          <a:lnTo>
                            <a:pt x="12" y="0"/>
                          </a:lnTo>
                          <a:lnTo>
                            <a:pt x="17" y="5"/>
                          </a:lnTo>
                          <a:lnTo>
                            <a:pt x="17" y="21"/>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74" name="Freeform 518">
                      <a:extLst>
                        <a:ext uri="{FF2B5EF4-FFF2-40B4-BE49-F238E27FC236}">
                          <a16:creationId xmlns="" xmlns:a16="http://schemas.microsoft.com/office/drawing/2014/main" id="{C8E8B4FF-00BD-4D34-884E-B427264AE3F3}"/>
                        </a:ext>
                      </a:extLst>
                    </p:cNvPr>
                    <p:cNvSpPr>
                      <a:spLocks/>
                    </p:cNvSpPr>
                    <p:nvPr/>
                  </p:nvSpPr>
                  <p:spPr bwMode="auto">
                    <a:xfrm>
                      <a:off x="4807" y="1868"/>
                      <a:ext cx="60" cy="16"/>
                    </a:xfrm>
                    <a:custGeom>
                      <a:avLst/>
                      <a:gdLst>
                        <a:gd name="T0" fmla="*/ 6 w 40"/>
                        <a:gd name="T1" fmla="*/ 16 h 16"/>
                        <a:gd name="T2" fmla="*/ 0 w 40"/>
                        <a:gd name="T3" fmla="*/ 10 h 16"/>
                        <a:gd name="T4" fmla="*/ 0 w 40"/>
                        <a:gd name="T5" fmla="*/ 5 h 16"/>
                        <a:gd name="T6" fmla="*/ 0 w 40"/>
                        <a:gd name="T7" fmla="*/ 5 h 16"/>
                        <a:gd name="T8" fmla="*/ 0 w 40"/>
                        <a:gd name="T9" fmla="*/ 0 h 16"/>
                        <a:gd name="T10" fmla="*/ 6 w 40"/>
                        <a:gd name="T11" fmla="*/ 0 h 16"/>
                        <a:gd name="T12" fmla="*/ 34 w 40"/>
                        <a:gd name="T13" fmla="*/ 0 h 16"/>
                        <a:gd name="T14" fmla="*/ 40 w 40"/>
                        <a:gd name="T15" fmla="*/ 0 h 16"/>
                        <a:gd name="T16" fmla="*/ 40 w 40"/>
                        <a:gd name="T17" fmla="*/ 5 h 16"/>
                        <a:gd name="T18" fmla="*/ 40 w 40"/>
                        <a:gd name="T19" fmla="*/ 5 h 16"/>
                        <a:gd name="T20" fmla="*/ 40 w 40"/>
                        <a:gd name="T21" fmla="*/ 10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0"/>
                          </a:lnTo>
                          <a:lnTo>
                            <a:pt x="0" y="5"/>
                          </a:lnTo>
                          <a:lnTo>
                            <a:pt x="0" y="0"/>
                          </a:lnTo>
                          <a:lnTo>
                            <a:pt x="6" y="0"/>
                          </a:lnTo>
                          <a:lnTo>
                            <a:pt x="34" y="0"/>
                          </a:lnTo>
                          <a:lnTo>
                            <a:pt x="40" y="0"/>
                          </a:lnTo>
                          <a:lnTo>
                            <a:pt x="40" y="5"/>
                          </a:lnTo>
                          <a:lnTo>
                            <a:pt x="40" y="10"/>
                          </a:lnTo>
                          <a:lnTo>
                            <a:pt x="34"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75" name="Freeform 519">
                      <a:extLst>
                        <a:ext uri="{FF2B5EF4-FFF2-40B4-BE49-F238E27FC236}">
                          <a16:creationId xmlns="" xmlns:a16="http://schemas.microsoft.com/office/drawing/2014/main" id="{975490FD-843E-45F0-8685-3C22C8C84BDA}"/>
                        </a:ext>
                      </a:extLst>
                    </p:cNvPr>
                    <p:cNvSpPr>
                      <a:spLocks/>
                    </p:cNvSpPr>
                    <p:nvPr/>
                  </p:nvSpPr>
                  <p:spPr bwMode="auto">
                    <a:xfrm>
                      <a:off x="4851" y="1857"/>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76" name="Freeform 520">
                      <a:extLst>
                        <a:ext uri="{FF2B5EF4-FFF2-40B4-BE49-F238E27FC236}">
                          <a16:creationId xmlns="" xmlns:a16="http://schemas.microsoft.com/office/drawing/2014/main" id="{BBA62CB5-89B0-48AA-B8AC-545E8E212882}"/>
                        </a:ext>
                      </a:extLst>
                    </p:cNvPr>
                    <p:cNvSpPr>
                      <a:spLocks/>
                    </p:cNvSpPr>
                    <p:nvPr/>
                  </p:nvSpPr>
                  <p:spPr bwMode="auto">
                    <a:xfrm>
                      <a:off x="4851" y="1857"/>
                      <a:ext cx="59" cy="16"/>
                    </a:xfrm>
                    <a:custGeom>
                      <a:avLst/>
                      <a:gdLst>
                        <a:gd name="T0" fmla="*/ 5 w 39"/>
                        <a:gd name="T1" fmla="*/ 16 h 16"/>
                        <a:gd name="T2" fmla="*/ 0 w 39"/>
                        <a:gd name="T3" fmla="*/ 11 h 16"/>
                        <a:gd name="T4" fmla="*/ 0 w 39"/>
                        <a:gd name="T5" fmla="*/ 5 h 16"/>
                        <a:gd name="T6" fmla="*/ 0 w 39"/>
                        <a:gd name="T7" fmla="*/ 5 h 16"/>
                        <a:gd name="T8" fmla="*/ 0 w 39"/>
                        <a:gd name="T9" fmla="*/ 0 h 16"/>
                        <a:gd name="T10" fmla="*/ 5 w 39"/>
                        <a:gd name="T11" fmla="*/ 0 h 16"/>
                        <a:gd name="T12" fmla="*/ 34 w 39"/>
                        <a:gd name="T13" fmla="*/ 0 h 16"/>
                        <a:gd name="T14" fmla="*/ 39 w 39"/>
                        <a:gd name="T15" fmla="*/ 0 h 16"/>
                        <a:gd name="T16" fmla="*/ 39 w 39"/>
                        <a:gd name="T17" fmla="*/ 5 h 16"/>
                        <a:gd name="T18" fmla="*/ 39 w 39"/>
                        <a:gd name="T19" fmla="*/ 5 h 16"/>
                        <a:gd name="T20" fmla="*/ 39 w 39"/>
                        <a:gd name="T21" fmla="*/ 11 h 16"/>
                        <a:gd name="T22" fmla="*/ 34 w 39"/>
                        <a:gd name="T23" fmla="*/ 16 h 16"/>
                        <a:gd name="T24" fmla="*/ 5 w 3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
                        <a:gd name="T40" fmla="*/ 0 h 16"/>
                        <a:gd name="T41" fmla="*/ 39 w 3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 h="16">
                          <a:moveTo>
                            <a:pt x="5" y="16"/>
                          </a:moveTo>
                          <a:lnTo>
                            <a:pt x="0" y="11"/>
                          </a:lnTo>
                          <a:lnTo>
                            <a:pt x="0" y="5"/>
                          </a:lnTo>
                          <a:lnTo>
                            <a:pt x="0" y="0"/>
                          </a:lnTo>
                          <a:lnTo>
                            <a:pt x="5" y="0"/>
                          </a:lnTo>
                          <a:lnTo>
                            <a:pt x="34" y="0"/>
                          </a:lnTo>
                          <a:lnTo>
                            <a:pt x="39" y="0"/>
                          </a:lnTo>
                          <a:lnTo>
                            <a:pt x="39" y="5"/>
                          </a:lnTo>
                          <a:lnTo>
                            <a:pt x="39" y="11"/>
                          </a:lnTo>
                          <a:lnTo>
                            <a:pt x="34"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77" name="Freeform 521">
                      <a:extLst>
                        <a:ext uri="{FF2B5EF4-FFF2-40B4-BE49-F238E27FC236}">
                          <a16:creationId xmlns="" xmlns:a16="http://schemas.microsoft.com/office/drawing/2014/main" id="{9B6DC6CF-7276-495C-934C-0FE8A3464A35}"/>
                        </a:ext>
                      </a:extLst>
                    </p:cNvPr>
                    <p:cNvSpPr>
                      <a:spLocks/>
                    </p:cNvSpPr>
                    <p:nvPr/>
                  </p:nvSpPr>
                  <p:spPr bwMode="auto">
                    <a:xfrm>
                      <a:off x="4893" y="1857"/>
                      <a:ext cx="232" cy="16"/>
                    </a:xfrm>
                    <a:custGeom>
                      <a:avLst/>
                      <a:gdLst>
                        <a:gd name="T0" fmla="*/ 6 w 153"/>
                        <a:gd name="T1" fmla="*/ 16 h 16"/>
                        <a:gd name="T2" fmla="*/ 0 w 153"/>
                        <a:gd name="T3" fmla="*/ 11 h 16"/>
                        <a:gd name="T4" fmla="*/ 0 w 153"/>
                        <a:gd name="T5" fmla="*/ 5 h 16"/>
                        <a:gd name="T6" fmla="*/ 0 w 153"/>
                        <a:gd name="T7" fmla="*/ 5 h 16"/>
                        <a:gd name="T8" fmla="*/ 0 w 153"/>
                        <a:gd name="T9" fmla="*/ 0 h 16"/>
                        <a:gd name="T10" fmla="*/ 6 w 153"/>
                        <a:gd name="T11" fmla="*/ 0 h 16"/>
                        <a:gd name="T12" fmla="*/ 148 w 153"/>
                        <a:gd name="T13" fmla="*/ 0 h 16"/>
                        <a:gd name="T14" fmla="*/ 153 w 153"/>
                        <a:gd name="T15" fmla="*/ 0 h 16"/>
                        <a:gd name="T16" fmla="*/ 153 w 153"/>
                        <a:gd name="T17" fmla="*/ 5 h 16"/>
                        <a:gd name="T18" fmla="*/ 153 w 153"/>
                        <a:gd name="T19" fmla="*/ 5 h 16"/>
                        <a:gd name="T20" fmla="*/ 153 w 153"/>
                        <a:gd name="T21" fmla="*/ 11 h 16"/>
                        <a:gd name="T22" fmla="*/ 148 w 153"/>
                        <a:gd name="T23" fmla="*/ 16 h 16"/>
                        <a:gd name="T24" fmla="*/ 6 w 15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3"/>
                        <a:gd name="T40" fmla="*/ 0 h 16"/>
                        <a:gd name="T41" fmla="*/ 153 w 15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3" h="16">
                          <a:moveTo>
                            <a:pt x="6" y="16"/>
                          </a:moveTo>
                          <a:lnTo>
                            <a:pt x="0" y="11"/>
                          </a:lnTo>
                          <a:lnTo>
                            <a:pt x="0" y="5"/>
                          </a:lnTo>
                          <a:lnTo>
                            <a:pt x="0" y="0"/>
                          </a:lnTo>
                          <a:lnTo>
                            <a:pt x="6" y="0"/>
                          </a:lnTo>
                          <a:lnTo>
                            <a:pt x="148" y="0"/>
                          </a:lnTo>
                          <a:lnTo>
                            <a:pt x="153" y="0"/>
                          </a:lnTo>
                          <a:lnTo>
                            <a:pt x="153" y="5"/>
                          </a:lnTo>
                          <a:lnTo>
                            <a:pt x="153" y="11"/>
                          </a:lnTo>
                          <a:lnTo>
                            <a:pt x="148"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78" name="Freeform 522">
                      <a:extLst>
                        <a:ext uri="{FF2B5EF4-FFF2-40B4-BE49-F238E27FC236}">
                          <a16:creationId xmlns="" xmlns:a16="http://schemas.microsoft.com/office/drawing/2014/main" id="{582A6634-82B4-4BC5-BA33-205FDEEDC3F3}"/>
                        </a:ext>
                      </a:extLst>
                    </p:cNvPr>
                    <p:cNvSpPr>
                      <a:spLocks/>
                    </p:cNvSpPr>
                    <p:nvPr/>
                  </p:nvSpPr>
                  <p:spPr bwMode="auto">
                    <a:xfrm>
                      <a:off x="5101" y="1857"/>
                      <a:ext cx="35" cy="16"/>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79" name="Freeform 523">
                      <a:extLst>
                        <a:ext uri="{FF2B5EF4-FFF2-40B4-BE49-F238E27FC236}">
                          <a16:creationId xmlns="" xmlns:a16="http://schemas.microsoft.com/office/drawing/2014/main" id="{4429A0E0-677B-4FFF-8617-0848760F5CFA}"/>
                        </a:ext>
                      </a:extLst>
                    </p:cNvPr>
                    <p:cNvSpPr>
                      <a:spLocks/>
                    </p:cNvSpPr>
                    <p:nvPr/>
                  </p:nvSpPr>
                  <p:spPr bwMode="auto">
                    <a:xfrm>
                      <a:off x="5118" y="1857"/>
                      <a:ext cx="137" cy="16"/>
                    </a:xfrm>
                    <a:custGeom>
                      <a:avLst/>
                      <a:gdLst>
                        <a:gd name="T0" fmla="*/ 6 w 91"/>
                        <a:gd name="T1" fmla="*/ 16 h 16"/>
                        <a:gd name="T2" fmla="*/ 0 w 91"/>
                        <a:gd name="T3" fmla="*/ 11 h 16"/>
                        <a:gd name="T4" fmla="*/ 0 w 91"/>
                        <a:gd name="T5" fmla="*/ 5 h 16"/>
                        <a:gd name="T6" fmla="*/ 0 w 91"/>
                        <a:gd name="T7" fmla="*/ 5 h 16"/>
                        <a:gd name="T8" fmla="*/ 0 w 91"/>
                        <a:gd name="T9" fmla="*/ 0 h 16"/>
                        <a:gd name="T10" fmla="*/ 6 w 91"/>
                        <a:gd name="T11" fmla="*/ 0 h 16"/>
                        <a:gd name="T12" fmla="*/ 85 w 91"/>
                        <a:gd name="T13" fmla="*/ 0 h 16"/>
                        <a:gd name="T14" fmla="*/ 91 w 91"/>
                        <a:gd name="T15" fmla="*/ 0 h 16"/>
                        <a:gd name="T16" fmla="*/ 91 w 91"/>
                        <a:gd name="T17" fmla="*/ 5 h 16"/>
                        <a:gd name="T18" fmla="*/ 91 w 91"/>
                        <a:gd name="T19" fmla="*/ 5 h 16"/>
                        <a:gd name="T20" fmla="*/ 91 w 91"/>
                        <a:gd name="T21" fmla="*/ 11 h 16"/>
                        <a:gd name="T22" fmla="*/ 85 w 91"/>
                        <a:gd name="T23" fmla="*/ 16 h 16"/>
                        <a:gd name="T24" fmla="*/ 6 w 91"/>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1"/>
                        <a:gd name="T40" fmla="*/ 0 h 16"/>
                        <a:gd name="T41" fmla="*/ 91 w 91"/>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1" h="16">
                          <a:moveTo>
                            <a:pt x="6" y="16"/>
                          </a:moveTo>
                          <a:lnTo>
                            <a:pt x="0" y="11"/>
                          </a:lnTo>
                          <a:lnTo>
                            <a:pt x="0" y="5"/>
                          </a:lnTo>
                          <a:lnTo>
                            <a:pt x="0" y="0"/>
                          </a:lnTo>
                          <a:lnTo>
                            <a:pt x="6" y="0"/>
                          </a:lnTo>
                          <a:lnTo>
                            <a:pt x="85" y="0"/>
                          </a:lnTo>
                          <a:lnTo>
                            <a:pt x="91" y="0"/>
                          </a:lnTo>
                          <a:lnTo>
                            <a:pt x="91" y="5"/>
                          </a:lnTo>
                          <a:lnTo>
                            <a:pt x="91" y="11"/>
                          </a:lnTo>
                          <a:lnTo>
                            <a:pt x="85"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80" name="Freeform 524">
                      <a:extLst>
                        <a:ext uri="{FF2B5EF4-FFF2-40B4-BE49-F238E27FC236}">
                          <a16:creationId xmlns="" xmlns:a16="http://schemas.microsoft.com/office/drawing/2014/main" id="{DB7BDD10-AC26-45FF-B44B-6430CFDE7AF9}"/>
                        </a:ext>
                      </a:extLst>
                    </p:cNvPr>
                    <p:cNvSpPr>
                      <a:spLocks/>
                    </p:cNvSpPr>
                    <p:nvPr/>
                  </p:nvSpPr>
                  <p:spPr bwMode="auto">
                    <a:xfrm>
                      <a:off x="5238" y="1846"/>
                      <a:ext cx="26" cy="22"/>
                    </a:xfrm>
                    <a:custGeom>
                      <a:avLst/>
                      <a:gdLst>
                        <a:gd name="T0" fmla="*/ 17 w 17"/>
                        <a:gd name="T1" fmla="*/ 16 h 22"/>
                        <a:gd name="T2" fmla="*/ 11 w 17"/>
                        <a:gd name="T3" fmla="*/ 22 h 22"/>
                        <a:gd name="T4" fmla="*/ 5 w 17"/>
                        <a:gd name="T5" fmla="*/ 22 h 22"/>
                        <a:gd name="T6" fmla="*/ 5 w 17"/>
                        <a:gd name="T7" fmla="*/ 22 h 22"/>
                        <a:gd name="T8" fmla="*/ 0 w 17"/>
                        <a:gd name="T9" fmla="*/ 22 h 22"/>
                        <a:gd name="T10" fmla="*/ 0 w 17"/>
                        <a:gd name="T11" fmla="*/ 16 h 22"/>
                        <a:gd name="T12" fmla="*/ 0 w 17"/>
                        <a:gd name="T13" fmla="*/ 6 h 22"/>
                        <a:gd name="T14" fmla="*/ 0 w 17"/>
                        <a:gd name="T15" fmla="*/ 0 h 22"/>
                        <a:gd name="T16" fmla="*/ 5 w 17"/>
                        <a:gd name="T17" fmla="*/ 0 h 22"/>
                        <a:gd name="T18" fmla="*/ 5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5" y="22"/>
                          </a:lnTo>
                          <a:lnTo>
                            <a:pt x="0" y="22"/>
                          </a:lnTo>
                          <a:lnTo>
                            <a:pt x="0" y="16"/>
                          </a:lnTo>
                          <a:lnTo>
                            <a:pt x="0" y="6"/>
                          </a:lnTo>
                          <a:lnTo>
                            <a:pt x="0" y="0"/>
                          </a:lnTo>
                          <a:lnTo>
                            <a:pt x="5"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81" name="Freeform 525">
                      <a:extLst>
                        <a:ext uri="{FF2B5EF4-FFF2-40B4-BE49-F238E27FC236}">
                          <a16:creationId xmlns="" xmlns:a16="http://schemas.microsoft.com/office/drawing/2014/main" id="{FA9A05E3-A166-4684-8583-76483A5EC4BA}"/>
                        </a:ext>
                      </a:extLst>
                    </p:cNvPr>
                    <p:cNvSpPr>
                      <a:spLocks/>
                    </p:cNvSpPr>
                    <p:nvPr/>
                  </p:nvSpPr>
                  <p:spPr bwMode="auto">
                    <a:xfrm>
                      <a:off x="5238" y="1846"/>
                      <a:ext cx="26" cy="16"/>
                    </a:xfrm>
                    <a:custGeom>
                      <a:avLst/>
                      <a:gdLst>
                        <a:gd name="T0" fmla="*/ 5 w 17"/>
                        <a:gd name="T1" fmla="*/ 16 h 16"/>
                        <a:gd name="T2" fmla="*/ 0 w 17"/>
                        <a:gd name="T3" fmla="*/ 11 h 16"/>
                        <a:gd name="T4" fmla="*/ 0 w 17"/>
                        <a:gd name="T5" fmla="*/ 6 h 16"/>
                        <a:gd name="T6" fmla="*/ 0 w 17"/>
                        <a:gd name="T7" fmla="*/ 6 h 16"/>
                        <a:gd name="T8" fmla="*/ 0 w 17"/>
                        <a:gd name="T9" fmla="*/ 0 h 16"/>
                        <a:gd name="T10" fmla="*/ 5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6"/>
                          </a:lnTo>
                          <a:lnTo>
                            <a:pt x="0" y="0"/>
                          </a:lnTo>
                          <a:lnTo>
                            <a:pt x="5" y="0"/>
                          </a:lnTo>
                          <a:lnTo>
                            <a:pt x="11" y="0"/>
                          </a:lnTo>
                          <a:lnTo>
                            <a:pt x="17" y="0"/>
                          </a:lnTo>
                          <a:lnTo>
                            <a:pt x="17" y="6"/>
                          </a:lnTo>
                          <a:lnTo>
                            <a:pt x="17" y="11"/>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82" name="Freeform 526">
                      <a:extLst>
                        <a:ext uri="{FF2B5EF4-FFF2-40B4-BE49-F238E27FC236}">
                          <a16:creationId xmlns="" xmlns:a16="http://schemas.microsoft.com/office/drawing/2014/main" id="{71DF9C37-C639-478C-92D4-32962202D434}"/>
                        </a:ext>
                      </a:extLst>
                    </p:cNvPr>
                    <p:cNvSpPr>
                      <a:spLocks/>
                    </p:cNvSpPr>
                    <p:nvPr/>
                  </p:nvSpPr>
                  <p:spPr bwMode="auto">
                    <a:xfrm>
                      <a:off x="5246" y="1846"/>
                      <a:ext cx="35" cy="16"/>
                    </a:xfrm>
                    <a:custGeom>
                      <a:avLst/>
                      <a:gdLst>
                        <a:gd name="T0" fmla="*/ 6 w 23"/>
                        <a:gd name="T1" fmla="*/ 16 h 16"/>
                        <a:gd name="T2" fmla="*/ 0 w 23"/>
                        <a:gd name="T3" fmla="*/ 11 h 16"/>
                        <a:gd name="T4" fmla="*/ 0 w 23"/>
                        <a:gd name="T5" fmla="*/ 6 h 16"/>
                        <a:gd name="T6" fmla="*/ 0 w 23"/>
                        <a:gd name="T7" fmla="*/ 6 h 16"/>
                        <a:gd name="T8" fmla="*/ 0 w 23"/>
                        <a:gd name="T9" fmla="*/ 0 h 16"/>
                        <a:gd name="T10" fmla="*/ 6 w 23"/>
                        <a:gd name="T11" fmla="*/ 0 h 16"/>
                        <a:gd name="T12" fmla="*/ 17 w 23"/>
                        <a:gd name="T13" fmla="*/ 0 h 16"/>
                        <a:gd name="T14" fmla="*/ 23 w 23"/>
                        <a:gd name="T15" fmla="*/ 0 h 16"/>
                        <a:gd name="T16" fmla="*/ 23 w 23"/>
                        <a:gd name="T17" fmla="*/ 6 h 16"/>
                        <a:gd name="T18" fmla="*/ 23 w 23"/>
                        <a:gd name="T19" fmla="*/ 6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6"/>
                          </a:lnTo>
                          <a:lnTo>
                            <a:pt x="0" y="0"/>
                          </a:lnTo>
                          <a:lnTo>
                            <a:pt x="6" y="0"/>
                          </a:lnTo>
                          <a:lnTo>
                            <a:pt x="17" y="0"/>
                          </a:lnTo>
                          <a:lnTo>
                            <a:pt x="23" y="0"/>
                          </a:lnTo>
                          <a:lnTo>
                            <a:pt x="23" y="6"/>
                          </a:lnTo>
                          <a:lnTo>
                            <a:pt x="23" y="11"/>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83" name="Freeform 527">
                      <a:extLst>
                        <a:ext uri="{FF2B5EF4-FFF2-40B4-BE49-F238E27FC236}">
                          <a16:creationId xmlns="" xmlns:a16="http://schemas.microsoft.com/office/drawing/2014/main" id="{7684FFAF-5C88-4A5D-AA4C-BAB33E60BB4D}"/>
                        </a:ext>
                      </a:extLst>
                    </p:cNvPr>
                    <p:cNvSpPr>
                      <a:spLocks/>
                    </p:cNvSpPr>
                    <p:nvPr/>
                  </p:nvSpPr>
                  <p:spPr bwMode="auto">
                    <a:xfrm>
                      <a:off x="5264" y="1830"/>
                      <a:ext cx="26" cy="26"/>
                    </a:xfrm>
                    <a:custGeom>
                      <a:avLst/>
                      <a:gdLst>
                        <a:gd name="T0" fmla="*/ 17 w 17"/>
                        <a:gd name="T1" fmla="*/ 22 h 27"/>
                        <a:gd name="T2" fmla="*/ 11 w 17"/>
                        <a:gd name="T3" fmla="*/ 27 h 27"/>
                        <a:gd name="T4" fmla="*/ 5 w 17"/>
                        <a:gd name="T5" fmla="*/ 27 h 27"/>
                        <a:gd name="T6" fmla="*/ 5 w 17"/>
                        <a:gd name="T7" fmla="*/ 27 h 27"/>
                        <a:gd name="T8" fmla="*/ 0 w 17"/>
                        <a:gd name="T9" fmla="*/ 27 h 27"/>
                        <a:gd name="T10" fmla="*/ 0 w 17"/>
                        <a:gd name="T11" fmla="*/ 22 h 27"/>
                        <a:gd name="T12" fmla="*/ 0 w 17"/>
                        <a:gd name="T13" fmla="*/ 6 h 27"/>
                        <a:gd name="T14" fmla="*/ 0 w 17"/>
                        <a:gd name="T15" fmla="*/ 0 h 27"/>
                        <a:gd name="T16" fmla="*/ 5 w 17"/>
                        <a:gd name="T17" fmla="*/ 0 h 27"/>
                        <a:gd name="T18" fmla="*/ 5 w 17"/>
                        <a:gd name="T19" fmla="*/ 0 h 27"/>
                        <a:gd name="T20" fmla="*/ 11 w 17"/>
                        <a:gd name="T21" fmla="*/ 0 h 27"/>
                        <a:gd name="T22" fmla="*/ 17 w 17"/>
                        <a:gd name="T23" fmla="*/ 6 h 27"/>
                        <a:gd name="T24" fmla="*/ 17 w 17"/>
                        <a:gd name="T25" fmla="*/ 22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2"/>
                          </a:moveTo>
                          <a:lnTo>
                            <a:pt x="11" y="27"/>
                          </a:lnTo>
                          <a:lnTo>
                            <a:pt x="5" y="27"/>
                          </a:lnTo>
                          <a:lnTo>
                            <a:pt x="0" y="27"/>
                          </a:lnTo>
                          <a:lnTo>
                            <a:pt x="0" y="22"/>
                          </a:lnTo>
                          <a:lnTo>
                            <a:pt x="0" y="6"/>
                          </a:lnTo>
                          <a:lnTo>
                            <a:pt x="0" y="0"/>
                          </a:lnTo>
                          <a:lnTo>
                            <a:pt x="5" y="0"/>
                          </a:lnTo>
                          <a:lnTo>
                            <a:pt x="11" y="0"/>
                          </a:lnTo>
                          <a:lnTo>
                            <a:pt x="17" y="6"/>
                          </a:lnTo>
                          <a:lnTo>
                            <a:pt x="17" y="22"/>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84" name="Freeform 528">
                      <a:extLst>
                        <a:ext uri="{FF2B5EF4-FFF2-40B4-BE49-F238E27FC236}">
                          <a16:creationId xmlns="" xmlns:a16="http://schemas.microsoft.com/office/drawing/2014/main" id="{60F479EF-E9E8-433A-8012-CCF856407284}"/>
                        </a:ext>
                      </a:extLst>
                    </p:cNvPr>
                    <p:cNvSpPr>
                      <a:spLocks/>
                    </p:cNvSpPr>
                    <p:nvPr/>
                  </p:nvSpPr>
                  <p:spPr bwMode="auto">
                    <a:xfrm>
                      <a:off x="5264" y="1830"/>
                      <a:ext cx="103" cy="14"/>
                    </a:xfrm>
                    <a:custGeom>
                      <a:avLst/>
                      <a:gdLst>
                        <a:gd name="T0" fmla="*/ 5 w 68"/>
                        <a:gd name="T1" fmla="*/ 16 h 16"/>
                        <a:gd name="T2" fmla="*/ 0 w 68"/>
                        <a:gd name="T3" fmla="*/ 11 h 16"/>
                        <a:gd name="T4" fmla="*/ 0 w 68"/>
                        <a:gd name="T5" fmla="*/ 6 h 16"/>
                        <a:gd name="T6" fmla="*/ 0 w 68"/>
                        <a:gd name="T7" fmla="*/ 6 h 16"/>
                        <a:gd name="T8" fmla="*/ 0 w 68"/>
                        <a:gd name="T9" fmla="*/ 0 h 16"/>
                        <a:gd name="T10" fmla="*/ 5 w 68"/>
                        <a:gd name="T11" fmla="*/ 0 h 16"/>
                        <a:gd name="T12" fmla="*/ 62 w 68"/>
                        <a:gd name="T13" fmla="*/ 0 h 16"/>
                        <a:gd name="T14" fmla="*/ 68 w 68"/>
                        <a:gd name="T15" fmla="*/ 0 h 16"/>
                        <a:gd name="T16" fmla="*/ 68 w 68"/>
                        <a:gd name="T17" fmla="*/ 6 h 16"/>
                        <a:gd name="T18" fmla="*/ 68 w 68"/>
                        <a:gd name="T19" fmla="*/ 6 h 16"/>
                        <a:gd name="T20" fmla="*/ 68 w 68"/>
                        <a:gd name="T21" fmla="*/ 11 h 16"/>
                        <a:gd name="T22" fmla="*/ 62 w 68"/>
                        <a:gd name="T23" fmla="*/ 16 h 16"/>
                        <a:gd name="T24" fmla="*/ 5 w 6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8"/>
                        <a:gd name="T40" fmla="*/ 0 h 16"/>
                        <a:gd name="T41" fmla="*/ 68 w 6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8" h="16">
                          <a:moveTo>
                            <a:pt x="5" y="16"/>
                          </a:moveTo>
                          <a:lnTo>
                            <a:pt x="0" y="11"/>
                          </a:lnTo>
                          <a:lnTo>
                            <a:pt x="0" y="6"/>
                          </a:lnTo>
                          <a:lnTo>
                            <a:pt x="0" y="0"/>
                          </a:lnTo>
                          <a:lnTo>
                            <a:pt x="5" y="0"/>
                          </a:lnTo>
                          <a:lnTo>
                            <a:pt x="62" y="0"/>
                          </a:lnTo>
                          <a:lnTo>
                            <a:pt x="68" y="0"/>
                          </a:lnTo>
                          <a:lnTo>
                            <a:pt x="68" y="6"/>
                          </a:lnTo>
                          <a:lnTo>
                            <a:pt x="68" y="11"/>
                          </a:lnTo>
                          <a:lnTo>
                            <a:pt x="62"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85" name="Freeform 529">
                      <a:extLst>
                        <a:ext uri="{FF2B5EF4-FFF2-40B4-BE49-F238E27FC236}">
                          <a16:creationId xmlns="" xmlns:a16="http://schemas.microsoft.com/office/drawing/2014/main" id="{BD3891A9-281E-407B-9086-D1324B465573}"/>
                        </a:ext>
                      </a:extLst>
                    </p:cNvPr>
                    <p:cNvSpPr>
                      <a:spLocks/>
                    </p:cNvSpPr>
                    <p:nvPr/>
                  </p:nvSpPr>
                  <p:spPr bwMode="auto">
                    <a:xfrm>
                      <a:off x="5349" y="1820"/>
                      <a:ext cx="26"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86" name="Freeform 530">
                      <a:extLst>
                        <a:ext uri="{FF2B5EF4-FFF2-40B4-BE49-F238E27FC236}">
                          <a16:creationId xmlns="" xmlns:a16="http://schemas.microsoft.com/office/drawing/2014/main" id="{DEAD7181-1521-4FA1-8AEF-33513E085D1B}"/>
                        </a:ext>
                      </a:extLst>
                    </p:cNvPr>
                    <p:cNvSpPr>
                      <a:spLocks/>
                    </p:cNvSpPr>
                    <p:nvPr/>
                  </p:nvSpPr>
                  <p:spPr bwMode="auto">
                    <a:xfrm>
                      <a:off x="5349" y="1820"/>
                      <a:ext cx="69" cy="16"/>
                    </a:xfrm>
                    <a:custGeom>
                      <a:avLst/>
                      <a:gdLst>
                        <a:gd name="T0" fmla="*/ 6 w 46"/>
                        <a:gd name="T1" fmla="*/ 16 h 16"/>
                        <a:gd name="T2" fmla="*/ 0 w 46"/>
                        <a:gd name="T3" fmla="*/ 10 h 16"/>
                        <a:gd name="T4" fmla="*/ 0 w 46"/>
                        <a:gd name="T5" fmla="*/ 5 h 16"/>
                        <a:gd name="T6" fmla="*/ 0 w 46"/>
                        <a:gd name="T7" fmla="*/ 5 h 16"/>
                        <a:gd name="T8" fmla="*/ 0 w 46"/>
                        <a:gd name="T9" fmla="*/ 0 h 16"/>
                        <a:gd name="T10" fmla="*/ 6 w 46"/>
                        <a:gd name="T11" fmla="*/ 0 h 16"/>
                        <a:gd name="T12" fmla="*/ 40 w 46"/>
                        <a:gd name="T13" fmla="*/ 0 h 16"/>
                        <a:gd name="T14" fmla="*/ 46 w 46"/>
                        <a:gd name="T15" fmla="*/ 0 h 16"/>
                        <a:gd name="T16" fmla="*/ 46 w 46"/>
                        <a:gd name="T17" fmla="*/ 5 h 16"/>
                        <a:gd name="T18" fmla="*/ 46 w 46"/>
                        <a:gd name="T19" fmla="*/ 5 h 16"/>
                        <a:gd name="T20" fmla="*/ 46 w 46"/>
                        <a:gd name="T21" fmla="*/ 10 h 16"/>
                        <a:gd name="T22" fmla="*/ 40 w 46"/>
                        <a:gd name="T23" fmla="*/ 16 h 16"/>
                        <a:gd name="T24" fmla="*/ 6 w 46"/>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6"/>
                        <a:gd name="T40" fmla="*/ 0 h 16"/>
                        <a:gd name="T41" fmla="*/ 46 w 46"/>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6" h="16">
                          <a:moveTo>
                            <a:pt x="6" y="16"/>
                          </a:moveTo>
                          <a:lnTo>
                            <a:pt x="0" y="10"/>
                          </a:lnTo>
                          <a:lnTo>
                            <a:pt x="0" y="5"/>
                          </a:lnTo>
                          <a:lnTo>
                            <a:pt x="0" y="0"/>
                          </a:lnTo>
                          <a:lnTo>
                            <a:pt x="6" y="0"/>
                          </a:lnTo>
                          <a:lnTo>
                            <a:pt x="40" y="0"/>
                          </a:lnTo>
                          <a:lnTo>
                            <a:pt x="46" y="0"/>
                          </a:lnTo>
                          <a:lnTo>
                            <a:pt x="46" y="5"/>
                          </a:lnTo>
                          <a:lnTo>
                            <a:pt x="46" y="10"/>
                          </a:lnTo>
                          <a:lnTo>
                            <a:pt x="40"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87" name="Freeform 531">
                      <a:extLst>
                        <a:ext uri="{FF2B5EF4-FFF2-40B4-BE49-F238E27FC236}">
                          <a16:creationId xmlns="" xmlns:a16="http://schemas.microsoft.com/office/drawing/2014/main" id="{B2A30385-73B9-4B37-9902-644E9B797132}"/>
                        </a:ext>
                      </a:extLst>
                    </p:cNvPr>
                    <p:cNvSpPr>
                      <a:spLocks/>
                    </p:cNvSpPr>
                    <p:nvPr/>
                  </p:nvSpPr>
                  <p:spPr bwMode="auto">
                    <a:xfrm>
                      <a:off x="5400" y="1809"/>
                      <a:ext cx="26"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88" name="Freeform 532">
                      <a:extLst>
                        <a:ext uri="{FF2B5EF4-FFF2-40B4-BE49-F238E27FC236}">
                          <a16:creationId xmlns="" xmlns:a16="http://schemas.microsoft.com/office/drawing/2014/main" id="{DC828703-1F67-4DBF-8516-8F96FEB79B11}"/>
                        </a:ext>
                      </a:extLst>
                    </p:cNvPr>
                    <p:cNvSpPr>
                      <a:spLocks/>
                    </p:cNvSpPr>
                    <p:nvPr/>
                  </p:nvSpPr>
                  <p:spPr bwMode="auto">
                    <a:xfrm>
                      <a:off x="5400" y="1809"/>
                      <a:ext cx="35" cy="16"/>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498" name="Group 914">
                      <a:extLst>
                        <a:ext uri="{FF2B5EF4-FFF2-40B4-BE49-F238E27FC236}">
                          <a16:creationId xmlns="" xmlns:a16="http://schemas.microsoft.com/office/drawing/2014/main" id="{3100ECEA-CC9D-4F6F-B16D-86E77153864A}"/>
                        </a:ext>
                      </a:extLst>
                    </p:cNvPr>
                    <p:cNvGrpSpPr>
                      <a:grpSpLocks/>
                    </p:cNvGrpSpPr>
                    <p:nvPr/>
                  </p:nvGrpSpPr>
                  <p:grpSpPr bwMode="auto">
                    <a:xfrm>
                      <a:off x="821" y="2250"/>
                      <a:ext cx="1409" cy="423"/>
                      <a:chOff x="821" y="2250"/>
                      <a:chExt cx="1409" cy="423"/>
                    </a:xfrm>
                  </p:grpSpPr>
                  <p:sp>
                    <p:nvSpPr>
                      <p:cNvPr id="690" name="Freeform 407">
                        <a:extLst>
                          <a:ext uri="{FF2B5EF4-FFF2-40B4-BE49-F238E27FC236}">
                            <a16:creationId xmlns="" xmlns:a16="http://schemas.microsoft.com/office/drawing/2014/main" id="{52C6A2BE-CFAA-46C4-B8DC-01E96F38DC90}"/>
                          </a:ext>
                        </a:extLst>
                      </p:cNvPr>
                      <p:cNvSpPr>
                        <a:spLocks/>
                      </p:cNvSpPr>
                      <p:nvPr/>
                    </p:nvSpPr>
                    <p:spPr bwMode="auto">
                      <a:xfrm>
                        <a:off x="1740" y="2330"/>
                        <a:ext cx="26"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91" name="Freeform 408">
                        <a:extLst>
                          <a:ext uri="{FF2B5EF4-FFF2-40B4-BE49-F238E27FC236}">
                            <a16:creationId xmlns="" xmlns:a16="http://schemas.microsoft.com/office/drawing/2014/main" id="{337E4869-642C-408B-9A97-C4BC8C7FC961}"/>
                          </a:ext>
                        </a:extLst>
                      </p:cNvPr>
                      <p:cNvSpPr>
                        <a:spLocks/>
                      </p:cNvSpPr>
                      <p:nvPr/>
                    </p:nvSpPr>
                    <p:spPr bwMode="auto">
                      <a:xfrm>
                        <a:off x="1740" y="2330"/>
                        <a:ext cx="35" cy="16"/>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92" name="Freeform 409">
                        <a:extLst>
                          <a:ext uri="{FF2B5EF4-FFF2-40B4-BE49-F238E27FC236}">
                            <a16:creationId xmlns="" xmlns:a16="http://schemas.microsoft.com/office/drawing/2014/main" id="{AFDB0D27-7969-40E8-B981-CF4ABF5D84AA}"/>
                          </a:ext>
                        </a:extLst>
                      </p:cNvPr>
                      <p:cNvSpPr>
                        <a:spLocks/>
                      </p:cNvSpPr>
                      <p:nvPr/>
                    </p:nvSpPr>
                    <p:spPr bwMode="auto">
                      <a:xfrm>
                        <a:off x="1758" y="2319"/>
                        <a:ext cx="26" cy="22"/>
                      </a:xfrm>
                      <a:custGeom>
                        <a:avLst/>
                        <a:gdLst>
                          <a:gd name="T0" fmla="*/ 17 w 17"/>
                          <a:gd name="T1" fmla="*/ 16 h 22"/>
                          <a:gd name="T2" fmla="*/ 11 w 17"/>
                          <a:gd name="T3" fmla="*/ 22 h 22"/>
                          <a:gd name="T4" fmla="*/ 5 w 17"/>
                          <a:gd name="T5" fmla="*/ 22 h 22"/>
                          <a:gd name="T6" fmla="*/ 5 w 17"/>
                          <a:gd name="T7" fmla="*/ 22 h 22"/>
                          <a:gd name="T8" fmla="*/ 0 w 17"/>
                          <a:gd name="T9" fmla="*/ 22 h 22"/>
                          <a:gd name="T10" fmla="*/ 0 w 17"/>
                          <a:gd name="T11" fmla="*/ 16 h 22"/>
                          <a:gd name="T12" fmla="*/ 0 w 17"/>
                          <a:gd name="T13" fmla="*/ 6 h 22"/>
                          <a:gd name="T14" fmla="*/ 0 w 17"/>
                          <a:gd name="T15" fmla="*/ 0 h 22"/>
                          <a:gd name="T16" fmla="*/ 5 w 17"/>
                          <a:gd name="T17" fmla="*/ 0 h 22"/>
                          <a:gd name="T18" fmla="*/ 5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5" y="22"/>
                            </a:lnTo>
                            <a:lnTo>
                              <a:pt x="0" y="22"/>
                            </a:lnTo>
                            <a:lnTo>
                              <a:pt x="0" y="16"/>
                            </a:lnTo>
                            <a:lnTo>
                              <a:pt x="0" y="6"/>
                            </a:lnTo>
                            <a:lnTo>
                              <a:pt x="0" y="0"/>
                            </a:lnTo>
                            <a:lnTo>
                              <a:pt x="5"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93" name="Freeform 410">
                        <a:extLst>
                          <a:ext uri="{FF2B5EF4-FFF2-40B4-BE49-F238E27FC236}">
                            <a16:creationId xmlns="" xmlns:a16="http://schemas.microsoft.com/office/drawing/2014/main" id="{EEA98819-AFFA-467C-B0CA-0541BA5CB768}"/>
                          </a:ext>
                        </a:extLst>
                      </p:cNvPr>
                      <p:cNvSpPr>
                        <a:spLocks/>
                      </p:cNvSpPr>
                      <p:nvPr/>
                    </p:nvSpPr>
                    <p:spPr bwMode="auto">
                      <a:xfrm>
                        <a:off x="1758" y="2319"/>
                        <a:ext cx="33" cy="16"/>
                      </a:xfrm>
                      <a:custGeom>
                        <a:avLst/>
                        <a:gdLst>
                          <a:gd name="T0" fmla="*/ 5 w 22"/>
                          <a:gd name="T1" fmla="*/ 16 h 16"/>
                          <a:gd name="T2" fmla="*/ 0 w 22"/>
                          <a:gd name="T3" fmla="*/ 11 h 16"/>
                          <a:gd name="T4" fmla="*/ 0 w 22"/>
                          <a:gd name="T5" fmla="*/ 6 h 16"/>
                          <a:gd name="T6" fmla="*/ 0 w 22"/>
                          <a:gd name="T7" fmla="*/ 6 h 16"/>
                          <a:gd name="T8" fmla="*/ 0 w 22"/>
                          <a:gd name="T9" fmla="*/ 0 h 16"/>
                          <a:gd name="T10" fmla="*/ 5 w 22"/>
                          <a:gd name="T11" fmla="*/ 0 h 16"/>
                          <a:gd name="T12" fmla="*/ 17 w 22"/>
                          <a:gd name="T13" fmla="*/ 0 h 16"/>
                          <a:gd name="T14" fmla="*/ 22 w 22"/>
                          <a:gd name="T15" fmla="*/ 0 h 16"/>
                          <a:gd name="T16" fmla="*/ 22 w 22"/>
                          <a:gd name="T17" fmla="*/ 6 h 16"/>
                          <a:gd name="T18" fmla="*/ 22 w 22"/>
                          <a:gd name="T19" fmla="*/ 6 h 16"/>
                          <a:gd name="T20" fmla="*/ 22 w 22"/>
                          <a:gd name="T21" fmla="*/ 11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1"/>
                            </a:lnTo>
                            <a:lnTo>
                              <a:pt x="0" y="6"/>
                            </a:lnTo>
                            <a:lnTo>
                              <a:pt x="0" y="0"/>
                            </a:lnTo>
                            <a:lnTo>
                              <a:pt x="5" y="0"/>
                            </a:lnTo>
                            <a:lnTo>
                              <a:pt x="17" y="0"/>
                            </a:lnTo>
                            <a:lnTo>
                              <a:pt x="22" y="0"/>
                            </a:lnTo>
                            <a:lnTo>
                              <a:pt x="22" y="6"/>
                            </a:lnTo>
                            <a:lnTo>
                              <a:pt x="22" y="11"/>
                            </a:lnTo>
                            <a:lnTo>
                              <a:pt x="17"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94" name="Freeform 411">
                        <a:extLst>
                          <a:ext uri="{FF2B5EF4-FFF2-40B4-BE49-F238E27FC236}">
                            <a16:creationId xmlns="" xmlns:a16="http://schemas.microsoft.com/office/drawing/2014/main" id="{1D8854A8-55D6-4252-B6EC-8F0009FB2DA4}"/>
                          </a:ext>
                        </a:extLst>
                      </p:cNvPr>
                      <p:cNvSpPr>
                        <a:spLocks/>
                      </p:cNvSpPr>
                      <p:nvPr/>
                    </p:nvSpPr>
                    <p:spPr bwMode="auto">
                      <a:xfrm>
                        <a:off x="1775" y="2309"/>
                        <a:ext cx="25" cy="21"/>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95" name="Freeform 412">
                        <a:extLst>
                          <a:ext uri="{FF2B5EF4-FFF2-40B4-BE49-F238E27FC236}">
                            <a16:creationId xmlns="" xmlns:a16="http://schemas.microsoft.com/office/drawing/2014/main" id="{478A8E49-C3EA-477B-ADFB-613C6B201F3B}"/>
                          </a:ext>
                        </a:extLst>
                      </p:cNvPr>
                      <p:cNvSpPr>
                        <a:spLocks/>
                      </p:cNvSpPr>
                      <p:nvPr/>
                    </p:nvSpPr>
                    <p:spPr bwMode="auto">
                      <a:xfrm>
                        <a:off x="1775" y="2309"/>
                        <a:ext cx="25"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96" name="Freeform 414">
                        <a:extLst>
                          <a:ext uri="{FF2B5EF4-FFF2-40B4-BE49-F238E27FC236}">
                            <a16:creationId xmlns="" xmlns:a16="http://schemas.microsoft.com/office/drawing/2014/main" id="{5AF20BFB-D992-4B99-976E-7E775CF07322}"/>
                          </a:ext>
                        </a:extLst>
                      </p:cNvPr>
                      <p:cNvSpPr>
                        <a:spLocks/>
                      </p:cNvSpPr>
                      <p:nvPr/>
                    </p:nvSpPr>
                    <p:spPr bwMode="auto">
                      <a:xfrm>
                        <a:off x="1784" y="2309"/>
                        <a:ext cx="68" cy="16"/>
                      </a:xfrm>
                      <a:custGeom>
                        <a:avLst/>
                        <a:gdLst>
                          <a:gd name="T0" fmla="*/ 5 w 45"/>
                          <a:gd name="T1" fmla="*/ 16 h 16"/>
                          <a:gd name="T2" fmla="*/ 0 w 45"/>
                          <a:gd name="T3" fmla="*/ 10 h 16"/>
                          <a:gd name="T4" fmla="*/ 0 w 45"/>
                          <a:gd name="T5" fmla="*/ 5 h 16"/>
                          <a:gd name="T6" fmla="*/ 0 w 45"/>
                          <a:gd name="T7" fmla="*/ 5 h 16"/>
                          <a:gd name="T8" fmla="*/ 0 w 45"/>
                          <a:gd name="T9" fmla="*/ 0 h 16"/>
                          <a:gd name="T10" fmla="*/ 5 w 45"/>
                          <a:gd name="T11" fmla="*/ 0 h 16"/>
                          <a:gd name="T12" fmla="*/ 39 w 45"/>
                          <a:gd name="T13" fmla="*/ 0 h 16"/>
                          <a:gd name="T14" fmla="*/ 45 w 45"/>
                          <a:gd name="T15" fmla="*/ 0 h 16"/>
                          <a:gd name="T16" fmla="*/ 45 w 45"/>
                          <a:gd name="T17" fmla="*/ 5 h 16"/>
                          <a:gd name="T18" fmla="*/ 45 w 45"/>
                          <a:gd name="T19" fmla="*/ 5 h 16"/>
                          <a:gd name="T20" fmla="*/ 45 w 45"/>
                          <a:gd name="T21" fmla="*/ 10 h 16"/>
                          <a:gd name="T22" fmla="*/ 39 w 45"/>
                          <a:gd name="T23" fmla="*/ 16 h 16"/>
                          <a:gd name="T24" fmla="*/ 5 w 4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5"/>
                          <a:gd name="T40" fmla="*/ 0 h 16"/>
                          <a:gd name="T41" fmla="*/ 45 w 4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5" h="16">
                            <a:moveTo>
                              <a:pt x="5" y="16"/>
                            </a:moveTo>
                            <a:lnTo>
                              <a:pt x="0" y="10"/>
                            </a:lnTo>
                            <a:lnTo>
                              <a:pt x="0" y="5"/>
                            </a:lnTo>
                            <a:lnTo>
                              <a:pt x="0" y="0"/>
                            </a:lnTo>
                            <a:lnTo>
                              <a:pt x="5" y="0"/>
                            </a:lnTo>
                            <a:lnTo>
                              <a:pt x="39" y="0"/>
                            </a:lnTo>
                            <a:lnTo>
                              <a:pt x="45" y="0"/>
                            </a:lnTo>
                            <a:lnTo>
                              <a:pt x="45" y="5"/>
                            </a:lnTo>
                            <a:lnTo>
                              <a:pt x="45" y="10"/>
                            </a:lnTo>
                            <a:lnTo>
                              <a:pt x="39"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97" name="Freeform 415">
                        <a:extLst>
                          <a:ext uri="{FF2B5EF4-FFF2-40B4-BE49-F238E27FC236}">
                            <a16:creationId xmlns="" xmlns:a16="http://schemas.microsoft.com/office/drawing/2014/main" id="{E728809D-8284-4D3D-B13E-729B9413772B}"/>
                          </a:ext>
                        </a:extLst>
                      </p:cNvPr>
                      <p:cNvSpPr>
                        <a:spLocks/>
                      </p:cNvSpPr>
                      <p:nvPr/>
                    </p:nvSpPr>
                    <p:spPr bwMode="auto">
                      <a:xfrm>
                        <a:off x="1835" y="2293"/>
                        <a:ext cx="26" cy="26"/>
                      </a:xfrm>
                      <a:custGeom>
                        <a:avLst/>
                        <a:gdLst>
                          <a:gd name="T0" fmla="*/ 17 w 17"/>
                          <a:gd name="T1" fmla="*/ 21 h 26"/>
                          <a:gd name="T2" fmla="*/ 11 w 17"/>
                          <a:gd name="T3" fmla="*/ 26 h 26"/>
                          <a:gd name="T4" fmla="*/ 5 w 17"/>
                          <a:gd name="T5" fmla="*/ 26 h 26"/>
                          <a:gd name="T6" fmla="*/ 5 w 17"/>
                          <a:gd name="T7" fmla="*/ 26 h 26"/>
                          <a:gd name="T8" fmla="*/ 0 w 17"/>
                          <a:gd name="T9" fmla="*/ 26 h 26"/>
                          <a:gd name="T10" fmla="*/ 0 w 17"/>
                          <a:gd name="T11" fmla="*/ 21 h 26"/>
                          <a:gd name="T12" fmla="*/ 0 w 17"/>
                          <a:gd name="T13" fmla="*/ 5 h 26"/>
                          <a:gd name="T14" fmla="*/ 0 w 17"/>
                          <a:gd name="T15" fmla="*/ 0 h 26"/>
                          <a:gd name="T16" fmla="*/ 5 w 17"/>
                          <a:gd name="T17" fmla="*/ 0 h 26"/>
                          <a:gd name="T18" fmla="*/ 5 w 17"/>
                          <a:gd name="T19" fmla="*/ 0 h 26"/>
                          <a:gd name="T20" fmla="*/ 11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1" y="26"/>
                            </a:lnTo>
                            <a:lnTo>
                              <a:pt x="5" y="26"/>
                            </a:lnTo>
                            <a:lnTo>
                              <a:pt x="0" y="26"/>
                            </a:lnTo>
                            <a:lnTo>
                              <a:pt x="0" y="21"/>
                            </a:lnTo>
                            <a:lnTo>
                              <a:pt x="0" y="5"/>
                            </a:lnTo>
                            <a:lnTo>
                              <a:pt x="0" y="0"/>
                            </a:lnTo>
                            <a:lnTo>
                              <a:pt x="5" y="0"/>
                            </a:lnTo>
                            <a:lnTo>
                              <a:pt x="11" y="0"/>
                            </a:lnTo>
                            <a:lnTo>
                              <a:pt x="17" y="5"/>
                            </a:lnTo>
                            <a:lnTo>
                              <a:pt x="17" y="21"/>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98" name="Freeform 416">
                        <a:extLst>
                          <a:ext uri="{FF2B5EF4-FFF2-40B4-BE49-F238E27FC236}">
                            <a16:creationId xmlns="" xmlns:a16="http://schemas.microsoft.com/office/drawing/2014/main" id="{8966B958-FF34-4662-87BC-2470F845AC5F}"/>
                          </a:ext>
                        </a:extLst>
                      </p:cNvPr>
                      <p:cNvSpPr>
                        <a:spLocks/>
                      </p:cNvSpPr>
                      <p:nvPr/>
                    </p:nvSpPr>
                    <p:spPr bwMode="auto">
                      <a:xfrm>
                        <a:off x="1835" y="2293"/>
                        <a:ext cx="86" cy="14"/>
                      </a:xfrm>
                      <a:custGeom>
                        <a:avLst/>
                        <a:gdLst>
                          <a:gd name="T0" fmla="*/ 5 w 57"/>
                          <a:gd name="T1" fmla="*/ 16 h 16"/>
                          <a:gd name="T2" fmla="*/ 0 w 57"/>
                          <a:gd name="T3" fmla="*/ 10 h 16"/>
                          <a:gd name="T4" fmla="*/ 0 w 57"/>
                          <a:gd name="T5" fmla="*/ 5 h 16"/>
                          <a:gd name="T6" fmla="*/ 0 w 57"/>
                          <a:gd name="T7" fmla="*/ 5 h 16"/>
                          <a:gd name="T8" fmla="*/ 0 w 57"/>
                          <a:gd name="T9" fmla="*/ 0 h 16"/>
                          <a:gd name="T10" fmla="*/ 5 w 57"/>
                          <a:gd name="T11" fmla="*/ 0 h 16"/>
                          <a:gd name="T12" fmla="*/ 51 w 57"/>
                          <a:gd name="T13" fmla="*/ 0 h 16"/>
                          <a:gd name="T14" fmla="*/ 57 w 57"/>
                          <a:gd name="T15" fmla="*/ 0 h 16"/>
                          <a:gd name="T16" fmla="*/ 57 w 57"/>
                          <a:gd name="T17" fmla="*/ 5 h 16"/>
                          <a:gd name="T18" fmla="*/ 57 w 57"/>
                          <a:gd name="T19" fmla="*/ 5 h 16"/>
                          <a:gd name="T20" fmla="*/ 57 w 57"/>
                          <a:gd name="T21" fmla="*/ 10 h 16"/>
                          <a:gd name="T22" fmla="*/ 51 w 57"/>
                          <a:gd name="T23" fmla="*/ 16 h 16"/>
                          <a:gd name="T24" fmla="*/ 5 w 5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
                          <a:gd name="T40" fmla="*/ 0 h 16"/>
                          <a:gd name="T41" fmla="*/ 57 w 5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 h="16">
                            <a:moveTo>
                              <a:pt x="5" y="16"/>
                            </a:moveTo>
                            <a:lnTo>
                              <a:pt x="0" y="10"/>
                            </a:lnTo>
                            <a:lnTo>
                              <a:pt x="0" y="5"/>
                            </a:lnTo>
                            <a:lnTo>
                              <a:pt x="0" y="0"/>
                            </a:lnTo>
                            <a:lnTo>
                              <a:pt x="5" y="0"/>
                            </a:lnTo>
                            <a:lnTo>
                              <a:pt x="51" y="0"/>
                            </a:lnTo>
                            <a:lnTo>
                              <a:pt x="57" y="0"/>
                            </a:lnTo>
                            <a:lnTo>
                              <a:pt x="57" y="5"/>
                            </a:lnTo>
                            <a:lnTo>
                              <a:pt x="57" y="10"/>
                            </a:lnTo>
                            <a:lnTo>
                              <a:pt x="5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699" name="Freeform 417">
                        <a:extLst>
                          <a:ext uri="{FF2B5EF4-FFF2-40B4-BE49-F238E27FC236}">
                            <a16:creationId xmlns="" xmlns:a16="http://schemas.microsoft.com/office/drawing/2014/main" id="{AC52E7C2-C9AF-464B-B6F2-4B6C5FFCC8E1}"/>
                          </a:ext>
                        </a:extLst>
                      </p:cNvPr>
                      <p:cNvSpPr>
                        <a:spLocks/>
                      </p:cNvSpPr>
                      <p:nvPr/>
                    </p:nvSpPr>
                    <p:spPr bwMode="auto">
                      <a:xfrm>
                        <a:off x="1903" y="2282"/>
                        <a:ext cx="26" cy="20"/>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6 h 21"/>
                          <a:gd name="T14" fmla="*/ 0 w 17"/>
                          <a:gd name="T15" fmla="*/ 0 h 21"/>
                          <a:gd name="T16" fmla="*/ 6 w 17"/>
                          <a:gd name="T17" fmla="*/ 0 h 21"/>
                          <a:gd name="T18" fmla="*/ 6 w 17"/>
                          <a:gd name="T19" fmla="*/ 0 h 21"/>
                          <a:gd name="T20" fmla="*/ 12 w 17"/>
                          <a:gd name="T21" fmla="*/ 0 h 21"/>
                          <a:gd name="T22" fmla="*/ 17 w 17"/>
                          <a:gd name="T23" fmla="*/ 6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6"/>
                            </a:lnTo>
                            <a:lnTo>
                              <a:pt x="0" y="0"/>
                            </a:lnTo>
                            <a:lnTo>
                              <a:pt x="6" y="0"/>
                            </a:lnTo>
                            <a:lnTo>
                              <a:pt x="12"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00" name="Freeform 418">
                        <a:extLst>
                          <a:ext uri="{FF2B5EF4-FFF2-40B4-BE49-F238E27FC236}">
                            <a16:creationId xmlns="" xmlns:a16="http://schemas.microsoft.com/office/drawing/2014/main" id="{6C4F8B9A-C7F3-4CD8-B6AB-42E1B849D8CE}"/>
                          </a:ext>
                        </a:extLst>
                      </p:cNvPr>
                      <p:cNvSpPr>
                        <a:spLocks/>
                      </p:cNvSpPr>
                      <p:nvPr/>
                    </p:nvSpPr>
                    <p:spPr bwMode="auto">
                      <a:xfrm>
                        <a:off x="1903" y="2282"/>
                        <a:ext cx="35" cy="14"/>
                      </a:xfrm>
                      <a:custGeom>
                        <a:avLst/>
                        <a:gdLst>
                          <a:gd name="T0" fmla="*/ 6 w 23"/>
                          <a:gd name="T1" fmla="*/ 16 h 16"/>
                          <a:gd name="T2" fmla="*/ 0 w 23"/>
                          <a:gd name="T3" fmla="*/ 11 h 16"/>
                          <a:gd name="T4" fmla="*/ 0 w 23"/>
                          <a:gd name="T5" fmla="*/ 6 h 16"/>
                          <a:gd name="T6" fmla="*/ 0 w 23"/>
                          <a:gd name="T7" fmla="*/ 6 h 16"/>
                          <a:gd name="T8" fmla="*/ 0 w 23"/>
                          <a:gd name="T9" fmla="*/ 0 h 16"/>
                          <a:gd name="T10" fmla="*/ 6 w 23"/>
                          <a:gd name="T11" fmla="*/ 0 h 16"/>
                          <a:gd name="T12" fmla="*/ 17 w 23"/>
                          <a:gd name="T13" fmla="*/ 0 h 16"/>
                          <a:gd name="T14" fmla="*/ 23 w 23"/>
                          <a:gd name="T15" fmla="*/ 0 h 16"/>
                          <a:gd name="T16" fmla="*/ 23 w 23"/>
                          <a:gd name="T17" fmla="*/ 6 h 16"/>
                          <a:gd name="T18" fmla="*/ 23 w 23"/>
                          <a:gd name="T19" fmla="*/ 6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6"/>
                            </a:lnTo>
                            <a:lnTo>
                              <a:pt x="0" y="0"/>
                            </a:lnTo>
                            <a:lnTo>
                              <a:pt x="6" y="0"/>
                            </a:lnTo>
                            <a:lnTo>
                              <a:pt x="17" y="0"/>
                            </a:lnTo>
                            <a:lnTo>
                              <a:pt x="23" y="0"/>
                            </a:lnTo>
                            <a:lnTo>
                              <a:pt x="23" y="6"/>
                            </a:lnTo>
                            <a:lnTo>
                              <a:pt x="23" y="11"/>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01" name="Freeform 419">
                        <a:extLst>
                          <a:ext uri="{FF2B5EF4-FFF2-40B4-BE49-F238E27FC236}">
                            <a16:creationId xmlns="" xmlns:a16="http://schemas.microsoft.com/office/drawing/2014/main" id="{4FC981F9-FE2F-4CC7-8758-FBBB813E0AD9}"/>
                          </a:ext>
                        </a:extLst>
                      </p:cNvPr>
                      <p:cNvSpPr>
                        <a:spLocks/>
                      </p:cNvSpPr>
                      <p:nvPr/>
                    </p:nvSpPr>
                    <p:spPr bwMode="auto">
                      <a:xfrm>
                        <a:off x="1921" y="2272"/>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02" name="Freeform 420">
                        <a:extLst>
                          <a:ext uri="{FF2B5EF4-FFF2-40B4-BE49-F238E27FC236}">
                            <a16:creationId xmlns="" xmlns:a16="http://schemas.microsoft.com/office/drawing/2014/main" id="{22CE6979-5335-4B12-B844-8958DE65C354}"/>
                          </a:ext>
                        </a:extLst>
                      </p:cNvPr>
                      <p:cNvSpPr>
                        <a:spLocks/>
                      </p:cNvSpPr>
                      <p:nvPr/>
                    </p:nvSpPr>
                    <p:spPr bwMode="auto">
                      <a:xfrm>
                        <a:off x="1921" y="2272"/>
                        <a:ext cx="43" cy="16"/>
                      </a:xfrm>
                      <a:custGeom>
                        <a:avLst/>
                        <a:gdLst>
                          <a:gd name="T0" fmla="*/ 5 w 28"/>
                          <a:gd name="T1" fmla="*/ 16 h 16"/>
                          <a:gd name="T2" fmla="*/ 0 w 28"/>
                          <a:gd name="T3" fmla="*/ 10 h 16"/>
                          <a:gd name="T4" fmla="*/ 0 w 28"/>
                          <a:gd name="T5" fmla="*/ 5 h 16"/>
                          <a:gd name="T6" fmla="*/ 0 w 28"/>
                          <a:gd name="T7" fmla="*/ 5 h 16"/>
                          <a:gd name="T8" fmla="*/ 0 w 28"/>
                          <a:gd name="T9" fmla="*/ 0 h 16"/>
                          <a:gd name="T10" fmla="*/ 5 w 28"/>
                          <a:gd name="T11" fmla="*/ 0 h 16"/>
                          <a:gd name="T12" fmla="*/ 22 w 28"/>
                          <a:gd name="T13" fmla="*/ 0 h 16"/>
                          <a:gd name="T14" fmla="*/ 28 w 28"/>
                          <a:gd name="T15" fmla="*/ 0 h 16"/>
                          <a:gd name="T16" fmla="*/ 28 w 28"/>
                          <a:gd name="T17" fmla="*/ 5 h 16"/>
                          <a:gd name="T18" fmla="*/ 28 w 28"/>
                          <a:gd name="T19" fmla="*/ 5 h 16"/>
                          <a:gd name="T20" fmla="*/ 28 w 28"/>
                          <a:gd name="T21" fmla="*/ 10 h 16"/>
                          <a:gd name="T22" fmla="*/ 22 w 28"/>
                          <a:gd name="T23" fmla="*/ 16 h 16"/>
                          <a:gd name="T24" fmla="*/ 5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5" y="16"/>
                            </a:moveTo>
                            <a:lnTo>
                              <a:pt x="0" y="10"/>
                            </a:lnTo>
                            <a:lnTo>
                              <a:pt x="0" y="5"/>
                            </a:lnTo>
                            <a:lnTo>
                              <a:pt x="0" y="0"/>
                            </a:lnTo>
                            <a:lnTo>
                              <a:pt x="5" y="0"/>
                            </a:lnTo>
                            <a:lnTo>
                              <a:pt x="22" y="0"/>
                            </a:lnTo>
                            <a:lnTo>
                              <a:pt x="28" y="0"/>
                            </a:lnTo>
                            <a:lnTo>
                              <a:pt x="28" y="5"/>
                            </a:lnTo>
                            <a:lnTo>
                              <a:pt x="28" y="10"/>
                            </a:lnTo>
                            <a:lnTo>
                              <a:pt x="22"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03" name="Freeform 421">
                        <a:extLst>
                          <a:ext uri="{FF2B5EF4-FFF2-40B4-BE49-F238E27FC236}">
                            <a16:creationId xmlns="" xmlns:a16="http://schemas.microsoft.com/office/drawing/2014/main" id="{8E4D3588-1EF6-4208-A756-6580CEE796AF}"/>
                          </a:ext>
                        </a:extLst>
                      </p:cNvPr>
                      <p:cNvSpPr>
                        <a:spLocks/>
                      </p:cNvSpPr>
                      <p:nvPr/>
                    </p:nvSpPr>
                    <p:spPr bwMode="auto">
                      <a:xfrm>
                        <a:off x="1947" y="2272"/>
                        <a:ext cx="33" cy="16"/>
                      </a:xfrm>
                      <a:custGeom>
                        <a:avLst/>
                        <a:gdLst>
                          <a:gd name="T0" fmla="*/ 5 w 22"/>
                          <a:gd name="T1" fmla="*/ 16 h 16"/>
                          <a:gd name="T2" fmla="*/ 0 w 22"/>
                          <a:gd name="T3" fmla="*/ 10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0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0"/>
                            </a:lnTo>
                            <a:lnTo>
                              <a:pt x="0" y="5"/>
                            </a:lnTo>
                            <a:lnTo>
                              <a:pt x="0" y="0"/>
                            </a:lnTo>
                            <a:lnTo>
                              <a:pt x="5" y="0"/>
                            </a:lnTo>
                            <a:lnTo>
                              <a:pt x="17" y="0"/>
                            </a:lnTo>
                            <a:lnTo>
                              <a:pt x="22" y="0"/>
                            </a:lnTo>
                            <a:lnTo>
                              <a:pt x="22" y="5"/>
                            </a:lnTo>
                            <a:lnTo>
                              <a:pt x="22" y="10"/>
                            </a:lnTo>
                            <a:lnTo>
                              <a:pt x="17"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04" name="Freeform 422">
                        <a:extLst>
                          <a:ext uri="{FF2B5EF4-FFF2-40B4-BE49-F238E27FC236}">
                            <a16:creationId xmlns="" xmlns:a16="http://schemas.microsoft.com/office/drawing/2014/main" id="{BCB4B106-EEC0-4A49-8E13-D4A2736C829E}"/>
                          </a:ext>
                        </a:extLst>
                      </p:cNvPr>
                      <p:cNvSpPr>
                        <a:spLocks/>
                      </p:cNvSpPr>
                      <p:nvPr/>
                    </p:nvSpPr>
                    <p:spPr bwMode="auto">
                      <a:xfrm>
                        <a:off x="1964" y="2261"/>
                        <a:ext cx="25" cy="21"/>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05" name="Freeform 423">
                        <a:extLst>
                          <a:ext uri="{FF2B5EF4-FFF2-40B4-BE49-F238E27FC236}">
                            <a16:creationId xmlns="" xmlns:a16="http://schemas.microsoft.com/office/drawing/2014/main" id="{22BA20FF-4698-47D5-95CE-661820AC32B2}"/>
                          </a:ext>
                        </a:extLst>
                      </p:cNvPr>
                      <p:cNvSpPr>
                        <a:spLocks/>
                      </p:cNvSpPr>
                      <p:nvPr/>
                    </p:nvSpPr>
                    <p:spPr bwMode="auto">
                      <a:xfrm>
                        <a:off x="1964" y="2261"/>
                        <a:ext cx="257" cy="16"/>
                      </a:xfrm>
                      <a:custGeom>
                        <a:avLst/>
                        <a:gdLst>
                          <a:gd name="T0" fmla="*/ 6 w 170"/>
                          <a:gd name="T1" fmla="*/ 16 h 16"/>
                          <a:gd name="T2" fmla="*/ 0 w 170"/>
                          <a:gd name="T3" fmla="*/ 11 h 16"/>
                          <a:gd name="T4" fmla="*/ 0 w 170"/>
                          <a:gd name="T5" fmla="*/ 5 h 16"/>
                          <a:gd name="T6" fmla="*/ 0 w 170"/>
                          <a:gd name="T7" fmla="*/ 5 h 16"/>
                          <a:gd name="T8" fmla="*/ 0 w 170"/>
                          <a:gd name="T9" fmla="*/ 0 h 16"/>
                          <a:gd name="T10" fmla="*/ 6 w 170"/>
                          <a:gd name="T11" fmla="*/ 0 h 16"/>
                          <a:gd name="T12" fmla="*/ 164 w 170"/>
                          <a:gd name="T13" fmla="*/ 0 h 16"/>
                          <a:gd name="T14" fmla="*/ 170 w 170"/>
                          <a:gd name="T15" fmla="*/ 0 h 16"/>
                          <a:gd name="T16" fmla="*/ 170 w 170"/>
                          <a:gd name="T17" fmla="*/ 5 h 16"/>
                          <a:gd name="T18" fmla="*/ 170 w 170"/>
                          <a:gd name="T19" fmla="*/ 5 h 16"/>
                          <a:gd name="T20" fmla="*/ 170 w 170"/>
                          <a:gd name="T21" fmla="*/ 11 h 16"/>
                          <a:gd name="T22" fmla="*/ 164 w 170"/>
                          <a:gd name="T23" fmla="*/ 16 h 16"/>
                          <a:gd name="T24" fmla="*/ 6 w 17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0"/>
                          <a:gd name="T40" fmla="*/ 0 h 16"/>
                          <a:gd name="T41" fmla="*/ 170 w 17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0" h="16">
                            <a:moveTo>
                              <a:pt x="6" y="16"/>
                            </a:moveTo>
                            <a:lnTo>
                              <a:pt x="0" y="11"/>
                            </a:lnTo>
                            <a:lnTo>
                              <a:pt x="0" y="5"/>
                            </a:lnTo>
                            <a:lnTo>
                              <a:pt x="0" y="0"/>
                            </a:lnTo>
                            <a:lnTo>
                              <a:pt x="6" y="0"/>
                            </a:lnTo>
                            <a:lnTo>
                              <a:pt x="164" y="0"/>
                            </a:lnTo>
                            <a:lnTo>
                              <a:pt x="170" y="0"/>
                            </a:lnTo>
                            <a:lnTo>
                              <a:pt x="170" y="5"/>
                            </a:lnTo>
                            <a:lnTo>
                              <a:pt x="170" y="11"/>
                            </a:lnTo>
                            <a:lnTo>
                              <a:pt x="164"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06" name="Freeform 424">
                        <a:extLst>
                          <a:ext uri="{FF2B5EF4-FFF2-40B4-BE49-F238E27FC236}">
                            <a16:creationId xmlns="" xmlns:a16="http://schemas.microsoft.com/office/drawing/2014/main" id="{24C21603-03D6-4291-9126-199EA808B22C}"/>
                          </a:ext>
                        </a:extLst>
                      </p:cNvPr>
                      <p:cNvSpPr>
                        <a:spLocks/>
                      </p:cNvSpPr>
                      <p:nvPr/>
                    </p:nvSpPr>
                    <p:spPr bwMode="auto">
                      <a:xfrm>
                        <a:off x="2204" y="2250"/>
                        <a:ext cx="26" cy="22"/>
                      </a:xfrm>
                      <a:custGeom>
                        <a:avLst/>
                        <a:gdLst>
                          <a:gd name="T0" fmla="*/ 17 w 17"/>
                          <a:gd name="T1" fmla="*/ 16 h 22"/>
                          <a:gd name="T2" fmla="*/ 11 w 17"/>
                          <a:gd name="T3" fmla="*/ 22 h 22"/>
                          <a:gd name="T4" fmla="*/ 5 w 17"/>
                          <a:gd name="T5" fmla="*/ 22 h 22"/>
                          <a:gd name="T6" fmla="*/ 5 w 17"/>
                          <a:gd name="T7" fmla="*/ 22 h 22"/>
                          <a:gd name="T8" fmla="*/ 0 w 17"/>
                          <a:gd name="T9" fmla="*/ 22 h 22"/>
                          <a:gd name="T10" fmla="*/ 0 w 17"/>
                          <a:gd name="T11" fmla="*/ 16 h 22"/>
                          <a:gd name="T12" fmla="*/ 0 w 17"/>
                          <a:gd name="T13" fmla="*/ 6 h 22"/>
                          <a:gd name="T14" fmla="*/ 0 w 17"/>
                          <a:gd name="T15" fmla="*/ 0 h 22"/>
                          <a:gd name="T16" fmla="*/ 5 w 17"/>
                          <a:gd name="T17" fmla="*/ 0 h 22"/>
                          <a:gd name="T18" fmla="*/ 5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5" y="22"/>
                            </a:lnTo>
                            <a:lnTo>
                              <a:pt x="0" y="22"/>
                            </a:lnTo>
                            <a:lnTo>
                              <a:pt x="0" y="16"/>
                            </a:lnTo>
                            <a:lnTo>
                              <a:pt x="0" y="6"/>
                            </a:lnTo>
                            <a:lnTo>
                              <a:pt x="0" y="0"/>
                            </a:lnTo>
                            <a:lnTo>
                              <a:pt x="5"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07" name="Freeform 425">
                        <a:extLst>
                          <a:ext uri="{FF2B5EF4-FFF2-40B4-BE49-F238E27FC236}">
                            <a16:creationId xmlns="" xmlns:a16="http://schemas.microsoft.com/office/drawing/2014/main" id="{C6223742-A4F4-4F8A-A45E-545BB84C1595}"/>
                          </a:ext>
                        </a:extLst>
                      </p:cNvPr>
                      <p:cNvSpPr>
                        <a:spLocks/>
                      </p:cNvSpPr>
                      <p:nvPr/>
                    </p:nvSpPr>
                    <p:spPr bwMode="auto">
                      <a:xfrm>
                        <a:off x="2204" y="2250"/>
                        <a:ext cx="26" cy="16"/>
                      </a:xfrm>
                      <a:custGeom>
                        <a:avLst/>
                        <a:gdLst>
                          <a:gd name="T0" fmla="*/ 5 w 17"/>
                          <a:gd name="T1" fmla="*/ 16 h 16"/>
                          <a:gd name="T2" fmla="*/ 0 w 17"/>
                          <a:gd name="T3" fmla="*/ 11 h 16"/>
                          <a:gd name="T4" fmla="*/ 0 w 17"/>
                          <a:gd name="T5" fmla="*/ 6 h 16"/>
                          <a:gd name="T6" fmla="*/ 0 w 17"/>
                          <a:gd name="T7" fmla="*/ 6 h 16"/>
                          <a:gd name="T8" fmla="*/ 0 w 17"/>
                          <a:gd name="T9" fmla="*/ 0 h 16"/>
                          <a:gd name="T10" fmla="*/ 5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6"/>
                            </a:lnTo>
                            <a:lnTo>
                              <a:pt x="0" y="0"/>
                            </a:lnTo>
                            <a:lnTo>
                              <a:pt x="5" y="0"/>
                            </a:lnTo>
                            <a:lnTo>
                              <a:pt x="11" y="0"/>
                            </a:lnTo>
                            <a:lnTo>
                              <a:pt x="17" y="0"/>
                            </a:lnTo>
                            <a:lnTo>
                              <a:pt x="17" y="6"/>
                            </a:lnTo>
                            <a:lnTo>
                              <a:pt x="17" y="11"/>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517" name="Group 913">
                        <a:extLst>
                          <a:ext uri="{FF2B5EF4-FFF2-40B4-BE49-F238E27FC236}">
                            <a16:creationId xmlns="" xmlns:a16="http://schemas.microsoft.com/office/drawing/2014/main" id="{BF872A80-819A-44EF-896F-8839C6CF7E95}"/>
                          </a:ext>
                        </a:extLst>
                      </p:cNvPr>
                      <p:cNvGrpSpPr>
                        <a:grpSpLocks/>
                      </p:cNvGrpSpPr>
                      <p:nvPr/>
                    </p:nvGrpSpPr>
                    <p:grpSpPr bwMode="auto">
                      <a:xfrm>
                        <a:off x="821" y="2341"/>
                        <a:ext cx="937" cy="332"/>
                        <a:chOff x="821" y="2341"/>
                        <a:chExt cx="937" cy="332"/>
                      </a:xfrm>
                    </p:grpSpPr>
                    <p:sp>
                      <p:nvSpPr>
                        <p:cNvPr id="709" name="Freeform 365">
                          <a:extLst>
                            <a:ext uri="{FF2B5EF4-FFF2-40B4-BE49-F238E27FC236}">
                              <a16:creationId xmlns="" xmlns:a16="http://schemas.microsoft.com/office/drawing/2014/main" id="{AE727C84-3C55-47BF-9332-6D32111FE268}"/>
                            </a:ext>
                          </a:extLst>
                        </p:cNvPr>
                        <p:cNvSpPr>
                          <a:spLocks/>
                        </p:cNvSpPr>
                        <p:nvPr/>
                      </p:nvSpPr>
                      <p:spPr bwMode="auto">
                        <a:xfrm>
                          <a:off x="1184" y="2521"/>
                          <a:ext cx="34" cy="16"/>
                        </a:xfrm>
                        <a:custGeom>
                          <a:avLst/>
                          <a:gdLst>
                            <a:gd name="T0" fmla="*/ 6 w 23"/>
                            <a:gd name="T1" fmla="*/ 16 h 16"/>
                            <a:gd name="T2" fmla="*/ 0 w 23"/>
                            <a:gd name="T3" fmla="*/ 11 h 16"/>
                            <a:gd name="T4" fmla="*/ 0 w 23"/>
                            <a:gd name="T5" fmla="*/ 6 h 16"/>
                            <a:gd name="T6" fmla="*/ 0 w 23"/>
                            <a:gd name="T7" fmla="*/ 6 h 16"/>
                            <a:gd name="T8" fmla="*/ 0 w 23"/>
                            <a:gd name="T9" fmla="*/ 0 h 16"/>
                            <a:gd name="T10" fmla="*/ 6 w 23"/>
                            <a:gd name="T11" fmla="*/ 0 h 16"/>
                            <a:gd name="T12" fmla="*/ 17 w 23"/>
                            <a:gd name="T13" fmla="*/ 0 h 16"/>
                            <a:gd name="T14" fmla="*/ 23 w 23"/>
                            <a:gd name="T15" fmla="*/ 0 h 16"/>
                            <a:gd name="T16" fmla="*/ 23 w 23"/>
                            <a:gd name="T17" fmla="*/ 6 h 16"/>
                            <a:gd name="T18" fmla="*/ 23 w 23"/>
                            <a:gd name="T19" fmla="*/ 6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6"/>
                              </a:lnTo>
                              <a:lnTo>
                                <a:pt x="0" y="0"/>
                              </a:lnTo>
                              <a:lnTo>
                                <a:pt x="6" y="0"/>
                              </a:lnTo>
                              <a:lnTo>
                                <a:pt x="17" y="0"/>
                              </a:lnTo>
                              <a:lnTo>
                                <a:pt x="23" y="0"/>
                              </a:lnTo>
                              <a:lnTo>
                                <a:pt x="23" y="6"/>
                              </a:lnTo>
                              <a:lnTo>
                                <a:pt x="23" y="11"/>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10" name="Freeform 371">
                          <a:extLst>
                            <a:ext uri="{FF2B5EF4-FFF2-40B4-BE49-F238E27FC236}">
                              <a16:creationId xmlns="" xmlns:a16="http://schemas.microsoft.com/office/drawing/2014/main" id="{59505427-AE61-41D1-94D4-7C2FE1634B7D}"/>
                            </a:ext>
                          </a:extLst>
                        </p:cNvPr>
                        <p:cNvSpPr>
                          <a:spLocks/>
                        </p:cNvSpPr>
                        <p:nvPr/>
                      </p:nvSpPr>
                      <p:spPr bwMode="auto">
                        <a:xfrm>
                          <a:off x="1270" y="2489"/>
                          <a:ext cx="25" cy="22"/>
                        </a:xfrm>
                        <a:custGeom>
                          <a:avLst/>
                          <a:gdLst>
                            <a:gd name="T0" fmla="*/ 17 w 17"/>
                            <a:gd name="T1" fmla="*/ 16 h 22"/>
                            <a:gd name="T2" fmla="*/ 11 w 17"/>
                            <a:gd name="T3" fmla="*/ 22 h 22"/>
                            <a:gd name="T4" fmla="*/ 5 w 17"/>
                            <a:gd name="T5" fmla="*/ 22 h 22"/>
                            <a:gd name="T6" fmla="*/ 5 w 17"/>
                            <a:gd name="T7" fmla="*/ 22 h 22"/>
                            <a:gd name="T8" fmla="*/ 0 w 17"/>
                            <a:gd name="T9" fmla="*/ 22 h 22"/>
                            <a:gd name="T10" fmla="*/ 0 w 17"/>
                            <a:gd name="T11" fmla="*/ 16 h 22"/>
                            <a:gd name="T12" fmla="*/ 0 w 17"/>
                            <a:gd name="T13" fmla="*/ 6 h 22"/>
                            <a:gd name="T14" fmla="*/ 0 w 17"/>
                            <a:gd name="T15" fmla="*/ 0 h 22"/>
                            <a:gd name="T16" fmla="*/ 5 w 17"/>
                            <a:gd name="T17" fmla="*/ 0 h 22"/>
                            <a:gd name="T18" fmla="*/ 5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5" y="22"/>
                              </a:lnTo>
                              <a:lnTo>
                                <a:pt x="0" y="22"/>
                              </a:lnTo>
                              <a:lnTo>
                                <a:pt x="0" y="16"/>
                              </a:lnTo>
                              <a:lnTo>
                                <a:pt x="0" y="6"/>
                              </a:lnTo>
                              <a:lnTo>
                                <a:pt x="0" y="0"/>
                              </a:lnTo>
                              <a:lnTo>
                                <a:pt x="5"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11" name="Freeform 372">
                          <a:extLst>
                            <a:ext uri="{FF2B5EF4-FFF2-40B4-BE49-F238E27FC236}">
                              <a16:creationId xmlns="" xmlns:a16="http://schemas.microsoft.com/office/drawing/2014/main" id="{5AFC527F-4EA7-4257-B383-5EBFAED13668}"/>
                            </a:ext>
                          </a:extLst>
                        </p:cNvPr>
                        <p:cNvSpPr>
                          <a:spLocks/>
                        </p:cNvSpPr>
                        <p:nvPr/>
                      </p:nvSpPr>
                      <p:spPr bwMode="auto">
                        <a:xfrm>
                          <a:off x="1270" y="2489"/>
                          <a:ext cx="77" cy="16"/>
                        </a:xfrm>
                        <a:custGeom>
                          <a:avLst/>
                          <a:gdLst>
                            <a:gd name="T0" fmla="*/ 5 w 51"/>
                            <a:gd name="T1" fmla="*/ 16 h 16"/>
                            <a:gd name="T2" fmla="*/ 0 w 51"/>
                            <a:gd name="T3" fmla="*/ 11 h 16"/>
                            <a:gd name="T4" fmla="*/ 0 w 51"/>
                            <a:gd name="T5" fmla="*/ 6 h 16"/>
                            <a:gd name="T6" fmla="*/ 0 w 51"/>
                            <a:gd name="T7" fmla="*/ 6 h 16"/>
                            <a:gd name="T8" fmla="*/ 0 w 51"/>
                            <a:gd name="T9" fmla="*/ 0 h 16"/>
                            <a:gd name="T10" fmla="*/ 5 w 51"/>
                            <a:gd name="T11" fmla="*/ 0 h 16"/>
                            <a:gd name="T12" fmla="*/ 45 w 51"/>
                            <a:gd name="T13" fmla="*/ 0 h 16"/>
                            <a:gd name="T14" fmla="*/ 51 w 51"/>
                            <a:gd name="T15" fmla="*/ 0 h 16"/>
                            <a:gd name="T16" fmla="*/ 51 w 51"/>
                            <a:gd name="T17" fmla="*/ 6 h 16"/>
                            <a:gd name="T18" fmla="*/ 51 w 51"/>
                            <a:gd name="T19" fmla="*/ 6 h 16"/>
                            <a:gd name="T20" fmla="*/ 51 w 51"/>
                            <a:gd name="T21" fmla="*/ 11 h 16"/>
                            <a:gd name="T22" fmla="*/ 45 w 51"/>
                            <a:gd name="T23" fmla="*/ 16 h 16"/>
                            <a:gd name="T24" fmla="*/ 5 w 51"/>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16"/>
                            <a:gd name="T41" fmla="*/ 51 w 51"/>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16">
                              <a:moveTo>
                                <a:pt x="5" y="16"/>
                              </a:moveTo>
                              <a:lnTo>
                                <a:pt x="0" y="11"/>
                              </a:lnTo>
                              <a:lnTo>
                                <a:pt x="0" y="6"/>
                              </a:lnTo>
                              <a:lnTo>
                                <a:pt x="0" y="0"/>
                              </a:lnTo>
                              <a:lnTo>
                                <a:pt x="5" y="0"/>
                              </a:lnTo>
                              <a:lnTo>
                                <a:pt x="45" y="0"/>
                              </a:lnTo>
                              <a:lnTo>
                                <a:pt x="51" y="0"/>
                              </a:lnTo>
                              <a:lnTo>
                                <a:pt x="51" y="6"/>
                              </a:lnTo>
                              <a:lnTo>
                                <a:pt x="51" y="11"/>
                              </a:lnTo>
                              <a:lnTo>
                                <a:pt x="45"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12" name="Freeform 373">
                          <a:extLst>
                            <a:ext uri="{FF2B5EF4-FFF2-40B4-BE49-F238E27FC236}">
                              <a16:creationId xmlns="" xmlns:a16="http://schemas.microsoft.com/office/drawing/2014/main" id="{48421EF0-9F46-4CD4-9A53-4572F756EA4E}"/>
                            </a:ext>
                          </a:extLst>
                        </p:cNvPr>
                        <p:cNvSpPr>
                          <a:spLocks/>
                        </p:cNvSpPr>
                        <p:nvPr/>
                      </p:nvSpPr>
                      <p:spPr bwMode="auto">
                        <a:xfrm>
                          <a:off x="1329" y="2474"/>
                          <a:ext cx="25" cy="26"/>
                        </a:xfrm>
                        <a:custGeom>
                          <a:avLst/>
                          <a:gdLst>
                            <a:gd name="T0" fmla="*/ 17 w 17"/>
                            <a:gd name="T1" fmla="*/ 21 h 26"/>
                            <a:gd name="T2" fmla="*/ 12 w 17"/>
                            <a:gd name="T3" fmla="*/ 26 h 26"/>
                            <a:gd name="T4" fmla="*/ 6 w 17"/>
                            <a:gd name="T5" fmla="*/ 26 h 26"/>
                            <a:gd name="T6" fmla="*/ 6 w 17"/>
                            <a:gd name="T7" fmla="*/ 26 h 26"/>
                            <a:gd name="T8" fmla="*/ 0 w 17"/>
                            <a:gd name="T9" fmla="*/ 26 h 26"/>
                            <a:gd name="T10" fmla="*/ 0 w 17"/>
                            <a:gd name="T11" fmla="*/ 21 h 26"/>
                            <a:gd name="T12" fmla="*/ 0 w 17"/>
                            <a:gd name="T13" fmla="*/ 5 h 26"/>
                            <a:gd name="T14" fmla="*/ 0 w 17"/>
                            <a:gd name="T15" fmla="*/ 0 h 26"/>
                            <a:gd name="T16" fmla="*/ 6 w 17"/>
                            <a:gd name="T17" fmla="*/ 0 h 26"/>
                            <a:gd name="T18" fmla="*/ 6 w 17"/>
                            <a:gd name="T19" fmla="*/ 0 h 26"/>
                            <a:gd name="T20" fmla="*/ 12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2" y="26"/>
                              </a:lnTo>
                              <a:lnTo>
                                <a:pt x="6" y="26"/>
                              </a:lnTo>
                              <a:lnTo>
                                <a:pt x="0" y="26"/>
                              </a:lnTo>
                              <a:lnTo>
                                <a:pt x="0" y="21"/>
                              </a:lnTo>
                              <a:lnTo>
                                <a:pt x="0" y="5"/>
                              </a:lnTo>
                              <a:lnTo>
                                <a:pt x="0" y="0"/>
                              </a:lnTo>
                              <a:lnTo>
                                <a:pt x="6" y="0"/>
                              </a:lnTo>
                              <a:lnTo>
                                <a:pt x="12" y="0"/>
                              </a:lnTo>
                              <a:lnTo>
                                <a:pt x="17" y="5"/>
                              </a:lnTo>
                              <a:lnTo>
                                <a:pt x="17" y="21"/>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13" name="Freeform 374">
                          <a:extLst>
                            <a:ext uri="{FF2B5EF4-FFF2-40B4-BE49-F238E27FC236}">
                              <a16:creationId xmlns="" xmlns:a16="http://schemas.microsoft.com/office/drawing/2014/main" id="{D64C8234-E6AB-4F2C-AB10-09B3AD9946D1}"/>
                            </a:ext>
                          </a:extLst>
                        </p:cNvPr>
                        <p:cNvSpPr>
                          <a:spLocks/>
                        </p:cNvSpPr>
                        <p:nvPr/>
                      </p:nvSpPr>
                      <p:spPr bwMode="auto">
                        <a:xfrm>
                          <a:off x="1329" y="2474"/>
                          <a:ext cx="35" cy="15"/>
                        </a:xfrm>
                        <a:custGeom>
                          <a:avLst/>
                          <a:gdLst>
                            <a:gd name="T0" fmla="*/ 6 w 23"/>
                            <a:gd name="T1" fmla="*/ 15 h 15"/>
                            <a:gd name="T2" fmla="*/ 0 w 23"/>
                            <a:gd name="T3" fmla="*/ 10 h 15"/>
                            <a:gd name="T4" fmla="*/ 0 w 23"/>
                            <a:gd name="T5" fmla="*/ 5 h 15"/>
                            <a:gd name="T6" fmla="*/ 0 w 23"/>
                            <a:gd name="T7" fmla="*/ 5 h 15"/>
                            <a:gd name="T8" fmla="*/ 0 w 23"/>
                            <a:gd name="T9" fmla="*/ 0 h 15"/>
                            <a:gd name="T10" fmla="*/ 6 w 23"/>
                            <a:gd name="T11" fmla="*/ 0 h 15"/>
                            <a:gd name="T12" fmla="*/ 17 w 23"/>
                            <a:gd name="T13" fmla="*/ 0 h 15"/>
                            <a:gd name="T14" fmla="*/ 23 w 23"/>
                            <a:gd name="T15" fmla="*/ 0 h 15"/>
                            <a:gd name="T16" fmla="*/ 23 w 23"/>
                            <a:gd name="T17" fmla="*/ 5 h 15"/>
                            <a:gd name="T18" fmla="*/ 23 w 23"/>
                            <a:gd name="T19" fmla="*/ 5 h 15"/>
                            <a:gd name="T20" fmla="*/ 23 w 23"/>
                            <a:gd name="T21" fmla="*/ 10 h 15"/>
                            <a:gd name="T22" fmla="*/ 17 w 23"/>
                            <a:gd name="T23" fmla="*/ 15 h 15"/>
                            <a:gd name="T24" fmla="*/ 6 w 23"/>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5"/>
                            <a:gd name="T41" fmla="*/ 23 w 23"/>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5">
                              <a:moveTo>
                                <a:pt x="6" y="15"/>
                              </a:moveTo>
                              <a:lnTo>
                                <a:pt x="0" y="10"/>
                              </a:lnTo>
                              <a:lnTo>
                                <a:pt x="0" y="5"/>
                              </a:lnTo>
                              <a:lnTo>
                                <a:pt x="0" y="0"/>
                              </a:lnTo>
                              <a:lnTo>
                                <a:pt x="6" y="0"/>
                              </a:lnTo>
                              <a:lnTo>
                                <a:pt x="17" y="0"/>
                              </a:lnTo>
                              <a:lnTo>
                                <a:pt x="23" y="0"/>
                              </a:lnTo>
                              <a:lnTo>
                                <a:pt x="23" y="5"/>
                              </a:lnTo>
                              <a:lnTo>
                                <a:pt x="23" y="10"/>
                              </a:lnTo>
                              <a:lnTo>
                                <a:pt x="17" y="15"/>
                              </a:lnTo>
                              <a:lnTo>
                                <a:pt x="6" y="15"/>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14" name="Freeform 375">
                          <a:extLst>
                            <a:ext uri="{FF2B5EF4-FFF2-40B4-BE49-F238E27FC236}">
                              <a16:creationId xmlns="" xmlns:a16="http://schemas.microsoft.com/office/drawing/2014/main" id="{6AAE515F-0602-4A6E-BB4C-977FB9C11A60}"/>
                            </a:ext>
                          </a:extLst>
                        </p:cNvPr>
                        <p:cNvSpPr>
                          <a:spLocks/>
                        </p:cNvSpPr>
                        <p:nvPr/>
                      </p:nvSpPr>
                      <p:spPr bwMode="auto">
                        <a:xfrm>
                          <a:off x="1347" y="2463"/>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15" name="Freeform 376">
                          <a:extLst>
                            <a:ext uri="{FF2B5EF4-FFF2-40B4-BE49-F238E27FC236}">
                              <a16:creationId xmlns="" xmlns:a16="http://schemas.microsoft.com/office/drawing/2014/main" id="{0FC9D482-63D0-426B-95CF-4290C0B3E3C3}"/>
                            </a:ext>
                          </a:extLst>
                        </p:cNvPr>
                        <p:cNvSpPr>
                          <a:spLocks/>
                        </p:cNvSpPr>
                        <p:nvPr/>
                      </p:nvSpPr>
                      <p:spPr bwMode="auto">
                        <a:xfrm>
                          <a:off x="1347" y="2463"/>
                          <a:ext cx="26" cy="16"/>
                        </a:xfrm>
                        <a:custGeom>
                          <a:avLst/>
                          <a:gdLst>
                            <a:gd name="T0" fmla="*/ 5 w 17"/>
                            <a:gd name="T1" fmla="*/ 16 h 16"/>
                            <a:gd name="T2" fmla="*/ 0 w 17"/>
                            <a:gd name="T3" fmla="*/ 11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5"/>
                              </a:lnTo>
                              <a:lnTo>
                                <a:pt x="0" y="0"/>
                              </a:lnTo>
                              <a:lnTo>
                                <a:pt x="5" y="0"/>
                              </a:lnTo>
                              <a:lnTo>
                                <a:pt x="11" y="0"/>
                              </a:lnTo>
                              <a:lnTo>
                                <a:pt x="17" y="0"/>
                              </a:lnTo>
                              <a:lnTo>
                                <a:pt x="17" y="5"/>
                              </a:lnTo>
                              <a:lnTo>
                                <a:pt x="17" y="11"/>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16" name="Freeform 377">
                          <a:extLst>
                            <a:ext uri="{FF2B5EF4-FFF2-40B4-BE49-F238E27FC236}">
                              <a16:creationId xmlns="" xmlns:a16="http://schemas.microsoft.com/office/drawing/2014/main" id="{C50A1171-AE45-410B-A82C-CCFDB968BF0B}"/>
                            </a:ext>
                          </a:extLst>
                        </p:cNvPr>
                        <p:cNvSpPr>
                          <a:spLocks/>
                        </p:cNvSpPr>
                        <p:nvPr/>
                      </p:nvSpPr>
                      <p:spPr bwMode="auto">
                        <a:xfrm>
                          <a:off x="1354" y="2452"/>
                          <a:ext cx="26" cy="22"/>
                        </a:xfrm>
                        <a:custGeom>
                          <a:avLst/>
                          <a:gdLst>
                            <a:gd name="T0" fmla="*/ 17 w 17"/>
                            <a:gd name="T1" fmla="*/ 16 h 22"/>
                            <a:gd name="T2" fmla="*/ 12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2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2" y="22"/>
                              </a:lnTo>
                              <a:lnTo>
                                <a:pt x="6" y="22"/>
                              </a:lnTo>
                              <a:lnTo>
                                <a:pt x="0" y="22"/>
                              </a:lnTo>
                              <a:lnTo>
                                <a:pt x="0" y="16"/>
                              </a:lnTo>
                              <a:lnTo>
                                <a:pt x="0" y="6"/>
                              </a:lnTo>
                              <a:lnTo>
                                <a:pt x="0" y="0"/>
                              </a:lnTo>
                              <a:lnTo>
                                <a:pt x="6" y="0"/>
                              </a:lnTo>
                              <a:lnTo>
                                <a:pt x="12"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17" name="Freeform 378">
                          <a:extLst>
                            <a:ext uri="{FF2B5EF4-FFF2-40B4-BE49-F238E27FC236}">
                              <a16:creationId xmlns="" xmlns:a16="http://schemas.microsoft.com/office/drawing/2014/main" id="{BE7100C1-C25F-4E80-82B1-76BD1B7B487B}"/>
                            </a:ext>
                          </a:extLst>
                        </p:cNvPr>
                        <p:cNvSpPr>
                          <a:spLocks/>
                        </p:cNvSpPr>
                        <p:nvPr/>
                      </p:nvSpPr>
                      <p:spPr bwMode="auto">
                        <a:xfrm>
                          <a:off x="1354" y="2452"/>
                          <a:ext cx="26" cy="16"/>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2 w 17"/>
                            <a:gd name="T13" fmla="*/ 0 h 16"/>
                            <a:gd name="T14" fmla="*/ 17 w 17"/>
                            <a:gd name="T15" fmla="*/ 0 h 16"/>
                            <a:gd name="T16" fmla="*/ 17 w 17"/>
                            <a:gd name="T17" fmla="*/ 6 h 16"/>
                            <a:gd name="T18" fmla="*/ 17 w 17"/>
                            <a:gd name="T19" fmla="*/ 6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2" y="0"/>
                              </a:lnTo>
                              <a:lnTo>
                                <a:pt x="17" y="0"/>
                              </a:lnTo>
                              <a:lnTo>
                                <a:pt x="17" y="6"/>
                              </a:lnTo>
                              <a:lnTo>
                                <a:pt x="17" y="11"/>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18" name="Freeform 379">
                          <a:extLst>
                            <a:ext uri="{FF2B5EF4-FFF2-40B4-BE49-F238E27FC236}">
                              <a16:creationId xmlns="" xmlns:a16="http://schemas.microsoft.com/office/drawing/2014/main" id="{82682DF5-9D73-4289-BDB9-38BEF913AA8F}"/>
                            </a:ext>
                          </a:extLst>
                        </p:cNvPr>
                        <p:cNvSpPr>
                          <a:spLocks/>
                        </p:cNvSpPr>
                        <p:nvPr/>
                      </p:nvSpPr>
                      <p:spPr bwMode="auto">
                        <a:xfrm>
                          <a:off x="1364" y="2442"/>
                          <a:ext cx="25"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19" name="Freeform 380">
                          <a:extLst>
                            <a:ext uri="{FF2B5EF4-FFF2-40B4-BE49-F238E27FC236}">
                              <a16:creationId xmlns="" xmlns:a16="http://schemas.microsoft.com/office/drawing/2014/main" id="{F0C26093-1D29-4F3A-87DB-F87947B54D47}"/>
                            </a:ext>
                          </a:extLst>
                        </p:cNvPr>
                        <p:cNvSpPr>
                          <a:spLocks/>
                        </p:cNvSpPr>
                        <p:nvPr/>
                      </p:nvSpPr>
                      <p:spPr bwMode="auto">
                        <a:xfrm>
                          <a:off x="1364" y="2442"/>
                          <a:ext cx="42" cy="14"/>
                        </a:xfrm>
                        <a:custGeom>
                          <a:avLst/>
                          <a:gdLst>
                            <a:gd name="T0" fmla="*/ 6 w 28"/>
                            <a:gd name="T1" fmla="*/ 16 h 16"/>
                            <a:gd name="T2" fmla="*/ 0 w 28"/>
                            <a:gd name="T3" fmla="*/ 10 h 16"/>
                            <a:gd name="T4" fmla="*/ 0 w 28"/>
                            <a:gd name="T5" fmla="*/ 5 h 16"/>
                            <a:gd name="T6" fmla="*/ 0 w 28"/>
                            <a:gd name="T7" fmla="*/ 5 h 16"/>
                            <a:gd name="T8" fmla="*/ 0 w 28"/>
                            <a:gd name="T9" fmla="*/ 0 h 16"/>
                            <a:gd name="T10" fmla="*/ 6 w 28"/>
                            <a:gd name="T11" fmla="*/ 0 h 16"/>
                            <a:gd name="T12" fmla="*/ 23 w 28"/>
                            <a:gd name="T13" fmla="*/ 0 h 16"/>
                            <a:gd name="T14" fmla="*/ 28 w 28"/>
                            <a:gd name="T15" fmla="*/ 0 h 16"/>
                            <a:gd name="T16" fmla="*/ 28 w 28"/>
                            <a:gd name="T17" fmla="*/ 5 h 16"/>
                            <a:gd name="T18" fmla="*/ 28 w 28"/>
                            <a:gd name="T19" fmla="*/ 5 h 16"/>
                            <a:gd name="T20" fmla="*/ 28 w 28"/>
                            <a:gd name="T21" fmla="*/ 10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0"/>
                              </a:lnTo>
                              <a:lnTo>
                                <a:pt x="0" y="5"/>
                              </a:lnTo>
                              <a:lnTo>
                                <a:pt x="0" y="0"/>
                              </a:lnTo>
                              <a:lnTo>
                                <a:pt x="6" y="0"/>
                              </a:lnTo>
                              <a:lnTo>
                                <a:pt x="23" y="0"/>
                              </a:lnTo>
                              <a:lnTo>
                                <a:pt x="28" y="0"/>
                              </a:lnTo>
                              <a:lnTo>
                                <a:pt x="28" y="5"/>
                              </a:lnTo>
                              <a:lnTo>
                                <a:pt x="28" y="10"/>
                              </a:lnTo>
                              <a:lnTo>
                                <a:pt x="23"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20" name="Freeform 381">
                          <a:extLst>
                            <a:ext uri="{FF2B5EF4-FFF2-40B4-BE49-F238E27FC236}">
                              <a16:creationId xmlns="" xmlns:a16="http://schemas.microsoft.com/office/drawing/2014/main" id="{498987CB-A338-4AEB-9796-BE0B714CB2B9}"/>
                            </a:ext>
                          </a:extLst>
                        </p:cNvPr>
                        <p:cNvSpPr>
                          <a:spLocks/>
                        </p:cNvSpPr>
                        <p:nvPr/>
                      </p:nvSpPr>
                      <p:spPr bwMode="auto">
                        <a:xfrm>
                          <a:off x="1389" y="2442"/>
                          <a:ext cx="43" cy="14"/>
                        </a:xfrm>
                        <a:custGeom>
                          <a:avLst/>
                          <a:gdLst>
                            <a:gd name="T0" fmla="*/ 6 w 28"/>
                            <a:gd name="T1" fmla="*/ 16 h 16"/>
                            <a:gd name="T2" fmla="*/ 0 w 28"/>
                            <a:gd name="T3" fmla="*/ 10 h 16"/>
                            <a:gd name="T4" fmla="*/ 0 w 28"/>
                            <a:gd name="T5" fmla="*/ 5 h 16"/>
                            <a:gd name="T6" fmla="*/ 0 w 28"/>
                            <a:gd name="T7" fmla="*/ 5 h 16"/>
                            <a:gd name="T8" fmla="*/ 0 w 28"/>
                            <a:gd name="T9" fmla="*/ 0 h 16"/>
                            <a:gd name="T10" fmla="*/ 6 w 28"/>
                            <a:gd name="T11" fmla="*/ 0 h 16"/>
                            <a:gd name="T12" fmla="*/ 23 w 28"/>
                            <a:gd name="T13" fmla="*/ 0 h 16"/>
                            <a:gd name="T14" fmla="*/ 28 w 28"/>
                            <a:gd name="T15" fmla="*/ 0 h 16"/>
                            <a:gd name="T16" fmla="*/ 28 w 28"/>
                            <a:gd name="T17" fmla="*/ 5 h 16"/>
                            <a:gd name="T18" fmla="*/ 28 w 28"/>
                            <a:gd name="T19" fmla="*/ 5 h 16"/>
                            <a:gd name="T20" fmla="*/ 28 w 28"/>
                            <a:gd name="T21" fmla="*/ 10 h 16"/>
                            <a:gd name="T22" fmla="*/ 23 w 28"/>
                            <a:gd name="T23" fmla="*/ 16 h 16"/>
                            <a:gd name="T24" fmla="*/ 6 w 2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
                            <a:gd name="T40" fmla="*/ 0 h 16"/>
                            <a:gd name="T41" fmla="*/ 28 w 2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 h="16">
                              <a:moveTo>
                                <a:pt x="6" y="16"/>
                              </a:moveTo>
                              <a:lnTo>
                                <a:pt x="0" y="10"/>
                              </a:lnTo>
                              <a:lnTo>
                                <a:pt x="0" y="5"/>
                              </a:lnTo>
                              <a:lnTo>
                                <a:pt x="0" y="0"/>
                              </a:lnTo>
                              <a:lnTo>
                                <a:pt x="6" y="0"/>
                              </a:lnTo>
                              <a:lnTo>
                                <a:pt x="23" y="0"/>
                              </a:lnTo>
                              <a:lnTo>
                                <a:pt x="28" y="0"/>
                              </a:lnTo>
                              <a:lnTo>
                                <a:pt x="28" y="5"/>
                              </a:lnTo>
                              <a:lnTo>
                                <a:pt x="28" y="10"/>
                              </a:lnTo>
                              <a:lnTo>
                                <a:pt x="23"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21" name="Freeform 382">
                          <a:extLst>
                            <a:ext uri="{FF2B5EF4-FFF2-40B4-BE49-F238E27FC236}">
                              <a16:creationId xmlns="" xmlns:a16="http://schemas.microsoft.com/office/drawing/2014/main" id="{17C9B185-AADA-43AB-A161-5EBD70D657F5}"/>
                            </a:ext>
                          </a:extLst>
                        </p:cNvPr>
                        <p:cNvSpPr>
                          <a:spLocks/>
                        </p:cNvSpPr>
                        <p:nvPr/>
                      </p:nvSpPr>
                      <p:spPr bwMode="auto">
                        <a:xfrm>
                          <a:off x="1415" y="2431"/>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22" name="Freeform 383">
                          <a:extLst>
                            <a:ext uri="{FF2B5EF4-FFF2-40B4-BE49-F238E27FC236}">
                              <a16:creationId xmlns="" xmlns:a16="http://schemas.microsoft.com/office/drawing/2014/main" id="{25365884-1309-4A5B-AB00-135A62D2EFEF}"/>
                            </a:ext>
                          </a:extLst>
                        </p:cNvPr>
                        <p:cNvSpPr>
                          <a:spLocks/>
                        </p:cNvSpPr>
                        <p:nvPr/>
                      </p:nvSpPr>
                      <p:spPr bwMode="auto">
                        <a:xfrm>
                          <a:off x="1415" y="2431"/>
                          <a:ext cx="26"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1" y="0"/>
                              </a:lnTo>
                              <a:lnTo>
                                <a:pt x="17" y="0"/>
                              </a:lnTo>
                              <a:lnTo>
                                <a:pt x="17" y="5"/>
                              </a:lnTo>
                              <a:lnTo>
                                <a:pt x="17" y="11"/>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23" name="Freeform 384">
                          <a:extLst>
                            <a:ext uri="{FF2B5EF4-FFF2-40B4-BE49-F238E27FC236}">
                              <a16:creationId xmlns="" xmlns:a16="http://schemas.microsoft.com/office/drawing/2014/main" id="{D4CFAD44-795D-40E2-9F74-CE0BB5178BBA}"/>
                            </a:ext>
                          </a:extLst>
                        </p:cNvPr>
                        <p:cNvSpPr>
                          <a:spLocks/>
                        </p:cNvSpPr>
                        <p:nvPr/>
                      </p:nvSpPr>
                      <p:spPr bwMode="auto">
                        <a:xfrm>
                          <a:off x="1424" y="2431"/>
                          <a:ext cx="33" cy="16"/>
                        </a:xfrm>
                        <a:custGeom>
                          <a:avLst/>
                          <a:gdLst>
                            <a:gd name="T0" fmla="*/ 5 w 22"/>
                            <a:gd name="T1" fmla="*/ 16 h 16"/>
                            <a:gd name="T2" fmla="*/ 0 w 22"/>
                            <a:gd name="T3" fmla="*/ 11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1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1"/>
                              </a:lnTo>
                              <a:lnTo>
                                <a:pt x="0" y="5"/>
                              </a:lnTo>
                              <a:lnTo>
                                <a:pt x="0" y="0"/>
                              </a:lnTo>
                              <a:lnTo>
                                <a:pt x="5" y="0"/>
                              </a:lnTo>
                              <a:lnTo>
                                <a:pt x="17" y="0"/>
                              </a:lnTo>
                              <a:lnTo>
                                <a:pt x="22" y="0"/>
                              </a:lnTo>
                              <a:lnTo>
                                <a:pt x="22" y="5"/>
                              </a:lnTo>
                              <a:lnTo>
                                <a:pt x="22" y="11"/>
                              </a:lnTo>
                              <a:lnTo>
                                <a:pt x="17"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24" name="Freeform 385">
                          <a:extLst>
                            <a:ext uri="{FF2B5EF4-FFF2-40B4-BE49-F238E27FC236}">
                              <a16:creationId xmlns="" xmlns:a16="http://schemas.microsoft.com/office/drawing/2014/main" id="{BA68C89E-3CC0-4011-B3C3-1FD1B05860A6}"/>
                            </a:ext>
                          </a:extLst>
                        </p:cNvPr>
                        <p:cNvSpPr>
                          <a:spLocks/>
                        </p:cNvSpPr>
                        <p:nvPr/>
                      </p:nvSpPr>
                      <p:spPr bwMode="auto">
                        <a:xfrm>
                          <a:off x="1441" y="2420"/>
                          <a:ext cx="25" cy="22"/>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25" name="Freeform 386">
                          <a:extLst>
                            <a:ext uri="{FF2B5EF4-FFF2-40B4-BE49-F238E27FC236}">
                              <a16:creationId xmlns="" xmlns:a16="http://schemas.microsoft.com/office/drawing/2014/main" id="{6ECA0D11-9F42-49AF-841F-A7BB8BAB1175}"/>
                            </a:ext>
                          </a:extLst>
                        </p:cNvPr>
                        <p:cNvSpPr>
                          <a:spLocks/>
                        </p:cNvSpPr>
                        <p:nvPr/>
                      </p:nvSpPr>
                      <p:spPr bwMode="auto">
                        <a:xfrm>
                          <a:off x="1441" y="2420"/>
                          <a:ext cx="25" cy="16"/>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1" y="0"/>
                              </a:lnTo>
                              <a:lnTo>
                                <a:pt x="17" y="0"/>
                              </a:lnTo>
                              <a:lnTo>
                                <a:pt x="17" y="6"/>
                              </a:lnTo>
                              <a:lnTo>
                                <a:pt x="17" y="11"/>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26" name="Freeform 387">
                          <a:extLst>
                            <a:ext uri="{FF2B5EF4-FFF2-40B4-BE49-F238E27FC236}">
                              <a16:creationId xmlns="" xmlns:a16="http://schemas.microsoft.com/office/drawing/2014/main" id="{A10F7CA0-7EE0-4C67-A9D6-FB43664A6892}"/>
                            </a:ext>
                          </a:extLst>
                        </p:cNvPr>
                        <p:cNvSpPr>
                          <a:spLocks/>
                        </p:cNvSpPr>
                        <p:nvPr/>
                      </p:nvSpPr>
                      <p:spPr bwMode="auto">
                        <a:xfrm>
                          <a:off x="1450" y="2410"/>
                          <a:ext cx="25"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27" name="Freeform 388">
                          <a:extLst>
                            <a:ext uri="{FF2B5EF4-FFF2-40B4-BE49-F238E27FC236}">
                              <a16:creationId xmlns="" xmlns:a16="http://schemas.microsoft.com/office/drawing/2014/main" id="{6483B401-BB9C-4F44-965A-73AF6D9CE53F}"/>
                            </a:ext>
                          </a:extLst>
                        </p:cNvPr>
                        <p:cNvSpPr>
                          <a:spLocks/>
                        </p:cNvSpPr>
                        <p:nvPr/>
                      </p:nvSpPr>
                      <p:spPr bwMode="auto">
                        <a:xfrm>
                          <a:off x="1450" y="2410"/>
                          <a:ext cx="68" cy="16"/>
                        </a:xfrm>
                        <a:custGeom>
                          <a:avLst/>
                          <a:gdLst>
                            <a:gd name="T0" fmla="*/ 5 w 45"/>
                            <a:gd name="T1" fmla="*/ 16 h 16"/>
                            <a:gd name="T2" fmla="*/ 0 w 45"/>
                            <a:gd name="T3" fmla="*/ 10 h 16"/>
                            <a:gd name="T4" fmla="*/ 0 w 45"/>
                            <a:gd name="T5" fmla="*/ 5 h 16"/>
                            <a:gd name="T6" fmla="*/ 0 w 45"/>
                            <a:gd name="T7" fmla="*/ 5 h 16"/>
                            <a:gd name="T8" fmla="*/ 0 w 45"/>
                            <a:gd name="T9" fmla="*/ 0 h 16"/>
                            <a:gd name="T10" fmla="*/ 5 w 45"/>
                            <a:gd name="T11" fmla="*/ 0 h 16"/>
                            <a:gd name="T12" fmla="*/ 39 w 45"/>
                            <a:gd name="T13" fmla="*/ 0 h 16"/>
                            <a:gd name="T14" fmla="*/ 45 w 45"/>
                            <a:gd name="T15" fmla="*/ 0 h 16"/>
                            <a:gd name="T16" fmla="*/ 45 w 45"/>
                            <a:gd name="T17" fmla="*/ 5 h 16"/>
                            <a:gd name="T18" fmla="*/ 45 w 45"/>
                            <a:gd name="T19" fmla="*/ 5 h 16"/>
                            <a:gd name="T20" fmla="*/ 45 w 45"/>
                            <a:gd name="T21" fmla="*/ 10 h 16"/>
                            <a:gd name="T22" fmla="*/ 39 w 45"/>
                            <a:gd name="T23" fmla="*/ 16 h 16"/>
                            <a:gd name="T24" fmla="*/ 5 w 45"/>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5"/>
                            <a:gd name="T40" fmla="*/ 0 h 16"/>
                            <a:gd name="T41" fmla="*/ 45 w 45"/>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5" h="16">
                              <a:moveTo>
                                <a:pt x="5" y="16"/>
                              </a:moveTo>
                              <a:lnTo>
                                <a:pt x="0" y="10"/>
                              </a:lnTo>
                              <a:lnTo>
                                <a:pt x="0" y="5"/>
                              </a:lnTo>
                              <a:lnTo>
                                <a:pt x="0" y="0"/>
                              </a:lnTo>
                              <a:lnTo>
                                <a:pt x="5" y="0"/>
                              </a:lnTo>
                              <a:lnTo>
                                <a:pt x="39" y="0"/>
                              </a:lnTo>
                              <a:lnTo>
                                <a:pt x="45" y="0"/>
                              </a:lnTo>
                              <a:lnTo>
                                <a:pt x="45" y="5"/>
                              </a:lnTo>
                              <a:lnTo>
                                <a:pt x="45" y="10"/>
                              </a:lnTo>
                              <a:lnTo>
                                <a:pt x="39"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28" name="Freeform 389">
                          <a:extLst>
                            <a:ext uri="{FF2B5EF4-FFF2-40B4-BE49-F238E27FC236}">
                              <a16:creationId xmlns="" xmlns:a16="http://schemas.microsoft.com/office/drawing/2014/main" id="{62FD2BBD-3059-43FE-9E0A-ED07A876B95F}"/>
                            </a:ext>
                          </a:extLst>
                        </p:cNvPr>
                        <p:cNvSpPr>
                          <a:spLocks/>
                        </p:cNvSpPr>
                        <p:nvPr/>
                      </p:nvSpPr>
                      <p:spPr bwMode="auto">
                        <a:xfrm>
                          <a:off x="1501" y="2399"/>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29" name="Freeform 390">
                          <a:extLst>
                            <a:ext uri="{FF2B5EF4-FFF2-40B4-BE49-F238E27FC236}">
                              <a16:creationId xmlns="" xmlns:a16="http://schemas.microsoft.com/office/drawing/2014/main" id="{7F41E27A-EDE2-4008-B480-1A51F5343A1F}"/>
                            </a:ext>
                          </a:extLst>
                        </p:cNvPr>
                        <p:cNvSpPr>
                          <a:spLocks/>
                        </p:cNvSpPr>
                        <p:nvPr/>
                      </p:nvSpPr>
                      <p:spPr bwMode="auto">
                        <a:xfrm>
                          <a:off x="1501" y="2399"/>
                          <a:ext cx="26" cy="16"/>
                        </a:xfrm>
                        <a:custGeom>
                          <a:avLst/>
                          <a:gdLst>
                            <a:gd name="T0" fmla="*/ 5 w 17"/>
                            <a:gd name="T1" fmla="*/ 16 h 16"/>
                            <a:gd name="T2" fmla="*/ 0 w 17"/>
                            <a:gd name="T3" fmla="*/ 11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5"/>
                              </a:lnTo>
                              <a:lnTo>
                                <a:pt x="0" y="0"/>
                              </a:lnTo>
                              <a:lnTo>
                                <a:pt x="5" y="0"/>
                              </a:lnTo>
                              <a:lnTo>
                                <a:pt x="11" y="0"/>
                              </a:lnTo>
                              <a:lnTo>
                                <a:pt x="17" y="0"/>
                              </a:lnTo>
                              <a:lnTo>
                                <a:pt x="17" y="5"/>
                              </a:lnTo>
                              <a:lnTo>
                                <a:pt x="17" y="11"/>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30" name="Freeform 391">
                          <a:extLst>
                            <a:ext uri="{FF2B5EF4-FFF2-40B4-BE49-F238E27FC236}">
                              <a16:creationId xmlns="" xmlns:a16="http://schemas.microsoft.com/office/drawing/2014/main" id="{0AE5F79E-B986-4F3C-BB59-E5E2823E5BEC}"/>
                            </a:ext>
                          </a:extLst>
                        </p:cNvPr>
                        <p:cNvSpPr>
                          <a:spLocks/>
                        </p:cNvSpPr>
                        <p:nvPr/>
                      </p:nvSpPr>
                      <p:spPr bwMode="auto">
                        <a:xfrm>
                          <a:off x="1509" y="2399"/>
                          <a:ext cx="43" cy="16"/>
                        </a:xfrm>
                        <a:custGeom>
                          <a:avLst/>
                          <a:gdLst>
                            <a:gd name="T0" fmla="*/ 6 w 29"/>
                            <a:gd name="T1" fmla="*/ 16 h 16"/>
                            <a:gd name="T2" fmla="*/ 0 w 29"/>
                            <a:gd name="T3" fmla="*/ 11 h 16"/>
                            <a:gd name="T4" fmla="*/ 0 w 29"/>
                            <a:gd name="T5" fmla="*/ 5 h 16"/>
                            <a:gd name="T6" fmla="*/ 0 w 29"/>
                            <a:gd name="T7" fmla="*/ 5 h 16"/>
                            <a:gd name="T8" fmla="*/ 0 w 29"/>
                            <a:gd name="T9" fmla="*/ 0 h 16"/>
                            <a:gd name="T10" fmla="*/ 6 w 29"/>
                            <a:gd name="T11" fmla="*/ 0 h 16"/>
                            <a:gd name="T12" fmla="*/ 23 w 29"/>
                            <a:gd name="T13" fmla="*/ 0 h 16"/>
                            <a:gd name="T14" fmla="*/ 29 w 29"/>
                            <a:gd name="T15" fmla="*/ 0 h 16"/>
                            <a:gd name="T16" fmla="*/ 29 w 29"/>
                            <a:gd name="T17" fmla="*/ 5 h 16"/>
                            <a:gd name="T18" fmla="*/ 29 w 29"/>
                            <a:gd name="T19" fmla="*/ 5 h 16"/>
                            <a:gd name="T20" fmla="*/ 29 w 29"/>
                            <a:gd name="T21" fmla="*/ 11 h 16"/>
                            <a:gd name="T22" fmla="*/ 23 w 29"/>
                            <a:gd name="T23" fmla="*/ 16 h 16"/>
                            <a:gd name="T24" fmla="*/ 6 w 2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16"/>
                            <a:gd name="T41" fmla="*/ 29 w 2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16">
                              <a:moveTo>
                                <a:pt x="6" y="16"/>
                              </a:moveTo>
                              <a:lnTo>
                                <a:pt x="0" y="11"/>
                              </a:lnTo>
                              <a:lnTo>
                                <a:pt x="0" y="5"/>
                              </a:lnTo>
                              <a:lnTo>
                                <a:pt x="0" y="0"/>
                              </a:lnTo>
                              <a:lnTo>
                                <a:pt x="6" y="0"/>
                              </a:lnTo>
                              <a:lnTo>
                                <a:pt x="23" y="0"/>
                              </a:lnTo>
                              <a:lnTo>
                                <a:pt x="29" y="0"/>
                              </a:lnTo>
                              <a:lnTo>
                                <a:pt x="29" y="5"/>
                              </a:lnTo>
                              <a:lnTo>
                                <a:pt x="29" y="11"/>
                              </a:lnTo>
                              <a:lnTo>
                                <a:pt x="23"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31" name="Freeform 392">
                          <a:extLst>
                            <a:ext uri="{FF2B5EF4-FFF2-40B4-BE49-F238E27FC236}">
                              <a16:creationId xmlns="" xmlns:a16="http://schemas.microsoft.com/office/drawing/2014/main" id="{8AA57695-9C5F-447E-B0F4-FBB841CE0DAA}"/>
                            </a:ext>
                          </a:extLst>
                        </p:cNvPr>
                        <p:cNvSpPr>
                          <a:spLocks/>
                        </p:cNvSpPr>
                        <p:nvPr/>
                      </p:nvSpPr>
                      <p:spPr bwMode="auto">
                        <a:xfrm>
                          <a:off x="1534" y="2399"/>
                          <a:ext cx="26" cy="16"/>
                        </a:xfrm>
                        <a:custGeom>
                          <a:avLst/>
                          <a:gdLst>
                            <a:gd name="T0" fmla="*/ 6 w 17"/>
                            <a:gd name="T1" fmla="*/ 16 h 16"/>
                            <a:gd name="T2" fmla="*/ 0 w 17"/>
                            <a:gd name="T3" fmla="*/ 11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5"/>
                              </a:lnTo>
                              <a:lnTo>
                                <a:pt x="0" y="0"/>
                              </a:lnTo>
                              <a:lnTo>
                                <a:pt x="6" y="0"/>
                              </a:lnTo>
                              <a:lnTo>
                                <a:pt x="12" y="0"/>
                              </a:lnTo>
                              <a:lnTo>
                                <a:pt x="17" y="0"/>
                              </a:lnTo>
                              <a:lnTo>
                                <a:pt x="17" y="5"/>
                              </a:lnTo>
                              <a:lnTo>
                                <a:pt x="17" y="11"/>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32" name="Freeform 393">
                          <a:extLst>
                            <a:ext uri="{FF2B5EF4-FFF2-40B4-BE49-F238E27FC236}">
                              <a16:creationId xmlns="" xmlns:a16="http://schemas.microsoft.com/office/drawing/2014/main" id="{7CB17CAF-3474-4F30-B908-F7E32BAB2607}"/>
                            </a:ext>
                          </a:extLst>
                        </p:cNvPr>
                        <p:cNvSpPr>
                          <a:spLocks/>
                        </p:cNvSpPr>
                        <p:nvPr/>
                      </p:nvSpPr>
                      <p:spPr bwMode="auto">
                        <a:xfrm>
                          <a:off x="1543" y="2388"/>
                          <a:ext cx="26" cy="22"/>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33" name="Freeform 394">
                          <a:extLst>
                            <a:ext uri="{FF2B5EF4-FFF2-40B4-BE49-F238E27FC236}">
                              <a16:creationId xmlns="" xmlns:a16="http://schemas.microsoft.com/office/drawing/2014/main" id="{AAB4E547-7DBB-4089-9035-EC81A12BBEE1}"/>
                            </a:ext>
                          </a:extLst>
                        </p:cNvPr>
                        <p:cNvSpPr>
                          <a:spLocks/>
                        </p:cNvSpPr>
                        <p:nvPr/>
                      </p:nvSpPr>
                      <p:spPr bwMode="auto">
                        <a:xfrm>
                          <a:off x="1543" y="2373"/>
                          <a:ext cx="26" cy="26"/>
                        </a:xfrm>
                        <a:custGeom>
                          <a:avLst/>
                          <a:gdLst>
                            <a:gd name="T0" fmla="*/ 17 w 17"/>
                            <a:gd name="T1" fmla="*/ 21 h 26"/>
                            <a:gd name="T2" fmla="*/ 11 w 17"/>
                            <a:gd name="T3" fmla="*/ 26 h 26"/>
                            <a:gd name="T4" fmla="*/ 6 w 17"/>
                            <a:gd name="T5" fmla="*/ 26 h 26"/>
                            <a:gd name="T6" fmla="*/ 6 w 17"/>
                            <a:gd name="T7" fmla="*/ 26 h 26"/>
                            <a:gd name="T8" fmla="*/ 0 w 17"/>
                            <a:gd name="T9" fmla="*/ 26 h 26"/>
                            <a:gd name="T10" fmla="*/ 0 w 17"/>
                            <a:gd name="T11" fmla="*/ 21 h 26"/>
                            <a:gd name="T12" fmla="*/ 0 w 17"/>
                            <a:gd name="T13" fmla="*/ 5 h 26"/>
                            <a:gd name="T14" fmla="*/ 0 w 17"/>
                            <a:gd name="T15" fmla="*/ 0 h 26"/>
                            <a:gd name="T16" fmla="*/ 6 w 17"/>
                            <a:gd name="T17" fmla="*/ 0 h 26"/>
                            <a:gd name="T18" fmla="*/ 6 w 17"/>
                            <a:gd name="T19" fmla="*/ 0 h 26"/>
                            <a:gd name="T20" fmla="*/ 11 w 17"/>
                            <a:gd name="T21" fmla="*/ 0 h 26"/>
                            <a:gd name="T22" fmla="*/ 17 w 17"/>
                            <a:gd name="T23" fmla="*/ 5 h 26"/>
                            <a:gd name="T24" fmla="*/ 17 w 17"/>
                            <a:gd name="T25" fmla="*/ 21 h 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6"/>
                            <a:gd name="T41" fmla="*/ 17 w 17"/>
                            <a:gd name="T42" fmla="*/ 26 h 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6">
                              <a:moveTo>
                                <a:pt x="17" y="21"/>
                              </a:moveTo>
                              <a:lnTo>
                                <a:pt x="11" y="26"/>
                              </a:lnTo>
                              <a:lnTo>
                                <a:pt x="6" y="26"/>
                              </a:lnTo>
                              <a:lnTo>
                                <a:pt x="0" y="26"/>
                              </a:lnTo>
                              <a:lnTo>
                                <a:pt x="0" y="21"/>
                              </a:lnTo>
                              <a:lnTo>
                                <a:pt x="0" y="5"/>
                              </a:lnTo>
                              <a:lnTo>
                                <a:pt x="0" y="0"/>
                              </a:lnTo>
                              <a:lnTo>
                                <a:pt x="6" y="0"/>
                              </a:lnTo>
                              <a:lnTo>
                                <a:pt x="11" y="0"/>
                              </a:lnTo>
                              <a:lnTo>
                                <a:pt x="17" y="5"/>
                              </a:lnTo>
                              <a:lnTo>
                                <a:pt x="17" y="21"/>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34" name="Freeform 395">
                          <a:extLst>
                            <a:ext uri="{FF2B5EF4-FFF2-40B4-BE49-F238E27FC236}">
                              <a16:creationId xmlns="" xmlns:a16="http://schemas.microsoft.com/office/drawing/2014/main" id="{F4E8639F-5A98-4EB9-BB63-ECC786CD5957}"/>
                            </a:ext>
                          </a:extLst>
                        </p:cNvPr>
                        <p:cNvSpPr>
                          <a:spLocks/>
                        </p:cNvSpPr>
                        <p:nvPr/>
                      </p:nvSpPr>
                      <p:spPr bwMode="auto">
                        <a:xfrm>
                          <a:off x="1543" y="2373"/>
                          <a:ext cx="35" cy="14"/>
                        </a:xfrm>
                        <a:custGeom>
                          <a:avLst/>
                          <a:gdLst>
                            <a:gd name="T0" fmla="*/ 6 w 23"/>
                            <a:gd name="T1" fmla="*/ 15 h 15"/>
                            <a:gd name="T2" fmla="*/ 0 w 23"/>
                            <a:gd name="T3" fmla="*/ 10 h 15"/>
                            <a:gd name="T4" fmla="*/ 0 w 23"/>
                            <a:gd name="T5" fmla="*/ 5 h 15"/>
                            <a:gd name="T6" fmla="*/ 0 w 23"/>
                            <a:gd name="T7" fmla="*/ 5 h 15"/>
                            <a:gd name="T8" fmla="*/ 0 w 23"/>
                            <a:gd name="T9" fmla="*/ 0 h 15"/>
                            <a:gd name="T10" fmla="*/ 6 w 23"/>
                            <a:gd name="T11" fmla="*/ 0 h 15"/>
                            <a:gd name="T12" fmla="*/ 17 w 23"/>
                            <a:gd name="T13" fmla="*/ 0 h 15"/>
                            <a:gd name="T14" fmla="*/ 23 w 23"/>
                            <a:gd name="T15" fmla="*/ 0 h 15"/>
                            <a:gd name="T16" fmla="*/ 23 w 23"/>
                            <a:gd name="T17" fmla="*/ 5 h 15"/>
                            <a:gd name="T18" fmla="*/ 23 w 23"/>
                            <a:gd name="T19" fmla="*/ 5 h 15"/>
                            <a:gd name="T20" fmla="*/ 23 w 23"/>
                            <a:gd name="T21" fmla="*/ 10 h 15"/>
                            <a:gd name="T22" fmla="*/ 17 w 23"/>
                            <a:gd name="T23" fmla="*/ 15 h 15"/>
                            <a:gd name="T24" fmla="*/ 6 w 23"/>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5"/>
                            <a:gd name="T41" fmla="*/ 23 w 23"/>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5">
                              <a:moveTo>
                                <a:pt x="6" y="15"/>
                              </a:moveTo>
                              <a:lnTo>
                                <a:pt x="0" y="10"/>
                              </a:lnTo>
                              <a:lnTo>
                                <a:pt x="0" y="5"/>
                              </a:lnTo>
                              <a:lnTo>
                                <a:pt x="0" y="0"/>
                              </a:lnTo>
                              <a:lnTo>
                                <a:pt x="6" y="0"/>
                              </a:lnTo>
                              <a:lnTo>
                                <a:pt x="17" y="0"/>
                              </a:lnTo>
                              <a:lnTo>
                                <a:pt x="23" y="0"/>
                              </a:lnTo>
                              <a:lnTo>
                                <a:pt x="23" y="5"/>
                              </a:lnTo>
                              <a:lnTo>
                                <a:pt x="23" y="10"/>
                              </a:lnTo>
                              <a:lnTo>
                                <a:pt x="17" y="15"/>
                              </a:lnTo>
                              <a:lnTo>
                                <a:pt x="6" y="15"/>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35" name="Freeform 396">
                          <a:extLst>
                            <a:ext uri="{FF2B5EF4-FFF2-40B4-BE49-F238E27FC236}">
                              <a16:creationId xmlns="" xmlns:a16="http://schemas.microsoft.com/office/drawing/2014/main" id="{DB84AD0C-3C3C-481A-883E-9DDDD590E77E}"/>
                            </a:ext>
                          </a:extLst>
                        </p:cNvPr>
                        <p:cNvSpPr>
                          <a:spLocks/>
                        </p:cNvSpPr>
                        <p:nvPr/>
                      </p:nvSpPr>
                      <p:spPr bwMode="auto">
                        <a:xfrm>
                          <a:off x="1560" y="2373"/>
                          <a:ext cx="26" cy="14"/>
                        </a:xfrm>
                        <a:custGeom>
                          <a:avLst/>
                          <a:gdLst>
                            <a:gd name="T0" fmla="*/ 6 w 17"/>
                            <a:gd name="T1" fmla="*/ 15 h 15"/>
                            <a:gd name="T2" fmla="*/ 0 w 17"/>
                            <a:gd name="T3" fmla="*/ 10 h 15"/>
                            <a:gd name="T4" fmla="*/ 0 w 17"/>
                            <a:gd name="T5" fmla="*/ 5 h 15"/>
                            <a:gd name="T6" fmla="*/ 0 w 17"/>
                            <a:gd name="T7" fmla="*/ 5 h 15"/>
                            <a:gd name="T8" fmla="*/ 0 w 17"/>
                            <a:gd name="T9" fmla="*/ 0 h 15"/>
                            <a:gd name="T10" fmla="*/ 6 w 17"/>
                            <a:gd name="T11" fmla="*/ 0 h 15"/>
                            <a:gd name="T12" fmla="*/ 12 w 17"/>
                            <a:gd name="T13" fmla="*/ 0 h 15"/>
                            <a:gd name="T14" fmla="*/ 17 w 17"/>
                            <a:gd name="T15" fmla="*/ 0 h 15"/>
                            <a:gd name="T16" fmla="*/ 17 w 17"/>
                            <a:gd name="T17" fmla="*/ 5 h 15"/>
                            <a:gd name="T18" fmla="*/ 17 w 17"/>
                            <a:gd name="T19" fmla="*/ 5 h 15"/>
                            <a:gd name="T20" fmla="*/ 17 w 17"/>
                            <a:gd name="T21" fmla="*/ 10 h 15"/>
                            <a:gd name="T22" fmla="*/ 12 w 17"/>
                            <a:gd name="T23" fmla="*/ 15 h 15"/>
                            <a:gd name="T24" fmla="*/ 6 w 17"/>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5"/>
                            <a:gd name="T41" fmla="*/ 17 w 17"/>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5">
                              <a:moveTo>
                                <a:pt x="6" y="15"/>
                              </a:moveTo>
                              <a:lnTo>
                                <a:pt x="0" y="10"/>
                              </a:lnTo>
                              <a:lnTo>
                                <a:pt x="0" y="5"/>
                              </a:lnTo>
                              <a:lnTo>
                                <a:pt x="0" y="0"/>
                              </a:lnTo>
                              <a:lnTo>
                                <a:pt x="6" y="0"/>
                              </a:lnTo>
                              <a:lnTo>
                                <a:pt x="12" y="0"/>
                              </a:lnTo>
                              <a:lnTo>
                                <a:pt x="17" y="0"/>
                              </a:lnTo>
                              <a:lnTo>
                                <a:pt x="17" y="5"/>
                              </a:lnTo>
                              <a:lnTo>
                                <a:pt x="17" y="10"/>
                              </a:lnTo>
                              <a:lnTo>
                                <a:pt x="12" y="15"/>
                              </a:lnTo>
                              <a:lnTo>
                                <a:pt x="6" y="15"/>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36" name="Freeform 397">
                          <a:extLst>
                            <a:ext uri="{FF2B5EF4-FFF2-40B4-BE49-F238E27FC236}">
                              <a16:creationId xmlns="" xmlns:a16="http://schemas.microsoft.com/office/drawing/2014/main" id="{8C280207-D5EE-45C1-814E-8F92CADB47C3}"/>
                            </a:ext>
                          </a:extLst>
                        </p:cNvPr>
                        <p:cNvSpPr>
                          <a:spLocks/>
                        </p:cNvSpPr>
                        <p:nvPr/>
                      </p:nvSpPr>
                      <p:spPr bwMode="auto">
                        <a:xfrm>
                          <a:off x="1569" y="2373"/>
                          <a:ext cx="26" cy="14"/>
                        </a:xfrm>
                        <a:custGeom>
                          <a:avLst/>
                          <a:gdLst>
                            <a:gd name="T0" fmla="*/ 6 w 17"/>
                            <a:gd name="T1" fmla="*/ 15 h 15"/>
                            <a:gd name="T2" fmla="*/ 0 w 17"/>
                            <a:gd name="T3" fmla="*/ 10 h 15"/>
                            <a:gd name="T4" fmla="*/ 0 w 17"/>
                            <a:gd name="T5" fmla="*/ 5 h 15"/>
                            <a:gd name="T6" fmla="*/ 0 w 17"/>
                            <a:gd name="T7" fmla="*/ 5 h 15"/>
                            <a:gd name="T8" fmla="*/ 0 w 17"/>
                            <a:gd name="T9" fmla="*/ 0 h 15"/>
                            <a:gd name="T10" fmla="*/ 6 w 17"/>
                            <a:gd name="T11" fmla="*/ 0 h 15"/>
                            <a:gd name="T12" fmla="*/ 11 w 17"/>
                            <a:gd name="T13" fmla="*/ 0 h 15"/>
                            <a:gd name="T14" fmla="*/ 17 w 17"/>
                            <a:gd name="T15" fmla="*/ 0 h 15"/>
                            <a:gd name="T16" fmla="*/ 17 w 17"/>
                            <a:gd name="T17" fmla="*/ 5 h 15"/>
                            <a:gd name="T18" fmla="*/ 17 w 17"/>
                            <a:gd name="T19" fmla="*/ 5 h 15"/>
                            <a:gd name="T20" fmla="*/ 17 w 17"/>
                            <a:gd name="T21" fmla="*/ 10 h 15"/>
                            <a:gd name="T22" fmla="*/ 11 w 17"/>
                            <a:gd name="T23" fmla="*/ 15 h 15"/>
                            <a:gd name="T24" fmla="*/ 6 w 17"/>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5"/>
                            <a:gd name="T41" fmla="*/ 17 w 17"/>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5">
                              <a:moveTo>
                                <a:pt x="6" y="15"/>
                              </a:moveTo>
                              <a:lnTo>
                                <a:pt x="0" y="10"/>
                              </a:lnTo>
                              <a:lnTo>
                                <a:pt x="0" y="5"/>
                              </a:lnTo>
                              <a:lnTo>
                                <a:pt x="0" y="0"/>
                              </a:lnTo>
                              <a:lnTo>
                                <a:pt x="6" y="0"/>
                              </a:lnTo>
                              <a:lnTo>
                                <a:pt x="11" y="0"/>
                              </a:lnTo>
                              <a:lnTo>
                                <a:pt x="17" y="0"/>
                              </a:lnTo>
                              <a:lnTo>
                                <a:pt x="17" y="5"/>
                              </a:lnTo>
                              <a:lnTo>
                                <a:pt x="17" y="10"/>
                              </a:lnTo>
                              <a:lnTo>
                                <a:pt x="11" y="15"/>
                              </a:lnTo>
                              <a:lnTo>
                                <a:pt x="6" y="15"/>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37" name="Freeform 398">
                          <a:extLst>
                            <a:ext uri="{FF2B5EF4-FFF2-40B4-BE49-F238E27FC236}">
                              <a16:creationId xmlns="" xmlns:a16="http://schemas.microsoft.com/office/drawing/2014/main" id="{82447170-39F1-4E40-967E-B5FFE8D1E3ED}"/>
                            </a:ext>
                          </a:extLst>
                        </p:cNvPr>
                        <p:cNvSpPr>
                          <a:spLocks/>
                        </p:cNvSpPr>
                        <p:nvPr/>
                      </p:nvSpPr>
                      <p:spPr bwMode="auto">
                        <a:xfrm>
                          <a:off x="1578" y="2373"/>
                          <a:ext cx="33" cy="14"/>
                        </a:xfrm>
                        <a:custGeom>
                          <a:avLst/>
                          <a:gdLst>
                            <a:gd name="T0" fmla="*/ 5 w 22"/>
                            <a:gd name="T1" fmla="*/ 15 h 15"/>
                            <a:gd name="T2" fmla="*/ 0 w 22"/>
                            <a:gd name="T3" fmla="*/ 10 h 15"/>
                            <a:gd name="T4" fmla="*/ 0 w 22"/>
                            <a:gd name="T5" fmla="*/ 5 h 15"/>
                            <a:gd name="T6" fmla="*/ 0 w 22"/>
                            <a:gd name="T7" fmla="*/ 5 h 15"/>
                            <a:gd name="T8" fmla="*/ 0 w 22"/>
                            <a:gd name="T9" fmla="*/ 0 h 15"/>
                            <a:gd name="T10" fmla="*/ 5 w 22"/>
                            <a:gd name="T11" fmla="*/ 0 h 15"/>
                            <a:gd name="T12" fmla="*/ 17 w 22"/>
                            <a:gd name="T13" fmla="*/ 0 h 15"/>
                            <a:gd name="T14" fmla="*/ 22 w 22"/>
                            <a:gd name="T15" fmla="*/ 0 h 15"/>
                            <a:gd name="T16" fmla="*/ 22 w 22"/>
                            <a:gd name="T17" fmla="*/ 5 h 15"/>
                            <a:gd name="T18" fmla="*/ 22 w 22"/>
                            <a:gd name="T19" fmla="*/ 5 h 15"/>
                            <a:gd name="T20" fmla="*/ 22 w 22"/>
                            <a:gd name="T21" fmla="*/ 10 h 15"/>
                            <a:gd name="T22" fmla="*/ 17 w 22"/>
                            <a:gd name="T23" fmla="*/ 15 h 15"/>
                            <a:gd name="T24" fmla="*/ 5 w 22"/>
                            <a:gd name="T25" fmla="*/ 15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5"/>
                            <a:gd name="T41" fmla="*/ 22 w 22"/>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5">
                              <a:moveTo>
                                <a:pt x="5" y="15"/>
                              </a:moveTo>
                              <a:lnTo>
                                <a:pt x="0" y="10"/>
                              </a:lnTo>
                              <a:lnTo>
                                <a:pt x="0" y="5"/>
                              </a:lnTo>
                              <a:lnTo>
                                <a:pt x="0" y="0"/>
                              </a:lnTo>
                              <a:lnTo>
                                <a:pt x="5" y="0"/>
                              </a:lnTo>
                              <a:lnTo>
                                <a:pt x="17" y="0"/>
                              </a:lnTo>
                              <a:lnTo>
                                <a:pt x="22" y="0"/>
                              </a:lnTo>
                              <a:lnTo>
                                <a:pt x="22" y="5"/>
                              </a:lnTo>
                              <a:lnTo>
                                <a:pt x="22" y="10"/>
                              </a:lnTo>
                              <a:lnTo>
                                <a:pt x="17" y="15"/>
                              </a:lnTo>
                              <a:lnTo>
                                <a:pt x="5" y="15"/>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38" name="Freeform 399">
                          <a:extLst>
                            <a:ext uri="{FF2B5EF4-FFF2-40B4-BE49-F238E27FC236}">
                              <a16:creationId xmlns="" xmlns:a16="http://schemas.microsoft.com/office/drawing/2014/main" id="{28FB8DF6-A62D-451F-A8E3-0A2B464B8EAD}"/>
                            </a:ext>
                          </a:extLst>
                        </p:cNvPr>
                        <p:cNvSpPr>
                          <a:spLocks/>
                        </p:cNvSpPr>
                        <p:nvPr/>
                      </p:nvSpPr>
                      <p:spPr bwMode="auto">
                        <a:xfrm>
                          <a:off x="1595" y="2362"/>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39" name="Freeform 400">
                          <a:extLst>
                            <a:ext uri="{FF2B5EF4-FFF2-40B4-BE49-F238E27FC236}">
                              <a16:creationId xmlns="" xmlns:a16="http://schemas.microsoft.com/office/drawing/2014/main" id="{442B82CC-9E9A-4D4D-A21A-DEA470CEBA99}"/>
                            </a:ext>
                          </a:extLst>
                        </p:cNvPr>
                        <p:cNvSpPr>
                          <a:spLocks/>
                        </p:cNvSpPr>
                        <p:nvPr/>
                      </p:nvSpPr>
                      <p:spPr bwMode="auto">
                        <a:xfrm>
                          <a:off x="1595" y="2362"/>
                          <a:ext cx="60" cy="14"/>
                        </a:xfrm>
                        <a:custGeom>
                          <a:avLst/>
                          <a:gdLst>
                            <a:gd name="T0" fmla="*/ 6 w 40"/>
                            <a:gd name="T1" fmla="*/ 16 h 16"/>
                            <a:gd name="T2" fmla="*/ 0 w 40"/>
                            <a:gd name="T3" fmla="*/ 11 h 16"/>
                            <a:gd name="T4" fmla="*/ 0 w 40"/>
                            <a:gd name="T5" fmla="*/ 5 h 16"/>
                            <a:gd name="T6" fmla="*/ 0 w 40"/>
                            <a:gd name="T7" fmla="*/ 5 h 16"/>
                            <a:gd name="T8" fmla="*/ 0 w 40"/>
                            <a:gd name="T9" fmla="*/ 0 h 16"/>
                            <a:gd name="T10" fmla="*/ 6 w 40"/>
                            <a:gd name="T11" fmla="*/ 0 h 16"/>
                            <a:gd name="T12" fmla="*/ 34 w 40"/>
                            <a:gd name="T13" fmla="*/ 0 h 16"/>
                            <a:gd name="T14" fmla="*/ 40 w 40"/>
                            <a:gd name="T15" fmla="*/ 0 h 16"/>
                            <a:gd name="T16" fmla="*/ 40 w 40"/>
                            <a:gd name="T17" fmla="*/ 5 h 16"/>
                            <a:gd name="T18" fmla="*/ 40 w 40"/>
                            <a:gd name="T19" fmla="*/ 5 h 16"/>
                            <a:gd name="T20" fmla="*/ 40 w 40"/>
                            <a:gd name="T21" fmla="*/ 11 h 16"/>
                            <a:gd name="T22" fmla="*/ 34 w 40"/>
                            <a:gd name="T23" fmla="*/ 16 h 16"/>
                            <a:gd name="T24" fmla="*/ 6 w 40"/>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16"/>
                            <a:gd name="T41" fmla="*/ 40 w 40"/>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16">
                              <a:moveTo>
                                <a:pt x="6" y="16"/>
                              </a:moveTo>
                              <a:lnTo>
                                <a:pt x="0" y="11"/>
                              </a:lnTo>
                              <a:lnTo>
                                <a:pt x="0" y="5"/>
                              </a:lnTo>
                              <a:lnTo>
                                <a:pt x="0" y="0"/>
                              </a:lnTo>
                              <a:lnTo>
                                <a:pt x="6" y="0"/>
                              </a:lnTo>
                              <a:lnTo>
                                <a:pt x="34" y="0"/>
                              </a:lnTo>
                              <a:lnTo>
                                <a:pt x="40" y="0"/>
                              </a:lnTo>
                              <a:lnTo>
                                <a:pt x="40" y="5"/>
                              </a:lnTo>
                              <a:lnTo>
                                <a:pt x="40" y="11"/>
                              </a:lnTo>
                              <a:lnTo>
                                <a:pt x="34"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40" name="Freeform 401">
                          <a:extLst>
                            <a:ext uri="{FF2B5EF4-FFF2-40B4-BE49-F238E27FC236}">
                              <a16:creationId xmlns="" xmlns:a16="http://schemas.microsoft.com/office/drawing/2014/main" id="{BCFB0DEB-66B0-48ED-BF50-660B50EFED3B}"/>
                            </a:ext>
                          </a:extLst>
                        </p:cNvPr>
                        <p:cNvSpPr>
                          <a:spLocks/>
                        </p:cNvSpPr>
                        <p:nvPr/>
                      </p:nvSpPr>
                      <p:spPr bwMode="auto">
                        <a:xfrm>
                          <a:off x="1637" y="2362"/>
                          <a:ext cx="70" cy="14"/>
                        </a:xfrm>
                        <a:custGeom>
                          <a:avLst/>
                          <a:gdLst>
                            <a:gd name="T0" fmla="*/ 6 w 46"/>
                            <a:gd name="T1" fmla="*/ 16 h 16"/>
                            <a:gd name="T2" fmla="*/ 0 w 46"/>
                            <a:gd name="T3" fmla="*/ 11 h 16"/>
                            <a:gd name="T4" fmla="*/ 0 w 46"/>
                            <a:gd name="T5" fmla="*/ 5 h 16"/>
                            <a:gd name="T6" fmla="*/ 0 w 46"/>
                            <a:gd name="T7" fmla="*/ 5 h 16"/>
                            <a:gd name="T8" fmla="*/ 0 w 46"/>
                            <a:gd name="T9" fmla="*/ 0 h 16"/>
                            <a:gd name="T10" fmla="*/ 6 w 46"/>
                            <a:gd name="T11" fmla="*/ 0 h 16"/>
                            <a:gd name="T12" fmla="*/ 40 w 46"/>
                            <a:gd name="T13" fmla="*/ 0 h 16"/>
                            <a:gd name="T14" fmla="*/ 46 w 46"/>
                            <a:gd name="T15" fmla="*/ 0 h 16"/>
                            <a:gd name="T16" fmla="*/ 46 w 46"/>
                            <a:gd name="T17" fmla="*/ 5 h 16"/>
                            <a:gd name="T18" fmla="*/ 46 w 46"/>
                            <a:gd name="T19" fmla="*/ 5 h 16"/>
                            <a:gd name="T20" fmla="*/ 46 w 46"/>
                            <a:gd name="T21" fmla="*/ 11 h 16"/>
                            <a:gd name="T22" fmla="*/ 40 w 46"/>
                            <a:gd name="T23" fmla="*/ 16 h 16"/>
                            <a:gd name="T24" fmla="*/ 6 w 46"/>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6"/>
                            <a:gd name="T40" fmla="*/ 0 h 16"/>
                            <a:gd name="T41" fmla="*/ 46 w 46"/>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6" h="16">
                              <a:moveTo>
                                <a:pt x="6" y="16"/>
                              </a:moveTo>
                              <a:lnTo>
                                <a:pt x="0" y="11"/>
                              </a:lnTo>
                              <a:lnTo>
                                <a:pt x="0" y="5"/>
                              </a:lnTo>
                              <a:lnTo>
                                <a:pt x="0" y="0"/>
                              </a:lnTo>
                              <a:lnTo>
                                <a:pt x="6" y="0"/>
                              </a:lnTo>
                              <a:lnTo>
                                <a:pt x="40" y="0"/>
                              </a:lnTo>
                              <a:lnTo>
                                <a:pt x="46" y="0"/>
                              </a:lnTo>
                              <a:lnTo>
                                <a:pt x="46" y="5"/>
                              </a:lnTo>
                              <a:lnTo>
                                <a:pt x="46" y="11"/>
                              </a:lnTo>
                              <a:lnTo>
                                <a:pt x="40"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41" name="Freeform 402">
                          <a:extLst>
                            <a:ext uri="{FF2B5EF4-FFF2-40B4-BE49-F238E27FC236}">
                              <a16:creationId xmlns="" xmlns:a16="http://schemas.microsoft.com/office/drawing/2014/main" id="{8186923F-3170-4B59-917E-6C2E500E5F02}"/>
                            </a:ext>
                          </a:extLst>
                        </p:cNvPr>
                        <p:cNvSpPr>
                          <a:spLocks/>
                        </p:cNvSpPr>
                        <p:nvPr/>
                      </p:nvSpPr>
                      <p:spPr bwMode="auto">
                        <a:xfrm>
                          <a:off x="1689" y="2351"/>
                          <a:ext cx="25" cy="22"/>
                        </a:xfrm>
                        <a:custGeom>
                          <a:avLst/>
                          <a:gdLst>
                            <a:gd name="T0" fmla="*/ 17 w 17"/>
                            <a:gd name="T1" fmla="*/ 16 h 22"/>
                            <a:gd name="T2" fmla="*/ 12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2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2" y="22"/>
                              </a:lnTo>
                              <a:lnTo>
                                <a:pt x="6" y="22"/>
                              </a:lnTo>
                              <a:lnTo>
                                <a:pt x="0" y="22"/>
                              </a:lnTo>
                              <a:lnTo>
                                <a:pt x="0" y="16"/>
                              </a:lnTo>
                              <a:lnTo>
                                <a:pt x="0" y="6"/>
                              </a:lnTo>
                              <a:lnTo>
                                <a:pt x="0" y="0"/>
                              </a:lnTo>
                              <a:lnTo>
                                <a:pt x="6" y="0"/>
                              </a:lnTo>
                              <a:lnTo>
                                <a:pt x="12"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42" name="Freeform 403">
                          <a:extLst>
                            <a:ext uri="{FF2B5EF4-FFF2-40B4-BE49-F238E27FC236}">
                              <a16:creationId xmlns="" xmlns:a16="http://schemas.microsoft.com/office/drawing/2014/main" id="{E39230C8-4025-402D-89AA-B2C908341D47}"/>
                            </a:ext>
                          </a:extLst>
                        </p:cNvPr>
                        <p:cNvSpPr>
                          <a:spLocks/>
                        </p:cNvSpPr>
                        <p:nvPr/>
                      </p:nvSpPr>
                      <p:spPr bwMode="auto">
                        <a:xfrm>
                          <a:off x="1689" y="2351"/>
                          <a:ext cx="25" cy="16"/>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2 w 17"/>
                            <a:gd name="T13" fmla="*/ 0 h 16"/>
                            <a:gd name="T14" fmla="*/ 17 w 17"/>
                            <a:gd name="T15" fmla="*/ 0 h 16"/>
                            <a:gd name="T16" fmla="*/ 17 w 17"/>
                            <a:gd name="T17" fmla="*/ 6 h 16"/>
                            <a:gd name="T18" fmla="*/ 17 w 17"/>
                            <a:gd name="T19" fmla="*/ 6 h 16"/>
                            <a:gd name="T20" fmla="*/ 17 w 17"/>
                            <a:gd name="T21" fmla="*/ 11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2" y="0"/>
                              </a:lnTo>
                              <a:lnTo>
                                <a:pt x="17" y="0"/>
                              </a:lnTo>
                              <a:lnTo>
                                <a:pt x="17" y="6"/>
                              </a:lnTo>
                              <a:lnTo>
                                <a:pt x="17" y="11"/>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43" name="Freeform 404">
                          <a:extLst>
                            <a:ext uri="{FF2B5EF4-FFF2-40B4-BE49-F238E27FC236}">
                              <a16:creationId xmlns="" xmlns:a16="http://schemas.microsoft.com/office/drawing/2014/main" id="{EE527970-8B06-41ED-B621-D1118CA7B26E}"/>
                            </a:ext>
                          </a:extLst>
                        </p:cNvPr>
                        <p:cNvSpPr>
                          <a:spLocks/>
                        </p:cNvSpPr>
                        <p:nvPr/>
                      </p:nvSpPr>
                      <p:spPr bwMode="auto">
                        <a:xfrm>
                          <a:off x="1698" y="2341"/>
                          <a:ext cx="25" cy="21"/>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44" name="Freeform 405">
                          <a:extLst>
                            <a:ext uri="{FF2B5EF4-FFF2-40B4-BE49-F238E27FC236}">
                              <a16:creationId xmlns="" xmlns:a16="http://schemas.microsoft.com/office/drawing/2014/main" id="{8129A483-9B7D-4559-A281-641CB789D08A}"/>
                            </a:ext>
                          </a:extLst>
                        </p:cNvPr>
                        <p:cNvSpPr>
                          <a:spLocks/>
                        </p:cNvSpPr>
                        <p:nvPr/>
                      </p:nvSpPr>
                      <p:spPr bwMode="auto">
                        <a:xfrm>
                          <a:off x="1698" y="2341"/>
                          <a:ext cx="25"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45" name="Freeform 406">
                          <a:extLst>
                            <a:ext uri="{FF2B5EF4-FFF2-40B4-BE49-F238E27FC236}">
                              <a16:creationId xmlns="" xmlns:a16="http://schemas.microsoft.com/office/drawing/2014/main" id="{432835A8-3359-4364-B5CD-7FC2E487B9EB}"/>
                            </a:ext>
                          </a:extLst>
                        </p:cNvPr>
                        <p:cNvSpPr>
                          <a:spLocks/>
                        </p:cNvSpPr>
                        <p:nvPr/>
                      </p:nvSpPr>
                      <p:spPr bwMode="auto">
                        <a:xfrm>
                          <a:off x="1707" y="2341"/>
                          <a:ext cx="51" cy="16"/>
                        </a:xfrm>
                        <a:custGeom>
                          <a:avLst/>
                          <a:gdLst>
                            <a:gd name="T0" fmla="*/ 5 w 34"/>
                            <a:gd name="T1" fmla="*/ 16 h 16"/>
                            <a:gd name="T2" fmla="*/ 0 w 34"/>
                            <a:gd name="T3" fmla="*/ 10 h 16"/>
                            <a:gd name="T4" fmla="*/ 0 w 34"/>
                            <a:gd name="T5" fmla="*/ 5 h 16"/>
                            <a:gd name="T6" fmla="*/ 0 w 34"/>
                            <a:gd name="T7" fmla="*/ 5 h 16"/>
                            <a:gd name="T8" fmla="*/ 0 w 34"/>
                            <a:gd name="T9" fmla="*/ 0 h 16"/>
                            <a:gd name="T10" fmla="*/ 5 w 34"/>
                            <a:gd name="T11" fmla="*/ 0 h 16"/>
                            <a:gd name="T12" fmla="*/ 28 w 34"/>
                            <a:gd name="T13" fmla="*/ 0 h 16"/>
                            <a:gd name="T14" fmla="*/ 34 w 34"/>
                            <a:gd name="T15" fmla="*/ 0 h 16"/>
                            <a:gd name="T16" fmla="*/ 34 w 34"/>
                            <a:gd name="T17" fmla="*/ 5 h 16"/>
                            <a:gd name="T18" fmla="*/ 34 w 34"/>
                            <a:gd name="T19" fmla="*/ 5 h 16"/>
                            <a:gd name="T20" fmla="*/ 34 w 34"/>
                            <a:gd name="T21" fmla="*/ 10 h 16"/>
                            <a:gd name="T22" fmla="*/ 28 w 34"/>
                            <a:gd name="T23" fmla="*/ 16 h 16"/>
                            <a:gd name="T24" fmla="*/ 5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5" y="16"/>
                              </a:moveTo>
                              <a:lnTo>
                                <a:pt x="0" y="10"/>
                              </a:lnTo>
                              <a:lnTo>
                                <a:pt x="0" y="5"/>
                              </a:lnTo>
                              <a:lnTo>
                                <a:pt x="0" y="0"/>
                              </a:lnTo>
                              <a:lnTo>
                                <a:pt x="5" y="0"/>
                              </a:lnTo>
                              <a:lnTo>
                                <a:pt x="28" y="0"/>
                              </a:lnTo>
                              <a:lnTo>
                                <a:pt x="34" y="0"/>
                              </a:lnTo>
                              <a:lnTo>
                                <a:pt x="34" y="5"/>
                              </a:lnTo>
                              <a:lnTo>
                                <a:pt x="34" y="10"/>
                              </a:lnTo>
                              <a:lnTo>
                                <a:pt x="28"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555" name="Group 912">
                          <a:extLst>
                            <a:ext uri="{FF2B5EF4-FFF2-40B4-BE49-F238E27FC236}">
                              <a16:creationId xmlns="" xmlns:a16="http://schemas.microsoft.com/office/drawing/2014/main" id="{C2FD4EC5-BF16-4255-A692-D5AE16F0F75C}"/>
                            </a:ext>
                          </a:extLst>
                        </p:cNvPr>
                        <p:cNvGrpSpPr>
                          <a:grpSpLocks/>
                        </p:cNvGrpSpPr>
                        <p:nvPr/>
                      </p:nvGrpSpPr>
                      <p:grpSpPr bwMode="auto">
                        <a:xfrm>
                          <a:off x="821" y="2514"/>
                          <a:ext cx="439" cy="159"/>
                          <a:chOff x="831" y="2511"/>
                          <a:chExt cx="439" cy="159"/>
                        </a:xfrm>
                      </p:grpSpPr>
                      <p:sp>
                        <p:nvSpPr>
                          <p:cNvPr id="747" name="Freeform 360">
                            <a:extLst>
                              <a:ext uri="{FF2B5EF4-FFF2-40B4-BE49-F238E27FC236}">
                                <a16:creationId xmlns="" xmlns:a16="http://schemas.microsoft.com/office/drawing/2014/main" id="{E7EF456B-E49F-4A6A-97CB-70637D50A98A}"/>
                              </a:ext>
                            </a:extLst>
                          </p:cNvPr>
                          <p:cNvSpPr>
                            <a:spLocks/>
                          </p:cNvSpPr>
                          <p:nvPr/>
                        </p:nvSpPr>
                        <p:spPr bwMode="auto">
                          <a:xfrm>
                            <a:off x="1055" y="2543"/>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557" name="Group 911">
                            <a:extLst>
                              <a:ext uri="{FF2B5EF4-FFF2-40B4-BE49-F238E27FC236}">
                                <a16:creationId xmlns="" xmlns:a16="http://schemas.microsoft.com/office/drawing/2014/main" id="{260062CB-4279-4101-B9CB-2503CE1D50AC}"/>
                              </a:ext>
                            </a:extLst>
                          </p:cNvPr>
                          <p:cNvGrpSpPr>
                            <a:grpSpLocks/>
                          </p:cNvGrpSpPr>
                          <p:nvPr/>
                        </p:nvGrpSpPr>
                        <p:grpSpPr bwMode="auto">
                          <a:xfrm>
                            <a:off x="831" y="2511"/>
                            <a:ext cx="439" cy="159"/>
                            <a:chOff x="831" y="2511"/>
                            <a:chExt cx="439" cy="159"/>
                          </a:xfrm>
                        </p:grpSpPr>
                        <p:sp>
                          <p:nvSpPr>
                            <p:cNvPr id="749" name="Freeform 61">
                              <a:extLst>
                                <a:ext uri="{FF2B5EF4-FFF2-40B4-BE49-F238E27FC236}">
                                  <a16:creationId xmlns="" xmlns:a16="http://schemas.microsoft.com/office/drawing/2014/main" id="{459AB95D-E542-4FF0-9184-13E636F487B3}"/>
                                </a:ext>
                              </a:extLst>
                            </p:cNvPr>
                            <p:cNvSpPr>
                              <a:spLocks/>
                            </p:cNvSpPr>
                            <p:nvPr/>
                          </p:nvSpPr>
                          <p:spPr bwMode="auto">
                            <a:xfrm>
                              <a:off x="849" y="2612"/>
                              <a:ext cx="26" cy="20"/>
                            </a:xfrm>
                            <a:custGeom>
                              <a:avLst/>
                              <a:gdLst>
                                <a:gd name="T0" fmla="*/ 17 w 17"/>
                                <a:gd name="T1" fmla="*/ 16 h 21"/>
                                <a:gd name="T2" fmla="*/ 11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6" y="21"/>
                                  </a:lnTo>
                                  <a:lnTo>
                                    <a:pt x="0" y="21"/>
                                  </a:lnTo>
                                  <a:lnTo>
                                    <a:pt x="0" y="16"/>
                                  </a:lnTo>
                                  <a:lnTo>
                                    <a:pt x="0" y="5"/>
                                  </a:lnTo>
                                  <a:lnTo>
                                    <a:pt x="0" y="0"/>
                                  </a:lnTo>
                                  <a:lnTo>
                                    <a:pt x="6"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50" name="Freeform 342">
                              <a:extLst>
                                <a:ext uri="{FF2B5EF4-FFF2-40B4-BE49-F238E27FC236}">
                                  <a16:creationId xmlns="" xmlns:a16="http://schemas.microsoft.com/office/drawing/2014/main" id="{70622C7A-F4FE-4186-A964-27E0E0EF910E}"/>
                                </a:ext>
                              </a:extLst>
                            </p:cNvPr>
                            <p:cNvSpPr>
                              <a:spLocks/>
                            </p:cNvSpPr>
                            <p:nvPr/>
                          </p:nvSpPr>
                          <p:spPr bwMode="auto">
                            <a:xfrm>
                              <a:off x="884" y="2612"/>
                              <a:ext cx="34" cy="16"/>
                            </a:xfrm>
                            <a:custGeom>
                              <a:avLst/>
                              <a:gdLst>
                                <a:gd name="T0" fmla="*/ 5 w 22"/>
                                <a:gd name="T1" fmla="*/ 16 h 16"/>
                                <a:gd name="T2" fmla="*/ 0 w 22"/>
                                <a:gd name="T3" fmla="*/ 10 h 16"/>
                                <a:gd name="T4" fmla="*/ 0 w 22"/>
                                <a:gd name="T5" fmla="*/ 5 h 16"/>
                                <a:gd name="T6" fmla="*/ 0 w 22"/>
                                <a:gd name="T7" fmla="*/ 5 h 16"/>
                                <a:gd name="T8" fmla="*/ 0 w 22"/>
                                <a:gd name="T9" fmla="*/ 0 h 16"/>
                                <a:gd name="T10" fmla="*/ 5 w 22"/>
                                <a:gd name="T11" fmla="*/ 0 h 16"/>
                                <a:gd name="T12" fmla="*/ 17 w 22"/>
                                <a:gd name="T13" fmla="*/ 0 h 16"/>
                                <a:gd name="T14" fmla="*/ 22 w 22"/>
                                <a:gd name="T15" fmla="*/ 0 h 16"/>
                                <a:gd name="T16" fmla="*/ 22 w 22"/>
                                <a:gd name="T17" fmla="*/ 5 h 16"/>
                                <a:gd name="T18" fmla="*/ 22 w 22"/>
                                <a:gd name="T19" fmla="*/ 5 h 16"/>
                                <a:gd name="T20" fmla="*/ 22 w 22"/>
                                <a:gd name="T21" fmla="*/ 10 h 16"/>
                                <a:gd name="T22" fmla="*/ 17 w 22"/>
                                <a:gd name="T23" fmla="*/ 16 h 16"/>
                                <a:gd name="T24" fmla="*/ 5 w 22"/>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16"/>
                                <a:gd name="T41" fmla="*/ 22 w 22"/>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16">
                                  <a:moveTo>
                                    <a:pt x="5" y="16"/>
                                  </a:moveTo>
                                  <a:lnTo>
                                    <a:pt x="0" y="10"/>
                                  </a:lnTo>
                                  <a:lnTo>
                                    <a:pt x="0" y="5"/>
                                  </a:lnTo>
                                  <a:lnTo>
                                    <a:pt x="0" y="0"/>
                                  </a:lnTo>
                                  <a:lnTo>
                                    <a:pt x="5" y="0"/>
                                  </a:lnTo>
                                  <a:lnTo>
                                    <a:pt x="17" y="0"/>
                                  </a:lnTo>
                                  <a:lnTo>
                                    <a:pt x="22" y="0"/>
                                  </a:lnTo>
                                  <a:lnTo>
                                    <a:pt x="22" y="5"/>
                                  </a:lnTo>
                                  <a:lnTo>
                                    <a:pt x="22" y="10"/>
                                  </a:lnTo>
                                  <a:lnTo>
                                    <a:pt x="17"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51" name="Freeform 543">
                              <a:extLst>
                                <a:ext uri="{FF2B5EF4-FFF2-40B4-BE49-F238E27FC236}">
                                  <a16:creationId xmlns="" xmlns:a16="http://schemas.microsoft.com/office/drawing/2014/main" id="{2B224C39-54D6-4A49-B577-807F2B2B8420}"/>
                                </a:ext>
                              </a:extLst>
                            </p:cNvPr>
                            <p:cNvSpPr>
                              <a:spLocks/>
                            </p:cNvSpPr>
                            <p:nvPr/>
                          </p:nvSpPr>
                          <p:spPr bwMode="auto">
                            <a:xfrm>
                              <a:off x="884" y="2612"/>
                              <a:ext cx="26" cy="20"/>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561" name="Group 910">
                              <a:extLst>
                                <a:ext uri="{FF2B5EF4-FFF2-40B4-BE49-F238E27FC236}">
                                  <a16:creationId xmlns="" xmlns:a16="http://schemas.microsoft.com/office/drawing/2014/main" id="{EE7E1D53-F7AA-4D0E-BA08-AE2E0BFCB136}"/>
                                </a:ext>
                              </a:extLst>
                            </p:cNvPr>
                            <p:cNvGrpSpPr>
                              <a:grpSpLocks/>
                            </p:cNvGrpSpPr>
                            <p:nvPr/>
                          </p:nvGrpSpPr>
                          <p:grpSpPr bwMode="auto">
                            <a:xfrm>
                              <a:off x="831" y="2511"/>
                              <a:ext cx="439" cy="159"/>
                              <a:chOff x="831" y="2511"/>
                              <a:chExt cx="439" cy="159"/>
                            </a:xfrm>
                          </p:grpSpPr>
                          <p:sp>
                            <p:nvSpPr>
                              <p:cNvPr id="753" name="Freeform 341">
                                <a:extLst>
                                  <a:ext uri="{FF2B5EF4-FFF2-40B4-BE49-F238E27FC236}">
                                    <a16:creationId xmlns="" xmlns:a16="http://schemas.microsoft.com/office/drawing/2014/main" id="{7704255A-E4F9-4655-B18B-0B9AEBB6F6E1}"/>
                                  </a:ext>
                                </a:extLst>
                              </p:cNvPr>
                              <p:cNvSpPr>
                                <a:spLocks/>
                              </p:cNvSpPr>
                              <p:nvPr/>
                            </p:nvSpPr>
                            <p:spPr bwMode="auto">
                              <a:xfrm>
                                <a:off x="884" y="2612"/>
                                <a:ext cx="26" cy="31"/>
                              </a:xfrm>
                              <a:custGeom>
                                <a:avLst/>
                                <a:gdLst>
                                  <a:gd name="T0" fmla="*/ 17 w 17"/>
                                  <a:gd name="T1" fmla="*/ 26 h 32"/>
                                  <a:gd name="T2" fmla="*/ 11 w 17"/>
                                  <a:gd name="T3" fmla="*/ 32 h 32"/>
                                  <a:gd name="T4" fmla="*/ 5 w 17"/>
                                  <a:gd name="T5" fmla="*/ 32 h 32"/>
                                  <a:gd name="T6" fmla="*/ 5 w 17"/>
                                  <a:gd name="T7" fmla="*/ 32 h 32"/>
                                  <a:gd name="T8" fmla="*/ 0 w 17"/>
                                  <a:gd name="T9" fmla="*/ 32 h 32"/>
                                  <a:gd name="T10" fmla="*/ 0 w 17"/>
                                  <a:gd name="T11" fmla="*/ 26 h 32"/>
                                  <a:gd name="T12" fmla="*/ 0 w 17"/>
                                  <a:gd name="T13" fmla="*/ 5 h 32"/>
                                  <a:gd name="T14" fmla="*/ 0 w 17"/>
                                  <a:gd name="T15" fmla="*/ 0 h 32"/>
                                  <a:gd name="T16" fmla="*/ 5 w 17"/>
                                  <a:gd name="T17" fmla="*/ 0 h 32"/>
                                  <a:gd name="T18" fmla="*/ 5 w 17"/>
                                  <a:gd name="T19" fmla="*/ 0 h 32"/>
                                  <a:gd name="T20" fmla="*/ 11 w 17"/>
                                  <a:gd name="T21" fmla="*/ 0 h 32"/>
                                  <a:gd name="T22" fmla="*/ 17 w 17"/>
                                  <a:gd name="T23" fmla="*/ 5 h 32"/>
                                  <a:gd name="T24" fmla="*/ 17 w 17"/>
                                  <a:gd name="T25" fmla="*/ 26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32"/>
                                  <a:gd name="T41" fmla="*/ 17 w 17"/>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32">
                                    <a:moveTo>
                                      <a:pt x="17" y="26"/>
                                    </a:moveTo>
                                    <a:lnTo>
                                      <a:pt x="11" y="32"/>
                                    </a:lnTo>
                                    <a:lnTo>
                                      <a:pt x="5" y="32"/>
                                    </a:lnTo>
                                    <a:lnTo>
                                      <a:pt x="0" y="32"/>
                                    </a:lnTo>
                                    <a:lnTo>
                                      <a:pt x="0" y="26"/>
                                    </a:lnTo>
                                    <a:lnTo>
                                      <a:pt x="0" y="5"/>
                                    </a:lnTo>
                                    <a:lnTo>
                                      <a:pt x="0" y="0"/>
                                    </a:lnTo>
                                    <a:lnTo>
                                      <a:pt x="5" y="0"/>
                                    </a:lnTo>
                                    <a:lnTo>
                                      <a:pt x="11" y="0"/>
                                    </a:lnTo>
                                    <a:lnTo>
                                      <a:pt x="17" y="5"/>
                                    </a:lnTo>
                                    <a:lnTo>
                                      <a:pt x="17" y="2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563" name="Group 909">
                                <a:extLst>
                                  <a:ext uri="{FF2B5EF4-FFF2-40B4-BE49-F238E27FC236}">
                                    <a16:creationId xmlns="" xmlns:a16="http://schemas.microsoft.com/office/drawing/2014/main" id="{0703A232-245F-4AAB-8640-D512E107AD40}"/>
                                  </a:ext>
                                </a:extLst>
                              </p:cNvPr>
                              <p:cNvGrpSpPr>
                                <a:grpSpLocks/>
                              </p:cNvGrpSpPr>
                              <p:nvPr/>
                            </p:nvGrpSpPr>
                            <p:grpSpPr bwMode="auto">
                              <a:xfrm>
                                <a:off x="831" y="2511"/>
                                <a:ext cx="439" cy="159"/>
                                <a:chOff x="831" y="2511"/>
                                <a:chExt cx="439" cy="159"/>
                              </a:xfrm>
                            </p:grpSpPr>
                            <p:sp>
                              <p:nvSpPr>
                                <p:cNvPr id="755" name="Freeform 340">
                                  <a:extLst>
                                    <a:ext uri="{FF2B5EF4-FFF2-40B4-BE49-F238E27FC236}">
                                      <a16:creationId xmlns="" xmlns:a16="http://schemas.microsoft.com/office/drawing/2014/main" id="{130A3630-0E63-4AC1-9EAE-5D75FE92C1F9}"/>
                                    </a:ext>
                                  </a:extLst>
                                </p:cNvPr>
                                <p:cNvSpPr>
                                  <a:spLocks/>
                                </p:cNvSpPr>
                                <p:nvPr/>
                              </p:nvSpPr>
                              <p:spPr bwMode="auto">
                                <a:xfrm>
                                  <a:off x="849" y="2633"/>
                                  <a:ext cx="52" cy="16"/>
                                </a:xfrm>
                                <a:custGeom>
                                  <a:avLst/>
                                  <a:gdLst>
                                    <a:gd name="T0" fmla="*/ 6 w 34"/>
                                    <a:gd name="T1" fmla="*/ 16 h 16"/>
                                    <a:gd name="T2" fmla="*/ 0 w 34"/>
                                    <a:gd name="T3" fmla="*/ 11 h 16"/>
                                    <a:gd name="T4" fmla="*/ 0 w 34"/>
                                    <a:gd name="T5" fmla="*/ 5 h 16"/>
                                    <a:gd name="T6" fmla="*/ 0 w 34"/>
                                    <a:gd name="T7" fmla="*/ 5 h 16"/>
                                    <a:gd name="T8" fmla="*/ 0 w 34"/>
                                    <a:gd name="T9" fmla="*/ 0 h 16"/>
                                    <a:gd name="T10" fmla="*/ 6 w 34"/>
                                    <a:gd name="T11" fmla="*/ 0 h 16"/>
                                    <a:gd name="T12" fmla="*/ 28 w 34"/>
                                    <a:gd name="T13" fmla="*/ 0 h 16"/>
                                    <a:gd name="T14" fmla="*/ 34 w 34"/>
                                    <a:gd name="T15" fmla="*/ 0 h 16"/>
                                    <a:gd name="T16" fmla="*/ 34 w 34"/>
                                    <a:gd name="T17" fmla="*/ 5 h 16"/>
                                    <a:gd name="T18" fmla="*/ 34 w 34"/>
                                    <a:gd name="T19" fmla="*/ 5 h 16"/>
                                    <a:gd name="T20" fmla="*/ 34 w 34"/>
                                    <a:gd name="T21" fmla="*/ 11 h 16"/>
                                    <a:gd name="T22" fmla="*/ 28 w 34"/>
                                    <a:gd name="T23" fmla="*/ 16 h 16"/>
                                    <a:gd name="T24" fmla="*/ 6 w 34"/>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
                                    <a:gd name="T40" fmla="*/ 0 h 16"/>
                                    <a:gd name="T41" fmla="*/ 34 w 34"/>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 h="16">
                                      <a:moveTo>
                                        <a:pt x="6" y="16"/>
                                      </a:moveTo>
                                      <a:lnTo>
                                        <a:pt x="0" y="11"/>
                                      </a:lnTo>
                                      <a:lnTo>
                                        <a:pt x="0" y="5"/>
                                      </a:lnTo>
                                      <a:lnTo>
                                        <a:pt x="0" y="0"/>
                                      </a:lnTo>
                                      <a:lnTo>
                                        <a:pt x="6" y="0"/>
                                      </a:lnTo>
                                      <a:lnTo>
                                        <a:pt x="28" y="0"/>
                                      </a:lnTo>
                                      <a:lnTo>
                                        <a:pt x="34" y="0"/>
                                      </a:lnTo>
                                      <a:lnTo>
                                        <a:pt x="34" y="5"/>
                                      </a:lnTo>
                                      <a:lnTo>
                                        <a:pt x="34" y="11"/>
                                      </a:lnTo>
                                      <a:lnTo>
                                        <a:pt x="28"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565" name="Group 908">
                                  <a:extLst>
                                    <a:ext uri="{FF2B5EF4-FFF2-40B4-BE49-F238E27FC236}">
                                      <a16:creationId xmlns="" xmlns:a16="http://schemas.microsoft.com/office/drawing/2014/main" id="{91A3619D-7923-45FC-9861-1FA59EC20B4E}"/>
                                    </a:ext>
                                  </a:extLst>
                                </p:cNvPr>
                                <p:cNvGrpSpPr>
                                  <a:grpSpLocks/>
                                </p:cNvGrpSpPr>
                                <p:nvPr/>
                              </p:nvGrpSpPr>
                              <p:grpSpPr bwMode="auto">
                                <a:xfrm>
                                  <a:off x="831" y="2511"/>
                                  <a:ext cx="439" cy="159"/>
                                  <a:chOff x="831" y="2511"/>
                                  <a:chExt cx="439" cy="159"/>
                                </a:xfrm>
                              </p:grpSpPr>
                              <p:sp>
                                <p:nvSpPr>
                                  <p:cNvPr id="757" name="Freeform 350">
                                    <a:extLst>
                                      <a:ext uri="{FF2B5EF4-FFF2-40B4-BE49-F238E27FC236}">
                                        <a16:creationId xmlns="" xmlns:a16="http://schemas.microsoft.com/office/drawing/2014/main" id="{FCF2044A-FCC2-4C2A-8AF8-C3972D2CD91D}"/>
                                      </a:ext>
                                    </a:extLst>
                                  </p:cNvPr>
                                  <p:cNvSpPr>
                                    <a:spLocks/>
                                  </p:cNvSpPr>
                                  <p:nvPr/>
                                </p:nvSpPr>
                                <p:spPr bwMode="auto">
                                  <a:xfrm>
                                    <a:off x="961" y="2601"/>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58" name="Freeform 351">
                                    <a:extLst>
                                      <a:ext uri="{FF2B5EF4-FFF2-40B4-BE49-F238E27FC236}">
                                        <a16:creationId xmlns="" xmlns:a16="http://schemas.microsoft.com/office/drawing/2014/main" id="{D0266BCE-808A-4AEF-B19C-AAFC1A2040D4}"/>
                                      </a:ext>
                                    </a:extLst>
                                  </p:cNvPr>
                                  <p:cNvSpPr>
                                    <a:spLocks/>
                                  </p:cNvSpPr>
                                  <p:nvPr/>
                                </p:nvSpPr>
                                <p:spPr bwMode="auto">
                                  <a:xfrm>
                                    <a:off x="961" y="2585"/>
                                    <a:ext cx="26" cy="27"/>
                                  </a:xfrm>
                                  <a:custGeom>
                                    <a:avLst/>
                                    <a:gdLst>
                                      <a:gd name="T0" fmla="*/ 17 w 17"/>
                                      <a:gd name="T1" fmla="*/ 21 h 27"/>
                                      <a:gd name="T2" fmla="*/ 11 w 17"/>
                                      <a:gd name="T3" fmla="*/ 27 h 27"/>
                                      <a:gd name="T4" fmla="*/ 5 w 17"/>
                                      <a:gd name="T5" fmla="*/ 27 h 27"/>
                                      <a:gd name="T6" fmla="*/ 5 w 17"/>
                                      <a:gd name="T7" fmla="*/ 27 h 27"/>
                                      <a:gd name="T8" fmla="*/ 0 w 17"/>
                                      <a:gd name="T9" fmla="*/ 27 h 27"/>
                                      <a:gd name="T10" fmla="*/ 0 w 17"/>
                                      <a:gd name="T11" fmla="*/ 21 h 27"/>
                                      <a:gd name="T12" fmla="*/ 0 w 17"/>
                                      <a:gd name="T13" fmla="*/ 5 h 27"/>
                                      <a:gd name="T14" fmla="*/ 0 w 17"/>
                                      <a:gd name="T15" fmla="*/ 0 h 27"/>
                                      <a:gd name="T16" fmla="*/ 5 w 17"/>
                                      <a:gd name="T17" fmla="*/ 0 h 27"/>
                                      <a:gd name="T18" fmla="*/ 5 w 17"/>
                                      <a:gd name="T19" fmla="*/ 0 h 27"/>
                                      <a:gd name="T20" fmla="*/ 11 w 17"/>
                                      <a:gd name="T21" fmla="*/ 0 h 27"/>
                                      <a:gd name="T22" fmla="*/ 17 w 17"/>
                                      <a:gd name="T23" fmla="*/ 5 h 27"/>
                                      <a:gd name="T24" fmla="*/ 17 w 17"/>
                                      <a:gd name="T25" fmla="*/ 21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7"/>
                                      <a:gd name="T41" fmla="*/ 17 w 17"/>
                                      <a:gd name="T42" fmla="*/ 27 h 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7">
                                        <a:moveTo>
                                          <a:pt x="17" y="21"/>
                                        </a:moveTo>
                                        <a:lnTo>
                                          <a:pt x="11" y="27"/>
                                        </a:lnTo>
                                        <a:lnTo>
                                          <a:pt x="5" y="27"/>
                                        </a:lnTo>
                                        <a:lnTo>
                                          <a:pt x="0" y="27"/>
                                        </a:lnTo>
                                        <a:lnTo>
                                          <a:pt x="0" y="21"/>
                                        </a:lnTo>
                                        <a:lnTo>
                                          <a:pt x="0" y="5"/>
                                        </a:lnTo>
                                        <a:lnTo>
                                          <a:pt x="0" y="0"/>
                                        </a:lnTo>
                                        <a:lnTo>
                                          <a:pt x="5" y="0"/>
                                        </a:lnTo>
                                        <a:lnTo>
                                          <a:pt x="11" y="0"/>
                                        </a:lnTo>
                                        <a:lnTo>
                                          <a:pt x="17" y="5"/>
                                        </a:lnTo>
                                        <a:lnTo>
                                          <a:pt x="17" y="21"/>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568" name="Group 907">
                                    <a:extLst>
                                      <a:ext uri="{FF2B5EF4-FFF2-40B4-BE49-F238E27FC236}">
                                        <a16:creationId xmlns="" xmlns:a16="http://schemas.microsoft.com/office/drawing/2014/main" id="{E5E5EF51-BC77-4CFD-8375-DCEFAB811D20}"/>
                                      </a:ext>
                                    </a:extLst>
                                  </p:cNvPr>
                                  <p:cNvGrpSpPr>
                                    <a:grpSpLocks/>
                                  </p:cNvGrpSpPr>
                                  <p:nvPr/>
                                </p:nvGrpSpPr>
                                <p:grpSpPr bwMode="auto">
                                  <a:xfrm>
                                    <a:off x="831" y="2511"/>
                                    <a:ext cx="439" cy="159"/>
                                    <a:chOff x="831" y="2511"/>
                                    <a:chExt cx="439" cy="159"/>
                                  </a:xfrm>
                                </p:grpSpPr>
                                <p:sp>
                                  <p:nvSpPr>
                                    <p:cNvPr id="760" name="Freeform 551">
                                      <a:extLst>
                                        <a:ext uri="{FF2B5EF4-FFF2-40B4-BE49-F238E27FC236}">
                                          <a16:creationId xmlns="" xmlns:a16="http://schemas.microsoft.com/office/drawing/2014/main" id="{0C0A3F6B-8EAE-4CA6-8403-66DD05A1E37A}"/>
                                        </a:ext>
                                      </a:extLst>
                                    </p:cNvPr>
                                    <p:cNvSpPr>
                                      <a:spLocks/>
                                    </p:cNvSpPr>
                                    <p:nvPr/>
                                  </p:nvSpPr>
                                  <p:spPr bwMode="auto">
                                    <a:xfrm>
                                      <a:off x="961" y="2601"/>
                                      <a:ext cx="26" cy="21"/>
                                    </a:xfrm>
                                    <a:custGeom>
                                      <a:avLst/>
                                      <a:gdLst>
                                        <a:gd name="T0" fmla="*/ 17 w 17"/>
                                        <a:gd name="T1" fmla="*/ 16 h 21"/>
                                        <a:gd name="T2" fmla="*/ 11 w 17"/>
                                        <a:gd name="T3" fmla="*/ 21 h 21"/>
                                        <a:gd name="T4" fmla="*/ 5 w 17"/>
                                        <a:gd name="T5" fmla="*/ 21 h 21"/>
                                        <a:gd name="T6" fmla="*/ 5 w 17"/>
                                        <a:gd name="T7" fmla="*/ 21 h 21"/>
                                        <a:gd name="T8" fmla="*/ 0 w 17"/>
                                        <a:gd name="T9" fmla="*/ 21 h 21"/>
                                        <a:gd name="T10" fmla="*/ 0 w 17"/>
                                        <a:gd name="T11" fmla="*/ 16 h 21"/>
                                        <a:gd name="T12" fmla="*/ 0 w 17"/>
                                        <a:gd name="T13" fmla="*/ 5 h 21"/>
                                        <a:gd name="T14" fmla="*/ 0 w 17"/>
                                        <a:gd name="T15" fmla="*/ 0 h 21"/>
                                        <a:gd name="T16" fmla="*/ 5 w 17"/>
                                        <a:gd name="T17" fmla="*/ 0 h 21"/>
                                        <a:gd name="T18" fmla="*/ 5 w 17"/>
                                        <a:gd name="T19" fmla="*/ 0 h 21"/>
                                        <a:gd name="T20" fmla="*/ 11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1" y="21"/>
                                          </a:lnTo>
                                          <a:lnTo>
                                            <a:pt x="5" y="21"/>
                                          </a:lnTo>
                                          <a:lnTo>
                                            <a:pt x="0" y="21"/>
                                          </a:lnTo>
                                          <a:lnTo>
                                            <a:pt x="0" y="16"/>
                                          </a:lnTo>
                                          <a:lnTo>
                                            <a:pt x="0" y="5"/>
                                          </a:lnTo>
                                          <a:lnTo>
                                            <a:pt x="0" y="0"/>
                                          </a:lnTo>
                                          <a:lnTo>
                                            <a:pt x="5" y="0"/>
                                          </a:lnTo>
                                          <a:lnTo>
                                            <a:pt x="11"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570" name="Group 906">
                                      <a:extLst>
                                        <a:ext uri="{FF2B5EF4-FFF2-40B4-BE49-F238E27FC236}">
                                          <a16:creationId xmlns="" xmlns:a16="http://schemas.microsoft.com/office/drawing/2014/main" id="{6E39266E-059F-4534-9706-A622A601E262}"/>
                                        </a:ext>
                                      </a:extLst>
                                    </p:cNvPr>
                                    <p:cNvGrpSpPr>
                                      <a:grpSpLocks/>
                                    </p:cNvGrpSpPr>
                                    <p:nvPr/>
                                  </p:nvGrpSpPr>
                                  <p:grpSpPr bwMode="auto">
                                    <a:xfrm>
                                      <a:off x="831" y="2511"/>
                                      <a:ext cx="439" cy="159"/>
                                      <a:chOff x="831" y="2511"/>
                                      <a:chExt cx="439" cy="159"/>
                                    </a:xfrm>
                                  </p:grpSpPr>
                                  <p:sp>
                                    <p:nvSpPr>
                                      <p:cNvPr id="762" name="Freeform 353">
                                        <a:extLst>
                                          <a:ext uri="{FF2B5EF4-FFF2-40B4-BE49-F238E27FC236}">
                                            <a16:creationId xmlns="" xmlns:a16="http://schemas.microsoft.com/office/drawing/2014/main" id="{C3C01EC0-345E-4E28-BF0D-219FFCE19A8C}"/>
                                          </a:ext>
                                        </a:extLst>
                                      </p:cNvPr>
                                      <p:cNvSpPr>
                                        <a:spLocks/>
                                      </p:cNvSpPr>
                                      <p:nvPr/>
                                    </p:nvSpPr>
                                    <p:spPr bwMode="auto">
                                      <a:xfrm>
                                        <a:off x="969" y="2575"/>
                                        <a:ext cx="26" cy="21"/>
                                      </a:xfrm>
                                      <a:custGeom>
                                        <a:avLst/>
                                        <a:gdLst>
                                          <a:gd name="T0" fmla="*/ 17 w 17"/>
                                          <a:gd name="T1" fmla="*/ 15 h 21"/>
                                          <a:gd name="T2" fmla="*/ 12 w 17"/>
                                          <a:gd name="T3" fmla="*/ 21 h 21"/>
                                          <a:gd name="T4" fmla="*/ 6 w 17"/>
                                          <a:gd name="T5" fmla="*/ 21 h 21"/>
                                          <a:gd name="T6" fmla="*/ 6 w 17"/>
                                          <a:gd name="T7" fmla="*/ 21 h 21"/>
                                          <a:gd name="T8" fmla="*/ 0 w 17"/>
                                          <a:gd name="T9" fmla="*/ 21 h 21"/>
                                          <a:gd name="T10" fmla="*/ 0 w 17"/>
                                          <a:gd name="T11" fmla="*/ 15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5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5"/>
                                            </a:moveTo>
                                            <a:lnTo>
                                              <a:pt x="12" y="21"/>
                                            </a:lnTo>
                                            <a:lnTo>
                                              <a:pt x="6" y="21"/>
                                            </a:lnTo>
                                            <a:lnTo>
                                              <a:pt x="0" y="21"/>
                                            </a:lnTo>
                                            <a:lnTo>
                                              <a:pt x="0" y="15"/>
                                            </a:lnTo>
                                            <a:lnTo>
                                              <a:pt x="0" y="5"/>
                                            </a:lnTo>
                                            <a:lnTo>
                                              <a:pt x="0" y="0"/>
                                            </a:lnTo>
                                            <a:lnTo>
                                              <a:pt x="6" y="0"/>
                                            </a:lnTo>
                                            <a:lnTo>
                                              <a:pt x="12" y="0"/>
                                            </a:lnTo>
                                            <a:lnTo>
                                              <a:pt x="17" y="5"/>
                                            </a:lnTo>
                                            <a:lnTo>
                                              <a:pt x="17" y="15"/>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63" name="Freeform 354">
                                        <a:extLst>
                                          <a:ext uri="{FF2B5EF4-FFF2-40B4-BE49-F238E27FC236}">
                                            <a16:creationId xmlns="" xmlns:a16="http://schemas.microsoft.com/office/drawing/2014/main" id="{A5D80466-45DD-4C5B-BF5E-125B4D2C0A61}"/>
                                          </a:ext>
                                        </a:extLst>
                                      </p:cNvPr>
                                      <p:cNvSpPr>
                                        <a:spLocks/>
                                      </p:cNvSpPr>
                                      <p:nvPr/>
                                    </p:nvSpPr>
                                    <p:spPr bwMode="auto">
                                      <a:xfrm>
                                        <a:off x="969" y="2564"/>
                                        <a:ext cx="26" cy="21"/>
                                      </a:xfrm>
                                      <a:custGeom>
                                        <a:avLst/>
                                        <a:gdLst>
                                          <a:gd name="T0" fmla="*/ 17 w 17"/>
                                          <a:gd name="T1" fmla="*/ 16 h 21"/>
                                          <a:gd name="T2" fmla="*/ 12 w 17"/>
                                          <a:gd name="T3" fmla="*/ 21 h 21"/>
                                          <a:gd name="T4" fmla="*/ 6 w 17"/>
                                          <a:gd name="T5" fmla="*/ 21 h 21"/>
                                          <a:gd name="T6" fmla="*/ 6 w 17"/>
                                          <a:gd name="T7" fmla="*/ 21 h 21"/>
                                          <a:gd name="T8" fmla="*/ 0 w 17"/>
                                          <a:gd name="T9" fmla="*/ 21 h 21"/>
                                          <a:gd name="T10" fmla="*/ 0 w 17"/>
                                          <a:gd name="T11" fmla="*/ 16 h 21"/>
                                          <a:gd name="T12" fmla="*/ 0 w 17"/>
                                          <a:gd name="T13" fmla="*/ 5 h 21"/>
                                          <a:gd name="T14" fmla="*/ 0 w 17"/>
                                          <a:gd name="T15" fmla="*/ 0 h 21"/>
                                          <a:gd name="T16" fmla="*/ 6 w 17"/>
                                          <a:gd name="T17" fmla="*/ 0 h 21"/>
                                          <a:gd name="T18" fmla="*/ 6 w 17"/>
                                          <a:gd name="T19" fmla="*/ 0 h 21"/>
                                          <a:gd name="T20" fmla="*/ 12 w 17"/>
                                          <a:gd name="T21" fmla="*/ 0 h 21"/>
                                          <a:gd name="T22" fmla="*/ 17 w 17"/>
                                          <a:gd name="T23" fmla="*/ 5 h 21"/>
                                          <a:gd name="T24" fmla="*/ 17 w 17"/>
                                          <a:gd name="T25" fmla="*/ 16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1"/>
                                          <a:gd name="T41" fmla="*/ 17 w 17"/>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1">
                                            <a:moveTo>
                                              <a:pt x="17" y="16"/>
                                            </a:moveTo>
                                            <a:lnTo>
                                              <a:pt x="12" y="21"/>
                                            </a:lnTo>
                                            <a:lnTo>
                                              <a:pt x="6" y="21"/>
                                            </a:lnTo>
                                            <a:lnTo>
                                              <a:pt x="0" y="21"/>
                                            </a:lnTo>
                                            <a:lnTo>
                                              <a:pt x="0" y="16"/>
                                            </a:lnTo>
                                            <a:lnTo>
                                              <a:pt x="0" y="5"/>
                                            </a:lnTo>
                                            <a:lnTo>
                                              <a:pt x="0" y="0"/>
                                            </a:lnTo>
                                            <a:lnTo>
                                              <a:pt x="6" y="0"/>
                                            </a:lnTo>
                                            <a:lnTo>
                                              <a:pt x="12" y="0"/>
                                            </a:lnTo>
                                            <a:lnTo>
                                              <a:pt x="17" y="5"/>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64" name="Freeform 356">
                                        <a:extLst>
                                          <a:ext uri="{FF2B5EF4-FFF2-40B4-BE49-F238E27FC236}">
                                            <a16:creationId xmlns="" xmlns:a16="http://schemas.microsoft.com/office/drawing/2014/main" id="{DCC4197C-0F69-4CAB-B8D8-20B19090A6A5}"/>
                                          </a:ext>
                                        </a:extLst>
                                      </p:cNvPr>
                                      <p:cNvSpPr>
                                        <a:spLocks/>
                                      </p:cNvSpPr>
                                      <p:nvPr/>
                                    </p:nvSpPr>
                                    <p:spPr bwMode="auto">
                                      <a:xfrm>
                                        <a:off x="987" y="2564"/>
                                        <a:ext cx="26" cy="16"/>
                                      </a:xfrm>
                                      <a:custGeom>
                                        <a:avLst/>
                                        <a:gdLst>
                                          <a:gd name="T0" fmla="*/ 5 w 17"/>
                                          <a:gd name="T1" fmla="*/ 16 h 16"/>
                                          <a:gd name="T2" fmla="*/ 0 w 17"/>
                                          <a:gd name="T3" fmla="*/ 11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5"/>
                                            </a:lnTo>
                                            <a:lnTo>
                                              <a:pt x="0" y="0"/>
                                            </a:lnTo>
                                            <a:lnTo>
                                              <a:pt x="5" y="0"/>
                                            </a:lnTo>
                                            <a:lnTo>
                                              <a:pt x="11" y="0"/>
                                            </a:lnTo>
                                            <a:lnTo>
                                              <a:pt x="17" y="0"/>
                                            </a:lnTo>
                                            <a:lnTo>
                                              <a:pt x="17" y="5"/>
                                            </a:lnTo>
                                            <a:lnTo>
                                              <a:pt x="17" y="11"/>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65" name="Freeform 359">
                                        <a:extLst>
                                          <a:ext uri="{FF2B5EF4-FFF2-40B4-BE49-F238E27FC236}">
                                            <a16:creationId xmlns="" xmlns:a16="http://schemas.microsoft.com/office/drawing/2014/main" id="{05EC836B-EBF1-4B67-AC9C-75883E56EBB7}"/>
                                          </a:ext>
                                        </a:extLst>
                                      </p:cNvPr>
                                      <p:cNvSpPr>
                                        <a:spLocks/>
                                      </p:cNvSpPr>
                                      <p:nvPr/>
                                    </p:nvSpPr>
                                    <p:spPr bwMode="auto">
                                      <a:xfrm>
                                        <a:off x="1013" y="2553"/>
                                        <a:ext cx="59" cy="16"/>
                                      </a:xfrm>
                                      <a:custGeom>
                                        <a:avLst/>
                                        <a:gdLst>
                                          <a:gd name="T0" fmla="*/ 5 w 39"/>
                                          <a:gd name="T1" fmla="*/ 16 h 16"/>
                                          <a:gd name="T2" fmla="*/ 0 w 39"/>
                                          <a:gd name="T3" fmla="*/ 11 h 16"/>
                                          <a:gd name="T4" fmla="*/ 0 w 39"/>
                                          <a:gd name="T5" fmla="*/ 6 h 16"/>
                                          <a:gd name="T6" fmla="*/ 0 w 39"/>
                                          <a:gd name="T7" fmla="*/ 6 h 16"/>
                                          <a:gd name="T8" fmla="*/ 0 w 39"/>
                                          <a:gd name="T9" fmla="*/ 0 h 16"/>
                                          <a:gd name="T10" fmla="*/ 5 w 39"/>
                                          <a:gd name="T11" fmla="*/ 0 h 16"/>
                                          <a:gd name="T12" fmla="*/ 34 w 39"/>
                                          <a:gd name="T13" fmla="*/ 0 h 16"/>
                                          <a:gd name="T14" fmla="*/ 39 w 39"/>
                                          <a:gd name="T15" fmla="*/ 0 h 16"/>
                                          <a:gd name="T16" fmla="*/ 39 w 39"/>
                                          <a:gd name="T17" fmla="*/ 6 h 16"/>
                                          <a:gd name="T18" fmla="*/ 39 w 39"/>
                                          <a:gd name="T19" fmla="*/ 6 h 16"/>
                                          <a:gd name="T20" fmla="*/ 39 w 39"/>
                                          <a:gd name="T21" fmla="*/ 11 h 16"/>
                                          <a:gd name="T22" fmla="*/ 34 w 39"/>
                                          <a:gd name="T23" fmla="*/ 16 h 16"/>
                                          <a:gd name="T24" fmla="*/ 5 w 39"/>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
                                          <a:gd name="T40" fmla="*/ 0 h 16"/>
                                          <a:gd name="T41" fmla="*/ 39 w 3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 h="16">
                                            <a:moveTo>
                                              <a:pt x="5" y="16"/>
                                            </a:moveTo>
                                            <a:lnTo>
                                              <a:pt x="0" y="11"/>
                                            </a:lnTo>
                                            <a:lnTo>
                                              <a:pt x="0" y="6"/>
                                            </a:lnTo>
                                            <a:lnTo>
                                              <a:pt x="0" y="0"/>
                                            </a:lnTo>
                                            <a:lnTo>
                                              <a:pt x="5" y="0"/>
                                            </a:lnTo>
                                            <a:lnTo>
                                              <a:pt x="34" y="0"/>
                                            </a:lnTo>
                                            <a:lnTo>
                                              <a:pt x="39" y="0"/>
                                            </a:lnTo>
                                            <a:lnTo>
                                              <a:pt x="39" y="6"/>
                                            </a:lnTo>
                                            <a:lnTo>
                                              <a:pt x="39" y="11"/>
                                            </a:lnTo>
                                            <a:lnTo>
                                              <a:pt x="34"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575" name="Group 905">
                                        <a:extLst>
                                          <a:ext uri="{FF2B5EF4-FFF2-40B4-BE49-F238E27FC236}">
                                            <a16:creationId xmlns="" xmlns:a16="http://schemas.microsoft.com/office/drawing/2014/main" id="{C8F8363D-F201-4763-851A-6F955AEC1E14}"/>
                                          </a:ext>
                                        </a:extLst>
                                      </p:cNvPr>
                                      <p:cNvGrpSpPr>
                                        <a:grpSpLocks/>
                                      </p:cNvGrpSpPr>
                                      <p:nvPr/>
                                    </p:nvGrpSpPr>
                                    <p:grpSpPr bwMode="auto">
                                      <a:xfrm>
                                        <a:off x="831" y="2511"/>
                                        <a:ext cx="439" cy="159"/>
                                        <a:chOff x="831" y="2511"/>
                                        <a:chExt cx="439" cy="159"/>
                                      </a:xfrm>
                                    </p:grpSpPr>
                                    <p:sp>
                                      <p:nvSpPr>
                                        <p:cNvPr id="767" name="Freeform 343">
                                          <a:extLst>
                                            <a:ext uri="{FF2B5EF4-FFF2-40B4-BE49-F238E27FC236}">
                                              <a16:creationId xmlns="" xmlns:a16="http://schemas.microsoft.com/office/drawing/2014/main" id="{34B646E4-10C3-478E-8C6A-74368FB2CEC7}"/>
                                            </a:ext>
                                          </a:extLst>
                                        </p:cNvPr>
                                        <p:cNvSpPr>
                                          <a:spLocks/>
                                        </p:cNvSpPr>
                                        <p:nvPr/>
                                      </p:nvSpPr>
                                      <p:spPr bwMode="auto">
                                        <a:xfrm>
                                          <a:off x="901" y="2612"/>
                                          <a:ext cx="26"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68" name="Freeform 344">
                                          <a:extLst>
                                            <a:ext uri="{FF2B5EF4-FFF2-40B4-BE49-F238E27FC236}">
                                              <a16:creationId xmlns="" xmlns:a16="http://schemas.microsoft.com/office/drawing/2014/main" id="{161C09C5-5F0C-46B9-B4DB-B64599C8408E}"/>
                                            </a:ext>
                                          </a:extLst>
                                        </p:cNvPr>
                                        <p:cNvSpPr>
                                          <a:spLocks/>
                                        </p:cNvSpPr>
                                        <p:nvPr/>
                                      </p:nvSpPr>
                                      <p:spPr bwMode="auto">
                                        <a:xfrm>
                                          <a:off x="910" y="2612"/>
                                          <a:ext cx="26" cy="16"/>
                                        </a:xfrm>
                                        <a:custGeom>
                                          <a:avLst/>
                                          <a:gdLst>
                                            <a:gd name="T0" fmla="*/ 5 w 17"/>
                                            <a:gd name="T1" fmla="*/ 16 h 16"/>
                                            <a:gd name="T2" fmla="*/ 0 w 17"/>
                                            <a:gd name="T3" fmla="*/ 10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0"/>
                                              </a:lnTo>
                                              <a:lnTo>
                                                <a:pt x="0" y="5"/>
                                              </a:lnTo>
                                              <a:lnTo>
                                                <a:pt x="0" y="0"/>
                                              </a:lnTo>
                                              <a:lnTo>
                                                <a:pt x="5" y="0"/>
                                              </a:lnTo>
                                              <a:lnTo>
                                                <a:pt x="11" y="0"/>
                                              </a:lnTo>
                                              <a:lnTo>
                                                <a:pt x="17" y="0"/>
                                              </a:lnTo>
                                              <a:lnTo>
                                                <a:pt x="17" y="5"/>
                                              </a:lnTo>
                                              <a:lnTo>
                                                <a:pt x="17" y="10"/>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69" name="Freeform 345">
                                          <a:extLst>
                                            <a:ext uri="{FF2B5EF4-FFF2-40B4-BE49-F238E27FC236}">
                                              <a16:creationId xmlns="" xmlns:a16="http://schemas.microsoft.com/office/drawing/2014/main" id="{4081B941-E037-495E-80F5-AE86FE9B205C}"/>
                                            </a:ext>
                                          </a:extLst>
                                        </p:cNvPr>
                                        <p:cNvSpPr>
                                          <a:spLocks/>
                                        </p:cNvSpPr>
                                        <p:nvPr/>
                                      </p:nvSpPr>
                                      <p:spPr bwMode="auto">
                                        <a:xfrm>
                                          <a:off x="918" y="2612"/>
                                          <a:ext cx="25"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0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2" y="0"/>
                                              </a:lnTo>
                                              <a:lnTo>
                                                <a:pt x="17" y="0"/>
                                              </a:lnTo>
                                              <a:lnTo>
                                                <a:pt x="17" y="5"/>
                                              </a:lnTo>
                                              <a:lnTo>
                                                <a:pt x="17" y="10"/>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70" name="Freeform 346">
                                          <a:extLst>
                                            <a:ext uri="{FF2B5EF4-FFF2-40B4-BE49-F238E27FC236}">
                                              <a16:creationId xmlns="" xmlns:a16="http://schemas.microsoft.com/office/drawing/2014/main" id="{486B282C-604B-442E-AEF1-457652F9E94E}"/>
                                            </a:ext>
                                          </a:extLst>
                                        </p:cNvPr>
                                        <p:cNvSpPr>
                                          <a:spLocks/>
                                        </p:cNvSpPr>
                                        <p:nvPr/>
                                      </p:nvSpPr>
                                      <p:spPr bwMode="auto">
                                        <a:xfrm>
                                          <a:off x="927" y="2612"/>
                                          <a:ext cx="25"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71" name="Freeform 347">
                                          <a:extLst>
                                            <a:ext uri="{FF2B5EF4-FFF2-40B4-BE49-F238E27FC236}">
                                              <a16:creationId xmlns="" xmlns:a16="http://schemas.microsoft.com/office/drawing/2014/main" id="{98FC5876-0EA1-4691-BDF6-B90865BE2618}"/>
                                            </a:ext>
                                          </a:extLst>
                                        </p:cNvPr>
                                        <p:cNvSpPr>
                                          <a:spLocks/>
                                        </p:cNvSpPr>
                                        <p:nvPr/>
                                      </p:nvSpPr>
                                      <p:spPr bwMode="auto">
                                        <a:xfrm>
                                          <a:off x="936" y="2612"/>
                                          <a:ext cx="25" cy="16"/>
                                        </a:xfrm>
                                        <a:custGeom>
                                          <a:avLst/>
                                          <a:gdLst>
                                            <a:gd name="T0" fmla="*/ 5 w 17"/>
                                            <a:gd name="T1" fmla="*/ 16 h 16"/>
                                            <a:gd name="T2" fmla="*/ 0 w 17"/>
                                            <a:gd name="T3" fmla="*/ 10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0"/>
                                              </a:lnTo>
                                              <a:lnTo>
                                                <a:pt x="0" y="5"/>
                                              </a:lnTo>
                                              <a:lnTo>
                                                <a:pt x="0" y="0"/>
                                              </a:lnTo>
                                              <a:lnTo>
                                                <a:pt x="5" y="0"/>
                                              </a:lnTo>
                                              <a:lnTo>
                                                <a:pt x="11" y="0"/>
                                              </a:lnTo>
                                              <a:lnTo>
                                                <a:pt x="17" y="0"/>
                                              </a:lnTo>
                                              <a:lnTo>
                                                <a:pt x="17" y="5"/>
                                              </a:lnTo>
                                              <a:lnTo>
                                                <a:pt x="17" y="10"/>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72" name="Freeform 348">
                                          <a:extLst>
                                            <a:ext uri="{FF2B5EF4-FFF2-40B4-BE49-F238E27FC236}">
                                              <a16:creationId xmlns="" xmlns:a16="http://schemas.microsoft.com/office/drawing/2014/main" id="{4E7174CC-4F32-4B47-9834-FF141AD3171B}"/>
                                            </a:ext>
                                          </a:extLst>
                                        </p:cNvPr>
                                        <p:cNvSpPr>
                                          <a:spLocks/>
                                        </p:cNvSpPr>
                                        <p:nvPr/>
                                      </p:nvSpPr>
                                      <p:spPr bwMode="auto">
                                        <a:xfrm>
                                          <a:off x="943" y="2612"/>
                                          <a:ext cx="26"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0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2" y="0"/>
                                              </a:lnTo>
                                              <a:lnTo>
                                                <a:pt x="17" y="0"/>
                                              </a:lnTo>
                                              <a:lnTo>
                                                <a:pt x="17" y="5"/>
                                              </a:lnTo>
                                              <a:lnTo>
                                                <a:pt x="17" y="10"/>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73" name="Freeform 349">
                                          <a:extLst>
                                            <a:ext uri="{FF2B5EF4-FFF2-40B4-BE49-F238E27FC236}">
                                              <a16:creationId xmlns="" xmlns:a16="http://schemas.microsoft.com/office/drawing/2014/main" id="{900EDF7C-8570-4BEE-8A27-3146A4BCC1DD}"/>
                                            </a:ext>
                                          </a:extLst>
                                        </p:cNvPr>
                                        <p:cNvSpPr>
                                          <a:spLocks/>
                                        </p:cNvSpPr>
                                        <p:nvPr/>
                                      </p:nvSpPr>
                                      <p:spPr bwMode="auto">
                                        <a:xfrm>
                                          <a:off x="952" y="2612"/>
                                          <a:ext cx="26"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1" y="0"/>
                                              </a:lnTo>
                                              <a:lnTo>
                                                <a:pt x="17" y="0"/>
                                              </a:lnTo>
                                              <a:lnTo>
                                                <a:pt x="17" y="5"/>
                                              </a:lnTo>
                                              <a:lnTo>
                                                <a:pt x="17" y="10"/>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74" name="Freeform 352">
                                          <a:extLst>
                                            <a:ext uri="{FF2B5EF4-FFF2-40B4-BE49-F238E27FC236}">
                                              <a16:creationId xmlns="" xmlns:a16="http://schemas.microsoft.com/office/drawing/2014/main" id="{38220D73-B084-4095-90DF-A510B0039ABA}"/>
                                            </a:ext>
                                          </a:extLst>
                                        </p:cNvPr>
                                        <p:cNvSpPr>
                                          <a:spLocks/>
                                        </p:cNvSpPr>
                                        <p:nvPr/>
                                      </p:nvSpPr>
                                      <p:spPr bwMode="auto">
                                        <a:xfrm>
                                          <a:off x="961" y="2585"/>
                                          <a:ext cx="26" cy="16"/>
                                        </a:xfrm>
                                        <a:custGeom>
                                          <a:avLst/>
                                          <a:gdLst>
                                            <a:gd name="T0" fmla="*/ 5 w 17"/>
                                            <a:gd name="T1" fmla="*/ 16 h 16"/>
                                            <a:gd name="T2" fmla="*/ 0 w 17"/>
                                            <a:gd name="T3" fmla="*/ 11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1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1"/>
                                              </a:lnTo>
                                              <a:lnTo>
                                                <a:pt x="0" y="5"/>
                                              </a:lnTo>
                                              <a:lnTo>
                                                <a:pt x="0" y="0"/>
                                              </a:lnTo>
                                              <a:lnTo>
                                                <a:pt x="5" y="0"/>
                                              </a:lnTo>
                                              <a:lnTo>
                                                <a:pt x="11" y="0"/>
                                              </a:lnTo>
                                              <a:lnTo>
                                                <a:pt x="17" y="0"/>
                                              </a:lnTo>
                                              <a:lnTo>
                                                <a:pt x="17" y="5"/>
                                              </a:lnTo>
                                              <a:lnTo>
                                                <a:pt x="17" y="11"/>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75" name="Freeform 355">
                                          <a:extLst>
                                            <a:ext uri="{FF2B5EF4-FFF2-40B4-BE49-F238E27FC236}">
                                              <a16:creationId xmlns="" xmlns:a16="http://schemas.microsoft.com/office/drawing/2014/main" id="{EF490840-CDD6-44CF-8CEA-D1550035CA0B}"/>
                                            </a:ext>
                                          </a:extLst>
                                        </p:cNvPr>
                                        <p:cNvSpPr>
                                          <a:spLocks/>
                                        </p:cNvSpPr>
                                        <p:nvPr/>
                                      </p:nvSpPr>
                                      <p:spPr bwMode="auto">
                                        <a:xfrm>
                                          <a:off x="969" y="2564"/>
                                          <a:ext cx="35" cy="16"/>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76" name="Freeform 357">
                                          <a:extLst>
                                            <a:ext uri="{FF2B5EF4-FFF2-40B4-BE49-F238E27FC236}">
                                              <a16:creationId xmlns="" xmlns:a16="http://schemas.microsoft.com/office/drawing/2014/main" id="{60CE780A-6503-4AC2-B2B0-9E9F39196615}"/>
                                            </a:ext>
                                          </a:extLst>
                                        </p:cNvPr>
                                        <p:cNvSpPr>
                                          <a:spLocks/>
                                        </p:cNvSpPr>
                                        <p:nvPr/>
                                      </p:nvSpPr>
                                      <p:spPr bwMode="auto">
                                        <a:xfrm>
                                          <a:off x="995" y="2564"/>
                                          <a:ext cx="34" cy="16"/>
                                        </a:xfrm>
                                        <a:custGeom>
                                          <a:avLst/>
                                          <a:gdLst>
                                            <a:gd name="T0" fmla="*/ 6 w 23"/>
                                            <a:gd name="T1" fmla="*/ 16 h 16"/>
                                            <a:gd name="T2" fmla="*/ 0 w 23"/>
                                            <a:gd name="T3" fmla="*/ 11 h 16"/>
                                            <a:gd name="T4" fmla="*/ 0 w 23"/>
                                            <a:gd name="T5" fmla="*/ 5 h 16"/>
                                            <a:gd name="T6" fmla="*/ 0 w 23"/>
                                            <a:gd name="T7" fmla="*/ 5 h 16"/>
                                            <a:gd name="T8" fmla="*/ 0 w 23"/>
                                            <a:gd name="T9" fmla="*/ 0 h 16"/>
                                            <a:gd name="T10" fmla="*/ 6 w 23"/>
                                            <a:gd name="T11" fmla="*/ 0 h 16"/>
                                            <a:gd name="T12" fmla="*/ 17 w 23"/>
                                            <a:gd name="T13" fmla="*/ 0 h 16"/>
                                            <a:gd name="T14" fmla="*/ 23 w 23"/>
                                            <a:gd name="T15" fmla="*/ 0 h 16"/>
                                            <a:gd name="T16" fmla="*/ 23 w 23"/>
                                            <a:gd name="T17" fmla="*/ 5 h 16"/>
                                            <a:gd name="T18" fmla="*/ 23 w 23"/>
                                            <a:gd name="T19" fmla="*/ 5 h 16"/>
                                            <a:gd name="T20" fmla="*/ 23 w 23"/>
                                            <a:gd name="T21" fmla="*/ 11 h 16"/>
                                            <a:gd name="T22" fmla="*/ 17 w 23"/>
                                            <a:gd name="T23" fmla="*/ 16 h 16"/>
                                            <a:gd name="T24" fmla="*/ 6 w 23"/>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6"/>
                                            <a:gd name="T41" fmla="*/ 23 w 23"/>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6">
                                              <a:moveTo>
                                                <a:pt x="6" y="16"/>
                                              </a:moveTo>
                                              <a:lnTo>
                                                <a:pt x="0" y="11"/>
                                              </a:lnTo>
                                              <a:lnTo>
                                                <a:pt x="0" y="5"/>
                                              </a:lnTo>
                                              <a:lnTo>
                                                <a:pt x="0" y="0"/>
                                              </a:lnTo>
                                              <a:lnTo>
                                                <a:pt x="6" y="0"/>
                                              </a:lnTo>
                                              <a:lnTo>
                                                <a:pt x="17" y="0"/>
                                              </a:lnTo>
                                              <a:lnTo>
                                                <a:pt x="23" y="0"/>
                                              </a:lnTo>
                                              <a:lnTo>
                                                <a:pt x="23" y="5"/>
                                              </a:lnTo>
                                              <a:lnTo>
                                                <a:pt x="23" y="11"/>
                                              </a:lnTo>
                                              <a:lnTo>
                                                <a:pt x="17"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77" name="Freeform 358">
                                          <a:extLst>
                                            <a:ext uri="{FF2B5EF4-FFF2-40B4-BE49-F238E27FC236}">
                                              <a16:creationId xmlns="" xmlns:a16="http://schemas.microsoft.com/office/drawing/2014/main" id="{CBDEC479-27A4-43BF-857E-1C3549E5DE4D}"/>
                                            </a:ext>
                                          </a:extLst>
                                        </p:cNvPr>
                                        <p:cNvSpPr>
                                          <a:spLocks/>
                                        </p:cNvSpPr>
                                        <p:nvPr/>
                                      </p:nvSpPr>
                                      <p:spPr bwMode="auto">
                                        <a:xfrm>
                                          <a:off x="1013" y="2553"/>
                                          <a:ext cx="25" cy="22"/>
                                        </a:xfrm>
                                        <a:custGeom>
                                          <a:avLst/>
                                          <a:gdLst>
                                            <a:gd name="T0" fmla="*/ 17 w 17"/>
                                            <a:gd name="T1" fmla="*/ 16 h 22"/>
                                            <a:gd name="T2" fmla="*/ 11 w 17"/>
                                            <a:gd name="T3" fmla="*/ 22 h 22"/>
                                            <a:gd name="T4" fmla="*/ 5 w 17"/>
                                            <a:gd name="T5" fmla="*/ 22 h 22"/>
                                            <a:gd name="T6" fmla="*/ 5 w 17"/>
                                            <a:gd name="T7" fmla="*/ 22 h 22"/>
                                            <a:gd name="T8" fmla="*/ 0 w 17"/>
                                            <a:gd name="T9" fmla="*/ 22 h 22"/>
                                            <a:gd name="T10" fmla="*/ 0 w 17"/>
                                            <a:gd name="T11" fmla="*/ 16 h 22"/>
                                            <a:gd name="T12" fmla="*/ 0 w 17"/>
                                            <a:gd name="T13" fmla="*/ 6 h 22"/>
                                            <a:gd name="T14" fmla="*/ 0 w 17"/>
                                            <a:gd name="T15" fmla="*/ 0 h 22"/>
                                            <a:gd name="T16" fmla="*/ 5 w 17"/>
                                            <a:gd name="T17" fmla="*/ 0 h 22"/>
                                            <a:gd name="T18" fmla="*/ 5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5" y="22"/>
                                              </a:lnTo>
                                              <a:lnTo>
                                                <a:pt x="0" y="22"/>
                                              </a:lnTo>
                                              <a:lnTo>
                                                <a:pt x="0" y="16"/>
                                              </a:lnTo>
                                              <a:lnTo>
                                                <a:pt x="0" y="6"/>
                                              </a:lnTo>
                                              <a:lnTo>
                                                <a:pt x="0" y="0"/>
                                              </a:lnTo>
                                              <a:lnTo>
                                                <a:pt x="5"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78" name="Freeform 361">
                                          <a:extLst>
                                            <a:ext uri="{FF2B5EF4-FFF2-40B4-BE49-F238E27FC236}">
                                              <a16:creationId xmlns="" xmlns:a16="http://schemas.microsoft.com/office/drawing/2014/main" id="{2CB2602E-E839-4788-981D-6E51CCA6B901}"/>
                                            </a:ext>
                                          </a:extLst>
                                        </p:cNvPr>
                                        <p:cNvSpPr>
                                          <a:spLocks/>
                                        </p:cNvSpPr>
                                        <p:nvPr/>
                                      </p:nvSpPr>
                                      <p:spPr bwMode="auto">
                                        <a:xfrm>
                                          <a:off x="1055" y="2543"/>
                                          <a:ext cx="77" cy="14"/>
                                        </a:xfrm>
                                        <a:custGeom>
                                          <a:avLst/>
                                          <a:gdLst>
                                            <a:gd name="T0" fmla="*/ 6 w 51"/>
                                            <a:gd name="T1" fmla="*/ 16 h 16"/>
                                            <a:gd name="T2" fmla="*/ 0 w 51"/>
                                            <a:gd name="T3" fmla="*/ 10 h 16"/>
                                            <a:gd name="T4" fmla="*/ 0 w 51"/>
                                            <a:gd name="T5" fmla="*/ 5 h 16"/>
                                            <a:gd name="T6" fmla="*/ 0 w 51"/>
                                            <a:gd name="T7" fmla="*/ 5 h 16"/>
                                            <a:gd name="T8" fmla="*/ 0 w 51"/>
                                            <a:gd name="T9" fmla="*/ 0 h 16"/>
                                            <a:gd name="T10" fmla="*/ 6 w 51"/>
                                            <a:gd name="T11" fmla="*/ 0 h 16"/>
                                            <a:gd name="T12" fmla="*/ 45 w 51"/>
                                            <a:gd name="T13" fmla="*/ 0 h 16"/>
                                            <a:gd name="T14" fmla="*/ 51 w 51"/>
                                            <a:gd name="T15" fmla="*/ 0 h 16"/>
                                            <a:gd name="T16" fmla="*/ 51 w 51"/>
                                            <a:gd name="T17" fmla="*/ 5 h 16"/>
                                            <a:gd name="T18" fmla="*/ 51 w 51"/>
                                            <a:gd name="T19" fmla="*/ 5 h 16"/>
                                            <a:gd name="T20" fmla="*/ 51 w 51"/>
                                            <a:gd name="T21" fmla="*/ 10 h 16"/>
                                            <a:gd name="T22" fmla="*/ 45 w 51"/>
                                            <a:gd name="T23" fmla="*/ 16 h 16"/>
                                            <a:gd name="T24" fmla="*/ 6 w 51"/>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
                                            <a:gd name="T40" fmla="*/ 0 h 16"/>
                                            <a:gd name="T41" fmla="*/ 51 w 51"/>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 h="16">
                                              <a:moveTo>
                                                <a:pt x="6" y="16"/>
                                              </a:moveTo>
                                              <a:lnTo>
                                                <a:pt x="0" y="10"/>
                                              </a:lnTo>
                                              <a:lnTo>
                                                <a:pt x="0" y="5"/>
                                              </a:lnTo>
                                              <a:lnTo>
                                                <a:pt x="0" y="0"/>
                                              </a:lnTo>
                                              <a:lnTo>
                                                <a:pt x="6" y="0"/>
                                              </a:lnTo>
                                              <a:lnTo>
                                                <a:pt x="45" y="0"/>
                                              </a:lnTo>
                                              <a:lnTo>
                                                <a:pt x="51" y="0"/>
                                              </a:lnTo>
                                              <a:lnTo>
                                                <a:pt x="51" y="5"/>
                                              </a:lnTo>
                                              <a:lnTo>
                                                <a:pt x="51" y="10"/>
                                              </a:lnTo>
                                              <a:lnTo>
                                                <a:pt x="45"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79" name="Freeform 363">
                                          <a:extLst>
                                            <a:ext uri="{FF2B5EF4-FFF2-40B4-BE49-F238E27FC236}">
                                              <a16:creationId xmlns="" xmlns:a16="http://schemas.microsoft.com/office/drawing/2014/main" id="{24BD2F93-C42D-4BEA-A41C-432D7E2D338A}"/>
                                            </a:ext>
                                          </a:extLst>
                                        </p:cNvPr>
                                        <p:cNvSpPr>
                                          <a:spLocks/>
                                        </p:cNvSpPr>
                                        <p:nvPr/>
                                      </p:nvSpPr>
                                      <p:spPr bwMode="auto">
                                        <a:xfrm>
                                          <a:off x="1116" y="2532"/>
                                          <a:ext cx="84" cy="16"/>
                                        </a:xfrm>
                                        <a:custGeom>
                                          <a:avLst/>
                                          <a:gdLst>
                                            <a:gd name="T0" fmla="*/ 5 w 56"/>
                                            <a:gd name="T1" fmla="*/ 16 h 16"/>
                                            <a:gd name="T2" fmla="*/ 0 w 56"/>
                                            <a:gd name="T3" fmla="*/ 11 h 16"/>
                                            <a:gd name="T4" fmla="*/ 0 w 56"/>
                                            <a:gd name="T5" fmla="*/ 5 h 16"/>
                                            <a:gd name="T6" fmla="*/ 0 w 56"/>
                                            <a:gd name="T7" fmla="*/ 5 h 16"/>
                                            <a:gd name="T8" fmla="*/ 0 w 56"/>
                                            <a:gd name="T9" fmla="*/ 0 h 16"/>
                                            <a:gd name="T10" fmla="*/ 5 w 56"/>
                                            <a:gd name="T11" fmla="*/ 0 h 16"/>
                                            <a:gd name="T12" fmla="*/ 51 w 56"/>
                                            <a:gd name="T13" fmla="*/ 0 h 16"/>
                                            <a:gd name="T14" fmla="*/ 56 w 56"/>
                                            <a:gd name="T15" fmla="*/ 0 h 16"/>
                                            <a:gd name="T16" fmla="*/ 56 w 56"/>
                                            <a:gd name="T17" fmla="*/ 5 h 16"/>
                                            <a:gd name="T18" fmla="*/ 56 w 56"/>
                                            <a:gd name="T19" fmla="*/ 5 h 16"/>
                                            <a:gd name="T20" fmla="*/ 56 w 56"/>
                                            <a:gd name="T21" fmla="*/ 11 h 16"/>
                                            <a:gd name="T22" fmla="*/ 51 w 56"/>
                                            <a:gd name="T23" fmla="*/ 16 h 16"/>
                                            <a:gd name="T24" fmla="*/ 5 w 56"/>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6"/>
                                            <a:gd name="T40" fmla="*/ 0 h 16"/>
                                            <a:gd name="T41" fmla="*/ 56 w 56"/>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6" h="16">
                                              <a:moveTo>
                                                <a:pt x="5" y="16"/>
                                              </a:moveTo>
                                              <a:lnTo>
                                                <a:pt x="0" y="11"/>
                                              </a:lnTo>
                                              <a:lnTo>
                                                <a:pt x="0" y="5"/>
                                              </a:lnTo>
                                              <a:lnTo>
                                                <a:pt x="0" y="0"/>
                                              </a:lnTo>
                                              <a:lnTo>
                                                <a:pt x="5" y="0"/>
                                              </a:lnTo>
                                              <a:lnTo>
                                                <a:pt x="51" y="0"/>
                                              </a:lnTo>
                                              <a:lnTo>
                                                <a:pt x="56" y="0"/>
                                              </a:lnTo>
                                              <a:lnTo>
                                                <a:pt x="56" y="5"/>
                                              </a:lnTo>
                                              <a:lnTo>
                                                <a:pt x="56" y="11"/>
                                              </a:lnTo>
                                              <a:lnTo>
                                                <a:pt x="5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80" name="Freeform 368">
                                          <a:extLst>
                                            <a:ext uri="{FF2B5EF4-FFF2-40B4-BE49-F238E27FC236}">
                                              <a16:creationId xmlns="" xmlns:a16="http://schemas.microsoft.com/office/drawing/2014/main" id="{1DA25876-BC35-4608-BB68-4ACB5C77BC0D}"/>
                                            </a:ext>
                                          </a:extLst>
                                        </p:cNvPr>
                                        <p:cNvSpPr>
                                          <a:spLocks/>
                                        </p:cNvSpPr>
                                        <p:nvPr/>
                                      </p:nvSpPr>
                                      <p:spPr bwMode="auto">
                                        <a:xfrm>
                                          <a:off x="1244" y="2511"/>
                                          <a:ext cx="26" cy="16"/>
                                        </a:xfrm>
                                        <a:custGeom>
                                          <a:avLst/>
                                          <a:gdLst>
                                            <a:gd name="T0" fmla="*/ 5 w 17"/>
                                            <a:gd name="T1" fmla="*/ 16 h 16"/>
                                            <a:gd name="T2" fmla="*/ 0 w 17"/>
                                            <a:gd name="T3" fmla="*/ 10 h 16"/>
                                            <a:gd name="T4" fmla="*/ 0 w 17"/>
                                            <a:gd name="T5" fmla="*/ 5 h 16"/>
                                            <a:gd name="T6" fmla="*/ 0 w 17"/>
                                            <a:gd name="T7" fmla="*/ 5 h 16"/>
                                            <a:gd name="T8" fmla="*/ 0 w 17"/>
                                            <a:gd name="T9" fmla="*/ 0 h 16"/>
                                            <a:gd name="T10" fmla="*/ 5 w 17"/>
                                            <a:gd name="T11" fmla="*/ 0 h 16"/>
                                            <a:gd name="T12" fmla="*/ 11 w 17"/>
                                            <a:gd name="T13" fmla="*/ 0 h 16"/>
                                            <a:gd name="T14" fmla="*/ 17 w 17"/>
                                            <a:gd name="T15" fmla="*/ 0 h 16"/>
                                            <a:gd name="T16" fmla="*/ 17 w 17"/>
                                            <a:gd name="T17" fmla="*/ 5 h 16"/>
                                            <a:gd name="T18" fmla="*/ 17 w 17"/>
                                            <a:gd name="T19" fmla="*/ 5 h 16"/>
                                            <a:gd name="T20" fmla="*/ 17 w 17"/>
                                            <a:gd name="T21" fmla="*/ 10 h 16"/>
                                            <a:gd name="T22" fmla="*/ 11 w 17"/>
                                            <a:gd name="T23" fmla="*/ 16 h 16"/>
                                            <a:gd name="T24" fmla="*/ 5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5" y="16"/>
                                              </a:moveTo>
                                              <a:lnTo>
                                                <a:pt x="0" y="10"/>
                                              </a:lnTo>
                                              <a:lnTo>
                                                <a:pt x="0" y="5"/>
                                              </a:lnTo>
                                              <a:lnTo>
                                                <a:pt x="0" y="0"/>
                                              </a:lnTo>
                                              <a:lnTo>
                                                <a:pt x="5" y="0"/>
                                              </a:lnTo>
                                              <a:lnTo>
                                                <a:pt x="11" y="0"/>
                                              </a:lnTo>
                                              <a:lnTo>
                                                <a:pt x="17" y="0"/>
                                              </a:lnTo>
                                              <a:lnTo>
                                                <a:pt x="17" y="5"/>
                                              </a:lnTo>
                                              <a:lnTo>
                                                <a:pt x="17" y="10"/>
                                              </a:lnTo>
                                              <a:lnTo>
                                                <a:pt x="11" y="16"/>
                                              </a:lnTo>
                                              <a:lnTo>
                                                <a:pt x="5"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81" name="Freeform 538">
                                          <a:extLst>
                                            <a:ext uri="{FF2B5EF4-FFF2-40B4-BE49-F238E27FC236}">
                                              <a16:creationId xmlns="" xmlns:a16="http://schemas.microsoft.com/office/drawing/2014/main" id="{8122AEC5-1F1E-4353-AB08-BC76F174AF67}"/>
                                            </a:ext>
                                          </a:extLst>
                                        </p:cNvPr>
                                        <p:cNvSpPr>
                                          <a:spLocks/>
                                        </p:cNvSpPr>
                                        <p:nvPr/>
                                      </p:nvSpPr>
                                      <p:spPr bwMode="auto">
                                        <a:xfrm>
                                          <a:off x="840" y="2644"/>
                                          <a:ext cx="26"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0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2" y="0"/>
                                              </a:lnTo>
                                              <a:lnTo>
                                                <a:pt x="17" y="0"/>
                                              </a:lnTo>
                                              <a:lnTo>
                                                <a:pt x="17" y="5"/>
                                              </a:lnTo>
                                              <a:lnTo>
                                                <a:pt x="17" y="10"/>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82" name="Freeform 540">
                                          <a:extLst>
                                            <a:ext uri="{FF2B5EF4-FFF2-40B4-BE49-F238E27FC236}">
                                              <a16:creationId xmlns="" xmlns:a16="http://schemas.microsoft.com/office/drawing/2014/main" id="{28984A31-8448-4AA0-8E74-80D5853B6064}"/>
                                            </a:ext>
                                          </a:extLst>
                                        </p:cNvPr>
                                        <p:cNvSpPr>
                                          <a:spLocks/>
                                        </p:cNvSpPr>
                                        <p:nvPr/>
                                      </p:nvSpPr>
                                      <p:spPr bwMode="auto">
                                        <a:xfrm>
                                          <a:off x="849" y="2622"/>
                                          <a:ext cx="26" cy="20"/>
                                        </a:xfrm>
                                        <a:custGeom>
                                          <a:avLst/>
                                          <a:gdLst>
                                            <a:gd name="T0" fmla="*/ 17 w 17"/>
                                            <a:gd name="T1" fmla="*/ 16 h 22"/>
                                            <a:gd name="T2" fmla="*/ 11 w 17"/>
                                            <a:gd name="T3" fmla="*/ 22 h 22"/>
                                            <a:gd name="T4" fmla="*/ 6 w 17"/>
                                            <a:gd name="T5" fmla="*/ 22 h 22"/>
                                            <a:gd name="T6" fmla="*/ 6 w 17"/>
                                            <a:gd name="T7" fmla="*/ 22 h 22"/>
                                            <a:gd name="T8" fmla="*/ 0 w 17"/>
                                            <a:gd name="T9" fmla="*/ 22 h 22"/>
                                            <a:gd name="T10" fmla="*/ 0 w 17"/>
                                            <a:gd name="T11" fmla="*/ 16 h 22"/>
                                            <a:gd name="T12" fmla="*/ 0 w 17"/>
                                            <a:gd name="T13" fmla="*/ 6 h 22"/>
                                            <a:gd name="T14" fmla="*/ 0 w 17"/>
                                            <a:gd name="T15" fmla="*/ 0 h 22"/>
                                            <a:gd name="T16" fmla="*/ 6 w 17"/>
                                            <a:gd name="T17" fmla="*/ 0 h 22"/>
                                            <a:gd name="T18" fmla="*/ 6 w 17"/>
                                            <a:gd name="T19" fmla="*/ 0 h 22"/>
                                            <a:gd name="T20" fmla="*/ 11 w 17"/>
                                            <a:gd name="T21" fmla="*/ 0 h 22"/>
                                            <a:gd name="T22" fmla="*/ 17 w 17"/>
                                            <a:gd name="T23" fmla="*/ 6 h 22"/>
                                            <a:gd name="T24" fmla="*/ 17 w 17"/>
                                            <a:gd name="T25" fmla="*/ 1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22"/>
                                            <a:gd name="T41" fmla="*/ 17 w 17"/>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22">
                                              <a:moveTo>
                                                <a:pt x="17" y="16"/>
                                              </a:moveTo>
                                              <a:lnTo>
                                                <a:pt x="11" y="22"/>
                                              </a:lnTo>
                                              <a:lnTo>
                                                <a:pt x="6" y="22"/>
                                              </a:lnTo>
                                              <a:lnTo>
                                                <a:pt x="0" y="22"/>
                                              </a:lnTo>
                                              <a:lnTo>
                                                <a:pt x="0" y="16"/>
                                              </a:lnTo>
                                              <a:lnTo>
                                                <a:pt x="0" y="6"/>
                                              </a:lnTo>
                                              <a:lnTo>
                                                <a:pt x="0" y="0"/>
                                              </a:lnTo>
                                              <a:lnTo>
                                                <a:pt x="6" y="0"/>
                                              </a:lnTo>
                                              <a:lnTo>
                                                <a:pt x="11" y="0"/>
                                              </a:lnTo>
                                              <a:lnTo>
                                                <a:pt x="17" y="6"/>
                                              </a:lnTo>
                                              <a:lnTo>
                                                <a:pt x="17"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83" name="Freeform 542">
                                          <a:extLst>
                                            <a:ext uri="{FF2B5EF4-FFF2-40B4-BE49-F238E27FC236}">
                                              <a16:creationId xmlns="" xmlns:a16="http://schemas.microsoft.com/office/drawing/2014/main" id="{0B535C12-26E9-4606-9AE1-8D8ED2C08A4D}"/>
                                            </a:ext>
                                          </a:extLst>
                                        </p:cNvPr>
                                        <p:cNvSpPr>
                                          <a:spLocks/>
                                        </p:cNvSpPr>
                                        <p:nvPr/>
                                      </p:nvSpPr>
                                      <p:spPr bwMode="auto">
                                        <a:xfrm>
                                          <a:off x="875" y="2622"/>
                                          <a:ext cx="26" cy="14"/>
                                        </a:xfrm>
                                        <a:custGeom>
                                          <a:avLst/>
                                          <a:gdLst>
                                            <a:gd name="T0" fmla="*/ 6 w 17"/>
                                            <a:gd name="T1" fmla="*/ 16 h 16"/>
                                            <a:gd name="T2" fmla="*/ 0 w 17"/>
                                            <a:gd name="T3" fmla="*/ 11 h 16"/>
                                            <a:gd name="T4" fmla="*/ 0 w 17"/>
                                            <a:gd name="T5" fmla="*/ 6 h 16"/>
                                            <a:gd name="T6" fmla="*/ 0 w 17"/>
                                            <a:gd name="T7" fmla="*/ 6 h 16"/>
                                            <a:gd name="T8" fmla="*/ 0 w 17"/>
                                            <a:gd name="T9" fmla="*/ 0 h 16"/>
                                            <a:gd name="T10" fmla="*/ 6 w 17"/>
                                            <a:gd name="T11" fmla="*/ 0 h 16"/>
                                            <a:gd name="T12" fmla="*/ 11 w 17"/>
                                            <a:gd name="T13" fmla="*/ 0 h 16"/>
                                            <a:gd name="T14" fmla="*/ 17 w 17"/>
                                            <a:gd name="T15" fmla="*/ 0 h 16"/>
                                            <a:gd name="T16" fmla="*/ 17 w 17"/>
                                            <a:gd name="T17" fmla="*/ 6 h 16"/>
                                            <a:gd name="T18" fmla="*/ 17 w 17"/>
                                            <a:gd name="T19" fmla="*/ 6 h 16"/>
                                            <a:gd name="T20" fmla="*/ 17 w 17"/>
                                            <a:gd name="T21" fmla="*/ 11 h 16"/>
                                            <a:gd name="T22" fmla="*/ 11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1"/>
                                              </a:lnTo>
                                              <a:lnTo>
                                                <a:pt x="0" y="6"/>
                                              </a:lnTo>
                                              <a:lnTo>
                                                <a:pt x="0" y="0"/>
                                              </a:lnTo>
                                              <a:lnTo>
                                                <a:pt x="6" y="0"/>
                                              </a:lnTo>
                                              <a:lnTo>
                                                <a:pt x="11" y="0"/>
                                              </a:lnTo>
                                              <a:lnTo>
                                                <a:pt x="17" y="0"/>
                                              </a:lnTo>
                                              <a:lnTo>
                                                <a:pt x="17" y="6"/>
                                              </a:lnTo>
                                              <a:lnTo>
                                                <a:pt x="17" y="11"/>
                                              </a:lnTo>
                                              <a:lnTo>
                                                <a:pt x="11"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84" name="Freeform 546">
                                          <a:extLst>
                                            <a:ext uri="{FF2B5EF4-FFF2-40B4-BE49-F238E27FC236}">
                                              <a16:creationId xmlns="" xmlns:a16="http://schemas.microsoft.com/office/drawing/2014/main" id="{91029D0C-1CF8-4088-8F09-49CDB63EA1A3}"/>
                                            </a:ext>
                                          </a:extLst>
                                        </p:cNvPr>
                                        <p:cNvSpPr>
                                          <a:spLocks/>
                                        </p:cNvSpPr>
                                        <p:nvPr/>
                                      </p:nvSpPr>
                                      <p:spPr bwMode="auto">
                                        <a:xfrm>
                                          <a:off x="918" y="2612"/>
                                          <a:ext cx="25"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0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2" y="0"/>
                                              </a:lnTo>
                                              <a:lnTo>
                                                <a:pt x="17" y="0"/>
                                              </a:lnTo>
                                              <a:lnTo>
                                                <a:pt x="17" y="5"/>
                                              </a:lnTo>
                                              <a:lnTo>
                                                <a:pt x="17" y="10"/>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85" name="Freeform 549">
                                          <a:extLst>
                                            <a:ext uri="{FF2B5EF4-FFF2-40B4-BE49-F238E27FC236}">
                                              <a16:creationId xmlns="" xmlns:a16="http://schemas.microsoft.com/office/drawing/2014/main" id="{A5BD33A4-D02F-4A5B-A89B-D6276253CC7D}"/>
                                            </a:ext>
                                          </a:extLst>
                                        </p:cNvPr>
                                        <p:cNvSpPr>
                                          <a:spLocks/>
                                        </p:cNvSpPr>
                                        <p:nvPr/>
                                      </p:nvSpPr>
                                      <p:spPr bwMode="auto">
                                        <a:xfrm>
                                          <a:off x="943" y="2612"/>
                                          <a:ext cx="26" cy="16"/>
                                        </a:xfrm>
                                        <a:custGeom>
                                          <a:avLst/>
                                          <a:gdLst>
                                            <a:gd name="T0" fmla="*/ 6 w 17"/>
                                            <a:gd name="T1" fmla="*/ 16 h 16"/>
                                            <a:gd name="T2" fmla="*/ 0 w 17"/>
                                            <a:gd name="T3" fmla="*/ 10 h 16"/>
                                            <a:gd name="T4" fmla="*/ 0 w 17"/>
                                            <a:gd name="T5" fmla="*/ 5 h 16"/>
                                            <a:gd name="T6" fmla="*/ 0 w 17"/>
                                            <a:gd name="T7" fmla="*/ 5 h 16"/>
                                            <a:gd name="T8" fmla="*/ 0 w 17"/>
                                            <a:gd name="T9" fmla="*/ 0 h 16"/>
                                            <a:gd name="T10" fmla="*/ 6 w 17"/>
                                            <a:gd name="T11" fmla="*/ 0 h 16"/>
                                            <a:gd name="T12" fmla="*/ 12 w 17"/>
                                            <a:gd name="T13" fmla="*/ 0 h 16"/>
                                            <a:gd name="T14" fmla="*/ 17 w 17"/>
                                            <a:gd name="T15" fmla="*/ 0 h 16"/>
                                            <a:gd name="T16" fmla="*/ 17 w 17"/>
                                            <a:gd name="T17" fmla="*/ 5 h 16"/>
                                            <a:gd name="T18" fmla="*/ 17 w 17"/>
                                            <a:gd name="T19" fmla="*/ 5 h 16"/>
                                            <a:gd name="T20" fmla="*/ 17 w 17"/>
                                            <a:gd name="T21" fmla="*/ 10 h 16"/>
                                            <a:gd name="T22" fmla="*/ 12 w 17"/>
                                            <a:gd name="T23" fmla="*/ 16 h 16"/>
                                            <a:gd name="T24" fmla="*/ 6 w 17"/>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6"/>
                                            <a:gd name="T41" fmla="*/ 17 w 17"/>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6">
                                              <a:moveTo>
                                                <a:pt x="6" y="16"/>
                                              </a:moveTo>
                                              <a:lnTo>
                                                <a:pt x="0" y="10"/>
                                              </a:lnTo>
                                              <a:lnTo>
                                                <a:pt x="0" y="5"/>
                                              </a:lnTo>
                                              <a:lnTo>
                                                <a:pt x="0" y="0"/>
                                              </a:lnTo>
                                              <a:lnTo>
                                                <a:pt x="6" y="0"/>
                                              </a:lnTo>
                                              <a:lnTo>
                                                <a:pt x="12" y="0"/>
                                              </a:lnTo>
                                              <a:lnTo>
                                                <a:pt x="17" y="0"/>
                                              </a:lnTo>
                                              <a:lnTo>
                                                <a:pt x="17" y="5"/>
                                              </a:lnTo>
                                              <a:lnTo>
                                                <a:pt x="17" y="10"/>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86" name="Freeform 753">
                                          <a:extLst>
                                            <a:ext uri="{FF2B5EF4-FFF2-40B4-BE49-F238E27FC236}">
                                              <a16:creationId xmlns="" xmlns:a16="http://schemas.microsoft.com/office/drawing/2014/main" id="{303CF14E-02E0-42AB-9379-96CEEC2B7071}"/>
                                            </a:ext>
                                          </a:extLst>
                                        </p:cNvPr>
                                        <p:cNvSpPr>
                                          <a:spLocks/>
                                        </p:cNvSpPr>
                                        <p:nvPr/>
                                      </p:nvSpPr>
                                      <p:spPr bwMode="auto">
                                        <a:xfrm>
                                          <a:off x="831" y="2654"/>
                                          <a:ext cx="28" cy="16"/>
                                        </a:xfrm>
                                        <a:custGeom>
                                          <a:avLst/>
                                          <a:gdLst>
                                            <a:gd name="T0" fmla="*/ 6 w 18"/>
                                            <a:gd name="T1" fmla="*/ 16 h 16"/>
                                            <a:gd name="T2" fmla="*/ 0 w 18"/>
                                            <a:gd name="T3" fmla="*/ 11 h 16"/>
                                            <a:gd name="T4" fmla="*/ 0 w 18"/>
                                            <a:gd name="T5" fmla="*/ 6 h 16"/>
                                            <a:gd name="T6" fmla="*/ 0 w 18"/>
                                            <a:gd name="T7" fmla="*/ 6 h 16"/>
                                            <a:gd name="T8" fmla="*/ 0 w 18"/>
                                            <a:gd name="T9" fmla="*/ 0 h 16"/>
                                            <a:gd name="T10" fmla="*/ 6 w 18"/>
                                            <a:gd name="T11" fmla="*/ 0 h 16"/>
                                            <a:gd name="T12" fmla="*/ 12 w 18"/>
                                            <a:gd name="T13" fmla="*/ 0 h 16"/>
                                            <a:gd name="T14" fmla="*/ 18 w 18"/>
                                            <a:gd name="T15" fmla="*/ 0 h 16"/>
                                            <a:gd name="T16" fmla="*/ 18 w 18"/>
                                            <a:gd name="T17" fmla="*/ 6 h 16"/>
                                            <a:gd name="T18" fmla="*/ 18 w 18"/>
                                            <a:gd name="T19" fmla="*/ 6 h 16"/>
                                            <a:gd name="T20" fmla="*/ 18 w 18"/>
                                            <a:gd name="T21" fmla="*/ 11 h 16"/>
                                            <a:gd name="T22" fmla="*/ 12 w 18"/>
                                            <a:gd name="T23" fmla="*/ 16 h 16"/>
                                            <a:gd name="T24" fmla="*/ 6 w 18"/>
                                            <a:gd name="T25" fmla="*/ 16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
                                            <a:gd name="T40" fmla="*/ 0 h 16"/>
                                            <a:gd name="T41" fmla="*/ 18 w 18"/>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 h="16">
                                              <a:moveTo>
                                                <a:pt x="6" y="16"/>
                                              </a:moveTo>
                                              <a:lnTo>
                                                <a:pt x="0" y="11"/>
                                              </a:lnTo>
                                              <a:lnTo>
                                                <a:pt x="0" y="6"/>
                                              </a:lnTo>
                                              <a:lnTo>
                                                <a:pt x="0" y="0"/>
                                              </a:lnTo>
                                              <a:lnTo>
                                                <a:pt x="6" y="0"/>
                                              </a:lnTo>
                                              <a:lnTo>
                                                <a:pt x="12" y="0"/>
                                              </a:lnTo>
                                              <a:lnTo>
                                                <a:pt x="18" y="0"/>
                                              </a:lnTo>
                                              <a:lnTo>
                                                <a:pt x="18" y="6"/>
                                              </a:lnTo>
                                              <a:lnTo>
                                                <a:pt x="18" y="11"/>
                                              </a:lnTo>
                                              <a:lnTo>
                                                <a:pt x="12" y="16"/>
                                              </a:lnTo>
                                              <a:lnTo>
                                                <a:pt x="6" y="16"/>
                                              </a:lnTo>
                                              <a:close/>
                                            </a:path>
                                          </a:pathLst>
                                        </a:custGeom>
                                        <a:solidFill>
                                          <a:srgbClr val="0BD0D9"/>
                                        </a:solidFill>
                                        <a:ln w="9525">
                                          <a:noFill/>
                                          <a:round/>
                                          <a:headEnd/>
                                          <a:tailEnd/>
                                        </a:ln>
                                      </p:spPr>
                                      <p:txBody>
                                        <a:bodyPr/>
                                        <a:lstStyle/>
                                        <a:p>
                                          <a:pPr defTabSz="685800" eaLnBrk="0" hangingPunct="0">
                                            <a:defRPr/>
                                          </a:pPr>
                                          <a:endParaRPr lang="en-US" sz="1350" b="1" kern="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grpSp>
                              </p:grpSp>
                            </p:grpSp>
                          </p:grpSp>
                        </p:grpSp>
                      </p:grpSp>
                    </p:grpSp>
                  </p:grpSp>
                </p:grpSp>
              </p:grpSp>
            </p:grpSp>
          </p:grpSp>
        </p:grpSp>
        <p:sp>
          <p:nvSpPr>
            <p:cNvPr id="572" name="Rectangle 1168">
              <a:extLst>
                <a:ext uri="{FF2B5EF4-FFF2-40B4-BE49-F238E27FC236}">
                  <a16:creationId xmlns="" xmlns:a16="http://schemas.microsoft.com/office/drawing/2014/main" id="{6676F80C-33E1-4123-8D9C-86E5FDD39165}"/>
                </a:ext>
              </a:extLst>
            </p:cNvPr>
            <p:cNvSpPr/>
            <p:nvPr/>
          </p:nvSpPr>
          <p:spPr>
            <a:xfrm>
              <a:off x="8082938" y="3271802"/>
              <a:ext cx="900228" cy="400106"/>
            </a:xfrm>
            <a:prstGeom prst="rect">
              <a:avLst/>
            </a:prstGeom>
          </p:spPr>
          <p:txBody>
            <a:bodyPr wrap="none">
              <a:spAutoFit/>
            </a:bodyPr>
            <a:lstStyle/>
            <a:p>
              <a:pPr algn="ctr" defTabSz="685800" eaLnBrk="0" hangingPunct="0">
                <a:defRPr/>
              </a:pPr>
              <a:r>
                <a:rPr lang="en-US" sz="1350" b="1" kern="0" dirty="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rPr>
                <a:t>11.6%</a:t>
              </a:r>
              <a:endParaRPr lang="en-US" sz="1350" b="1" kern="0" dirty="0">
                <a:solidFill>
                  <a:srgbClr val="FFFFFF"/>
                </a:solidFill>
                <a:latin typeface="Arial" pitchFamily="34" charset="0"/>
                <a:ea typeface="ＭＳ Ｐゴシック" charset="0"/>
                <a:cs typeface="Arial" panose="020B0604020202020204" pitchFamily="34" charset="0"/>
              </a:endParaRPr>
            </a:p>
          </p:txBody>
        </p:sp>
      </p:grpSp>
      <p:grpSp>
        <p:nvGrpSpPr>
          <p:cNvPr id="265269" name="Group 1383">
            <a:extLst>
              <a:ext uri="{FF2B5EF4-FFF2-40B4-BE49-F238E27FC236}">
                <a16:creationId xmlns="" xmlns:a16="http://schemas.microsoft.com/office/drawing/2014/main" id="{0490956A-021E-413B-A9C4-C4CBCD479965}"/>
              </a:ext>
            </a:extLst>
          </p:cNvPr>
          <p:cNvGrpSpPr>
            <a:grpSpLocks/>
          </p:cNvGrpSpPr>
          <p:nvPr/>
        </p:nvGrpSpPr>
        <p:grpSpPr bwMode="auto">
          <a:xfrm>
            <a:off x="2055019" y="3078956"/>
            <a:ext cx="5834244" cy="566738"/>
            <a:chOff x="1197380" y="4037203"/>
            <a:chExt cx="7776949" cy="755511"/>
          </a:xfrm>
        </p:grpSpPr>
        <p:grpSp>
          <p:nvGrpSpPr>
            <p:cNvPr id="265277" name="Group 1004">
              <a:extLst>
                <a:ext uri="{FF2B5EF4-FFF2-40B4-BE49-F238E27FC236}">
                  <a16:creationId xmlns="" xmlns:a16="http://schemas.microsoft.com/office/drawing/2014/main" id="{A009FF90-AD6A-44E0-A950-5C69F1B5B665}"/>
                </a:ext>
              </a:extLst>
            </p:cNvPr>
            <p:cNvGrpSpPr>
              <a:grpSpLocks/>
            </p:cNvGrpSpPr>
            <p:nvPr/>
          </p:nvGrpSpPr>
          <p:grpSpPr bwMode="auto">
            <a:xfrm>
              <a:off x="1197380" y="4384722"/>
              <a:ext cx="7319993" cy="407992"/>
              <a:chOff x="792" y="2463"/>
              <a:chExt cx="4611" cy="218"/>
            </a:xfrm>
          </p:grpSpPr>
          <p:sp>
            <p:nvSpPr>
              <p:cNvPr id="790" name="Freeform 750">
                <a:extLst>
                  <a:ext uri="{FF2B5EF4-FFF2-40B4-BE49-F238E27FC236}">
                    <a16:creationId xmlns="" xmlns:a16="http://schemas.microsoft.com/office/drawing/2014/main" id="{A6237114-98C4-4FEA-A63D-FE8C0C8C409D}"/>
                  </a:ext>
                </a:extLst>
              </p:cNvPr>
              <p:cNvSpPr>
                <a:spLocks/>
              </p:cNvSpPr>
              <p:nvPr/>
            </p:nvSpPr>
            <p:spPr bwMode="auto">
              <a:xfrm>
                <a:off x="792" y="2665"/>
                <a:ext cx="26" cy="16"/>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280" name="Group 1003">
                <a:extLst>
                  <a:ext uri="{FF2B5EF4-FFF2-40B4-BE49-F238E27FC236}">
                    <a16:creationId xmlns="" xmlns:a16="http://schemas.microsoft.com/office/drawing/2014/main" id="{217C092A-EE32-434A-8ADA-24120554BFF7}"/>
                  </a:ext>
                </a:extLst>
              </p:cNvPr>
              <p:cNvGrpSpPr>
                <a:grpSpLocks/>
              </p:cNvGrpSpPr>
              <p:nvPr/>
            </p:nvGrpSpPr>
            <p:grpSpPr bwMode="auto">
              <a:xfrm>
                <a:off x="801" y="2463"/>
                <a:ext cx="4602" cy="218"/>
                <a:chOff x="801" y="2463"/>
                <a:chExt cx="4602" cy="218"/>
              </a:xfrm>
            </p:grpSpPr>
            <p:grpSp>
              <p:nvGrpSpPr>
                <p:cNvPr id="265281" name="Group 921">
                  <a:extLst>
                    <a:ext uri="{FF2B5EF4-FFF2-40B4-BE49-F238E27FC236}">
                      <a16:creationId xmlns="" xmlns:a16="http://schemas.microsoft.com/office/drawing/2014/main" id="{F0944309-844C-4A89-8C48-474C7EC2F6AD}"/>
                    </a:ext>
                  </a:extLst>
                </p:cNvPr>
                <p:cNvGrpSpPr>
                  <a:grpSpLocks/>
                </p:cNvGrpSpPr>
                <p:nvPr/>
              </p:nvGrpSpPr>
              <p:grpSpPr bwMode="auto">
                <a:xfrm>
                  <a:off x="887" y="2644"/>
                  <a:ext cx="377" cy="26"/>
                  <a:chOff x="884" y="2644"/>
                  <a:chExt cx="377" cy="26"/>
                </a:xfrm>
              </p:grpSpPr>
              <p:sp>
                <p:nvSpPr>
                  <p:cNvPr id="875" name="Freeform 755">
                    <a:extLst>
                      <a:ext uri="{FF2B5EF4-FFF2-40B4-BE49-F238E27FC236}">
                        <a16:creationId xmlns="" xmlns:a16="http://schemas.microsoft.com/office/drawing/2014/main" id="{7CC6163C-CCB0-4255-83DB-0D89CEE1642A}"/>
                      </a:ext>
                    </a:extLst>
                  </p:cNvPr>
                  <p:cNvSpPr>
                    <a:spLocks/>
                  </p:cNvSpPr>
                  <p:nvPr/>
                </p:nvSpPr>
                <p:spPr bwMode="auto">
                  <a:xfrm>
                    <a:off x="884" y="2654"/>
                    <a:ext cx="43" cy="16"/>
                  </a:xfrm>
                  <a:custGeom>
                    <a:avLst/>
                    <a:gdLst/>
                    <a:ahLst/>
                    <a:cxnLst>
                      <a:cxn ang="0">
                        <a:pos x="5" y="16"/>
                      </a:cxn>
                      <a:cxn ang="0">
                        <a:pos x="0" y="11"/>
                      </a:cxn>
                      <a:cxn ang="0">
                        <a:pos x="0" y="6"/>
                      </a:cxn>
                      <a:cxn ang="0">
                        <a:pos x="0" y="6"/>
                      </a:cxn>
                      <a:cxn ang="0">
                        <a:pos x="0" y="0"/>
                      </a:cxn>
                      <a:cxn ang="0">
                        <a:pos x="5" y="0"/>
                      </a:cxn>
                      <a:cxn ang="0">
                        <a:pos x="22" y="0"/>
                      </a:cxn>
                      <a:cxn ang="0">
                        <a:pos x="28" y="0"/>
                      </a:cxn>
                      <a:cxn ang="0">
                        <a:pos x="28" y="6"/>
                      </a:cxn>
                      <a:cxn ang="0">
                        <a:pos x="28" y="6"/>
                      </a:cxn>
                      <a:cxn ang="0">
                        <a:pos x="28" y="11"/>
                      </a:cxn>
                      <a:cxn ang="0">
                        <a:pos x="22" y="16"/>
                      </a:cxn>
                      <a:cxn ang="0">
                        <a:pos x="5" y="16"/>
                      </a:cxn>
                    </a:cxnLst>
                    <a:rect l="0" t="0" r="r" b="b"/>
                    <a:pathLst>
                      <a:path w="28" h="16">
                        <a:moveTo>
                          <a:pt x="5" y="16"/>
                        </a:moveTo>
                        <a:lnTo>
                          <a:pt x="0" y="11"/>
                        </a:lnTo>
                        <a:lnTo>
                          <a:pt x="0" y="6"/>
                        </a:lnTo>
                        <a:lnTo>
                          <a:pt x="0" y="6"/>
                        </a:lnTo>
                        <a:lnTo>
                          <a:pt x="0" y="0"/>
                        </a:lnTo>
                        <a:lnTo>
                          <a:pt x="5" y="0"/>
                        </a:lnTo>
                        <a:lnTo>
                          <a:pt x="22" y="0"/>
                        </a:lnTo>
                        <a:lnTo>
                          <a:pt x="28" y="0"/>
                        </a:lnTo>
                        <a:lnTo>
                          <a:pt x="28" y="6"/>
                        </a:lnTo>
                        <a:lnTo>
                          <a:pt x="28" y="6"/>
                        </a:lnTo>
                        <a:lnTo>
                          <a:pt x="28" y="11"/>
                        </a:lnTo>
                        <a:lnTo>
                          <a:pt x="22"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76" name="Freeform 756">
                    <a:extLst>
                      <a:ext uri="{FF2B5EF4-FFF2-40B4-BE49-F238E27FC236}">
                        <a16:creationId xmlns="" xmlns:a16="http://schemas.microsoft.com/office/drawing/2014/main" id="{BA436EE1-16B9-42E0-B6E7-A6D63915B275}"/>
                      </a:ext>
                    </a:extLst>
                  </p:cNvPr>
                  <p:cNvSpPr>
                    <a:spLocks/>
                  </p:cNvSpPr>
                  <p:nvPr/>
                </p:nvSpPr>
                <p:spPr bwMode="auto">
                  <a:xfrm>
                    <a:off x="910" y="2654"/>
                    <a:ext cx="26" cy="16"/>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77" name="Freeform 757">
                    <a:extLst>
                      <a:ext uri="{FF2B5EF4-FFF2-40B4-BE49-F238E27FC236}">
                        <a16:creationId xmlns="" xmlns:a16="http://schemas.microsoft.com/office/drawing/2014/main" id="{26AF08CC-1F19-4A1A-A762-3548E40FD9C9}"/>
                      </a:ext>
                    </a:extLst>
                  </p:cNvPr>
                  <p:cNvSpPr>
                    <a:spLocks/>
                  </p:cNvSpPr>
                  <p:nvPr/>
                </p:nvSpPr>
                <p:spPr bwMode="auto">
                  <a:xfrm>
                    <a:off x="918" y="2654"/>
                    <a:ext cx="25"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78" name="Freeform 758">
                    <a:extLst>
                      <a:ext uri="{FF2B5EF4-FFF2-40B4-BE49-F238E27FC236}">
                        <a16:creationId xmlns="" xmlns:a16="http://schemas.microsoft.com/office/drawing/2014/main" id="{200022B0-EBD4-43C8-8FB1-F8EA74137451}"/>
                      </a:ext>
                    </a:extLst>
                  </p:cNvPr>
                  <p:cNvSpPr>
                    <a:spLocks/>
                  </p:cNvSpPr>
                  <p:nvPr/>
                </p:nvSpPr>
                <p:spPr bwMode="auto">
                  <a:xfrm>
                    <a:off x="927" y="2654"/>
                    <a:ext cx="25" cy="16"/>
                  </a:xfrm>
                  <a:custGeom>
                    <a:avLst/>
                    <a:gdLst/>
                    <a:ahLst/>
                    <a:cxnLst>
                      <a:cxn ang="0">
                        <a:pos x="6" y="16"/>
                      </a:cxn>
                      <a:cxn ang="0">
                        <a:pos x="0" y="11"/>
                      </a:cxn>
                      <a:cxn ang="0">
                        <a:pos x="0" y="6"/>
                      </a:cxn>
                      <a:cxn ang="0">
                        <a:pos x="0" y="6"/>
                      </a:cxn>
                      <a:cxn ang="0">
                        <a:pos x="0" y="0"/>
                      </a:cxn>
                      <a:cxn ang="0">
                        <a:pos x="6" y="0"/>
                      </a:cxn>
                      <a:cxn ang="0">
                        <a:pos x="11" y="0"/>
                      </a:cxn>
                      <a:cxn ang="0">
                        <a:pos x="17" y="0"/>
                      </a:cxn>
                      <a:cxn ang="0">
                        <a:pos x="17" y="6"/>
                      </a:cxn>
                      <a:cxn ang="0">
                        <a:pos x="17" y="6"/>
                      </a:cxn>
                      <a:cxn ang="0">
                        <a:pos x="17" y="11"/>
                      </a:cxn>
                      <a:cxn ang="0">
                        <a:pos x="11" y="16"/>
                      </a:cxn>
                      <a:cxn ang="0">
                        <a:pos x="6" y="16"/>
                      </a:cxn>
                    </a:cxnLst>
                    <a:rect l="0" t="0" r="r" b="b"/>
                    <a:pathLst>
                      <a:path w="17" h="16">
                        <a:moveTo>
                          <a:pt x="6" y="16"/>
                        </a:moveTo>
                        <a:lnTo>
                          <a:pt x="0" y="11"/>
                        </a:lnTo>
                        <a:lnTo>
                          <a:pt x="0" y="6"/>
                        </a:lnTo>
                        <a:lnTo>
                          <a:pt x="0" y="6"/>
                        </a:lnTo>
                        <a:lnTo>
                          <a:pt x="0" y="0"/>
                        </a:lnTo>
                        <a:lnTo>
                          <a:pt x="6" y="0"/>
                        </a:lnTo>
                        <a:lnTo>
                          <a:pt x="11" y="0"/>
                        </a:lnTo>
                        <a:lnTo>
                          <a:pt x="17" y="0"/>
                        </a:lnTo>
                        <a:lnTo>
                          <a:pt x="17" y="6"/>
                        </a:lnTo>
                        <a:lnTo>
                          <a:pt x="17" y="6"/>
                        </a:lnTo>
                        <a:lnTo>
                          <a:pt x="17" y="11"/>
                        </a:lnTo>
                        <a:lnTo>
                          <a:pt x="11"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79" name="Freeform 759">
                    <a:extLst>
                      <a:ext uri="{FF2B5EF4-FFF2-40B4-BE49-F238E27FC236}">
                        <a16:creationId xmlns="" xmlns:a16="http://schemas.microsoft.com/office/drawing/2014/main" id="{79F2CF42-57DF-4040-8BB2-756C3C08C99A}"/>
                      </a:ext>
                    </a:extLst>
                  </p:cNvPr>
                  <p:cNvSpPr>
                    <a:spLocks/>
                  </p:cNvSpPr>
                  <p:nvPr/>
                </p:nvSpPr>
                <p:spPr bwMode="auto">
                  <a:xfrm>
                    <a:off x="936" y="2654"/>
                    <a:ext cx="25" cy="16"/>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80" name="Freeform 760">
                    <a:extLst>
                      <a:ext uri="{FF2B5EF4-FFF2-40B4-BE49-F238E27FC236}">
                        <a16:creationId xmlns="" xmlns:a16="http://schemas.microsoft.com/office/drawing/2014/main" id="{9DE97FD5-0A75-4EAF-8F1E-C50E938E3489}"/>
                      </a:ext>
                    </a:extLst>
                  </p:cNvPr>
                  <p:cNvSpPr>
                    <a:spLocks/>
                  </p:cNvSpPr>
                  <p:nvPr/>
                </p:nvSpPr>
                <p:spPr bwMode="auto">
                  <a:xfrm>
                    <a:off x="943" y="2654"/>
                    <a:ext cx="26"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81" name="Freeform 761">
                    <a:extLst>
                      <a:ext uri="{FF2B5EF4-FFF2-40B4-BE49-F238E27FC236}">
                        <a16:creationId xmlns="" xmlns:a16="http://schemas.microsoft.com/office/drawing/2014/main" id="{7B9C9DE1-8D29-486B-9EC3-5157C0C92BC0}"/>
                      </a:ext>
                    </a:extLst>
                  </p:cNvPr>
                  <p:cNvSpPr>
                    <a:spLocks/>
                  </p:cNvSpPr>
                  <p:nvPr/>
                </p:nvSpPr>
                <p:spPr bwMode="auto">
                  <a:xfrm>
                    <a:off x="952" y="2654"/>
                    <a:ext cx="26" cy="16"/>
                  </a:xfrm>
                  <a:custGeom>
                    <a:avLst/>
                    <a:gdLst/>
                    <a:ahLst/>
                    <a:cxnLst>
                      <a:cxn ang="0">
                        <a:pos x="6" y="16"/>
                      </a:cxn>
                      <a:cxn ang="0">
                        <a:pos x="0" y="11"/>
                      </a:cxn>
                      <a:cxn ang="0">
                        <a:pos x="0" y="6"/>
                      </a:cxn>
                      <a:cxn ang="0">
                        <a:pos x="0" y="6"/>
                      </a:cxn>
                      <a:cxn ang="0">
                        <a:pos x="0" y="0"/>
                      </a:cxn>
                      <a:cxn ang="0">
                        <a:pos x="6" y="0"/>
                      </a:cxn>
                      <a:cxn ang="0">
                        <a:pos x="11" y="0"/>
                      </a:cxn>
                      <a:cxn ang="0">
                        <a:pos x="17" y="0"/>
                      </a:cxn>
                      <a:cxn ang="0">
                        <a:pos x="17" y="6"/>
                      </a:cxn>
                      <a:cxn ang="0">
                        <a:pos x="17" y="6"/>
                      </a:cxn>
                      <a:cxn ang="0">
                        <a:pos x="17" y="11"/>
                      </a:cxn>
                      <a:cxn ang="0">
                        <a:pos x="11" y="16"/>
                      </a:cxn>
                      <a:cxn ang="0">
                        <a:pos x="6" y="16"/>
                      </a:cxn>
                    </a:cxnLst>
                    <a:rect l="0" t="0" r="r" b="b"/>
                    <a:pathLst>
                      <a:path w="17" h="16">
                        <a:moveTo>
                          <a:pt x="6" y="16"/>
                        </a:moveTo>
                        <a:lnTo>
                          <a:pt x="0" y="11"/>
                        </a:lnTo>
                        <a:lnTo>
                          <a:pt x="0" y="6"/>
                        </a:lnTo>
                        <a:lnTo>
                          <a:pt x="0" y="6"/>
                        </a:lnTo>
                        <a:lnTo>
                          <a:pt x="0" y="0"/>
                        </a:lnTo>
                        <a:lnTo>
                          <a:pt x="6" y="0"/>
                        </a:lnTo>
                        <a:lnTo>
                          <a:pt x="11" y="0"/>
                        </a:lnTo>
                        <a:lnTo>
                          <a:pt x="17" y="0"/>
                        </a:lnTo>
                        <a:lnTo>
                          <a:pt x="17" y="6"/>
                        </a:lnTo>
                        <a:lnTo>
                          <a:pt x="17" y="6"/>
                        </a:lnTo>
                        <a:lnTo>
                          <a:pt x="17" y="11"/>
                        </a:lnTo>
                        <a:lnTo>
                          <a:pt x="11"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82" name="Freeform 762">
                    <a:extLst>
                      <a:ext uri="{FF2B5EF4-FFF2-40B4-BE49-F238E27FC236}">
                        <a16:creationId xmlns="" xmlns:a16="http://schemas.microsoft.com/office/drawing/2014/main" id="{BBC05F19-D912-4072-9ADF-13A05E28F906}"/>
                      </a:ext>
                    </a:extLst>
                  </p:cNvPr>
                  <p:cNvSpPr>
                    <a:spLocks/>
                  </p:cNvSpPr>
                  <p:nvPr/>
                </p:nvSpPr>
                <p:spPr bwMode="auto">
                  <a:xfrm>
                    <a:off x="961" y="2654"/>
                    <a:ext cx="26" cy="16"/>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83" name="Freeform 763">
                    <a:extLst>
                      <a:ext uri="{FF2B5EF4-FFF2-40B4-BE49-F238E27FC236}">
                        <a16:creationId xmlns="" xmlns:a16="http://schemas.microsoft.com/office/drawing/2014/main" id="{ABE3BC4E-A78A-4084-9386-696EB1358DAD}"/>
                      </a:ext>
                    </a:extLst>
                  </p:cNvPr>
                  <p:cNvSpPr>
                    <a:spLocks/>
                  </p:cNvSpPr>
                  <p:nvPr/>
                </p:nvSpPr>
                <p:spPr bwMode="auto">
                  <a:xfrm>
                    <a:off x="969" y="2654"/>
                    <a:ext cx="35" cy="16"/>
                  </a:xfrm>
                  <a:custGeom>
                    <a:avLst/>
                    <a:gdLst/>
                    <a:ahLst/>
                    <a:cxnLst>
                      <a:cxn ang="0">
                        <a:pos x="6" y="16"/>
                      </a:cxn>
                      <a:cxn ang="0">
                        <a:pos x="0" y="11"/>
                      </a:cxn>
                      <a:cxn ang="0">
                        <a:pos x="0" y="6"/>
                      </a:cxn>
                      <a:cxn ang="0">
                        <a:pos x="0" y="6"/>
                      </a:cxn>
                      <a:cxn ang="0">
                        <a:pos x="0" y="0"/>
                      </a:cxn>
                      <a:cxn ang="0">
                        <a:pos x="6" y="0"/>
                      </a:cxn>
                      <a:cxn ang="0">
                        <a:pos x="17" y="0"/>
                      </a:cxn>
                      <a:cxn ang="0">
                        <a:pos x="23" y="0"/>
                      </a:cxn>
                      <a:cxn ang="0">
                        <a:pos x="23" y="6"/>
                      </a:cxn>
                      <a:cxn ang="0">
                        <a:pos x="23" y="6"/>
                      </a:cxn>
                      <a:cxn ang="0">
                        <a:pos x="23" y="11"/>
                      </a:cxn>
                      <a:cxn ang="0">
                        <a:pos x="17" y="16"/>
                      </a:cxn>
                      <a:cxn ang="0">
                        <a:pos x="6" y="16"/>
                      </a:cxn>
                    </a:cxnLst>
                    <a:rect l="0" t="0" r="r" b="b"/>
                    <a:pathLst>
                      <a:path w="23" h="16">
                        <a:moveTo>
                          <a:pt x="6" y="16"/>
                        </a:moveTo>
                        <a:lnTo>
                          <a:pt x="0" y="11"/>
                        </a:lnTo>
                        <a:lnTo>
                          <a:pt x="0" y="6"/>
                        </a:lnTo>
                        <a:lnTo>
                          <a:pt x="0" y="6"/>
                        </a:lnTo>
                        <a:lnTo>
                          <a:pt x="0" y="0"/>
                        </a:lnTo>
                        <a:lnTo>
                          <a:pt x="6" y="0"/>
                        </a:lnTo>
                        <a:lnTo>
                          <a:pt x="17" y="0"/>
                        </a:lnTo>
                        <a:lnTo>
                          <a:pt x="23" y="0"/>
                        </a:lnTo>
                        <a:lnTo>
                          <a:pt x="23" y="6"/>
                        </a:lnTo>
                        <a:lnTo>
                          <a:pt x="23" y="6"/>
                        </a:lnTo>
                        <a:lnTo>
                          <a:pt x="23" y="11"/>
                        </a:lnTo>
                        <a:lnTo>
                          <a:pt x="17"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84" name="Freeform 764">
                    <a:extLst>
                      <a:ext uri="{FF2B5EF4-FFF2-40B4-BE49-F238E27FC236}">
                        <a16:creationId xmlns="" xmlns:a16="http://schemas.microsoft.com/office/drawing/2014/main" id="{4B10E3B0-7AD7-4BFB-B173-4209A4B8BF9B}"/>
                      </a:ext>
                    </a:extLst>
                  </p:cNvPr>
                  <p:cNvSpPr>
                    <a:spLocks/>
                  </p:cNvSpPr>
                  <p:nvPr/>
                </p:nvSpPr>
                <p:spPr bwMode="auto">
                  <a:xfrm>
                    <a:off x="987" y="2654"/>
                    <a:ext cx="26" cy="16"/>
                  </a:xfrm>
                  <a:custGeom>
                    <a:avLst/>
                    <a:gdLst/>
                    <a:ahLst/>
                    <a:cxnLst>
                      <a:cxn ang="0">
                        <a:pos x="5" y="16"/>
                      </a:cxn>
                      <a:cxn ang="0">
                        <a:pos x="0" y="11"/>
                      </a:cxn>
                      <a:cxn ang="0">
                        <a:pos x="0" y="6"/>
                      </a:cxn>
                      <a:cxn ang="0">
                        <a:pos x="0" y="6"/>
                      </a:cxn>
                      <a:cxn ang="0">
                        <a:pos x="0" y="0"/>
                      </a:cxn>
                      <a:cxn ang="0">
                        <a:pos x="5" y="0"/>
                      </a:cxn>
                      <a:cxn ang="0">
                        <a:pos x="11" y="0"/>
                      </a:cxn>
                      <a:cxn ang="0">
                        <a:pos x="17" y="0"/>
                      </a:cxn>
                      <a:cxn ang="0">
                        <a:pos x="17" y="6"/>
                      </a:cxn>
                      <a:cxn ang="0">
                        <a:pos x="17" y="6"/>
                      </a:cxn>
                      <a:cxn ang="0">
                        <a:pos x="17" y="11"/>
                      </a:cxn>
                      <a:cxn ang="0">
                        <a:pos x="11" y="16"/>
                      </a:cxn>
                      <a:cxn ang="0">
                        <a:pos x="5" y="16"/>
                      </a:cxn>
                    </a:cxnLst>
                    <a:rect l="0" t="0" r="r" b="b"/>
                    <a:pathLst>
                      <a:path w="17" h="16">
                        <a:moveTo>
                          <a:pt x="5" y="16"/>
                        </a:moveTo>
                        <a:lnTo>
                          <a:pt x="0" y="11"/>
                        </a:lnTo>
                        <a:lnTo>
                          <a:pt x="0" y="6"/>
                        </a:lnTo>
                        <a:lnTo>
                          <a:pt x="0" y="6"/>
                        </a:lnTo>
                        <a:lnTo>
                          <a:pt x="0" y="0"/>
                        </a:lnTo>
                        <a:lnTo>
                          <a:pt x="5" y="0"/>
                        </a:lnTo>
                        <a:lnTo>
                          <a:pt x="11" y="0"/>
                        </a:lnTo>
                        <a:lnTo>
                          <a:pt x="17" y="0"/>
                        </a:lnTo>
                        <a:lnTo>
                          <a:pt x="17" y="6"/>
                        </a:lnTo>
                        <a:lnTo>
                          <a:pt x="17" y="6"/>
                        </a:lnTo>
                        <a:lnTo>
                          <a:pt x="17" y="11"/>
                        </a:lnTo>
                        <a:lnTo>
                          <a:pt x="11"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85" name="Freeform 765">
                    <a:extLst>
                      <a:ext uri="{FF2B5EF4-FFF2-40B4-BE49-F238E27FC236}">
                        <a16:creationId xmlns="" xmlns:a16="http://schemas.microsoft.com/office/drawing/2014/main" id="{7911C7FD-D162-409C-90CA-2FF2F1DB9E47}"/>
                      </a:ext>
                    </a:extLst>
                  </p:cNvPr>
                  <p:cNvSpPr>
                    <a:spLocks/>
                  </p:cNvSpPr>
                  <p:nvPr/>
                </p:nvSpPr>
                <p:spPr bwMode="auto">
                  <a:xfrm>
                    <a:off x="995" y="2654"/>
                    <a:ext cx="34" cy="16"/>
                  </a:xfrm>
                  <a:custGeom>
                    <a:avLst/>
                    <a:gdLst/>
                    <a:ahLst/>
                    <a:cxnLst>
                      <a:cxn ang="0">
                        <a:pos x="6" y="16"/>
                      </a:cxn>
                      <a:cxn ang="0">
                        <a:pos x="0" y="11"/>
                      </a:cxn>
                      <a:cxn ang="0">
                        <a:pos x="0" y="6"/>
                      </a:cxn>
                      <a:cxn ang="0">
                        <a:pos x="0" y="6"/>
                      </a:cxn>
                      <a:cxn ang="0">
                        <a:pos x="0" y="0"/>
                      </a:cxn>
                      <a:cxn ang="0">
                        <a:pos x="6" y="0"/>
                      </a:cxn>
                      <a:cxn ang="0">
                        <a:pos x="17" y="0"/>
                      </a:cxn>
                      <a:cxn ang="0">
                        <a:pos x="23" y="0"/>
                      </a:cxn>
                      <a:cxn ang="0">
                        <a:pos x="23" y="6"/>
                      </a:cxn>
                      <a:cxn ang="0">
                        <a:pos x="23" y="6"/>
                      </a:cxn>
                      <a:cxn ang="0">
                        <a:pos x="23" y="11"/>
                      </a:cxn>
                      <a:cxn ang="0">
                        <a:pos x="17" y="16"/>
                      </a:cxn>
                      <a:cxn ang="0">
                        <a:pos x="6" y="16"/>
                      </a:cxn>
                    </a:cxnLst>
                    <a:rect l="0" t="0" r="r" b="b"/>
                    <a:pathLst>
                      <a:path w="23" h="16">
                        <a:moveTo>
                          <a:pt x="6" y="16"/>
                        </a:moveTo>
                        <a:lnTo>
                          <a:pt x="0" y="11"/>
                        </a:lnTo>
                        <a:lnTo>
                          <a:pt x="0" y="6"/>
                        </a:lnTo>
                        <a:lnTo>
                          <a:pt x="0" y="6"/>
                        </a:lnTo>
                        <a:lnTo>
                          <a:pt x="0" y="0"/>
                        </a:lnTo>
                        <a:lnTo>
                          <a:pt x="6" y="0"/>
                        </a:lnTo>
                        <a:lnTo>
                          <a:pt x="17" y="0"/>
                        </a:lnTo>
                        <a:lnTo>
                          <a:pt x="23" y="0"/>
                        </a:lnTo>
                        <a:lnTo>
                          <a:pt x="23" y="6"/>
                        </a:lnTo>
                        <a:lnTo>
                          <a:pt x="23" y="6"/>
                        </a:lnTo>
                        <a:lnTo>
                          <a:pt x="23" y="11"/>
                        </a:lnTo>
                        <a:lnTo>
                          <a:pt x="17"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86" name="Freeform 766">
                    <a:extLst>
                      <a:ext uri="{FF2B5EF4-FFF2-40B4-BE49-F238E27FC236}">
                        <a16:creationId xmlns="" xmlns:a16="http://schemas.microsoft.com/office/drawing/2014/main" id="{615932A5-86BE-4585-B7F4-79E0AA85C226}"/>
                      </a:ext>
                    </a:extLst>
                  </p:cNvPr>
                  <p:cNvSpPr>
                    <a:spLocks/>
                  </p:cNvSpPr>
                  <p:nvPr/>
                </p:nvSpPr>
                <p:spPr bwMode="auto">
                  <a:xfrm>
                    <a:off x="1013" y="2644"/>
                    <a:ext cx="25" cy="21"/>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87" name="Freeform 767">
                    <a:extLst>
                      <a:ext uri="{FF2B5EF4-FFF2-40B4-BE49-F238E27FC236}">
                        <a16:creationId xmlns="" xmlns:a16="http://schemas.microsoft.com/office/drawing/2014/main" id="{CFAE6E23-3A93-462B-B84C-E8C37BFC3669}"/>
                      </a:ext>
                    </a:extLst>
                  </p:cNvPr>
                  <p:cNvSpPr>
                    <a:spLocks/>
                  </p:cNvSpPr>
                  <p:nvPr/>
                </p:nvSpPr>
                <p:spPr bwMode="auto">
                  <a:xfrm>
                    <a:off x="1013" y="2644"/>
                    <a:ext cx="59" cy="16"/>
                  </a:xfrm>
                  <a:custGeom>
                    <a:avLst/>
                    <a:gdLst/>
                    <a:ahLst/>
                    <a:cxnLst>
                      <a:cxn ang="0">
                        <a:pos x="5" y="16"/>
                      </a:cxn>
                      <a:cxn ang="0">
                        <a:pos x="0" y="10"/>
                      </a:cxn>
                      <a:cxn ang="0">
                        <a:pos x="0" y="5"/>
                      </a:cxn>
                      <a:cxn ang="0">
                        <a:pos x="0" y="5"/>
                      </a:cxn>
                      <a:cxn ang="0">
                        <a:pos x="0" y="0"/>
                      </a:cxn>
                      <a:cxn ang="0">
                        <a:pos x="5" y="0"/>
                      </a:cxn>
                      <a:cxn ang="0">
                        <a:pos x="34" y="0"/>
                      </a:cxn>
                      <a:cxn ang="0">
                        <a:pos x="39" y="0"/>
                      </a:cxn>
                      <a:cxn ang="0">
                        <a:pos x="39" y="5"/>
                      </a:cxn>
                      <a:cxn ang="0">
                        <a:pos x="39" y="5"/>
                      </a:cxn>
                      <a:cxn ang="0">
                        <a:pos x="39" y="10"/>
                      </a:cxn>
                      <a:cxn ang="0">
                        <a:pos x="34" y="16"/>
                      </a:cxn>
                      <a:cxn ang="0">
                        <a:pos x="5" y="16"/>
                      </a:cxn>
                    </a:cxnLst>
                    <a:rect l="0" t="0" r="r" b="b"/>
                    <a:pathLst>
                      <a:path w="39" h="16">
                        <a:moveTo>
                          <a:pt x="5" y="16"/>
                        </a:moveTo>
                        <a:lnTo>
                          <a:pt x="0" y="10"/>
                        </a:lnTo>
                        <a:lnTo>
                          <a:pt x="0" y="5"/>
                        </a:lnTo>
                        <a:lnTo>
                          <a:pt x="0" y="5"/>
                        </a:lnTo>
                        <a:lnTo>
                          <a:pt x="0" y="0"/>
                        </a:lnTo>
                        <a:lnTo>
                          <a:pt x="5" y="0"/>
                        </a:lnTo>
                        <a:lnTo>
                          <a:pt x="34" y="0"/>
                        </a:lnTo>
                        <a:lnTo>
                          <a:pt x="39" y="0"/>
                        </a:lnTo>
                        <a:lnTo>
                          <a:pt x="39" y="5"/>
                        </a:lnTo>
                        <a:lnTo>
                          <a:pt x="39" y="5"/>
                        </a:lnTo>
                        <a:lnTo>
                          <a:pt x="39" y="10"/>
                        </a:lnTo>
                        <a:lnTo>
                          <a:pt x="34"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88" name="Freeform 768">
                    <a:extLst>
                      <a:ext uri="{FF2B5EF4-FFF2-40B4-BE49-F238E27FC236}">
                        <a16:creationId xmlns="" xmlns:a16="http://schemas.microsoft.com/office/drawing/2014/main" id="{8B7A0597-E665-4A13-A1F0-6144F5BF4C10}"/>
                      </a:ext>
                    </a:extLst>
                  </p:cNvPr>
                  <p:cNvSpPr>
                    <a:spLocks/>
                  </p:cNvSpPr>
                  <p:nvPr/>
                </p:nvSpPr>
                <p:spPr bwMode="auto">
                  <a:xfrm>
                    <a:off x="1055" y="2644"/>
                    <a:ext cx="77" cy="16"/>
                  </a:xfrm>
                  <a:custGeom>
                    <a:avLst/>
                    <a:gdLst/>
                    <a:ahLst/>
                    <a:cxnLst>
                      <a:cxn ang="0">
                        <a:pos x="6" y="16"/>
                      </a:cxn>
                      <a:cxn ang="0">
                        <a:pos x="0" y="10"/>
                      </a:cxn>
                      <a:cxn ang="0">
                        <a:pos x="0" y="5"/>
                      </a:cxn>
                      <a:cxn ang="0">
                        <a:pos x="0" y="5"/>
                      </a:cxn>
                      <a:cxn ang="0">
                        <a:pos x="0" y="0"/>
                      </a:cxn>
                      <a:cxn ang="0">
                        <a:pos x="6" y="0"/>
                      </a:cxn>
                      <a:cxn ang="0">
                        <a:pos x="45" y="0"/>
                      </a:cxn>
                      <a:cxn ang="0">
                        <a:pos x="51" y="0"/>
                      </a:cxn>
                      <a:cxn ang="0">
                        <a:pos x="51" y="5"/>
                      </a:cxn>
                      <a:cxn ang="0">
                        <a:pos x="51" y="5"/>
                      </a:cxn>
                      <a:cxn ang="0">
                        <a:pos x="51" y="10"/>
                      </a:cxn>
                      <a:cxn ang="0">
                        <a:pos x="45" y="16"/>
                      </a:cxn>
                      <a:cxn ang="0">
                        <a:pos x="6" y="16"/>
                      </a:cxn>
                    </a:cxnLst>
                    <a:rect l="0" t="0" r="r" b="b"/>
                    <a:pathLst>
                      <a:path w="51" h="16">
                        <a:moveTo>
                          <a:pt x="6" y="16"/>
                        </a:moveTo>
                        <a:lnTo>
                          <a:pt x="0" y="10"/>
                        </a:lnTo>
                        <a:lnTo>
                          <a:pt x="0" y="5"/>
                        </a:lnTo>
                        <a:lnTo>
                          <a:pt x="0" y="5"/>
                        </a:lnTo>
                        <a:lnTo>
                          <a:pt x="0" y="0"/>
                        </a:lnTo>
                        <a:lnTo>
                          <a:pt x="6" y="0"/>
                        </a:lnTo>
                        <a:lnTo>
                          <a:pt x="45" y="0"/>
                        </a:lnTo>
                        <a:lnTo>
                          <a:pt x="51" y="0"/>
                        </a:lnTo>
                        <a:lnTo>
                          <a:pt x="51" y="5"/>
                        </a:lnTo>
                        <a:lnTo>
                          <a:pt x="51" y="5"/>
                        </a:lnTo>
                        <a:lnTo>
                          <a:pt x="51" y="10"/>
                        </a:lnTo>
                        <a:lnTo>
                          <a:pt x="45"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89" name="Freeform 769">
                    <a:extLst>
                      <a:ext uri="{FF2B5EF4-FFF2-40B4-BE49-F238E27FC236}">
                        <a16:creationId xmlns="" xmlns:a16="http://schemas.microsoft.com/office/drawing/2014/main" id="{AD1ECDCC-C2E9-4B9F-97ED-A036C583EC00}"/>
                      </a:ext>
                    </a:extLst>
                  </p:cNvPr>
                  <p:cNvSpPr>
                    <a:spLocks/>
                  </p:cNvSpPr>
                  <p:nvPr/>
                </p:nvSpPr>
                <p:spPr bwMode="auto">
                  <a:xfrm>
                    <a:off x="1116" y="2644"/>
                    <a:ext cx="102" cy="16"/>
                  </a:xfrm>
                  <a:custGeom>
                    <a:avLst/>
                    <a:gdLst/>
                    <a:ahLst/>
                    <a:cxnLst>
                      <a:cxn ang="0">
                        <a:pos x="5" y="16"/>
                      </a:cxn>
                      <a:cxn ang="0">
                        <a:pos x="0" y="10"/>
                      </a:cxn>
                      <a:cxn ang="0">
                        <a:pos x="0" y="5"/>
                      </a:cxn>
                      <a:cxn ang="0">
                        <a:pos x="0" y="5"/>
                      </a:cxn>
                      <a:cxn ang="0">
                        <a:pos x="0" y="0"/>
                      </a:cxn>
                      <a:cxn ang="0">
                        <a:pos x="5" y="0"/>
                      </a:cxn>
                      <a:cxn ang="0">
                        <a:pos x="62" y="0"/>
                      </a:cxn>
                      <a:cxn ang="0">
                        <a:pos x="68" y="0"/>
                      </a:cxn>
                      <a:cxn ang="0">
                        <a:pos x="68" y="5"/>
                      </a:cxn>
                      <a:cxn ang="0">
                        <a:pos x="68" y="5"/>
                      </a:cxn>
                      <a:cxn ang="0">
                        <a:pos x="68" y="10"/>
                      </a:cxn>
                      <a:cxn ang="0">
                        <a:pos x="62" y="16"/>
                      </a:cxn>
                      <a:cxn ang="0">
                        <a:pos x="5" y="16"/>
                      </a:cxn>
                    </a:cxnLst>
                    <a:rect l="0" t="0" r="r" b="b"/>
                    <a:pathLst>
                      <a:path w="68" h="16">
                        <a:moveTo>
                          <a:pt x="5" y="16"/>
                        </a:moveTo>
                        <a:lnTo>
                          <a:pt x="0" y="10"/>
                        </a:lnTo>
                        <a:lnTo>
                          <a:pt x="0" y="5"/>
                        </a:lnTo>
                        <a:lnTo>
                          <a:pt x="0" y="5"/>
                        </a:lnTo>
                        <a:lnTo>
                          <a:pt x="0" y="0"/>
                        </a:lnTo>
                        <a:lnTo>
                          <a:pt x="5" y="0"/>
                        </a:lnTo>
                        <a:lnTo>
                          <a:pt x="62" y="0"/>
                        </a:lnTo>
                        <a:lnTo>
                          <a:pt x="68" y="0"/>
                        </a:lnTo>
                        <a:lnTo>
                          <a:pt x="68" y="5"/>
                        </a:lnTo>
                        <a:lnTo>
                          <a:pt x="68" y="5"/>
                        </a:lnTo>
                        <a:lnTo>
                          <a:pt x="68" y="10"/>
                        </a:lnTo>
                        <a:lnTo>
                          <a:pt x="62"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90" name="Freeform 770">
                    <a:extLst>
                      <a:ext uri="{FF2B5EF4-FFF2-40B4-BE49-F238E27FC236}">
                        <a16:creationId xmlns="" xmlns:a16="http://schemas.microsoft.com/office/drawing/2014/main" id="{88B58151-9EBE-4B18-8077-4C252491C9AF}"/>
                      </a:ext>
                    </a:extLst>
                  </p:cNvPr>
                  <p:cNvSpPr>
                    <a:spLocks/>
                  </p:cNvSpPr>
                  <p:nvPr/>
                </p:nvSpPr>
                <p:spPr bwMode="auto">
                  <a:xfrm>
                    <a:off x="1200" y="2644"/>
                    <a:ext cx="61" cy="16"/>
                  </a:xfrm>
                  <a:custGeom>
                    <a:avLst/>
                    <a:gdLst/>
                    <a:ahLst/>
                    <a:cxnLst>
                      <a:cxn ang="0">
                        <a:pos x="6" y="16"/>
                      </a:cxn>
                      <a:cxn ang="0">
                        <a:pos x="0" y="10"/>
                      </a:cxn>
                      <a:cxn ang="0">
                        <a:pos x="0" y="5"/>
                      </a:cxn>
                      <a:cxn ang="0">
                        <a:pos x="0" y="5"/>
                      </a:cxn>
                      <a:cxn ang="0">
                        <a:pos x="0" y="0"/>
                      </a:cxn>
                      <a:cxn ang="0">
                        <a:pos x="6" y="0"/>
                      </a:cxn>
                      <a:cxn ang="0">
                        <a:pos x="34" y="0"/>
                      </a:cxn>
                      <a:cxn ang="0">
                        <a:pos x="40" y="0"/>
                      </a:cxn>
                      <a:cxn ang="0">
                        <a:pos x="40" y="5"/>
                      </a:cxn>
                      <a:cxn ang="0">
                        <a:pos x="40" y="5"/>
                      </a:cxn>
                      <a:cxn ang="0">
                        <a:pos x="40" y="10"/>
                      </a:cxn>
                      <a:cxn ang="0">
                        <a:pos x="34" y="16"/>
                      </a:cxn>
                      <a:cxn ang="0">
                        <a:pos x="6" y="16"/>
                      </a:cxn>
                    </a:cxnLst>
                    <a:rect l="0" t="0" r="r" b="b"/>
                    <a:pathLst>
                      <a:path w="40" h="16">
                        <a:moveTo>
                          <a:pt x="6" y="16"/>
                        </a:moveTo>
                        <a:lnTo>
                          <a:pt x="0" y="10"/>
                        </a:lnTo>
                        <a:lnTo>
                          <a:pt x="0" y="5"/>
                        </a:lnTo>
                        <a:lnTo>
                          <a:pt x="0" y="5"/>
                        </a:lnTo>
                        <a:lnTo>
                          <a:pt x="0" y="0"/>
                        </a:lnTo>
                        <a:lnTo>
                          <a:pt x="6" y="0"/>
                        </a:lnTo>
                        <a:lnTo>
                          <a:pt x="34" y="0"/>
                        </a:lnTo>
                        <a:lnTo>
                          <a:pt x="40" y="0"/>
                        </a:lnTo>
                        <a:lnTo>
                          <a:pt x="40" y="5"/>
                        </a:lnTo>
                        <a:lnTo>
                          <a:pt x="40" y="5"/>
                        </a:lnTo>
                        <a:lnTo>
                          <a:pt x="40" y="10"/>
                        </a:lnTo>
                        <a:lnTo>
                          <a:pt x="34"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grpSp>
              <p:nvGrpSpPr>
                <p:cNvPr id="265282" name="Group 922">
                  <a:extLst>
                    <a:ext uri="{FF2B5EF4-FFF2-40B4-BE49-F238E27FC236}">
                      <a16:creationId xmlns="" xmlns:a16="http://schemas.microsoft.com/office/drawing/2014/main" id="{CDF8C439-1492-441B-81F3-99FAB8345E37}"/>
                    </a:ext>
                  </a:extLst>
                </p:cNvPr>
                <p:cNvGrpSpPr>
                  <a:grpSpLocks/>
                </p:cNvGrpSpPr>
                <p:nvPr/>
              </p:nvGrpSpPr>
              <p:grpSpPr bwMode="auto">
                <a:xfrm>
                  <a:off x="1247" y="2617"/>
                  <a:ext cx="110" cy="36"/>
                  <a:chOff x="1244" y="2617"/>
                  <a:chExt cx="110" cy="36"/>
                </a:xfrm>
              </p:grpSpPr>
              <p:sp>
                <p:nvSpPr>
                  <p:cNvPr id="872" name="Freeform 771">
                    <a:extLst>
                      <a:ext uri="{FF2B5EF4-FFF2-40B4-BE49-F238E27FC236}">
                        <a16:creationId xmlns="" xmlns:a16="http://schemas.microsoft.com/office/drawing/2014/main" id="{5F773390-A11F-4E80-BA82-DCB25877EA18}"/>
                      </a:ext>
                    </a:extLst>
                  </p:cNvPr>
                  <p:cNvSpPr>
                    <a:spLocks/>
                  </p:cNvSpPr>
                  <p:nvPr/>
                </p:nvSpPr>
                <p:spPr bwMode="auto">
                  <a:xfrm>
                    <a:off x="1244" y="2634"/>
                    <a:ext cx="26" cy="20"/>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73" name="Freeform 772">
                    <a:extLst>
                      <a:ext uri="{FF2B5EF4-FFF2-40B4-BE49-F238E27FC236}">
                        <a16:creationId xmlns="" xmlns:a16="http://schemas.microsoft.com/office/drawing/2014/main" id="{A32121FC-9A08-456E-9E13-C2BCB08639AC}"/>
                      </a:ext>
                    </a:extLst>
                  </p:cNvPr>
                  <p:cNvSpPr>
                    <a:spLocks/>
                  </p:cNvSpPr>
                  <p:nvPr/>
                </p:nvSpPr>
                <p:spPr bwMode="auto">
                  <a:xfrm>
                    <a:off x="1244" y="2634"/>
                    <a:ext cx="103" cy="14"/>
                  </a:xfrm>
                  <a:custGeom>
                    <a:avLst/>
                    <a:gdLst/>
                    <a:ahLst/>
                    <a:cxnLst>
                      <a:cxn ang="0">
                        <a:pos x="5" y="16"/>
                      </a:cxn>
                      <a:cxn ang="0">
                        <a:pos x="0" y="11"/>
                      </a:cxn>
                      <a:cxn ang="0">
                        <a:pos x="0" y="5"/>
                      </a:cxn>
                      <a:cxn ang="0">
                        <a:pos x="0" y="5"/>
                      </a:cxn>
                      <a:cxn ang="0">
                        <a:pos x="0" y="0"/>
                      </a:cxn>
                      <a:cxn ang="0">
                        <a:pos x="5" y="0"/>
                      </a:cxn>
                      <a:cxn ang="0">
                        <a:pos x="62" y="0"/>
                      </a:cxn>
                      <a:cxn ang="0">
                        <a:pos x="68" y="0"/>
                      </a:cxn>
                      <a:cxn ang="0">
                        <a:pos x="68" y="5"/>
                      </a:cxn>
                      <a:cxn ang="0">
                        <a:pos x="68" y="5"/>
                      </a:cxn>
                      <a:cxn ang="0">
                        <a:pos x="68" y="11"/>
                      </a:cxn>
                      <a:cxn ang="0">
                        <a:pos x="62" y="16"/>
                      </a:cxn>
                      <a:cxn ang="0">
                        <a:pos x="5" y="16"/>
                      </a:cxn>
                    </a:cxnLst>
                    <a:rect l="0" t="0" r="r" b="b"/>
                    <a:pathLst>
                      <a:path w="68" h="16">
                        <a:moveTo>
                          <a:pt x="5" y="16"/>
                        </a:moveTo>
                        <a:lnTo>
                          <a:pt x="0" y="11"/>
                        </a:lnTo>
                        <a:lnTo>
                          <a:pt x="0" y="5"/>
                        </a:lnTo>
                        <a:lnTo>
                          <a:pt x="0" y="5"/>
                        </a:lnTo>
                        <a:lnTo>
                          <a:pt x="0" y="0"/>
                        </a:lnTo>
                        <a:lnTo>
                          <a:pt x="5" y="0"/>
                        </a:lnTo>
                        <a:lnTo>
                          <a:pt x="62" y="0"/>
                        </a:lnTo>
                        <a:lnTo>
                          <a:pt x="68" y="0"/>
                        </a:lnTo>
                        <a:lnTo>
                          <a:pt x="68" y="5"/>
                        </a:lnTo>
                        <a:lnTo>
                          <a:pt x="68" y="5"/>
                        </a:lnTo>
                        <a:lnTo>
                          <a:pt x="68" y="11"/>
                        </a:lnTo>
                        <a:lnTo>
                          <a:pt x="62"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74" name="Freeform 773">
                    <a:extLst>
                      <a:ext uri="{FF2B5EF4-FFF2-40B4-BE49-F238E27FC236}">
                        <a16:creationId xmlns="" xmlns:a16="http://schemas.microsoft.com/office/drawing/2014/main" id="{776689C8-CD25-477F-BC10-7288045F6518}"/>
                      </a:ext>
                    </a:extLst>
                  </p:cNvPr>
                  <p:cNvSpPr>
                    <a:spLocks/>
                  </p:cNvSpPr>
                  <p:nvPr/>
                </p:nvSpPr>
                <p:spPr bwMode="auto">
                  <a:xfrm>
                    <a:off x="1329" y="2617"/>
                    <a:ext cx="25" cy="25"/>
                  </a:xfrm>
                  <a:custGeom>
                    <a:avLst/>
                    <a:gdLst/>
                    <a:ahLst/>
                    <a:cxnLst>
                      <a:cxn ang="0">
                        <a:pos x="17" y="21"/>
                      </a:cxn>
                      <a:cxn ang="0">
                        <a:pos x="12" y="27"/>
                      </a:cxn>
                      <a:cxn ang="0">
                        <a:pos x="6" y="27"/>
                      </a:cxn>
                      <a:cxn ang="0">
                        <a:pos x="6" y="27"/>
                      </a:cxn>
                      <a:cxn ang="0">
                        <a:pos x="0" y="27"/>
                      </a:cxn>
                      <a:cxn ang="0">
                        <a:pos x="0" y="21"/>
                      </a:cxn>
                      <a:cxn ang="0">
                        <a:pos x="0" y="5"/>
                      </a:cxn>
                      <a:cxn ang="0">
                        <a:pos x="0" y="0"/>
                      </a:cxn>
                      <a:cxn ang="0">
                        <a:pos x="6" y="0"/>
                      </a:cxn>
                      <a:cxn ang="0">
                        <a:pos x="6" y="0"/>
                      </a:cxn>
                      <a:cxn ang="0">
                        <a:pos x="12" y="0"/>
                      </a:cxn>
                      <a:cxn ang="0">
                        <a:pos x="17" y="5"/>
                      </a:cxn>
                      <a:cxn ang="0">
                        <a:pos x="17" y="21"/>
                      </a:cxn>
                    </a:cxnLst>
                    <a:rect l="0" t="0" r="r" b="b"/>
                    <a:pathLst>
                      <a:path w="17" h="27">
                        <a:moveTo>
                          <a:pt x="17" y="21"/>
                        </a:moveTo>
                        <a:lnTo>
                          <a:pt x="12" y="27"/>
                        </a:lnTo>
                        <a:lnTo>
                          <a:pt x="6" y="27"/>
                        </a:lnTo>
                        <a:lnTo>
                          <a:pt x="6" y="27"/>
                        </a:lnTo>
                        <a:lnTo>
                          <a:pt x="0" y="27"/>
                        </a:lnTo>
                        <a:lnTo>
                          <a:pt x="0" y="21"/>
                        </a:lnTo>
                        <a:lnTo>
                          <a:pt x="0" y="5"/>
                        </a:lnTo>
                        <a:lnTo>
                          <a:pt x="0" y="0"/>
                        </a:lnTo>
                        <a:lnTo>
                          <a:pt x="6" y="0"/>
                        </a:lnTo>
                        <a:lnTo>
                          <a:pt x="6" y="0"/>
                        </a:lnTo>
                        <a:lnTo>
                          <a:pt x="12" y="0"/>
                        </a:lnTo>
                        <a:lnTo>
                          <a:pt x="17" y="5"/>
                        </a:lnTo>
                        <a:lnTo>
                          <a:pt x="17" y="21"/>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grpSp>
              <p:nvGrpSpPr>
                <p:cNvPr id="265283" name="Group 919">
                  <a:extLst>
                    <a:ext uri="{FF2B5EF4-FFF2-40B4-BE49-F238E27FC236}">
                      <a16:creationId xmlns="" xmlns:a16="http://schemas.microsoft.com/office/drawing/2014/main" id="{E0CA1098-0C77-4D81-B94E-EB8479389208}"/>
                    </a:ext>
                  </a:extLst>
                </p:cNvPr>
                <p:cNvGrpSpPr>
                  <a:grpSpLocks/>
                </p:cNvGrpSpPr>
                <p:nvPr/>
              </p:nvGrpSpPr>
              <p:grpSpPr bwMode="auto">
                <a:xfrm>
                  <a:off x="1332" y="2463"/>
                  <a:ext cx="4071" cy="170"/>
                  <a:chOff x="1329" y="2463"/>
                  <a:chExt cx="4071" cy="170"/>
                </a:xfrm>
              </p:grpSpPr>
              <p:sp>
                <p:nvSpPr>
                  <p:cNvPr id="797" name="Freeform 774">
                    <a:extLst>
                      <a:ext uri="{FF2B5EF4-FFF2-40B4-BE49-F238E27FC236}">
                        <a16:creationId xmlns="" xmlns:a16="http://schemas.microsoft.com/office/drawing/2014/main" id="{762EC3DE-88DA-49C5-B98F-4DFA3902AAC7}"/>
                      </a:ext>
                    </a:extLst>
                  </p:cNvPr>
                  <p:cNvSpPr>
                    <a:spLocks/>
                  </p:cNvSpPr>
                  <p:nvPr/>
                </p:nvSpPr>
                <p:spPr bwMode="auto">
                  <a:xfrm>
                    <a:off x="1329" y="2617"/>
                    <a:ext cx="44" cy="16"/>
                  </a:xfrm>
                  <a:custGeom>
                    <a:avLst/>
                    <a:gdLst/>
                    <a:ahLst/>
                    <a:cxnLst>
                      <a:cxn ang="0">
                        <a:pos x="6" y="16"/>
                      </a:cxn>
                      <a:cxn ang="0">
                        <a:pos x="0" y="11"/>
                      </a:cxn>
                      <a:cxn ang="0">
                        <a:pos x="0" y="5"/>
                      </a:cxn>
                      <a:cxn ang="0">
                        <a:pos x="0" y="5"/>
                      </a:cxn>
                      <a:cxn ang="0">
                        <a:pos x="0" y="0"/>
                      </a:cxn>
                      <a:cxn ang="0">
                        <a:pos x="6" y="0"/>
                      </a:cxn>
                      <a:cxn ang="0">
                        <a:pos x="23" y="0"/>
                      </a:cxn>
                      <a:cxn ang="0">
                        <a:pos x="29" y="0"/>
                      </a:cxn>
                      <a:cxn ang="0">
                        <a:pos x="29" y="5"/>
                      </a:cxn>
                      <a:cxn ang="0">
                        <a:pos x="29" y="5"/>
                      </a:cxn>
                      <a:cxn ang="0">
                        <a:pos x="29" y="11"/>
                      </a:cxn>
                      <a:cxn ang="0">
                        <a:pos x="23" y="16"/>
                      </a:cxn>
                      <a:cxn ang="0">
                        <a:pos x="6" y="16"/>
                      </a:cxn>
                    </a:cxnLst>
                    <a:rect l="0" t="0" r="r" b="b"/>
                    <a:pathLst>
                      <a:path w="29" h="16">
                        <a:moveTo>
                          <a:pt x="6" y="16"/>
                        </a:moveTo>
                        <a:lnTo>
                          <a:pt x="0" y="11"/>
                        </a:lnTo>
                        <a:lnTo>
                          <a:pt x="0" y="5"/>
                        </a:lnTo>
                        <a:lnTo>
                          <a:pt x="0" y="5"/>
                        </a:lnTo>
                        <a:lnTo>
                          <a:pt x="0" y="0"/>
                        </a:lnTo>
                        <a:lnTo>
                          <a:pt x="6" y="0"/>
                        </a:lnTo>
                        <a:lnTo>
                          <a:pt x="23" y="0"/>
                        </a:lnTo>
                        <a:lnTo>
                          <a:pt x="29" y="0"/>
                        </a:lnTo>
                        <a:lnTo>
                          <a:pt x="29" y="5"/>
                        </a:lnTo>
                        <a:lnTo>
                          <a:pt x="29" y="5"/>
                        </a:lnTo>
                        <a:lnTo>
                          <a:pt x="29" y="11"/>
                        </a:lnTo>
                        <a:lnTo>
                          <a:pt x="23"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98" name="Freeform 775">
                    <a:extLst>
                      <a:ext uri="{FF2B5EF4-FFF2-40B4-BE49-F238E27FC236}">
                        <a16:creationId xmlns="" xmlns:a16="http://schemas.microsoft.com/office/drawing/2014/main" id="{FBD047D3-997F-45FD-8E62-50EA97FA743C}"/>
                      </a:ext>
                    </a:extLst>
                  </p:cNvPr>
                  <p:cNvSpPr>
                    <a:spLocks/>
                  </p:cNvSpPr>
                  <p:nvPr/>
                </p:nvSpPr>
                <p:spPr bwMode="auto">
                  <a:xfrm>
                    <a:off x="1354" y="2617"/>
                    <a:ext cx="26" cy="16"/>
                  </a:xfrm>
                  <a:custGeom>
                    <a:avLst/>
                    <a:gdLst/>
                    <a:ahLst/>
                    <a:cxnLst>
                      <a:cxn ang="0">
                        <a:pos x="6" y="16"/>
                      </a:cxn>
                      <a:cxn ang="0">
                        <a:pos x="0" y="11"/>
                      </a:cxn>
                      <a:cxn ang="0">
                        <a:pos x="0" y="5"/>
                      </a:cxn>
                      <a:cxn ang="0">
                        <a:pos x="0" y="5"/>
                      </a:cxn>
                      <a:cxn ang="0">
                        <a:pos x="0" y="0"/>
                      </a:cxn>
                      <a:cxn ang="0">
                        <a:pos x="6" y="0"/>
                      </a:cxn>
                      <a:cxn ang="0">
                        <a:pos x="12" y="0"/>
                      </a:cxn>
                      <a:cxn ang="0">
                        <a:pos x="17" y="0"/>
                      </a:cxn>
                      <a:cxn ang="0">
                        <a:pos x="17" y="5"/>
                      </a:cxn>
                      <a:cxn ang="0">
                        <a:pos x="17" y="5"/>
                      </a:cxn>
                      <a:cxn ang="0">
                        <a:pos x="17" y="11"/>
                      </a:cxn>
                      <a:cxn ang="0">
                        <a:pos x="12" y="16"/>
                      </a:cxn>
                      <a:cxn ang="0">
                        <a:pos x="6" y="16"/>
                      </a:cxn>
                    </a:cxnLst>
                    <a:rect l="0" t="0" r="r" b="b"/>
                    <a:pathLst>
                      <a:path w="17" h="16">
                        <a:moveTo>
                          <a:pt x="6" y="16"/>
                        </a:moveTo>
                        <a:lnTo>
                          <a:pt x="0" y="11"/>
                        </a:lnTo>
                        <a:lnTo>
                          <a:pt x="0" y="5"/>
                        </a:lnTo>
                        <a:lnTo>
                          <a:pt x="0" y="5"/>
                        </a:lnTo>
                        <a:lnTo>
                          <a:pt x="0" y="0"/>
                        </a:lnTo>
                        <a:lnTo>
                          <a:pt x="6" y="0"/>
                        </a:lnTo>
                        <a:lnTo>
                          <a:pt x="12" y="0"/>
                        </a:lnTo>
                        <a:lnTo>
                          <a:pt x="17" y="0"/>
                        </a:lnTo>
                        <a:lnTo>
                          <a:pt x="17" y="5"/>
                        </a:lnTo>
                        <a:lnTo>
                          <a:pt x="17" y="5"/>
                        </a:lnTo>
                        <a:lnTo>
                          <a:pt x="17" y="11"/>
                        </a:lnTo>
                        <a:lnTo>
                          <a:pt x="12"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99" name="Freeform 776">
                    <a:extLst>
                      <a:ext uri="{FF2B5EF4-FFF2-40B4-BE49-F238E27FC236}">
                        <a16:creationId xmlns="" xmlns:a16="http://schemas.microsoft.com/office/drawing/2014/main" id="{193A7168-11F4-44AE-9C47-9A595DC62FBF}"/>
                      </a:ext>
                    </a:extLst>
                  </p:cNvPr>
                  <p:cNvSpPr>
                    <a:spLocks/>
                  </p:cNvSpPr>
                  <p:nvPr/>
                </p:nvSpPr>
                <p:spPr bwMode="auto">
                  <a:xfrm>
                    <a:off x="1364" y="2617"/>
                    <a:ext cx="68" cy="16"/>
                  </a:xfrm>
                  <a:custGeom>
                    <a:avLst/>
                    <a:gdLst/>
                    <a:ahLst/>
                    <a:cxnLst>
                      <a:cxn ang="0">
                        <a:pos x="6" y="16"/>
                      </a:cxn>
                      <a:cxn ang="0">
                        <a:pos x="0" y="11"/>
                      </a:cxn>
                      <a:cxn ang="0">
                        <a:pos x="0" y="5"/>
                      </a:cxn>
                      <a:cxn ang="0">
                        <a:pos x="0" y="5"/>
                      </a:cxn>
                      <a:cxn ang="0">
                        <a:pos x="0" y="0"/>
                      </a:cxn>
                      <a:cxn ang="0">
                        <a:pos x="6" y="0"/>
                      </a:cxn>
                      <a:cxn ang="0">
                        <a:pos x="40" y="0"/>
                      </a:cxn>
                      <a:cxn ang="0">
                        <a:pos x="45" y="0"/>
                      </a:cxn>
                      <a:cxn ang="0">
                        <a:pos x="45" y="5"/>
                      </a:cxn>
                      <a:cxn ang="0">
                        <a:pos x="45" y="5"/>
                      </a:cxn>
                      <a:cxn ang="0">
                        <a:pos x="45" y="11"/>
                      </a:cxn>
                      <a:cxn ang="0">
                        <a:pos x="40" y="16"/>
                      </a:cxn>
                      <a:cxn ang="0">
                        <a:pos x="6" y="16"/>
                      </a:cxn>
                    </a:cxnLst>
                    <a:rect l="0" t="0" r="r" b="b"/>
                    <a:pathLst>
                      <a:path w="45" h="16">
                        <a:moveTo>
                          <a:pt x="6" y="16"/>
                        </a:moveTo>
                        <a:lnTo>
                          <a:pt x="0" y="11"/>
                        </a:lnTo>
                        <a:lnTo>
                          <a:pt x="0" y="5"/>
                        </a:lnTo>
                        <a:lnTo>
                          <a:pt x="0" y="5"/>
                        </a:lnTo>
                        <a:lnTo>
                          <a:pt x="0" y="0"/>
                        </a:lnTo>
                        <a:lnTo>
                          <a:pt x="6" y="0"/>
                        </a:lnTo>
                        <a:lnTo>
                          <a:pt x="40" y="0"/>
                        </a:lnTo>
                        <a:lnTo>
                          <a:pt x="45" y="0"/>
                        </a:lnTo>
                        <a:lnTo>
                          <a:pt x="45" y="5"/>
                        </a:lnTo>
                        <a:lnTo>
                          <a:pt x="45" y="5"/>
                        </a:lnTo>
                        <a:lnTo>
                          <a:pt x="45" y="11"/>
                        </a:lnTo>
                        <a:lnTo>
                          <a:pt x="40"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00" name="Freeform 777">
                    <a:extLst>
                      <a:ext uri="{FF2B5EF4-FFF2-40B4-BE49-F238E27FC236}">
                        <a16:creationId xmlns="" xmlns:a16="http://schemas.microsoft.com/office/drawing/2014/main" id="{CFEF0E9C-9807-4C89-AD2C-557D40670825}"/>
                      </a:ext>
                    </a:extLst>
                  </p:cNvPr>
                  <p:cNvSpPr>
                    <a:spLocks/>
                  </p:cNvSpPr>
                  <p:nvPr/>
                </p:nvSpPr>
                <p:spPr bwMode="auto">
                  <a:xfrm>
                    <a:off x="1415" y="2617"/>
                    <a:ext cx="42" cy="16"/>
                  </a:xfrm>
                  <a:custGeom>
                    <a:avLst/>
                    <a:gdLst/>
                    <a:ahLst/>
                    <a:cxnLst>
                      <a:cxn ang="0">
                        <a:pos x="6" y="16"/>
                      </a:cxn>
                      <a:cxn ang="0">
                        <a:pos x="0" y="11"/>
                      </a:cxn>
                      <a:cxn ang="0">
                        <a:pos x="0" y="5"/>
                      </a:cxn>
                      <a:cxn ang="0">
                        <a:pos x="0" y="5"/>
                      </a:cxn>
                      <a:cxn ang="0">
                        <a:pos x="0" y="0"/>
                      </a:cxn>
                      <a:cxn ang="0">
                        <a:pos x="6" y="0"/>
                      </a:cxn>
                      <a:cxn ang="0">
                        <a:pos x="23" y="0"/>
                      </a:cxn>
                      <a:cxn ang="0">
                        <a:pos x="28" y="0"/>
                      </a:cxn>
                      <a:cxn ang="0">
                        <a:pos x="28" y="5"/>
                      </a:cxn>
                      <a:cxn ang="0">
                        <a:pos x="28" y="5"/>
                      </a:cxn>
                      <a:cxn ang="0">
                        <a:pos x="28" y="11"/>
                      </a:cxn>
                      <a:cxn ang="0">
                        <a:pos x="23" y="16"/>
                      </a:cxn>
                      <a:cxn ang="0">
                        <a:pos x="6" y="16"/>
                      </a:cxn>
                    </a:cxnLst>
                    <a:rect l="0" t="0" r="r" b="b"/>
                    <a:pathLst>
                      <a:path w="28" h="16">
                        <a:moveTo>
                          <a:pt x="6" y="16"/>
                        </a:moveTo>
                        <a:lnTo>
                          <a:pt x="0" y="11"/>
                        </a:lnTo>
                        <a:lnTo>
                          <a:pt x="0" y="5"/>
                        </a:lnTo>
                        <a:lnTo>
                          <a:pt x="0" y="5"/>
                        </a:lnTo>
                        <a:lnTo>
                          <a:pt x="0" y="0"/>
                        </a:lnTo>
                        <a:lnTo>
                          <a:pt x="6" y="0"/>
                        </a:lnTo>
                        <a:lnTo>
                          <a:pt x="23" y="0"/>
                        </a:lnTo>
                        <a:lnTo>
                          <a:pt x="28" y="0"/>
                        </a:lnTo>
                        <a:lnTo>
                          <a:pt x="28" y="5"/>
                        </a:lnTo>
                        <a:lnTo>
                          <a:pt x="28" y="5"/>
                        </a:lnTo>
                        <a:lnTo>
                          <a:pt x="28" y="11"/>
                        </a:lnTo>
                        <a:lnTo>
                          <a:pt x="23"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01" name="Freeform 778">
                    <a:extLst>
                      <a:ext uri="{FF2B5EF4-FFF2-40B4-BE49-F238E27FC236}">
                        <a16:creationId xmlns="" xmlns:a16="http://schemas.microsoft.com/office/drawing/2014/main" id="{76EE6AF1-303F-4F90-8B39-FF445FA7B80F}"/>
                      </a:ext>
                    </a:extLst>
                  </p:cNvPr>
                  <p:cNvSpPr>
                    <a:spLocks/>
                  </p:cNvSpPr>
                  <p:nvPr/>
                </p:nvSpPr>
                <p:spPr bwMode="auto">
                  <a:xfrm>
                    <a:off x="1441" y="2617"/>
                    <a:ext cx="86" cy="16"/>
                  </a:xfrm>
                  <a:custGeom>
                    <a:avLst/>
                    <a:gdLst/>
                    <a:ahLst/>
                    <a:cxnLst>
                      <a:cxn ang="0">
                        <a:pos x="6" y="16"/>
                      </a:cxn>
                      <a:cxn ang="0">
                        <a:pos x="0" y="11"/>
                      </a:cxn>
                      <a:cxn ang="0">
                        <a:pos x="0" y="5"/>
                      </a:cxn>
                      <a:cxn ang="0">
                        <a:pos x="0" y="5"/>
                      </a:cxn>
                      <a:cxn ang="0">
                        <a:pos x="0" y="0"/>
                      </a:cxn>
                      <a:cxn ang="0">
                        <a:pos x="6" y="0"/>
                      </a:cxn>
                      <a:cxn ang="0">
                        <a:pos x="51" y="0"/>
                      </a:cxn>
                      <a:cxn ang="0">
                        <a:pos x="57" y="0"/>
                      </a:cxn>
                      <a:cxn ang="0">
                        <a:pos x="57" y="5"/>
                      </a:cxn>
                      <a:cxn ang="0">
                        <a:pos x="57" y="5"/>
                      </a:cxn>
                      <a:cxn ang="0">
                        <a:pos x="57" y="11"/>
                      </a:cxn>
                      <a:cxn ang="0">
                        <a:pos x="51" y="16"/>
                      </a:cxn>
                      <a:cxn ang="0">
                        <a:pos x="6" y="16"/>
                      </a:cxn>
                    </a:cxnLst>
                    <a:rect l="0" t="0" r="r" b="b"/>
                    <a:pathLst>
                      <a:path w="57" h="16">
                        <a:moveTo>
                          <a:pt x="6" y="16"/>
                        </a:moveTo>
                        <a:lnTo>
                          <a:pt x="0" y="11"/>
                        </a:lnTo>
                        <a:lnTo>
                          <a:pt x="0" y="5"/>
                        </a:lnTo>
                        <a:lnTo>
                          <a:pt x="0" y="5"/>
                        </a:lnTo>
                        <a:lnTo>
                          <a:pt x="0" y="0"/>
                        </a:lnTo>
                        <a:lnTo>
                          <a:pt x="6" y="0"/>
                        </a:lnTo>
                        <a:lnTo>
                          <a:pt x="51" y="0"/>
                        </a:lnTo>
                        <a:lnTo>
                          <a:pt x="57" y="0"/>
                        </a:lnTo>
                        <a:lnTo>
                          <a:pt x="57" y="5"/>
                        </a:lnTo>
                        <a:lnTo>
                          <a:pt x="57" y="5"/>
                        </a:lnTo>
                        <a:lnTo>
                          <a:pt x="57" y="11"/>
                        </a:lnTo>
                        <a:lnTo>
                          <a:pt x="51"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02" name="Freeform 779">
                    <a:extLst>
                      <a:ext uri="{FF2B5EF4-FFF2-40B4-BE49-F238E27FC236}">
                        <a16:creationId xmlns="" xmlns:a16="http://schemas.microsoft.com/office/drawing/2014/main" id="{71590F6B-F9A1-4594-A32D-B008E68BCF11}"/>
                      </a:ext>
                    </a:extLst>
                  </p:cNvPr>
                  <p:cNvSpPr>
                    <a:spLocks/>
                  </p:cNvSpPr>
                  <p:nvPr/>
                </p:nvSpPr>
                <p:spPr bwMode="auto">
                  <a:xfrm>
                    <a:off x="1509" y="2605"/>
                    <a:ext cx="25" cy="22"/>
                  </a:xfrm>
                  <a:custGeom>
                    <a:avLst/>
                    <a:gdLst/>
                    <a:ahLst/>
                    <a:cxnLst>
                      <a:cxn ang="0">
                        <a:pos x="17" y="16"/>
                      </a:cxn>
                      <a:cxn ang="0">
                        <a:pos x="12" y="22"/>
                      </a:cxn>
                      <a:cxn ang="0">
                        <a:pos x="6" y="22"/>
                      </a:cxn>
                      <a:cxn ang="0">
                        <a:pos x="6" y="22"/>
                      </a:cxn>
                      <a:cxn ang="0">
                        <a:pos x="0" y="22"/>
                      </a:cxn>
                      <a:cxn ang="0">
                        <a:pos x="0" y="16"/>
                      </a:cxn>
                      <a:cxn ang="0">
                        <a:pos x="0" y="6"/>
                      </a:cxn>
                      <a:cxn ang="0">
                        <a:pos x="0" y="0"/>
                      </a:cxn>
                      <a:cxn ang="0">
                        <a:pos x="6" y="0"/>
                      </a:cxn>
                      <a:cxn ang="0">
                        <a:pos x="6" y="0"/>
                      </a:cxn>
                      <a:cxn ang="0">
                        <a:pos x="12" y="0"/>
                      </a:cxn>
                      <a:cxn ang="0">
                        <a:pos x="17" y="6"/>
                      </a:cxn>
                      <a:cxn ang="0">
                        <a:pos x="17" y="16"/>
                      </a:cxn>
                    </a:cxnLst>
                    <a:rect l="0" t="0" r="r" b="b"/>
                    <a:pathLst>
                      <a:path w="17" h="22">
                        <a:moveTo>
                          <a:pt x="17" y="16"/>
                        </a:moveTo>
                        <a:lnTo>
                          <a:pt x="12" y="22"/>
                        </a:lnTo>
                        <a:lnTo>
                          <a:pt x="6" y="22"/>
                        </a:lnTo>
                        <a:lnTo>
                          <a:pt x="6" y="22"/>
                        </a:lnTo>
                        <a:lnTo>
                          <a:pt x="0" y="22"/>
                        </a:lnTo>
                        <a:lnTo>
                          <a:pt x="0" y="16"/>
                        </a:lnTo>
                        <a:lnTo>
                          <a:pt x="0" y="6"/>
                        </a:lnTo>
                        <a:lnTo>
                          <a:pt x="0" y="0"/>
                        </a:lnTo>
                        <a:lnTo>
                          <a:pt x="6" y="0"/>
                        </a:lnTo>
                        <a:lnTo>
                          <a:pt x="6" y="0"/>
                        </a:lnTo>
                        <a:lnTo>
                          <a:pt x="12" y="0"/>
                        </a:lnTo>
                        <a:lnTo>
                          <a:pt x="17" y="6"/>
                        </a:lnTo>
                        <a:lnTo>
                          <a:pt x="17"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03" name="Freeform 780">
                    <a:extLst>
                      <a:ext uri="{FF2B5EF4-FFF2-40B4-BE49-F238E27FC236}">
                        <a16:creationId xmlns="" xmlns:a16="http://schemas.microsoft.com/office/drawing/2014/main" id="{27BBB421-F0C3-4FAE-ACBD-F809B6201373}"/>
                      </a:ext>
                    </a:extLst>
                  </p:cNvPr>
                  <p:cNvSpPr>
                    <a:spLocks/>
                  </p:cNvSpPr>
                  <p:nvPr/>
                </p:nvSpPr>
                <p:spPr bwMode="auto">
                  <a:xfrm>
                    <a:off x="1509" y="2605"/>
                    <a:ext cx="43" cy="16"/>
                  </a:xfrm>
                  <a:custGeom>
                    <a:avLst/>
                    <a:gdLst/>
                    <a:ahLst/>
                    <a:cxnLst>
                      <a:cxn ang="0">
                        <a:pos x="6" y="16"/>
                      </a:cxn>
                      <a:cxn ang="0">
                        <a:pos x="0" y="11"/>
                      </a:cxn>
                      <a:cxn ang="0">
                        <a:pos x="0" y="6"/>
                      </a:cxn>
                      <a:cxn ang="0">
                        <a:pos x="0" y="6"/>
                      </a:cxn>
                      <a:cxn ang="0">
                        <a:pos x="0" y="0"/>
                      </a:cxn>
                      <a:cxn ang="0">
                        <a:pos x="6" y="0"/>
                      </a:cxn>
                      <a:cxn ang="0">
                        <a:pos x="23" y="0"/>
                      </a:cxn>
                      <a:cxn ang="0">
                        <a:pos x="29" y="0"/>
                      </a:cxn>
                      <a:cxn ang="0">
                        <a:pos x="29" y="6"/>
                      </a:cxn>
                      <a:cxn ang="0">
                        <a:pos x="29" y="6"/>
                      </a:cxn>
                      <a:cxn ang="0">
                        <a:pos x="29" y="11"/>
                      </a:cxn>
                      <a:cxn ang="0">
                        <a:pos x="23" y="16"/>
                      </a:cxn>
                      <a:cxn ang="0">
                        <a:pos x="6" y="16"/>
                      </a:cxn>
                    </a:cxnLst>
                    <a:rect l="0" t="0" r="r" b="b"/>
                    <a:pathLst>
                      <a:path w="29" h="16">
                        <a:moveTo>
                          <a:pt x="6" y="16"/>
                        </a:moveTo>
                        <a:lnTo>
                          <a:pt x="0" y="11"/>
                        </a:lnTo>
                        <a:lnTo>
                          <a:pt x="0" y="6"/>
                        </a:lnTo>
                        <a:lnTo>
                          <a:pt x="0" y="6"/>
                        </a:lnTo>
                        <a:lnTo>
                          <a:pt x="0" y="0"/>
                        </a:lnTo>
                        <a:lnTo>
                          <a:pt x="6" y="0"/>
                        </a:lnTo>
                        <a:lnTo>
                          <a:pt x="23" y="0"/>
                        </a:lnTo>
                        <a:lnTo>
                          <a:pt x="29" y="0"/>
                        </a:lnTo>
                        <a:lnTo>
                          <a:pt x="29" y="6"/>
                        </a:lnTo>
                        <a:lnTo>
                          <a:pt x="29" y="6"/>
                        </a:lnTo>
                        <a:lnTo>
                          <a:pt x="29" y="11"/>
                        </a:lnTo>
                        <a:lnTo>
                          <a:pt x="23"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04" name="Freeform 781">
                    <a:extLst>
                      <a:ext uri="{FF2B5EF4-FFF2-40B4-BE49-F238E27FC236}">
                        <a16:creationId xmlns="" xmlns:a16="http://schemas.microsoft.com/office/drawing/2014/main" id="{A1A207FB-2389-4363-AE4F-F85EC3F270A1}"/>
                      </a:ext>
                    </a:extLst>
                  </p:cNvPr>
                  <p:cNvSpPr>
                    <a:spLocks/>
                  </p:cNvSpPr>
                  <p:nvPr/>
                </p:nvSpPr>
                <p:spPr bwMode="auto">
                  <a:xfrm>
                    <a:off x="1534" y="2605"/>
                    <a:ext cx="26"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05" name="Freeform 782">
                    <a:extLst>
                      <a:ext uri="{FF2B5EF4-FFF2-40B4-BE49-F238E27FC236}">
                        <a16:creationId xmlns="" xmlns:a16="http://schemas.microsoft.com/office/drawing/2014/main" id="{1F48DDE6-3577-4DB8-B464-6677D68DD01E}"/>
                      </a:ext>
                    </a:extLst>
                  </p:cNvPr>
                  <p:cNvSpPr>
                    <a:spLocks/>
                  </p:cNvSpPr>
                  <p:nvPr/>
                </p:nvSpPr>
                <p:spPr bwMode="auto">
                  <a:xfrm>
                    <a:off x="1543" y="2605"/>
                    <a:ext cx="43" cy="16"/>
                  </a:xfrm>
                  <a:custGeom>
                    <a:avLst/>
                    <a:gdLst/>
                    <a:ahLst/>
                    <a:cxnLst>
                      <a:cxn ang="0">
                        <a:pos x="6" y="16"/>
                      </a:cxn>
                      <a:cxn ang="0">
                        <a:pos x="0" y="11"/>
                      </a:cxn>
                      <a:cxn ang="0">
                        <a:pos x="0" y="6"/>
                      </a:cxn>
                      <a:cxn ang="0">
                        <a:pos x="0" y="6"/>
                      </a:cxn>
                      <a:cxn ang="0">
                        <a:pos x="0" y="0"/>
                      </a:cxn>
                      <a:cxn ang="0">
                        <a:pos x="6" y="0"/>
                      </a:cxn>
                      <a:cxn ang="0">
                        <a:pos x="23" y="0"/>
                      </a:cxn>
                      <a:cxn ang="0">
                        <a:pos x="28" y="0"/>
                      </a:cxn>
                      <a:cxn ang="0">
                        <a:pos x="28" y="6"/>
                      </a:cxn>
                      <a:cxn ang="0">
                        <a:pos x="28" y="6"/>
                      </a:cxn>
                      <a:cxn ang="0">
                        <a:pos x="28" y="11"/>
                      </a:cxn>
                      <a:cxn ang="0">
                        <a:pos x="23" y="16"/>
                      </a:cxn>
                      <a:cxn ang="0">
                        <a:pos x="6" y="16"/>
                      </a:cxn>
                    </a:cxnLst>
                    <a:rect l="0" t="0" r="r" b="b"/>
                    <a:pathLst>
                      <a:path w="28" h="16">
                        <a:moveTo>
                          <a:pt x="6" y="16"/>
                        </a:moveTo>
                        <a:lnTo>
                          <a:pt x="0" y="11"/>
                        </a:lnTo>
                        <a:lnTo>
                          <a:pt x="0" y="6"/>
                        </a:lnTo>
                        <a:lnTo>
                          <a:pt x="0" y="6"/>
                        </a:lnTo>
                        <a:lnTo>
                          <a:pt x="0" y="0"/>
                        </a:lnTo>
                        <a:lnTo>
                          <a:pt x="6" y="0"/>
                        </a:lnTo>
                        <a:lnTo>
                          <a:pt x="23" y="0"/>
                        </a:lnTo>
                        <a:lnTo>
                          <a:pt x="28" y="0"/>
                        </a:lnTo>
                        <a:lnTo>
                          <a:pt x="28" y="6"/>
                        </a:lnTo>
                        <a:lnTo>
                          <a:pt x="28" y="6"/>
                        </a:lnTo>
                        <a:lnTo>
                          <a:pt x="28" y="11"/>
                        </a:lnTo>
                        <a:lnTo>
                          <a:pt x="23"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06" name="Freeform 783">
                    <a:extLst>
                      <a:ext uri="{FF2B5EF4-FFF2-40B4-BE49-F238E27FC236}">
                        <a16:creationId xmlns="" xmlns:a16="http://schemas.microsoft.com/office/drawing/2014/main" id="{EE82420B-77C5-4534-A7B1-5294762C7173}"/>
                      </a:ext>
                    </a:extLst>
                  </p:cNvPr>
                  <p:cNvSpPr>
                    <a:spLocks/>
                  </p:cNvSpPr>
                  <p:nvPr/>
                </p:nvSpPr>
                <p:spPr bwMode="auto">
                  <a:xfrm>
                    <a:off x="1569" y="2605"/>
                    <a:ext cx="26" cy="16"/>
                  </a:xfrm>
                  <a:custGeom>
                    <a:avLst/>
                    <a:gdLst/>
                    <a:ahLst/>
                    <a:cxnLst>
                      <a:cxn ang="0">
                        <a:pos x="6" y="16"/>
                      </a:cxn>
                      <a:cxn ang="0">
                        <a:pos x="0" y="11"/>
                      </a:cxn>
                      <a:cxn ang="0">
                        <a:pos x="0" y="6"/>
                      </a:cxn>
                      <a:cxn ang="0">
                        <a:pos x="0" y="6"/>
                      </a:cxn>
                      <a:cxn ang="0">
                        <a:pos x="0" y="0"/>
                      </a:cxn>
                      <a:cxn ang="0">
                        <a:pos x="6" y="0"/>
                      </a:cxn>
                      <a:cxn ang="0">
                        <a:pos x="11" y="0"/>
                      </a:cxn>
                      <a:cxn ang="0">
                        <a:pos x="17" y="0"/>
                      </a:cxn>
                      <a:cxn ang="0">
                        <a:pos x="17" y="6"/>
                      </a:cxn>
                      <a:cxn ang="0">
                        <a:pos x="17" y="6"/>
                      </a:cxn>
                      <a:cxn ang="0">
                        <a:pos x="17" y="11"/>
                      </a:cxn>
                      <a:cxn ang="0">
                        <a:pos x="11" y="16"/>
                      </a:cxn>
                      <a:cxn ang="0">
                        <a:pos x="6" y="16"/>
                      </a:cxn>
                    </a:cxnLst>
                    <a:rect l="0" t="0" r="r" b="b"/>
                    <a:pathLst>
                      <a:path w="17" h="16">
                        <a:moveTo>
                          <a:pt x="6" y="16"/>
                        </a:moveTo>
                        <a:lnTo>
                          <a:pt x="0" y="11"/>
                        </a:lnTo>
                        <a:lnTo>
                          <a:pt x="0" y="6"/>
                        </a:lnTo>
                        <a:lnTo>
                          <a:pt x="0" y="6"/>
                        </a:lnTo>
                        <a:lnTo>
                          <a:pt x="0" y="0"/>
                        </a:lnTo>
                        <a:lnTo>
                          <a:pt x="6" y="0"/>
                        </a:lnTo>
                        <a:lnTo>
                          <a:pt x="11" y="0"/>
                        </a:lnTo>
                        <a:lnTo>
                          <a:pt x="17" y="0"/>
                        </a:lnTo>
                        <a:lnTo>
                          <a:pt x="17" y="6"/>
                        </a:lnTo>
                        <a:lnTo>
                          <a:pt x="17" y="6"/>
                        </a:lnTo>
                        <a:lnTo>
                          <a:pt x="17" y="11"/>
                        </a:lnTo>
                        <a:lnTo>
                          <a:pt x="11"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07" name="Freeform 784">
                    <a:extLst>
                      <a:ext uri="{FF2B5EF4-FFF2-40B4-BE49-F238E27FC236}">
                        <a16:creationId xmlns="" xmlns:a16="http://schemas.microsoft.com/office/drawing/2014/main" id="{9723668D-F1E9-48C5-A924-8AD96BBA860D}"/>
                      </a:ext>
                    </a:extLst>
                  </p:cNvPr>
                  <p:cNvSpPr>
                    <a:spLocks/>
                  </p:cNvSpPr>
                  <p:nvPr/>
                </p:nvSpPr>
                <p:spPr bwMode="auto">
                  <a:xfrm>
                    <a:off x="1578" y="2605"/>
                    <a:ext cx="33" cy="16"/>
                  </a:xfrm>
                  <a:custGeom>
                    <a:avLst/>
                    <a:gdLst/>
                    <a:ahLst/>
                    <a:cxnLst>
                      <a:cxn ang="0">
                        <a:pos x="5" y="16"/>
                      </a:cxn>
                      <a:cxn ang="0">
                        <a:pos x="0" y="11"/>
                      </a:cxn>
                      <a:cxn ang="0">
                        <a:pos x="0" y="6"/>
                      </a:cxn>
                      <a:cxn ang="0">
                        <a:pos x="0" y="6"/>
                      </a:cxn>
                      <a:cxn ang="0">
                        <a:pos x="0" y="0"/>
                      </a:cxn>
                      <a:cxn ang="0">
                        <a:pos x="5" y="0"/>
                      </a:cxn>
                      <a:cxn ang="0">
                        <a:pos x="17" y="0"/>
                      </a:cxn>
                      <a:cxn ang="0">
                        <a:pos x="22" y="0"/>
                      </a:cxn>
                      <a:cxn ang="0">
                        <a:pos x="22" y="6"/>
                      </a:cxn>
                      <a:cxn ang="0">
                        <a:pos x="22" y="6"/>
                      </a:cxn>
                      <a:cxn ang="0">
                        <a:pos x="22" y="11"/>
                      </a:cxn>
                      <a:cxn ang="0">
                        <a:pos x="17" y="16"/>
                      </a:cxn>
                      <a:cxn ang="0">
                        <a:pos x="5" y="16"/>
                      </a:cxn>
                    </a:cxnLst>
                    <a:rect l="0" t="0" r="r" b="b"/>
                    <a:pathLst>
                      <a:path w="22" h="16">
                        <a:moveTo>
                          <a:pt x="5" y="16"/>
                        </a:moveTo>
                        <a:lnTo>
                          <a:pt x="0" y="11"/>
                        </a:lnTo>
                        <a:lnTo>
                          <a:pt x="0" y="6"/>
                        </a:lnTo>
                        <a:lnTo>
                          <a:pt x="0" y="6"/>
                        </a:lnTo>
                        <a:lnTo>
                          <a:pt x="0" y="0"/>
                        </a:lnTo>
                        <a:lnTo>
                          <a:pt x="5" y="0"/>
                        </a:lnTo>
                        <a:lnTo>
                          <a:pt x="17" y="0"/>
                        </a:lnTo>
                        <a:lnTo>
                          <a:pt x="22" y="0"/>
                        </a:lnTo>
                        <a:lnTo>
                          <a:pt x="22" y="6"/>
                        </a:lnTo>
                        <a:lnTo>
                          <a:pt x="22" y="6"/>
                        </a:lnTo>
                        <a:lnTo>
                          <a:pt x="22" y="11"/>
                        </a:lnTo>
                        <a:lnTo>
                          <a:pt x="17"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08" name="Freeform 785">
                    <a:extLst>
                      <a:ext uri="{FF2B5EF4-FFF2-40B4-BE49-F238E27FC236}">
                        <a16:creationId xmlns="" xmlns:a16="http://schemas.microsoft.com/office/drawing/2014/main" id="{DA09BFEC-1362-45B3-AE16-1B18BC345295}"/>
                      </a:ext>
                    </a:extLst>
                  </p:cNvPr>
                  <p:cNvSpPr>
                    <a:spLocks/>
                  </p:cNvSpPr>
                  <p:nvPr/>
                </p:nvSpPr>
                <p:spPr bwMode="auto">
                  <a:xfrm>
                    <a:off x="1595" y="2605"/>
                    <a:ext cx="112" cy="16"/>
                  </a:xfrm>
                  <a:custGeom>
                    <a:avLst/>
                    <a:gdLst/>
                    <a:ahLst/>
                    <a:cxnLst>
                      <a:cxn ang="0">
                        <a:pos x="6" y="16"/>
                      </a:cxn>
                      <a:cxn ang="0">
                        <a:pos x="0" y="11"/>
                      </a:cxn>
                      <a:cxn ang="0">
                        <a:pos x="0" y="6"/>
                      </a:cxn>
                      <a:cxn ang="0">
                        <a:pos x="0" y="6"/>
                      </a:cxn>
                      <a:cxn ang="0">
                        <a:pos x="0" y="0"/>
                      </a:cxn>
                      <a:cxn ang="0">
                        <a:pos x="6" y="0"/>
                      </a:cxn>
                      <a:cxn ang="0">
                        <a:pos x="68" y="0"/>
                      </a:cxn>
                      <a:cxn ang="0">
                        <a:pos x="74" y="0"/>
                      </a:cxn>
                      <a:cxn ang="0">
                        <a:pos x="74" y="6"/>
                      </a:cxn>
                      <a:cxn ang="0">
                        <a:pos x="74" y="6"/>
                      </a:cxn>
                      <a:cxn ang="0">
                        <a:pos x="74" y="11"/>
                      </a:cxn>
                      <a:cxn ang="0">
                        <a:pos x="68" y="16"/>
                      </a:cxn>
                      <a:cxn ang="0">
                        <a:pos x="6" y="16"/>
                      </a:cxn>
                    </a:cxnLst>
                    <a:rect l="0" t="0" r="r" b="b"/>
                    <a:pathLst>
                      <a:path w="74" h="16">
                        <a:moveTo>
                          <a:pt x="6" y="16"/>
                        </a:moveTo>
                        <a:lnTo>
                          <a:pt x="0" y="11"/>
                        </a:lnTo>
                        <a:lnTo>
                          <a:pt x="0" y="6"/>
                        </a:lnTo>
                        <a:lnTo>
                          <a:pt x="0" y="6"/>
                        </a:lnTo>
                        <a:lnTo>
                          <a:pt x="0" y="0"/>
                        </a:lnTo>
                        <a:lnTo>
                          <a:pt x="6" y="0"/>
                        </a:lnTo>
                        <a:lnTo>
                          <a:pt x="68" y="0"/>
                        </a:lnTo>
                        <a:lnTo>
                          <a:pt x="74" y="0"/>
                        </a:lnTo>
                        <a:lnTo>
                          <a:pt x="74" y="6"/>
                        </a:lnTo>
                        <a:lnTo>
                          <a:pt x="74" y="6"/>
                        </a:lnTo>
                        <a:lnTo>
                          <a:pt x="74" y="11"/>
                        </a:lnTo>
                        <a:lnTo>
                          <a:pt x="68"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09" name="Freeform 786">
                    <a:extLst>
                      <a:ext uri="{FF2B5EF4-FFF2-40B4-BE49-F238E27FC236}">
                        <a16:creationId xmlns="" xmlns:a16="http://schemas.microsoft.com/office/drawing/2014/main" id="{8DBB92AD-24A7-4372-A6FE-49254398D6BC}"/>
                      </a:ext>
                    </a:extLst>
                  </p:cNvPr>
                  <p:cNvSpPr>
                    <a:spLocks/>
                  </p:cNvSpPr>
                  <p:nvPr/>
                </p:nvSpPr>
                <p:spPr bwMode="auto">
                  <a:xfrm>
                    <a:off x="1689" y="2594"/>
                    <a:ext cx="25" cy="21"/>
                  </a:xfrm>
                  <a:custGeom>
                    <a:avLst/>
                    <a:gdLst/>
                    <a:ahLst/>
                    <a:cxnLst>
                      <a:cxn ang="0">
                        <a:pos x="17" y="16"/>
                      </a:cxn>
                      <a:cxn ang="0">
                        <a:pos x="12" y="21"/>
                      </a:cxn>
                      <a:cxn ang="0">
                        <a:pos x="6" y="21"/>
                      </a:cxn>
                      <a:cxn ang="0">
                        <a:pos x="6" y="21"/>
                      </a:cxn>
                      <a:cxn ang="0">
                        <a:pos x="0" y="21"/>
                      </a:cxn>
                      <a:cxn ang="0">
                        <a:pos x="0" y="16"/>
                      </a:cxn>
                      <a:cxn ang="0">
                        <a:pos x="0" y="5"/>
                      </a:cxn>
                      <a:cxn ang="0">
                        <a:pos x="0" y="0"/>
                      </a:cxn>
                      <a:cxn ang="0">
                        <a:pos x="6" y="0"/>
                      </a:cxn>
                      <a:cxn ang="0">
                        <a:pos x="6" y="0"/>
                      </a:cxn>
                      <a:cxn ang="0">
                        <a:pos x="12" y="0"/>
                      </a:cxn>
                      <a:cxn ang="0">
                        <a:pos x="17" y="5"/>
                      </a:cxn>
                      <a:cxn ang="0">
                        <a:pos x="17" y="16"/>
                      </a:cxn>
                    </a:cxnLst>
                    <a:rect l="0" t="0" r="r" b="b"/>
                    <a:pathLst>
                      <a:path w="17" h="21">
                        <a:moveTo>
                          <a:pt x="17" y="16"/>
                        </a:moveTo>
                        <a:lnTo>
                          <a:pt x="12" y="21"/>
                        </a:lnTo>
                        <a:lnTo>
                          <a:pt x="6" y="21"/>
                        </a:lnTo>
                        <a:lnTo>
                          <a:pt x="6" y="21"/>
                        </a:lnTo>
                        <a:lnTo>
                          <a:pt x="0" y="21"/>
                        </a:lnTo>
                        <a:lnTo>
                          <a:pt x="0" y="16"/>
                        </a:lnTo>
                        <a:lnTo>
                          <a:pt x="0" y="5"/>
                        </a:lnTo>
                        <a:lnTo>
                          <a:pt x="0" y="0"/>
                        </a:lnTo>
                        <a:lnTo>
                          <a:pt x="6" y="0"/>
                        </a:lnTo>
                        <a:lnTo>
                          <a:pt x="6" y="0"/>
                        </a:lnTo>
                        <a:lnTo>
                          <a:pt x="12" y="0"/>
                        </a:lnTo>
                        <a:lnTo>
                          <a:pt x="17" y="5"/>
                        </a:lnTo>
                        <a:lnTo>
                          <a:pt x="17"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10" name="Freeform 787">
                    <a:extLst>
                      <a:ext uri="{FF2B5EF4-FFF2-40B4-BE49-F238E27FC236}">
                        <a16:creationId xmlns="" xmlns:a16="http://schemas.microsoft.com/office/drawing/2014/main" id="{3A4E1996-EF61-4009-84D2-7D00EFA220E0}"/>
                      </a:ext>
                    </a:extLst>
                  </p:cNvPr>
                  <p:cNvSpPr>
                    <a:spLocks/>
                  </p:cNvSpPr>
                  <p:nvPr/>
                </p:nvSpPr>
                <p:spPr bwMode="auto">
                  <a:xfrm>
                    <a:off x="1689" y="2594"/>
                    <a:ext cx="25" cy="16"/>
                  </a:xfrm>
                  <a:custGeom>
                    <a:avLst/>
                    <a:gdLst/>
                    <a:ahLst/>
                    <a:cxnLst>
                      <a:cxn ang="0">
                        <a:pos x="6" y="16"/>
                      </a:cxn>
                      <a:cxn ang="0">
                        <a:pos x="0" y="10"/>
                      </a:cxn>
                      <a:cxn ang="0">
                        <a:pos x="0" y="5"/>
                      </a:cxn>
                      <a:cxn ang="0">
                        <a:pos x="0" y="5"/>
                      </a:cxn>
                      <a:cxn ang="0">
                        <a:pos x="0" y="0"/>
                      </a:cxn>
                      <a:cxn ang="0">
                        <a:pos x="6" y="0"/>
                      </a:cxn>
                      <a:cxn ang="0">
                        <a:pos x="12" y="0"/>
                      </a:cxn>
                      <a:cxn ang="0">
                        <a:pos x="17" y="0"/>
                      </a:cxn>
                      <a:cxn ang="0">
                        <a:pos x="17" y="5"/>
                      </a:cxn>
                      <a:cxn ang="0">
                        <a:pos x="17" y="5"/>
                      </a:cxn>
                      <a:cxn ang="0">
                        <a:pos x="17" y="10"/>
                      </a:cxn>
                      <a:cxn ang="0">
                        <a:pos x="12" y="16"/>
                      </a:cxn>
                      <a:cxn ang="0">
                        <a:pos x="6" y="16"/>
                      </a:cxn>
                    </a:cxnLst>
                    <a:rect l="0" t="0" r="r" b="b"/>
                    <a:pathLst>
                      <a:path w="17" h="16">
                        <a:moveTo>
                          <a:pt x="6" y="16"/>
                        </a:moveTo>
                        <a:lnTo>
                          <a:pt x="0" y="10"/>
                        </a:lnTo>
                        <a:lnTo>
                          <a:pt x="0" y="5"/>
                        </a:lnTo>
                        <a:lnTo>
                          <a:pt x="0" y="5"/>
                        </a:lnTo>
                        <a:lnTo>
                          <a:pt x="0" y="0"/>
                        </a:lnTo>
                        <a:lnTo>
                          <a:pt x="6" y="0"/>
                        </a:lnTo>
                        <a:lnTo>
                          <a:pt x="12" y="0"/>
                        </a:lnTo>
                        <a:lnTo>
                          <a:pt x="17" y="0"/>
                        </a:lnTo>
                        <a:lnTo>
                          <a:pt x="17" y="5"/>
                        </a:lnTo>
                        <a:lnTo>
                          <a:pt x="17" y="5"/>
                        </a:lnTo>
                        <a:lnTo>
                          <a:pt x="17" y="10"/>
                        </a:lnTo>
                        <a:lnTo>
                          <a:pt x="12"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11" name="Freeform 788">
                    <a:extLst>
                      <a:ext uri="{FF2B5EF4-FFF2-40B4-BE49-F238E27FC236}">
                        <a16:creationId xmlns="" xmlns:a16="http://schemas.microsoft.com/office/drawing/2014/main" id="{072DD167-DBC7-4A74-A315-4A300C4BB252}"/>
                      </a:ext>
                    </a:extLst>
                  </p:cNvPr>
                  <p:cNvSpPr>
                    <a:spLocks/>
                  </p:cNvSpPr>
                  <p:nvPr/>
                </p:nvSpPr>
                <p:spPr bwMode="auto">
                  <a:xfrm>
                    <a:off x="1698" y="2594"/>
                    <a:ext cx="60" cy="16"/>
                  </a:xfrm>
                  <a:custGeom>
                    <a:avLst/>
                    <a:gdLst/>
                    <a:ahLst/>
                    <a:cxnLst>
                      <a:cxn ang="0">
                        <a:pos x="6" y="16"/>
                      </a:cxn>
                      <a:cxn ang="0">
                        <a:pos x="0" y="10"/>
                      </a:cxn>
                      <a:cxn ang="0">
                        <a:pos x="0" y="5"/>
                      </a:cxn>
                      <a:cxn ang="0">
                        <a:pos x="0" y="5"/>
                      </a:cxn>
                      <a:cxn ang="0">
                        <a:pos x="0" y="0"/>
                      </a:cxn>
                      <a:cxn ang="0">
                        <a:pos x="6" y="0"/>
                      </a:cxn>
                      <a:cxn ang="0">
                        <a:pos x="34" y="0"/>
                      </a:cxn>
                      <a:cxn ang="0">
                        <a:pos x="40" y="0"/>
                      </a:cxn>
                      <a:cxn ang="0">
                        <a:pos x="40" y="5"/>
                      </a:cxn>
                      <a:cxn ang="0">
                        <a:pos x="40" y="5"/>
                      </a:cxn>
                      <a:cxn ang="0">
                        <a:pos x="40" y="10"/>
                      </a:cxn>
                      <a:cxn ang="0">
                        <a:pos x="34" y="16"/>
                      </a:cxn>
                      <a:cxn ang="0">
                        <a:pos x="6" y="16"/>
                      </a:cxn>
                    </a:cxnLst>
                    <a:rect l="0" t="0" r="r" b="b"/>
                    <a:pathLst>
                      <a:path w="40" h="16">
                        <a:moveTo>
                          <a:pt x="6" y="16"/>
                        </a:moveTo>
                        <a:lnTo>
                          <a:pt x="0" y="10"/>
                        </a:lnTo>
                        <a:lnTo>
                          <a:pt x="0" y="5"/>
                        </a:lnTo>
                        <a:lnTo>
                          <a:pt x="0" y="5"/>
                        </a:lnTo>
                        <a:lnTo>
                          <a:pt x="0" y="0"/>
                        </a:lnTo>
                        <a:lnTo>
                          <a:pt x="6" y="0"/>
                        </a:lnTo>
                        <a:lnTo>
                          <a:pt x="34" y="0"/>
                        </a:lnTo>
                        <a:lnTo>
                          <a:pt x="40" y="0"/>
                        </a:lnTo>
                        <a:lnTo>
                          <a:pt x="40" y="5"/>
                        </a:lnTo>
                        <a:lnTo>
                          <a:pt x="40" y="5"/>
                        </a:lnTo>
                        <a:lnTo>
                          <a:pt x="40" y="10"/>
                        </a:lnTo>
                        <a:lnTo>
                          <a:pt x="34"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12" name="Freeform 789">
                    <a:extLst>
                      <a:ext uri="{FF2B5EF4-FFF2-40B4-BE49-F238E27FC236}">
                        <a16:creationId xmlns="" xmlns:a16="http://schemas.microsoft.com/office/drawing/2014/main" id="{5397EB55-BD4E-4387-934C-E466136B31FA}"/>
                      </a:ext>
                    </a:extLst>
                  </p:cNvPr>
                  <p:cNvSpPr>
                    <a:spLocks/>
                  </p:cNvSpPr>
                  <p:nvPr/>
                </p:nvSpPr>
                <p:spPr bwMode="auto">
                  <a:xfrm>
                    <a:off x="1740" y="2594"/>
                    <a:ext cx="112" cy="16"/>
                  </a:xfrm>
                  <a:custGeom>
                    <a:avLst/>
                    <a:gdLst/>
                    <a:ahLst/>
                    <a:cxnLst>
                      <a:cxn ang="0">
                        <a:pos x="6" y="16"/>
                      </a:cxn>
                      <a:cxn ang="0">
                        <a:pos x="0" y="10"/>
                      </a:cxn>
                      <a:cxn ang="0">
                        <a:pos x="0" y="5"/>
                      </a:cxn>
                      <a:cxn ang="0">
                        <a:pos x="0" y="5"/>
                      </a:cxn>
                      <a:cxn ang="0">
                        <a:pos x="0" y="0"/>
                      </a:cxn>
                      <a:cxn ang="0">
                        <a:pos x="6" y="0"/>
                      </a:cxn>
                      <a:cxn ang="0">
                        <a:pos x="68" y="0"/>
                      </a:cxn>
                      <a:cxn ang="0">
                        <a:pos x="74" y="0"/>
                      </a:cxn>
                      <a:cxn ang="0">
                        <a:pos x="74" y="5"/>
                      </a:cxn>
                      <a:cxn ang="0">
                        <a:pos x="74" y="5"/>
                      </a:cxn>
                      <a:cxn ang="0">
                        <a:pos x="74" y="10"/>
                      </a:cxn>
                      <a:cxn ang="0">
                        <a:pos x="68" y="16"/>
                      </a:cxn>
                      <a:cxn ang="0">
                        <a:pos x="6" y="16"/>
                      </a:cxn>
                    </a:cxnLst>
                    <a:rect l="0" t="0" r="r" b="b"/>
                    <a:pathLst>
                      <a:path w="74" h="16">
                        <a:moveTo>
                          <a:pt x="6" y="16"/>
                        </a:moveTo>
                        <a:lnTo>
                          <a:pt x="0" y="10"/>
                        </a:lnTo>
                        <a:lnTo>
                          <a:pt x="0" y="5"/>
                        </a:lnTo>
                        <a:lnTo>
                          <a:pt x="0" y="5"/>
                        </a:lnTo>
                        <a:lnTo>
                          <a:pt x="0" y="0"/>
                        </a:lnTo>
                        <a:lnTo>
                          <a:pt x="6" y="0"/>
                        </a:lnTo>
                        <a:lnTo>
                          <a:pt x="68" y="0"/>
                        </a:lnTo>
                        <a:lnTo>
                          <a:pt x="74" y="0"/>
                        </a:lnTo>
                        <a:lnTo>
                          <a:pt x="74" y="5"/>
                        </a:lnTo>
                        <a:lnTo>
                          <a:pt x="74" y="5"/>
                        </a:lnTo>
                        <a:lnTo>
                          <a:pt x="74" y="10"/>
                        </a:lnTo>
                        <a:lnTo>
                          <a:pt x="68"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13" name="Freeform 790">
                    <a:extLst>
                      <a:ext uri="{FF2B5EF4-FFF2-40B4-BE49-F238E27FC236}">
                        <a16:creationId xmlns="" xmlns:a16="http://schemas.microsoft.com/office/drawing/2014/main" id="{275213EB-3937-40F3-B039-42041E14F261}"/>
                      </a:ext>
                    </a:extLst>
                  </p:cNvPr>
                  <p:cNvSpPr>
                    <a:spLocks/>
                  </p:cNvSpPr>
                  <p:nvPr/>
                </p:nvSpPr>
                <p:spPr bwMode="auto">
                  <a:xfrm>
                    <a:off x="1835" y="2594"/>
                    <a:ext cx="145" cy="16"/>
                  </a:xfrm>
                  <a:custGeom>
                    <a:avLst/>
                    <a:gdLst/>
                    <a:ahLst/>
                    <a:cxnLst>
                      <a:cxn ang="0">
                        <a:pos x="5" y="16"/>
                      </a:cxn>
                      <a:cxn ang="0">
                        <a:pos x="0" y="10"/>
                      </a:cxn>
                      <a:cxn ang="0">
                        <a:pos x="0" y="5"/>
                      </a:cxn>
                      <a:cxn ang="0">
                        <a:pos x="0" y="5"/>
                      </a:cxn>
                      <a:cxn ang="0">
                        <a:pos x="0" y="0"/>
                      </a:cxn>
                      <a:cxn ang="0">
                        <a:pos x="5" y="0"/>
                      </a:cxn>
                      <a:cxn ang="0">
                        <a:pos x="91" y="0"/>
                      </a:cxn>
                      <a:cxn ang="0">
                        <a:pos x="96" y="0"/>
                      </a:cxn>
                      <a:cxn ang="0">
                        <a:pos x="96" y="5"/>
                      </a:cxn>
                      <a:cxn ang="0">
                        <a:pos x="96" y="5"/>
                      </a:cxn>
                      <a:cxn ang="0">
                        <a:pos x="96" y="10"/>
                      </a:cxn>
                      <a:cxn ang="0">
                        <a:pos x="91" y="16"/>
                      </a:cxn>
                      <a:cxn ang="0">
                        <a:pos x="5" y="16"/>
                      </a:cxn>
                    </a:cxnLst>
                    <a:rect l="0" t="0" r="r" b="b"/>
                    <a:pathLst>
                      <a:path w="96" h="16">
                        <a:moveTo>
                          <a:pt x="5" y="16"/>
                        </a:moveTo>
                        <a:lnTo>
                          <a:pt x="0" y="10"/>
                        </a:lnTo>
                        <a:lnTo>
                          <a:pt x="0" y="5"/>
                        </a:lnTo>
                        <a:lnTo>
                          <a:pt x="0" y="5"/>
                        </a:lnTo>
                        <a:lnTo>
                          <a:pt x="0" y="0"/>
                        </a:lnTo>
                        <a:lnTo>
                          <a:pt x="5" y="0"/>
                        </a:lnTo>
                        <a:lnTo>
                          <a:pt x="91" y="0"/>
                        </a:lnTo>
                        <a:lnTo>
                          <a:pt x="96" y="0"/>
                        </a:lnTo>
                        <a:lnTo>
                          <a:pt x="96" y="5"/>
                        </a:lnTo>
                        <a:lnTo>
                          <a:pt x="96" y="5"/>
                        </a:lnTo>
                        <a:lnTo>
                          <a:pt x="96" y="10"/>
                        </a:lnTo>
                        <a:lnTo>
                          <a:pt x="91"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14" name="Freeform 791">
                    <a:extLst>
                      <a:ext uri="{FF2B5EF4-FFF2-40B4-BE49-F238E27FC236}">
                        <a16:creationId xmlns="" xmlns:a16="http://schemas.microsoft.com/office/drawing/2014/main" id="{5DF3E208-8FD1-474D-820D-F918F097E057}"/>
                      </a:ext>
                    </a:extLst>
                  </p:cNvPr>
                  <p:cNvSpPr>
                    <a:spLocks/>
                  </p:cNvSpPr>
                  <p:nvPr/>
                </p:nvSpPr>
                <p:spPr bwMode="auto">
                  <a:xfrm>
                    <a:off x="1964" y="2594"/>
                    <a:ext cx="266" cy="16"/>
                  </a:xfrm>
                  <a:custGeom>
                    <a:avLst/>
                    <a:gdLst/>
                    <a:ahLst/>
                    <a:cxnLst>
                      <a:cxn ang="0">
                        <a:pos x="6" y="16"/>
                      </a:cxn>
                      <a:cxn ang="0">
                        <a:pos x="0" y="10"/>
                      </a:cxn>
                      <a:cxn ang="0">
                        <a:pos x="0" y="5"/>
                      </a:cxn>
                      <a:cxn ang="0">
                        <a:pos x="0" y="5"/>
                      </a:cxn>
                      <a:cxn ang="0">
                        <a:pos x="0" y="0"/>
                      </a:cxn>
                      <a:cxn ang="0">
                        <a:pos x="6" y="0"/>
                      </a:cxn>
                      <a:cxn ang="0">
                        <a:pos x="170" y="0"/>
                      </a:cxn>
                      <a:cxn ang="0">
                        <a:pos x="176" y="0"/>
                      </a:cxn>
                      <a:cxn ang="0">
                        <a:pos x="176" y="5"/>
                      </a:cxn>
                      <a:cxn ang="0">
                        <a:pos x="176" y="5"/>
                      </a:cxn>
                      <a:cxn ang="0">
                        <a:pos x="176" y="10"/>
                      </a:cxn>
                      <a:cxn ang="0">
                        <a:pos x="170" y="16"/>
                      </a:cxn>
                      <a:cxn ang="0">
                        <a:pos x="6" y="16"/>
                      </a:cxn>
                    </a:cxnLst>
                    <a:rect l="0" t="0" r="r" b="b"/>
                    <a:pathLst>
                      <a:path w="176" h="16">
                        <a:moveTo>
                          <a:pt x="6" y="16"/>
                        </a:moveTo>
                        <a:lnTo>
                          <a:pt x="0" y="10"/>
                        </a:lnTo>
                        <a:lnTo>
                          <a:pt x="0" y="5"/>
                        </a:lnTo>
                        <a:lnTo>
                          <a:pt x="0" y="5"/>
                        </a:lnTo>
                        <a:lnTo>
                          <a:pt x="0" y="0"/>
                        </a:lnTo>
                        <a:lnTo>
                          <a:pt x="6" y="0"/>
                        </a:lnTo>
                        <a:lnTo>
                          <a:pt x="170" y="0"/>
                        </a:lnTo>
                        <a:lnTo>
                          <a:pt x="176" y="0"/>
                        </a:lnTo>
                        <a:lnTo>
                          <a:pt x="176" y="5"/>
                        </a:lnTo>
                        <a:lnTo>
                          <a:pt x="176" y="5"/>
                        </a:lnTo>
                        <a:lnTo>
                          <a:pt x="176" y="10"/>
                        </a:lnTo>
                        <a:lnTo>
                          <a:pt x="170"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15" name="Freeform 792">
                    <a:extLst>
                      <a:ext uri="{FF2B5EF4-FFF2-40B4-BE49-F238E27FC236}">
                        <a16:creationId xmlns="" xmlns:a16="http://schemas.microsoft.com/office/drawing/2014/main" id="{439ECB01-AB0A-4D9F-8D38-566D346CB78E}"/>
                      </a:ext>
                    </a:extLst>
                  </p:cNvPr>
                  <p:cNvSpPr>
                    <a:spLocks/>
                  </p:cNvSpPr>
                  <p:nvPr/>
                </p:nvSpPr>
                <p:spPr bwMode="auto">
                  <a:xfrm>
                    <a:off x="2212" y="2594"/>
                    <a:ext cx="77" cy="16"/>
                  </a:xfrm>
                  <a:custGeom>
                    <a:avLst/>
                    <a:gdLst/>
                    <a:ahLst/>
                    <a:cxnLst>
                      <a:cxn ang="0">
                        <a:pos x="6" y="16"/>
                      </a:cxn>
                      <a:cxn ang="0">
                        <a:pos x="0" y="10"/>
                      </a:cxn>
                      <a:cxn ang="0">
                        <a:pos x="0" y="5"/>
                      </a:cxn>
                      <a:cxn ang="0">
                        <a:pos x="0" y="5"/>
                      </a:cxn>
                      <a:cxn ang="0">
                        <a:pos x="0" y="0"/>
                      </a:cxn>
                      <a:cxn ang="0">
                        <a:pos x="6" y="0"/>
                      </a:cxn>
                      <a:cxn ang="0">
                        <a:pos x="46" y="0"/>
                      </a:cxn>
                      <a:cxn ang="0">
                        <a:pos x="51" y="0"/>
                      </a:cxn>
                      <a:cxn ang="0">
                        <a:pos x="51" y="5"/>
                      </a:cxn>
                      <a:cxn ang="0">
                        <a:pos x="51" y="5"/>
                      </a:cxn>
                      <a:cxn ang="0">
                        <a:pos x="51" y="10"/>
                      </a:cxn>
                      <a:cxn ang="0">
                        <a:pos x="46" y="16"/>
                      </a:cxn>
                      <a:cxn ang="0">
                        <a:pos x="6" y="16"/>
                      </a:cxn>
                    </a:cxnLst>
                    <a:rect l="0" t="0" r="r" b="b"/>
                    <a:pathLst>
                      <a:path w="51" h="16">
                        <a:moveTo>
                          <a:pt x="6" y="16"/>
                        </a:moveTo>
                        <a:lnTo>
                          <a:pt x="0" y="10"/>
                        </a:lnTo>
                        <a:lnTo>
                          <a:pt x="0" y="5"/>
                        </a:lnTo>
                        <a:lnTo>
                          <a:pt x="0" y="5"/>
                        </a:lnTo>
                        <a:lnTo>
                          <a:pt x="0" y="0"/>
                        </a:lnTo>
                        <a:lnTo>
                          <a:pt x="6" y="0"/>
                        </a:lnTo>
                        <a:lnTo>
                          <a:pt x="46" y="0"/>
                        </a:lnTo>
                        <a:lnTo>
                          <a:pt x="51" y="0"/>
                        </a:lnTo>
                        <a:lnTo>
                          <a:pt x="51" y="5"/>
                        </a:lnTo>
                        <a:lnTo>
                          <a:pt x="51" y="5"/>
                        </a:lnTo>
                        <a:lnTo>
                          <a:pt x="51" y="10"/>
                        </a:lnTo>
                        <a:lnTo>
                          <a:pt x="46"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16" name="Freeform 793">
                    <a:extLst>
                      <a:ext uri="{FF2B5EF4-FFF2-40B4-BE49-F238E27FC236}">
                        <a16:creationId xmlns="" xmlns:a16="http://schemas.microsoft.com/office/drawing/2014/main" id="{644124B3-DDB0-4544-B95E-77A2B3B782E2}"/>
                      </a:ext>
                    </a:extLst>
                  </p:cNvPr>
                  <p:cNvSpPr>
                    <a:spLocks/>
                  </p:cNvSpPr>
                  <p:nvPr/>
                </p:nvSpPr>
                <p:spPr bwMode="auto">
                  <a:xfrm>
                    <a:off x="2272" y="2594"/>
                    <a:ext cx="94" cy="16"/>
                  </a:xfrm>
                  <a:custGeom>
                    <a:avLst/>
                    <a:gdLst/>
                    <a:ahLst/>
                    <a:cxnLst>
                      <a:cxn ang="0">
                        <a:pos x="6" y="16"/>
                      </a:cxn>
                      <a:cxn ang="0">
                        <a:pos x="0" y="10"/>
                      </a:cxn>
                      <a:cxn ang="0">
                        <a:pos x="0" y="5"/>
                      </a:cxn>
                      <a:cxn ang="0">
                        <a:pos x="0" y="5"/>
                      </a:cxn>
                      <a:cxn ang="0">
                        <a:pos x="0" y="0"/>
                      </a:cxn>
                      <a:cxn ang="0">
                        <a:pos x="6" y="0"/>
                      </a:cxn>
                      <a:cxn ang="0">
                        <a:pos x="57" y="0"/>
                      </a:cxn>
                      <a:cxn ang="0">
                        <a:pos x="62" y="0"/>
                      </a:cxn>
                      <a:cxn ang="0">
                        <a:pos x="62" y="5"/>
                      </a:cxn>
                      <a:cxn ang="0">
                        <a:pos x="62" y="5"/>
                      </a:cxn>
                      <a:cxn ang="0">
                        <a:pos x="62" y="10"/>
                      </a:cxn>
                      <a:cxn ang="0">
                        <a:pos x="57" y="16"/>
                      </a:cxn>
                      <a:cxn ang="0">
                        <a:pos x="6" y="16"/>
                      </a:cxn>
                    </a:cxnLst>
                    <a:rect l="0" t="0" r="r" b="b"/>
                    <a:pathLst>
                      <a:path w="62" h="16">
                        <a:moveTo>
                          <a:pt x="6" y="16"/>
                        </a:moveTo>
                        <a:lnTo>
                          <a:pt x="0" y="10"/>
                        </a:lnTo>
                        <a:lnTo>
                          <a:pt x="0" y="5"/>
                        </a:lnTo>
                        <a:lnTo>
                          <a:pt x="0" y="5"/>
                        </a:lnTo>
                        <a:lnTo>
                          <a:pt x="0" y="0"/>
                        </a:lnTo>
                        <a:lnTo>
                          <a:pt x="6" y="0"/>
                        </a:lnTo>
                        <a:lnTo>
                          <a:pt x="57" y="0"/>
                        </a:lnTo>
                        <a:lnTo>
                          <a:pt x="62" y="0"/>
                        </a:lnTo>
                        <a:lnTo>
                          <a:pt x="62" y="5"/>
                        </a:lnTo>
                        <a:lnTo>
                          <a:pt x="62" y="5"/>
                        </a:lnTo>
                        <a:lnTo>
                          <a:pt x="62" y="10"/>
                        </a:lnTo>
                        <a:lnTo>
                          <a:pt x="57"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17" name="Freeform 794">
                    <a:extLst>
                      <a:ext uri="{FF2B5EF4-FFF2-40B4-BE49-F238E27FC236}">
                        <a16:creationId xmlns="" xmlns:a16="http://schemas.microsoft.com/office/drawing/2014/main" id="{CB89DA62-66FC-4857-BB2F-BC1762070588}"/>
                      </a:ext>
                    </a:extLst>
                  </p:cNvPr>
                  <p:cNvSpPr>
                    <a:spLocks/>
                  </p:cNvSpPr>
                  <p:nvPr/>
                </p:nvSpPr>
                <p:spPr bwMode="auto">
                  <a:xfrm>
                    <a:off x="2349" y="2594"/>
                    <a:ext cx="26" cy="16"/>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18" name="Freeform 795">
                    <a:extLst>
                      <a:ext uri="{FF2B5EF4-FFF2-40B4-BE49-F238E27FC236}">
                        <a16:creationId xmlns="" xmlns:a16="http://schemas.microsoft.com/office/drawing/2014/main" id="{1D2919A7-784E-4DA7-8162-DE750F0B8465}"/>
                      </a:ext>
                    </a:extLst>
                  </p:cNvPr>
                  <p:cNvSpPr>
                    <a:spLocks/>
                  </p:cNvSpPr>
                  <p:nvPr/>
                </p:nvSpPr>
                <p:spPr bwMode="auto">
                  <a:xfrm>
                    <a:off x="2358" y="2594"/>
                    <a:ext cx="52" cy="16"/>
                  </a:xfrm>
                  <a:custGeom>
                    <a:avLst/>
                    <a:gdLst/>
                    <a:ahLst/>
                    <a:cxnLst>
                      <a:cxn ang="0">
                        <a:pos x="5" y="16"/>
                      </a:cxn>
                      <a:cxn ang="0">
                        <a:pos x="0" y="10"/>
                      </a:cxn>
                      <a:cxn ang="0">
                        <a:pos x="0" y="5"/>
                      </a:cxn>
                      <a:cxn ang="0">
                        <a:pos x="0" y="5"/>
                      </a:cxn>
                      <a:cxn ang="0">
                        <a:pos x="0" y="0"/>
                      </a:cxn>
                      <a:cxn ang="0">
                        <a:pos x="5" y="0"/>
                      </a:cxn>
                      <a:cxn ang="0">
                        <a:pos x="28" y="0"/>
                      </a:cxn>
                      <a:cxn ang="0">
                        <a:pos x="34" y="0"/>
                      </a:cxn>
                      <a:cxn ang="0">
                        <a:pos x="34" y="5"/>
                      </a:cxn>
                      <a:cxn ang="0">
                        <a:pos x="34" y="5"/>
                      </a:cxn>
                      <a:cxn ang="0">
                        <a:pos x="34" y="10"/>
                      </a:cxn>
                      <a:cxn ang="0">
                        <a:pos x="28" y="16"/>
                      </a:cxn>
                      <a:cxn ang="0">
                        <a:pos x="5" y="16"/>
                      </a:cxn>
                    </a:cxnLst>
                    <a:rect l="0" t="0" r="r" b="b"/>
                    <a:pathLst>
                      <a:path w="34" h="16">
                        <a:moveTo>
                          <a:pt x="5" y="16"/>
                        </a:moveTo>
                        <a:lnTo>
                          <a:pt x="0" y="10"/>
                        </a:lnTo>
                        <a:lnTo>
                          <a:pt x="0" y="5"/>
                        </a:lnTo>
                        <a:lnTo>
                          <a:pt x="0" y="5"/>
                        </a:lnTo>
                        <a:lnTo>
                          <a:pt x="0" y="0"/>
                        </a:lnTo>
                        <a:lnTo>
                          <a:pt x="5" y="0"/>
                        </a:lnTo>
                        <a:lnTo>
                          <a:pt x="28" y="0"/>
                        </a:lnTo>
                        <a:lnTo>
                          <a:pt x="34" y="0"/>
                        </a:lnTo>
                        <a:lnTo>
                          <a:pt x="34" y="5"/>
                        </a:lnTo>
                        <a:lnTo>
                          <a:pt x="34" y="5"/>
                        </a:lnTo>
                        <a:lnTo>
                          <a:pt x="34" y="10"/>
                        </a:lnTo>
                        <a:lnTo>
                          <a:pt x="28"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19" name="Freeform 796">
                    <a:extLst>
                      <a:ext uri="{FF2B5EF4-FFF2-40B4-BE49-F238E27FC236}">
                        <a16:creationId xmlns="" xmlns:a16="http://schemas.microsoft.com/office/drawing/2014/main" id="{86EF7EBE-5862-4B7E-ACF5-736A7564D715}"/>
                      </a:ext>
                    </a:extLst>
                  </p:cNvPr>
                  <p:cNvSpPr>
                    <a:spLocks/>
                  </p:cNvSpPr>
                  <p:nvPr/>
                </p:nvSpPr>
                <p:spPr bwMode="auto">
                  <a:xfrm>
                    <a:off x="2392" y="2594"/>
                    <a:ext cx="34" cy="16"/>
                  </a:xfrm>
                  <a:custGeom>
                    <a:avLst/>
                    <a:gdLst/>
                    <a:ahLst/>
                    <a:cxnLst>
                      <a:cxn ang="0">
                        <a:pos x="6" y="16"/>
                      </a:cxn>
                      <a:cxn ang="0">
                        <a:pos x="0" y="10"/>
                      </a:cxn>
                      <a:cxn ang="0">
                        <a:pos x="0" y="5"/>
                      </a:cxn>
                      <a:cxn ang="0">
                        <a:pos x="0" y="5"/>
                      </a:cxn>
                      <a:cxn ang="0">
                        <a:pos x="0" y="0"/>
                      </a:cxn>
                      <a:cxn ang="0">
                        <a:pos x="6" y="0"/>
                      </a:cxn>
                      <a:cxn ang="0">
                        <a:pos x="17" y="0"/>
                      </a:cxn>
                      <a:cxn ang="0">
                        <a:pos x="23" y="0"/>
                      </a:cxn>
                      <a:cxn ang="0">
                        <a:pos x="23" y="5"/>
                      </a:cxn>
                      <a:cxn ang="0">
                        <a:pos x="23" y="5"/>
                      </a:cxn>
                      <a:cxn ang="0">
                        <a:pos x="23" y="10"/>
                      </a:cxn>
                      <a:cxn ang="0">
                        <a:pos x="17" y="16"/>
                      </a:cxn>
                      <a:cxn ang="0">
                        <a:pos x="6" y="16"/>
                      </a:cxn>
                    </a:cxnLst>
                    <a:rect l="0" t="0" r="r" b="b"/>
                    <a:pathLst>
                      <a:path w="23" h="16">
                        <a:moveTo>
                          <a:pt x="6" y="16"/>
                        </a:moveTo>
                        <a:lnTo>
                          <a:pt x="0" y="10"/>
                        </a:lnTo>
                        <a:lnTo>
                          <a:pt x="0" y="5"/>
                        </a:lnTo>
                        <a:lnTo>
                          <a:pt x="0" y="5"/>
                        </a:lnTo>
                        <a:lnTo>
                          <a:pt x="0" y="0"/>
                        </a:lnTo>
                        <a:lnTo>
                          <a:pt x="6" y="0"/>
                        </a:lnTo>
                        <a:lnTo>
                          <a:pt x="17" y="0"/>
                        </a:lnTo>
                        <a:lnTo>
                          <a:pt x="23" y="0"/>
                        </a:lnTo>
                        <a:lnTo>
                          <a:pt x="23" y="5"/>
                        </a:lnTo>
                        <a:lnTo>
                          <a:pt x="23" y="5"/>
                        </a:lnTo>
                        <a:lnTo>
                          <a:pt x="23" y="10"/>
                        </a:lnTo>
                        <a:lnTo>
                          <a:pt x="17"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20" name="Freeform 797">
                    <a:extLst>
                      <a:ext uri="{FF2B5EF4-FFF2-40B4-BE49-F238E27FC236}">
                        <a16:creationId xmlns="" xmlns:a16="http://schemas.microsoft.com/office/drawing/2014/main" id="{C5F62682-DAD9-4FFF-B828-578934CB1BEA}"/>
                      </a:ext>
                    </a:extLst>
                  </p:cNvPr>
                  <p:cNvSpPr>
                    <a:spLocks/>
                  </p:cNvSpPr>
                  <p:nvPr/>
                </p:nvSpPr>
                <p:spPr bwMode="auto">
                  <a:xfrm>
                    <a:off x="2410" y="2594"/>
                    <a:ext cx="33" cy="16"/>
                  </a:xfrm>
                  <a:custGeom>
                    <a:avLst/>
                    <a:gdLst/>
                    <a:ahLst/>
                    <a:cxnLst>
                      <a:cxn ang="0">
                        <a:pos x="5" y="16"/>
                      </a:cxn>
                      <a:cxn ang="0">
                        <a:pos x="0" y="10"/>
                      </a:cxn>
                      <a:cxn ang="0">
                        <a:pos x="0" y="5"/>
                      </a:cxn>
                      <a:cxn ang="0">
                        <a:pos x="0" y="5"/>
                      </a:cxn>
                      <a:cxn ang="0">
                        <a:pos x="0" y="0"/>
                      </a:cxn>
                      <a:cxn ang="0">
                        <a:pos x="5" y="0"/>
                      </a:cxn>
                      <a:cxn ang="0">
                        <a:pos x="17" y="0"/>
                      </a:cxn>
                      <a:cxn ang="0">
                        <a:pos x="22" y="0"/>
                      </a:cxn>
                      <a:cxn ang="0">
                        <a:pos x="22" y="5"/>
                      </a:cxn>
                      <a:cxn ang="0">
                        <a:pos x="22" y="5"/>
                      </a:cxn>
                      <a:cxn ang="0">
                        <a:pos x="22" y="10"/>
                      </a:cxn>
                      <a:cxn ang="0">
                        <a:pos x="17" y="16"/>
                      </a:cxn>
                      <a:cxn ang="0">
                        <a:pos x="5" y="16"/>
                      </a:cxn>
                    </a:cxnLst>
                    <a:rect l="0" t="0" r="r" b="b"/>
                    <a:pathLst>
                      <a:path w="22" h="16">
                        <a:moveTo>
                          <a:pt x="5" y="16"/>
                        </a:moveTo>
                        <a:lnTo>
                          <a:pt x="0" y="10"/>
                        </a:lnTo>
                        <a:lnTo>
                          <a:pt x="0" y="5"/>
                        </a:lnTo>
                        <a:lnTo>
                          <a:pt x="0" y="5"/>
                        </a:lnTo>
                        <a:lnTo>
                          <a:pt x="0" y="0"/>
                        </a:lnTo>
                        <a:lnTo>
                          <a:pt x="5" y="0"/>
                        </a:lnTo>
                        <a:lnTo>
                          <a:pt x="17" y="0"/>
                        </a:lnTo>
                        <a:lnTo>
                          <a:pt x="22" y="0"/>
                        </a:lnTo>
                        <a:lnTo>
                          <a:pt x="22" y="5"/>
                        </a:lnTo>
                        <a:lnTo>
                          <a:pt x="22" y="5"/>
                        </a:lnTo>
                        <a:lnTo>
                          <a:pt x="22" y="10"/>
                        </a:lnTo>
                        <a:lnTo>
                          <a:pt x="17"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21" name="Freeform 798">
                    <a:extLst>
                      <a:ext uri="{FF2B5EF4-FFF2-40B4-BE49-F238E27FC236}">
                        <a16:creationId xmlns="" xmlns:a16="http://schemas.microsoft.com/office/drawing/2014/main" id="{0D725928-1C05-447D-8751-7B8B77EA81FA}"/>
                      </a:ext>
                    </a:extLst>
                  </p:cNvPr>
                  <p:cNvSpPr>
                    <a:spLocks/>
                  </p:cNvSpPr>
                  <p:nvPr/>
                </p:nvSpPr>
                <p:spPr bwMode="auto">
                  <a:xfrm>
                    <a:off x="2426" y="2594"/>
                    <a:ext cx="120" cy="16"/>
                  </a:xfrm>
                  <a:custGeom>
                    <a:avLst/>
                    <a:gdLst/>
                    <a:ahLst/>
                    <a:cxnLst>
                      <a:cxn ang="0">
                        <a:pos x="6" y="16"/>
                      </a:cxn>
                      <a:cxn ang="0">
                        <a:pos x="0" y="10"/>
                      </a:cxn>
                      <a:cxn ang="0">
                        <a:pos x="0" y="5"/>
                      </a:cxn>
                      <a:cxn ang="0">
                        <a:pos x="0" y="5"/>
                      </a:cxn>
                      <a:cxn ang="0">
                        <a:pos x="0" y="0"/>
                      </a:cxn>
                      <a:cxn ang="0">
                        <a:pos x="6" y="0"/>
                      </a:cxn>
                      <a:cxn ang="0">
                        <a:pos x="74" y="0"/>
                      </a:cxn>
                      <a:cxn ang="0">
                        <a:pos x="79" y="0"/>
                      </a:cxn>
                      <a:cxn ang="0">
                        <a:pos x="79" y="5"/>
                      </a:cxn>
                      <a:cxn ang="0">
                        <a:pos x="79" y="5"/>
                      </a:cxn>
                      <a:cxn ang="0">
                        <a:pos x="79" y="10"/>
                      </a:cxn>
                      <a:cxn ang="0">
                        <a:pos x="74" y="16"/>
                      </a:cxn>
                      <a:cxn ang="0">
                        <a:pos x="6" y="16"/>
                      </a:cxn>
                    </a:cxnLst>
                    <a:rect l="0" t="0" r="r" b="b"/>
                    <a:pathLst>
                      <a:path w="79" h="16">
                        <a:moveTo>
                          <a:pt x="6" y="16"/>
                        </a:moveTo>
                        <a:lnTo>
                          <a:pt x="0" y="10"/>
                        </a:lnTo>
                        <a:lnTo>
                          <a:pt x="0" y="5"/>
                        </a:lnTo>
                        <a:lnTo>
                          <a:pt x="0" y="5"/>
                        </a:lnTo>
                        <a:lnTo>
                          <a:pt x="0" y="0"/>
                        </a:lnTo>
                        <a:lnTo>
                          <a:pt x="6" y="0"/>
                        </a:lnTo>
                        <a:lnTo>
                          <a:pt x="74" y="0"/>
                        </a:lnTo>
                        <a:lnTo>
                          <a:pt x="79" y="0"/>
                        </a:lnTo>
                        <a:lnTo>
                          <a:pt x="79" y="5"/>
                        </a:lnTo>
                        <a:lnTo>
                          <a:pt x="79" y="5"/>
                        </a:lnTo>
                        <a:lnTo>
                          <a:pt x="79" y="10"/>
                        </a:lnTo>
                        <a:lnTo>
                          <a:pt x="74"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nvGrpSpPr>
                  <p:cNvPr id="265311" name="Group 918">
                    <a:extLst>
                      <a:ext uri="{FF2B5EF4-FFF2-40B4-BE49-F238E27FC236}">
                        <a16:creationId xmlns="" xmlns:a16="http://schemas.microsoft.com/office/drawing/2014/main" id="{977C42A7-20CE-43B9-AA6F-668287251F11}"/>
                      </a:ext>
                    </a:extLst>
                  </p:cNvPr>
                  <p:cNvGrpSpPr>
                    <a:grpSpLocks/>
                  </p:cNvGrpSpPr>
                  <p:nvPr/>
                </p:nvGrpSpPr>
                <p:grpSpPr bwMode="auto">
                  <a:xfrm>
                    <a:off x="2529" y="2463"/>
                    <a:ext cx="2871" cy="142"/>
                    <a:chOff x="2529" y="2463"/>
                    <a:chExt cx="2871" cy="142"/>
                  </a:xfrm>
                </p:grpSpPr>
                <p:sp>
                  <p:nvSpPr>
                    <p:cNvPr id="823" name="Freeform 799">
                      <a:extLst>
                        <a:ext uri="{FF2B5EF4-FFF2-40B4-BE49-F238E27FC236}">
                          <a16:creationId xmlns="" xmlns:a16="http://schemas.microsoft.com/office/drawing/2014/main" id="{36847CCC-A79E-485D-8526-D523BAC0BD6E}"/>
                        </a:ext>
                      </a:extLst>
                    </p:cNvPr>
                    <p:cNvSpPr>
                      <a:spLocks/>
                    </p:cNvSpPr>
                    <p:nvPr/>
                  </p:nvSpPr>
                  <p:spPr bwMode="auto">
                    <a:xfrm>
                      <a:off x="2529" y="2583"/>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24" name="Freeform 800">
                      <a:extLst>
                        <a:ext uri="{FF2B5EF4-FFF2-40B4-BE49-F238E27FC236}">
                          <a16:creationId xmlns="" xmlns:a16="http://schemas.microsoft.com/office/drawing/2014/main" id="{57C44E31-2A5C-4FB5-AE9A-26774258EE64}"/>
                        </a:ext>
                      </a:extLst>
                    </p:cNvPr>
                    <p:cNvSpPr>
                      <a:spLocks/>
                    </p:cNvSpPr>
                    <p:nvPr/>
                  </p:nvSpPr>
                  <p:spPr bwMode="auto">
                    <a:xfrm>
                      <a:off x="2529" y="2583"/>
                      <a:ext cx="68" cy="16"/>
                    </a:xfrm>
                    <a:custGeom>
                      <a:avLst/>
                      <a:gdLst/>
                      <a:ahLst/>
                      <a:cxnLst>
                        <a:cxn ang="0">
                          <a:pos x="6" y="16"/>
                        </a:cxn>
                        <a:cxn ang="0">
                          <a:pos x="0" y="11"/>
                        </a:cxn>
                        <a:cxn ang="0">
                          <a:pos x="0" y="5"/>
                        </a:cxn>
                        <a:cxn ang="0">
                          <a:pos x="0" y="5"/>
                        </a:cxn>
                        <a:cxn ang="0">
                          <a:pos x="0" y="0"/>
                        </a:cxn>
                        <a:cxn ang="0">
                          <a:pos x="6" y="0"/>
                        </a:cxn>
                        <a:cxn ang="0">
                          <a:pos x="40" y="0"/>
                        </a:cxn>
                        <a:cxn ang="0">
                          <a:pos x="45" y="0"/>
                        </a:cxn>
                        <a:cxn ang="0">
                          <a:pos x="45" y="5"/>
                        </a:cxn>
                        <a:cxn ang="0">
                          <a:pos x="45" y="5"/>
                        </a:cxn>
                        <a:cxn ang="0">
                          <a:pos x="45" y="11"/>
                        </a:cxn>
                        <a:cxn ang="0">
                          <a:pos x="40" y="16"/>
                        </a:cxn>
                        <a:cxn ang="0">
                          <a:pos x="6" y="16"/>
                        </a:cxn>
                      </a:cxnLst>
                      <a:rect l="0" t="0" r="r" b="b"/>
                      <a:pathLst>
                        <a:path w="45" h="16">
                          <a:moveTo>
                            <a:pt x="6" y="16"/>
                          </a:moveTo>
                          <a:lnTo>
                            <a:pt x="0" y="11"/>
                          </a:lnTo>
                          <a:lnTo>
                            <a:pt x="0" y="5"/>
                          </a:lnTo>
                          <a:lnTo>
                            <a:pt x="0" y="5"/>
                          </a:lnTo>
                          <a:lnTo>
                            <a:pt x="0" y="0"/>
                          </a:lnTo>
                          <a:lnTo>
                            <a:pt x="6" y="0"/>
                          </a:lnTo>
                          <a:lnTo>
                            <a:pt x="40" y="0"/>
                          </a:lnTo>
                          <a:lnTo>
                            <a:pt x="45" y="0"/>
                          </a:lnTo>
                          <a:lnTo>
                            <a:pt x="45" y="5"/>
                          </a:lnTo>
                          <a:lnTo>
                            <a:pt x="45" y="5"/>
                          </a:lnTo>
                          <a:lnTo>
                            <a:pt x="45" y="11"/>
                          </a:lnTo>
                          <a:lnTo>
                            <a:pt x="40"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25" name="Freeform 801">
                      <a:extLst>
                        <a:ext uri="{FF2B5EF4-FFF2-40B4-BE49-F238E27FC236}">
                          <a16:creationId xmlns="" xmlns:a16="http://schemas.microsoft.com/office/drawing/2014/main" id="{AC62DFC2-510A-491D-BD9C-4BF2E1F2E883}"/>
                        </a:ext>
                      </a:extLst>
                    </p:cNvPr>
                    <p:cNvSpPr>
                      <a:spLocks/>
                    </p:cNvSpPr>
                    <p:nvPr/>
                  </p:nvSpPr>
                  <p:spPr bwMode="auto">
                    <a:xfrm>
                      <a:off x="2581" y="2583"/>
                      <a:ext cx="34" cy="16"/>
                    </a:xfrm>
                    <a:custGeom>
                      <a:avLst/>
                      <a:gdLst/>
                      <a:ahLst/>
                      <a:cxnLst>
                        <a:cxn ang="0">
                          <a:pos x="6" y="16"/>
                        </a:cxn>
                        <a:cxn ang="0">
                          <a:pos x="0" y="11"/>
                        </a:cxn>
                        <a:cxn ang="0">
                          <a:pos x="0" y="5"/>
                        </a:cxn>
                        <a:cxn ang="0">
                          <a:pos x="0" y="5"/>
                        </a:cxn>
                        <a:cxn ang="0">
                          <a:pos x="0" y="0"/>
                        </a:cxn>
                        <a:cxn ang="0">
                          <a:pos x="6" y="0"/>
                        </a:cxn>
                        <a:cxn ang="0">
                          <a:pos x="17" y="0"/>
                        </a:cxn>
                        <a:cxn ang="0">
                          <a:pos x="23" y="0"/>
                        </a:cxn>
                        <a:cxn ang="0">
                          <a:pos x="23" y="5"/>
                        </a:cxn>
                        <a:cxn ang="0">
                          <a:pos x="23" y="5"/>
                        </a:cxn>
                        <a:cxn ang="0">
                          <a:pos x="23" y="11"/>
                        </a:cxn>
                        <a:cxn ang="0">
                          <a:pos x="17" y="16"/>
                        </a:cxn>
                        <a:cxn ang="0">
                          <a:pos x="6" y="16"/>
                        </a:cxn>
                      </a:cxnLst>
                      <a:rect l="0" t="0" r="r" b="b"/>
                      <a:pathLst>
                        <a:path w="23" h="16">
                          <a:moveTo>
                            <a:pt x="6" y="16"/>
                          </a:moveTo>
                          <a:lnTo>
                            <a:pt x="0" y="11"/>
                          </a:lnTo>
                          <a:lnTo>
                            <a:pt x="0" y="5"/>
                          </a:lnTo>
                          <a:lnTo>
                            <a:pt x="0" y="5"/>
                          </a:lnTo>
                          <a:lnTo>
                            <a:pt x="0" y="0"/>
                          </a:lnTo>
                          <a:lnTo>
                            <a:pt x="6" y="0"/>
                          </a:lnTo>
                          <a:lnTo>
                            <a:pt x="17" y="0"/>
                          </a:lnTo>
                          <a:lnTo>
                            <a:pt x="23" y="0"/>
                          </a:lnTo>
                          <a:lnTo>
                            <a:pt x="23" y="5"/>
                          </a:lnTo>
                          <a:lnTo>
                            <a:pt x="23" y="5"/>
                          </a:lnTo>
                          <a:lnTo>
                            <a:pt x="23" y="11"/>
                          </a:lnTo>
                          <a:lnTo>
                            <a:pt x="17"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26" name="Freeform 802">
                      <a:extLst>
                        <a:ext uri="{FF2B5EF4-FFF2-40B4-BE49-F238E27FC236}">
                          <a16:creationId xmlns="" xmlns:a16="http://schemas.microsoft.com/office/drawing/2014/main" id="{E21A8643-C03D-4340-90AE-DE701A10FFE4}"/>
                        </a:ext>
                      </a:extLst>
                    </p:cNvPr>
                    <p:cNvSpPr>
                      <a:spLocks/>
                    </p:cNvSpPr>
                    <p:nvPr/>
                  </p:nvSpPr>
                  <p:spPr bwMode="auto">
                    <a:xfrm>
                      <a:off x="2597" y="2583"/>
                      <a:ext cx="26" cy="16"/>
                    </a:xfrm>
                    <a:custGeom>
                      <a:avLst/>
                      <a:gdLst/>
                      <a:ahLst/>
                      <a:cxnLst>
                        <a:cxn ang="0">
                          <a:pos x="6" y="16"/>
                        </a:cxn>
                        <a:cxn ang="0">
                          <a:pos x="0" y="11"/>
                        </a:cxn>
                        <a:cxn ang="0">
                          <a:pos x="0" y="5"/>
                        </a:cxn>
                        <a:cxn ang="0">
                          <a:pos x="0" y="5"/>
                        </a:cxn>
                        <a:cxn ang="0">
                          <a:pos x="0" y="0"/>
                        </a:cxn>
                        <a:cxn ang="0">
                          <a:pos x="6" y="0"/>
                        </a:cxn>
                        <a:cxn ang="0">
                          <a:pos x="12" y="0"/>
                        </a:cxn>
                        <a:cxn ang="0">
                          <a:pos x="17" y="0"/>
                        </a:cxn>
                        <a:cxn ang="0">
                          <a:pos x="17" y="5"/>
                        </a:cxn>
                        <a:cxn ang="0">
                          <a:pos x="17" y="5"/>
                        </a:cxn>
                        <a:cxn ang="0">
                          <a:pos x="17" y="11"/>
                        </a:cxn>
                        <a:cxn ang="0">
                          <a:pos x="12" y="16"/>
                        </a:cxn>
                        <a:cxn ang="0">
                          <a:pos x="6" y="16"/>
                        </a:cxn>
                      </a:cxnLst>
                      <a:rect l="0" t="0" r="r" b="b"/>
                      <a:pathLst>
                        <a:path w="17" h="16">
                          <a:moveTo>
                            <a:pt x="6" y="16"/>
                          </a:moveTo>
                          <a:lnTo>
                            <a:pt x="0" y="11"/>
                          </a:lnTo>
                          <a:lnTo>
                            <a:pt x="0" y="5"/>
                          </a:lnTo>
                          <a:lnTo>
                            <a:pt x="0" y="5"/>
                          </a:lnTo>
                          <a:lnTo>
                            <a:pt x="0" y="0"/>
                          </a:lnTo>
                          <a:lnTo>
                            <a:pt x="6" y="0"/>
                          </a:lnTo>
                          <a:lnTo>
                            <a:pt x="12" y="0"/>
                          </a:lnTo>
                          <a:lnTo>
                            <a:pt x="17" y="0"/>
                          </a:lnTo>
                          <a:lnTo>
                            <a:pt x="17" y="5"/>
                          </a:lnTo>
                          <a:lnTo>
                            <a:pt x="17" y="5"/>
                          </a:lnTo>
                          <a:lnTo>
                            <a:pt x="17" y="11"/>
                          </a:lnTo>
                          <a:lnTo>
                            <a:pt x="12"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27" name="Freeform 803">
                      <a:extLst>
                        <a:ext uri="{FF2B5EF4-FFF2-40B4-BE49-F238E27FC236}">
                          <a16:creationId xmlns="" xmlns:a16="http://schemas.microsoft.com/office/drawing/2014/main" id="{752B9311-DCF5-4AD3-A2C5-839B187D2947}"/>
                        </a:ext>
                      </a:extLst>
                    </p:cNvPr>
                    <p:cNvSpPr>
                      <a:spLocks/>
                    </p:cNvSpPr>
                    <p:nvPr/>
                  </p:nvSpPr>
                  <p:spPr bwMode="auto">
                    <a:xfrm>
                      <a:off x="2606" y="2575"/>
                      <a:ext cx="26" cy="20"/>
                    </a:xfrm>
                    <a:custGeom>
                      <a:avLst/>
                      <a:gdLst/>
                      <a:ahLst/>
                      <a:cxnLst>
                        <a:cxn ang="0">
                          <a:pos x="17" y="15"/>
                        </a:cxn>
                        <a:cxn ang="0">
                          <a:pos x="11" y="21"/>
                        </a:cxn>
                        <a:cxn ang="0">
                          <a:pos x="6" y="21"/>
                        </a:cxn>
                        <a:cxn ang="0">
                          <a:pos x="6" y="21"/>
                        </a:cxn>
                        <a:cxn ang="0">
                          <a:pos x="0" y="21"/>
                        </a:cxn>
                        <a:cxn ang="0">
                          <a:pos x="0" y="15"/>
                        </a:cxn>
                        <a:cxn ang="0">
                          <a:pos x="0" y="5"/>
                        </a:cxn>
                        <a:cxn ang="0">
                          <a:pos x="0" y="0"/>
                        </a:cxn>
                        <a:cxn ang="0">
                          <a:pos x="6" y="0"/>
                        </a:cxn>
                        <a:cxn ang="0">
                          <a:pos x="6" y="0"/>
                        </a:cxn>
                        <a:cxn ang="0">
                          <a:pos x="11" y="0"/>
                        </a:cxn>
                        <a:cxn ang="0">
                          <a:pos x="17" y="5"/>
                        </a:cxn>
                        <a:cxn ang="0">
                          <a:pos x="17" y="15"/>
                        </a:cxn>
                      </a:cxnLst>
                      <a:rect l="0" t="0" r="r" b="b"/>
                      <a:pathLst>
                        <a:path w="17" h="21">
                          <a:moveTo>
                            <a:pt x="17" y="15"/>
                          </a:moveTo>
                          <a:lnTo>
                            <a:pt x="11" y="21"/>
                          </a:lnTo>
                          <a:lnTo>
                            <a:pt x="6" y="21"/>
                          </a:lnTo>
                          <a:lnTo>
                            <a:pt x="6" y="21"/>
                          </a:lnTo>
                          <a:lnTo>
                            <a:pt x="0" y="21"/>
                          </a:lnTo>
                          <a:lnTo>
                            <a:pt x="0" y="15"/>
                          </a:lnTo>
                          <a:lnTo>
                            <a:pt x="0" y="5"/>
                          </a:lnTo>
                          <a:lnTo>
                            <a:pt x="0" y="0"/>
                          </a:lnTo>
                          <a:lnTo>
                            <a:pt x="6" y="0"/>
                          </a:lnTo>
                          <a:lnTo>
                            <a:pt x="6" y="0"/>
                          </a:lnTo>
                          <a:lnTo>
                            <a:pt x="11" y="0"/>
                          </a:lnTo>
                          <a:lnTo>
                            <a:pt x="17" y="5"/>
                          </a:lnTo>
                          <a:lnTo>
                            <a:pt x="17" y="15"/>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28" name="Freeform 804">
                      <a:extLst>
                        <a:ext uri="{FF2B5EF4-FFF2-40B4-BE49-F238E27FC236}">
                          <a16:creationId xmlns="" xmlns:a16="http://schemas.microsoft.com/office/drawing/2014/main" id="{A51B0D11-D63A-43F9-8596-034D5D04081D}"/>
                        </a:ext>
                      </a:extLst>
                    </p:cNvPr>
                    <p:cNvSpPr>
                      <a:spLocks/>
                    </p:cNvSpPr>
                    <p:nvPr/>
                  </p:nvSpPr>
                  <p:spPr bwMode="auto">
                    <a:xfrm>
                      <a:off x="2606" y="2575"/>
                      <a:ext cx="129" cy="14"/>
                    </a:xfrm>
                    <a:custGeom>
                      <a:avLst/>
                      <a:gdLst/>
                      <a:ahLst/>
                      <a:cxnLst>
                        <a:cxn ang="0">
                          <a:pos x="6" y="15"/>
                        </a:cxn>
                        <a:cxn ang="0">
                          <a:pos x="0" y="10"/>
                        </a:cxn>
                        <a:cxn ang="0">
                          <a:pos x="0" y="5"/>
                        </a:cxn>
                        <a:cxn ang="0">
                          <a:pos x="0" y="5"/>
                        </a:cxn>
                        <a:cxn ang="0">
                          <a:pos x="0" y="0"/>
                        </a:cxn>
                        <a:cxn ang="0">
                          <a:pos x="6" y="0"/>
                        </a:cxn>
                        <a:cxn ang="0">
                          <a:pos x="79" y="0"/>
                        </a:cxn>
                        <a:cxn ang="0">
                          <a:pos x="85" y="0"/>
                        </a:cxn>
                        <a:cxn ang="0">
                          <a:pos x="85" y="5"/>
                        </a:cxn>
                        <a:cxn ang="0">
                          <a:pos x="85" y="5"/>
                        </a:cxn>
                        <a:cxn ang="0">
                          <a:pos x="85" y="10"/>
                        </a:cxn>
                        <a:cxn ang="0">
                          <a:pos x="79" y="15"/>
                        </a:cxn>
                        <a:cxn ang="0">
                          <a:pos x="6" y="15"/>
                        </a:cxn>
                      </a:cxnLst>
                      <a:rect l="0" t="0" r="r" b="b"/>
                      <a:pathLst>
                        <a:path w="85" h="15">
                          <a:moveTo>
                            <a:pt x="6" y="15"/>
                          </a:moveTo>
                          <a:lnTo>
                            <a:pt x="0" y="10"/>
                          </a:lnTo>
                          <a:lnTo>
                            <a:pt x="0" y="5"/>
                          </a:lnTo>
                          <a:lnTo>
                            <a:pt x="0" y="5"/>
                          </a:lnTo>
                          <a:lnTo>
                            <a:pt x="0" y="0"/>
                          </a:lnTo>
                          <a:lnTo>
                            <a:pt x="6" y="0"/>
                          </a:lnTo>
                          <a:lnTo>
                            <a:pt x="79" y="0"/>
                          </a:lnTo>
                          <a:lnTo>
                            <a:pt x="85" y="0"/>
                          </a:lnTo>
                          <a:lnTo>
                            <a:pt x="85" y="5"/>
                          </a:lnTo>
                          <a:lnTo>
                            <a:pt x="85" y="5"/>
                          </a:lnTo>
                          <a:lnTo>
                            <a:pt x="85" y="10"/>
                          </a:lnTo>
                          <a:lnTo>
                            <a:pt x="79" y="15"/>
                          </a:lnTo>
                          <a:lnTo>
                            <a:pt x="6" y="15"/>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29" name="Freeform 805">
                      <a:extLst>
                        <a:ext uri="{FF2B5EF4-FFF2-40B4-BE49-F238E27FC236}">
                          <a16:creationId xmlns="" xmlns:a16="http://schemas.microsoft.com/office/drawing/2014/main" id="{27B56998-4775-47AA-AAC3-7BB6BE795C79}"/>
                        </a:ext>
                      </a:extLst>
                    </p:cNvPr>
                    <p:cNvSpPr>
                      <a:spLocks/>
                    </p:cNvSpPr>
                    <p:nvPr/>
                  </p:nvSpPr>
                  <p:spPr bwMode="auto">
                    <a:xfrm>
                      <a:off x="2711" y="2575"/>
                      <a:ext cx="85" cy="14"/>
                    </a:xfrm>
                    <a:custGeom>
                      <a:avLst/>
                      <a:gdLst/>
                      <a:ahLst/>
                      <a:cxnLst>
                        <a:cxn ang="0">
                          <a:pos x="5" y="15"/>
                        </a:cxn>
                        <a:cxn ang="0">
                          <a:pos x="0" y="10"/>
                        </a:cxn>
                        <a:cxn ang="0">
                          <a:pos x="0" y="5"/>
                        </a:cxn>
                        <a:cxn ang="0">
                          <a:pos x="0" y="5"/>
                        </a:cxn>
                        <a:cxn ang="0">
                          <a:pos x="0" y="0"/>
                        </a:cxn>
                        <a:cxn ang="0">
                          <a:pos x="5" y="0"/>
                        </a:cxn>
                        <a:cxn ang="0">
                          <a:pos x="51" y="0"/>
                        </a:cxn>
                        <a:cxn ang="0">
                          <a:pos x="56" y="0"/>
                        </a:cxn>
                        <a:cxn ang="0">
                          <a:pos x="56" y="5"/>
                        </a:cxn>
                        <a:cxn ang="0">
                          <a:pos x="56" y="5"/>
                        </a:cxn>
                        <a:cxn ang="0">
                          <a:pos x="56" y="10"/>
                        </a:cxn>
                        <a:cxn ang="0">
                          <a:pos x="51" y="15"/>
                        </a:cxn>
                        <a:cxn ang="0">
                          <a:pos x="5" y="15"/>
                        </a:cxn>
                      </a:cxnLst>
                      <a:rect l="0" t="0" r="r" b="b"/>
                      <a:pathLst>
                        <a:path w="56" h="15">
                          <a:moveTo>
                            <a:pt x="5" y="15"/>
                          </a:moveTo>
                          <a:lnTo>
                            <a:pt x="0" y="10"/>
                          </a:lnTo>
                          <a:lnTo>
                            <a:pt x="0" y="5"/>
                          </a:lnTo>
                          <a:lnTo>
                            <a:pt x="0" y="5"/>
                          </a:lnTo>
                          <a:lnTo>
                            <a:pt x="0" y="0"/>
                          </a:lnTo>
                          <a:lnTo>
                            <a:pt x="5" y="0"/>
                          </a:lnTo>
                          <a:lnTo>
                            <a:pt x="51" y="0"/>
                          </a:lnTo>
                          <a:lnTo>
                            <a:pt x="56" y="0"/>
                          </a:lnTo>
                          <a:lnTo>
                            <a:pt x="56" y="5"/>
                          </a:lnTo>
                          <a:lnTo>
                            <a:pt x="56" y="5"/>
                          </a:lnTo>
                          <a:lnTo>
                            <a:pt x="56" y="10"/>
                          </a:lnTo>
                          <a:lnTo>
                            <a:pt x="51" y="15"/>
                          </a:lnTo>
                          <a:lnTo>
                            <a:pt x="5" y="15"/>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30" name="Freeform 806">
                      <a:extLst>
                        <a:ext uri="{FF2B5EF4-FFF2-40B4-BE49-F238E27FC236}">
                          <a16:creationId xmlns="" xmlns:a16="http://schemas.microsoft.com/office/drawing/2014/main" id="{64F113D1-E061-41A1-9080-38C4957F6C22}"/>
                        </a:ext>
                      </a:extLst>
                    </p:cNvPr>
                    <p:cNvSpPr>
                      <a:spLocks/>
                    </p:cNvSpPr>
                    <p:nvPr/>
                  </p:nvSpPr>
                  <p:spPr bwMode="auto">
                    <a:xfrm>
                      <a:off x="2779" y="2575"/>
                      <a:ext cx="52" cy="14"/>
                    </a:xfrm>
                    <a:custGeom>
                      <a:avLst/>
                      <a:gdLst/>
                      <a:ahLst/>
                      <a:cxnLst>
                        <a:cxn ang="0">
                          <a:pos x="6" y="15"/>
                        </a:cxn>
                        <a:cxn ang="0">
                          <a:pos x="0" y="10"/>
                        </a:cxn>
                        <a:cxn ang="0">
                          <a:pos x="0" y="5"/>
                        </a:cxn>
                        <a:cxn ang="0">
                          <a:pos x="0" y="5"/>
                        </a:cxn>
                        <a:cxn ang="0">
                          <a:pos x="0" y="0"/>
                        </a:cxn>
                        <a:cxn ang="0">
                          <a:pos x="6" y="0"/>
                        </a:cxn>
                        <a:cxn ang="0">
                          <a:pos x="28" y="0"/>
                        </a:cxn>
                        <a:cxn ang="0">
                          <a:pos x="34" y="0"/>
                        </a:cxn>
                        <a:cxn ang="0">
                          <a:pos x="34" y="5"/>
                        </a:cxn>
                        <a:cxn ang="0">
                          <a:pos x="34" y="5"/>
                        </a:cxn>
                        <a:cxn ang="0">
                          <a:pos x="34" y="10"/>
                        </a:cxn>
                        <a:cxn ang="0">
                          <a:pos x="28" y="15"/>
                        </a:cxn>
                        <a:cxn ang="0">
                          <a:pos x="6" y="15"/>
                        </a:cxn>
                      </a:cxnLst>
                      <a:rect l="0" t="0" r="r" b="b"/>
                      <a:pathLst>
                        <a:path w="34" h="15">
                          <a:moveTo>
                            <a:pt x="6" y="15"/>
                          </a:moveTo>
                          <a:lnTo>
                            <a:pt x="0" y="10"/>
                          </a:lnTo>
                          <a:lnTo>
                            <a:pt x="0" y="5"/>
                          </a:lnTo>
                          <a:lnTo>
                            <a:pt x="0" y="5"/>
                          </a:lnTo>
                          <a:lnTo>
                            <a:pt x="0" y="0"/>
                          </a:lnTo>
                          <a:lnTo>
                            <a:pt x="6" y="0"/>
                          </a:lnTo>
                          <a:lnTo>
                            <a:pt x="28" y="0"/>
                          </a:lnTo>
                          <a:lnTo>
                            <a:pt x="34" y="0"/>
                          </a:lnTo>
                          <a:lnTo>
                            <a:pt x="34" y="5"/>
                          </a:lnTo>
                          <a:lnTo>
                            <a:pt x="34" y="5"/>
                          </a:lnTo>
                          <a:lnTo>
                            <a:pt x="34" y="10"/>
                          </a:lnTo>
                          <a:lnTo>
                            <a:pt x="28" y="15"/>
                          </a:lnTo>
                          <a:lnTo>
                            <a:pt x="6" y="15"/>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31" name="Freeform 807">
                      <a:extLst>
                        <a:ext uri="{FF2B5EF4-FFF2-40B4-BE49-F238E27FC236}">
                          <a16:creationId xmlns="" xmlns:a16="http://schemas.microsoft.com/office/drawing/2014/main" id="{4608A7D7-C5B4-4C0D-866F-6500A55B21C2}"/>
                        </a:ext>
                      </a:extLst>
                    </p:cNvPr>
                    <p:cNvSpPr>
                      <a:spLocks/>
                    </p:cNvSpPr>
                    <p:nvPr/>
                  </p:nvSpPr>
                  <p:spPr bwMode="auto">
                    <a:xfrm>
                      <a:off x="2814" y="2564"/>
                      <a:ext cx="26" cy="20"/>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32" name="Freeform 808">
                      <a:extLst>
                        <a:ext uri="{FF2B5EF4-FFF2-40B4-BE49-F238E27FC236}">
                          <a16:creationId xmlns="" xmlns:a16="http://schemas.microsoft.com/office/drawing/2014/main" id="{6F906261-DC63-4823-AC97-093CA787ED80}"/>
                        </a:ext>
                      </a:extLst>
                    </p:cNvPr>
                    <p:cNvSpPr>
                      <a:spLocks/>
                    </p:cNvSpPr>
                    <p:nvPr/>
                  </p:nvSpPr>
                  <p:spPr bwMode="auto">
                    <a:xfrm>
                      <a:off x="2814" y="2564"/>
                      <a:ext cx="59" cy="14"/>
                    </a:xfrm>
                    <a:custGeom>
                      <a:avLst/>
                      <a:gdLst/>
                      <a:ahLst/>
                      <a:cxnLst>
                        <a:cxn ang="0">
                          <a:pos x="5" y="16"/>
                        </a:cxn>
                        <a:cxn ang="0">
                          <a:pos x="0" y="11"/>
                        </a:cxn>
                        <a:cxn ang="0">
                          <a:pos x="0" y="5"/>
                        </a:cxn>
                        <a:cxn ang="0">
                          <a:pos x="0" y="5"/>
                        </a:cxn>
                        <a:cxn ang="0">
                          <a:pos x="0" y="0"/>
                        </a:cxn>
                        <a:cxn ang="0">
                          <a:pos x="5" y="0"/>
                        </a:cxn>
                        <a:cxn ang="0">
                          <a:pos x="34" y="0"/>
                        </a:cxn>
                        <a:cxn ang="0">
                          <a:pos x="39" y="0"/>
                        </a:cxn>
                        <a:cxn ang="0">
                          <a:pos x="39" y="5"/>
                        </a:cxn>
                        <a:cxn ang="0">
                          <a:pos x="39" y="5"/>
                        </a:cxn>
                        <a:cxn ang="0">
                          <a:pos x="39" y="11"/>
                        </a:cxn>
                        <a:cxn ang="0">
                          <a:pos x="34" y="16"/>
                        </a:cxn>
                        <a:cxn ang="0">
                          <a:pos x="5" y="16"/>
                        </a:cxn>
                      </a:cxnLst>
                      <a:rect l="0" t="0" r="r" b="b"/>
                      <a:pathLst>
                        <a:path w="39" h="16">
                          <a:moveTo>
                            <a:pt x="5" y="16"/>
                          </a:moveTo>
                          <a:lnTo>
                            <a:pt x="0" y="11"/>
                          </a:lnTo>
                          <a:lnTo>
                            <a:pt x="0" y="5"/>
                          </a:lnTo>
                          <a:lnTo>
                            <a:pt x="0" y="5"/>
                          </a:lnTo>
                          <a:lnTo>
                            <a:pt x="0" y="0"/>
                          </a:lnTo>
                          <a:lnTo>
                            <a:pt x="5" y="0"/>
                          </a:lnTo>
                          <a:lnTo>
                            <a:pt x="34" y="0"/>
                          </a:lnTo>
                          <a:lnTo>
                            <a:pt x="39" y="0"/>
                          </a:lnTo>
                          <a:lnTo>
                            <a:pt x="39" y="5"/>
                          </a:lnTo>
                          <a:lnTo>
                            <a:pt x="39" y="5"/>
                          </a:lnTo>
                          <a:lnTo>
                            <a:pt x="39" y="11"/>
                          </a:lnTo>
                          <a:lnTo>
                            <a:pt x="34"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33" name="Freeform 809">
                      <a:extLst>
                        <a:ext uri="{FF2B5EF4-FFF2-40B4-BE49-F238E27FC236}">
                          <a16:creationId xmlns="" xmlns:a16="http://schemas.microsoft.com/office/drawing/2014/main" id="{62A31C55-0912-4A05-899B-0F9A512C9AB7}"/>
                        </a:ext>
                      </a:extLst>
                    </p:cNvPr>
                    <p:cNvSpPr>
                      <a:spLocks/>
                    </p:cNvSpPr>
                    <p:nvPr/>
                  </p:nvSpPr>
                  <p:spPr bwMode="auto">
                    <a:xfrm>
                      <a:off x="2856" y="2564"/>
                      <a:ext cx="86" cy="14"/>
                    </a:xfrm>
                    <a:custGeom>
                      <a:avLst/>
                      <a:gdLst/>
                      <a:ahLst/>
                      <a:cxnLst>
                        <a:cxn ang="0">
                          <a:pos x="6" y="16"/>
                        </a:cxn>
                        <a:cxn ang="0">
                          <a:pos x="0" y="11"/>
                        </a:cxn>
                        <a:cxn ang="0">
                          <a:pos x="0" y="5"/>
                        </a:cxn>
                        <a:cxn ang="0">
                          <a:pos x="0" y="5"/>
                        </a:cxn>
                        <a:cxn ang="0">
                          <a:pos x="0" y="0"/>
                        </a:cxn>
                        <a:cxn ang="0">
                          <a:pos x="6" y="0"/>
                        </a:cxn>
                        <a:cxn ang="0">
                          <a:pos x="51" y="0"/>
                        </a:cxn>
                        <a:cxn ang="0">
                          <a:pos x="57" y="0"/>
                        </a:cxn>
                        <a:cxn ang="0">
                          <a:pos x="57" y="5"/>
                        </a:cxn>
                        <a:cxn ang="0">
                          <a:pos x="57" y="5"/>
                        </a:cxn>
                        <a:cxn ang="0">
                          <a:pos x="57" y="11"/>
                        </a:cxn>
                        <a:cxn ang="0">
                          <a:pos x="51" y="16"/>
                        </a:cxn>
                        <a:cxn ang="0">
                          <a:pos x="6" y="16"/>
                        </a:cxn>
                      </a:cxnLst>
                      <a:rect l="0" t="0" r="r" b="b"/>
                      <a:pathLst>
                        <a:path w="57" h="16">
                          <a:moveTo>
                            <a:pt x="6" y="16"/>
                          </a:moveTo>
                          <a:lnTo>
                            <a:pt x="0" y="11"/>
                          </a:lnTo>
                          <a:lnTo>
                            <a:pt x="0" y="5"/>
                          </a:lnTo>
                          <a:lnTo>
                            <a:pt x="0" y="5"/>
                          </a:lnTo>
                          <a:lnTo>
                            <a:pt x="0" y="0"/>
                          </a:lnTo>
                          <a:lnTo>
                            <a:pt x="6" y="0"/>
                          </a:lnTo>
                          <a:lnTo>
                            <a:pt x="51" y="0"/>
                          </a:lnTo>
                          <a:lnTo>
                            <a:pt x="57" y="0"/>
                          </a:lnTo>
                          <a:lnTo>
                            <a:pt x="57" y="5"/>
                          </a:lnTo>
                          <a:lnTo>
                            <a:pt x="57" y="5"/>
                          </a:lnTo>
                          <a:lnTo>
                            <a:pt x="57" y="11"/>
                          </a:lnTo>
                          <a:lnTo>
                            <a:pt x="51"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34" name="Freeform 810">
                      <a:extLst>
                        <a:ext uri="{FF2B5EF4-FFF2-40B4-BE49-F238E27FC236}">
                          <a16:creationId xmlns="" xmlns:a16="http://schemas.microsoft.com/office/drawing/2014/main" id="{3E738955-3D15-4300-95BF-516D7FB6ECCE}"/>
                        </a:ext>
                      </a:extLst>
                    </p:cNvPr>
                    <p:cNvSpPr>
                      <a:spLocks/>
                    </p:cNvSpPr>
                    <p:nvPr/>
                  </p:nvSpPr>
                  <p:spPr bwMode="auto">
                    <a:xfrm>
                      <a:off x="2924" y="2564"/>
                      <a:ext cx="53" cy="14"/>
                    </a:xfrm>
                    <a:custGeom>
                      <a:avLst/>
                      <a:gdLst/>
                      <a:ahLst/>
                      <a:cxnLst>
                        <a:cxn ang="0">
                          <a:pos x="6" y="16"/>
                        </a:cxn>
                        <a:cxn ang="0">
                          <a:pos x="0" y="11"/>
                        </a:cxn>
                        <a:cxn ang="0">
                          <a:pos x="0" y="5"/>
                        </a:cxn>
                        <a:cxn ang="0">
                          <a:pos x="0" y="5"/>
                        </a:cxn>
                        <a:cxn ang="0">
                          <a:pos x="0" y="0"/>
                        </a:cxn>
                        <a:cxn ang="0">
                          <a:pos x="6" y="0"/>
                        </a:cxn>
                        <a:cxn ang="0">
                          <a:pos x="29" y="0"/>
                        </a:cxn>
                        <a:cxn ang="0">
                          <a:pos x="35" y="0"/>
                        </a:cxn>
                        <a:cxn ang="0">
                          <a:pos x="35" y="5"/>
                        </a:cxn>
                        <a:cxn ang="0">
                          <a:pos x="35" y="5"/>
                        </a:cxn>
                        <a:cxn ang="0">
                          <a:pos x="35" y="11"/>
                        </a:cxn>
                        <a:cxn ang="0">
                          <a:pos x="29" y="16"/>
                        </a:cxn>
                        <a:cxn ang="0">
                          <a:pos x="6" y="16"/>
                        </a:cxn>
                      </a:cxnLst>
                      <a:rect l="0" t="0" r="r" b="b"/>
                      <a:pathLst>
                        <a:path w="35" h="16">
                          <a:moveTo>
                            <a:pt x="6" y="16"/>
                          </a:moveTo>
                          <a:lnTo>
                            <a:pt x="0" y="11"/>
                          </a:lnTo>
                          <a:lnTo>
                            <a:pt x="0" y="5"/>
                          </a:lnTo>
                          <a:lnTo>
                            <a:pt x="0" y="5"/>
                          </a:lnTo>
                          <a:lnTo>
                            <a:pt x="0" y="0"/>
                          </a:lnTo>
                          <a:lnTo>
                            <a:pt x="6" y="0"/>
                          </a:lnTo>
                          <a:lnTo>
                            <a:pt x="29" y="0"/>
                          </a:lnTo>
                          <a:lnTo>
                            <a:pt x="35" y="0"/>
                          </a:lnTo>
                          <a:lnTo>
                            <a:pt x="35" y="5"/>
                          </a:lnTo>
                          <a:lnTo>
                            <a:pt x="35" y="5"/>
                          </a:lnTo>
                          <a:lnTo>
                            <a:pt x="35" y="11"/>
                          </a:lnTo>
                          <a:lnTo>
                            <a:pt x="29"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35" name="Freeform 811">
                      <a:extLst>
                        <a:ext uri="{FF2B5EF4-FFF2-40B4-BE49-F238E27FC236}">
                          <a16:creationId xmlns="" xmlns:a16="http://schemas.microsoft.com/office/drawing/2014/main" id="{167A5407-0AD1-4C52-A630-EB7882AB6B64}"/>
                        </a:ext>
                      </a:extLst>
                    </p:cNvPr>
                    <p:cNvSpPr>
                      <a:spLocks/>
                    </p:cNvSpPr>
                    <p:nvPr/>
                  </p:nvSpPr>
                  <p:spPr bwMode="auto">
                    <a:xfrm>
                      <a:off x="2959" y="2564"/>
                      <a:ext cx="52" cy="14"/>
                    </a:xfrm>
                    <a:custGeom>
                      <a:avLst/>
                      <a:gdLst/>
                      <a:ahLst/>
                      <a:cxnLst>
                        <a:cxn ang="0">
                          <a:pos x="6" y="16"/>
                        </a:cxn>
                        <a:cxn ang="0">
                          <a:pos x="0" y="11"/>
                        </a:cxn>
                        <a:cxn ang="0">
                          <a:pos x="0" y="5"/>
                        </a:cxn>
                        <a:cxn ang="0">
                          <a:pos x="0" y="5"/>
                        </a:cxn>
                        <a:cxn ang="0">
                          <a:pos x="0" y="0"/>
                        </a:cxn>
                        <a:cxn ang="0">
                          <a:pos x="6" y="0"/>
                        </a:cxn>
                        <a:cxn ang="0">
                          <a:pos x="29" y="0"/>
                        </a:cxn>
                        <a:cxn ang="0">
                          <a:pos x="34" y="0"/>
                        </a:cxn>
                        <a:cxn ang="0">
                          <a:pos x="34" y="5"/>
                        </a:cxn>
                        <a:cxn ang="0">
                          <a:pos x="34" y="5"/>
                        </a:cxn>
                        <a:cxn ang="0">
                          <a:pos x="34" y="11"/>
                        </a:cxn>
                        <a:cxn ang="0">
                          <a:pos x="29" y="16"/>
                        </a:cxn>
                        <a:cxn ang="0">
                          <a:pos x="6" y="16"/>
                        </a:cxn>
                      </a:cxnLst>
                      <a:rect l="0" t="0" r="r" b="b"/>
                      <a:pathLst>
                        <a:path w="34" h="16">
                          <a:moveTo>
                            <a:pt x="6" y="16"/>
                          </a:moveTo>
                          <a:lnTo>
                            <a:pt x="0" y="11"/>
                          </a:lnTo>
                          <a:lnTo>
                            <a:pt x="0" y="5"/>
                          </a:lnTo>
                          <a:lnTo>
                            <a:pt x="0" y="5"/>
                          </a:lnTo>
                          <a:lnTo>
                            <a:pt x="0" y="0"/>
                          </a:lnTo>
                          <a:lnTo>
                            <a:pt x="6" y="0"/>
                          </a:lnTo>
                          <a:lnTo>
                            <a:pt x="29" y="0"/>
                          </a:lnTo>
                          <a:lnTo>
                            <a:pt x="34" y="0"/>
                          </a:lnTo>
                          <a:lnTo>
                            <a:pt x="34" y="5"/>
                          </a:lnTo>
                          <a:lnTo>
                            <a:pt x="34" y="5"/>
                          </a:lnTo>
                          <a:lnTo>
                            <a:pt x="34" y="11"/>
                          </a:lnTo>
                          <a:lnTo>
                            <a:pt x="29"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36" name="Freeform 812">
                      <a:extLst>
                        <a:ext uri="{FF2B5EF4-FFF2-40B4-BE49-F238E27FC236}">
                          <a16:creationId xmlns="" xmlns:a16="http://schemas.microsoft.com/office/drawing/2014/main" id="{F1940AA5-D823-4FEF-8028-F261A86958A2}"/>
                        </a:ext>
                      </a:extLst>
                    </p:cNvPr>
                    <p:cNvSpPr>
                      <a:spLocks/>
                    </p:cNvSpPr>
                    <p:nvPr/>
                  </p:nvSpPr>
                  <p:spPr bwMode="auto">
                    <a:xfrm>
                      <a:off x="2994" y="2564"/>
                      <a:ext cx="189" cy="14"/>
                    </a:xfrm>
                    <a:custGeom>
                      <a:avLst/>
                      <a:gdLst/>
                      <a:ahLst/>
                      <a:cxnLst>
                        <a:cxn ang="0">
                          <a:pos x="6" y="16"/>
                        </a:cxn>
                        <a:cxn ang="0">
                          <a:pos x="0" y="11"/>
                        </a:cxn>
                        <a:cxn ang="0">
                          <a:pos x="0" y="5"/>
                        </a:cxn>
                        <a:cxn ang="0">
                          <a:pos x="0" y="5"/>
                        </a:cxn>
                        <a:cxn ang="0">
                          <a:pos x="0" y="0"/>
                        </a:cxn>
                        <a:cxn ang="0">
                          <a:pos x="6" y="0"/>
                        </a:cxn>
                        <a:cxn ang="0">
                          <a:pos x="119" y="0"/>
                        </a:cxn>
                        <a:cxn ang="0">
                          <a:pos x="125" y="0"/>
                        </a:cxn>
                        <a:cxn ang="0">
                          <a:pos x="125" y="5"/>
                        </a:cxn>
                        <a:cxn ang="0">
                          <a:pos x="125" y="5"/>
                        </a:cxn>
                        <a:cxn ang="0">
                          <a:pos x="125" y="11"/>
                        </a:cxn>
                        <a:cxn ang="0">
                          <a:pos x="119" y="16"/>
                        </a:cxn>
                        <a:cxn ang="0">
                          <a:pos x="6" y="16"/>
                        </a:cxn>
                      </a:cxnLst>
                      <a:rect l="0" t="0" r="r" b="b"/>
                      <a:pathLst>
                        <a:path w="125" h="16">
                          <a:moveTo>
                            <a:pt x="6" y="16"/>
                          </a:moveTo>
                          <a:lnTo>
                            <a:pt x="0" y="11"/>
                          </a:lnTo>
                          <a:lnTo>
                            <a:pt x="0" y="5"/>
                          </a:lnTo>
                          <a:lnTo>
                            <a:pt x="0" y="5"/>
                          </a:lnTo>
                          <a:lnTo>
                            <a:pt x="0" y="0"/>
                          </a:lnTo>
                          <a:lnTo>
                            <a:pt x="6" y="0"/>
                          </a:lnTo>
                          <a:lnTo>
                            <a:pt x="119" y="0"/>
                          </a:lnTo>
                          <a:lnTo>
                            <a:pt x="125" y="0"/>
                          </a:lnTo>
                          <a:lnTo>
                            <a:pt x="125" y="5"/>
                          </a:lnTo>
                          <a:lnTo>
                            <a:pt x="125" y="5"/>
                          </a:lnTo>
                          <a:lnTo>
                            <a:pt x="125" y="11"/>
                          </a:lnTo>
                          <a:lnTo>
                            <a:pt x="119"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37" name="Freeform 813">
                      <a:extLst>
                        <a:ext uri="{FF2B5EF4-FFF2-40B4-BE49-F238E27FC236}">
                          <a16:creationId xmlns="" xmlns:a16="http://schemas.microsoft.com/office/drawing/2014/main" id="{506876F9-B474-4AC8-8669-2A861D084D91}"/>
                        </a:ext>
                      </a:extLst>
                    </p:cNvPr>
                    <p:cNvSpPr>
                      <a:spLocks/>
                    </p:cNvSpPr>
                    <p:nvPr/>
                  </p:nvSpPr>
                  <p:spPr bwMode="auto">
                    <a:xfrm>
                      <a:off x="3150" y="2548"/>
                      <a:ext cx="25" cy="27"/>
                    </a:xfrm>
                    <a:custGeom>
                      <a:avLst/>
                      <a:gdLst/>
                      <a:ahLst/>
                      <a:cxnLst>
                        <a:cxn ang="0">
                          <a:pos x="17" y="21"/>
                        </a:cxn>
                        <a:cxn ang="0">
                          <a:pos x="12" y="27"/>
                        </a:cxn>
                        <a:cxn ang="0">
                          <a:pos x="6" y="27"/>
                        </a:cxn>
                        <a:cxn ang="0">
                          <a:pos x="6" y="27"/>
                        </a:cxn>
                        <a:cxn ang="0">
                          <a:pos x="0" y="27"/>
                        </a:cxn>
                        <a:cxn ang="0">
                          <a:pos x="0" y="21"/>
                        </a:cxn>
                        <a:cxn ang="0">
                          <a:pos x="0" y="5"/>
                        </a:cxn>
                        <a:cxn ang="0">
                          <a:pos x="0" y="0"/>
                        </a:cxn>
                        <a:cxn ang="0">
                          <a:pos x="6" y="0"/>
                        </a:cxn>
                        <a:cxn ang="0">
                          <a:pos x="6" y="0"/>
                        </a:cxn>
                        <a:cxn ang="0">
                          <a:pos x="12" y="0"/>
                        </a:cxn>
                        <a:cxn ang="0">
                          <a:pos x="17" y="5"/>
                        </a:cxn>
                        <a:cxn ang="0">
                          <a:pos x="17" y="21"/>
                        </a:cxn>
                      </a:cxnLst>
                      <a:rect l="0" t="0" r="r" b="b"/>
                      <a:pathLst>
                        <a:path w="17" h="27">
                          <a:moveTo>
                            <a:pt x="17" y="21"/>
                          </a:moveTo>
                          <a:lnTo>
                            <a:pt x="12" y="27"/>
                          </a:lnTo>
                          <a:lnTo>
                            <a:pt x="6" y="27"/>
                          </a:lnTo>
                          <a:lnTo>
                            <a:pt x="6" y="27"/>
                          </a:lnTo>
                          <a:lnTo>
                            <a:pt x="0" y="27"/>
                          </a:lnTo>
                          <a:lnTo>
                            <a:pt x="0" y="21"/>
                          </a:lnTo>
                          <a:lnTo>
                            <a:pt x="0" y="5"/>
                          </a:lnTo>
                          <a:lnTo>
                            <a:pt x="0" y="0"/>
                          </a:lnTo>
                          <a:lnTo>
                            <a:pt x="6" y="0"/>
                          </a:lnTo>
                          <a:lnTo>
                            <a:pt x="6" y="0"/>
                          </a:lnTo>
                          <a:lnTo>
                            <a:pt x="12" y="0"/>
                          </a:lnTo>
                          <a:lnTo>
                            <a:pt x="17" y="5"/>
                          </a:lnTo>
                          <a:lnTo>
                            <a:pt x="17" y="21"/>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38" name="Freeform 814">
                      <a:extLst>
                        <a:ext uri="{FF2B5EF4-FFF2-40B4-BE49-F238E27FC236}">
                          <a16:creationId xmlns="" xmlns:a16="http://schemas.microsoft.com/office/drawing/2014/main" id="{566FAD91-1425-4E0F-9CC1-79FE607659B9}"/>
                        </a:ext>
                      </a:extLst>
                    </p:cNvPr>
                    <p:cNvSpPr>
                      <a:spLocks/>
                    </p:cNvSpPr>
                    <p:nvPr/>
                  </p:nvSpPr>
                  <p:spPr bwMode="auto">
                    <a:xfrm>
                      <a:off x="3150" y="2548"/>
                      <a:ext cx="44" cy="16"/>
                    </a:xfrm>
                    <a:custGeom>
                      <a:avLst/>
                      <a:gdLst/>
                      <a:ahLst/>
                      <a:cxnLst>
                        <a:cxn ang="0">
                          <a:pos x="6" y="16"/>
                        </a:cxn>
                        <a:cxn ang="0">
                          <a:pos x="0" y="11"/>
                        </a:cxn>
                        <a:cxn ang="0">
                          <a:pos x="0" y="5"/>
                        </a:cxn>
                        <a:cxn ang="0">
                          <a:pos x="0" y="5"/>
                        </a:cxn>
                        <a:cxn ang="0">
                          <a:pos x="0" y="0"/>
                        </a:cxn>
                        <a:cxn ang="0">
                          <a:pos x="6" y="0"/>
                        </a:cxn>
                        <a:cxn ang="0">
                          <a:pos x="23" y="0"/>
                        </a:cxn>
                        <a:cxn ang="0">
                          <a:pos x="29" y="0"/>
                        </a:cxn>
                        <a:cxn ang="0">
                          <a:pos x="29" y="5"/>
                        </a:cxn>
                        <a:cxn ang="0">
                          <a:pos x="29" y="5"/>
                        </a:cxn>
                        <a:cxn ang="0">
                          <a:pos x="29" y="11"/>
                        </a:cxn>
                        <a:cxn ang="0">
                          <a:pos x="23" y="16"/>
                        </a:cxn>
                        <a:cxn ang="0">
                          <a:pos x="6" y="16"/>
                        </a:cxn>
                      </a:cxnLst>
                      <a:rect l="0" t="0" r="r" b="b"/>
                      <a:pathLst>
                        <a:path w="29" h="16">
                          <a:moveTo>
                            <a:pt x="6" y="16"/>
                          </a:moveTo>
                          <a:lnTo>
                            <a:pt x="0" y="11"/>
                          </a:lnTo>
                          <a:lnTo>
                            <a:pt x="0" y="5"/>
                          </a:lnTo>
                          <a:lnTo>
                            <a:pt x="0" y="5"/>
                          </a:lnTo>
                          <a:lnTo>
                            <a:pt x="0" y="0"/>
                          </a:lnTo>
                          <a:lnTo>
                            <a:pt x="6" y="0"/>
                          </a:lnTo>
                          <a:lnTo>
                            <a:pt x="23" y="0"/>
                          </a:lnTo>
                          <a:lnTo>
                            <a:pt x="29" y="0"/>
                          </a:lnTo>
                          <a:lnTo>
                            <a:pt x="29" y="5"/>
                          </a:lnTo>
                          <a:lnTo>
                            <a:pt x="29" y="5"/>
                          </a:lnTo>
                          <a:lnTo>
                            <a:pt x="29" y="11"/>
                          </a:lnTo>
                          <a:lnTo>
                            <a:pt x="23"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39" name="Freeform 816">
                      <a:extLst>
                        <a:ext uri="{FF2B5EF4-FFF2-40B4-BE49-F238E27FC236}">
                          <a16:creationId xmlns="" xmlns:a16="http://schemas.microsoft.com/office/drawing/2014/main" id="{85E646AF-D6B0-4834-869A-183EE055EDE2}"/>
                        </a:ext>
                      </a:extLst>
                    </p:cNvPr>
                    <p:cNvSpPr>
                      <a:spLocks/>
                    </p:cNvSpPr>
                    <p:nvPr/>
                  </p:nvSpPr>
                  <p:spPr bwMode="auto">
                    <a:xfrm>
                      <a:off x="3176" y="2537"/>
                      <a:ext cx="25" cy="22"/>
                    </a:xfrm>
                    <a:custGeom>
                      <a:avLst/>
                      <a:gdLst/>
                      <a:ahLst/>
                      <a:cxnLst>
                        <a:cxn ang="0">
                          <a:pos x="17" y="16"/>
                        </a:cxn>
                        <a:cxn ang="0">
                          <a:pos x="12" y="22"/>
                        </a:cxn>
                        <a:cxn ang="0">
                          <a:pos x="6" y="22"/>
                        </a:cxn>
                        <a:cxn ang="0">
                          <a:pos x="6" y="22"/>
                        </a:cxn>
                        <a:cxn ang="0">
                          <a:pos x="0" y="22"/>
                        </a:cxn>
                        <a:cxn ang="0">
                          <a:pos x="0" y="16"/>
                        </a:cxn>
                        <a:cxn ang="0">
                          <a:pos x="0" y="6"/>
                        </a:cxn>
                        <a:cxn ang="0">
                          <a:pos x="0" y="0"/>
                        </a:cxn>
                        <a:cxn ang="0">
                          <a:pos x="6" y="0"/>
                        </a:cxn>
                        <a:cxn ang="0">
                          <a:pos x="6" y="0"/>
                        </a:cxn>
                        <a:cxn ang="0">
                          <a:pos x="12" y="0"/>
                        </a:cxn>
                        <a:cxn ang="0">
                          <a:pos x="17" y="6"/>
                        </a:cxn>
                        <a:cxn ang="0">
                          <a:pos x="17" y="16"/>
                        </a:cxn>
                      </a:cxnLst>
                      <a:rect l="0" t="0" r="r" b="b"/>
                      <a:pathLst>
                        <a:path w="17" h="22">
                          <a:moveTo>
                            <a:pt x="17" y="16"/>
                          </a:moveTo>
                          <a:lnTo>
                            <a:pt x="12" y="22"/>
                          </a:lnTo>
                          <a:lnTo>
                            <a:pt x="6" y="22"/>
                          </a:lnTo>
                          <a:lnTo>
                            <a:pt x="6" y="22"/>
                          </a:lnTo>
                          <a:lnTo>
                            <a:pt x="0" y="22"/>
                          </a:lnTo>
                          <a:lnTo>
                            <a:pt x="0" y="16"/>
                          </a:lnTo>
                          <a:lnTo>
                            <a:pt x="0" y="6"/>
                          </a:lnTo>
                          <a:lnTo>
                            <a:pt x="0" y="0"/>
                          </a:lnTo>
                          <a:lnTo>
                            <a:pt x="6" y="0"/>
                          </a:lnTo>
                          <a:lnTo>
                            <a:pt x="6" y="0"/>
                          </a:lnTo>
                          <a:lnTo>
                            <a:pt x="12" y="0"/>
                          </a:lnTo>
                          <a:lnTo>
                            <a:pt x="17" y="6"/>
                          </a:lnTo>
                          <a:lnTo>
                            <a:pt x="17"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40" name="Freeform 817">
                      <a:extLst>
                        <a:ext uri="{FF2B5EF4-FFF2-40B4-BE49-F238E27FC236}">
                          <a16:creationId xmlns="" xmlns:a16="http://schemas.microsoft.com/office/drawing/2014/main" id="{F257807C-877A-4858-A9A3-DDFBC6E6535B}"/>
                        </a:ext>
                      </a:extLst>
                    </p:cNvPr>
                    <p:cNvSpPr>
                      <a:spLocks/>
                    </p:cNvSpPr>
                    <p:nvPr/>
                  </p:nvSpPr>
                  <p:spPr bwMode="auto">
                    <a:xfrm>
                      <a:off x="3176" y="2537"/>
                      <a:ext cx="488" cy="16"/>
                    </a:xfrm>
                    <a:custGeom>
                      <a:avLst/>
                      <a:gdLst/>
                      <a:ahLst/>
                      <a:cxnLst>
                        <a:cxn ang="0">
                          <a:pos x="6" y="16"/>
                        </a:cxn>
                        <a:cxn ang="0">
                          <a:pos x="0" y="11"/>
                        </a:cxn>
                        <a:cxn ang="0">
                          <a:pos x="0" y="6"/>
                        </a:cxn>
                        <a:cxn ang="0">
                          <a:pos x="0" y="6"/>
                        </a:cxn>
                        <a:cxn ang="0">
                          <a:pos x="0" y="0"/>
                        </a:cxn>
                        <a:cxn ang="0">
                          <a:pos x="6" y="0"/>
                        </a:cxn>
                        <a:cxn ang="0">
                          <a:pos x="318" y="0"/>
                        </a:cxn>
                        <a:cxn ang="0">
                          <a:pos x="323" y="0"/>
                        </a:cxn>
                        <a:cxn ang="0">
                          <a:pos x="323" y="6"/>
                        </a:cxn>
                        <a:cxn ang="0">
                          <a:pos x="323" y="6"/>
                        </a:cxn>
                        <a:cxn ang="0">
                          <a:pos x="323" y="11"/>
                        </a:cxn>
                        <a:cxn ang="0">
                          <a:pos x="318" y="16"/>
                        </a:cxn>
                        <a:cxn ang="0">
                          <a:pos x="6" y="16"/>
                        </a:cxn>
                      </a:cxnLst>
                      <a:rect l="0" t="0" r="r" b="b"/>
                      <a:pathLst>
                        <a:path w="323" h="16">
                          <a:moveTo>
                            <a:pt x="6" y="16"/>
                          </a:moveTo>
                          <a:lnTo>
                            <a:pt x="0" y="11"/>
                          </a:lnTo>
                          <a:lnTo>
                            <a:pt x="0" y="6"/>
                          </a:lnTo>
                          <a:lnTo>
                            <a:pt x="0" y="6"/>
                          </a:lnTo>
                          <a:lnTo>
                            <a:pt x="0" y="0"/>
                          </a:lnTo>
                          <a:lnTo>
                            <a:pt x="6" y="0"/>
                          </a:lnTo>
                          <a:lnTo>
                            <a:pt x="318" y="0"/>
                          </a:lnTo>
                          <a:lnTo>
                            <a:pt x="323" y="0"/>
                          </a:lnTo>
                          <a:lnTo>
                            <a:pt x="323" y="6"/>
                          </a:lnTo>
                          <a:lnTo>
                            <a:pt x="323" y="6"/>
                          </a:lnTo>
                          <a:lnTo>
                            <a:pt x="323" y="11"/>
                          </a:lnTo>
                          <a:lnTo>
                            <a:pt x="318"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41" name="Freeform 818">
                      <a:extLst>
                        <a:ext uri="{FF2B5EF4-FFF2-40B4-BE49-F238E27FC236}">
                          <a16:creationId xmlns="" xmlns:a16="http://schemas.microsoft.com/office/drawing/2014/main" id="{4348F1D1-FB31-495F-87FC-5E153A2313E4}"/>
                        </a:ext>
                      </a:extLst>
                    </p:cNvPr>
                    <p:cNvSpPr>
                      <a:spLocks/>
                    </p:cNvSpPr>
                    <p:nvPr/>
                  </p:nvSpPr>
                  <p:spPr bwMode="auto">
                    <a:xfrm>
                      <a:off x="3647" y="2537"/>
                      <a:ext cx="68" cy="16"/>
                    </a:xfrm>
                    <a:custGeom>
                      <a:avLst/>
                      <a:gdLst/>
                      <a:ahLst/>
                      <a:cxnLst>
                        <a:cxn ang="0">
                          <a:pos x="6" y="16"/>
                        </a:cxn>
                        <a:cxn ang="0">
                          <a:pos x="0" y="11"/>
                        </a:cxn>
                        <a:cxn ang="0">
                          <a:pos x="0" y="6"/>
                        </a:cxn>
                        <a:cxn ang="0">
                          <a:pos x="0" y="6"/>
                        </a:cxn>
                        <a:cxn ang="0">
                          <a:pos x="0" y="0"/>
                        </a:cxn>
                        <a:cxn ang="0">
                          <a:pos x="6" y="0"/>
                        </a:cxn>
                        <a:cxn ang="0">
                          <a:pos x="40" y="0"/>
                        </a:cxn>
                        <a:cxn ang="0">
                          <a:pos x="45" y="0"/>
                        </a:cxn>
                        <a:cxn ang="0">
                          <a:pos x="45" y="6"/>
                        </a:cxn>
                        <a:cxn ang="0">
                          <a:pos x="45" y="6"/>
                        </a:cxn>
                        <a:cxn ang="0">
                          <a:pos x="45" y="11"/>
                        </a:cxn>
                        <a:cxn ang="0">
                          <a:pos x="40" y="16"/>
                        </a:cxn>
                        <a:cxn ang="0">
                          <a:pos x="6" y="16"/>
                        </a:cxn>
                      </a:cxnLst>
                      <a:rect l="0" t="0" r="r" b="b"/>
                      <a:pathLst>
                        <a:path w="45" h="16">
                          <a:moveTo>
                            <a:pt x="6" y="16"/>
                          </a:moveTo>
                          <a:lnTo>
                            <a:pt x="0" y="11"/>
                          </a:lnTo>
                          <a:lnTo>
                            <a:pt x="0" y="6"/>
                          </a:lnTo>
                          <a:lnTo>
                            <a:pt x="0" y="6"/>
                          </a:lnTo>
                          <a:lnTo>
                            <a:pt x="0" y="0"/>
                          </a:lnTo>
                          <a:lnTo>
                            <a:pt x="6" y="0"/>
                          </a:lnTo>
                          <a:lnTo>
                            <a:pt x="40" y="0"/>
                          </a:lnTo>
                          <a:lnTo>
                            <a:pt x="45" y="0"/>
                          </a:lnTo>
                          <a:lnTo>
                            <a:pt x="45" y="6"/>
                          </a:lnTo>
                          <a:lnTo>
                            <a:pt x="45" y="6"/>
                          </a:lnTo>
                          <a:lnTo>
                            <a:pt x="45" y="11"/>
                          </a:lnTo>
                          <a:lnTo>
                            <a:pt x="40"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42" name="Freeform 819">
                      <a:extLst>
                        <a:ext uri="{FF2B5EF4-FFF2-40B4-BE49-F238E27FC236}">
                          <a16:creationId xmlns="" xmlns:a16="http://schemas.microsoft.com/office/drawing/2014/main" id="{885CFDAA-BB71-46FC-96F5-E292575941BB}"/>
                        </a:ext>
                      </a:extLst>
                    </p:cNvPr>
                    <p:cNvSpPr>
                      <a:spLocks/>
                    </p:cNvSpPr>
                    <p:nvPr/>
                  </p:nvSpPr>
                  <p:spPr bwMode="auto">
                    <a:xfrm>
                      <a:off x="3699" y="2537"/>
                      <a:ext cx="77" cy="16"/>
                    </a:xfrm>
                    <a:custGeom>
                      <a:avLst/>
                      <a:gdLst/>
                      <a:ahLst/>
                      <a:cxnLst>
                        <a:cxn ang="0">
                          <a:pos x="6" y="16"/>
                        </a:cxn>
                        <a:cxn ang="0">
                          <a:pos x="0" y="11"/>
                        </a:cxn>
                        <a:cxn ang="0">
                          <a:pos x="0" y="6"/>
                        </a:cxn>
                        <a:cxn ang="0">
                          <a:pos x="0" y="6"/>
                        </a:cxn>
                        <a:cxn ang="0">
                          <a:pos x="0" y="0"/>
                        </a:cxn>
                        <a:cxn ang="0">
                          <a:pos x="6" y="0"/>
                        </a:cxn>
                        <a:cxn ang="0">
                          <a:pos x="45" y="0"/>
                        </a:cxn>
                        <a:cxn ang="0">
                          <a:pos x="51" y="0"/>
                        </a:cxn>
                        <a:cxn ang="0">
                          <a:pos x="51" y="6"/>
                        </a:cxn>
                        <a:cxn ang="0">
                          <a:pos x="51" y="6"/>
                        </a:cxn>
                        <a:cxn ang="0">
                          <a:pos x="51" y="11"/>
                        </a:cxn>
                        <a:cxn ang="0">
                          <a:pos x="45" y="16"/>
                        </a:cxn>
                        <a:cxn ang="0">
                          <a:pos x="6" y="16"/>
                        </a:cxn>
                      </a:cxnLst>
                      <a:rect l="0" t="0" r="r" b="b"/>
                      <a:pathLst>
                        <a:path w="51" h="16">
                          <a:moveTo>
                            <a:pt x="6" y="16"/>
                          </a:moveTo>
                          <a:lnTo>
                            <a:pt x="0" y="11"/>
                          </a:lnTo>
                          <a:lnTo>
                            <a:pt x="0" y="6"/>
                          </a:lnTo>
                          <a:lnTo>
                            <a:pt x="0" y="6"/>
                          </a:lnTo>
                          <a:lnTo>
                            <a:pt x="0" y="0"/>
                          </a:lnTo>
                          <a:lnTo>
                            <a:pt x="6" y="0"/>
                          </a:lnTo>
                          <a:lnTo>
                            <a:pt x="45" y="0"/>
                          </a:lnTo>
                          <a:lnTo>
                            <a:pt x="51" y="0"/>
                          </a:lnTo>
                          <a:lnTo>
                            <a:pt x="51" y="6"/>
                          </a:lnTo>
                          <a:lnTo>
                            <a:pt x="51" y="6"/>
                          </a:lnTo>
                          <a:lnTo>
                            <a:pt x="51" y="11"/>
                          </a:lnTo>
                          <a:lnTo>
                            <a:pt x="45"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43" name="Freeform 820">
                      <a:extLst>
                        <a:ext uri="{FF2B5EF4-FFF2-40B4-BE49-F238E27FC236}">
                          <a16:creationId xmlns="" xmlns:a16="http://schemas.microsoft.com/office/drawing/2014/main" id="{34B11888-A14F-42AC-AF4B-1B9BD59BC14D}"/>
                        </a:ext>
                      </a:extLst>
                    </p:cNvPr>
                    <p:cNvSpPr>
                      <a:spLocks/>
                    </p:cNvSpPr>
                    <p:nvPr/>
                  </p:nvSpPr>
                  <p:spPr bwMode="auto">
                    <a:xfrm>
                      <a:off x="3754" y="2537"/>
                      <a:ext cx="59" cy="16"/>
                    </a:xfrm>
                    <a:custGeom>
                      <a:avLst/>
                      <a:gdLst/>
                      <a:ahLst/>
                      <a:cxnLst>
                        <a:cxn ang="0">
                          <a:pos x="5" y="16"/>
                        </a:cxn>
                        <a:cxn ang="0">
                          <a:pos x="0" y="11"/>
                        </a:cxn>
                        <a:cxn ang="0">
                          <a:pos x="0" y="6"/>
                        </a:cxn>
                        <a:cxn ang="0">
                          <a:pos x="0" y="6"/>
                        </a:cxn>
                        <a:cxn ang="0">
                          <a:pos x="0" y="0"/>
                        </a:cxn>
                        <a:cxn ang="0">
                          <a:pos x="5" y="0"/>
                        </a:cxn>
                        <a:cxn ang="0">
                          <a:pos x="34" y="0"/>
                        </a:cxn>
                        <a:cxn ang="0">
                          <a:pos x="39" y="0"/>
                        </a:cxn>
                        <a:cxn ang="0">
                          <a:pos x="39" y="6"/>
                        </a:cxn>
                        <a:cxn ang="0">
                          <a:pos x="39" y="6"/>
                        </a:cxn>
                        <a:cxn ang="0">
                          <a:pos x="39" y="11"/>
                        </a:cxn>
                        <a:cxn ang="0">
                          <a:pos x="34" y="16"/>
                        </a:cxn>
                        <a:cxn ang="0">
                          <a:pos x="5" y="16"/>
                        </a:cxn>
                      </a:cxnLst>
                      <a:rect l="0" t="0" r="r" b="b"/>
                      <a:pathLst>
                        <a:path w="39" h="16">
                          <a:moveTo>
                            <a:pt x="5" y="16"/>
                          </a:moveTo>
                          <a:lnTo>
                            <a:pt x="0" y="11"/>
                          </a:lnTo>
                          <a:lnTo>
                            <a:pt x="0" y="6"/>
                          </a:lnTo>
                          <a:lnTo>
                            <a:pt x="0" y="6"/>
                          </a:lnTo>
                          <a:lnTo>
                            <a:pt x="0" y="0"/>
                          </a:lnTo>
                          <a:lnTo>
                            <a:pt x="5" y="0"/>
                          </a:lnTo>
                          <a:lnTo>
                            <a:pt x="34" y="0"/>
                          </a:lnTo>
                          <a:lnTo>
                            <a:pt x="39" y="0"/>
                          </a:lnTo>
                          <a:lnTo>
                            <a:pt x="39" y="6"/>
                          </a:lnTo>
                          <a:lnTo>
                            <a:pt x="39" y="6"/>
                          </a:lnTo>
                          <a:lnTo>
                            <a:pt x="39" y="11"/>
                          </a:lnTo>
                          <a:lnTo>
                            <a:pt x="34"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44" name="Freeform 821">
                      <a:extLst>
                        <a:ext uri="{FF2B5EF4-FFF2-40B4-BE49-F238E27FC236}">
                          <a16:creationId xmlns="" xmlns:a16="http://schemas.microsoft.com/office/drawing/2014/main" id="{F96A1EB1-E26D-4271-A07B-AB356D261707}"/>
                        </a:ext>
                      </a:extLst>
                    </p:cNvPr>
                    <p:cNvSpPr>
                      <a:spLocks/>
                    </p:cNvSpPr>
                    <p:nvPr/>
                  </p:nvSpPr>
                  <p:spPr bwMode="auto">
                    <a:xfrm>
                      <a:off x="3796" y="2537"/>
                      <a:ext cx="52" cy="16"/>
                    </a:xfrm>
                    <a:custGeom>
                      <a:avLst/>
                      <a:gdLst/>
                      <a:ahLst/>
                      <a:cxnLst>
                        <a:cxn ang="0">
                          <a:pos x="6" y="16"/>
                        </a:cxn>
                        <a:cxn ang="0">
                          <a:pos x="0" y="11"/>
                        </a:cxn>
                        <a:cxn ang="0">
                          <a:pos x="0" y="6"/>
                        </a:cxn>
                        <a:cxn ang="0">
                          <a:pos x="0" y="6"/>
                        </a:cxn>
                        <a:cxn ang="0">
                          <a:pos x="0" y="0"/>
                        </a:cxn>
                        <a:cxn ang="0">
                          <a:pos x="6" y="0"/>
                        </a:cxn>
                        <a:cxn ang="0">
                          <a:pos x="28" y="0"/>
                        </a:cxn>
                        <a:cxn ang="0">
                          <a:pos x="34" y="0"/>
                        </a:cxn>
                        <a:cxn ang="0">
                          <a:pos x="34" y="6"/>
                        </a:cxn>
                        <a:cxn ang="0">
                          <a:pos x="34" y="6"/>
                        </a:cxn>
                        <a:cxn ang="0">
                          <a:pos x="34" y="11"/>
                        </a:cxn>
                        <a:cxn ang="0">
                          <a:pos x="28" y="16"/>
                        </a:cxn>
                        <a:cxn ang="0">
                          <a:pos x="6" y="16"/>
                        </a:cxn>
                      </a:cxnLst>
                      <a:rect l="0" t="0" r="r" b="b"/>
                      <a:pathLst>
                        <a:path w="34" h="16">
                          <a:moveTo>
                            <a:pt x="6" y="16"/>
                          </a:moveTo>
                          <a:lnTo>
                            <a:pt x="0" y="11"/>
                          </a:lnTo>
                          <a:lnTo>
                            <a:pt x="0" y="6"/>
                          </a:lnTo>
                          <a:lnTo>
                            <a:pt x="0" y="6"/>
                          </a:lnTo>
                          <a:lnTo>
                            <a:pt x="0" y="0"/>
                          </a:lnTo>
                          <a:lnTo>
                            <a:pt x="6" y="0"/>
                          </a:lnTo>
                          <a:lnTo>
                            <a:pt x="28" y="0"/>
                          </a:lnTo>
                          <a:lnTo>
                            <a:pt x="34" y="0"/>
                          </a:lnTo>
                          <a:lnTo>
                            <a:pt x="34" y="6"/>
                          </a:lnTo>
                          <a:lnTo>
                            <a:pt x="34" y="6"/>
                          </a:lnTo>
                          <a:lnTo>
                            <a:pt x="34" y="11"/>
                          </a:lnTo>
                          <a:lnTo>
                            <a:pt x="28"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45" name="Freeform 822">
                      <a:extLst>
                        <a:ext uri="{FF2B5EF4-FFF2-40B4-BE49-F238E27FC236}">
                          <a16:creationId xmlns="" xmlns:a16="http://schemas.microsoft.com/office/drawing/2014/main" id="{D6C76AE8-01E6-47C9-B381-F5281530A9C0}"/>
                        </a:ext>
                      </a:extLst>
                    </p:cNvPr>
                    <p:cNvSpPr>
                      <a:spLocks/>
                    </p:cNvSpPr>
                    <p:nvPr/>
                  </p:nvSpPr>
                  <p:spPr bwMode="auto">
                    <a:xfrm>
                      <a:off x="3831" y="2537"/>
                      <a:ext cx="43" cy="16"/>
                    </a:xfrm>
                    <a:custGeom>
                      <a:avLst/>
                      <a:gdLst/>
                      <a:ahLst/>
                      <a:cxnLst>
                        <a:cxn ang="0">
                          <a:pos x="5" y="16"/>
                        </a:cxn>
                        <a:cxn ang="0">
                          <a:pos x="0" y="11"/>
                        </a:cxn>
                        <a:cxn ang="0">
                          <a:pos x="0" y="6"/>
                        </a:cxn>
                        <a:cxn ang="0">
                          <a:pos x="0" y="6"/>
                        </a:cxn>
                        <a:cxn ang="0">
                          <a:pos x="0" y="0"/>
                        </a:cxn>
                        <a:cxn ang="0">
                          <a:pos x="5" y="0"/>
                        </a:cxn>
                        <a:cxn ang="0">
                          <a:pos x="22" y="0"/>
                        </a:cxn>
                        <a:cxn ang="0">
                          <a:pos x="28" y="0"/>
                        </a:cxn>
                        <a:cxn ang="0">
                          <a:pos x="28" y="6"/>
                        </a:cxn>
                        <a:cxn ang="0">
                          <a:pos x="28" y="6"/>
                        </a:cxn>
                        <a:cxn ang="0">
                          <a:pos x="28" y="11"/>
                        </a:cxn>
                        <a:cxn ang="0">
                          <a:pos x="22" y="16"/>
                        </a:cxn>
                        <a:cxn ang="0">
                          <a:pos x="5" y="16"/>
                        </a:cxn>
                      </a:cxnLst>
                      <a:rect l="0" t="0" r="r" b="b"/>
                      <a:pathLst>
                        <a:path w="28" h="16">
                          <a:moveTo>
                            <a:pt x="5" y="16"/>
                          </a:moveTo>
                          <a:lnTo>
                            <a:pt x="0" y="11"/>
                          </a:lnTo>
                          <a:lnTo>
                            <a:pt x="0" y="6"/>
                          </a:lnTo>
                          <a:lnTo>
                            <a:pt x="0" y="6"/>
                          </a:lnTo>
                          <a:lnTo>
                            <a:pt x="0" y="0"/>
                          </a:lnTo>
                          <a:lnTo>
                            <a:pt x="5" y="0"/>
                          </a:lnTo>
                          <a:lnTo>
                            <a:pt x="22" y="0"/>
                          </a:lnTo>
                          <a:lnTo>
                            <a:pt x="28" y="0"/>
                          </a:lnTo>
                          <a:lnTo>
                            <a:pt x="28" y="6"/>
                          </a:lnTo>
                          <a:lnTo>
                            <a:pt x="28" y="6"/>
                          </a:lnTo>
                          <a:lnTo>
                            <a:pt x="28" y="11"/>
                          </a:lnTo>
                          <a:lnTo>
                            <a:pt x="22"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46" name="Freeform 823">
                      <a:extLst>
                        <a:ext uri="{FF2B5EF4-FFF2-40B4-BE49-F238E27FC236}">
                          <a16:creationId xmlns="" xmlns:a16="http://schemas.microsoft.com/office/drawing/2014/main" id="{94DB6DE2-231B-446A-889A-AC84C31F7548}"/>
                        </a:ext>
                      </a:extLst>
                    </p:cNvPr>
                    <p:cNvSpPr>
                      <a:spLocks/>
                    </p:cNvSpPr>
                    <p:nvPr/>
                  </p:nvSpPr>
                  <p:spPr bwMode="auto">
                    <a:xfrm>
                      <a:off x="3857" y="2537"/>
                      <a:ext cx="51" cy="16"/>
                    </a:xfrm>
                    <a:custGeom>
                      <a:avLst/>
                      <a:gdLst/>
                      <a:ahLst/>
                      <a:cxnLst>
                        <a:cxn ang="0">
                          <a:pos x="5" y="16"/>
                        </a:cxn>
                        <a:cxn ang="0">
                          <a:pos x="0" y="11"/>
                        </a:cxn>
                        <a:cxn ang="0">
                          <a:pos x="0" y="6"/>
                        </a:cxn>
                        <a:cxn ang="0">
                          <a:pos x="0" y="6"/>
                        </a:cxn>
                        <a:cxn ang="0">
                          <a:pos x="0" y="0"/>
                        </a:cxn>
                        <a:cxn ang="0">
                          <a:pos x="5" y="0"/>
                        </a:cxn>
                        <a:cxn ang="0">
                          <a:pos x="28" y="0"/>
                        </a:cxn>
                        <a:cxn ang="0">
                          <a:pos x="34" y="0"/>
                        </a:cxn>
                        <a:cxn ang="0">
                          <a:pos x="34" y="6"/>
                        </a:cxn>
                        <a:cxn ang="0">
                          <a:pos x="34" y="6"/>
                        </a:cxn>
                        <a:cxn ang="0">
                          <a:pos x="34" y="11"/>
                        </a:cxn>
                        <a:cxn ang="0">
                          <a:pos x="28" y="16"/>
                        </a:cxn>
                        <a:cxn ang="0">
                          <a:pos x="5" y="16"/>
                        </a:cxn>
                      </a:cxnLst>
                      <a:rect l="0" t="0" r="r" b="b"/>
                      <a:pathLst>
                        <a:path w="34" h="16">
                          <a:moveTo>
                            <a:pt x="5" y="16"/>
                          </a:moveTo>
                          <a:lnTo>
                            <a:pt x="0" y="11"/>
                          </a:lnTo>
                          <a:lnTo>
                            <a:pt x="0" y="6"/>
                          </a:lnTo>
                          <a:lnTo>
                            <a:pt x="0" y="6"/>
                          </a:lnTo>
                          <a:lnTo>
                            <a:pt x="0" y="0"/>
                          </a:lnTo>
                          <a:lnTo>
                            <a:pt x="5" y="0"/>
                          </a:lnTo>
                          <a:lnTo>
                            <a:pt x="28" y="0"/>
                          </a:lnTo>
                          <a:lnTo>
                            <a:pt x="34" y="0"/>
                          </a:lnTo>
                          <a:lnTo>
                            <a:pt x="34" y="6"/>
                          </a:lnTo>
                          <a:lnTo>
                            <a:pt x="34" y="6"/>
                          </a:lnTo>
                          <a:lnTo>
                            <a:pt x="34" y="11"/>
                          </a:lnTo>
                          <a:lnTo>
                            <a:pt x="28"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47" name="Freeform 824">
                      <a:extLst>
                        <a:ext uri="{FF2B5EF4-FFF2-40B4-BE49-F238E27FC236}">
                          <a16:creationId xmlns="" xmlns:a16="http://schemas.microsoft.com/office/drawing/2014/main" id="{E4001242-508F-49BA-B491-37CF1584B3C9}"/>
                        </a:ext>
                      </a:extLst>
                    </p:cNvPr>
                    <p:cNvSpPr>
                      <a:spLocks/>
                    </p:cNvSpPr>
                    <p:nvPr/>
                  </p:nvSpPr>
                  <p:spPr bwMode="auto">
                    <a:xfrm>
                      <a:off x="3890" y="2537"/>
                      <a:ext cx="26" cy="16"/>
                    </a:xfrm>
                    <a:custGeom>
                      <a:avLst/>
                      <a:gdLst/>
                      <a:ahLst/>
                      <a:cxnLst>
                        <a:cxn ang="0">
                          <a:pos x="6" y="16"/>
                        </a:cxn>
                        <a:cxn ang="0">
                          <a:pos x="0" y="11"/>
                        </a:cxn>
                        <a:cxn ang="0">
                          <a:pos x="0" y="6"/>
                        </a:cxn>
                        <a:cxn ang="0">
                          <a:pos x="0" y="6"/>
                        </a:cxn>
                        <a:cxn ang="0">
                          <a:pos x="0" y="0"/>
                        </a:cxn>
                        <a:cxn ang="0">
                          <a:pos x="6" y="0"/>
                        </a:cxn>
                        <a:cxn ang="0">
                          <a:pos x="12" y="0"/>
                        </a:cxn>
                        <a:cxn ang="0">
                          <a:pos x="17" y="0"/>
                        </a:cxn>
                        <a:cxn ang="0">
                          <a:pos x="17" y="6"/>
                        </a:cxn>
                        <a:cxn ang="0">
                          <a:pos x="17" y="6"/>
                        </a:cxn>
                        <a:cxn ang="0">
                          <a:pos x="17" y="11"/>
                        </a:cxn>
                        <a:cxn ang="0">
                          <a:pos x="12" y="16"/>
                        </a:cxn>
                        <a:cxn ang="0">
                          <a:pos x="6" y="16"/>
                        </a:cxn>
                      </a:cxnLst>
                      <a:rect l="0" t="0" r="r" b="b"/>
                      <a:pathLst>
                        <a:path w="17" h="16">
                          <a:moveTo>
                            <a:pt x="6" y="16"/>
                          </a:moveTo>
                          <a:lnTo>
                            <a:pt x="0" y="11"/>
                          </a:lnTo>
                          <a:lnTo>
                            <a:pt x="0" y="6"/>
                          </a:lnTo>
                          <a:lnTo>
                            <a:pt x="0" y="6"/>
                          </a:lnTo>
                          <a:lnTo>
                            <a:pt x="0" y="0"/>
                          </a:lnTo>
                          <a:lnTo>
                            <a:pt x="6" y="0"/>
                          </a:lnTo>
                          <a:lnTo>
                            <a:pt x="12" y="0"/>
                          </a:lnTo>
                          <a:lnTo>
                            <a:pt x="17" y="0"/>
                          </a:lnTo>
                          <a:lnTo>
                            <a:pt x="17" y="6"/>
                          </a:lnTo>
                          <a:lnTo>
                            <a:pt x="17" y="6"/>
                          </a:lnTo>
                          <a:lnTo>
                            <a:pt x="17" y="11"/>
                          </a:lnTo>
                          <a:lnTo>
                            <a:pt x="12"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48" name="Freeform 825">
                      <a:extLst>
                        <a:ext uri="{FF2B5EF4-FFF2-40B4-BE49-F238E27FC236}">
                          <a16:creationId xmlns="" xmlns:a16="http://schemas.microsoft.com/office/drawing/2014/main" id="{748C7227-523C-45B5-9B4E-572454E1D2D9}"/>
                        </a:ext>
                      </a:extLst>
                    </p:cNvPr>
                    <p:cNvSpPr>
                      <a:spLocks/>
                    </p:cNvSpPr>
                    <p:nvPr/>
                  </p:nvSpPr>
                  <p:spPr bwMode="auto">
                    <a:xfrm>
                      <a:off x="3899" y="2527"/>
                      <a:ext cx="26"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49" name="Freeform 826">
                      <a:extLst>
                        <a:ext uri="{FF2B5EF4-FFF2-40B4-BE49-F238E27FC236}">
                          <a16:creationId xmlns="" xmlns:a16="http://schemas.microsoft.com/office/drawing/2014/main" id="{1C7AC156-857A-40DB-83CD-1205D4A50309}"/>
                        </a:ext>
                      </a:extLst>
                    </p:cNvPr>
                    <p:cNvSpPr>
                      <a:spLocks/>
                    </p:cNvSpPr>
                    <p:nvPr/>
                  </p:nvSpPr>
                  <p:spPr bwMode="auto">
                    <a:xfrm>
                      <a:off x="3899" y="2527"/>
                      <a:ext cx="26" cy="16"/>
                    </a:xfrm>
                    <a:custGeom>
                      <a:avLst/>
                      <a:gdLst/>
                      <a:ahLst/>
                      <a:cxnLst>
                        <a:cxn ang="0">
                          <a:pos x="6" y="16"/>
                        </a:cxn>
                        <a:cxn ang="0">
                          <a:pos x="0" y="10"/>
                        </a:cxn>
                        <a:cxn ang="0">
                          <a:pos x="0" y="5"/>
                        </a:cxn>
                        <a:cxn ang="0">
                          <a:pos x="0" y="5"/>
                        </a:cxn>
                        <a:cxn ang="0">
                          <a:pos x="0" y="0"/>
                        </a:cxn>
                        <a:cxn ang="0">
                          <a:pos x="6" y="0"/>
                        </a:cxn>
                        <a:cxn ang="0">
                          <a:pos x="11" y="0"/>
                        </a:cxn>
                        <a:cxn ang="0">
                          <a:pos x="17" y="0"/>
                        </a:cxn>
                        <a:cxn ang="0">
                          <a:pos x="17" y="5"/>
                        </a:cxn>
                        <a:cxn ang="0">
                          <a:pos x="17" y="5"/>
                        </a:cxn>
                        <a:cxn ang="0">
                          <a:pos x="17" y="10"/>
                        </a:cxn>
                        <a:cxn ang="0">
                          <a:pos x="11" y="16"/>
                        </a:cxn>
                        <a:cxn ang="0">
                          <a:pos x="6" y="16"/>
                        </a:cxn>
                      </a:cxnLst>
                      <a:rect l="0" t="0" r="r" b="b"/>
                      <a:pathLst>
                        <a:path w="17" h="16">
                          <a:moveTo>
                            <a:pt x="6" y="16"/>
                          </a:moveTo>
                          <a:lnTo>
                            <a:pt x="0" y="10"/>
                          </a:lnTo>
                          <a:lnTo>
                            <a:pt x="0" y="5"/>
                          </a:lnTo>
                          <a:lnTo>
                            <a:pt x="0" y="5"/>
                          </a:lnTo>
                          <a:lnTo>
                            <a:pt x="0" y="0"/>
                          </a:lnTo>
                          <a:lnTo>
                            <a:pt x="6" y="0"/>
                          </a:lnTo>
                          <a:lnTo>
                            <a:pt x="11" y="0"/>
                          </a:lnTo>
                          <a:lnTo>
                            <a:pt x="17" y="0"/>
                          </a:lnTo>
                          <a:lnTo>
                            <a:pt x="17" y="5"/>
                          </a:lnTo>
                          <a:lnTo>
                            <a:pt x="17" y="5"/>
                          </a:lnTo>
                          <a:lnTo>
                            <a:pt x="17" y="10"/>
                          </a:lnTo>
                          <a:lnTo>
                            <a:pt x="11"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50" name="Freeform 827">
                      <a:extLst>
                        <a:ext uri="{FF2B5EF4-FFF2-40B4-BE49-F238E27FC236}">
                          <a16:creationId xmlns="" xmlns:a16="http://schemas.microsoft.com/office/drawing/2014/main" id="{6F5B3752-4064-4679-B0F1-B6E69333FF43}"/>
                        </a:ext>
                      </a:extLst>
                    </p:cNvPr>
                    <p:cNvSpPr>
                      <a:spLocks/>
                    </p:cNvSpPr>
                    <p:nvPr/>
                  </p:nvSpPr>
                  <p:spPr bwMode="auto">
                    <a:xfrm>
                      <a:off x="3908" y="2527"/>
                      <a:ext cx="26" cy="16"/>
                    </a:xfrm>
                    <a:custGeom>
                      <a:avLst/>
                      <a:gdLst/>
                      <a:ahLst/>
                      <a:cxnLst>
                        <a:cxn ang="0">
                          <a:pos x="5" y="16"/>
                        </a:cxn>
                        <a:cxn ang="0">
                          <a:pos x="0" y="10"/>
                        </a:cxn>
                        <a:cxn ang="0">
                          <a:pos x="0" y="5"/>
                        </a:cxn>
                        <a:cxn ang="0">
                          <a:pos x="0" y="5"/>
                        </a:cxn>
                        <a:cxn ang="0">
                          <a:pos x="0" y="0"/>
                        </a:cxn>
                        <a:cxn ang="0">
                          <a:pos x="5" y="0"/>
                        </a:cxn>
                        <a:cxn ang="0">
                          <a:pos x="11" y="0"/>
                        </a:cxn>
                        <a:cxn ang="0">
                          <a:pos x="17" y="0"/>
                        </a:cxn>
                        <a:cxn ang="0">
                          <a:pos x="17" y="5"/>
                        </a:cxn>
                        <a:cxn ang="0">
                          <a:pos x="17" y="5"/>
                        </a:cxn>
                        <a:cxn ang="0">
                          <a:pos x="17" y="10"/>
                        </a:cxn>
                        <a:cxn ang="0">
                          <a:pos x="11" y="16"/>
                        </a:cxn>
                        <a:cxn ang="0">
                          <a:pos x="5" y="16"/>
                        </a:cxn>
                      </a:cxnLst>
                      <a:rect l="0" t="0" r="r" b="b"/>
                      <a:pathLst>
                        <a:path w="17" h="16">
                          <a:moveTo>
                            <a:pt x="5" y="16"/>
                          </a:moveTo>
                          <a:lnTo>
                            <a:pt x="0" y="10"/>
                          </a:lnTo>
                          <a:lnTo>
                            <a:pt x="0" y="5"/>
                          </a:lnTo>
                          <a:lnTo>
                            <a:pt x="0" y="5"/>
                          </a:lnTo>
                          <a:lnTo>
                            <a:pt x="0" y="0"/>
                          </a:lnTo>
                          <a:lnTo>
                            <a:pt x="5" y="0"/>
                          </a:lnTo>
                          <a:lnTo>
                            <a:pt x="11" y="0"/>
                          </a:lnTo>
                          <a:lnTo>
                            <a:pt x="17" y="0"/>
                          </a:lnTo>
                          <a:lnTo>
                            <a:pt x="17" y="5"/>
                          </a:lnTo>
                          <a:lnTo>
                            <a:pt x="17" y="5"/>
                          </a:lnTo>
                          <a:lnTo>
                            <a:pt x="17" y="10"/>
                          </a:lnTo>
                          <a:lnTo>
                            <a:pt x="11"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51" name="Freeform 828">
                      <a:extLst>
                        <a:ext uri="{FF2B5EF4-FFF2-40B4-BE49-F238E27FC236}">
                          <a16:creationId xmlns="" xmlns:a16="http://schemas.microsoft.com/office/drawing/2014/main" id="{18300E50-B25F-423E-A055-F967156E770E}"/>
                        </a:ext>
                      </a:extLst>
                    </p:cNvPr>
                    <p:cNvSpPr>
                      <a:spLocks/>
                    </p:cNvSpPr>
                    <p:nvPr/>
                  </p:nvSpPr>
                  <p:spPr bwMode="auto">
                    <a:xfrm>
                      <a:off x="3916" y="2527"/>
                      <a:ext cx="60" cy="16"/>
                    </a:xfrm>
                    <a:custGeom>
                      <a:avLst/>
                      <a:gdLst/>
                      <a:ahLst/>
                      <a:cxnLst>
                        <a:cxn ang="0">
                          <a:pos x="6" y="16"/>
                        </a:cxn>
                        <a:cxn ang="0">
                          <a:pos x="0" y="10"/>
                        </a:cxn>
                        <a:cxn ang="0">
                          <a:pos x="0" y="5"/>
                        </a:cxn>
                        <a:cxn ang="0">
                          <a:pos x="0" y="5"/>
                        </a:cxn>
                        <a:cxn ang="0">
                          <a:pos x="0" y="0"/>
                        </a:cxn>
                        <a:cxn ang="0">
                          <a:pos x="6" y="0"/>
                        </a:cxn>
                        <a:cxn ang="0">
                          <a:pos x="12" y="0"/>
                        </a:cxn>
                        <a:cxn ang="0">
                          <a:pos x="17" y="0"/>
                        </a:cxn>
                        <a:cxn ang="0">
                          <a:pos x="17" y="5"/>
                        </a:cxn>
                        <a:cxn ang="0">
                          <a:pos x="17" y="5"/>
                        </a:cxn>
                        <a:cxn ang="0">
                          <a:pos x="17" y="10"/>
                        </a:cxn>
                        <a:cxn ang="0">
                          <a:pos x="12" y="16"/>
                        </a:cxn>
                        <a:cxn ang="0">
                          <a:pos x="6" y="16"/>
                        </a:cxn>
                      </a:cxnLst>
                      <a:rect l="0" t="0" r="r" b="b"/>
                      <a:pathLst>
                        <a:path w="17" h="16">
                          <a:moveTo>
                            <a:pt x="6" y="16"/>
                          </a:moveTo>
                          <a:lnTo>
                            <a:pt x="0" y="10"/>
                          </a:lnTo>
                          <a:lnTo>
                            <a:pt x="0" y="5"/>
                          </a:lnTo>
                          <a:lnTo>
                            <a:pt x="0" y="5"/>
                          </a:lnTo>
                          <a:lnTo>
                            <a:pt x="0" y="0"/>
                          </a:lnTo>
                          <a:lnTo>
                            <a:pt x="6" y="0"/>
                          </a:lnTo>
                          <a:lnTo>
                            <a:pt x="12" y="0"/>
                          </a:lnTo>
                          <a:lnTo>
                            <a:pt x="17" y="0"/>
                          </a:lnTo>
                          <a:lnTo>
                            <a:pt x="17" y="5"/>
                          </a:lnTo>
                          <a:lnTo>
                            <a:pt x="17" y="5"/>
                          </a:lnTo>
                          <a:lnTo>
                            <a:pt x="17" y="10"/>
                          </a:lnTo>
                          <a:lnTo>
                            <a:pt x="12"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52" name="Freeform 829">
                      <a:extLst>
                        <a:ext uri="{FF2B5EF4-FFF2-40B4-BE49-F238E27FC236}">
                          <a16:creationId xmlns="" xmlns:a16="http://schemas.microsoft.com/office/drawing/2014/main" id="{8EAE7130-B9C8-47CD-B48C-78967D977D81}"/>
                        </a:ext>
                      </a:extLst>
                    </p:cNvPr>
                    <p:cNvSpPr>
                      <a:spLocks/>
                    </p:cNvSpPr>
                    <p:nvPr/>
                  </p:nvSpPr>
                  <p:spPr bwMode="auto">
                    <a:xfrm>
                      <a:off x="3925" y="2516"/>
                      <a:ext cx="60" cy="21"/>
                    </a:xfrm>
                    <a:custGeom>
                      <a:avLst/>
                      <a:gdLst/>
                      <a:ahLst/>
                      <a:cxnLst>
                        <a:cxn ang="0">
                          <a:pos x="17" y="16"/>
                        </a:cxn>
                        <a:cxn ang="0">
                          <a:pos x="11" y="21"/>
                        </a:cxn>
                        <a:cxn ang="0">
                          <a:pos x="6" y="21"/>
                        </a:cxn>
                        <a:cxn ang="0">
                          <a:pos x="6" y="21"/>
                        </a:cxn>
                        <a:cxn ang="0">
                          <a:pos x="0" y="21"/>
                        </a:cxn>
                        <a:cxn ang="0">
                          <a:pos x="0" y="16"/>
                        </a:cxn>
                        <a:cxn ang="0">
                          <a:pos x="0" y="5"/>
                        </a:cxn>
                        <a:cxn ang="0">
                          <a:pos x="0" y="0"/>
                        </a:cxn>
                        <a:cxn ang="0">
                          <a:pos x="6" y="0"/>
                        </a:cxn>
                        <a:cxn ang="0">
                          <a:pos x="6" y="0"/>
                        </a:cxn>
                        <a:cxn ang="0">
                          <a:pos x="11" y="0"/>
                        </a:cxn>
                        <a:cxn ang="0">
                          <a:pos x="17" y="5"/>
                        </a:cxn>
                        <a:cxn ang="0">
                          <a:pos x="17" y="16"/>
                        </a:cxn>
                      </a:cxnLst>
                      <a:rect l="0" t="0" r="r" b="b"/>
                      <a:pathLst>
                        <a:path w="17" h="21">
                          <a:moveTo>
                            <a:pt x="17" y="16"/>
                          </a:moveTo>
                          <a:lnTo>
                            <a:pt x="11" y="21"/>
                          </a:lnTo>
                          <a:lnTo>
                            <a:pt x="6" y="21"/>
                          </a:lnTo>
                          <a:lnTo>
                            <a:pt x="6" y="21"/>
                          </a:lnTo>
                          <a:lnTo>
                            <a:pt x="0" y="21"/>
                          </a:lnTo>
                          <a:lnTo>
                            <a:pt x="0" y="16"/>
                          </a:lnTo>
                          <a:lnTo>
                            <a:pt x="0" y="5"/>
                          </a:lnTo>
                          <a:lnTo>
                            <a:pt x="0" y="0"/>
                          </a:lnTo>
                          <a:lnTo>
                            <a:pt x="6" y="0"/>
                          </a:lnTo>
                          <a:lnTo>
                            <a:pt x="6" y="0"/>
                          </a:lnTo>
                          <a:lnTo>
                            <a:pt x="11" y="0"/>
                          </a:lnTo>
                          <a:lnTo>
                            <a:pt x="17" y="5"/>
                          </a:lnTo>
                          <a:lnTo>
                            <a:pt x="17"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53" name="Freeform 830">
                      <a:extLst>
                        <a:ext uri="{FF2B5EF4-FFF2-40B4-BE49-F238E27FC236}">
                          <a16:creationId xmlns="" xmlns:a16="http://schemas.microsoft.com/office/drawing/2014/main" id="{F7882851-1EA5-43A5-8D36-38A1C8D71C4D}"/>
                        </a:ext>
                      </a:extLst>
                    </p:cNvPr>
                    <p:cNvSpPr>
                      <a:spLocks/>
                    </p:cNvSpPr>
                    <p:nvPr/>
                  </p:nvSpPr>
                  <p:spPr bwMode="auto">
                    <a:xfrm>
                      <a:off x="3925" y="2516"/>
                      <a:ext cx="60" cy="16"/>
                    </a:xfrm>
                    <a:custGeom>
                      <a:avLst/>
                      <a:gdLst/>
                      <a:ahLst/>
                      <a:cxnLst>
                        <a:cxn ang="0">
                          <a:pos x="6" y="16"/>
                        </a:cxn>
                        <a:cxn ang="0">
                          <a:pos x="0" y="11"/>
                        </a:cxn>
                        <a:cxn ang="0">
                          <a:pos x="0" y="5"/>
                        </a:cxn>
                        <a:cxn ang="0">
                          <a:pos x="0" y="5"/>
                        </a:cxn>
                        <a:cxn ang="0">
                          <a:pos x="0" y="0"/>
                        </a:cxn>
                        <a:cxn ang="0">
                          <a:pos x="6" y="0"/>
                        </a:cxn>
                        <a:cxn ang="0">
                          <a:pos x="11" y="0"/>
                        </a:cxn>
                        <a:cxn ang="0">
                          <a:pos x="17" y="0"/>
                        </a:cxn>
                        <a:cxn ang="0">
                          <a:pos x="17" y="5"/>
                        </a:cxn>
                        <a:cxn ang="0">
                          <a:pos x="17" y="5"/>
                        </a:cxn>
                        <a:cxn ang="0">
                          <a:pos x="17" y="11"/>
                        </a:cxn>
                        <a:cxn ang="0">
                          <a:pos x="11" y="16"/>
                        </a:cxn>
                        <a:cxn ang="0">
                          <a:pos x="6" y="16"/>
                        </a:cxn>
                      </a:cxnLst>
                      <a:rect l="0" t="0" r="r" b="b"/>
                      <a:pathLst>
                        <a:path w="17" h="16">
                          <a:moveTo>
                            <a:pt x="6" y="16"/>
                          </a:moveTo>
                          <a:lnTo>
                            <a:pt x="0" y="11"/>
                          </a:lnTo>
                          <a:lnTo>
                            <a:pt x="0" y="5"/>
                          </a:lnTo>
                          <a:lnTo>
                            <a:pt x="0" y="5"/>
                          </a:lnTo>
                          <a:lnTo>
                            <a:pt x="0" y="0"/>
                          </a:lnTo>
                          <a:lnTo>
                            <a:pt x="6" y="0"/>
                          </a:lnTo>
                          <a:lnTo>
                            <a:pt x="11" y="0"/>
                          </a:lnTo>
                          <a:lnTo>
                            <a:pt x="17" y="0"/>
                          </a:lnTo>
                          <a:lnTo>
                            <a:pt x="17" y="5"/>
                          </a:lnTo>
                          <a:lnTo>
                            <a:pt x="17" y="5"/>
                          </a:lnTo>
                          <a:lnTo>
                            <a:pt x="17" y="11"/>
                          </a:lnTo>
                          <a:lnTo>
                            <a:pt x="11"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54" name="Freeform 831">
                      <a:extLst>
                        <a:ext uri="{FF2B5EF4-FFF2-40B4-BE49-F238E27FC236}">
                          <a16:creationId xmlns="" xmlns:a16="http://schemas.microsoft.com/office/drawing/2014/main" id="{8A2D0490-54AF-417A-8435-5DED229E000E}"/>
                        </a:ext>
                      </a:extLst>
                    </p:cNvPr>
                    <p:cNvSpPr>
                      <a:spLocks/>
                    </p:cNvSpPr>
                    <p:nvPr/>
                  </p:nvSpPr>
                  <p:spPr bwMode="auto">
                    <a:xfrm>
                      <a:off x="3934" y="2516"/>
                      <a:ext cx="67" cy="16"/>
                    </a:xfrm>
                    <a:custGeom>
                      <a:avLst/>
                      <a:gdLst/>
                      <a:ahLst/>
                      <a:cxnLst>
                        <a:cxn ang="0">
                          <a:pos x="5" y="16"/>
                        </a:cxn>
                        <a:cxn ang="0">
                          <a:pos x="0" y="11"/>
                        </a:cxn>
                        <a:cxn ang="0">
                          <a:pos x="0" y="5"/>
                        </a:cxn>
                        <a:cxn ang="0">
                          <a:pos x="0" y="5"/>
                        </a:cxn>
                        <a:cxn ang="0">
                          <a:pos x="0" y="0"/>
                        </a:cxn>
                        <a:cxn ang="0">
                          <a:pos x="5" y="0"/>
                        </a:cxn>
                        <a:cxn ang="0">
                          <a:pos x="17" y="0"/>
                        </a:cxn>
                        <a:cxn ang="0">
                          <a:pos x="22" y="0"/>
                        </a:cxn>
                        <a:cxn ang="0">
                          <a:pos x="22" y="5"/>
                        </a:cxn>
                        <a:cxn ang="0">
                          <a:pos x="22" y="5"/>
                        </a:cxn>
                        <a:cxn ang="0">
                          <a:pos x="22" y="11"/>
                        </a:cxn>
                        <a:cxn ang="0">
                          <a:pos x="17" y="16"/>
                        </a:cxn>
                        <a:cxn ang="0">
                          <a:pos x="5" y="16"/>
                        </a:cxn>
                      </a:cxnLst>
                      <a:rect l="0" t="0" r="r" b="b"/>
                      <a:pathLst>
                        <a:path w="22" h="16">
                          <a:moveTo>
                            <a:pt x="5" y="16"/>
                          </a:moveTo>
                          <a:lnTo>
                            <a:pt x="0" y="11"/>
                          </a:lnTo>
                          <a:lnTo>
                            <a:pt x="0" y="5"/>
                          </a:lnTo>
                          <a:lnTo>
                            <a:pt x="0" y="5"/>
                          </a:lnTo>
                          <a:lnTo>
                            <a:pt x="0" y="0"/>
                          </a:lnTo>
                          <a:lnTo>
                            <a:pt x="5" y="0"/>
                          </a:lnTo>
                          <a:lnTo>
                            <a:pt x="17" y="0"/>
                          </a:lnTo>
                          <a:lnTo>
                            <a:pt x="22" y="0"/>
                          </a:lnTo>
                          <a:lnTo>
                            <a:pt x="22" y="5"/>
                          </a:lnTo>
                          <a:lnTo>
                            <a:pt x="22" y="5"/>
                          </a:lnTo>
                          <a:lnTo>
                            <a:pt x="22" y="11"/>
                          </a:lnTo>
                          <a:lnTo>
                            <a:pt x="17"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55" name="Freeform 832">
                      <a:extLst>
                        <a:ext uri="{FF2B5EF4-FFF2-40B4-BE49-F238E27FC236}">
                          <a16:creationId xmlns="" xmlns:a16="http://schemas.microsoft.com/office/drawing/2014/main" id="{D403E341-79D9-48A5-8FEE-57EE6A77AAFD}"/>
                        </a:ext>
                      </a:extLst>
                    </p:cNvPr>
                    <p:cNvSpPr>
                      <a:spLocks/>
                    </p:cNvSpPr>
                    <p:nvPr/>
                  </p:nvSpPr>
                  <p:spPr bwMode="auto">
                    <a:xfrm>
                      <a:off x="3985" y="2516"/>
                      <a:ext cx="34" cy="16"/>
                    </a:xfrm>
                    <a:custGeom>
                      <a:avLst/>
                      <a:gdLst/>
                      <a:ahLst/>
                      <a:cxnLst>
                        <a:cxn ang="0">
                          <a:pos x="6" y="16"/>
                        </a:cxn>
                        <a:cxn ang="0">
                          <a:pos x="0" y="11"/>
                        </a:cxn>
                        <a:cxn ang="0">
                          <a:pos x="0" y="5"/>
                        </a:cxn>
                        <a:cxn ang="0">
                          <a:pos x="0" y="5"/>
                        </a:cxn>
                        <a:cxn ang="0">
                          <a:pos x="0" y="0"/>
                        </a:cxn>
                        <a:cxn ang="0">
                          <a:pos x="6" y="0"/>
                        </a:cxn>
                        <a:cxn ang="0">
                          <a:pos x="17" y="0"/>
                        </a:cxn>
                        <a:cxn ang="0">
                          <a:pos x="23" y="0"/>
                        </a:cxn>
                        <a:cxn ang="0">
                          <a:pos x="23" y="5"/>
                        </a:cxn>
                        <a:cxn ang="0">
                          <a:pos x="23" y="5"/>
                        </a:cxn>
                        <a:cxn ang="0">
                          <a:pos x="23" y="11"/>
                        </a:cxn>
                        <a:cxn ang="0">
                          <a:pos x="17" y="16"/>
                        </a:cxn>
                        <a:cxn ang="0">
                          <a:pos x="6" y="16"/>
                        </a:cxn>
                      </a:cxnLst>
                      <a:rect l="0" t="0" r="r" b="b"/>
                      <a:pathLst>
                        <a:path w="23" h="16">
                          <a:moveTo>
                            <a:pt x="6" y="16"/>
                          </a:moveTo>
                          <a:lnTo>
                            <a:pt x="0" y="11"/>
                          </a:lnTo>
                          <a:lnTo>
                            <a:pt x="0" y="5"/>
                          </a:lnTo>
                          <a:lnTo>
                            <a:pt x="0" y="5"/>
                          </a:lnTo>
                          <a:lnTo>
                            <a:pt x="0" y="0"/>
                          </a:lnTo>
                          <a:lnTo>
                            <a:pt x="6" y="0"/>
                          </a:lnTo>
                          <a:lnTo>
                            <a:pt x="17" y="0"/>
                          </a:lnTo>
                          <a:lnTo>
                            <a:pt x="23" y="0"/>
                          </a:lnTo>
                          <a:lnTo>
                            <a:pt x="23" y="5"/>
                          </a:lnTo>
                          <a:lnTo>
                            <a:pt x="23" y="5"/>
                          </a:lnTo>
                          <a:lnTo>
                            <a:pt x="23" y="11"/>
                          </a:lnTo>
                          <a:lnTo>
                            <a:pt x="17"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56" name="Freeform 833">
                      <a:extLst>
                        <a:ext uri="{FF2B5EF4-FFF2-40B4-BE49-F238E27FC236}">
                          <a16:creationId xmlns="" xmlns:a16="http://schemas.microsoft.com/office/drawing/2014/main" id="{6CA27273-C47D-4CC7-9F75-D1FF9BB5212F}"/>
                        </a:ext>
                      </a:extLst>
                    </p:cNvPr>
                    <p:cNvSpPr>
                      <a:spLocks/>
                    </p:cNvSpPr>
                    <p:nvPr/>
                  </p:nvSpPr>
                  <p:spPr bwMode="auto">
                    <a:xfrm>
                      <a:off x="4001" y="2516"/>
                      <a:ext cx="26" cy="16"/>
                    </a:xfrm>
                    <a:custGeom>
                      <a:avLst/>
                      <a:gdLst/>
                      <a:ahLst/>
                      <a:cxnLst>
                        <a:cxn ang="0">
                          <a:pos x="6" y="16"/>
                        </a:cxn>
                        <a:cxn ang="0">
                          <a:pos x="0" y="11"/>
                        </a:cxn>
                        <a:cxn ang="0">
                          <a:pos x="0" y="5"/>
                        </a:cxn>
                        <a:cxn ang="0">
                          <a:pos x="0" y="5"/>
                        </a:cxn>
                        <a:cxn ang="0">
                          <a:pos x="0" y="0"/>
                        </a:cxn>
                        <a:cxn ang="0">
                          <a:pos x="6" y="0"/>
                        </a:cxn>
                        <a:cxn ang="0">
                          <a:pos x="12" y="0"/>
                        </a:cxn>
                        <a:cxn ang="0">
                          <a:pos x="17" y="0"/>
                        </a:cxn>
                        <a:cxn ang="0">
                          <a:pos x="17" y="5"/>
                        </a:cxn>
                        <a:cxn ang="0">
                          <a:pos x="17" y="5"/>
                        </a:cxn>
                        <a:cxn ang="0">
                          <a:pos x="17" y="11"/>
                        </a:cxn>
                        <a:cxn ang="0">
                          <a:pos x="12" y="16"/>
                        </a:cxn>
                        <a:cxn ang="0">
                          <a:pos x="6" y="16"/>
                        </a:cxn>
                      </a:cxnLst>
                      <a:rect l="0" t="0" r="r" b="b"/>
                      <a:pathLst>
                        <a:path w="17" h="16">
                          <a:moveTo>
                            <a:pt x="6" y="16"/>
                          </a:moveTo>
                          <a:lnTo>
                            <a:pt x="0" y="11"/>
                          </a:lnTo>
                          <a:lnTo>
                            <a:pt x="0" y="5"/>
                          </a:lnTo>
                          <a:lnTo>
                            <a:pt x="0" y="5"/>
                          </a:lnTo>
                          <a:lnTo>
                            <a:pt x="0" y="0"/>
                          </a:lnTo>
                          <a:lnTo>
                            <a:pt x="6" y="0"/>
                          </a:lnTo>
                          <a:lnTo>
                            <a:pt x="12" y="0"/>
                          </a:lnTo>
                          <a:lnTo>
                            <a:pt x="17" y="0"/>
                          </a:lnTo>
                          <a:lnTo>
                            <a:pt x="17" y="5"/>
                          </a:lnTo>
                          <a:lnTo>
                            <a:pt x="17" y="5"/>
                          </a:lnTo>
                          <a:lnTo>
                            <a:pt x="17" y="11"/>
                          </a:lnTo>
                          <a:lnTo>
                            <a:pt x="12"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57" name="Freeform 834">
                      <a:extLst>
                        <a:ext uri="{FF2B5EF4-FFF2-40B4-BE49-F238E27FC236}">
                          <a16:creationId xmlns="" xmlns:a16="http://schemas.microsoft.com/office/drawing/2014/main" id="{BDDB8FA7-71A0-4C7B-A5E8-A494F06D15C3}"/>
                        </a:ext>
                      </a:extLst>
                    </p:cNvPr>
                    <p:cNvSpPr>
                      <a:spLocks/>
                    </p:cNvSpPr>
                    <p:nvPr/>
                  </p:nvSpPr>
                  <p:spPr bwMode="auto">
                    <a:xfrm>
                      <a:off x="4010" y="2499"/>
                      <a:ext cx="26" cy="27"/>
                    </a:xfrm>
                    <a:custGeom>
                      <a:avLst/>
                      <a:gdLst/>
                      <a:ahLst/>
                      <a:cxnLst>
                        <a:cxn ang="0">
                          <a:pos x="17" y="21"/>
                        </a:cxn>
                        <a:cxn ang="0">
                          <a:pos x="11" y="27"/>
                        </a:cxn>
                        <a:cxn ang="0">
                          <a:pos x="6" y="27"/>
                        </a:cxn>
                        <a:cxn ang="0">
                          <a:pos x="6" y="27"/>
                        </a:cxn>
                        <a:cxn ang="0">
                          <a:pos x="0" y="27"/>
                        </a:cxn>
                        <a:cxn ang="0">
                          <a:pos x="0" y="21"/>
                        </a:cxn>
                        <a:cxn ang="0">
                          <a:pos x="0" y="5"/>
                        </a:cxn>
                        <a:cxn ang="0">
                          <a:pos x="0" y="0"/>
                        </a:cxn>
                        <a:cxn ang="0">
                          <a:pos x="6" y="0"/>
                        </a:cxn>
                        <a:cxn ang="0">
                          <a:pos x="6" y="0"/>
                        </a:cxn>
                        <a:cxn ang="0">
                          <a:pos x="11" y="0"/>
                        </a:cxn>
                        <a:cxn ang="0">
                          <a:pos x="17" y="5"/>
                        </a:cxn>
                        <a:cxn ang="0">
                          <a:pos x="17" y="21"/>
                        </a:cxn>
                      </a:cxnLst>
                      <a:rect l="0" t="0" r="r" b="b"/>
                      <a:pathLst>
                        <a:path w="17" h="27">
                          <a:moveTo>
                            <a:pt x="17" y="21"/>
                          </a:moveTo>
                          <a:lnTo>
                            <a:pt x="11" y="27"/>
                          </a:lnTo>
                          <a:lnTo>
                            <a:pt x="6" y="27"/>
                          </a:lnTo>
                          <a:lnTo>
                            <a:pt x="6" y="27"/>
                          </a:lnTo>
                          <a:lnTo>
                            <a:pt x="0" y="27"/>
                          </a:lnTo>
                          <a:lnTo>
                            <a:pt x="0" y="21"/>
                          </a:lnTo>
                          <a:lnTo>
                            <a:pt x="0" y="5"/>
                          </a:lnTo>
                          <a:lnTo>
                            <a:pt x="0" y="0"/>
                          </a:lnTo>
                          <a:lnTo>
                            <a:pt x="6" y="0"/>
                          </a:lnTo>
                          <a:lnTo>
                            <a:pt x="6" y="0"/>
                          </a:lnTo>
                          <a:lnTo>
                            <a:pt x="11" y="0"/>
                          </a:lnTo>
                          <a:lnTo>
                            <a:pt x="17" y="5"/>
                          </a:lnTo>
                          <a:lnTo>
                            <a:pt x="17" y="21"/>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58" name="Freeform 835">
                      <a:extLst>
                        <a:ext uri="{FF2B5EF4-FFF2-40B4-BE49-F238E27FC236}">
                          <a16:creationId xmlns="" xmlns:a16="http://schemas.microsoft.com/office/drawing/2014/main" id="{52B2BBA5-C085-45C7-9126-F8B06550EA2E}"/>
                        </a:ext>
                      </a:extLst>
                    </p:cNvPr>
                    <p:cNvSpPr>
                      <a:spLocks/>
                    </p:cNvSpPr>
                    <p:nvPr/>
                  </p:nvSpPr>
                  <p:spPr bwMode="auto">
                    <a:xfrm>
                      <a:off x="4010" y="2499"/>
                      <a:ext cx="26" cy="16"/>
                    </a:xfrm>
                    <a:custGeom>
                      <a:avLst/>
                      <a:gdLst/>
                      <a:ahLst/>
                      <a:cxnLst>
                        <a:cxn ang="0">
                          <a:pos x="6" y="16"/>
                        </a:cxn>
                        <a:cxn ang="0">
                          <a:pos x="0" y="11"/>
                        </a:cxn>
                        <a:cxn ang="0">
                          <a:pos x="0" y="5"/>
                        </a:cxn>
                        <a:cxn ang="0">
                          <a:pos x="0" y="5"/>
                        </a:cxn>
                        <a:cxn ang="0">
                          <a:pos x="0" y="0"/>
                        </a:cxn>
                        <a:cxn ang="0">
                          <a:pos x="6" y="0"/>
                        </a:cxn>
                        <a:cxn ang="0">
                          <a:pos x="11" y="0"/>
                        </a:cxn>
                        <a:cxn ang="0">
                          <a:pos x="17" y="0"/>
                        </a:cxn>
                        <a:cxn ang="0">
                          <a:pos x="17" y="5"/>
                        </a:cxn>
                        <a:cxn ang="0">
                          <a:pos x="17" y="5"/>
                        </a:cxn>
                        <a:cxn ang="0">
                          <a:pos x="17" y="11"/>
                        </a:cxn>
                        <a:cxn ang="0">
                          <a:pos x="11" y="16"/>
                        </a:cxn>
                        <a:cxn ang="0">
                          <a:pos x="6" y="16"/>
                        </a:cxn>
                      </a:cxnLst>
                      <a:rect l="0" t="0" r="r" b="b"/>
                      <a:pathLst>
                        <a:path w="17" h="16">
                          <a:moveTo>
                            <a:pt x="6" y="16"/>
                          </a:moveTo>
                          <a:lnTo>
                            <a:pt x="0" y="11"/>
                          </a:lnTo>
                          <a:lnTo>
                            <a:pt x="0" y="5"/>
                          </a:lnTo>
                          <a:lnTo>
                            <a:pt x="0" y="5"/>
                          </a:lnTo>
                          <a:lnTo>
                            <a:pt x="0" y="0"/>
                          </a:lnTo>
                          <a:lnTo>
                            <a:pt x="6" y="0"/>
                          </a:lnTo>
                          <a:lnTo>
                            <a:pt x="11" y="0"/>
                          </a:lnTo>
                          <a:lnTo>
                            <a:pt x="17" y="0"/>
                          </a:lnTo>
                          <a:lnTo>
                            <a:pt x="17" y="5"/>
                          </a:lnTo>
                          <a:lnTo>
                            <a:pt x="17" y="5"/>
                          </a:lnTo>
                          <a:lnTo>
                            <a:pt x="17" y="11"/>
                          </a:lnTo>
                          <a:lnTo>
                            <a:pt x="11"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59" name="Freeform 836">
                      <a:extLst>
                        <a:ext uri="{FF2B5EF4-FFF2-40B4-BE49-F238E27FC236}">
                          <a16:creationId xmlns="" xmlns:a16="http://schemas.microsoft.com/office/drawing/2014/main" id="{10FDCE21-39EA-4682-80D7-829EA6EF29ED}"/>
                        </a:ext>
                      </a:extLst>
                    </p:cNvPr>
                    <p:cNvSpPr>
                      <a:spLocks/>
                    </p:cNvSpPr>
                    <p:nvPr/>
                  </p:nvSpPr>
                  <p:spPr bwMode="auto">
                    <a:xfrm>
                      <a:off x="4019" y="2499"/>
                      <a:ext cx="103" cy="16"/>
                    </a:xfrm>
                    <a:custGeom>
                      <a:avLst/>
                      <a:gdLst/>
                      <a:ahLst/>
                      <a:cxnLst>
                        <a:cxn ang="0">
                          <a:pos x="5" y="16"/>
                        </a:cxn>
                        <a:cxn ang="0">
                          <a:pos x="0" y="11"/>
                        </a:cxn>
                        <a:cxn ang="0">
                          <a:pos x="0" y="5"/>
                        </a:cxn>
                        <a:cxn ang="0">
                          <a:pos x="0" y="5"/>
                        </a:cxn>
                        <a:cxn ang="0">
                          <a:pos x="0" y="0"/>
                        </a:cxn>
                        <a:cxn ang="0">
                          <a:pos x="5" y="0"/>
                        </a:cxn>
                        <a:cxn ang="0">
                          <a:pos x="62" y="0"/>
                        </a:cxn>
                        <a:cxn ang="0">
                          <a:pos x="68" y="0"/>
                        </a:cxn>
                        <a:cxn ang="0">
                          <a:pos x="68" y="5"/>
                        </a:cxn>
                        <a:cxn ang="0">
                          <a:pos x="68" y="5"/>
                        </a:cxn>
                        <a:cxn ang="0">
                          <a:pos x="68" y="11"/>
                        </a:cxn>
                        <a:cxn ang="0">
                          <a:pos x="62" y="16"/>
                        </a:cxn>
                        <a:cxn ang="0">
                          <a:pos x="5" y="16"/>
                        </a:cxn>
                      </a:cxnLst>
                      <a:rect l="0" t="0" r="r" b="b"/>
                      <a:pathLst>
                        <a:path w="68" h="16">
                          <a:moveTo>
                            <a:pt x="5" y="16"/>
                          </a:moveTo>
                          <a:lnTo>
                            <a:pt x="0" y="11"/>
                          </a:lnTo>
                          <a:lnTo>
                            <a:pt x="0" y="5"/>
                          </a:lnTo>
                          <a:lnTo>
                            <a:pt x="0" y="5"/>
                          </a:lnTo>
                          <a:lnTo>
                            <a:pt x="0" y="0"/>
                          </a:lnTo>
                          <a:lnTo>
                            <a:pt x="5" y="0"/>
                          </a:lnTo>
                          <a:lnTo>
                            <a:pt x="62" y="0"/>
                          </a:lnTo>
                          <a:lnTo>
                            <a:pt x="68" y="0"/>
                          </a:lnTo>
                          <a:lnTo>
                            <a:pt x="68" y="5"/>
                          </a:lnTo>
                          <a:lnTo>
                            <a:pt x="68" y="5"/>
                          </a:lnTo>
                          <a:lnTo>
                            <a:pt x="68" y="11"/>
                          </a:lnTo>
                          <a:lnTo>
                            <a:pt x="62"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60" name="Freeform 837">
                      <a:extLst>
                        <a:ext uri="{FF2B5EF4-FFF2-40B4-BE49-F238E27FC236}">
                          <a16:creationId xmlns="" xmlns:a16="http://schemas.microsoft.com/office/drawing/2014/main" id="{95377E9F-F806-4F5B-9A1C-0AC8581FE57A}"/>
                        </a:ext>
                      </a:extLst>
                    </p:cNvPr>
                    <p:cNvSpPr>
                      <a:spLocks/>
                    </p:cNvSpPr>
                    <p:nvPr/>
                  </p:nvSpPr>
                  <p:spPr bwMode="auto">
                    <a:xfrm>
                      <a:off x="4106" y="2499"/>
                      <a:ext cx="33" cy="16"/>
                    </a:xfrm>
                    <a:custGeom>
                      <a:avLst/>
                      <a:gdLst/>
                      <a:ahLst/>
                      <a:cxnLst>
                        <a:cxn ang="0">
                          <a:pos x="5" y="16"/>
                        </a:cxn>
                        <a:cxn ang="0">
                          <a:pos x="0" y="11"/>
                        </a:cxn>
                        <a:cxn ang="0">
                          <a:pos x="0" y="5"/>
                        </a:cxn>
                        <a:cxn ang="0">
                          <a:pos x="0" y="5"/>
                        </a:cxn>
                        <a:cxn ang="0">
                          <a:pos x="0" y="0"/>
                        </a:cxn>
                        <a:cxn ang="0">
                          <a:pos x="5" y="0"/>
                        </a:cxn>
                        <a:cxn ang="0">
                          <a:pos x="17" y="0"/>
                        </a:cxn>
                        <a:cxn ang="0">
                          <a:pos x="22" y="0"/>
                        </a:cxn>
                        <a:cxn ang="0">
                          <a:pos x="22" y="5"/>
                        </a:cxn>
                        <a:cxn ang="0">
                          <a:pos x="22" y="5"/>
                        </a:cxn>
                        <a:cxn ang="0">
                          <a:pos x="22" y="11"/>
                        </a:cxn>
                        <a:cxn ang="0">
                          <a:pos x="17" y="16"/>
                        </a:cxn>
                        <a:cxn ang="0">
                          <a:pos x="5" y="16"/>
                        </a:cxn>
                      </a:cxnLst>
                      <a:rect l="0" t="0" r="r" b="b"/>
                      <a:pathLst>
                        <a:path w="22" h="16">
                          <a:moveTo>
                            <a:pt x="5" y="16"/>
                          </a:moveTo>
                          <a:lnTo>
                            <a:pt x="0" y="11"/>
                          </a:lnTo>
                          <a:lnTo>
                            <a:pt x="0" y="5"/>
                          </a:lnTo>
                          <a:lnTo>
                            <a:pt x="0" y="5"/>
                          </a:lnTo>
                          <a:lnTo>
                            <a:pt x="0" y="0"/>
                          </a:lnTo>
                          <a:lnTo>
                            <a:pt x="5" y="0"/>
                          </a:lnTo>
                          <a:lnTo>
                            <a:pt x="17" y="0"/>
                          </a:lnTo>
                          <a:lnTo>
                            <a:pt x="22" y="0"/>
                          </a:lnTo>
                          <a:lnTo>
                            <a:pt x="22" y="5"/>
                          </a:lnTo>
                          <a:lnTo>
                            <a:pt x="22" y="5"/>
                          </a:lnTo>
                          <a:lnTo>
                            <a:pt x="22" y="11"/>
                          </a:lnTo>
                          <a:lnTo>
                            <a:pt x="17"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61" name="Freeform 838">
                      <a:extLst>
                        <a:ext uri="{FF2B5EF4-FFF2-40B4-BE49-F238E27FC236}">
                          <a16:creationId xmlns="" xmlns:a16="http://schemas.microsoft.com/office/drawing/2014/main" id="{9EC3DF00-C2F6-48C5-AC54-036BEBE05258}"/>
                        </a:ext>
                      </a:extLst>
                    </p:cNvPr>
                    <p:cNvSpPr>
                      <a:spLocks/>
                    </p:cNvSpPr>
                    <p:nvPr/>
                  </p:nvSpPr>
                  <p:spPr bwMode="auto">
                    <a:xfrm>
                      <a:off x="4122" y="2499"/>
                      <a:ext cx="189" cy="16"/>
                    </a:xfrm>
                    <a:custGeom>
                      <a:avLst/>
                      <a:gdLst/>
                      <a:ahLst/>
                      <a:cxnLst>
                        <a:cxn ang="0">
                          <a:pos x="6" y="16"/>
                        </a:cxn>
                        <a:cxn ang="0">
                          <a:pos x="0" y="11"/>
                        </a:cxn>
                        <a:cxn ang="0">
                          <a:pos x="0" y="5"/>
                        </a:cxn>
                        <a:cxn ang="0">
                          <a:pos x="0" y="5"/>
                        </a:cxn>
                        <a:cxn ang="0">
                          <a:pos x="0" y="0"/>
                        </a:cxn>
                        <a:cxn ang="0">
                          <a:pos x="6" y="0"/>
                        </a:cxn>
                        <a:cxn ang="0">
                          <a:pos x="119" y="0"/>
                        </a:cxn>
                        <a:cxn ang="0">
                          <a:pos x="125" y="0"/>
                        </a:cxn>
                        <a:cxn ang="0">
                          <a:pos x="125" y="5"/>
                        </a:cxn>
                        <a:cxn ang="0">
                          <a:pos x="125" y="5"/>
                        </a:cxn>
                        <a:cxn ang="0">
                          <a:pos x="125" y="11"/>
                        </a:cxn>
                        <a:cxn ang="0">
                          <a:pos x="119" y="16"/>
                        </a:cxn>
                        <a:cxn ang="0">
                          <a:pos x="6" y="16"/>
                        </a:cxn>
                      </a:cxnLst>
                      <a:rect l="0" t="0" r="r" b="b"/>
                      <a:pathLst>
                        <a:path w="125" h="16">
                          <a:moveTo>
                            <a:pt x="6" y="16"/>
                          </a:moveTo>
                          <a:lnTo>
                            <a:pt x="0" y="11"/>
                          </a:lnTo>
                          <a:lnTo>
                            <a:pt x="0" y="5"/>
                          </a:lnTo>
                          <a:lnTo>
                            <a:pt x="0" y="5"/>
                          </a:lnTo>
                          <a:lnTo>
                            <a:pt x="0" y="0"/>
                          </a:lnTo>
                          <a:lnTo>
                            <a:pt x="6" y="0"/>
                          </a:lnTo>
                          <a:lnTo>
                            <a:pt x="119" y="0"/>
                          </a:lnTo>
                          <a:lnTo>
                            <a:pt x="125" y="0"/>
                          </a:lnTo>
                          <a:lnTo>
                            <a:pt x="125" y="5"/>
                          </a:lnTo>
                          <a:lnTo>
                            <a:pt x="125" y="5"/>
                          </a:lnTo>
                          <a:lnTo>
                            <a:pt x="125" y="11"/>
                          </a:lnTo>
                          <a:lnTo>
                            <a:pt x="119"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62" name="Freeform 839">
                      <a:extLst>
                        <a:ext uri="{FF2B5EF4-FFF2-40B4-BE49-F238E27FC236}">
                          <a16:creationId xmlns="" xmlns:a16="http://schemas.microsoft.com/office/drawing/2014/main" id="{564BADBC-7D26-4F0E-A7B8-5E46A6F90C8A}"/>
                        </a:ext>
                      </a:extLst>
                    </p:cNvPr>
                    <p:cNvSpPr>
                      <a:spLocks/>
                    </p:cNvSpPr>
                    <p:nvPr/>
                  </p:nvSpPr>
                  <p:spPr bwMode="auto">
                    <a:xfrm>
                      <a:off x="4293" y="2499"/>
                      <a:ext cx="215" cy="16"/>
                    </a:xfrm>
                    <a:custGeom>
                      <a:avLst/>
                      <a:gdLst/>
                      <a:ahLst/>
                      <a:cxnLst>
                        <a:cxn ang="0">
                          <a:pos x="6" y="16"/>
                        </a:cxn>
                        <a:cxn ang="0">
                          <a:pos x="0" y="11"/>
                        </a:cxn>
                        <a:cxn ang="0">
                          <a:pos x="0" y="5"/>
                        </a:cxn>
                        <a:cxn ang="0">
                          <a:pos x="0" y="5"/>
                        </a:cxn>
                        <a:cxn ang="0">
                          <a:pos x="0" y="0"/>
                        </a:cxn>
                        <a:cxn ang="0">
                          <a:pos x="6" y="0"/>
                        </a:cxn>
                        <a:cxn ang="0">
                          <a:pos x="136" y="0"/>
                        </a:cxn>
                        <a:cxn ang="0">
                          <a:pos x="142" y="0"/>
                        </a:cxn>
                        <a:cxn ang="0">
                          <a:pos x="142" y="5"/>
                        </a:cxn>
                        <a:cxn ang="0">
                          <a:pos x="142" y="5"/>
                        </a:cxn>
                        <a:cxn ang="0">
                          <a:pos x="142" y="11"/>
                        </a:cxn>
                        <a:cxn ang="0">
                          <a:pos x="136" y="16"/>
                        </a:cxn>
                        <a:cxn ang="0">
                          <a:pos x="6" y="16"/>
                        </a:cxn>
                      </a:cxnLst>
                      <a:rect l="0" t="0" r="r" b="b"/>
                      <a:pathLst>
                        <a:path w="142" h="16">
                          <a:moveTo>
                            <a:pt x="6" y="16"/>
                          </a:moveTo>
                          <a:lnTo>
                            <a:pt x="0" y="11"/>
                          </a:lnTo>
                          <a:lnTo>
                            <a:pt x="0" y="5"/>
                          </a:lnTo>
                          <a:lnTo>
                            <a:pt x="0" y="5"/>
                          </a:lnTo>
                          <a:lnTo>
                            <a:pt x="0" y="0"/>
                          </a:lnTo>
                          <a:lnTo>
                            <a:pt x="6" y="0"/>
                          </a:lnTo>
                          <a:lnTo>
                            <a:pt x="136" y="0"/>
                          </a:lnTo>
                          <a:lnTo>
                            <a:pt x="142" y="0"/>
                          </a:lnTo>
                          <a:lnTo>
                            <a:pt x="142" y="5"/>
                          </a:lnTo>
                          <a:lnTo>
                            <a:pt x="142" y="5"/>
                          </a:lnTo>
                          <a:lnTo>
                            <a:pt x="142" y="11"/>
                          </a:lnTo>
                          <a:lnTo>
                            <a:pt x="136"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63" name="Freeform 840">
                      <a:extLst>
                        <a:ext uri="{FF2B5EF4-FFF2-40B4-BE49-F238E27FC236}">
                          <a16:creationId xmlns="" xmlns:a16="http://schemas.microsoft.com/office/drawing/2014/main" id="{A5D0471C-7971-471E-8968-3CCAC04B4BF4}"/>
                        </a:ext>
                      </a:extLst>
                    </p:cNvPr>
                    <p:cNvSpPr>
                      <a:spLocks/>
                    </p:cNvSpPr>
                    <p:nvPr/>
                  </p:nvSpPr>
                  <p:spPr bwMode="auto">
                    <a:xfrm>
                      <a:off x="4491" y="2499"/>
                      <a:ext cx="290" cy="16"/>
                    </a:xfrm>
                    <a:custGeom>
                      <a:avLst/>
                      <a:gdLst/>
                      <a:ahLst/>
                      <a:cxnLst>
                        <a:cxn ang="0">
                          <a:pos x="5" y="16"/>
                        </a:cxn>
                        <a:cxn ang="0">
                          <a:pos x="0" y="11"/>
                        </a:cxn>
                        <a:cxn ang="0">
                          <a:pos x="0" y="5"/>
                        </a:cxn>
                        <a:cxn ang="0">
                          <a:pos x="0" y="5"/>
                        </a:cxn>
                        <a:cxn ang="0">
                          <a:pos x="0" y="0"/>
                        </a:cxn>
                        <a:cxn ang="0">
                          <a:pos x="5" y="0"/>
                        </a:cxn>
                        <a:cxn ang="0">
                          <a:pos x="187" y="0"/>
                        </a:cxn>
                        <a:cxn ang="0">
                          <a:pos x="192" y="0"/>
                        </a:cxn>
                        <a:cxn ang="0">
                          <a:pos x="192" y="5"/>
                        </a:cxn>
                        <a:cxn ang="0">
                          <a:pos x="192" y="5"/>
                        </a:cxn>
                        <a:cxn ang="0">
                          <a:pos x="192" y="11"/>
                        </a:cxn>
                        <a:cxn ang="0">
                          <a:pos x="187" y="16"/>
                        </a:cxn>
                        <a:cxn ang="0">
                          <a:pos x="5" y="16"/>
                        </a:cxn>
                      </a:cxnLst>
                      <a:rect l="0" t="0" r="r" b="b"/>
                      <a:pathLst>
                        <a:path w="192" h="16">
                          <a:moveTo>
                            <a:pt x="5" y="16"/>
                          </a:moveTo>
                          <a:lnTo>
                            <a:pt x="0" y="11"/>
                          </a:lnTo>
                          <a:lnTo>
                            <a:pt x="0" y="5"/>
                          </a:lnTo>
                          <a:lnTo>
                            <a:pt x="0" y="5"/>
                          </a:lnTo>
                          <a:lnTo>
                            <a:pt x="0" y="0"/>
                          </a:lnTo>
                          <a:lnTo>
                            <a:pt x="5" y="0"/>
                          </a:lnTo>
                          <a:lnTo>
                            <a:pt x="187" y="0"/>
                          </a:lnTo>
                          <a:lnTo>
                            <a:pt x="192" y="0"/>
                          </a:lnTo>
                          <a:lnTo>
                            <a:pt x="192" y="5"/>
                          </a:lnTo>
                          <a:lnTo>
                            <a:pt x="192" y="5"/>
                          </a:lnTo>
                          <a:lnTo>
                            <a:pt x="192" y="11"/>
                          </a:lnTo>
                          <a:lnTo>
                            <a:pt x="187"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64" name="Freeform 841">
                      <a:extLst>
                        <a:ext uri="{FF2B5EF4-FFF2-40B4-BE49-F238E27FC236}">
                          <a16:creationId xmlns="" xmlns:a16="http://schemas.microsoft.com/office/drawing/2014/main" id="{0A8A260A-C05F-4FA6-89DF-2FB407D47B69}"/>
                        </a:ext>
                      </a:extLst>
                    </p:cNvPr>
                    <p:cNvSpPr>
                      <a:spLocks/>
                    </p:cNvSpPr>
                    <p:nvPr/>
                  </p:nvSpPr>
                  <p:spPr bwMode="auto">
                    <a:xfrm>
                      <a:off x="4765" y="2499"/>
                      <a:ext cx="360" cy="16"/>
                    </a:xfrm>
                    <a:custGeom>
                      <a:avLst/>
                      <a:gdLst/>
                      <a:ahLst/>
                      <a:cxnLst>
                        <a:cxn ang="0">
                          <a:pos x="6" y="16"/>
                        </a:cxn>
                        <a:cxn ang="0">
                          <a:pos x="0" y="11"/>
                        </a:cxn>
                        <a:cxn ang="0">
                          <a:pos x="0" y="5"/>
                        </a:cxn>
                        <a:cxn ang="0">
                          <a:pos x="0" y="5"/>
                        </a:cxn>
                        <a:cxn ang="0">
                          <a:pos x="0" y="0"/>
                        </a:cxn>
                        <a:cxn ang="0">
                          <a:pos x="6" y="0"/>
                        </a:cxn>
                        <a:cxn ang="0">
                          <a:pos x="233" y="0"/>
                        </a:cxn>
                        <a:cxn ang="0">
                          <a:pos x="238" y="0"/>
                        </a:cxn>
                        <a:cxn ang="0">
                          <a:pos x="238" y="5"/>
                        </a:cxn>
                        <a:cxn ang="0">
                          <a:pos x="238" y="5"/>
                        </a:cxn>
                        <a:cxn ang="0">
                          <a:pos x="238" y="11"/>
                        </a:cxn>
                        <a:cxn ang="0">
                          <a:pos x="233" y="16"/>
                        </a:cxn>
                        <a:cxn ang="0">
                          <a:pos x="6" y="16"/>
                        </a:cxn>
                      </a:cxnLst>
                      <a:rect l="0" t="0" r="r" b="b"/>
                      <a:pathLst>
                        <a:path w="238" h="16">
                          <a:moveTo>
                            <a:pt x="6" y="16"/>
                          </a:moveTo>
                          <a:lnTo>
                            <a:pt x="0" y="11"/>
                          </a:lnTo>
                          <a:lnTo>
                            <a:pt x="0" y="5"/>
                          </a:lnTo>
                          <a:lnTo>
                            <a:pt x="0" y="5"/>
                          </a:lnTo>
                          <a:lnTo>
                            <a:pt x="0" y="0"/>
                          </a:lnTo>
                          <a:lnTo>
                            <a:pt x="6" y="0"/>
                          </a:lnTo>
                          <a:lnTo>
                            <a:pt x="233" y="0"/>
                          </a:lnTo>
                          <a:lnTo>
                            <a:pt x="238" y="0"/>
                          </a:lnTo>
                          <a:lnTo>
                            <a:pt x="238" y="5"/>
                          </a:lnTo>
                          <a:lnTo>
                            <a:pt x="238" y="5"/>
                          </a:lnTo>
                          <a:lnTo>
                            <a:pt x="238" y="11"/>
                          </a:lnTo>
                          <a:lnTo>
                            <a:pt x="233"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65" name="Freeform 842">
                      <a:extLst>
                        <a:ext uri="{FF2B5EF4-FFF2-40B4-BE49-F238E27FC236}">
                          <a16:creationId xmlns="" xmlns:a16="http://schemas.microsoft.com/office/drawing/2014/main" id="{D587C52D-A9C6-4B16-90DA-EFE4CDEA7AEC}"/>
                        </a:ext>
                      </a:extLst>
                    </p:cNvPr>
                    <p:cNvSpPr>
                      <a:spLocks/>
                    </p:cNvSpPr>
                    <p:nvPr/>
                  </p:nvSpPr>
                  <p:spPr bwMode="auto">
                    <a:xfrm>
                      <a:off x="5101" y="2489"/>
                      <a:ext cx="26" cy="20"/>
                    </a:xfrm>
                    <a:custGeom>
                      <a:avLst/>
                      <a:gdLst/>
                      <a:ahLst/>
                      <a:cxnLst>
                        <a:cxn ang="0">
                          <a:pos x="17" y="16"/>
                        </a:cxn>
                        <a:cxn ang="0">
                          <a:pos x="11" y="22"/>
                        </a:cxn>
                        <a:cxn ang="0">
                          <a:pos x="6" y="22"/>
                        </a:cxn>
                        <a:cxn ang="0">
                          <a:pos x="6" y="22"/>
                        </a:cxn>
                        <a:cxn ang="0">
                          <a:pos x="0" y="22"/>
                        </a:cxn>
                        <a:cxn ang="0">
                          <a:pos x="0" y="16"/>
                        </a:cxn>
                        <a:cxn ang="0">
                          <a:pos x="0" y="6"/>
                        </a:cxn>
                        <a:cxn ang="0">
                          <a:pos x="0" y="0"/>
                        </a:cxn>
                        <a:cxn ang="0">
                          <a:pos x="6" y="0"/>
                        </a:cxn>
                        <a:cxn ang="0">
                          <a:pos x="6" y="0"/>
                        </a:cxn>
                        <a:cxn ang="0">
                          <a:pos x="11" y="0"/>
                        </a:cxn>
                        <a:cxn ang="0">
                          <a:pos x="17" y="6"/>
                        </a:cxn>
                        <a:cxn ang="0">
                          <a:pos x="17" y="16"/>
                        </a:cxn>
                      </a:cxnLst>
                      <a:rect l="0" t="0" r="r" b="b"/>
                      <a:pathLst>
                        <a:path w="17" h="22">
                          <a:moveTo>
                            <a:pt x="17" y="16"/>
                          </a:moveTo>
                          <a:lnTo>
                            <a:pt x="11" y="22"/>
                          </a:lnTo>
                          <a:lnTo>
                            <a:pt x="6" y="22"/>
                          </a:lnTo>
                          <a:lnTo>
                            <a:pt x="6" y="22"/>
                          </a:lnTo>
                          <a:lnTo>
                            <a:pt x="0" y="22"/>
                          </a:lnTo>
                          <a:lnTo>
                            <a:pt x="0" y="16"/>
                          </a:lnTo>
                          <a:lnTo>
                            <a:pt x="0" y="6"/>
                          </a:lnTo>
                          <a:lnTo>
                            <a:pt x="0" y="0"/>
                          </a:lnTo>
                          <a:lnTo>
                            <a:pt x="6" y="0"/>
                          </a:lnTo>
                          <a:lnTo>
                            <a:pt x="6" y="0"/>
                          </a:lnTo>
                          <a:lnTo>
                            <a:pt x="11" y="0"/>
                          </a:lnTo>
                          <a:lnTo>
                            <a:pt x="17" y="6"/>
                          </a:lnTo>
                          <a:lnTo>
                            <a:pt x="17"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66" name="Freeform 843">
                      <a:extLst>
                        <a:ext uri="{FF2B5EF4-FFF2-40B4-BE49-F238E27FC236}">
                          <a16:creationId xmlns="" xmlns:a16="http://schemas.microsoft.com/office/drawing/2014/main" id="{3A3564D1-306D-4837-B61C-6AE378863586}"/>
                        </a:ext>
                      </a:extLst>
                    </p:cNvPr>
                    <p:cNvSpPr>
                      <a:spLocks/>
                    </p:cNvSpPr>
                    <p:nvPr/>
                  </p:nvSpPr>
                  <p:spPr bwMode="auto">
                    <a:xfrm>
                      <a:off x="5101" y="2489"/>
                      <a:ext cx="35" cy="14"/>
                    </a:xfrm>
                    <a:custGeom>
                      <a:avLst/>
                      <a:gdLst/>
                      <a:ahLst/>
                      <a:cxnLst>
                        <a:cxn ang="0">
                          <a:pos x="6" y="16"/>
                        </a:cxn>
                        <a:cxn ang="0">
                          <a:pos x="0" y="11"/>
                        </a:cxn>
                        <a:cxn ang="0">
                          <a:pos x="0" y="6"/>
                        </a:cxn>
                        <a:cxn ang="0">
                          <a:pos x="0" y="6"/>
                        </a:cxn>
                        <a:cxn ang="0">
                          <a:pos x="0" y="0"/>
                        </a:cxn>
                        <a:cxn ang="0">
                          <a:pos x="6" y="0"/>
                        </a:cxn>
                        <a:cxn ang="0">
                          <a:pos x="17" y="0"/>
                        </a:cxn>
                        <a:cxn ang="0">
                          <a:pos x="23" y="0"/>
                        </a:cxn>
                        <a:cxn ang="0">
                          <a:pos x="23" y="6"/>
                        </a:cxn>
                        <a:cxn ang="0">
                          <a:pos x="23" y="6"/>
                        </a:cxn>
                        <a:cxn ang="0">
                          <a:pos x="23" y="11"/>
                        </a:cxn>
                        <a:cxn ang="0">
                          <a:pos x="17" y="16"/>
                        </a:cxn>
                        <a:cxn ang="0">
                          <a:pos x="6" y="16"/>
                        </a:cxn>
                      </a:cxnLst>
                      <a:rect l="0" t="0" r="r" b="b"/>
                      <a:pathLst>
                        <a:path w="23" h="16">
                          <a:moveTo>
                            <a:pt x="6" y="16"/>
                          </a:moveTo>
                          <a:lnTo>
                            <a:pt x="0" y="11"/>
                          </a:lnTo>
                          <a:lnTo>
                            <a:pt x="0" y="6"/>
                          </a:lnTo>
                          <a:lnTo>
                            <a:pt x="0" y="6"/>
                          </a:lnTo>
                          <a:lnTo>
                            <a:pt x="0" y="0"/>
                          </a:lnTo>
                          <a:lnTo>
                            <a:pt x="6" y="0"/>
                          </a:lnTo>
                          <a:lnTo>
                            <a:pt x="17" y="0"/>
                          </a:lnTo>
                          <a:lnTo>
                            <a:pt x="23" y="0"/>
                          </a:lnTo>
                          <a:lnTo>
                            <a:pt x="23" y="6"/>
                          </a:lnTo>
                          <a:lnTo>
                            <a:pt x="23" y="6"/>
                          </a:lnTo>
                          <a:lnTo>
                            <a:pt x="23" y="11"/>
                          </a:lnTo>
                          <a:lnTo>
                            <a:pt x="17"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67" name="Freeform 844">
                      <a:extLst>
                        <a:ext uri="{FF2B5EF4-FFF2-40B4-BE49-F238E27FC236}">
                          <a16:creationId xmlns="" xmlns:a16="http://schemas.microsoft.com/office/drawing/2014/main" id="{B0C33299-F2EE-4DF4-BD48-F3BD37D71B13}"/>
                        </a:ext>
                      </a:extLst>
                    </p:cNvPr>
                    <p:cNvSpPr>
                      <a:spLocks/>
                    </p:cNvSpPr>
                    <p:nvPr/>
                  </p:nvSpPr>
                  <p:spPr bwMode="auto">
                    <a:xfrm>
                      <a:off x="5118" y="2489"/>
                      <a:ext cx="137" cy="14"/>
                    </a:xfrm>
                    <a:custGeom>
                      <a:avLst/>
                      <a:gdLst/>
                      <a:ahLst/>
                      <a:cxnLst>
                        <a:cxn ang="0">
                          <a:pos x="6" y="16"/>
                        </a:cxn>
                        <a:cxn ang="0">
                          <a:pos x="0" y="11"/>
                        </a:cxn>
                        <a:cxn ang="0">
                          <a:pos x="0" y="6"/>
                        </a:cxn>
                        <a:cxn ang="0">
                          <a:pos x="0" y="6"/>
                        </a:cxn>
                        <a:cxn ang="0">
                          <a:pos x="0" y="0"/>
                        </a:cxn>
                        <a:cxn ang="0">
                          <a:pos x="6" y="0"/>
                        </a:cxn>
                        <a:cxn ang="0">
                          <a:pos x="85" y="0"/>
                        </a:cxn>
                        <a:cxn ang="0">
                          <a:pos x="91" y="0"/>
                        </a:cxn>
                        <a:cxn ang="0">
                          <a:pos x="91" y="6"/>
                        </a:cxn>
                        <a:cxn ang="0">
                          <a:pos x="91" y="6"/>
                        </a:cxn>
                        <a:cxn ang="0">
                          <a:pos x="91" y="11"/>
                        </a:cxn>
                        <a:cxn ang="0">
                          <a:pos x="85" y="16"/>
                        </a:cxn>
                        <a:cxn ang="0">
                          <a:pos x="6" y="16"/>
                        </a:cxn>
                      </a:cxnLst>
                      <a:rect l="0" t="0" r="r" b="b"/>
                      <a:pathLst>
                        <a:path w="91" h="16">
                          <a:moveTo>
                            <a:pt x="6" y="16"/>
                          </a:moveTo>
                          <a:lnTo>
                            <a:pt x="0" y="11"/>
                          </a:lnTo>
                          <a:lnTo>
                            <a:pt x="0" y="6"/>
                          </a:lnTo>
                          <a:lnTo>
                            <a:pt x="0" y="6"/>
                          </a:lnTo>
                          <a:lnTo>
                            <a:pt x="0" y="0"/>
                          </a:lnTo>
                          <a:lnTo>
                            <a:pt x="6" y="0"/>
                          </a:lnTo>
                          <a:lnTo>
                            <a:pt x="85" y="0"/>
                          </a:lnTo>
                          <a:lnTo>
                            <a:pt x="91" y="0"/>
                          </a:lnTo>
                          <a:lnTo>
                            <a:pt x="91" y="6"/>
                          </a:lnTo>
                          <a:lnTo>
                            <a:pt x="91" y="6"/>
                          </a:lnTo>
                          <a:lnTo>
                            <a:pt x="91" y="11"/>
                          </a:lnTo>
                          <a:lnTo>
                            <a:pt x="85"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68" name="Freeform 845">
                      <a:extLst>
                        <a:ext uri="{FF2B5EF4-FFF2-40B4-BE49-F238E27FC236}">
                          <a16:creationId xmlns="" xmlns:a16="http://schemas.microsoft.com/office/drawing/2014/main" id="{CAB77FE8-344E-4ABB-93CD-7E4D4A6FDFED}"/>
                        </a:ext>
                      </a:extLst>
                    </p:cNvPr>
                    <p:cNvSpPr>
                      <a:spLocks/>
                    </p:cNvSpPr>
                    <p:nvPr/>
                  </p:nvSpPr>
                  <p:spPr bwMode="auto">
                    <a:xfrm>
                      <a:off x="5239" y="2479"/>
                      <a:ext cx="25" cy="20"/>
                    </a:xfrm>
                    <a:custGeom>
                      <a:avLst/>
                      <a:gdLst/>
                      <a:ahLst/>
                      <a:cxnLst>
                        <a:cxn ang="0">
                          <a:pos x="17" y="16"/>
                        </a:cxn>
                        <a:cxn ang="0">
                          <a:pos x="11" y="21"/>
                        </a:cxn>
                        <a:cxn ang="0">
                          <a:pos x="5" y="21"/>
                        </a:cxn>
                        <a:cxn ang="0">
                          <a:pos x="5" y="21"/>
                        </a:cxn>
                        <a:cxn ang="0">
                          <a:pos x="0" y="21"/>
                        </a:cxn>
                        <a:cxn ang="0">
                          <a:pos x="0" y="16"/>
                        </a:cxn>
                        <a:cxn ang="0">
                          <a:pos x="0" y="5"/>
                        </a:cxn>
                        <a:cxn ang="0">
                          <a:pos x="0" y="0"/>
                        </a:cxn>
                        <a:cxn ang="0">
                          <a:pos x="5" y="0"/>
                        </a:cxn>
                        <a:cxn ang="0">
                          <a:pos x="5" y="0"/>
                        </a:cxn>
                        <a:cxn ang="0">
                          <a:pos x="11" y="0"/>
                        </a:cxn>
                        <a:cxn ang="0">
                          <a:pos x="17" y="5"/>
                        </a:cxn>
                        <a:cxn ang="0">
                          <a:pos x="17" y="16"/>
                        </a:cxn>
                      </a:cxnLst>
                      <a:rect l="0" t="0" r="r" b="b"/>
                      <a:pathLst>
                        <a:path w="17" h="21">
                          <a:moveTo>
                            <a:pt x="17" y="16"/>
                          </a:moveTo>
                          <a:lnTo>
                            <a:pt x="11" y="21"/>
                          </a:lnTo>
                          <a:lnTo>
                            <a:pt x="5" y="21"/>
                          </a:lnTo>
                          <a:lnTo>
                            <a:pt x="5" y="21"/>
                          </a:lnTo>
                          <a:lnTo>
                            <a:pt x="0" y="21"/>
                          </a:lnTo>
                          <a:lnTo>
                            <a:pt x="0" y="16"/>
                          </a:lnTo>
                          <a:lnTo>
                            <a:pt x="0" y="5"/>
                          </a:lnTo>
                          <a:lnTo>
                            <a:pt x="0" y="0"/>
                          </a:lnTo>
                          <a:lnTo>
                            <a:pt x="5" y="0"/>
                          </a:lnTo>
                          <a:lnTo>
                            <a:pt x="5" y="0"/>
                          </a:lnTo>
                          <a:lnTo>
                            <a:pt x="11" y="0"/>
                          </a:lnTo>
                          <a:lnTo>
                            <a:pt x="17" y="5"/>
                          </a:lnTo>
                          <a:lnTo>
                            <a:pt x="17"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69" name="Freeform 846">
                      <a:extLst>
                        <a:ext uri="{FF2B5EF4-FFF2-40B4-BE49-F238E27FC236}">
                          <a16:creationId xmlns="" xmlns:a16="http://schemas.microsoft.com/office/drawing/2014/main" id="{6490DCD9-6535-415D-84D6-19F09CB27883}"/>
                        </a:ext>
                      </a:extLst>
                    </p:cNvPr>
                    <p:cNvSpPr>
                      <a:spLocks/>
                    </p:cNvSpPr>
                    <p:nvPr/>
                  </p:nvSpPr>
                  <p:spPr bwMode="auto">
                    <a:xfrm>
                      <a:off x="5239" y="2479"/>
                      <a:ext cx="42" cy="16"/>
                    </a:xfrm>
                    <a:custGeom>
                      <a:avLst/>
                      <a:gdLst/>
                      <a:ahLst/>
                      <a:cxnLst>
                        <a:cxn ang="0">
                          <a:pos x="5" y="16"/>
                        </a:cxn>
                        <a:cxn ang="0">
                          <a:pos x="0" y="10"/>
                        </a:cxn>
                        <a:cxn ang="0">
                          <a:pos x="0" y="5"/>
                        </a:cxn>
                        <a:cxn ang="0">
                          <a:pos x="0" y="5"/>
                        </a:cxn>
                        <a:cxn ang="0">
                          <a:pos x="0" y="0"/>
                        </a:cxn>
                        <a:cxn ang="0">
                          <a:pos x="5" y="0"/>
                        </a:cxn>
                        <a:cxn ang="0">
                          <a:pos x="22" y="0"/>
                        </a:cxn>
                        <a:cxn ang="0">
                          <a:pos x="28" y="0"/>
                        </a:cxn>
                        <a:cxn ang="0">
                          <a:pos x="28" y="5"/>
                        </a:cxn>
                        <a:cxn ang="0">
                          <a:pos x="28" y="5"/>
                        </a:cxn>
                        <a:cxn ang="0">
                          <a:pos x="28" y="10"/>
                        </a:cxn>
                        <a:cxn ang="0">
                          <a:pos x="22" y="16"/>
                        </a:cxn>
                        <a:cxn ang="0">
                          <a:pos x="5" y="16"/>
                        </a:cxn>
                      </a:cxnLst>
                      <a:rect l="0" t="0" r="r" b="b"/>
                      <a:pathLst>
                        <a:path w="28" h="16">
                          <a:moveTo>
                            <a:pt x="5" y="16"/>
                          </a:moveTo>
                          <a:lnTo>
                            <a:pt x="0" y="10"/>
                          </a:lnTo>
                          <a:lnTo>
                            <a:pt x="0" y="5"/>
                          </a:lnTo>
                          <a:lnTo>
                            <a:pt x="0" y="5"/>
                          </a:lnTo>
                          <a:lnTo>
                            <a:pt x="0" y="0"/>
                          </a:lnTo>
                          <a:lnTo>
                            <a:pt x="5" y="0"/>
                          </a:lnTo>
                          <a:lnTo>
                            <a:pt x="22" y="0"/>
                          </a:lnTo>
                          <a:lnTo>
                            <a:pt x="28" y="0"/>
                          </a:lnTo>
                          <a:lnTo>
                            <a:pt x="28" y="5"/>
                          </a:lnTo>
                          <a:lnTo>
                            <a:pt x="28" y="5"/>
                          </a:lnTo>
                          <a:lnTo>
                            <a:pt x="28" y="10"/>
                          </a:lnTo>
                          <a:lnTo>
                            <a:pt x="22"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70" name="Freeform 847">
                      <a:extLst>
                        <a:ext uri="{FF2B5EF4-FFF2-40B4-BE49-F238E27FC236}">
                          <a16:creationId xmlns="" xmlns:a16="http://schemas.microsoft.com/office/drawing/2014/main" id="{DF49CE36-47BE-41EE-9BF5-90431DB82E72}"/>
                        </a:ext>
                      </a:extLst>
                    </p:cNvPr>
                    <p:cNvSpPr>
                      <a:spLocks/>
                    </p:cNvSpPr>
                    <p:nvPr/>
                  </p:nvSpPr>
                  <p:spPr bwMode="auto">
                    <a:xfrm>
                      <a:off x="5264" y="2463"/>
                      <a:ext cx="26" cy="26"/>
                    </a:xfrm>
                    <a:custGeom>
                      <a:avLst/>
                      <a:gdLst/>
                      <a:ahLst/>
                      <a:cxnLst>
                        <a:cxn ang="0">
                          <a:pos x="17" y="21"/>
                        </a:cxn>
                        <a:cxn ang="0">
                          <a:pos x="11" y="26"/>
                        </a:cxn>
                        <a:cxn ang="0">
                          <a:pos x="5" y="26"/>
                        </a:cxn>
                        <a:cxn ang="0">
                          <a:pos x="5" y="26"/>
                        </a:cxn>
                        <a:cxn ang="0">
                          <a:pos x="0" y="26"/>
                        </a:cxn>
                        <a:cxn ang="0">
                          <a:pos x="0" y="21"/>
                        </a:cxn>
                        <a:cxn ang="0">
                          <a:pos x="0" y="5"/>
                        </a:cxn>
                        <a:cxn ang="0">
                          <a:pos x="0" y="0"/>
                        </a:cxn>
                        <a:cxn ang="0">
                          <a:pos x="5" y="0"/>
                        </a:cxn>
                        <a:cxn ang="0">
                          <a:pos x="5" y="0"/>
                        </a:cxn>
                        <a:cxn ang="0">
                          <a:pos x="11" y="0"/>
                        </a:cxn>
                        <a:cxn ang="0">
                          <a:pos x="17" y="5"/>
                        </a:cxn>
                        <a:cxn ang="0">
                          <a:pos x="17" y="21"/>
                        </a:cxn>
                      </a:cxnLst>
                      <a:rect l="0" t="0" r="r" b="b"/>
                      <a:pathLst>
                        <a:path w="17" h="26">
                          <a:moveTo>
                            <a:pt x="17" y="21"/>
                          </a:moveTo>
                          <a:lnTo>
                            <a:pt x="11" y="26"/>
                          </a:lnTo>
                          <a:lnTo>
                            <a:pt x="5" y="26"/>
                          </a:lnTo>
                          <a:lnTo>
                            <a:pt x="5" y="26"/>
                          </a:lnTo>
                          <a:lnTo>
                            <a:pt x="0" y="26"/>
                          </a:lnTo>
                          <a:lnTo>
                            <a:pt x="0" y="21"/>
                          </a:lnTo>
                          <a:lnTo>
                            <a:pt x="0" y="5"/>
                          </a:lnTo>
                          <a:lnTo>
                            <a:pt x="0" y="0"/>
                          </a:lnTo>
                          <a:lnTo>
                            <a:pt x="5" y="0"/>
                          </a:lnTo>
                          <a:lnTo>
                            <a:pt x="5" y="0"/>
                          </a:lnTo>
                          <a:lnTo>
                            <a:pt x="11" y="0"/>
                          </a:lnTo>
                          <a:lnTo>
                            <a:pt x="17" y="5"/>
                          </a:lnTo>
                          <a:lnTo>
                            <a:pt x="17" y="21"/>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871" name="Freeform 848">
                      <a:extLst>
                        <a:ext uri="{FF2B5EF4-FFF2-40B4-BE49-F238E27FC236}">
                          <a16:creationId xmlns="" xmlns:a16="http://schemas.microsoft.com/office/drawing/2014/main" id="{8E0D1298-CCBF-471D-9448-93E1B201DD79}"/>
                        </a:ext>
                      </a:extLst>
                    </p:cNvPr>
                    <p:cNvSpPr>
                      <a:spLocks/>
                    </p:cNvSpPr>
                    <p:nvPr/>
                  </p:nvSpPr>
                  <p:spPr bwMode="auto">
                    <a:xfrm>
                      <a:off x="5264" y="2463"/>
                      <a:ext cx="136" cy="16"/>
                    </a:xfrm>
                    <a:custGeom>
                      <a:avLst/>
                      <a:gdLst/>
                      <a:ahLst/>
                      <a:cxnLst>
                        <a:cxn ang="0">
                          <a:pos x="5" y="16"/>
                        </a:cxn>
                        <a:cxn ang="0">
                          <a:pos x="0" y="11"/>
                        </a:cxn>
                        <a:cxn ang="0">
                          <a:pos x="0" y="5"/>
                        </a:cxn>
                        <a:cxn ang="0">
                          <a:pos x="0" y="5"/>
                        </a:cxn>
                        <a:cxn ang="0">
                          <a:pos x="0" y="0"/>
                        </a:cxn>
                        <a:cxn ang="0">
                          <a:pos x="5" y="0"/>
                        </a:cxn>
                        <a:cxn ang="0">
                          <a:pos x="85" y="0"/>
                        </a:cxn>
                        <a:cxn ang="0">
                          <a:pos x="90" y="0"/>
                        </a:cxn>
                        <a:cxn ang="0">
                          <a:pos x="90" y="5"/>
                        </a:cxn>
                        <a:cxn ang="0">
                          <a:pos x="90" y="5"/>
                        </a:cxn>
                        <a:cxn ang="0">
                          <a:pos x="90" y="11"/>
                        </a:cxn>
                        <a:cxn ang="0">
                          <a:pos x="85" y="16"/>
                        </a:cxn>
                        <a:cxn ang="0">
                          <a:pos x="5" y="16"/>
                        </a:cxn>
                      </a:cxnLst>
                      <a:rect l="0" t="0" r="r" b="b"/>
                      <a:pathLst>
                        <a:path w="90" h="16">
                          <a:moveTo>
                            <a:pt x="5" y="16"/>
                          </a:moveTo>
                          <a:lnTo>
                            <a:pt x="0" y="11"/>
                          </a:lnTo>
                          <a:lnTo>
                            <a:pt x="0" y="5"/>
                          </a:lnTo>
                          <a:lnTo>
                            <a:pt x="0" y="5"/>
                          </a:lnTo>
                          <a:lnTo>
                            <a:pt x="0" y="0"/>
                          </a:lnTo>
                          <a:lnTo>
                            <a:pt x="5" y="0"/>
                          </a:lnTo>
                          <a:lnTo>
                            <a:pt x="85" y="0"/>
                          </a:lnTo>
                          <a:lnTo>
                            <a:pt x="90" y="0"/>
                          </a:lnTo>
                          <a:lnTo>
                            <a:pt x="90" y="5"/>
                          </a:lnTo>
                          <a:lnTo>
                            <a:pt x="90" y="5"/>
                          </a:lnTo>
                          <a:lnTo>
                            <a:pt x="90" y="11"/>
                          </a:lnTo>
                          <a:lnTo>
                            <a:pt x="85"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grpSp>
            <p:sp>
              <p:nvSpPr>
                <p:cNvPr id="795" name="Freeform 754">
                  <a:extLst>
                    <a:ext uri="{FF2B5EF4-FFF2-40B4-BE49-F238E27FC236}">
                      <a16:creationId xmlns="" xmlns:a16="http://schemas.microsoft.com/office/drawing/2014/main" id="{5B490C2D-15C0-4354-9151-5394187F3408}"/>
                    </a:ext>
                  </a:extLst>
                </p:cNvPr>
                <p:cNvSpPr>
                  <a:spLocks/>
                </p:cNvSpPr>
                <p:nvPr/>
              </p:nvSpPr>
              <p:spPr bwMode="auto">
                <a:xfrm>
                  <a:off x="843" y="2654"/>
                  <a:ext cx="61" cy="16"/>
                </a:xfrm>
                <a:custGeom>
                  <a:avLst/>
                  <a:gdLst/>
                  <a:ahLst/>
                  <a:cxnLst>
                    <a:cxn ang="0">
                      <a:pos x="6" y="16"/>
                    </a:cxn>
                    <a:cxn ang="0">
                      <a:pos x="0" y="11"/>
                    </a:cxn>
                    <a:cxn ang="0">
                      <a:pos x="0" y="6"/>
                    </a:cxn>
                    <a:cxn ang="0">
                      <a:pos x="0" y="6"/>
                    </a:cxn>
                    <a:cxn ang="0">
                      <a:pos x="0" y="0"/>
                    </a:cxn>
                    <a:cxn ang="0">
                      <a:pos x="6" y="0"/>
                    </a:cxn>
                    <a:cxn ang="0">
                      <a:pos x="34" y="0"/>
                    </a:cxn>
                    <a:cxn ang="0">
                      <a:pos x="40" y="0"/>
                    </a:cxn>
                    <a:cxn ang="0">
                      <a:pos x="40" y="6"/>
                    </a:cxn>
                    <a:cxn ang="0">
                      <a:pos x="40" y="6"/>
                    </a:cxn>
                    <a:cxn ang="0">
                      <a:pos x="40" y="11"/>
                    </a:cxn>
                    <a:cxn ang="0">
                      <a:pos x="34" y="16"/>
                    </a:cxn>
                    <a:cxn ang="0">
                      <a:pos x="6" y="16"/>
                    </a:cxn>
                  </a:cxnLst>
                  <a:rect l="0" t="0" r="r" b="b"/>
                  <a:pathLst>
                    <a:path w="40" h="16">
                      <a:moveTo>
                        <a:pt x="6" y="16"/>
                      </a:moveTo>
                      <a:lnTo>
                        <a:pt x="0" y="11"/>
                      </a:lnTo>
                      <a:lnTo>
                        <a:pt x="0" y="6"/>
                      </a:lnTo>
                      <a:lnTo>
                        <a:pt x="0" y="6"/>
                      </a:lnTo>
                      <a:lnTo>
                        <a:pt x="0" y="0"/>
                      </a:lnTo>
                      <a:lnTo>
                        <a:pt x="6" y="0"/>
                      </a:lnTo>
                      <a:lnTo>
                        <a:pt x="34" y="0"/>
                      </a:lnTo>
                      <a:lnTo>
                        <a:pt x="40" y="0"/>
                      </a:lnTo>
                      <a:lnTo>
                        <a:pt x="40" y="6"/>
                      </a:lnTo>
                      <a:lnTo>
                        <a:pt x="40" y="6"/>
                      </a:lnTo>
                      <a:lnTo>
                        <a:pt x="40" y="11"/>
                      </a:lnTo>
                      <a:lnTo>
                        <a:pt x="34" y="16"/>
                      </a:lnTo>
                      <a:lnTo>
                        <a:pt x="6"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sp>
              <p:nvSpPr>
                <p:cNvPr id="796" name="Freeform 751">
                  <a:extLst>
                    <a:ext uri="{FF2B5EF4-FFF2-40B4-BE49-F238E27FC236}">
                      <a16:creationId xmlns="" xmlns:a16="http://schemas.microsoft.com/office/drawing/2014/main" id="{F16C5E14-8D49-4461-B934-A1E27F5ACEB2}"/>
                    </a:ext>
                  </a:extLst>
                </p:cNvPr>
                <p:cNvSpPr>
                  <a:spLocks/>
                </p:cNvSpPr>
                <p:nvPr/>
              </p:nvSpPr>
              <p:spPr bwMode="auto">
                <a:xfrm>
                  <a:off x="801" y="2665"/>
                  <a:ext cx="51" cy="16"/>
                </a:xfrm>
                <a:custGeom>
                  <a:avLst/>
                  <a:gdLst/>
                  <a:ahLst/>
                  <a:cxnLst>
                    <a:cxn ang="0">
                      <a:pos x="5" y="16"/>
                    </a:cxn>
                    <a:cxn ang="0">
                      <a:pos x="0" y="10"/>
                    </a:cxn>
                    <a:cxn ang="0">
                      <a:pos x="0" y="5"/>
                    </a:cxn>
                    <a:cxn ang="0">
                      <a:pos x="0" y="5"/>
                    </a:cxn>
                    <a:cxn ang="0">
                      <a:pos x="0" y="0"/>
                    </a:cxn>
                    <a:cxn ang="0">
                      <a:pos x="5" y="0"/>
                    </a:cxn>
                    <a:cxn ang="0">
                      <a:pos x="28" y="0"/>
                    </a:cxn>
                    <a:cxn ang="0">
                      <a:pos x="34" y="0"/>
                    </a:cxn>
                    <a:cxn ang="0">
                      <a:pos x="34" y="5"/>
                    </a:cxn>
                    <a:cxn ang="0">
                      <a:pos x="34" y="5"/>
                    </a:cxn>
                    <a:cxn ang="0">
                      <a:pos x="34" y="10"/>
                    </a:cxn>
                    <a:cxn ang="0">
                      <a:pos x="28" y="16"/>
                    </a:cxn>
                    <a:cxn ang="0">
                      <a:pos x="5" y="16"/>
                    </a:cxn>
                  </a:cxnLst>
                  <a:rect l="0" t="0" r="r" b="b"/>
                  <a:pathLst>
                    <a:path w="34" h="16">
                      <a:moveTo>
                        <a:pt x="5" y="16"/>
                      </a:moveTo>
                      <a:lnTo>
                        <a:pt x="0" y="10"/>
                      </a:lnTo>
                      <a:lnTo>
                        <a:pt x="0" y="5"/>
                      </a:lnTo>
                      <a:lnTo>
                        <a:pt x="0" y="5"/>
                      </a:lnTo>
                      <a:lnTo>
                        <a:pt x="0" y="0"/>
                      </a:lnTo>
                      <a:lnTo>
                        <a:pt x="5" y="0"/>
                      </a:lnTo>
                      <a:lnTo>
                        <a:pt x="28" y="0"/>
                      </a:lnTo>
                      <a:lnTo>
                        <a:pt x="34" y="0"/>
                      </a:lnTo>
                      <a:lnTo>
                        <a:pt x="34" y="5"/>
                      </a:lnTo>
                      <a:lnTo>
                        <a:pt x="34" y="5"/>
                      </a:lnTo>
                      <a:lnTo>
                        <a:pt x="34" y="10"/>
                      </a:lnTo>
                      <a:lnTo>
                        <a:pt x="28" y="16"/>
                      </a:lnTo>
                      <a:lnTo>
                        <a:pt x="5" y="16"/>
                      </a:lnTo>
                      <a:close/>
                    </a:path>
                  </a:pathLst>
                </a:custGeom>
                <a:solidFill>
                  <a:srgbClr val="339933"/>
                </a:solidFill>
                <a:ln w="9525">
                  <a:noFill/>
                  <a:round/>
                  <a:headEnd/>
                  <a:tailEnd/>
                </a:ln>
              </p:spPr>
              <p:txBody>
                <a:bodyPr/>
                <a:lstStyle/>
                <a:p>
                  <a:pPr defTabSz="685800" eaLnBrk="0" fontAlgn="base" hangingPunct="0">
                    <a:spcBef>
                      <a:spcPct val="0"/>
                    </a:spcBef>
                    <a:spcAft>
                      <a:spcPct val="0"/>
                    </a:spcAft>
                    <a:defRPr/>
                  </a:pPr>
                  <a:endParaRPr lang="en-US" sz="1350" b="1">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endParaRPr>
                </a:p>
              </p:txBody>
            </p:sp>
          </p:grpSp>
        </p:grpSp>
        <p:sp>
          <p:nvSpPr>
            <p:cNvPr id="789" name="Rectangle 1385">
              <a:extLst>
                <a:ext uri="{FF2B5EF4-FFF2-40B4-BE49-F238E27FC236}">
                  <a16:creationId xmlns="" xmlns:a16="http://schemas.microsoft.com/office/drawing/2014/main" id="{6F9F1D58-882B-47BC-A19D-FEBDF12578D9}"/>
                </a:ext>
              </a:extLst>
            </p:cNvPr>
            <p:cNvSpPr/>
            <p:nvPr/>
          </p:nvSpPr>
          <p:spPr>
            <a:xfrm>
              <a:off x="8202525" y="4037203"/>
              <a:ext cx="771804" cy="400035"/>
            </a:xfrm>
            <a:prstGeom prst="rect">
              <a:avLst/>
            </a:prstGeom>
          </p:spPr>
          <p:txBody>
            <a:bodyPr wrap="none">
              <a:spAutoFit/>
            </a:bodyPr>
            <a:lstStyle/>
            <a:p>
              <a:pPr algn="ctr" defTabSz="685800" eaLnBrk="0" fontAlgn="base" hangingPunct="0">
                <a:spcBef>
                  <a:spcPct val="0"/>
                </a:spcBef>
                <a:spcAft>
                  <a:spcPct val="0"/>
                </a:spcAft>
                <a:defRPr/>
              </a:pPr>
              <a:r>
                <a:rPr lang="en-US" sz="1350" b="1" dirty="0">
                  <a:solidFill>
                    <a:srgbClr val="FFFFFF"/>
                  </a:solidFill>
                  <a:effectLst>
                    <a:outerShdw blurRad="38100" dist="38100" dir="2700000" algn="tl">
                      <a:srgbClr val="000000">
                        <a:alpha val="43137"/>
                      </a:srgbClr>
                    </a:outerShdw>
                  </a:effectLst>
                  <a:latin typeface="Arial" pitchFamily="34" charset="0"/>
                  <a:ea typeface="ＭＳ Ｐゴシック" charset="0"/>
                  <a:cs typeface="Arial" panose="020B0604020202020204" pitchFamily="34" charset="0"/>
                </a:rPr>
                <a:t>2.7%</a:t>
              </a:r>
              <a:endParaRPr lang="en-US" sz="1350" b="1" dirty="0">
                <a:solidFill>
                  <a:srgbClr val="FFFFFF"/>
                </a:solidFill>
                <a:latin typeface="Arial" pitchFamily="34" charset="0"/>
                <a:ea typeface="ＭＳ Ｐゴシック" charset="0"/>
                <a:cs typeface="Arial" panose="020B0604020202020204" pitchFamily="34" charset="0"/>
              </a:endParaRPr>
            </a:p>
          </p:txBody>
        </p:sp>
      </p:grpSp>
      <p:sp>
        <p:nvSpPr>
          <p:cNvPr id="892" name="Rectangle 4">
            <a:extLst>
              <a:ext uri="{FF2B5EF4-FFF2-40B4-BE49-F238E27FC236}">
                <a16:creationId xmlns="" xmlns:a16="http://schemas.microsoft.com/office/drawing/2014/main" id="{6ED89C71-066B-4E7B-910E-D76552736F2A}"/>
              </a:ext>
            </a:extLst>
          </p:cNvPr>
          <p:cNvSpPr>
            <a:spLocks noChangeArrowheads="1"/>
          </p:cNvSpPr>
          <p:nvPr/>
        </p:nvSpPr>
        <p:spPr bwMode="auto">
          <a:xfrm>
            <a:off x="1337073" y="4374356"/>
            <a:ext cx="6425803" cy="428805"/>
          </a:xfrm>
          <a:prstGeom prst="rect">
            <a:avLst/>
          </a:prstGeom>
          <a:noFill/>
          <a:ln w="9525">
            <a:noFill/>
            <a:miter lim="800000"/>
            <a:headEnd/>
            <a:tailEnd/>
          </a:ln>
        </p:spPr>
        <p:txBody>
          <a:bodyPr lIns="69056" tIns="34529" rIns="69056" bIns="34529">
            <a:spAutoFit/>
          </a:bodyPr>
          <a:lstStyle/>
          <a:p>
            <a:pPr algn="ctr" defTabSz="685800" eaLnBrk="0" fontAlgn="base" hangingPunct="0">
              <a:lnSpc>
                <a:spcPts val="1425"/>
              </a:lnSpc>
              <a:spcBef>
                <a:spcPct val="0"/>
              </a:spcBef>
              <a:spcAft>
                <a:spcPct val="0"/>
              </a:spcAft>
              <a:defRPr/>
            </a:pPr>
            <a:r>
              <a:rPr lang="en-US" sz="1275" b="1" dirty="0">
                <a:solidFill>
                  <a:srgbClr val="FFFFFF"/>
                </a:solidFill>
                <a:effectLst>
                  <a:outerShdw blurRad="38100" dist="38100" dir="2700000" algn="tl">
                    <a:srgbClr val="000000"/>
                  </a:outerShdw>
                </a:effectLst>
                <a:latin typeface="Arial" pitchFamily="34" charset="0"/>
                <a:cs typeface="Arial" panose="020B0604020202020204" pitchFamily="34" charset="0"/>
              </a:rPr>
              <a:t>CV events occurring  after an ACS treated with PCI were attributable to recurrence at the site of culprit lesion and to </a:t>
            </a:r>
            <a:r>
              <a:rPr lang="en-US" sz="1275"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nonculprit</a:t>
            </a:r>
            <a:r>
              <a:rPr lang="en-US" sz="1275" b="1" dirty="0">
                <a:solidFill>
                  <a:srgbClr val="FFFFFF"/>
                </a:solidFill>
                <a:effectLst>
                  <a:outerShdw blurRad="38100" dist="38100" dir="2700000" algn="tl">
                    <a:srgbClr val="000000"/>
                  </a:outerShdw>
                </a:effectLst>
                <a:latin typeface="Arial" pitchFamily="34" charset="0"/>
                <a:cs typeface="Arial" panose="020B0604020202020204" pitchFamily="34" charset="0"/>
              </a:rPr>
              <a:t> lesions.</a:t>
            </a:r>
          </a:p>
        </p:txBody>
      </p:sp>
      <p:sp>
        <p:nvSpPr>
          <p:cNvPr id="530435" name="Rectangle 4">
            <a:extLst>
              <a:ext uri="{FF2B5EF4-FFF2-40B4-BE49-F238E27FC236}">
                <a16:creationId xmlns="" xmlns:a16="http://schemas.microsoft.com/office/drawing/2014/main" id="{BADE6A9F-ACF3-48C6-A56C-2013B5127163}"/>
              </a:ext>
            </a:extLst>
          </p:cNvPr>
          <p:cNvSpPr>
            <a:spLocks noChangeArrowheads="1"/>
          </p:cNvSpPr>
          <p:nvPr/>
        </p:nvSpPr>
        <p:spPr bwMode="auto">
          <a:xfrm>
            <a:off x="5132785" y="733425"/>
            <a:ext cx="2692003" cy="277482"/>
          </a:xfrm>
          <a:prstGeom prst="rect">
            <a:avLst/>
          </a:prstGeom>
          <a:solidFill>
            <a:srgbClr val="002060"/>
          </a:solidFill>
          <a:ln w="3175">
            <a:solidFill>
              <a:schemeClr val="bg1">
                <a:lumMod val="95000"/>
              </a:schemeClr>
            </a:solidFill>
            <a:miter lim="800000"/>
            <a:headEnd/>
            <a:tailEnd/>
          </a:ln>
        </p:spPr>
        <p:txBody>
          <a:bodyPr lIns="69056" tIns="34529" rIns="69056" bIns="34529">
            <a:spAutoFit/>
          </a:bodyPr>
          <a:lstStyle/>
          <a:p>
            <a:pPr algn="ctr" defTabSz="685800" eaLnBrk="0" fontAlgn="base" hangingPunct="0">
              <a:spcBef>
                <a:spcPct val="0"/>
              </a:spcBef>
              <a:spcAft>
                <a:spcPct val="0"/>
              </a:spcAft>
              <a:defRPr/>
            </a:pPr>
            <a:r>
              <a:rPr lang="es-ES_tradnl" sz="1350" b="1" dirty="0">
                <a:solidFill>
                  <a:srgbClr val="FFFFFF"/>
                </a:solidFill>
                <a:effectLst>
                  <a:outerShdw blurRad="38100" dist="38100" dir="2700000" algn="tl">
                    <a:srgbClr val="000000"/>
                  </a:outerShdw>
                </a:effectLst>
                <a:latin typeface="Arial" pitchFamily="34" charset="0"/>
                <a:cs typeface="Arial" panose="020B0604020202020204" pitchFamily="34" charset="0"/>
              </a:rPr>
              <a:t>MACE </a:t>
            </a:r>
            <a:r>
              <a:rPr lang="es-ES_tradnl" sz="13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during</a:t>
            </a:r>
            <a:r>
              <a:rPr lang="es-ES_tradnl" sz="13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r>
              <a:rPr lang="es-ES_tradnl" sz="13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the</a:t>
            </a:r>
            <a:r>
              <a:rPr lang="es-ES_tradnl" sz="1350" b="1" dirty="0">
                <a:solidFill>
                  <a:srgbClr val="FFFFFF"/>
                </a:solidFill>
                <a:effectLst>
                  <a:outerShdw blurRad="38100" dist="38100" dir="2700000" algn="tl">
                    <a:srgbClr val="000000"/>
                  </a:outerShdw>
                </a:effectLst>
                <a:latin typeface="Arial" pitchFamily="34" charset="0"/>
                <a:cs typeface="Arial" panose="020B0604020202020204" pitchFamily="34" charset="0"/>
              </a:rPr>
              <a:t> F/Up</a:t>
            </a:r>
          </a:p>
        </p:txBody>
      </p:sp>
      <p:sp>
        <p:nvSpPr>
          <p:cNvPr id="2" name="1 Rectángulo">
            <a:extLst>
              <a:ext uri="{FF2B5EF4-FFF2-40B4-BE49-F238E27FC236}">
                <a16:creationId xmlns="" xmlns:a16="http://schemas.microsoft.com/office/drawing/2014/main" id="{97FB7334-16D1-4FBE-82BC-E32583607529}"/>
              </a:ext>
            </a:extLst>
          </p:cNvPr>
          <p:cNvSpPr/>
          <p:nvPr/>
        </p:nvSpPr>
        <p:spPr bwMode="auto">
          <a:xfrm>
            <a:off x="2306242" y="1116807"/>
            <a:ext cx="2555081" cy="359569"/>
          </a:xfrm>
          <a:prstGeom prst="rect">
            <a:avLst/>
          </a:prstGeom>
          <a:solidFill>
            <a:srgbClr val="FF6D4B">
              <a:alpha val="29020"/>
            </a:srgbClr>
          </a:solidFill>
          <a:ln w="3175" cap="flat" cmpd="sng" algn="ctr">
            <a:solidFill>
              <a:schemeClr val="bg1">
                <a:lumMod val="95000"/>
              </a:schemeClr>
            </a:solidFill>
            <a:prstDash val="solid"/>
            <a:round/>
            <a:headEnd type="none" w="sm" len="sm"/>
            <a:tailEnd type="none" w="sm" len="sm"/>
          </a:ln>
          <a:effectLst/>
        </p:spPr>
        <p:txBody>
          <a:bodyPr wrap="none" anchor="ctr"/>
          <a:lstStyle/>
          <a:p>
            <a:pPr defTabSz="685800" eaLnBrk="0" fontAlgn="base" hangingPunct="0">
              <a:spcBef>
                <a:spcPct val="0"/>
              </a:spcBef>
              <a:spcAft>
                <a:spcPct val="0"/>
              </a:spcAft>
              <a:defRPr/>
            </a:pPr>
            <a:endParaRPr lang="es-ES" sz="1200" b="1">
              <a:solidFill>
                <a:srgbClr val="000000"/>
              </a:solidFill>
              <a:latin typeface="Arial" pitchFamily="34" charset="0"/>
              <a:cs typeface="Arial" panose="020B0604020202020204" pitchFamily="34" charset="0"/>
            </a:endParaRPr>
          </a:p>
        </p:txBody>
      </p:sp>
      <p:sp>
        <p:nvSpPr>
          <p:cNvPr id="891" name="890 Rectángulo">
            <a:extLst>
              <a:ext uri="{FF2B5EF4-FFF2-40B4-BE49-F238E27FC236}">
                <a16:creationId xmlns="" xmlns:a16="http://schemas.microsoft.com/office/drawing/2014/main" id="{85C985E6-D391-4731-AC1D-C111E4766837}"/>
              </a:ext>
            </a:extLst>
          </p:cNvPr>
          <p:cNvSpPr/>
          <p:nvPr/>
        </p:nvSpPr>
        <p:spPr bwMode="auto">
          <a:xfrm>
            <a:off x="7158038" y="1938338"/>
            <a:ext cx="692944" cy="840581"/>
          </a:xfrm>
          <a:prstGeom prst="rect">
            <a:avLst/>
          </a:prstGeom>
          <a:solidFill>
            <a:srgbClr val="FF6D4B">
              <a:alpha val="29020"/>
            </a:srgbClr>
          </a:solidFill>
          <a:ln w="3175" cap="flat" cmpd="sng" algn="ctr">
            <a:solidFill>
              <a:schemeClr val="bg1">
                <a:lumMod val="95000"/>
              </a:schemeClr>
            </a:solidFill>
            <a:prstDash val="solid"/>
            <a:round/>
            <a:headEnd type="none" w="sm" len="sm"/>
            <a:tailEnd type="none" w="sm" len="sm"/>
          </a:ln>
          <a:effectLst/>
        </p:spPr>
        <p:txBody>
          <a:bodyPr wrap="none" anchor="ctr"/>
          <a:lstStyle/>
          <a:p>
            <a:pPr defTabSz="685800" eaLnBrk="0" fontAlgn="base" hangingPunct="0">
              <a:spcBef>
                <a:spcPct val="0"/>
              </a:spcBef>
              <a:spcAft>
                <a:spcPct val="0"/>
              </a:spcAft>
              <a:defRPr/>
            </a:pPr>
            <a:endParaRPr lang="es-ES" sz="1200" b="1">
              <a:solidFill>
                <a:srgbClr val="000000"/>
              </a:solidFill>
              <a:latin typeface="Arial" pitchFamily="34" charset="0"/>
              <a:cs typeface="Arial" panose="020B0604020202020204" pitchFamily="34" charset="0"/>
            </a:endParaRPr>
          </a:p>
        </p:txBody>
      </p:sp>
      <p:pic>
        <p:nvPicPr>
          <p:cNvPr id="265274" name="Picture 17">
            <a:extLst>
              <a:ext uri="{FF2B5EF4-FFF2-40B4-BE49-F238E27FC236}">
                <a16:creationId xmlns="" xmlns:a16="http://schemas.microsoft.com/office/drawing/2014/main" id="{195A2F78-1374-43EC-93C1-B13647F886EE}"/>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5275" name="Picture 18">
            <a:extLst>
              <a:ext uri="{FF2B5EF4-FFF2-40B4-BE49-F238E27FC236}">
                <a16:creationId xmlns="" xmlns:a16="http://schemas.microsoft.com/office/drawing/2014/main" id="{FC717EC1-EFCE-4ECD-A72F-E11B5AF11904}"/>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5276" name="Picture 2">
            <a:extLst>
              <a:ext uri="{FF2B5EF4-FFF2-40B4-BE49-F238E27FC236}">
                <a16:creationId xmlns="" xmlns:a16="http://schemas.microsoft.com/office/drawing/2014/main" id="{832CA1ED-8ED3-4446-B940-07DB1BE384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434151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91"/>
                                        </p:tgtEl>
                                        <p:attrNameLst>
                                          <p:attrName>style.visibility</p:attrName>
                                        </p:attrNameLst>
                                      </p:cBhvr>
                                      <p:to>
                                        <p:strVal val="visible"/>
                                      </p:to>
                                    </p:set>
                                    <p:animEffect transition="in" filter="wipe(left)">
                                      <p:cBhvr>
                                        <p:cTn id="10" dur="1000"/>
                                        <p:tgtEl>
                                          <p:spTgt spid="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9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6">
            <a:extLst>
              <a:ext uri="{FF2B5EF4-FFF2-40B4-BE49-F238E27FC236}">
                <a16:creationId xmlns="" xmlns:a16="http://schemas.microsoft.com/office/drawing/2014/main" id="{CAA9DDF1-F5D6-4FA5-A2A5-2FD969B3F257}"/>
              </a:ext>
            </a:extLst>
          </p:cNvPr>
          <p:cNvSpPr>
            <a:spLocks noChangeArrowheads="1"/>
          </p:cNvSpPr>
          <p:nvPr/>
        </p:nvSpPr>
        <p:spPr bwMode="auto">
          <a:xfrm>
            <a:off x="2052637" y="4807744"/>
            <a:ext cx="4767263" cy="219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_tradnl" altLang="es-ES" sz="975" b="1">
                <a:solidFill>
                  <a:srgbClr val="FFFFFF"/>
                </a:solidFill>
                <a:latin typeface="Arial" panose="020B0604020202020204" pitchFamily="34" charset="0"/>
                <a:cs typeface="Arial" panose="020B0604020202020204" pitchFamily="34" charset="0"/>
              </a:rPr>
              <a:t>Montalescot G, et al. Eur Heart J 2015; August 6.</a:t>
            </a:r>
          </a:p>
        </p:txBody>
      </p:sp>
      <p:sp>
        <p:nvSpPr>
          <p:cNvPr id="4" name="Rectangle 4">
            <a:extLst>
              <a:ext uri="{FF2B5EF4-FFF2-40B4-BE49-F238E27FC236}">
                <a16:creationId xmlns="" xmlns:a16="http://schemas.microsoft.com/office/drawing/2014/main" id="{DFBBF07A-6591-45DF-8E6F-D0CED3709DF9}"/>
              </a:ext>
            </a:extLst>
          </p:cNvPr>
          <p:cNvSpPr>
            <a:spLocks noChangeArrowheads="1"/>
          </p:cNvSpPr>
          <p:nvPr/>
        </p:nvSpPr>
        <p:spPr bwMode="auto">
          <a:xfrm>
            <a:off x="1163242" y="172641"/>
            <a:ext cx="6946106" cy="351861"/>
          </a:xfrm>
          <a:prstGeom prst="rect">
            <a:avLst/>
          </a:prstGeom>
          <a:noFill/>
          <a:ln w="9525">
            <a:noFill/>
            <a:miter lim="800000"/>
            <a:headEnd/>
            <a:tailEnd/>
          </a:ln>
        </p:spPr>
        <p:txBody>
          <a:bodyPr lIns="69056" tIns="34529" rIns="69056" bIns="34529">
            <a:spAutoFit/>
          </a:bodyPr>
          <a:lstStyle/>
          <a:p>
            <a:pPr algn="ctr" defTabSz="685800" eaLnBrk="0" fontAlgn="base" hangingPunct="0">
              <a:lnSpc>
                <a:spcPts val="2175"/>
              </a:lnSpc>
              <a:spcBef>
                <a:spcPct val="0"/>
              </a:spcBef>
              <a:spcAft>
                <a:spcPct val="0"/>
              </a:spcAft>
              <a:defRPr/>
            </a:pPr>
            <a:r>
              <a:rPr lang="en-US" b="1" dirty="0">
                <a:solidFill>
                  <a:srgbClr val="FFFF00"/>
                </a:solidFill>
                <a:effectLst>
                  <a:outerShdw blurRad="38100" dist="38100" dir="2700000" algn="tl">
                    <a:srgbClr val="000000"/>
                  </a:outerShdw>
                </a:effectLst>
                <a:latin typeface="Arial" pitchFamily="34" charset="0"/>
                <a:cs typeface="Arial" panose="020B0604020202020204" pitchFamily="34" charset="0"/>
              </a:rPr>
              <a:t>Duration of Dual Antiplatelet Therapy</a:t>
            </a:r>
            <a:endParaRPr lang="en-US" sz="1650" b="1" dirty="0">
              <a:solidFill>
                <a:srgbClr val="FFFF00"/>
              </a:solidFill>
              <a:effectLst>
                <a:outerShdw blurRad="38100" dist="38100" dir="2700000" algn="tl">
                  <a:srgbClr val="000000"/>
                </a:outerShdw>
              </a:effectLst>
              <a:latin typeface="Arial" pitchFamily="34" charset="0"/>
              <a:cs typeface="Arial" panose="020B0604020202020204" pitchFamily="34" charset="0"/>
            </a:endParaRPr>
          </a:p>
        </p:txBody>
      </p:sp>
      <p:sp>
        <p:nvSpPr>
          <p:cNvPr id="266244" name="Rectangle 3">
            <a:extLst>
              <a:ext uri="{FF2B5EF4-FFF2-40B4-BE49-F238E27FC236}">
                <a16:creationId xmlns="" xmlns:a16="http://schemas.microsoft.com/office/drawing/2014/main" id="{6632490E-5993-4B5E-A0F3-3B82DCC0FB70}"/>
              </a:ext>
            </a:extLst>
          </p:cNvPr>
          <p:cNvSpPr>
            <a:spLocks noChangeArrowheads="1"/>
          </p:cNvSpPr>
          <p:nvPr/>
        </p:nvSpPr>
        <p:spPr bwMode="auto">
          <a:xfrm>
            <a:off x="1747838" y="4310063"/>
            <a:ext cx="5485210" cy="403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defTabSz="476250" eaLnBrk="0" hangingPunct="0">
              <a:defRPr sz="2400">
                <a:solidFill>
                  <a:schemeClr val="tx1"/>
                </a:solidFill>
                <a:latin typeface="Swis721 Hv BT" pitchFamily="34" charset="0"/>
              </a:defRPr>
            </a:lvl1pPr>
            <a:lvl2pPr marL="742950" indent="-285750" defTabSz="476250" eaLnBrk="0" hangingPunct="0">
              <a:defRPr sz="2400">
                <a:solidFill>
                  <a:schemeClr val="tx1"/>
                </a:solidFill>
                <a:latin typeface="Swis721 Hv BT" pitchFamily="34" charset="0"/>
              </a:defRPr>
            </a:lvl2pPr>
            <a:lvl3pPr marL="1143000" indent="-228600" defTabSz="476250" eaLnBrk="0" hangingPunct="0">
              <a:defRPr sz="2400">
                <a:solidFill>
                  <a:schemeClr val="tx1"/>
                </a:solidFill>
                <a:latin typeface="Swis721 Hv BT" pitchFamily="34" charset="0"/>
              </a:defRPr>
            </a:lvl3pPr>
            <a:lvl4pPr marL="1600200" indent="-228600" defTabSz="476250" eaLnBrk="0" hangingPunct="0">
              <a:defRPr sz="2400">
                <a:solidFill>
                  <a:schemeClr val="tx1"/>
                </a:solidFill>
                <a:latin typeface="Swis721 Hv BT" pitchFamily="34" charset="0"/>
              </a:defRPr>
            </a:lvl4pPr>
            <a:lvl5pPr marL="2057400" indent="-228600" defTabSz="476250" eaLnBrk="0" hangingPunct="0">
              <a:defRPr sz="2400">
                <a:solidFill>
                  <a:schemeClr val="tx1"/>
                </a:solidFill>
                <a:latin typeface="Swis721 Hv BT" pitchFamily="34" charset="0"/>
              </a:defRPr>
            </a:lvl5pPr>
            <a:lvl6pPr marL="2514600" indent="-228600" defTabSz="476250" eaLnBrk="0" fontAlgn="base" hangingPunct="0">
              <a:spcBef>
                <a:spcPct val="0"/>
              </a:spcBef>
              <a:spcAft>
                <a:spcPct val="0"/>
              </a:spcAft>
              <a:defRPr sz="2400">
                <a:solidFill>
                  <a:schemeClr val="tx1"/>
                </a:solidFill>
                <a:latin typeface="Swis721 Hv BT" pitchFamily="34" charset="0"/>
              </a:defRPr>
            </a:lvl6pPr>
            <a:lvl7pPr marL="2971800" indent="-228600" defTabSz="476250" eaLnBrk="0" fontAlgn="base" hangingPunct="0">
              <a:spcBef>
                <a:spcPct val="0"/>
              </a:spcBef>
              <a:spcAft>
                <a:spcPct val="0"/>
              </a:spcAft>
              <a:defRPr sz="2400">
                <a:solidFill>
                  <a:schemeClr val="tx1"/>
                </a:solidFill>
                <a:latin typeface="Swis721 Hv BT" pitchFamily="34" charset="0"/>
              </a:defRPr>
            </a:lvl7pPr>
            <a:lvl8pPr marL="3429000" indent="-228600" defTabSz="476250" eaLnBrk="0" fontAlgn="base" hangingPunct="0">
              <a:spcBef>
                <a:spcPct val="0"/>
              </a:spcBef>
              <a:spcAft>
                <a:spcPct val="0"/>
              </a:spcAft>
              <a:defRPr sz="2400">
                <a:solidFill>
                  <a:schemeClr val="tx1"/>
                </a:solidFill>
                <a:latin typeface="Swis721 Hv BT" pitchFamily="34" charset="0"/>
              </a:defRPr>
            </a:lvl8pPr>
            <a:lvl9pPr marL="3886200" indent="-228600" defTabSz="476250" eaLnBrk="0" fontAlgn="base" hangingPunct="0">
              <a:spcBef>
                <a:spcPct val="0"/>
              </a:spcBef>
              <a:spcAft>
                <a:spcPct val="0"/>
              </a:spcAft>
              <a:defRPr sz="2400">
                <a:solidFill>
                  <a:schemeClr val="tx1"/>
                </a:solidFill>
                <a:latin typeface="Swis721 Hv BT" pitchFamily="34" charset="0"/>
              </a:defRPr>
            </a:lvl9pPr>
          </a:lstStyle>
          <a:p>
            <a:pPr algn="ctr" defTabSz="357188" fontAlgn="base">
              <a:lnSpc>
                <a:spcPts val="1275"/>
              </a:lnSpc>
              <a:spcBef>
                <a:spcPct val="0"/>
              </a:spcBef>
              <a:spcAft>
                <a:spcPct val="0"/>
              </a:spcAft>
            </a:pPr>
            <a:r>
              <a:rPr lang="en-US" altLang="es-ES" sz="1200" b="1">
                <a:solidFill>
                  <a:srgbClr val="FFFFFF"/>
                </a:solidFill>
                <a:latin typeface="Arial" panose="020B0604020202020204" pitchFamily="34" charset="0"/>
                <a:cs typeface="Arial" panose="020B0604020202020204" pitchFamily="34" charset="0"/>
              </a:rPr>
              <a:t>Stronger antiplatelet therapy beyond 1 year vs standard care, in ptes with prior MI or angiographically proven CAD.</a:t>
            </a:r>
          </a:p>
        </p:txBody>
      </p:sp>
      <p:pic>
        <p:nvPicPr>
          <p:cNvPr id="96258" name="Picture 2">
            <a:extLst>
              <a:ext uri="{FF2B5EF4-FFF2-40B4-BE49-F238E27FC236}">
                <a16:creationId xmlns="" xmlns:a16="http://schemas.microsoft.com/office/drawing/2014/main" id="{688412F6-7A7B-484C-B19B-C77607893EA4}"/>
              </a:ext>
            </a:extLst>
          </p:cNvPr>
          <p:cNvPicPr>
            <a:picLocks noChangeAspect="1" noChangeArrowheads="1"/>
          </p:cNvPicPr>
          <p:nvPr/>
        </p:nvPicPr>
        <p:blipFill>
          <a:blip r:embed="rId3"/>
          <a:srcRect/>
          <a:stretch>
            <a:fillRect/>
          </a:stretch>
        </p:blipFill>
        <p:spPr bwMode="auto">
          <a:xfrm>
            <a:off x="1426369" y="690562"/>
            <a:ext cx="6257925" cy="3463529"/>
          </a:xfrm>
          <a:prstGeom prst="rect">
            <a:avLst/>
          </a:prstGeom>
          <a:noFill/>
          <a:ln w="19050" cap="flat" cmpd="sng">
            <a:solidFill>
              <a:schemeClr val="accent2">
                <a:lumMod val="60000"/>
                <a:lumOff val="40000"/>
              </a:schemeClr>
            </a:solidFill>
            <a:prstDash val="solid"/>
            <a:miter lim="800000"/>
            <a:headEnd type="none" w="med" len="med"/>
            <a:tailEnd type="none" w="med" len="med"/>
          </a:ln>
          <a:extLst/>
        </p:spPr>
      </p:pic>
      <p:grpSp>
        <p:nvGrpSpPr>
          <p:cNvPr id="2" name="4 Grupo">
            <a:extLst>
              <a:ext uri="{FF2B5EF4-FFF2-40B4-BE49-F238E27FC236}">
                <a16:creationId xmlns="" xmlns:a16="http://schemas.microsoft.com/office/drawing/2014/main" id="{DFE06293-B022-4149-B475-B65ED13F5D51}"/>
              </a:ext>
            </a:extLst>
          </p:cNvPr>
          <p:cNvGrpSpPr>
            <a:grpSpLocks/>
          </p:cNvGrpSpPr>
          <p:nvPr/>
        </p:nvGrpSpPr>
        <p:grpSpPr bwMode="auto">
          <a:xfrm>
            <a:off x="1740024" y="2197894"/>
            <a:ext cx="4519762" cy="1876887"/>
            <a:chOff x="1366520" y="2930186"/>
            <a:chExt cx="6028733" cy="2502538"/>
          </a:xfrm>
        </p:grpSpPr>
        <p:sp>
          <p:nvSpPr>
            <p:cNvPr id="266250" name="2 CuadroTexto">
              <a:extLst>
                <a:ext uri="{FF2B5EF4-FFF2-40B4-BE49-F238E27FC236}">
                  <a16:creationId xmlns="" xmlns:a16="http://schemas.microsoft.com/office/drawing/2014/main" id="{28AF7965-721A-4AD1-8F87-8C68F5399160}"/>
                </a:ext>
              </a:extLst>
            </p:cNvPr>
            <p:cNvSpPr txBox="1">
              <a:spLocks noChangeArrowheads="1"/>
            </p:cNvSpPr>
            <p:nvPr/>
          </p:nvSpPr>
          <p:spPr bwMode="auto">
            <a:xfrm>
              <a:off x="1366520" y="2941605"/>
              <a:ext cx="793695" cy="27700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750" b="1">
                  <a:solidFill>
                    <a:srgbClr val="FF0000"/>
                  </a:solidFill>
                  <a:latin typeface="Arial" panose="020B0604020202020204" pitchFamily="34" charset="0"/>
                  <a:cs typeface="Arial" panose="020B0604020202020204" pitchFamily="34" charset="0"/>
                </a:rPr>
                <a:t>PCI: 25%</a:t>
              </a:r>
            </a:p>
          </p:txBody>
        </p:sp>
        <p:sp>
          <p:nvSpPr>
            <p:cNvPr id="266251" name="10 CuadroTexto">
              <a:extLst>
                <a:ext uri="{FF2B5EF4-FFF2-40B4-BE49-F238E27FC236}">
                  <a16:creationId xmlns="" xmlns:a16="http://schemas.microsoft.com/office/drawing/2014/main" id="{7D073A97-D356-40BF-A18E-B8925964A4D3}"/>
                </a:ext>
              </a:extLst>
            </p:cNvPr>
            <p:cNvSpPr txBox="1">
              <a:spLocks noChangeArrowheads="1"/>
            </p:cNvSpPr>
            <p:nvPr/>
          </p:nvSpPr>
          <p:spPr bwMode="auto">
            <a:xfrm>
              <a:off x="6601558" y="2930186"/>
              <a:ext cx="793695" cy="27700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750" b="1">
                  <a:solidFill>
                    <a:srgbClr val="FF0000"/>
                  </a:solidFill>
                  <a:latin typeface="Arial" panose="020B0604020202020204" pitchFamily="34" charset="0"/>
                  <a:cs typeface="Arial" panose="020B0604020202020204" pitchFamily="34" charset="0"/>
                </a:rPr>
                <a:t>PCI: 83%</a:t>
              </a:r>
            </a:p>
          </p:txBody>
        </p:sp>
        <p:sp>
          <p:nvSpPr>
            <p:cNvPr id="266252" name="11 CuadroTexto">
              <a:extLst>
                <a:ext uri="{FF2B5EF4-FFF2-40B4-BE49-F238E27FC236}">
                  <a16:creationId xmlns="" xmlns:a16="http://schemas.microsoft.com/office/drawing/2014/main" id="{5E2B10C5-6145-432C-8765-DD5BA4206FE8}"/>
                </a:ext>
              </a:extLst>
            </p:cNvPr>
            <p:cNvSpPr txBox="1">
              <a:spLocks noChangeArrowheads="1"/>
            </p:cNvSpPr>
            <p:nvPr/>
          </p:nvSpPr>
          <p:spPr bwMode="auto">
            <a:xfrm>
              <a:off x="3991050" y="2956602"/>
              <a:ext cx="864254" cy="27700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750" b="1">
                  <a:solidFill>
                    <a:srgbClr val="FF0000"/>
                  </a:solidFill>
                  <a:latin typeface="Arial" panose="020B0604020202020204" pitchFamily="34" charset="0"/>
                  <a:cs typeface="Arial" panose="020B0604020202020204" pitchFamily="34" charset="0"/>
                </a:rPr>
                <a:t>PCI: 100%</a:t>
              </a:r>
            </a:p>
          </p:txBody>
        </p:sp>
        <p:sp>
          <p:nvSpPr>
            <p:cNvPr id="266253" name="12 CuadroTexto">
              <a:extLst>
                <a:ext uri="{FF2B5EF4-FFF2-40B4-BE49-F238E27FC236}">
                  <a16:creationId xmlns="" xmlns:a16="http://schemas.microsoft.com/office/drawing/2014/main" id="{6251FC84-2665-4566-BDD8-2520611C52B4}"/>
                </a:ext>
              </a:extLst>
            </p:cNvPr>
            <p:cNvSpPr txBox="1">
              <a:spLocks noChangeArrowheads="1"/>
            </p:cNvSpPr>
            <p:nvPr/>
          </p:nvSpPr>
          <p:spPr bwMode="auto">
            <a:xfrm>
              <a:off x="2695818" y="5155723"/>
              <a:ext cx="793695" cy="27700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750" b="1">
                  <a:solidFill>
                    <a:srgbClr val="FF0000"/>
                  </a:solidFill>
                  <a:latin typeface="Arial" panose="020B0604020202020204" pitchFamily="34" charset="0"/>
                  <a:cs typeface="Arial" panose="020B0604020202020204" pitchFamily="34" charset="0"/>
                </a:rPr>
                <a:t>PCI: 40%</a:t>
              </a:r>
            </a:p>
          </p:txBody>
        </p:sp>
        <p:sp>
          <p:nvSpPr>
            <p:cNvPr id="266254" name="13 CuadroTexto">
              <a:extLst>
                <a:ext uri="{FF2B5EF4-FFF2-40B4-BE49-F238E27FC236}">
                  <a16:creationId xmlns="" xmlns:a16="http://schemas.microsoft.com/office/drawing/2014/main" id="{30A3D5BC-6C39-405B-AB96-1F261BBF669C}"/>
                </a:ext>
              </a:extLst>
            </p:cNvPr>
            <p:cNvSpPr txBox="1">
              <a:spLocks noChangeArrowheads="1"/>
            </p:cNvSpPr>
            <p:nvPr/>
          </p:nvSpPr>
          <p:spPr bwMode="auto">
            <a:xfrm>
              <a:off x="5745865" y="5147097"/>
              <a:ext cx="793695" cy="277001"/>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750" b="1">
                  <a:solidFill>
                    <a:srgbClr val="FF0000"/>
                  </a:solidFill>
                  <a:latin typeface="Arial" panose="020B0604020202020204" pitchFamily="34" charset="0"/>
                  <a:cs typeface="Arial" panose="020B0604020202020204" pitchFamily="34" charset="0"/>
                </a:rPr>
                <a:t>PCI: 86%</a:t>
              </a:r>
            </a:p>
          </p:txBody>
        </p:sp>
      </p:grpSp>
      <p:pic>
        <p:nvPicPr>
          <p:cNvPr id="266247" name="Picture 17">
            <a:extLst>
              <a:ext uri="{FF2B5EF4-FFF2-40B4-BE49-F238E27FC236}">
                <a16:creationId xmlns="" xmlns:a16="http://schemas.microsoft.com/office/drawing/2014/main" id="{B60E60D8-0DF0-42EF-AD14-72C58461F3FB}"/>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48" name="Picture 18">
            <a:extLst>
              <a:ext uri="{FF2B5EF4-FFF2-40B4-BE49-F238E27FC236}">
                <a16:creationId xmlns="" xmlns:a16="http://schemas.microsoft.com/office/drawing/2014/main" id="{EF230B33-1D4F-4943-B307-325E428C1E3B}"/>
              </a:ext>
            </a:extLst>
          </p:cNvPr>
          <p:cNvPicPr>
            <a:picLocks noChangeAspect="1" noChangeArrowheads="1"/>
          </p:cNvPicPr>
          <p:nvPr/>
        </p:nvPicPr>
        <p:blipFill>
          <a:blip r:embed="rId5">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49" name="Picture 2">
            <a:extLst>
              <a:ext uri="{FF2B5EF4-FFF2-40B4-BE49-F238E27FC236}">
                <a16:creationId xmlns="" xmlns:a16="http://schemas.microsoft.com/office/drawing/2014/main" id="{3E3F7B8F-CF60-41FC-871B-CF561E36590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593771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266" name="Picture 18">
            <a:extLst>
              <a:ext uri="{FF2B5EF4-FFF2-40B4-BE49-F238E27FC236}">
                <a16:creationId xmlns="" xmlns:a16="http://schemas.microsoft.com/office/drawing/2014/main" id="{2C9B2A1C-72FE-4AD6-A27E-62CB972D23A1}"/>
              </a:ext>
            </a:extLst>
          </p:cNvPr>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267" name="Picture 17">
            <a:extLst>
              <a:ext uri="{FF2B5EF4-FFF2-40B4-BE49-F238E27FC236}">
                <a16:creationId xmlns="" xmlns:a16="http://schemas.microsoft.com/office/drawing/2014/main" id="{A1B8CC99-CDC0-494E-BBA4-876FDFD5A90D}"/>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268" name="Picture 2">
            <a:extLst>
              <a:ext uri="{FF2B5EF4-FFF2-40B4-BE49-F238E27FC236}">
                <a16:creationId xmlns="" xmlns:a16="http://schemas.microsoft.com/office/drawing/2014/main" id="{A5421A0B-C864-44C8-BDE5-C375D503A16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7269" name="Rectangle 6">
            <a:extLst>
              <a:ext uri="{FF2B5EF4-FFF2-40B4-BE49-F238E27FC236}">
                <a16:creationId xmlns="" xmlns:a16="http://schemas.microsoft.com/office/drawing/2014/main" id="{64D167D0-FBE3-4B8B-8F33-9DCDB3772A4D}"/>
              </a:ext>
            </a:extLst>
          </p:cNvPr>
          <p:cNvSpPr>
            <a:spLocks noChangeArrowheads="1"/>
          </p:cNvSpPr>
          <p:nvPr/>
        </p:nvSpPr>
        <p:spPr bwMode="auto">
          <a:xfrm>
            <a:off x="1484710" y="4750594"/>
            <a:ext cx="4245769" cy="23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r>
              <a:rPr lang="es-ES_tradnl" altLang="es-ES" sz="1050" b="1">
                <a:solidFill>
                  <a:srgbClr val="FFFFFF"/>
                </a:solidFill>
                <a:latin typeface="Arial" panose="020B0604020202020204" pitchFamily="34" charset="0"/>
                <a:cs typeface="Arial" panose="020B0604020202020204" pitchFamily="34" charset="0"/>
              </a:rPr>
              <a:t>Udell JA, et al. EHJ 2016; 37:390</a:t>
            </a:r>
          </a:p>
        </p:txBody>
      </p:sp>
      <p:sp>
        <p:nvSpPr>
          <p:cNvPr id="6" name="Rectangle 4">
            <a:extLst>
              <a:ext uri="{FF2B5EF4-FFF2-40B4-BE49-F238E27FC236}">
                <a16:creationId xmlns="" xmlns:a16="http://schemas.microsoft.com/office/drawing/2014/main" id="{28DE91C8-FC49-48BC-A751-DCAD8D407ADA}"/>
              </a:ext>
            </a:extLst>
          </p:cNvPr>
          <p:cNvSpPr>
            <a:spLocks noChangeArrowheads="1"/>
          </p:cNvSpPr>
          <p:nvPr/>
        </p:nvSpPr>
        <p:spPr bwMode="auto">
          <a:xfrm>
            <a:off x="1203723" y="134541"/>
            <a:ext cx="6946106" cy="839174"/>
          </a:xfrm>
          <a:prstGeom prst="rect">
            <a:avLst/>
          </a:prstGeom>
          <a:noFill/>
          <a:ln w="9525">
            <a:noFill/>
            <a:miter lim="800000"/>
            <a:headEnd/>
            <a:tailEnd/>
          </a:ln>
        </p:spPr>
        <p:txBody>
          <a:bodyPr lIns="69056" tIns="34529" rIns="69056" bIns="34529">
            <a:spAutoFit/>
          </a:bodyPr>
          <a:lstStyle/>
          <a:p>
            <a:pPr algn="ctr" defTabSz="685800" fontAlgn="base">
              <a:lnSpc>
                <a:spcPts val="1950"/>
              </a:lnSpc>
              <a:spcBef>
                <a:spcPct val="0"/>
              </a:spcBef>
              <a:spcAft>
                <a:spcPct val="0"/>
              </a:spcAft>
              <a:defRPr/>
            </a:pPr>
            <a:r>
              <a:rPr lang="en-US" sz="1725" b="1" dirty="0">
                <a:solidFill>
                  <a:srgbClr val="FFFF00"/>
                </a:solidFill>
                <a:effectLst>
                  <a:outerShdw blurRad="38100" dist="38100" dir="2700000" algn="tl">
                    <a:srgbClr val="000000"/>
                  </a:outerShdw>
                </a:effectLst>
                <a:latin typeface="Arial" pitchFamily="34" charset="0"/>
                <a:cs typeface="Arial" panose="020B0604020202020204" pitchFamily="34" charset="0"/>
              </a:rPr>
              <a:t>Individualizing Duration of DAPT for </a:t>
            </a:r>
          </a:p>
          <a:p>
            <a:pPr algn="ctr" defTabSz="685800" fontAlgn="base">
              <a:lnSpc>
                <a:spcPts val="1950"/>
              </a:lnSpc>
              <a:spcBef>
                <a:spcPct val="0"/>
              </a:spcBef>
              <a:spcAft>
                <a:spcPct val="0"/>
              </a:spcAft>
              <a:defRPr/>
            </a:pPr>
            <a:r>
              <a:rPr lang="en-US" sz="1725" b="1" dirty="0">
                <a:solidFill>
                  <a:srgbClr val="FFFF00"/>
                </a:solidFill>
                <a:effectLst>
                  <a:outerShdw blurRad="38100" dist="38100" dir="2700000" algn="tl">
                    <a:srgbClr val="000000"/>
                  </a:outerShdw>
                </a:effectLst>
                <a:latin typeface="Arial" pitchFamily="34" charset="0"/>
                <a:cs typeface="Arial" panose="020B0604020202020204" pitchFamily="34" charset="0"/>
              </a:rPr>
              <a:t>Secondary Prevention After ACS</a:t>
            </a:r>
          </a:p>
          <a:p>
            <a:pPr algn="ctr" defTabSz="685800" fontAlgn="base">
              <a:lnSpc>
                <a:spcPts val="2025"/>
              </a:lnSpc>
              <a:spcBef>
                <a:spcPct val="0"/>
              </a:spcBef>
              <a:spcAft>
                <a:spcPct val="0"/>
              </a:spcAft>
              <a:defRPr/>
            </a:pPr>
            <a:r>
              <a:rPr lang="en-US" sz="1500" b="1" dirty="0">
                <a:solidFill>
                  <a:srgbClr val="FF0000"/>
                </a:solidFill>
                <a:effectLst>
                  <a:outerShdw blurRad="38100" dist="38100" dir="2700000" algn="tl">
                    <a:srgbClr val="000000"/>
                  </a:outerShdw>
                </a:effectLst>
                <a:latin typeface="Arial" pitchFamily="34" charset="0"/>
                <a:cs typeface="Arial" panose="020B0604020202020204" pitchFamily="34" charset="0"/>
              </a:rPr>
              <a:t>Patients with Previous MI</a:t>
            </a:r>
          </a:p>
        </p:txBody>
      </p:sp>
      <p:pic>
        <p:nvPicPr>
          <p:cNvPr id="183298" name="Picture 2">
            <a:extLst>
              <a:ext uri="{FF2B5EF4-FFF2-40B4-BE49-F238E27FC236}">
                <a16:creationId xmlns="" xmlns:a16="http://schemas.microsoft.com/office/drawing/2014/main" id="{35EDD39A-8EB9-4544-9BB2-C004B26A55BD}"/>
              </a:ext>
            </a:extLst>
          </p:cNvPr>
          <p:cNvPicPr>
            <a:picLocks noChangeAspect="1" noChangeArrowheads="1"/>
          </p:cNvPicPr>
          <p:nvPr/>
        </p:nvPicPr>
        <p:blipFill>
          <a:blip r:embed="rId6"/>
          <a:srcRect/>
          <a:stretch>
            <a:fillRect/>
          </a:stretch>
        </p:blipFill>
        <p:spPr bwMode="auto">
          <a:xfrm>
            <a:off x="2096691" y="1104900"/>
            <a:ext cx="5176838" cy="3512344"/>
          </a:xfrm>
          <a:prstGeom prst="rect">
            <a:avLst/>
          </a:prstGeom>
          <a:noFill/>
          <a:ln w="9525">
            <a:solidFill>
              <a:schemeClr val="accent2">
                <a:lumMod val="60000"/>
                <a:lumOff val="40000"/>
              </a:schemeClr>
            </a:solidFill>
            <a:miter lim="800000"/>
            <a:headEnd/>
            <a:tailEnd/>
          </a:ln>
          <a:effectLst>
            <a:prstShdw prst="shdw17" dist="17961" dir="2700000">
              <a:schemeClr val="accent1">
                <a:gamma/>
                <a:shade val="60000"/>
                <a:invGamma/>
              </a:schemeClr>
            </a:prstShdw>
          </a:effectLst>
          <a:extLst/>
        </p:spPr>
      </p:pic>
      <p:grpSp>
        <p:nvGrpSpPr>
          <p:cNvPr id="267272" name="1 Grupo">
            <a:extLst>
              <a:ext uri="{FF2B5EF4-FFF2-40B4-BE49-F238E27FC236}">
                <a16:creationId xmlns="" xmlns:a16="http://schemas.microsoft.com/office/drawing/2014/main" id="{AC182D38-6745-41D6-8783-B55A24B33177}"/>
              </a:ext>
            </a:extLst>
          </p:cNvPr>
          <p:cNvGrpSpPr>
            <a:grpSpLocks/>
          </p:cNvGrpSpPr>
          <p:nvPr/>
        </p:nvGrpSpPr>
        <p:grpSpPr bwMode="auto">
          <a:xfrm>
            <a:off x="3880247" y="1318023"/>
            <a:ext cx="1276350" cy="3253978"/>
            <a:chOff x="4221163" y="1757363"/>
            <a:chExt cx="1701801" cy="4338639"/>
          </a:xfrm>
        </p:grpSpPr>
        <p:pic>
          <p:nvPicPr>
            <p:cNvPr id="267274" name="Picture 4">
              <a:extLst>
                <a:ext uri="{FF2B5EF4-FFF2-40B4-BE49-F238E27FC236}">
                  <a16:creationId xmlns="" xmlns:a16="http://schemas.microsoft.com/office/drawing/2014/main" id="{D5B59357-5BB3-4842-9EF1-E590EDD8C7B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21163" y="5656265"/>
              <a:ext cx="1339850"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Oval 6">
              <a:extLst>
                <a:ext uri="{FF2B5EF4-FFF2-40B4-BE49-F238E27FC236}">
                  <a16:creationId xmlns="" xmlns:a16="http://schemas.microsoft.com/office/drawing/2014/main" id="{92FE5567-7C75-4C50-AA92-6A4BCEA12FA4}"/>
                </a:ext>
              </a:extLst>
            </p:cNvPr>
            <p:cNvSpPr/>
            <p:nvPr/>
          </p:nvSpPr>
          <p:spPr bwMode="auto">
            <a:xfrm>
              <a:off x="4645025" y="1757363"/>
              <a:ext cx="1277939" cy="2379663"/>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base">
                <a:spcBef>
                  <a:spcPct val="0"/>
                </a:spcBef>
                <a:spcAft>
                  <a:spcPct val="0"/>
                </a:spcAft>
                <a:defRPr/>
              </a:pPr>
              <a:endParaRPr lang="en-US" sz="2100" b="1">
                <a:solidFill>
                  <a:prstClr val="white"/>
                </a:solidFill>
                <a:latin typeface="Arial"/>
              </a:endParaRPr>
            </a:p>
          </p:txBody>
        </p:sp>
      </p:grpSp>
      <p:sp>
        <p:nvSpPr>
          <p:cNvPr id="25" name="Oval 6">
            <a:extLst>
              <a:ext uri="{FF2B5EF4-FFF2-40B4-BE49-F238E27FC236}">
                <a16:creationId xmlns="" xmlns:a16="http://schemas.microsoft.com/office/drawing/2014/main" id="{1365A706-3FAC-4CB5-99FA-9DEAB679470A}"/>
              </a:ext>
            </a:extLst>
          </p:cNvPr>
          <p:cNvSpPr/>
          <p:nvPr/>
        </p:nvSpPr>
        <p:spPr bwMode="auto">
          <a:xfrm>
            <a:off x="4994673" y="2908697"/>
            <a:ext cx="545306" cy="47029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base">
              <a:spcBef>
                <a:spcPct val="0"/>
              </a:spcBef>
              <a:spcAft>
                <a:spcPct val="0"/>
              </a:spcAft>
              <a:defRPr/>
            </a:pPr>
            <a:endParaRPr lang="en-US" sz="2100" b="1">
              <a:solidFill>
                <a:prstClr val="white"/>
              </a:solidFill>
              <a:latin typeface="Arial"/>
            </a:endParaRPr>
          </a:p>
        </p:txBody>
      </p:sp>
    </p:spTree>
    <p:extLst>
      <p:ext uri="{BB962C8B-B14F-4D97-AF65-F5344CB8AC3E}">
        <p14:creationId xmlns:p14="http://schemas.microsoft.com/office/powerpoint/2010/main" val="296020679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290" name="Picture 2">
            <a:extLst>
              <a:ext uri="{FF2B5EF4-FFF2-40B4-BE49-F238E27FC236}">
                <a16:creationId xmlns="" xmlns:a16="http://schemas.microsoft.com/office/drawing/2014/main" id="{44B2F7D2-2D17-4728-AA9E-F64557B140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2279" y="207169"/>
            <a:ext cx="7047309" cy="4712494"/>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268291" name="Picture 17">
            <a:extLst>
              <a:ext uri="{FF2B5EF4-FFF2-40B4-BE49-F238E27FC236}">
                <a16:creationId xmlns="" xmlns:a16="http://schemas.microsoft.com/office/drawing/2014/main" id="{82058BAF-91BB-47D6-BB57-1B64E112B9CE}"/>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8292" name="Picture 18">
            <a:extLst>
              <a:ext uri="{FF2B5EF4-FFF2-40B4-BE49-F238E27FC236}">
                <a16:creationId xmlns="" xmlns:a16="http://schemas.microsoft.com/office/drawing/2014/main" id="{A9A5F93D-0368-4E05-BBAD-846B2938457D}"/>
              </a:ext>
            </a:extLst>
          </p:cNvPr>
          <p:cNvPicPr>
            <a:picLocks noChangeAspect="1" noChangeArrowheads="1"/>
          </p:cNvPicPr>
          <p:nvPr/>
        </p:nvPicPr>
        <p:blipFill>
          <a:blip r:embed="rId5">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8293" name="Picture 2">
            <a:extLst>
              <a:ext uri="{FF2B5EF4-FFF2-40B4-BE49-F238E27FC236}">
                <a16:creationId xmlns="" xmlns:a16="http://schemas.microsoft.com/office/drawing/2014/main" id="{91A4BDC4-2C92-4605-B295-352418D6D00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3138335"/>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30">
            <a:extLst>
              <a:ext uri="{FF2B5EF4-FFF2-40B4-BE49-F238E27FC236}">
                <a16:creationId xmlns="" xmlns:a16="http://schemas.microsoft.com/office/drawing/2014/main" id="{9466BA2B-03EB-4B2E-B56E-27046455F7E8}"/>
              </a:ext>
            </a:extLst>
          </p:cNvPr>
          <p:cNvSpPr>
            <a:spLocks noChangeArrowheads="1"/>
          </p:cNvSpPr>
          <p:nvPr/>
        </p:nvSpPr>
        <p:spPr bwMode="auto">
          <a:xfrm>
            <a:off x="1187054" y="2686050"/>
            <a:ext cx="6255544" cy="434579"/>
          </a:xfrm>
          <a:prstGeom prst="rect">
            <a:avLst/>
          </a:prstGeom>
          <a:solidFill>
            <a:srgbClr val="003366"/>
          </a:solidFill>
          <a:ln w="9525">
            <a:solidFill>
              <a:srgbClr val="FFFF66"/>
            </a:solidFill>
            <a:miter lim="800000"/>
            <a:headEnd/>
            <a:tailEnd/>
          </a:ln>
          <a:effectLst/>
        </p:spPr>
        <p:txBody>
          <a:bodyPr wrap="none" anchor="ctr"/>
          <a:lstStyle/>
          <a:p>
            <a:pPr defTabSz="685800" eaLnBrk="0" fontAlgn="base" hangingPunct="0">
              <a:lnSpc>
                <a:spcPts val="3450"/>
              </a:lnSpc>
              <a:spcBef>
                <a:spcPct val="0"/>
              </a:spcBef>
              <a:spcAft>
                <a:spcPct val="0"/>
              </a:spcAft>
              <a:defRPr/>
            </a:pPr>
            <a:endParaRPr lang="es-ES">
              <a:solidFill>
                <a:srgbClr val="000000"/>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sp>
        <p:nvSpPr>
          <p:cNvPr id="173058" name="Rectangle 1026">
            <a:extLst>
              <a:ext uri="{FF2B5EF4-FFF2-40B4-BE49-F238E27FC236}">
                <a16:creationId xmlns="" xmlns:a16="http://schemas.microsoft.com/office/drawing/2014/main" id="{A9C22AEB-92B4-4822-BD6E-8DEB5F4D0012}"/>
              </a:ext>
            </a:extLst>
          </p:cNvPr>
          <p:cNvSpPr>
            <a:spLocks noChangeArrowheads="1"/>
          </p:cNvSpPr>
          <p:nvPr/>
        </p:nvSpPr>
        <p:spPr bwMode="auto">
          <a:xfrm>
            <a:off x="714375" y="0"/>
            <a:ext cx="7715250" cy="910829"/>
          </a:xfrm>
          <a:prstGeom prst="rect">
            <a:avLst/>
          </a:prstGeom>
          <a:solidFill>
            <a:srgbClr val="000061"/>
          </a:solidFill>
          <a:ln w="9525">
            <a:noFill/>
            <a:miter lim="800000"/>
            <a:headEnd/>
            <a:tailEnd/>
          </a:ln>
          <a:effectLst/>
        </p:spPr>
        <p:txBody>
          <a:bodyPr wrap="none" anchor="ctr"/>
          <a:lstStyle/>
          <a:p>
            <a:pPr defTabSz="685800" fontAlgn="base">
              <a:spcBef>
                <a:spcPct val="0"/>
              </a:spcBef>
              <a:spcAft>
                <a:spcPct val="0"/>
              </a:spcAft>
              <a:defRPr/>
            </a:pPr>
            <a:endParaRPr lang="en-US" sz="1650" dirty="0">
              <a:solidFill>
                <a:srgbClr val="000000"/>
              </a:solidFill>
              <a:effectLst>
                <a:outerShdw blurRad="38100" dist="38100" dir="2700000" algn="tl">
                  <a:srgbClr val="FFFFFF"/>
                </a:outerShdw>
              </a:effectLst>
              <a:latin typeface="Swis721 Hv BT" pitchFamily="34" charset="0"/>
              <a:cs typeface="Arial" panose="020B0604020202020204" pitchFamily="34" charset="0"/>
            </a:endParaRPr>
          </a:p>
        </p:txBody>
      </p:sp>
      <p:sp>
        <p:nvSpPr>
          <p:cNvPr id="173059" name="Line 1027">
            <a:extLst>
              <a:ext uri="{FF2B5EF4-FFF2-40B4-BE49-F238E27FC236}">
                <a16:creationId xmlns="" xmlns:a16="http://schemas.microsoft.com/office/drawing/2014/main" id="{49CF914F-BEDC-47BE-9FE0-4B54860B9D1D}"/>
              </a:ext>
            </a:extLst>
          </p:cNvPr>
          <p:cNvSpPr>
            <a:spLocks noChangeShapeType="1"/>
          </p:cNvSpPr>
          <p:nvPr/>
        </p:nvSpPr>
        <p:spPr bwMode="auto">
          <a:xfrm>
            <a:off x="714375" y="910829"/>
            <a:ext cx="7705725" cy="0"/>
          </a:xfrm>
          <a:prstGeom prst="line">
            <a:avLst/>
          </a:prstGeom>
          <a:noFill/>
          <a:ln w="12700">
            <a:solidFill>
              <a:srgbClr val="C4C4C4"/>
            </a:solidFill>
            <a:round/>
            <a:headEnd type="none" w="sm" len="sm"/>
            <a:tailEnd type="none" w="sm" len="sm"/>
          </a:ln>
          <a:effectLst>
            <a:outerShdw dist="17961" dir="2700000" algn="ctr" rotWithShape="0">
              <a:schemeClr val="tx2"/>
            </a:outerShdw>
          </a:effectLst>
        </p:spPr>
        <p:txBody>
          <a:bodyPr wrap="none" anchor="ctr"/>
          <a:lstStyle/>
          <a:p>
            <a:pPr defTabSz="685800" fontAlgn="base">
              <a:spcBef>
                <a:spcPct val="0"/>
              </a:spcBef>
              <a:spcAft>
                <a:spcPct val="0"/>
              </a:spcAft>
              <a:defRPr/>
            </a:pPr>
            <a:endParaRPr lang="es-ES" sz="1350">
              <a:solidFill>
                <a:srgbClr val="000000"/>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pic>
        <p:nvPicPr>
          <p:cNvPr id="269317" name="Picture 17">
            <a:extLst>
              <a:ext uri="{FF2B5EF4-FFF2-40B4-BE49-F238E27FC236}">
                <a16:creationId xmlns="" xmlns:a16="http://schemas.microsoft.com/office/drawing/2014/main" id="{2358A58D-5BFA-4AAE-857B-7296CB1E6A6A}"/>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9318" name="Picture 18">
            <a:extLst>
              <a:ext uri="{FF2B5EF4-FFF2-40B4-BE49-F238E27FC236}">
                <a16:creationId xmlns="" xmlns:a16="http://schemas.microsoft.com/office/drawing/2014/main" id="{5A1C22FB-7322-4FB3-ABDA-20C827F2A279}"/>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a:extLst>
              <a:ext uri="{FF2B5EF4-FFF2-40B4-BE49-F238E27FC236}">
                <a16:creationId xmlns="" xmlns:a16="http://schemas.microsoft.com/office/drawing/2014/main" id="{879DBB1C-ACB0-41B3-88FC-13723B8601DD}"/>
              </a:ext>
            </a:extLst>
          </p:cNvPr>
          <p:cNvSpPr/>
          <p:nvPr/>
        </p:nvSpPr>
        <p:spPr>
          <a:xfrm>
            <a:off x="1288256" y="229791"/>
            <a:ext cx="6581775" cy="400110"/>
          </a:xfrm>
          <a:prstGeom prst="rect">
            <a:avLst/>
          </a:prstGeom>
        </p:spPr>
        <p:txBody>
          <a:bodyPr>
            <a:spAutoFit/>
          </a:bodyPr>
          <a:lstStyle/>
          <a:p>
            <a:pPr algn="ctr" defTabSz="685800">
              <a:lnSpc>
                <a:spcPts val="2400"/>
              </a:lnSpc>
              <a:defRPr/>
            </a:pPr>
            <a:r>
              <a:rPr lang="es-ES" sz="2400" b="1" kern="0" dirty="0">
                <a:solidFill>
                  <a:srgbClr val="FFFF00"/>
                </a:solidFill>
                <a:effectLst>
                  <a:outerShdw blurRad="38100" dist="38100" dir="2700000" algn="tl">
                    <a:srgbClr val="000000"/>
                  </a:outerShdw>
                </a:effectLst>
                <a:latin typeface="Arial" pitchFamily="34" charset="0"/>
                <a:cs typeface="Arial" panose="020B0604020202020204" pitchFamily="34" charset="0"/>
              </a:rPr>
              <a:t>SCA reciente. Pacientes de riesgo similar</a:t>
            </a:r>
            <a:endParaRPr lang="es-ES" sz="2400" b="1" kern="0" dirty="0">
              <a:solidFill>
                <a:srgbClr val="00AE00">
                  <a:lumMod val="40000"/>
                  <a:lumOff val="60000"/>
                </a:srgbClr>
              </a:solidFill>
              <a:effectLst>
                <a:outerShdw blurRad="38100" dist="38100" dir="2700000" algn="tl">
                  <a:srgbClr val="000000"/>
                </a:outerShdw>
              </a:effectLst>
              <a:latin typeface="Arial" pitchFamily="34" charset="0"/>
              <a:cs typeface="Arial" panose="020B0604020202020204" pitchFamily="34" charset="0"/>
            </a:endParaRPr>
          </a:p>
        </p:txBody>
      </p:sp>
      <p:pic>
        <p:nvPicPr>
          <p:cNvPr id="269320" name="Picture 2">
            <a:extLst>
              <a:ext uri="{FF2B5EF4-FFF2-40B4-BE49-F238E27FC236}">
                <a16:creationId xmlns="" xmlns:a16="http://schemas.microsoft.com/office/drawing/2014/main" id="{9C251B8B-7F0B-4AB5-97B3-C09A197A30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029">
            <a:extLst>
              <a:ext uri="{FF2B5EF4-FFF2-40B4-BE49-F238E27FC236}">
                <a16:creationId xmlns="" xmlns:a16="http://schemas.microsoft.com/office/drawing/2014/main" id="{8C4E664D-5BC7-4D49-BE54-CD42D935F888}"/>
              </a:ext>
            </a:extLst>
          </p:cNvPr>
          <p:cNvSpPr>
            <a:spLocks noChangeArrowheads="1"/>
          </p:cNvSpPr>
          <p:nvPr/>
        </p:nvSpPr>
        <p:spPr bwMode="auto">
          <a:xfrm>
            <a:off x="1765697" y="1308497"/>
            <a:ext cx="6337697" cy="3209053"/>
          </a:xfrm>
          <a:prstGeom prst="rect">
            <a:avLst/>
          </a:prstGeom>
          <a:noFill/>
          <a:ln w="9525">
            <a:noFill/>
            <a:miter lim="800000"/>
            <a:headEnd/>
            <a:tailEnd/>
          </a:ln>
          <a:effectLst/>
        </p:spPr>
        <p:txBody>
          <a:bodyPr lIns="69056" tIns="34529" rIns="69056" bIns="34529">
            <a:spAutoFit/>
          </a:bodyPr>
          <a:lstStyle/>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1.-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Pronóstico inicial y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de los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SCAs</a:t>
            </a:r>
            <a:endPar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endParaRP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2.-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Pronóstico y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 largo plazo </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3.-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hipolipemiante</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en los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SCAs</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4.-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Otros pacientes de elevado riesgo</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5.-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Potenciales candidatos a  iPCSK9 </a:t>
            </a:r>
          </a:p>
        </p:txBody>
      </p:sp>
    </p:spTree>
    <p:extLst>
      <p:ext uri="{BB962C8B-B14F-4D97-AF65-F5344CB8AC3E}">
        <p14:creationId xmlns:p14="http://schemas.microsoft.com/office/powerpoint/2010/main" val="124434753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38" name="Picture 18">
            <a:extLst>
              <a:ext uri="{FF2B5EF4-FFF2-40B4-BE49-F238E27FC236}">
                <a16:creationId xmlns="" xmlns:a16="http://schemas.microsoft.com/office/drawing/2014/main" id="{DAED3743-C2FA-45F1-85EB-5B041E6BC5D0}"/>
              </a:ext>
            </a:extLst>
          </p:cNvPr>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0339" name="Picture 17">
            <a:extLst>
              <a:ext uri="{FF2B5EF4-FFF2-40B4-BE49-F238E27FC236}">
                <a16:creationId xmlns="" xmlns:a16="http://schemas.microsoft.com/office/drawing/2014/main" id="{BEF0BADB-66B9-439C-9866-F4B09AF419B9}"/>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0340" name="Picture 2">
            <a:extLst>
              <a:ext uri="{FF2B5EF4-FFF2-40B4-BE49-F238E27FC236}">
                <a16:creationId xmlns="" xmlns:a16="http://schemas.microsoft.com/office/drawing/2014/main" id="{9E37CE7B-6A78-4358-B21C-43FD70F57C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0341" name="6 CuadroTexto">
            <a:extLst>
              <a:ext uri="{FF2B5EF4-FFF2-40B4-BE49-F238E27FC236}">
                <a16:creationId xmlns="" xmlns:a16="http://schemas.microsoft.com/office/drawing/2014/main" id="{8E949DBC-5D47-4C27-AA9E-2E1687691AF0}"/>
              </a:ext>
            </a:extLst>
          </p:cNvPr>
          <p:cNvSpPr txBox="1">
            <a:spLocks noChangeArrowheads="1"/>
          </p:cNvSpPr>
          <p:nvPr/>
        </p:nvSpPr>
        <p:spPr bwMode="auto">
          <a:xfrm>
            <a:off x="1765697" y="4810125"/>
            <a:ext cx="257474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s-ES" altLang="es-ES" sz="1050" b="1">
                <a:solidFill>
                  <a:srgbClr val="FFFFFF"/>
                </a:solidFill>
                <a:latin typeface="Arial" panose="020B0604020202020204" pitchFamily="34" charset="0"/>
                <a:cs typeface="Arial" panose="020B0604020202020204" pitchFamily="34" charset="0"/>
              </a:rPr>
              <a:t>Liu Y, et al. Clin Cardiol 2013; 36: E41</a:t>
            </a:r>
          </a:p>
        </p:txBody>
      </p:sp>
      <p:pic>
        <p:nvPicPr>
          <p:cNvPr id="322568" name="Picture 8">
            <a:extLst>
              <a:ext uri="{FF2B5EF4-FFF2-40B4-BE49-F238E27FC236}">
                <a16:creationId xmlns="" xmlns:a16="http://schemas.microsoft.com/office/drawing/2014/main" id="{C1C134CF-C1A4-4826-8A27-8284106CA8A9}"/>
              </a:ext>
            </a:extLst>
          </p:cNvPr>
          <p:cNvPicPr>
            <a:picLocks noChangeAspect="1" noChangeArrowheads="1"/>
          </p:cNvPicPr>
          <p:nvPr/>
        </p:nvPicPr>
        <p:blipFill>
          <a:blip r:embed="rId6"/>
          <a:srcRect/>
          <a:stretch>
            <a:fillRect/>
          </a:stretch>
        </p:blipFill>
        <p:spPr bwMode="auto">
          <a:xfrm>
            <a:off x="1062038" y="1527572"/>
            <a:ext cx="7079456" cy="2432447"/>
          </a:xfrm>
          <a:prstGeom prst="rect">
            <a:avLst/>
          </a:prstGeom>
          <a:noFill/>
          <a:ln w="12700" cap="flat" cmpd="sng">
            <a:solidFill>
              <a:schemeClr val="accent2">
                <a:lumMod val="60000"/>
                <a:lumOff val="40000"/>
              </a:schemeClr>
            </a:solidFill>
            <a:prstDash val="solid"/>
            <a:miter lim="800000"/>
            <a:headEnd type="none" w="med" len="med"/>
            <a:tailEnd type="none" w="med" len="med"/>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Lst>
        </p:spPr>
      </p:pic>
      <p:sp>
        <p:nvSpPr>
          <p:cNvPr id="9" name="8 CuadroTexto">
            <a:extLst>
              <a:ext uri="{FF2B5EF4-FFF2-40B4-BE49-F238E27FC236}">
                <a16:creationId xmlns="" xmlns:a16="http://schemas.microsoft.com/office/drawing/2014/main" id="{5E4BB5AA-1B61-4A8B-A421-528CDD6492F9}"/>
              </a:ext>
            </a:extLst>
          </p:cNvPr>
          <p:cNvSpPr txBox="1"/>
          <p:nvPr/>
        </p:nvSpPr>
        <p:spPr>
          <a:xfrm>
            <a:off x="1413272" y="235744"/>
            <a:ext cx="6457950" cy="682238"/>
          </a:xfrm>
          <a:prstGeom prst="rect">
            <a:avLst/>
          </a:prstGeom>
          <a:noFill/>
        </p:spPr>
        <p:txBody>
          <a:bodyPr>
            <a:spAutoFit/>
          </a:bodyPr>
          <a:lstStyle/>
          <a:p>
            <a:pPr algn="ctr" defTabSz="685800" eaLnBrk="0" fontAlgn="base" hangingPunct="0">
              <a:lnSpc>
                <a:spcPts val="2250"/>
              </a:lnSpc>
              <a:spcBef>
                <a:spcPct val="0"/>
              </a:spcBef>
              <a:spcAft>
                <a:spcPct val="0"/>
              </a:spcAft>
              <a:defRPr/>
            </a:pPr>
            <a:r>
              <a:rPr lang="en-CA" sz="1950" b="1" dirty="0">
                <a:solidFill>
                  <a:srgbClr val="FFFF00"/>
                </a:solidFill>
                <a:effectLst>
                  <a:outerShdw blurRad="38100" dist="38100" dir="2700000" algn="tl">
                    <a:srgbClr val="000000">
                      <a:alpha val="43137"/>
                    </a:srgbClr>
                  </a:outerShdw>
                </a:effectLst>
                <a:latin typeface="Arial" pitchFamily="34" charset="0"/>
                <a:cs typeface="Arial" panose="020B0604020202020204" pitchFamily="34" charset="0"/>
              </a:rPr>
              <a:t>Short-Term High-Dose Atorvastatin Pre-Treatment </a:t>
            </a:r>
          </a:p>
          <a:p>
            <a:pPr algn="ctr" defTabSz="685800" eaLnBrk="0" fontAlgn="base" hangingPunct="0">
              <a:lnSpc>
                <a:spcPts val="2250"/>
              </a:lnSpc>
              <a:spcBef>
                <a:spcPct val="0"/>
              </a:spcBef>
              <a:spcAft>
                <a:spcPct val="0"/>
              </a:spcAft>
              <a:defRPr/>
            </a:pPr>
            <a:r>
              <a:rPr lang="en-CA" sz="1950" b="1" dirty="0">
                <a:solidFill>
                  <a:srgbClr val="FFFF00"/>
                </a:solidFill>
                <a:effectLst>
                  <a:outerShdw blurRad="38100" dist="38100" dir="2700000" algn="tl">
                    <a:srgbClr val="000000">
                      <a:alpha val="43137"/>
                    </a:srgbClr>
                  </a:outerShdw>
                </a:effectLst>
                <a:latin typeface="Arial" pitchFamily="34" charset="0"/>
                <a:cs typeface="Arial" panose="020B0604020202020204" pitchFamily="34" charset="0"/>
              </a:rPr>
              <a:t>in </a:t>
            </a:r>
            <a:r>
              <a:rPr lang="en-CA" sz="1950" b="1" dirty="0" err="1">
                <a:solidFill>
                  <a:srgbClr val="FFFF00"/>
                </a:solidFill>
                <a:effectLst>
                  <a:outerShdw blurRad="38100" dist="38100" dir="2700000" algn="tl">
                    <a:srgbClr val="000000">
                      <a:alpha val="43137"/>
                    </a:srgbClr>
                  </a:outerShdw>
                </a:effectLst>
                <a:latin typeface="Arial" pitchFamily="34" charset="0"/>
                <a:cs typeface="Arial" panose="020B0604020202020204" pitchFamily="34" charset="0"/>
              </a:rPr>
              <a:t>Ptes</a:t>
            </a:r>
            <a:r>
              <a:rPr lang="en-CA" sz="1950" b="1" dirty="0">
                <a:solidFill>
                  <a:srgbClr val="FFFF00"/>
                </a:solidFill>
                <a:effectLst>
                  <a:outerShdw blurRad="38100" dist="38100" dir="2700000" algn="tl">
                    <a:srgbClr val="000000">
                      <a:alpha val="43137"/>
                    </a:srgbClr>
                  </a:outerShdw>
                </a:effectLst>
                <a:latin typeface="Arial" pitchFamily="34" charset="0"/>
                <a:cs typeface="Arial" panose="020B0604020202020204" pitchFamily="34" charset="0"/>
              </a:rPr>
              <a:t> With ACS Undergoing PCI</a:t>
            </a:r>
          </a:p>
        </p:txBody>
      </p:sp>
      <p:sp>
        <p:nvSpPr>
          <p:cNvPr id="270344" name="10 CuadroTexto">
            <a:extLst>
              <a:ext uri="{FF2B5EF4-FFF2-40B4-BE49-F238E27FC236}">
                <a16:creationId xmlns="" xmlns:a16="http://schemas.microsoft.com/office/drawing/2014/main" id="{4818C9E1-C256-4EAD-ACEE-4C00CAB6FE5C}"/>
              </a:ext>
            </a:extLst>
          </p:cNvPr>
          <p:cNvSpPr txBox="1">
            <a:spLocks noChangeArrowheads="1"/>
          </p:cNvSpPr>
          <p:nvPr/>
        </p:nvSpPr>
        <p:spPr bwMode="auto">
          <a:xfrm>
            <a:off x="2759445" y="926307"/>
            <a:ext cx="379418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r>
              <a:rPr lang="en-CA" altLang="es-ES" sz="1650" b="1">
                <a:solidFill>
                  <a:srgbClr val="BCFFBC"/>
                </a:solidFill>
                <a:latin typeface="Arial" panose="020B0604020202020204" pitchFamily="34" charset="0"/>
                <a:cs typeface="Arial" panose="020B0604020202020204" pitchFamily="34" charset="0"/>
              </a:rPr>
              <a:t>Meta-Analysis of Randomized Trials</a:t>
            </a:r>
          </a:p>
        </p:txBody>
      </p:sp>
      <p:sp>
        <p:nvSpPr>
          <p:cNvPr id="270345" name="1 CuadroTexto">
            <a:extLst>
              <a:ext uri="{FF2B5EF4-FFF2-40B4-BE49-F238E27FC236}">
                <a16:creationId xmlns="" xmlns:a16="http://schemas.microsoft.com/office/drawing/2014/main" id="{4AE26966-D08A-4BD4-AE9A-BB090504263B}"/>
              </a:ext>
            </a:extLst>
          </p:cNvPr>
          <p:cNvSpPr txBox="1">
            <a:spLocks noChangeArrowheads="1"/>
          </p:cNvSpPr>
          <p:nvPr/>
        </p:nvSpPr>
        <p:spPr bwMode="auto">
          <a:xfrm>
            <a:off x="2314575" y="4088606"/>
            <a:ext cx="4339829"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1275" b="1">
                <a:solidFill>
                  <a:srgbClr val="FFFFFF"/>
                </a:solidFill>
                <a:latin typeface="Arial" panose="020B0604020202020204" pitchFamily="34" charset="0"/>
                <a:cs typeface="Arial" panose="020B0604020202020204" pitchFamily="34" charset="0"/>
              </a:rPr>
              <a:t>Pooled risk ratio of atorvastatin pretreatment vs control for </a:t>
            </a:r>
            <a:r>
              <a:rPr lang="es-ES" altLang="es-ES" sz="1275" b="1">
                <a:solidFill>
                  <a:srgbClr val="FF3737"/>
                </a:solidFill>
                <a:latin typeface="Arial" panose="020B0604020202020204" pitchFamily="34" charset="0"/>
                <a:cs typeface="Arial" panose="020B0604020202020204" pitchFamily="34" charset="0"/>
              </a:rPr>
              <a:t>30-day MACE </a:t>
            </a:r>
            <a:r>
              <a:rPr lang="es-ES" altLang="es-ES" sz="1275" b="1">
                <a:solidFill>
                  <a:srgbClr val="FFFFFF"/>
                </a:solidFill>
                <a:latin typeface="Arial" panose="020B0604020202020204" pitchFamily="34" charset="0"/>
                <a:cs typeface="Arial" panose="020B0604020202020204" pitchFamily="34" charset="0"/>
              </a:rPr>
              <a:t>after PCI</a:t>
            </a:r>
          </a:p>
        </p:txBody>
      </p:sp>
      <p:grpSp>
        <p:nvGrpSpPr>
          <p:cNvPr id="4" name="3 Grupo">
            <a:extLst>
              <a:ext uri="{FF2B5EF4-FFF2-40B4-BE49-F238E27FC236}">
                <a16:creationId xmlns="" xmlns:a16="http://schemas.microsoft.com/office/drawing/2014/main" id="{077647F0-57EC-4B2F-A677-7DE85F2A0568}"/>
              </a:ext>
            </a:extLst>
          </p:cNvPr>
          <p:cNvGrpSpPr>
            <a:grpSpLocks/>
          </p:cNvGrpSpPr>
          <p:nvPr/>
        </p:nvGrpSpPr>
        <p:grpSpPr bwMode="auto">
          <a:xfrm>
            <a:off x="5699523" y="3042048"/>
            <a:ext cx="1212056" cy="883444"/>
            <a:chOff x="6647286" y="4150581"/>
            <a:chExt cx="1615729" cy="1179405"/>
          </a:xfrm>
        </p:grpSpPr>
        <p:pic>
          <p:nvPicPr>
            <p:cNvPr id="270347" name="Picture 4">
              <a:extLst>
                <a:ext uri="{FF2B5EF4-FFF2-40B4-BE49-F238E27FC236}">
                  <a16:creationId xmlns="" xmlns:a16="http://schemas.microsoft.com/office/drawing/2014/main" id="{99FAD979-561C-4C4C-9CD8-D9A7293B4E1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47286" y="5029640"/>
              <a:ext cx="1615729" cy="300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Elipse">
              <a:extLst>
                <a:ext uri="{FF2B5EF4-FFF2-40B4-BE49-F238E27FC236}">
                  <a16:creationId xmlns="" xmlns:a16="http://schemas.microsoft.com/office/drawing/2014/main" id="{C7751C46-D11C-4BC2-9187-A122A8AF9627}"/>
                </a:ext>
              </a:extLst>
            </p:cNvPr>
            <p:cNvSpPr/>
            <p:nvPr/>
          </p:nvSpPr>
          <p:spPr>
            <a:xfrm>
              <a:off x="7677352" y="4150581"/>
              <a:ext cx="496782" cy="44505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grpSp>
    </p:spTree>
    <p:extLst>
      <p:ext uri="{BB962C8B-B14F-4D97-AF65-F5344CB8AC3E}">
        <p14:creationId xmlns:p14="http://schemas.microsoft.com/office/powerpoint/2010/main" val="99049612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1362" name="Text Box 2">
            <a:extLst>
              <a:ext uri="{FF2B5EF4-FFF2-40B4-BE49-F238E27FC236}">
                <a16:creationId xmlns="" xmlns:a16="http://schemas.microsoft.com/office/drawing/2014/main" id="{15867DB7-4C13-4308-9CB1-874F7CD5021C}"/>
              </a:ext>
            </a:extLst>
          </p:cNvPr>
          <p:cNvSpPr txBox="1">
            <a:spLocks noChangeArrowheads="1"/>
          </p:cNvSpPr>
          <p:nvPr/>
        </p:nvSpPr>
        <p:spPr bwMode="auto">
          <a:xfrm>
            <a:off x="714375" y="0"/>
            <a:ext cx="75866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endParaRPr lang="es-ES" altLang="es-ES" sz="1800">
              <a:solidFill>
                <a:srgbClr val="FFFFFF"/>
              </a:solidFill>
              <a:latin typeface="Times New Roman" panose="02020603050405020304" pitchFamily="18" charset="0"/>
              <a:ea typeface="MS PGothic" panose="020B0600070205080204" pitchFamily="34" charset="-128"/>
              <a:cs typeface="Arial" panose="020B0604020202020204" pitchFamily="34" charset="0"/>
            </a:endParaRPr>
          </a:p>
        </p:txBody>
      </p:sp>
      <p:sp>
        <p:nvSpPr>
          <p:cNvPr id="271363" name="Rectangle 3">
            <a:extLst>
              <a:ext uri="{FF2B5EF4-FFF2-40B4-BE49-F238E27FC236}">
                <a16:creationId xmlns="" xmlns:a16="http://schemas.microsoft.com/office/drawing/2014/main" id="{B4006319-D468-4F11-853E-738212ED3751}"/>
              </a:ext>
            </a:extLst>
          </p:cNvPr>
          <p:cNvSpPr>
            <a:spLocks noChangeArrowheads="1"/>
          </p:cNvSpPr>
          <p:nvPr/>
        </p:nvSpPr>
        <p:spPr bwMode="auto">
          <a:xfrm>
            <a:off x="1964532" y="167878"/>
            <a:ext cx="5336381" cy="68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lnSpc>
                <a:spcPts val="2250"/>
              </a:lnSpc>
              <a:spcBef>
                <a:spcPct val="0"/>
              </a:spcBef>
              <a:spcAft>
                <a:spcPct val="0"/>
              </a:spcAft>
            </a:pPr>
            <a:r>
              <a:rPr lang="en-US" altLang="es-ES" sz="2100" b="1">
                <a:solidFill>
                  <a:srgbClr val="FFFF00"/>
                </a:solidFill>
                <a:latin typeface="Arial" panose="020B0604020202020204" pitchFamily="34" charset="0"/>
                <a:ea typeface="MS PGothic" panose="020B0600070205080204" pitchFamily="34" charset="-128"/>
                <a:cs typeface="Arial" panose="020B0604020202020204" pitchFamily="34" charset="0"/>
              </a:rPr>
              <a:t>CHD Event Rates in Secondary Prevention and ACS Trials</a:t>
            </a:r>
            <a:endParaRPr lang="en-US" altLang="es-ES" sz="2100" b="1">
              <a:solidFill>
                <a:srgbClr val="FFFF00"/>
              </a:solidFill>
              <a:latin typeface="Arial" panose="020B0604020202020204" pitchFamily="34" charset="0"/>
              <a:ea typeface="MS PGothic" panose="020B0600070205080204" pitchFamily="34" charset="-128"/>
              <a:cs typeface="Arial" panose="020B0604020202020204" pitchFamily="34" charset="0"/>
              <a:sym typeface="Symbol" panose="05050102010706020507" pitchFamily="18" charset="2"/>
            </a:endParaRPr>
          </a:p>
        </p:txBody>
      </p:sp>
      <p:sp>
        <p:nvSpPr>
          <p:cNvPr id="271364" name="Text Box 4">
            <a:extLst>
              <a:ext uri="{FF2B5EF4-FFF2-40B4-BE49-F238E27FC236}">
                <a16:creationId xmlns="" xmlns:a16="http://schemas.microsoft.com/office/drawing/2014/main" id="{790A48EA-7809-431D-A451-F7707D030AF1}"/>
              </a:ext>
            </a:extLst>
          </p:cNvPr>
          <p:cNvSpPr txBox="1">
            <a:spLocks noChangeArrowheads="1"/>
          </p:cNvSpPr>
          <p:nvPr/>
        </p:nvSpPr>
        <p:spPr bwMode="auto">
          <a:xfrm>
            <a:off x="1540669" y="4707732"/>
            <a:ext cx="40933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r" defTabSz="685800" eaLnBrk="1" fontAlgn="base" hangingPunct="1">
              <a:spcBef>
                <a:spcPct val="0"/>
              </a:spcBef>
              <a:spcAft>
                <a:spcPct val="0"/>
              </a:spcAft>
            </a:pPr>
            <a:r>
              <a:rPr lang="en-US"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O’Keefe, J. et al., </a:t>
            </a:r>
            <a:r>
              <a:rPr lang="en-US" altLang="es-ES" sz="1200" b="1" i="1">
                <a:solidFill>
                  <a:srgbClr val="FFFFFF"/>
                </a:solidFill>
                <a:latin typeface="Arial" panose="020B0604020202020204" pitchFamily="34" charset="0"/>
                <a:ea typeface="MS PGothic" panose="020B0600070205080204" pitchFamily="34" charset="-128"/>
                <a:cs typeface="Arial" panose="020B0604020202020204" pitchFamily="34" charset="0"/>
              </a:rPr>
              <a:t>J Am Coll Cardiol </a:t>
            </a:r>
            <a:r>
              <a:rPr lang="en-US" altLang="es-ES" sz="1200" b="1">
                <a:solidFill>
                  <a:srgbClr val="FFFFFF"/>
                </a:solidFill>
                <a:latin typeface="Arial" panose="020B0604020202020204" pitchFamily="34" charset="0"/>
                <a:ea typeface="MS PGothic" panose="020B0600070205080204" pitchFamily="34" charset="-128"/>
                <a:cs typeface="Arial" panose="020B0604020202020204" pitchFamily="34" charset="0"/>
              </a:rPr>
              <a:t>2004;43:2142-6.</a:t>
            </a:r>
          </a:p>
        </p:txBody>
      </p:sp>
      <p:sp>
        <p:nvSpPr>
          <p:cNvPr id="271365" name="AutoShape 5">
            <a:extLst>
              <a:ext uri="{FF2B5EF4-FFF2-40B4-BE49-F238E27FC236}">
                <a16:creationId xmlns="" xmlns:a16="http://schemas.microsoft.com/office/drawing/2014/main" id="{C4AE1D4A-E426-4415-8654-8F5CC186DD11}"/>
              </a:ext>
            </a:extLst>
          </p:cNvPr>
          <p:cNvSpPr>
            <a:spLocks noChangeAspect="1" noChangeArrowheads="1" noTextEdit="1"/>
          </p:cNvSpPr>
          <p:nvPr/>
        </p:nvSpPr>
        <p:spPr bwMode="auto">
          <a:xfrm>
            <a:off x="1257300" y="914400"/>
            <a:ext cx="6900863"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366" name="Text Box 6">
            <a:extLst>
              <a:ext uri="{FF2B5EF4-FFF2-40B4-BE49-F238E27FC236}">
                <a16:creationId xmlns="" xmlns:a16="http://schemas.microsoft.com/office/drawing/2014/main" id="{F1BD388A-A1CE-4D08-B8BB-E6F94A5AD786}"/>
              </a:ext>
            </a:extLst>
          </p:cNvPr>
          <p:cNvSpPr txBox="1">
            <a:spLocks noChangeArrowheads="1"/>
          </p:cNvSpPr>
          <p:nvPr/>
        </p:nvSpPr>
        <p:spPr bwMode="auto">
          <a:xfrm>
            <a:off x="2210991" y="1028700"/>
            <a:ext cx="2057400"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US" altLang="es-ES" sz="1350">
                <a:solidFill>
                  <a:srgbClr val="66FFFF"/>
                </a:solidFill>
                <a:latin typeface="Arial" panose="020B0604020202020204" pitchFamily="34" charset="0"/>
                <a:ea typeface="MS PGothic" panose="020B0600070205080204" pitchFamily="34" charset="-128"/>
                <a:cs typeface="Arial" panose="020B0604020202020204" pitchFamily="34" charset="0"/>
              </a:rPr>
              <a:t>y = 0.1629x · 4.6776</a:t>
            </a:r>
            <a:br>
              <a:rPr lang="en-US" altLang="es-ES" sz="1350">
                <a:solidFill>
                  <a:srgbClr val="66FFFF"/>
                </a:solidFill>
                <a:latin typeface="Arial" panose="020B0604020202020204" pitchFamily="34" charset="0"/>
                <a:ea typeface="MS PGothic" panose="020B0600070205080204" pitchFamily="34" charset="-128"/>
                <a:cs typeface="Arial" panose="020B0604020202020204" pitchFamily="34" charset="0"/>
              </a:rPr>
            </a:br>
            <a:r>
              <a:rPr lang="en-US" altLang="es-ES" sz="1350">
                <a:solidFill>
                  <a:srgbClr val="66FFFF"/>
                </a:solidFill>
                <a:latin typeface="Arial" panose="020B0604020202020204" pitchFamily="34" charset="0"/>
                <a:ea typeface="MS PGothic" panose="020B0600070205080204" pitchFamily="34" charset="-128"/>
                <a:cs typeface="Arial" panose="020B0604020202020204" pitchFamily="34" charset="0"/>
              </a:rPr>
              <a:t>R² = 0.9029</a:t>
            </a:r>
            <a:br>
              <a:rPr lang="en-US" altLang="es-ES" sz="1350">
                <a:solidFill>
                  <a:srgbClr val="66FFFF"/>
                </a:solidFill>
                <a:latin typeface="Arial" panose="020B0604020202020204" pitchFamily="34" charset="0"/>
                <a:ea typeface="MS PGothic" panose="020B0600070205080204" pitchFamily="34" charset="-128"/>
                <a:cs typeface="Arial" panose="020B0604020202020204" pitchFamily="34" charset="0"/>
              </a:rPr>
            </a:br>
            <a:r>
              <a:rPr lang="en-US" altLang="es-ES" sz="1350">
                <a:solidFill>
                  <a:srgbClr val="66FFFF"/>
                </a:solidFill>
                <a:latin typeface="Arial" panose="020B0604020202020204" pitchFamily="34" charset="0"/>
                <a:ea typeface="MS PGothic" panose="020B0600070205080204" pitchFamily="34" charset="-128"/>
                <a:cs typeface="Arial" panose="020B0604020202020204" pitchFamily="34" charset="0"/>
              </a:rPr>
              <a:t>p &lt; 0.0001</a:t>
            </a:r>
          </a:p>
        </p:txBody>
      </p:sp>
      <p:sp>
        <p:nvSpPr>
          <p:cNvPr id="271367" name="Text Box 7">
            <a:extLst>
              <a:ext uri="{FF2B5EF4-FFF2-40B4-BE49-F238E27FC236}">
                <a16:creationId xmlns="" xmlns:a16="http://schemas.microsoft.com/office/drawing/2014/main" id="{FFF29D3B-7A64-4278-9F06-01D87C9C8222}"/>
              </a:ext>
            </a:extLst>
          </p:cNvPr>
          <p:cNvSpPr txBox="1">
            <a:spLocks noChangeArrowheads="1"/>
          </p:cNvSpPr>
          <p:nvPr/>
        </p:nvSpPr>
        <p:spPr bwMode="auto">
          <a:xfrm>
            <a:off x="2188369" y="4283869"/>
            <a:ext cx="55292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50000"/>
              </a:spcBef>
              <a:spcAft>
                <a:spcPct val="0"/>
              </a:spcAft>
            </a:pPr>
            <a:r>
              <a:rPr lang="en-US" altLang="es-ES" sz="1350" b="1">
                <a:solidFill>
                  <a:srgbClr val="FFFF00"/>
                </a:solidFill>
                <a:latin typeface="Arial" panose="020B0604020202020204" pitchFamily="34" charset="0"/>
                <a:ea typeface="MS PGothic" panose="020B0600070205080204" pitchFamily="34" charset="-128"/>
                <a:cs typeface="Arial" panose="020B0604020202020204" pitchFamily="34" charset="0"/>
              </a:rPr>
              <a:t>LDL Cholesterol (mg/dl)</a:t>
            </a:r>
          </a:p>
        </p:txBody>
      </p:sp>
      <p:sp>
        <p:nvSpPr>
          <p:cNvPr id="271368" name="Text Box 8">
            <a:extLst>
              <a:ext uri="{FF2B5EF4-FFF2-40B4-BE49-F238E27FC236}">
                <a16:creationId xmlns="" xmlns:a16="http://schemas.microsoft.com/office/drawing/2014/main" id="{6EF4898D-4E4C-469E-B2B4-FB2D15B42990}"/>
              </a:ext>
            </a:extLst>
          </p:cNvPr>
          <p:cNvSpPr txBox="1">
            <a:spLocks noChangeArrowheads="1"/>
          </p:cNvSpPr>
          <p:nvPr/>
        </p:nvSpPr>
        <p:spPr bwMode="auto">
          <a:xfrm rot="16200000">
            <a:off x="-88106" y="2307409"/>
            <a:ext cx="28003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50000"/>
              </a:spcBef>
              <a:spcAft>
                <a:spcPct val="0"/>
              </a:spcAft>
            </a:pPr>
            <a:r>
              <a:rPr lang="en-US" altLang="es-ES" sz="1350" b="1">
                <a:solidFill>
                  <a:srgbClr val="FFFF00"/>
                </a:solidFill>
                <a:latin typeface="Arial" panose="020B0604020202020204" pitchFamily="34" charset="0"/>
                <a:ea typeface="MS PGothic" panose="020B0600070205080204" pitchFamily="34" charset="-128"/>
                <a:cs typeface="Arial" panose="020B0604020202020204" pitchFamily="34" charset="0"/>
              </a:rPr>
              <a:t>CHD Events (%)</a:t>
            </a:r>
          </a:p>
        </p:txBody>
      </p:sp>
      <p:sp>
        <p:nvSpPr>
          <p:cNvPr id="271369" name="Line 9">
            <a:extLst>
              <a:ext uri="{FF2B5EF4-FFF2-40B4-BE49-F238E27FC236}">
                <a16:creationId xmlns="" xmlns:a16="http://schemas.microsoft.com/office/drawing/2014/main" id="{06560A26-A349-4861-8370-400296A7E6F7}"/>
              </a:ext>
            </a:extLst>
          </p:cNvPr>
          <p:cNvSpPr>
            <a:spLocks noChangeShapeType="1"/>
          </p:cNvSpPr>
          <p:nvPr/>
        </p:nvSpPr>
        <p:spPr bwMode="auto">
          <a:xfrm flipV="1">
            <a:off x="2114551" y="1087041"/>
            <a:ext cx="5175647" cy="2700338"/>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370" name="Oval 10">
            <a:extLst>
              <a:ext uri="{FF2B5EF4-FFF2-40B4-BE49-F238E27FC236}">
                <a16:creationId xmlns="" xmlns:a16="http://schemas.microsoft.com/office/drawing/2014/main" id="{A3F8F485-9365-4604-8E92-DAD06EFDD35D}"/>
              </a:ext>
            </a:extLst>
          </p:cNvPr>
          <p:cNvSpPr>
            <a:spLocks noChangeArrowheads="1"/>
          </p:cNvSpPr>
          <p:nvPr/>
        </p:nvSpPr>
        <p:spPr bwMode="auto">
          <a:xfrm>
            <a:off x="2918222" y="3030141"/>
            <a:ext cx="128588" cy="114300"/>
          </a:xfrm>
          <a:prstGeom prst="ellipse">
            <a:avLst/>
          </a:prstGeom>
          <a:solidFill>
            <a:srgbClr val="FF9900"/>
          </a:solidFill>
          <a:ln w="9525">
            <a:solidFill>
              <a:srgbClr val="FF99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71" name="Text Box 11">
            <a:extLst>
              <a:ext uri="{FF2B5EF4-FFF2-40B4-BE49-F238E27FC236}">
                <a16:creationId xmlns="" xmlns:a16="http://schemas.microsoft.com/office/drawing/2014/main" id="{FBEE8221-29F7-499F-8DC1-D93D36992BBA}"/>
              </a:ext>
            </a:extLst>
          </p:cNvPr>
          <p:cNvSpPr txBox="1">
            <a:spLocks noChangeArrowheads="1"/>
          </p:cNvSpPr>
          <p:nvPr/>
        </p:nvSpPr>
        <p:spPr bwMode="auto">
          <a:xfrm>
            <a:off x="3496866" y="3087291"/>
            <a:ext cx="128587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US" altLang="es-ES" sz="1050" b="1">
                <a:solidFill>
                  <a:srgbClr val="FF9900"/>
                </a:solidFill>
                <a:latin typeface="Arial" panose="020B0604020202020204" pitchFamily="34" charset="0"/>
                <a:ea typeface="MS PGothic" panose="020B0600070205080204" pitchFamily="34" charset="-128"/>
                <a:cs typeface="Arial" panose="020B0604020202020204" pitchFamily="34" charset="0"/>
              </a:rPr>
              <a:t>PROVE-IT-PR</a:t>
            </a:r>
          </a:p>
        </p:txBody>
      </p:sp>
      <p:sp>
        <p:nvSpPr>
          <p:cNvPr id="271372" name="Oval 12">
            <a:extLst>
              <a:ext uri="{FF2B5EF4-FFF2-40B4-BE49-F238E27FC236}">
                <a16:creationId xmlns="" xmlns:a16="http://schemas.microsoft.com/office/drawing/2014/main" id="{9828BD7C-11FA-4764-B4C4-DCBA1E2C58D8}"/>
              </a:ext>
            </a:extLst>
          </p:cNvPr>
          <p:cNvSpPr>
            <a:spLocks noChangeArrowheads="1"/>
          </p:cNvSpPr>
          <p:nvPr/>
        </p:nvSpPr>
        <p:spPr bwMode="auto">
          <a:xfrm>
            <a:off x="3818335" y="2972991"/>
            <a:ext cx="128588" cy="114300"/>
          </a:xfrm>
          <a:prstGeom prst="ellipse">
            <a:avLst/>
          </a:prstGeom>
          <a:solidFill>
            <a:srgbClr val="FF9900"/>
          </a:solidFill>
          <a:ln w="9525">
            <a:solidFill>
              <a:srgbClr val="FF99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73" name="Oval 13">
            <a:extLst>
              <a:ext uri="{FF2B5EF4-FFF2-40B4-BE49-F238E27FC236}">
                <a16:creationId xmlns="" xmlns:a16="http://schemas.microsoft.com/office/drawing/2014/main" id="{5542FDF8-F09C-487F-BFC4-7F1DC094412F}"/>
              </a:ext>
            </a:extLst>
          </p:cNvPr>
          <p:cNvSpPr>
            <a:spLocks noChangeArrowheads="1"/>
          </p:cNvSpPr>
          <p:nvPr/>
        </p:nvSpPr>
        <p:spPr bwMode="auto">
          <a:xfrm>
            <a:off x="3946922" y="2858691"/>
            <a:ext cx="128588" cy="114300"/>
          </a:xfrm>
          <a:prstGeom prst="ellipse">
            <a:avLst/>
          </a:prstGeom>
          <a:solidFill>
            <a:srgbClr val="FF9900"/>
          </a:solidFill>
          <a:ln w="9525">
            <a:solidFill>
              <a:srgbClr val="FF99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74" name="Oval 14">
            <a:extLst>
              <a:ext uri="{FF2B5EF4-FFF2-40B4-BE49-F238E27FC236}">
                <a16:creationId xmlns="" xmlns:a16="http://schemas.microsoft.com/office/drawing/2014/main" id="{FCC9888F-13FC-4468-A61A-4AA603286DAA}"/>
              </a:ext>
            </a:extLst>
          </p:cNvPr>
          <p:cNvSpPr>
            <a:spLocks noChangeArrowheads="1"/>
          </p:cNvSpPr>
          <p:nvPr/>
        </p:nvSpPr>
        <p:spPr bwMode="auto">
          <a:xfrm>
            <a:off x="3818335" y="2515791"/>
            <a:ext cx="128588" cy="114300"/>
          </a:xfrm>
          <a:prstGeom prst="ellipse">
            <a:avLst/>
          </a:prstGeom>
          <a:solidFill>
            <a:srgbClr val="FF9900"/>
          </a:solidFill>
          <a:ln w="9525">
            <a:solidFill>
              <a:srgbClr val="FF99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75" name="Oval 15">
            <a:extLst>
              <a:ext uri="{FF2B5EF4-FFF2-40B4-BE49-F238E27FC236}">
                <a16:creationId xmlns="" xmlns:a16="http://schemas.microsoft.com/office/drawing/2014/main" id="{31107BF4-D26D-4947-A7C3-7902FAF3FC4E}"/>
              </a:ext>
            </a:extLst>
          </p:cNvPr>
          <p:cNvSpPr>
            <a:spLocks noChangeArrowheads="1"/>
          </p:cNvSpPr>
          <p:nvPr/>
        </p:nvSpPr>
        <p:spPr bwMode="auto">
          <a:xfrm>
            <a:off x="4268391" y="2687241"/>
            <a:ext cx="128588" cy="114300"/>
          </a:xfrm>
          <a:prstGeom prst="ellipse">
            <a:avLst/>
          </a:prstGeom>
          <a:solidFill>
            <a:srgbClr val="FF9900"/>
          </a:solidFill>
          <a:ln w="9525">
            <a:solidFill>
              <a:srgbClr val="FF99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76" name="Oval 16">
            <a:extLst>
              <a:ext uri="{FF2B5EF4-FFF2-40B4-BE49-F238E27FC236}">
                <a16:creationId xmlns="" xmlns:a16="http://schemas.microsoft.com/office/drawing/2014/main" id="{6155C6BF-937E-4B52-B843-6772FCDD395D}"/>
              </a:ext>
            </a:extLst>
          </p:cNvPr>
          <p:cNvSpPr>
            <a:spLocks noChangeArrowheads="1"/>
          </p:cNvSpPr>
          <p:nvPr/>
        </p:nvSpPr>
        <p:spPr bwMode="auto">
          <a:xfrm>
            <a:off x="5039916" y="2344341"/>
            <a:ext cx="128588" cy="114300"/>
          </a:xfrm>
          <a:prstGeom prst="ellipse">
            <a:avLst/>
          </a:prstGeom>
          <a:solidFill>
            <a:srgbClr val="FF9900"/>
          </a:solidFill>
          <a:ln w="9525">
            <a:solidFill>
              <a:srgbClr val="FF99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77" name="Oval 17">
            <a:extLst>
              <a:ext uri="{FF2B5EF4-FFF2-40B4-BE49-F238E27FC236}">
                <a16:creationId xmlns="" xmlns:a16="http://schemas.microsoft.com/office/drawing/2014/main" id="{6F9A1A00-5316-451C-85D4-B9125F404E6B}"/>
              </a:ext>
            </a:extLst>
          </p:cNvPr>
          <p:cNvSpPr>
            <a:spLocks noChangeArrowheads="1"/>
          </p:cNvSpPr>
          <p:nvPr/>
        </p:nvSpPr>
        <p:spPr bwMode="auto">
          <a:xfrm>
            <a:off x="4782741" y="2172891"/>
            <a:ext cx="128588" cy="114300"/>
          </a:xfrm>
          <a:prstGeom prst="ellipse">
            <a:avLst/>
          </a:prstGeom>
          <a:solidFill>
            <a:srgbClr val="FF9900"/>
          </a:solidFill>
          <a:ln w="9525">
            <a:solidFill>
              <a:srgbClr val="FF99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78" name="Oval 18">
            <a:extLst>
              <a:ext uri="{FF2B5EF4-FFF2-40B4-BE49-F238E27FC236}">
                <a16:creationId xmlns="" xmlns:a16="http://schemas.microsoft.com/office/drawing/2014/main" id="{F811105E-C756-4B88-AC8B-1D7FAE4E1318}"/>
              </a:ext>
            </a:extLst>
          </p:cNvPr>
          <p:cNvSpPr>
            <a:spLocks noChangeArrowheads="1"/>
          </p:cNvSpPr>
          <p:nvPr/>
        </p:nvSpPr>
        <p:spPr bwMode="auto">
          <a:xfrm>
            <a:off x="4654153" y="2172891"/>
            <a:ext cx="128588" cy="114300"/>
          </a:xfrm>
          <a:prstGeom prst="ellipse">
            <a:avLst/>
          </a:prstGeom>
          <a:solidFill>
            <a:srgbClr val="FF9900"/>
          </a:solidFill>
          <a:ln w="9525">
            <a:solidFill>
              <a:srgbClr val="FF99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79" name="Oval 19">
            <a:extLst>
              <a:ext uri="{FF2B5EF4-FFF2-40B4-BE49-F238E27FC236}">
                <a16:creationId xmlns="" xmlns:a16="http://schemas.microsoft.com/office/drawing/2014/main" id="{F4138AF4-7D76-47D6-802E-85B960B2E579}"/>
              </a:ext>
            </a:extLst>
          </p:cNvPr>
          <p:cNvSpPr>
            <a:spLocks noChangeArrowheads="1"/>
          </p:cNvSpPr>
          <p:nvPr/>
        </p:nvSpPr>
        <p:spPr bwMode="auto">
          <a:xfrm>
            <a:off x="5297091" y="2115741"/>
            <a:ext cx="128588" cy="114300"/>
          </a:xfrm>
          <a:prstGeom prst="ellipse">
            <a:avLst/>
          </a:prstGeom>
          <a:solidFill>
            <a:srgbClr val="FF9900"/>
          </a:solidFill>
          <a:ln w="9525">
            <a:solidFill>
              <a:srgbClr val="FF99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80" name="Oval 20">
            <a:extLst>
              <a:ext uri="{FF2B5EF4-FFF2-40B4-BE49-F238E27FC236}">
                <a16:creationId xmlns="" xmlns:a16="http://schemas.microsoft.com/office/drawing/2014/main" id="{27B083F8-0D1A-4953-B6FC-9A3C5713462A}"/>
              </a:ext>
            </a:extLst>
          </p:cNvPr>
          <p:cNvSpPr>
            <a:spLocks noChangeArrowheads="1"/>
          </p:cNvSpPr>
          <p:nvPr/>
        </p:nvSpPr>
        <p:spPr bwMode="auto">
          <a:xfrm>
            <a:off x="6390085" y="1258491"/>
            <a:ext cx="128588" cy="114300"/>
          </a:xfrm>
          <a:prstGeom prst="ellipse">
            <a:avLst/>
          </a:prstGeom>
          <a:solidFill>
            <a:srgbClr val="FF9900"/>
          </a:solidFill>
          <a:ln w="9525">
            <a:solidFill>
              <a:srgbClr val="FF99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81" name="Text Box 21">
            <a:extLst>
              <a:ext uri="{FF2B5EF4-FFF2-40B4-BE49-F238E27FC236}">
                <a16:creationId xmlns="" xmlns:a16="http://schemas.microsoft.com/office/drawing/2014/main" id="{DFF0DE72-EF76-49B5-A9DC-F7F3B7B80F41}"/>
              </a:ext>
            </a:extLst>
          </p:cNvPr>
          <p:cNvSpPr txBox="1">
            <a:spLocks noChangeArrowheads="1"/>
          </p:cNvSpPr>
          <p:nvPr/>
        </p:nvSpPr>
        <p:spPr bwMode="auto">
          <a:xfrm>
            <a:off x="2275285" y="2801541"/>
            <a:ext cx="128587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US" altLang="es-ES" sz="1050" b="1">
                <a:solidFill>
                  <a:srgbClr val="FF9900"/>
                </a:solidFill>
                <a:latin typeface="Arial" panose="020B0604020202020204" pitchFamily="34" charset="0"/>
                <a:ea typeface="MS PGothic" panose="020B0600070205080204" pitchFamily="34" charset="-128"/>
                <a:cs typeface="Arial" panose="020B0604020202020204" pitchFamily="34" charset="0"/>
              </a:rPr>
              <a:t>PROVE-IT-AT</a:t>
            </a:r>
          </a:p>
        </p:txBody>
      </p:sp>
      <p:sp>
        <p:nvSpPr>
          <p:cNvPr id="271382" name="Text Box 22">
            <a:extLst>
              <a:ext uri="{FF2B5EF4-FFF2-40B4-BE49-F238E27FC236}">
                <a16:creationId xmlns="" xmlns:a16="http://schemas.microsoft.com/office/drawing/2014/main" id="{3987C9A1-B136-40C2-BB2E-FE17118A7377}"/>
              </a:ext>
            </a:extLst>
          </p:cNvPr>
          <p:cNvSpPr txBox="1">
            <a:spLocks noChangeArrowheads="1"/>
          </p:cNvSpPr>
          <p:nvPr/>
        </p:nvSpPr>
        <p:spPr bwMode="auto">
          <a:xfrm>
            <a:off x="4011216" y="2858691"/>
            <a:ext cx="128587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US" altLang="es-ES" sz="1050" b="1">
                <a:solidFill>
                  <a:srgbClr val="FF9900"/>
                </a:solidFill>
                <a:latin typeface="Arial" panose="020B0604020202020204" pitchFamily="34" charset="0"/>
                <a:ea typeface="MS PGothic" panose="020B0600070205080204" pitchFamily="34" charset="-128"/>
                <a:cs typeface="Arial" panose="020B0604020202020204" pitchFamily="34" charset="0"/>
              </a:rPr>
              <a:t>CARE-S</a:t>
            </a:r>
          </a:p>
        </p:txBody>
      </p:sp>
      <p:sp>
        <p:nvSpPr>
          <p:cNvPr id="271383" name="Text Box 23">
            <a:extLst>
              <a:ext uri="{FF2B5EF4-FFF2-40B4-BE49-F238E27FC236}">
                <a16:creationId xmlns="" xmlns:a16="http://schemas.microsoft.com/office/drawing/2014/main" id="{ABD6B1A5-0F16-4E0A-A648-5094162D585A}"/>
              </a:ext>
            </a:extLst>
          </p:cNvPr>
          <p:cNvSpPr txBox="1">
            <a:spLocks noChangeArrowheads="1"/>
          </p:cNvSpPr>
          <p:nvPr/>
        </p:nvSpPr>
        <p:spPr bwMode="auto">
          <a:xfrm>
            <a:off x="4396979" y="2630091"/>
            <a:ext cx="128587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US" altLang="es-ES" sz="1050" b="1">
                <a:solidFill>
                  <a:srgbClr val="FF9900"/>
                </a:solidFill>
                <a:latin typeface="Arial" panose="020B0604020202020204" pitchFamily="34" charset="0"/>
                <a:ea typeface="MS PGothic" panose="020B0600070205080204" pitchFamily="34" charset="-128"/>
                <a:cs typeface="Arial" panose="020B0604020202020204" pitchFamily="34" charset="0"/>
              </a:rPr>
              <a:t>LIPID-S</a:t>
            </a:r>
          </a:p>
        </p:txBody>
      </p:sp>
      <p:sp>
        <p:nvSpPr>
          <p:cNvPr id="271384" name="Text Box 24">
            <a:extLst>
              <a:ext uri="{FF2B5EF4-FFF2-40B4-BE49-F238E27FC236}">
                <a16:creationId xmlns="" xmlns:a16="http://schemas.microsoft.com/office/drawing/2014/main" id="{389DCB11-5084-40D8-BE03-751ADF5985E9}"/>
              </a:ext>
            </a:extLst>
          </p:cNvPr>
          <p:cNvSpPr txBox="1">
            <a:spLocks noChangeArrowheads="1"/>
          </p:cNvSpPr>
          <p:nvPr/>
        </p:nvSpPr>
        <p:spPr bwMode="auto">
          <a:xfrm>
            <a:off x="3368279" y="2287191"/>
            <a:ext cx="128587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US" altLang="es-ES" sz="1050" b="1">
                <a:solidFill>
                  <a:srgbClr val="FF9900"/>
                </a:solidFill>
                <a:latin typeface="Arial" panose="020B0604020202020204" pitchFamily="34" charset="0"/>
                <a:ea typeface="MS PGothic" panose="020B0600070205080204" pitchFamily="34" charset="-128"/>
                <a:cs typeface="Arial" panose="020B0604020202020204" pitchFamily="34" charset="0"/>
              </a:rPr>
              <a:t>HPS-S</a:t>
            </a:r>
          </a:p>
        </p:txBody>
      </p:sp>
      <p:sp>
        <p:nvSpPr>
          <p:cNvPr id="271385" name="Text Box 25">
            <a:extLst>
              <a:ext uri="{FF2B5EF4-FFF2-40B4-BE49-F238E27FC236}">
                <a16:creationId xmlns="" xmlns:a16="http://schemas.microsoft.com/office/drawing/2014/main" id="{A923A809-1A13-4D09-9E68-8DA4D0FEC720}"/>
              </a:ext>
            </a:extLst>
          </p:cNvPr>
          <p:cNvSpPr txBox="1">
            <a:spLocks noChangeArrowheads="1"/>
          </p:cNvSpPr>
          <p:nvPr/>
        </p:nvSpPr>
        <p:spPr bwMode="auto">
          <a:xfrm>
            <a:off x="4204097" y="2172891"/>
            <a:ext cx="128587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US" altLang="es-ES" sz="1050" b="1">
                <a:solidFill>
                  <a:srgbClr val="FF9900"/>
                </a:solidFill>
                <a:latin typeface="Arial" panose="020B0604020202020204" pitchFamily="34" charset="0"/>
                <a:ea typeface="MS PGothic" panose="020B0600070205080204" pitchFamily="34" charset="-128"/>
                <a:cs typeface="Arial" panose="020B0604020202020204" pitchFamily="34" charset="0"/>
              </a:rPr>
              <a:t>4S-S</a:t>
            </a:r>
          </a:p>
        </p:txBody>
      </p:sp>
      <p:sp>
        <p:nvSpPr>
          <p:cNvPr id="271386" name="Text Box 26">
            <a:extLst>
              <a:ext uri="{FF2B5EF4-FFF2-40B4-BE49-F238E27FC236}">
                <a16:creationId xmlns="" xmlns:a16="http://schemas.microsoft.com/office/drawing/2014/main" id="{EDF4E6E6-7452-42D4-AFB5-E7A35BF11206}"/>
              </a:ext>
            </a:extLst>
          </p:cNvPr>
          <p:cNvSpPr txBox="1">
            <a:spLocks noChangeArrowheads="1"/>
          </p:cNvSpPr>
          <p:nvPr/>
        </p:nvSpPr>
        <p:spPr bwMode="auto">
          <a:xfrm>
            <a:off x="4718447" y="1944291"/>
            <a:ext cx="128587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US" altLang="es-ES" sz="1050" b="1">
                <a:solidFill>
                  <a:srgbClr val="FF9900"/>
                </a:solidFill>
                <a:latin typeface="Arial" panose="020B0604020202020204" pitchFamily="34" charset="0"/>
                <a:ea typeface="MS PGothic" panose="020B0600070205080204" pitchFamily="34" charset="-128"/>
                <a:cs typeface="Arial" panose="020B0604020202020204" pitchFamily="34" charset="0"/>
              </a:rPr>
              <a:t>HPS-P</a:t>
            </a:r>
          </a:p>
        </p:txBody>
      </p:sp>
      <p:sp>
        <p:nvSpPr>
          <p:cNvPr id="271387" name="Text Box 27">
            <a:extLst>
              <a:ext uri="{FF2B5EF4-FFF2-40B4-BE49-F238E27FC236}">
                <a16:creationId xmlns="" xmlns:a16="http://schemas.microsoft.com/office/drawing/2014/main" id="{85C4098E-9136-4271-B8EF-DF0D39856951}"/>
              </a:ext>
            </a:extLst>
          </p:cNvPr>
          <p:cNvSpPr txBox="1">
            <a:spLocks noChangeArrowheads="1"/>
          </p:cNvSpPr>
          <p:nvPr/>
        </p:nvSpPr>
        <p:spPr bwMode="auto">
          <a:xfrm>
            <a:off x="5039916" y="2401491"/>
            <a:ext cx="128587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US" altLang="es-ES" sz="1050" b="1">
                <a:solidFill>
                  <a:srgbClr val="FF9900"/>
                </a:solidFill>
                <a:latin typeface="Arial" panose="020B0604020202020204" pitchFamily="34" charset="0"/>
                <a:ea typeface="MS PGothic" panose="020B0600070205080204" pitchFamily="34" charset="-128"/>
                <a:cs typeface="Arial" panose="020B0604020202020204" pitchFamily="34" charset="0"/>
              </a:rPr>
              <a:t>CARE-P</a:t>
            </a:r>
          </a:p>
        </p:txBody>
      </p:sp>
      <p:sp>
        <p:nvSpPr>
          <p:cNvPr id="271388" name="Text Box 28">
            <a:extLst>
              <a:ext uri="{FF2B5EF4-FFF2-40B4-BE49-F238E27FC236}">
                <a16:creationId xmlns="" xmlns:a16="http://schemas.microsoft.com/office/drawing/2014/main" id="{2B5C6884-0923-4FAF-93B6-383C92302300}"/>
              </a:ext>
            </a:extLst>
          </p:cNvPr>
          <p:cNvSpPr txBox="1">
            <a:spLocks noChangeArrowheads="1"/>
          </p:cNvSpPr>
          <p:nvPr/>
        </p:nvSpPr>
        <p:spPr bwMode="auto">
          <a:xfrm>
            <a:off x="5361385" y="2115741"/>
            <a:ext cx="128587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US" altLang="es-ES" sz="1050" b="1">
                <a:solidFill>
                  <a:srgbClr val="FF9900"/>
                </a:solidFill>
                <a:latin typeface="Arial" panose="020B0604020202020204" pitchFamily="34" charset="0"/>
                <a:ea typeface="MS PGothic" panose="020B0600070205080204" pitchFamily="34" charset="-128"/>
                <a:cs typeface="Arial" panose="020B0604020202020204" pitchFamily="34" charset="0"/>
              </a:rPr>
              <a:t>LIPID-P</a:t>
            </a:r>
          </a:p>
        </p:txBody>
      </p:sp>
      <p:sp>
        <p:nvSpPr>
          <p:cNvPr id="271389" name="Text Box 29">
            <a:extLst>
              <a:ext uri="{FF2B5EF4-FFF2-40B4-BE49-F238E27FC236}">
                <a16:creationId xmlns="" xmlns:a16="http://schemas.microsoft.com/office/drawing/2014/main" id="{B2DDE3B5-81EB-4804-898B-E25ACDDE6A89}"/>
              </a:ext>
            </a:extLst>
          </p:cNvPr>
          <p:cNvSpPr txBox="1">
            <a:spLocks noChangeArrowheads="1"/>
          </p:cNvSpPr>
          <p:nvPr/>
        </p:nvSpPr>
        <p:spPr bwMode="auto">
          <a:xfrm>
            <a:off x="5875735" y="1258491"/>
            <a:ext cx="128587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50000"/>
              </a:spcBef>
              <a:spcAft>
                <a:spcPct val="0"/>
              </a:spcAft>
            </a:pPr>
            <a:r>
              <a:rPr lang="en-US" altLang="es-ES" sz="1050" b="1">
                <a:solidFill>
                  <a:srgbClr val="FF9900"/>
                </a:solidFill>
                <a:latin typeface="Arial" panose="020B0604020202020204" pitchFamily="34" charset="0"/>
                <a:ea typeface="MS PGothic" panose="020B0600070205080204" pitchFamily="34" charset="-128"/>
                <a:cs typeface="Arial" panose="020B0604020202020204" pitchFamily="34" charset="0"/>
              </a:rPr>
              <a:t>4S-P</a:t>
            </a:r>
          </a:p>
        </p:txBody>
      </p:sp>
      <p:sp>
        <p:nvSpPr>
          <p:cNvPr id="271390" name="Oval 30">
            <a:extLst>
              <a:ext uri="{FF2B5EF4-FFF2-40B4-BE49-F238E27FC236}">
                <a16:creationId xmlns="" xmlns:a16="http://schemas.microsoft.com/office/drawing/2014/main" id="{119F5D9F-79C3-4539-90D5-946F8374AB18}"/>
              </a:ext>
            </a:extLst>
          </p:cNvPr>
          <p:cNvSpPr>
            <a:spLocks noChangeArrowheads="1"/>
          </p:cNvSpPr>
          <p:nvPr/>
        </p:nvSpPr>
        <p:spPr bwMode="auto">
          <a:xfrm>
            <a:off x="3961210" y="2744391"/>
            <a:ext cx="128588" cy="114300"/>
          </a:xfrm>
          <a:prstGeom prst="ellipse">
            <a:avLst/>
          </a:prstGeom>
          <a:solidFill>
            <a:schemeClr val="tx2"/>
          </a:solidFill>
          <a:ln w="9525">
            <a:solidFill>
              <a:schemeClr val="tx2"/>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91" name="Rectangle 31">
            <a:extLst>
              <a:ext uri="{FF2B5EF4-FFF2-40B4-BE49-F238E27FC236}">
                <a16:creationId xmlns="" xmlns:a16="http://schemas.microsoft.com/office/drawing/2014/main" id="{CC7C5626-2FAF-4C48-9B3C-B255B7184C30}"/>
              </a:ext>
            </a:extLst>
          </p:cNvPr>
          <p:cNvSpPr>
            <a:spLocks noChangeArrowheads="1"/>
          </p:cNvSpPr>
          <p:nvPr/>
        </p:nvSpPr>
        <p:spPr bwMode="auto">
          <a:xfrm>
            <a:off x="1975247" y="952500"/>
            <a:ext cx="5647134" cy="284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92" name="Rectangle 32">
            <a:extLst>
              <a:ext uri="{FF2B5EF4-FFF2-40B4-BE49-F238E27FC236}">
                <a16:creationId xmlns="" xmlns:a16="http://schemas.microsoft.com/office/drawing/2014/main" id="{01C1D0B9-5F70-4CFC-A0BC-C0C37B53B60A}"/>
              </a:ext>
            </a:extLst>
          </p:cNvPr>
          <p:cNvSpPr>
            <a:spLocks noChangeArrowheads="1"/>
          </p:cNvSpPr>
          <p:nvPr/>
        </p:nvSpPr>
        <p:spPr bwMode="auto">
          <a:xfrm>
            <a:off x="1975247" y="952500"/>
            <a:ext cx="5742384" cy="2843213"/>
          </a:xfrm>
          <a:prstGeom prst="rect">
            <a:avLst/>
          </a:prstGeom>
          <a:noFill/>
          <a:ln w="14288">
            <a:solidFill>
              <a:srgbClr val="CC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393" name="Line 33">
            <a:extLst>
              <a:ext uri="{FF2B5EF4-FFF2-40B4-BE49-F238E27FC236}">
                <a16:creationId xmlns="" xmlns:a16="http://schemas.microsoft.com/office/drawing/2014/main" id="{236E5A32-8D85-45D7-BA17-7BA0B9E94E29}"/>
              </a:ext>
            </a:extLst>
          </p:cNvPr>
          <p:cNvSpPr>
            <a:spLocks noChangeShapeType="1"/>
          </p:cNvSpPr>
          <p:nvPr/>
        </p:nvSpPr>
        <p:spPr bwMode="auto">
          <a:xfrm>
            <a:off x="1975248" y="952500"/>
            <a:ext cx="1190" cy="2843213"/>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394" name="Line 34">
            <a:extLst>
              <a:ext uri="{FF2B5EF4-FFF2-40B4-BE49-F238E27FC236}">
                <a16:creationId xmlns="" xmlns:a16="http://schemas.microsoft.com/office/drawing/2014/main" id="{2D8B3A1D-415F-4A71-AF70-5943915E226A}"/>
              </a:ext>
            </a:extLst>
          </p:cNvPr>
          <p:cNvSpPr>
            <a:spLocks noChangeShapeType="1"/>
          </p:cNvSpPr>
          <p:nvPr/>
        </p:nvSpPr>
        <p:spPr bwMode="auto">
          <a:xfrm>
            <a:off x="1890713" y="3795713"/>
            <a:ext cx="84535" cy="1191"/>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395" name="Line 35">
            <a:extLst>
              <a:ext uri="{FF2B5EF4-FFF2-40B4-BE49-F238E27FC236}">
                <a16:creationId xmlns="" xmlns:a16="http://schemas.microsoft.com/office/drawing/2014/main" id="{531BE438-D141-47F7-9518-55CBB37F8FD1}"/>
              </a:ext>
            </a:extLst>
          </p:cNvPr>
          <p:cNvSpPr>
            <a:spLocks noChangeShapeType="1"/>
          </p:cNvSpPr>
          <p:nvPr/>
        </p:nvSpPr>
        <p:spPr bwMode="auto">
          <a:xfrm>
            <a:off x="1890713" y="3320654"/>
            <a:ext cx="84535" cy="1190"/>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396" name="Line 36">
            <a:extLst>
              <a:ext uri="{FF2B5EF4-FFF2-40B4-BE49-F238E27FC236}">
                <a16:creationId xmlns="" xmlns:a16="http://schemas.microsoft.com/office/drawing/2014/main" id="{AE63DAF4-1D67-494B-939C-0DFDC2D2D6D4}"/>
              </a:ext>
            </a:extLst>
          </p:cNvPr>
          <p:cNvSpPr>
            <a:spLocks noChangeShapeType="1"/>
          </p:cNvSpPr>
          <p:nvPr/>
        </p:nvSpPr>
        <p:spPr bwMode="auto">
          <a:xfrm>
            <a:off x="1890713" y="2845594"/>
            <a:ext cx="84535" cy="1191"/>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397" name="Line 37">
            <a:extLst>
              <a:ext uri="{FF2B5EF4-FFF2-40B4-BE49-F238E27FC236}">
                <a16:creationId xmlns="" xmlns:a16="http://schemas.microsoft.com/office/drawing/2014/main" id="{3E9CE301-A3C4-46F8-88A7-7CFA15EED2F5}"/>
              </a:ext>
            </a:extLst>
          </p:cNvPr>
          <p:cNvSpPr>
            <a:spLocks noChangeShapeType="1"/>
          </p:cNvSpPr>
          <p:nvPr/>
        </p:nvSpPr>
        <p:spPr bwMode="auto">
          <a:xfrm>
            <a:off x="1890713" y="2378869"/>
            <a:ext cx="84535" cy="1191"/>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398" name="Line 38">
            <a:extLst>
              <a:ext uri="{FF2B5EF4-FFF2-40B4-BE49-F238E27FC236}">
                <a16:creationId xmlns="" xmlns:a16="http://schemas.microsoft.com/office/drawing/2014/main" id="{D9A61589-834D-4540-BC0B-227774EBA453}"/>
              </a:ext>
            </a:extLst>
          </p:cNvPr>
          <p:cNvSpPr>
            <a:spLocks noChangeShapeType="1"/>
          </p:cNvSpPr>
          <p:nvPr/>
        </p:nvSpPr>
        <p:spPr bwMode="auto">
          <a:xfrm>
            <a:off x="1890713" y="1903810"/>
            <a:ext cx="84535" cy="1190"/>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399" name="Line 39">
            <a:extLst>
              <a:ext uri="{FF2B5EF4-FFF2-40B4-BE49-F238E27FC236}">
                <a16:creationId xmlns="" xmlns:a16="http://schemas.microsoft.com/office/drawing/2014/main" id="{832BECD1-3519-4EB0-9538-654B031B8933}"/>
              </a:ext>
            </a:extLst>
          </p:cNvPr>
          <p:cNvSpPr>
            <a:spLocks noChangeShapeType="1"/>
          </p:cNvSpPr>
          <p:nvPr/>
        </p:nvSpPr>
        <p:spPr bwMode="auto">
          <a:xfrm>
            <a:off x="1890713" y="1427560"/>
            <a:ext cx="84535" cy="1190"/>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00" name="Line 40">
            <a:extLst>
              <a:ext uri="{FF2B5EF4-FFF2-40B4-BE49-F238E27FC236}">
                <a16:creationId xmlns="" xmlns:a16="http://schemas.microsoft.com/office/drawing/2014/main" id="{4064F997-3B82-44B6-8614-1215BD545C7B}"/>
              </a:ext>
            </a:extLst>
          </p:cNvPr>
          <p:cNvSpPr>
            <a:spLocks noChangeShapeType="1"/>
          </p:cNvSpPr>
          <p:nvPr/>
        </p:nvSpPr>
        <p:spPr bwMode="auto">
          <a:xfrm>
            <a:off x="1890713" y="952500"/>
            <a:ext cx="84535" cy="1191"/>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01" name="Line 41">
            <a:extLst>
              <a:ext uri="{FF2B5EF4-FFF2-40B4-BE49-F238E27FC236}">
                <a16:creationId xmlns="" xmlns:a16="http://schemas.microsoft.com/office/drawing/2014/main" id="{842E09BA-1684-4CF7-816B-EB72EC190E35}"/>
              </a:ext>
            </a:extLst>
          </p:cNvPr>
          <p:cNvSpPr>
            <a:spLocks noChangeShapeType="1"/>
          </p:cNvSpPr>
          <p:nvPr/>
        </p:nvSpPr>
        <p:spPr bwMode="auto">
          <a:xfrm flipV="1">
            <a:off x="1975247" y="3787379"/>
            <a:ext cx="5742384" cy="8334"/>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02" name="Line 42">
            <a:extLst>
              <a:ext uri="{FF2B5EF4-FFF2-40B4-BE49-F238E27FC236}">
                <a16:creationId xmlns="" xmlns:a16="http://schemas.microsoft.com/office/drawing/2014/main" id="{25F084A2-5EA8-4E09-8506-D9B37F35767B}"/>
              </a:ext>
            </a:extLst>
          </p:cNvPr>
          <p:cNvSpPr>
            <a:spLocks noChangeShapeType="1"/>
          </p:cNvSpPr>
          <p:nvPr/>
        </p:nvSpPr>
        <p:spPr bwMode="auto">
          <a:xfrm flipV="1">
            <a:off x="1975248" y="3795712"/>
            <a:ext cx="1190" cy="71438"/>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03" name="Line 43">
            <a:extLst>
              <a:ext uri="{FF2B5EF4-FFF2-40B4-BE49-F238E27FC236}">
                <a16:creationId xmlns="" xmlns:a16="http://schemas.microsoft.com/office/drawing/2014/main" id="{DF158308-557E-4A95-862D-0F0BDAEAD6DA}"/>
              </a:ext>
            </a:extLst>
          </p:cNvPr>
          <p:cNvSpPr>
            <a:spLocks noChangeShapeType="1"/>
          </p:cNvSpPr>
          <p:nvPr/>
        </p:nvSpPr>
        <p:spPr bwMode="auto">
          <a:xfrm flipV="1">
            <a:off x="2578894" y="3795712"/>
            <a:ext cx="2381" cy="71438"/>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04" name="Line 44">
            <a:extLst>
              <a:ext uri="{FF2B5EF4-FFF2-40B4-BE49-F238E27FC236}">
                <a16:creationId xmlns="" xmlns:a16="http://schemas.microsoft.com/office/drawing/2014/main" id="{00CA2870-D8D9-47AB-8C50-A821C34D04DE}"/>
              </a:ext>
            </a:extLst>
          </p:cNvPr>
          <p:cNvSpPr>
            <a:spLocks noChangeShapeType="1"/>
          </p:cNvSpPr>
          <p:nvPr/>
        </p:nvSpPr>
        <p:spPr bwMode="auto">
          <a:xfrm flipV="1">
            <a:off x="3183731" y="3795712"/>
            <a:ext cx="1191" cy="71438"/>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05" name="Line 45">
            <a:extLst>
              <a:ext uri="{FF2B5EF4-FFF2-40B4-BE49-F238E27FC236}">
                <a16:creationId xmlns="" xmlns:a16="http://schemas.microsoft.com/office/drawing/2014/main" id="{22E6F7F3-9523-4613-AC15-58067D876381}"/>
              </a:ext>
            </a:extLst>
          </p:cNvPr>
          <p:cNvSpPr>
            <a:spLocks noChangeShapeType="1"/>
          </p:cNvSpPr>
          <p:nvPr/>
        </p:nvSpPr>
        <p:spPr bwMode="auto">
          <a:xfrm flipV="1">
            <a:off x="3789760" y="3770710"/>
            <a:ext cx="4763" cy="116681"/>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06" name="Line 46">
            <a:extLst>
              <a:ext uri="{FF2B5EF4-FFF2-40B4-BE49-F238E27FC236}">
                <a16:creationId xmlns="" xmlns:a16="http://schemas.microsoft.com/office/drawing/2014/main" id="{D8BEA7FC-3050-4053-9A06-479DFB308FE4}"/>
              </a:ext>
            </a:extLst>
          </p:cNvPr>
          <p:cNvSpPr>
            <a:spLocks noChangeShapeType="1"/>
          </p:cNvSpPr>
          <p:nvPr/>
        </p:nvSpPr>
        <p:spPr bwMode="auto">
          <a:xfrm flipV="1">
            <a:off x="4391025" y="3795712"/>
            <a:ext cx="0" cy="71438"/>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07" name="Line 47">
            <a:extLst>
              <a:ext uri="{FF2B5EF4-FFF2-40B4-BE49-F238E27FC236}">
                <a16:creationId xmlns="" xmlns:a16="http://schemas.microsoft.com/office/drawing/2014/main" id="{653C80D0-CC44-41AA-BEBD-991D048A81AD}"/>
              </a:ext>
            </a:extLst>
          </p:cNvPr>
          <p:cNvSpPr>
            <a:spLocks noChangeShapeType="1"/>
          </p:cNvSpPr>
          <p:nvPr/>
        </p:nvSpPr>
        <p:spPr bwMode="auto">
          <a:xfrm flipV="1">
            <a:off x="4994673" y="3795712"/>
            <a:ext cx="1190" cy="71438"/>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08" name="Line 48">
            <a:extLst>
              <a:ext uri="{FF2B5EF4-FFF2-40B4-BE49-F238E27FC236}">
                <a16:creationId xmlns="" xmlns:a16="http://schemas.microsoft.com/office/drawing/2014/main" id="{B04C64FC-AB4E-413F-949E-4F56559B63F5}"/>
              </a:ext>
            </a:extLst>
          </p:cNvPr>
          <p:cNvSpPr>
            <a:spLocks noChangeShapeType="1"/>
          </p:cNvSpPr>
          <p:nvPr/>
        </p:nvSpPr>
        <p:spPr bwMode="auto">
          <a:xfrm flipV="1">
            <a:off x="5598319" y="3795712"/>
            <a:ext cx="1191" cy="71438"/>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09" name="Line 49">
            <a:extLst>
              <a:ext uri="{FF2B5EF4-FFF2-40B4-BE49-F238E27FC236}">
                <a16:creationId xmlns="" xmlns:a16="http://schemas.microsoft.com/office/drawing/2014/main" id="{FE894017-7871-4A00-BDBC-7E4403BD0F0D}"/>
              </a:ext>
            </a:extLst>
          </p:cNvPr>
          <p:cNvSpPr>
            <a:spLocks noChangeShapeType="1"/>
          </p:cNvSpPr>
          <p:nvPr/>
        </p:nvSpPr>
        <p:spPr bwMode="auto">
          <a:xfrm flipV="1">
            <a:off x="6201967" y="3795712"/>
            <a:ext cx="2381" cy="71438"/>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10" name="Line 50">
            <a:extLst>
              <a:ext uri="{FF2B5EF4-FFF2-40B4-BE49-F238E27FC236}">
                <a16:creationId xmlns="" xmlns:a16="http://schemas.microsoft.com/office/drawing/2014/main" id="{49139906-C74D-48AD-9782-BE94571E509C}"/>
              </a:ext>
            </a:extLst>
          </p:cNvPr>
          <p:cNvSpPr>
            <a:spLocks noChangeShapeType="1"/>
          </p:cNvSpPr>
          <p:nvPr/>
        </p:nvSpPr>
        <p:spPr bwMode="auto">
          <a:xfrm flipV="1">
            <a:off x="6806804" y="3795712"/>
            <a:ext cx="1190" cy="71438"/>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11" name="Line 51">
            <a:extLst>
              <a:ext uri="{FF2B5EF4-FFF2-40B4-BE49-F238E27FC236}">
                <a16:creationId xmlns="" xmlns:a16="http://schemas.microsoft.com/office/drawing/2014/main" id="{F86A0C8B-F149-4A6D-B788-7993553EFE91}"/>
              </a:ext>
            </a:extLst>
          </p:cNvPr>
          <p:cNvSpPr>
            <a:spLocks noChangeShapeType="1"/>
          </p:cNvSpPr>
          <p:nvPr/>
        </p:nvSpPr>
        <p:spPr bwMode="auto">
          <a:xfrm flipV="1">
            <a:off x="7410450" y="3795712"/>
            <a:ext cx="1191" cy="71438"/>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12" name="Line 52">
            <a:extLst>
              <a:ext uri="{FF2B5EF4-FFF2-40B4-BE49-F238E27FC236}">
                <a16:creationId xmlns="" xmlns:a16="http://schemas.microsoft.com/office/drawing/2014/main" id="{9DAB22CB-C4C4-4EBA-BC37-7388E75358A6}"/>
              </a:ext>
            </a:extLst>
          </p:cNvPr>
          <p:cNvSpPr>
            <a:spLocks noChangeShapeType="1"/>
          </p:cNvSpPr>
          <p:nvPr/>
        </p:nvSpPr>
        <p:spPr bwMode="auto">
          <a:xfrm flipV="1">
            <a:off x="7717631" y="3795712"/>
            <a:ext cx="0" cy="91679"/>
          </a:xfrm>
          <a:prstGeom prst="line">
            <a:avLst/>
          </a:prstGeom>
          <a:noFill/>
          <a:ln w="14288">
            <a:solidFill>
              <a:srgbClr val="CCFFFF"/>
            </a:solidFill>
            <a:round/>
            <a:headEnd/>
            <a:tailEn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FFFFFF"/>
              </a:solidFill>
              <a:latin typeface="Swis721 Hv BT" pitchFamily="34" charset="0"/>
              <a:cs typeface="Arial" panose="020B0604020202020204" pitchFamily="34" charset="0"/>
            </a:endParaRPr>
          </a:p>
        </p:txBody>
      </p:sp>
      <p:sp>
        <p:nvSpPr>
          <p:cNvPr id="271413" name="Rectangle 53">
            <a:extLst>
              <a:ext uri="{FF2B5EF4-FFF2-40B4-BE49-F238E27FC236}">
                <a16:creationId xmlns="" xmlns:a16="http://schemas.microsoft.com/office/drawing/2014/main" id="{518CA7B8-C332-4E53-AB6E-5ED4A1CBF45B}"/>
              </a:ext>
            </a:extLst>
          </p:cNvPr>
          <p:cNvSpPr>
            <a:spLocks noChangeArrowheads="1"/>
          </p:cNvSpPr>
          <p:nvPr/>
        </p:nvSpPr>
        <p:spPr bwMode="auto">
          <a:xfrm>
            <a:off x="1619250" y="3669506"/>
            <a:ext cx="11702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14" name="Rectangle 54">
            <a:extLst>
              <a:ext uri="{FF2B5EF4-FFF2-40B4-BE49-F238E27FC236}">
                <a16:creationId xmlns="" xmlns:a16="http://schemas.microsoft.com/office/drawing/2014/main" id="{9D806425-CDF6-4179-8382-6FEA0AB4A4A7}"/>
              </a:ext>
            </a:extLst>
          </p:cNvPr>
          <p:cNvSpPr>
            <a:spLocks noChangeArrowheads="1"/>
          </p:cNvSpPr>
          <p:nvPr/>
        </p:nvSpPr>
        <p:spPr bwMode="auto">
          <a:xfrm>
            <a:off x="1619250" y="3194447"/>
            <a:ext cx="11702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5</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15" name="Rectangle 55">
            <a:extLst>
              <a:ext uri="{FF2B5EF4-FFF2-40B4-BE49-F238E27FC236}">
                <a16:creationId xmlns="" xmlns:a16="http://schemas.microsoft.com/office/drawing/2014/main" id="{A965AA68-DB52-49F3-A00A-C6A612F561D5}"/>
              </a:ext>
            </a:extLst>
          </p:cNvPr>
          <p:cNvSpPr>
            <a:spLocks noChangeArrowheads="1"/>
          </p:cNvSpPr>
          <p:nvPr/>
        </p:nvSpPr>
        <p:spPr bwMode="auto">
          <a:xfrm>
            <a:off x="1481137" y="2719388"/>
            <a:ext cx="2340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10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16" name="Rectangle 56">
            <a:extLst>
              <a:ext uri="{FF2B5EF4-FFF2-40B4-BE49-F238E27FC236}">
                <a16:creationId xmlns="" xmlns:a16="http://schemas.microsoft.com/office/drawing/2014/main" id="{E44B1146-F20C-4202-A066-06CFA1F56D5F}"/>
              </a:ext>
            </a:extLst>
          </p:cNvPr>
          <p:cNvSpPr>
            <a:spLocks noChangeArrowheads="1"/>
          </p:cNvSpPr>
          <p:nvPr/>
        </p:nvSpPr>
        <p:spPr bwMode="auto">
          <a:xfrm>
            <a:off x="1481137" y="2252663"/>
            <a:ext cx="2340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15</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17" name="Rectangle 57">
            <a:extLst>
              <a:ext uri="{FF2B5EF4-FFF2-40B4-BE49-F238E27FC236}">
                <a16:creationId xmlns="" xmlns:a16="http://schemas.microsoft.com/office/drawing/2014/main" id="{B7CE9F2F-C08D-4D71-8528-130CE0BCA6D5}"/>
              </a:ext>
            </a:extLst>
          </p:cNvPr>
          <p:cNvSpPr>
            <a:spLocks noChangeArrowheads="1"/>
          </p:cNvSpPr>
          <p:nvPr/>
        </p:nvSpPr>
        <p:spPr bwMode="auto">
          <a:xfrm>
            <a:off x="1481137" y="1777604"/>
            <a:ext cx="2340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20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18" name="Rectangle 58">
            <a:extLst>
              <a:ext uri="{FF2B5EF4-FFF2-40B4-BE49-F238E27FC236}">
                <a16:creationId xmlns="" xmlns:a16="http://schemas.microsoft.com/office/drawing/2014/main" id="{B7742915-69B9-4F9F-B373-C101BAB906F1}"/>
              </a:ext>
            </a:extLst>
          </p:cNvPr>
          <p:cNvSpPr>
            <a:spLocks noChangeArrowheads="1"/>
          </p:cNvSpPr>
          <p:nvPr/>
        </p:nvSpPr>
        <p:spPr bwMode="auto">
          <a:xfrm>
            <a:off x="1481137" y="1301354"/>
            <a:ext cx="2340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25</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19" name="Rectangle 59">
            <a:extLst>
              <a:ext uri="{FF2B5EF4-FFF2-40B4-BE49-F238E27FC236}">
                <a16:creationId xmlns="" xmlns:a16="http://schemas.microsoft.com/office/drawing/2014/main" id="{63A816E0-56AC-4AB4-874F-4CF16BB8ABB6}"/>
              </a:ext>
            </a:extLst>
          </p:cNvPr>
          <p:cNvSpPr>
            <a:spLocks noChangeArrowheads="1"/>
          </p:cNvSpPr>
          <p:nvPr/>
        </p:nvSpPr>
        <p:spPr bwMode="auto">
          <a:xfrm>
            <a:off x="1481137" y="826294"/>
            <a:ext cx="2340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30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20" name="Rectangle 60">
            <a:extLst>
              <a:ext uri="{FF2B5EF4-FFF2-40B4-BE49-F238E27FC236}">
                <a16:creationId xmlns="" xmlns:a16="http://schemas.microsoft.com/office/drawing/2014/main" id="{086B5DF9-ED48-4913-964E-4CC9A0CF984C}"/>
              </a:ext>
            </a:extLst>
          </p:cNvPr>
          <p:cNvSpPr>
            <a:spLocks noChangeArrowheads="1"/>
          </p:cNvSpPr>
          <p:nvPr/>
        </p:nvSpPr>
        <p:spPr bwMode="auto">
          <a:xfrm>
            <a:off x="1899047" y="4001691"/>
            <a:ext cx="2340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30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21" name="Rectangle 61">
            <a:extLst>
              <a:ext uri="{FF2B5EF4-FFF2-40B4-BE49-F238E27FC236}">
                <a16:creationId xmlns="" xmlns:a16="http://schemas.microsoft.com/office/drawing/2014/main" id="{CABEBA17-A2CD-4E99-970A-250C4DEC3885}"/>
              </a:ext>
            </a:extLst>
          </p:cNvPr>
          <p:cNvSpPr>
            <a:spLocks noChangeArrowheads="1"/>
          </p:cNvSpPr>
          <p:nvPr/>
        </p:nvSpPr>
        <p:spPr bwMode="auto">
          <a:xfrm>
            <a:off x="2502694" y="4001691"/>
            <a:ext cx="2340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50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22" name="Rectangle 62">
            <a:extLst>
              <a:ext uri="{FF2B5EF4-FFF2-40B4-BE49-F238E27FC236}">
                <a16:creationId xmlns="" xmlns:a16="http://schemas.microsoft.com/office/drawing/2014/main" id="{29E3E3DC-3B30-4477-9B93-A64B39F865CA}"/>
              </a:ext>
            </a:extLst>
          </p:cNvPr>
          <p:cNvSpPr>
            <a:spLocks noChangeArrowheads="1"/>
          </p:cNvSpPr>
          <p:nvPr/>
        </p:nvSpPr>
        <p:spPr bwMode="auto">
          <a:xfrm>
            <a:off x="3105150" y="4001691"/>
            <a:ext cx="2340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70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23" name="Rectangle 63">
            <a:extLst>
              <a:ext uri="{FF2B5EF4-FFF2-40B4-BE49-F238E27FC236}">
                <a16:creationId xmlns="" xmlns:a16="http://schemas.microsoft.com/office/drawing/2014/main" id="{862C9FF0-D9D1-4DA9-9FAA-863AECB5C586}"/>
              </a:ext>
            </a:extLst>
          </p:cNvPr>
          <p:cNvSpPr>
            <a:spLocks noChangeArrowheads="1"/>
          </p:cNvSpPr>
          <p:nvPr/>
        </p:nvSpPr>
        <p:spPr bwMode="auto">
          <a:xfrm>
            <a:off x="3711178" y="4001691"/>
            <a:ext cx="2340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90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24" name="Rectangle 64">
            <a:extLst>
              <a:ext uri="{FF2B5EF4-FFF2-40B4-BE49-F238E27FC236}">
                <a16:creationId xmlns="" xmlns:a16="http://schemas.microsoft.com/office/drawing/2014/main" id="{F32F52D8-8C1D-4E95-844D-8D9A254D6071}"/>
              </a:ext>
            </a:extLst>
          </p:cNvPr>
          <p:cNvSpPr>
            <a:spLocks noChangeArrowheads="1"/>
          </p:cNvSpPr>
          <p:nvPr/>
        </p:nvSpPr>
        <p:spPr bwMode="auto">
          <a:xfrm>
            <a:off x="4250531" y="4001691"/>
            <a:ext cx="33938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110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25" name="Rectangle 65">
            <a:extLst>
              <a:ext uri="{FF2B5EF4-FFF2-40B4-BE49-F238E27FC236}">
                <a16:creationId xmlns="" xmlns:a16="http://schemas.microsoft.com/office/drawing/2014/main" id="{41CA329C-5384-40EA-A9F8-C74443636FDC}"/>
              </a:ext>
            </a:extLst>
          </p:cNvPr>
          <p:cNvSpPr>
            <a:spLocks noChangeArrowheads="1"/>
          </p:cNvSpPr>
          <p:nvPr/>
        </p:nvSpPr>
        <p:spPr bwMode="auto">
          <a:xfrm>
            <a:off x="4854178" y="4001691"/>
            <a:ext cx="35105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130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26" name="Rectangle 66">
            <a:extLst>
              <a:ext uri="{FF2B5EF4-FFF2-40B4-BE49-F238E27FC236}">
                <a16:creationId xmlns="" xmlns:a16="http://schemas.microsoft.com/office/drawing/2014/main" id="{D0792491-A715-4EA2-855E-7A7ABB9ACA2F}"/>
              </a:ext>
            </a:extLst>
          </p:cNvPr>
          <p:cNvSpPr>
            <a:spLocks noChangeArrowheads="1"/>
          </p:cNvSpPr>
          <p:nvPr/>
        </p:nvSpPr>
        <p:spPr bwMode="auto">
          <a:xfrm>
            <a:off x="5459016" y="4001691"/>
            <a:ext cx="35105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150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27" name="Rectangle 67">
            <a:extLst>
              <a:ext uri="{FF2B5EF4-FFF2-40B4-BE49-F238E27FC236}">
                <a16:creationId xmlns="" xmlns:a16="http://schemas.microsoft.com/office/drawing/2014/main" id="{07EEFE20-37C7-4EBD-A935-AE8BBEC04B4E}"/>
              </a:ext>
            </a:extLst>
          </p:cNvPr>
          <p:cNvSpPr>
            <a:spLocks noChangeArrowheads="1"/>
          </p:cNvSpPr>
          <p:nvPr/>
        </p:nvSpPr>
        <p:spPr bwMode="auto">
          <a:xfrm>
            <a:off x="6063853" y="4001691"/>
            <a:ext cx="35105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170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28" name="Rectangle 68">
            <a:extLst>
              <a:ext uri="{FF2B5EF4-FFF2-40B4-BE49-F238E27FC236}">
                <a16:creationId xmlns="" xmlns:a16="http://schemas.microsoft.com/office/drawing/2014/main" id="{3921FE8A-0E45-4A03-94B5-D1AAE1ECAE16}"/>
              </a:ext>
            </a:extLst>
          </p:cNvPr>
          <p:cNvSpPr>
            <a:spLocks noChangeArrowheads="1"/>
          </p:cNvSpPr>
          <p:nvPr/>
        </p:nvSpPr>
        <p:spPr bwMode="auto">
          <a:xfrm>
            <a:off x="6665119" y="4001691"/>
            <a:ext cx="35105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190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29" name="Rectangle 69">
            <a:extLst>
              <a:ext uri="{FF2B5EF4-FFF2-40B4-BE49-F238E27FC236}">
                <a16:creationId xmlns="" xmlns:a16="http://schemas.microsoft.com/office/drawing/2014/main" id="{047F38A5-ADD1-411C-92FB-A99C0A1C401E}"/>
              </a:ext>
            </a:extLst>
          </p:cNvPr>
          <p:cNvSpPr>
            <a:spLocks noChangeArrowheads="1"/>
          </p:cNvSpPr>
          <p:nvPr/>
        </p:nvSpPr>
        <p:spPr bwMode="auto">
          <a:xfrm>
            <a:off x="7268766" y="4001691"/>
            <a:ext cx="35105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650" b="1">
                <a:solidFill>
                  <a:srgbClr val="CCFFFF"/>
                </a:solidFill>
                <a:latin typeface="Arial" panose="020B0604020202020204" pitchFamily="34" charset="0"/>
                <a:ea typeface="MS PGothic" panose="020B0600070205080204" pitchFamily="34" charset="-128"/>
                <a:cs typeface="Arial" panose="020B0604020202020204" pitchFamily="34" charset="0"/>
              </a:rPr>
              <a:t>210</a:t>
            </a:r>
            <a:endParaRPr lang="en-US" altLang="es-ES" sz="18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30" name="Oval 70">
            <a:extLst>
              <a:ext uri="{FF2B5EF4-FFF2-40B4-BE49-F238E27FC236}">
                <a16:creationId xmlns="" xmlns:a16="http://schemas.microsoft.com/office/drawing/2014/main" id="{C90DBAD6-85AE-4203-B0F3-D9A8563A782B}"/>
              </a:ext>
            </a:extLst>
          </p:cNvPr>
          <p:cNvSpPr>
            <a:spLocks noChangeArrowheads="1"/>
          </p:cNvSpPr>
          <p:nvPr/>
        </p:nvSpPr>
        <p:spPr bwMode="auto">
          <a:xfrm>
            <a:off x="3389710" y="2972991"/>
            <a:ext cx="128588" cy="114300"/>
          </a:xfrm>
          <a:prstGeom prst="ellipse">
            <a:avLst/>
          </a:prstGeom>
          <a:solidFill>
            <a:schemeClr val="tx2"/>
          </a:solidFill>
          <a:ln w="9525">
            <a:solidFill>
              <a:schemeClr val="tx2"/>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31" name="Oval 73">
            <a:extLst>
              <a:ext uri="{FF2B5EF4-FFF2-40B4-BE49-F238E27FC236}">
                <a16:creationId xmlns="" xmlns:a16="http://schemas.microsoft.com/office/drawing/2014/main" id="{D6BFC82A-FCB9-461E-A316-21250A21E7B4}"/>
              </a:ext>
            </a:extLst>
          </p:cNvPr>
          <p:cNvSpPr>
            <a:spLocks noChangeArrowheads="1"/>
          </p:cNvSpPr>
          <p:nvPr/>
        </p:nvSpPr>
        <p:spPr bwMode="auto">
          <a:xfrm>
            <a:off x="2975372" y="2687241"/>
            <a:ext cx="128588" cy="114300"/>
          </a:xfrm>
          <a:prstGeom prst="ellipse">
            <a:avLst/>
          </a:prstGeom>
          <a:solidFill>
            <a:schemeClr val="tx2"/>
          </a:solidFill>
          <a:ln w="9525">
            <a:solidFill>
              <a:schemeClr val="tx2"/>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32" name="Oval 74">
            <a:extLst>
              <a:ext uri="{FF2B5EF4-FFF2-40B4-BE49-F238E27FC236}">
                <a16:creationId xmlns="" xmlns:a16="http://schemas.microsoft.com/office/drawing/2014/main" id="{E9C8CE77-CF6C-4199-8439-853C71CA82A7}"/>
              </a:ext>
            </a:extLst>
          </p:cNvPr>
          <p:cNvSpPr>
            <a:spLocks noChangeArrowheads="1"/>
          </p:cNvSpPr>
          <p:nvPr/>
        </p:nvSpPr>
        <p:spPr bwMode="auto">
          <a:xfrm>
            <a:off x="3432572" y="2572941"/>
            <a:ext cx="128588" cy="114300"/>
          </a:xfrm>
          <a:prstGeom prst="ellipse">
            <a:avLst/>
          </a:prstGeom>
          <a:solidFill>
            <a:schemeClr val="tx2"/>
          </a:solidFill>
          <a:ln w="9525">
            <a:solidFill>
              <a:schemeClr val="tx2"/>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grpSp>
        <p:nvGrpSpPr>
          <p:cNvPr id="271433" name="Group 84">
            <a:extLst>
              <a:ext uri="{FF2B5EF4-FFF2-40B4-BE49-F238E27FC236}">
                <a16:creationId xmlns="" xmlns:a16="http://schemas.microsoft.com/office/drawing/2014/main" id="{84D420DC-7156-46B2-B698-19F46A4AC6EE}"/>
              </a:ext>
            </a:extLst>
          </p:cNvPr>
          <p:cNvGrpSpPr>
            <a:grpSpLocks/>
          </p:cNvGrpSpPr>
          <p:nvPr/>
        </p:nvGrpSpPr>
        <p:grpSpPr bwMode="auto">
          <a:xfrm>
            <a:off x="2475310" y="2401491"/>
            <a:ext cx="1948751" cy="604837"/>
            <a:chOff x="1301" y="2256"/>
            <a:chExt cx="1455" cy="508"/>
          </a:xfrm>
        </p:grpSpPr>
        <p:sp>
          <p:nvSpPr>
            <p:cNvPr id="271445" name="Text Box 71">
              <a:extLst>
                <a:ext uri="{FF2B5EF4-FFF2-40B4-BE49-F238E27FC236}">
                  <a16:creationId xmlns="" xmlns:a16="http://schemas.microsoft.com/office/drawing/2014/main" id="{53A16BF0-4CF6-416A-88BB-512AEE6BC29D}"/>
                </a:ext>
              </a:extLst>
            </p:cNvPr>
            <p:cNvSpPr txBox="1">
              <a:spLocks noChangeArrowheads="1"/>
            </p:cNvSpPr>
            <p:nvPr/>
          </p:nvSpPr>
          <p:spPr bwMode="auto">
            <a:xfrm>
              <a:off x="1890" y="2551"/>
              <a:ext cx="47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050">
                  <a:solidFill>
                    <a:srgbClr val="FFFF19"/>
                  </a:solidFill>
                  <a:latin typeface="Arial" panose="020B0604020202020204" pitchFamily="34" charset="0"/>
                  <a:ea typeface="MS PGothic" panose="020B0600070205080204" pitchFamily="34" charset="-128"/>
                  <a:cs typeface="Arial" panose="020B0604020202020204" pitchFamily="34" charset="0"/>
                </a:rPr>
                <a:t>TNT 80</a:t>
              </a:r>
            </a:p>
          </p:txBody>
        </p:sp>
        <p:sp>
          <p:nvSpPr>
            <p:cNvPr id="271446" name="Text Box 72">
              <a:extLst>
                <a:ext uri="{FF2B5EF4-FFF2-40B4-BE49-F238E27FC236}">
                  <a16:creationId xmlns="" xmlns:a16="http://schemas.microsoft.com/office/drawing/2014/main" id="{5C5630BE-AFEA-4714-8AC2-A60655FD315A}"/>
                </a:ext>
              </a:extLst>
            </p:cNvPr>
            <p:cNvSpPr txBox="1">
              <a:spLocks noChangeArrowheads="1"/>
            </p:cNvSpPr>
            <p:nvPr/>
          </p:nvSpPr>
          <p:spPr bwMode="auto">
            <a:xfrm>
              <a:off x="2283" y="2400"/>
              <a:ext cx="47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050">
                  <a:solidFill>
                    <a:srgbClr val="FFFF19"/>
                  </a:solidFill>
                  <a:latin typeface="Arial" panose="020B0604020202020204" pitchFamily="34" charset="0"/>
                  <a:ea typeface="MS PGothic" panose="020B0600070205080204" pitchFamily="34" charset="-128"/>
                  <a:cs typeface="Arial" panose="020B0604020202020204" pitchFamily="34" charset="0"/>
                </a:rPr>
                <a:t>TNT 10</a:t>
              </a:r>
            </a:p>
          </p:txBody>
        </p:sp>
        <p:sp>
          <p:nvSpPr>
            <p:cNvPr id="271447" name="Text Box 75">
              <a:extLst>
                <a:ext uri="{FF2B5EF4-FFF2-40B4-BE49-F238E27FC236}">
                  <a16:creationId xmlns="" xmlns:a16="http://schemas.microsoft.com/office/drawing/2014/main" id="{38791810-DA51-4EC5-88D0-1F35932FDCB9}"/>
                </a:ext>
              </a:extLst>
            </p:cNvPr>
            <p:cNvSpPr txBox="1">
              <a:spLocks noChangeArrowheads="1"/>
            </p:cNvSpPr>
            <p:nvPr/>
          </p:nvSpPr>
          <p:spPr bwMode="auto">
            <a:xfrm>
              <a:off x="1301" y="2400"/>
              <a:ext cx="46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050">
                  <a:solidFill>
                    <a:srgbClr val="FFFF19"/>
                  </a:solidFill>
                  <a:latin typeface="Arial" panose="020B0604020202020204" pitchFamily="34" charset="0"/>
                  <a:ea typeface="MS PGothic" panose="020B0600070205080204" pitchFamily="34" charset="-128"/>
                  <a:cs typeface="Arial" panose="020B0604020202020204" pitchFamily="34" charset="0"/>
                </a:rPr>
                <a:t>A2Z 80</a:t>
              </a:r>
            </a:p>
          </p:txBody>
        </p:sp>
        <p:sp>
          <p:nvSpPr>
            <p:cNvPr id="271448" name="Text Box 76">
              <a:extLst>
                <a:ext uri="{FF2B5EF4-FFF2-40B4-BE49-F238E27FC236}">
                  <a16:creationId xmlns="" xmlns:a16="http://schemas.microsoft.com/office/drawing/2014/main" id="{04D61D8A-21B0-4DA6-BE33-5868667C8541}"/>
                </a:ext>
              </a:extLst>
            </p:cNvPr>
            <p:cNvSpPr txBox="1">
              <a:spLocks noChangeArrowheads="1"/>
            </p:cNvSpPr>
            <p:nvPr/>
          </p:nvSpPr>
          <p:spPr bwMode="auto">
            <a:xfrm>
              <a:off x="1689" y="2256"/>
              <a:ext cx="46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050">
                  <a:solidFill>
                    <a:srgbClr val="FFFF19"/>
                  </a:solidFill>
                  <a:latin typeface="Arial" panose="020B0604020202020204" pitchFamily="34" charset="0"/>
                  <a:ea typeface="MS PGothic" panose="020B0600070205080204" pitchFamily="34" charset="-128"/>
                  <a:cs typeface="Arial" panose="020B0604020202020204" pitchFamily="34" charset="0"/>
                </a:rPr>
                <a:t>A2Z 20</a:t>
              </a:r>
            </a:p>
          </p:txBody>
        </p:sp>
      </p:grpSp>
      <p:grpSp>
        <p:nvGrpSpPr>
          <p:cNvPr id="271434" name="Group 77">
            <a:extLst>
              <a:ext uri="{FF2B5EF4-FFF2-40B4-BE49-F238E27FC236}">
                <a16:creationId xmlns="" xmlns:a16="http://schemas.microsoft.com/office/drawing/2014/main" id="{FCB2D033-314B-4419-B4FA-CBBE3E4A7190}"/>
              </a:ext>
            </a:extLst>
          </p:cNvPr>
          <p:cNvGrpSpPr>
            <a:grpSpLocks/>
          </p:cNvGrpSpPr>
          <p:nvPr/>
        </p:nvGrpSpPr>
        <p:grpSpPr bwMode="auto">
          <a:xfrm>
            <a:off x="3388519" y="2744390"/>
            <a:ext cx="1772841" cy="586978"/>
            <a:chOff x="2231" y="2544"/>
            <a:chExt cx="1489" cy="493"/>
          </a:xfrm>
        </p:grpSpPr>
        <p:grpSp>
          <p:nvGrpSpPr>
            <p:cNvPr id="271439" name="Group 78">
              <a:extLst>
                <a:ext uri="{FF2B5EF4-FFF2-40B4-BE49-F238E27FC236}">
                  <a16:creationId xmlns="" xmlns:a16="http://schemas.microsoft.com/office/drawing/2014/main" id="{AEEA346C-9089-41FE-B060-C1D59B35A12A}"/>
                </a:ext>
              </a:extLst>
            </p:cNvPr>
            <p:cNvGrpSpPr>
              <a:grpSpLocks/>
            </p:cNvGrpSpPr>
            <p:nvPr/>
          </p:nvGrpSpPr>
          <p:grpSpPr bwMode="auto">
            <a:xfrm>
              <a:off x="2231" y="2544"/>
              <a:ext cx="1489" cy="493"/>
              <a:chOff x="2232" y="2544"/>
              <a:chExt cx="1489" cy="493"/>
            </a:xfrm>
          </p:grpSpPr>
          <p:sp>
            <p:nvSpPr>
              <p:cNvPr id="271443" name="Text Box 79">
                <a:extLst>
                  <a:ext uri="{FF2B5EF4-FFF2-40B4-BE49-F238E27FC236}">
                    <a16:creationId xmlns="" xmlns:a16="http://schemas.microsoft.com/office/drawing/2014/main" id="{E53AF9BC-3C64-4E49-96EB-8A0D9DFF944C}"/>
                  </a:ext>
                </a:extLst>
              </p:cNvPr>
              <p:cNvSpPr txBox="1">
                <a:spLocks noChangeArrowheads="1"/>
              </p:cNvSpPr>
              <p:nvPr/>
            </p:nvSpPr>
            <p:spPr bwMode="auto">
              <a:xfrm>
                <a:off x="2848" y="2544"/>
                <a:ext cx="87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050">
                    <a:solidFill>
                      <a:srgbClr val="73FF54"/>
                    </a:solidFill>
                    <a:latin typeface="Arial" panose="020B0604020202020204" pitchFamily="34" charset="0"/>
                    <a:ea typeface="MS PGothic" panose="020B0600070205080204" pitchFamily="34" charset="-128"/>
                    <a:cs typeface="Arial" panose="020B0604020202020204" pitchFamily="34" charset="0"/>
                  </a:rPr>
                  <a:t>IDEAL S20/40</a:t>
                </a:r>
              </a:p>
            </p:txBody>
          </p:sp>
          <p:sp>
            <p:nvSpPr>
              <p:cNvPr id="271444" name="Text Box 80">
                <a:extLst>
                  <a:ext uri="{FF2B5EF4-FFF2-40B4-BE49-F238E27FC236}">
                    <a16:creationId xmlns="" xmlns:a16="http://schemas.microsoft.com/office/drawing/2014/main" id="{328F3709-6D86-4181-9AFA-1F4A80836550}"/>
                  </a:ext>
                </a:extLst>
              </p:cNvPr>
              <p:cNvSpPr txBox="1">
                <a:spLocks noChangeArrowheads="1"/>
              </p:cNvSpPr>
              <p:nvPr/>
            </p:nvSpPr>
            <p:spPr bwMode="auto">
              <a:xfrm>
                <a:off x="2232" y="2688"/>
                <a:ext cx="670"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US" altLang="es-ES" sz="1050">
                    <a:solidFill>
                      <a:srgbClr val="73FF54"/>
                    </a:solidFill>
                    <a:latin typeface="Arial" panose="020B0604020202020204" pitchFamily="34" charset="0"/>
                    <a:ea typeface="MS PGothic" panose="020B0600070205080204" pitchFamily="34" charset="-128"/>
                    <a:cs typeface="Arial" panose="020B0604020202020204" pitchFamily="34" charset="0"/>
                  </a:rPr>
                  <a:t>IDEAL A80</a:t>
                </a:r>
              </a:p>
            </p:txBody>
          </p:sp>
        </p:grpSp>
        <p:grpSp>
          <p:nvGrpSpPr>
            <p:cNvPr id="271440" name="Group 81">
              <a:extLst>
                <a:ext uri="{FF2B5EF4-FFF2-40B4-BE49-F238E27FC236}">
                  <a16:creationId xmlns="" xmlns:a16="http://schemas.microsoft.com/office/drawing/2014/main" id="{419E0DDF-43A3-4860-A3B7-B46190962451}"/>
                </a:ext>
              </a:extLst>
            </p:cNvPr>
            <p:cNvGrpSpPr>
              <a:grpSpLocks/>
            </p:cNvGrpSpPr>
            <p:nvPr/>
          </p:nvGrpSpPr>
          <p:grpSpPr bwMode="auto">
            <a:xfrm>
              <a:off x="2316" y="2592"/>
              <a:ext cx="552" cy="144"/>
              <a:chOff x="2316" y="2592"/>
              <a:chExt cx="552" cy="144"/>
            </a:xfrm>
          </p:grpSpPr>
          <p:sp>
            <p:nvSpPr>
              <p:cNvPr id="271441" name="Oval 82">
                <a:extLst>
                  <a:ext uri="{FF2B5EF4-FFF2-40B4-BE49-F238E27FC236}">
                    <a16:creationId xmlns="" xmlns:a16="http://schemas.microsoft.com/office/drawing/2014/main" id="{39CECB8C-4C0E-44F0-B3AA-A77E7D5FDFFC}"/>
                  </a:ext>
                </a:extLst>
              </p:cNvPr>
              <p:cNvSpPr>
                <a:spLocks noChangeArrowheads="1"/>
              </p:cNvSpPr>
              <p:nvPr/>
            </p:nvSpPr>
            <p:spPr bwMode="auto">
              <a:xfrm>
                <a:off x="2760" y="2592"/>
                <a:ext cx="108" cy="96"/>
              </a:xfrm>
              <a:prstGeom prst="ellipse">
                <a:avLst/>
              </a:prstGeom>
              <a:solidFill>
                <a:schemeClr val="accent1"/>
              </a:solidFill>
              <a:ln w="9525">
                <a:solidFill>
                  <a:schemeClr val="tx2"/>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sp>
            <p:nvSpPr>
              <p:cNvPr id="271442" name="Oval 83">
                <a:extLst>
                  <a:ext uri="{FF2B5EF4-FFF2-40B4-BE49-F238E27FC236}">
                    <a16:creationId xmlns="" xmlns:a16="http://schemas.microsoft.com/office/drawing/2014/main" id="{43F1E879-277E-4E05-8D40-2AF6DB559F0E}"/>
                  </a:ext>
                </a:extLst>
              </p:cNvPr>
              <p:cNvSpPr>
                <a:spLocks noChangeArrowheads="1"/>
              </p:cNvSpPr>
              <p:nvPr/>
            </p:nvSpPr>
            <p:spPr bwMode="auto">
              <a:xfrm>
                <a:off x="2316" y="2640"/>
                <a:ext cx="108" cy="96"/>
              </a:xfrm>
              <a:prstGeom prst="ellipse">
                <a:avLst/>
              </a:prstGeom>
              <a:solidFill>
                <a:schemeClr val="accent1"/>
              </a:solidFill>
              <a:ln w="9525">
                <a:solidFill>
                  <a:schemeClr val="tx2"/>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200">
                  <a:solidFill>
                    <a:srgbClr val="FFFFFF"/>
                  </a:solidFill>
                  <a:latin typeface="Arial" panose="020B0604020202020204" pitchFamily="34" charset="0"/>
                  <a:ea typeface="MS PGothic" panose="020B0600070205080204" pitchFamily="34" charset="-128"/>
                  <a:cs typeface="Arial" panose="020B0604020202020204" pitchFamily="34" charset="0"/>
                </a:endParaRPr>
              </a:p>
            </p:txBody>
          </p:sp>
        </p:grpSp>
      </p:grpSp>
      <p:pic>
        <p:nvPicPr>
          <p:cNvPr id="271435" name="Picture 18">
            <a:extLst>
              <a:ext uri="{FF2B5EF4-FFF2-40B4-BE49-F238E27FC236}">
                <a16:creationId xmlns="" xmlns:a16="http://schemas.microsoft.com/office/drawing/2014/main" id="{6634488B-E185-4223-8C1D-084FAA4BAAA7}"/>
              </a:ext>
            </a:extLst>
          </p:cNvPr>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1436" name="Picture 17">
            <a:extLst>
              <a:ext uri="{FF2B5EF4-FFF2-40B4-BE49-F238E27FC236}">
                <a16:creationId xmlns="" xmlns:a16="http://schemas.microsoft.com/office/drawing/2014/main" id="{C42270D7-6D1B-4E50-8351-E09FD4562326}"/>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1437" name="Picture 2">
            <a:extLst>
              <a:ext uri="{FF2B5EF4-FFF2-40B4-BE49-F238E27FC236}">
                <a16:creationId xmlns="" xmlns:a16="http://schemas.microsoft.com/office/drawing/2014/main" id="{1A1AFAB3-33E0-424D-9BCB-B55831370D3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 name="6 CuadroTexto">
            <a:extLst>
              <a:ext uri="{FF2B5EF4-FFF2-40B4-BE49-F238E27FC236}">
                <a16:creationId xmlns="" xmlns:a16="http://schemas.microsoft.com/office/drawing/2014/main" id="{4EE6DC7E-47BB-4B58-8D04-E085647098B9}"/>
              </a:ext>
            </a:extLst>
          </p:cNvPr>
          <p:cNvSpPr txBox="1">
            <a:spLocks noChangeArrowheads="1"/>
          </p:cNvSpPr>
          <p:nvPr/>
        </p:nvSpPr>
        <p:spPr bwMode="auto">
          <a:xfrm>
            <a:off x="5409010" y="2809875"/>
            <a:ext cx="2722959" cy="769441"/>
          </a:xfrm>
          <a:prstGeom prst="rect">
            <a:avLst/>
          </a:prstGeom>
          <a:solidFill>
            <a:schemeClr val="bg2">
              <a:lumMod val="40000"/>
              <a:lumOff val="60000"/>
            </a:schemeClr>
          </a:solidFill>
          <a:ln>
            <a:solidFill>
              <a:schemeClr val="accent5">
                <a:lumMod val="50000"/>
              </a:schemeClr>
            </a:solidFill>
          </a:ln>
        </p:spPr>
        <p:txBody>
          <a:bodyPr>
            <a:spAutoFit/>
          </a:bodyPr>
          <a:lstStyle>
            <a:lvl1pPr eaLnBrk="0" hangingPunct="0">
              <a:defRPr sz="2400">
                <a:solidFill>
                  <a:schemeClr val="tx1"/>
                </a:solidFill>
                <a:latin typeface="Swis721 Hv BT" pitchFamily="34" charset="0"/>
                <a:cs typeface="Arial" pitchFamily="34" charset="0"/>
              </a:defRPr>
            </a:lvl1pPr>
            <a:lvl2pPr marL="742950" indent="-285750" eaLnBrk="0" hangingPunct="0">
              <a:defRPr sz="2400">
                <a:solidFill>
                  <a:schemeClr val="tx1"/>
                </a:solidFill>
                <a:latin typeface="Swis721 Hv BT" pitchFamily="34" charset="0"/>
                <a:cs typeface="Arial" pitchFamily="34" charset="0"/>
              </a:defRPr>
            </a:lvl2pPr>
            <a:lvl3pPr marL="1143000" indent="-228600" eaLnBrk="0" hangingPunct="0">
              <a:defRPr sz="2400">
                <a:solidFill>
                  <a:schemeClr val="tx1"/>
                </a:solidFill>
                <a:latin typeface="Swis721 Hv BT" pitchFamily="34" charset="0"/>
                <a:cs typeface="Arial" pitchFamily="34" charset="0"/>
              </a:defRPr>
            </a:lvl3pPr>
            <a:lvl4pPr marL="1600200" indent="-228600" eaLnBrk="0" hangingPunct="0">
              <a:defRPr sz="2400">
                <a:solidFill>
                  <a:schemeClr val="tx1"/>
                </a:solidFill>
                <a:latin typeface="Swis721 Hv BT" pitchFamily="34" charset="0"/>
                <a:cs typeface="Arial" pitchFamily="34" charset="0"/>
              </a:defRPr>
            </a:lvl4pPr>
            <a:lvl5pPr marL="2057400" indent="-228600" eaLnBrk="0" hangingPunct="0">
              <a:defRPr sz="2400">
                <a:solidFill>
                  <a:schemeClr val="tx1"/>
                </a:solidFill>
                <a:latin typeface="Swis721 Hv BT"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Swis721 Hv BT"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Swis721 Hv BT"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Swis721 Hv BT"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Swis721 Hv BT" pitchFamily="34" charset="0"/>
                <a:cs typeface="Arial" pitchFamily="34" charset="0"/>
              </a:defRPr>
            </a:lvl9pPr>
          </a:lstStyle>
          <a:p>
            <a:pPr algn="ctr" defTabSz="685800" eaLnBrk="1" fontAlgn="base" hangingPunct="1">
              <a:lnSpc>
                <a:spcPts val="525"/>
              </a:lnSpc>
              <a:spcBef>
                <a:spcPct val="0"/>
              </a:spcBef>
              <a:spcAft>
                <a:spcPct val="0"/>
              </a:spcAft>
              <a:defRPr/>
            </a:pPr>
            <a:endParaRPr lang="es-ES" sz="1125" b="1" dirty="0">
              <a:solidFill>
                <a:srgbClr val="000000"/>
              </a:solidFill>
              <a:latin typeface="Arial" pitchFamily="34" charset="0"/>
            </a:endParaRPr>
          </a:p>
          <a:p>
            <a:pPr algn="ctr" defTabSz="685800" eaLnBrk="1" fontAlgn="base" hangingPunct="1">
              <a:spcBef>
                <a:spcPct val="0"/>
              </a:spcBef>
              <a:spcAft>
                <a:spcPct val="0"/>
              </a:spcAft>
              <a:defRPr/>
            </a:pPr>
            <a:r>
              <a:rPr lang="es-ES" sz="1125" b="1" dirty="0">
                <a:solidFill>
                  <a:srgbClr val="000000"/>
                </a:solidFill>
                <a:latin typeface="Arial" pitchFamily="34" charset="0"/>
              </a:rPr>
              <a:t>Per 1.0 </a:t>
            </a:r>
            <a:r>
              <a:rPr lang="es-ES" sz="1125" b="1" dirty="0" err="1">
                <a:solidFill>
                  <a:srgbClr val="000000"/>
                </a:solidFill>
                <a:latin typeface="Arial" pitchFamily="34" charset="0"/>
              </a:rPr>
              <a:t>mmol</a:t>
            </a:r>
            <a:r>
              <a:rPr lang="es-ES" sz="1125" b="1" dirty="0">
                <a:solidFill>
                  <a:srgbClr val="000000"/>
                </a:solidFill>
                <a:latin typeface="Arial" pitchFamily="34" charset="0"/>
              </a:rPr>
              <a:t>/L </a:t>
            </a:r>
            <a:r>
              <a:rPr lang="es-ES" sz="1125" b="1" dirty="0" err="1">
                <a:solidFill>
                  <a:srgbClr val="000000"/>
                </a:solidFill>
                <a:latin typeface="Arial" pitchFamily="34" charset="0"/>
              </a:rPr>
              <a:t>reduction</a:t>
            </a:r>
            <a:r>
              <a:rPr lang="es-ES" sz="1125" b="1" dirty="0">
                <a:solidFill>
                  <a:srgbClr val="000000"/>
                </a:solidFill>
                <a:latin typeface="Arial" pitchFamily="34" charset="0"/>
              </a:rPr>
              <a:t> in LDL-C:</a:t>
            </a:r>
          </a:p>
          <a:p>
            <a:pPr algn="ctr" defTabSz="685800" eaLnBrk="1" fontAlgn="base" hangingPunct="1">
              <a:spcBef>
                <a:spcPct val="0"/>
              </a:spcBef>
              <a:spcAft>
                <a:spcPct val="0"/>
              </a:spcAft>
              <a:defRPr/>
            </a:pPr>
            <a:r>
              <a:rPr lang="es-ES" sz="1125" b="1" dirty="0">
                <a:solidFill>
                  <a:srgbClr val="000000"/>
                </a:solidFill>
                <a:latin typeface="Arial" pitchFamily="34" charset="0"/>
              </a:rPr>
              <a:t>15% - 20% </a:t>
            </a:r>
            <a:r>
              <a:rPr lang="es-ES" sz="1125" b="1" dirty="0" err="1">
                <a:solidFill>
                  <a:srgbClr val="000000"/>
                </a:solidFill>
                <a:latin typeface="Arial" pitchFamily="34" charset="0"/>
              </a:rPr>
              <a:t>reduction</a:t>
            </a:r>
            <a:r>
              <a:rPr lang="es-ES" sz="1125" b="1" dirty="0">
                <a:solidFill>
                  <a:srgbClr val="000000"/>
                </a:solidFill>
                <a:latin typeface="Arial" pitchFamily="34" charset="0"/>
              </a:rPr>
              <a:t> in CV </a:t>
            </a:r>
            <a:r>
              <a:rPr lang="es-ES" sz="1125" b="1" dirty="0" err="1">
                <a:solidFill>
                  <a:srgbClr val="000000"/>
                </a:solidFill>
                <a:latin typeface="Arial" pitchFamily="34" charset="0"/>
              </a:rPr>
              <a:t>events</a:t>
            </a:r>
            <a:endParaRPr lang="es-ES" sz="1125" b="1" dirty="0">
              <a:solidFill>
                <a:srgbClr val="000000"/>
              </a:solidFill>
              <a:latin typeface="Arial" pitchFamily="34" charset="0"/>
            </a:endParaRPr>
          </a:p>
          <a:p>
            <a:pPr algn="ctr" defTabSz="685800" eaLnBrk="1" fontAlgn="base" hangingPunct="1">
              <a:lnSpc>
                <a:spcPts val="525"/>
              </a:lnSpc>
              <a:spcBef>
                <a:spcPct val="0"/>
              </a:spcBef>
              <a:spcAft>
                <a:spcPct val="0"/>
              </a:spcAft>
              <a:defRPr/>
            </a:pPr>
            <a:endParaRPr lang="es-ES" sz="900" b="1" dirty="0">
              <a:solidFill>
                <a:srgbClr val="000000"/>
              </a:solidFill>
              <a:latin typeface="Arial" pitchFamily="34" charset="0"/>
            </a:endParaRPr>
          </a:p>
          <a:p>
            <a:pPr algn="ctr" defTabSz="685800" eaLnBrk="1" fontAlgn="base" hangingPunct="1">
              <a:spcBef>
                <a:spcPct val="0"/>
              </a:spcBef>
              <a:spcAft>
                <a:spcPct val="0"/>
              </a:spcAft>
              <a:defRPr/>
            </a:pPr>
            <a:r>
              <a:rPr lang="es-ES" sz="900" b="1" dirty="0">
                <a:solidFill>
                  <a:srgbClr val="000000"/>
                </a:solidFill>
                <a:latin typeface="Arial" pitchFamily="34" charset="0"/>
              </a:rPr>
              <a:t>CTT </a:t>
            </a:r>
            <a:r>
              <a:rPr lang="es-ES" sz="900" b="1" dirty="0" err="1">
                <a:solidFill>
                  <a:srgbClr val="000000"/>
                </a:solidFill>
                <a:latin typeface="Arial" pitchFamily="34" charset="0"/>
              </a:rPr>
              <a:t>Collaboration</a:t>
            </a:r>
            <a:r>
              <a:rPr lang="es-ES" sz="900" b="1" dirty="0">
                <a:solidFill>
                  <a:srgbClr val="000000"/>
                </a:solidFill>
                <a:latin typeface="Arial" pitchFamily="34" charset="0"/>
              </a:rPr>
              <a:t>. </a:t>
            </a:r>
            <a:r>
              <a:rPr lang="es-ES" sz="900" b="1" dirty="0" err="1">
                <a:solidFill>
                  <a:srgbClr val="000000"/>
                </a:solidFill>
                <a:latin typeface="Arial" pitchFamily="34" charset="0"/>
              </a:rPr>
              <a:t>Lancet</a:t>
            </a:r>
            <a:r>
              <a:rPr lang="es-ES" sz="900" b="1" dirty="0">
                <a:solidFill>
                  <a:srgbClr val="000000"/>
                </a:solidFill>
                <a:latin typeface="Arial" pitchFamily="34" charset="0"/>
              </a:rPr>
              <a:t> 2010; 376: 1670</a:t>
            </a:r>
          </a:p>
          <a:p>
            <a:pPr algn="ctr" defTabSz="685800" eaLnBrk="1" fontAlgn="base" hangingPunct="1">
              <a:lnSpc>
                <a:spcPts val="525"/>
              </a:lnSpc>
              <a:spcBef>
                <a:spcPct val="0"/>
              </a:spcBef>
              <a:spcAft>
                <a:spcPct val="0"/>
              </a:spcAft>
              <a:defRPr/>
            </a:pPr>
            <a:endParaRPr lang="es-ES" sz="1125" b="1" dirty="0">
              <a:solidFill>
                <a:srgbClr val="000000"/>
              </a:solidFill>
              <a:latin typeface="Arial" pitchFamily="34" charset="0"/>
            </a:endParaRPr>
          </a:p>
        </p:txBody>
      </p:sp>
    </p:spTree>
    <p:extLst>
      <p:ext uri="{BB962C8B-B14F-4D97-AF65-F5344CB8AC3E}">
        <p14:creationId xmlns:p14="http://schemas.microsoft.com/office/powerpoint/2010/main" val="241625633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ipe(left)">
                                      <p:cBhvr>
                                        <p:cTn id="7" dur="10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954" name="Picture 2">
            <a:extLst>
              <a:ext uri="{FF2B5EF4-FFF2-40B4-BE49-F238E27FC236}">
                <a16:creationId xmlns="" xmlns:a16="http://schemas.microsoft.com/office/drawing/2014/main" id="{0873FB07-8EB0-4865-8234-115789249C62}"/>
              </a:ext>
            </a:extLst>
          </p:cNvPr>
          <p:cNvPicPr>
            <a:picLocks noChangeAspect="1" noChangeArrowheads="1"/>
          </p:cNvPicPr>
          <p:nvPr/>
        </p:nvPicPr>
        <p:blipFill>
          <a:blip r:embed="rId3">
            <a:lum bright="-30000" contrast="18000"/>
            <a:extLst>
              <a:ext uri="{28A0092B-C50C-407E-A947-70E740481C1C}">
                <a14:useLocalDpi xmlns:a14="http://schemas.microsoft.com/office/drawing/2010/main" val="0"/>
              </a:ext>
            </a:extLst>
          </a:blip>
          <a:srcRect/>
          <a:stretch>
            <a:fillRect/>
          </a:stretch>
        </p:blipFill>
        <p:spPr bwMode="auto">
          <a:xfrm>
            <a:off x="888206" y="71438"/>
            <a:ext cx="5753100" cy="5011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3955" name="Picture 17">
            <a:extLst>
              <a:ext uri="{FF2B5EF4-FFF2-40B4-BE49-F238E27FC236}">
                <a16:creationId xmlns="" xmlns:a16="http://schemas.microsoft.com/office/drawing/2014/main" id="{92890852-312A-4914-805E-5AD49FFF83AB}"/>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1556148" y="4814888"/>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3956" name="Picture 18">
            <a:extLst>
              <a:ext uri="{FF2B5EF4-FFF2-40B4-BE49-F238E27FC236}">
                <a16:creationId xmlns="" xmlns:a16="http://schemas.microsoft.com/office/drawing/2014/main" id="{D4BADA98-C9DE-4674-A368-5AA6317DB4AB}"/>
              </a:ext>
            </a:extLst>
          </p:cNvPr>
          <p:cNvPicPr>
            <a:picLocks noChangeAspect="1" noChangeArrowheads="1"/>
          </p:cNvPicPr>
          <p:nvPr/>
        </p:nvPicPr>
        <p:blipFill>
          <a:blip r:embed="rId5">
            <a:lum bright="-24000" contrast="42000"/>
            <a:extLst>
              <a:ext uri="{28A0092B-C50C-407E-A947-70E740481C1C}">
                <a14:useLocalDpi xmlns:a14="http://schemas.microsoft.com/office/drawing/2010/main" val="0"/>
              </a:ext>
            </a:extLst>
          </a:blip>
          <a:srcRect/>
          <a:stretch>
            <a:fillRect/>
          </a:stretch>
        </p:blipFill>
        <p:spPr bwMode="auto">
          <a:xfrm>
            <a:off x="735807" y="4737498"/>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3 Grupo">
            <a:extLst>
              <a:ext uri="{FF2B5EF4-FFF2-40B4-BE49-F238E27FC236}">
                <a16:creationId xmlns="" xmlns:a16="http://schemas.microsoft.com/office/drawing/2014/main" id="{360CCA72-69FC-4AD8-AB4D-F8C628A82D1E}"/>
              </a:ext>
            </a:extLst>
          </p:cNvPr>
          <p:cNvGrpSpPr>
            <a:grpSpLocks/>
          </p:cNvGrpSpPr>
          <p:nvPr/>
        </p:nvGrpSpPr>
        <p:grpSpPr bwMode="auto">
          <a:xfrm>
            <a:off x="4741069" y="53579"/>
            <a:ext cx="3502819" cy="2238375"/>
            <a:chOff x="5369239" y="71237"/>
            <a:chExt cx="4669814" cy="2983985"/>
          </a:xfrm>
        </p:grpSpPr>
        <p:sp>
          <p:nvSpPr>
            <p:cNvPr id="13" name="Rectangle 6">
              <a:extLst>
                <a:ext uri="{FF2B5EF4-FFF2-40B4-BE49-F238E27FC236}">
                  <a16:creationId xmlns="" xmlns:a16="http://schemas.microsoft.com/office/drawing/2014/main" id="{9FAAAF5D-C75A-4CFF-BDE2-CF060199BA64}"/>
                </a:ext>
              </a:extLst>
            </p:cNvPr>
            <p:cNvSpPr>
              <a:spLocks noChangeArrowheads="1"/>
            </p:cNvSpPr>
            <p:nvPr/>
          </p:nvSpPr>
          <p:spPr bwMode="auto">
            <a:xfrm>
              <a:off x="8124778" y="1860040"/>
              <a:ext cx="1914275" cy="820596"/>
            </a:xfrm>
            <a:prstGeom prst="rect">
              <a:avLst/>
            </a:prstGeom>
            <a:noFill/>
            <a:ln w="9525">
              <a:noFill/>
              <a:miter lim="800000"/>
              <a:headEnd/>
              <a:tailEnd/>
            </a:ln>
          </p:spPr>
          <p:txBody>
            <a:bodyPr lIns="0" tIns="0" rIns="0" bIns="0">
              <a:spAutoFit/>
            </a:bodyPr>
            <a:lstStyle/>
            <a:p>
              <a:pPr algn="ctr" defTabSz="685800">
                <a:lnSpc>
                  <a:spcPts val="1200"/>
                </a:lnSpc>
                <a:defRPr/>
              </a:pPr>
              <a:r>
                <a:rPr lang="en-US" sz="1200" b="1" kern="0" dirty="0" err="1">
                  <a:solidFill>
                    <a:srgbClr val="FFFFFF"/>
                  </a:solidFill>
                  <a:effectLst>
                    <a:outerShdw blurRad="38100" dist="38100" dir="2700000" algn="tl">
                      <a:srgbClr val="000000"/>
                    </a:outerShdw>
                  </a:effectLst>
                  <a:latin typeface="Arial" pitchFamily="34" charset="0"/>
                  <a:cs typeface="Arial" panose="020B0604020202020204" pitchFamily="34" charset="0"/>
                </a:rPr>
                <a:t>Microembolization</a:t>
              </a:r>
              <a:r>
                <a:rPr lang="en-US" sz="1200"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 Transitory occlusion </a:t>
              </a:r>
            </a:p>
            <a:p>
              <a:pPr algn="ctr" defTabSz="685800">
                <a:lnSpc>
                  <a:spcPts val="1200"/>
                </a:lnSpc>
                <a:defRPr/>
              </a:pPr>
              <a:r>
                <a:rPr lang="en-US" sz="1200" b="1" kern="0" dirty="0">
                  <a:solidFill>
                    <a:srgbClr val="FF0000"/>
                  </a:solidFill>
                  <a:effectLst>
                    <a:outerShdw blurRad="38100" dist="38100" dir="2700000" algn="tl">
                      <a:srgbClr val="000000"/>
                    </a:outerShdw>
                  </a:effectLst>
                  <a:latin typeface="Arial" pitchFamily="34" charset="0"/>
                  <a:cs typeface="Arial" panose="020B0604020202020204" pitchFamily="34" charset="0"/>
                </a:rPr>
                <a:t>Non STE-ACS</a:t>
              </a:r>
            </a:p>
          </p:txBody>
        </p:sp>
        <p:sp>
          <p:nvSpPr>
            <p:cNvPr id="15" name="14 Elipse">
              <a:extLst>
                <a:ext uri="{FF2B5EF4-FFF2-40B4-BE49-F238E27FC236}">
                  <a16:creationId xmlns="" xmlns:a16="http://schemas.microsoft.com/office/drawing/2014/main" id="{87C952FA-A6EC-43A6-B6A7-2026D40FCE32}"/>
                </a:ext>
              </a:extLst>
            </p:cNvPr>
            <p:cNvSpPr/>
            <p:nvPr/>
          </p:nvSpPr>
          <p:spPr bwMode="auto">
            <a:xfrm rot="14160000">
              <a:off x="5919269" y="887808"/>
              <a:ext cx="1617384" cy="271744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b="1">
                <a:ln w="57150">
                  <a:solidFill>
                    <a:srgbClr val="000000"/>
                  </a:solidFill>
                </a:ln>
                <a:solidFill>
                  <a:srgbClr val="0027AF"/>
                </a:solidFill>
                <a:latin typeface="Arial" pitchFamily="34" charset="0"/>
                <a:cs typeface="Arial" pitchFamily="34" charset="0"/>
              </a:endParaRPr>
            </a:p>
          </p:txBody>
        </p:sp>
        <p:pic>
          <p:nvPicPr>
            <p:cNvPr id="253965" name="Picture 9" descr="diapo-13b">
              <a:extLst>
                <a:ext uri="{FF2B5EF4-FFF2-40B4-BE49-F238E27FC236}">
                  <a16:creationId xmlns="" xmlns:a16="http://schemas.microsoft.com/office/drawing/2014/main" id="{B805E6A6-DA24-4A7F-8FF4-FE28B53BE4BA}"/>
                </a:ext>
              </a:extLst>
            </p:cNvPr>
            <p:cNvPicPr>
              <a:picLocks noChangeAspect="1" noChangeArrowheads="1"/>
            </p:cNvPicPr>
            <p:nvPr/>
          </p:nvPicPr>
          <p:blipFill>
            <a:blip r:embed="rId6">
              <a:lum bright="-12000" contrast="12000"/>
              <a:extLst>
                <a:ext uri="{28A0092B-C50C-407E-A947-70E740481C1C}">
                  <a14:useLocalDpi xmlns:a14="http://schemas.microsoft.com/office/drawing/2010/main" val="0"/>
                </a:ext>
              </a:extLst>
            </a:blip>
            <a:srcRect/>
            <a:stretch>
              <a:fillRect/>
            </a:stretch>
          </p:blipFill>
          <p:spPr bwMode="auto">
            <a:xfrm>
              <a:off x="7008509" y="71237"/>
              <a:ext cx="1992169" cy="1692468"/>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pic>
      </p:grpSp>
      <p:sp>
        <p:nvSpPr>
          <p:cNvPr id="238595" name="Text Box 4">
            <a:extLst>
              <a:ext uri="{FF2B5EF4-FFF2-40B4-BE49-F238E27FC236}">
                <a16:creationId xmlns="" xmlns:a16="http://schemas.microsoft.com/office/drawing/2014/main" id="{28E6586D-4C58-44F0-A142-23F9A3E79DF4}"/>
              </a:ext>
            </a:extLst>
          </p:cNvPr>
          <p:cNvSpPr txBox="1">
            <a:spLocks noChangeArrowheads="1"/>
          </p:cNvSpPr>
          <p:nvPr/>
        </p:nvSpPr>
        <p:spPr bwMode="auto">
          <a:xfrm>
            <a:off x="6730603" y="4114454"/>
            <a:ext cx="1585913" cy="974626"/>
          </a:xfrm>
          <a:prstGeom prst="rect">
            <a:avLst/>
          </a:prstGeom>
          <a:solidFill>
            <a:schemeClr val="accent3">
              <a:lumMod val="40000"/>
              <a:lumOff val="60000"/>
            </a:schemeClr>
          </a:solidFill>
          <a:ln>
            <a:solidFill>
              <a:schemeClr val="tx2"/>
            </a:solidFill>
          </a:ln>
        </p:spPr>
        <p:txBody>
          <a:bodyPr lIns="0" tIns="0" rIns="0" bIns="0" anchor="ctr" anchorCtr="1">
            <a:spAutoFit/>
          </a:bodyPr>
          <a:lstStyle>
            <a:lvl1pPr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400">
                <a:solidFill>
                  <a:schemeClr val="tx1"/>
                </a:solidFill>
                <a:latin typeface="Swis721 Hv BT" pitchFamily="34" charset="0"/>
              </a:defRPr>
            </a:lvl1pPr>
            <a:lvl2pPr marL="742950" indent="-285750"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400">
                <a:solidFill>
                  <a:schemeClr val="tx1"/>
                </a:solidFill>
                <a:latin typeface="Swis721 Hv BT" pitchFamily="34" charset="0"/>
              </a:defRPr>
            </a:lvl2pPr>
            <a:lvl3pPr marL="1143000" indent="-228600"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400">
                <a:solidFill>
                  <a:schemeClr val="tx1"/>
                </a:solidFill>
                <a:latin typeface="Swis721 Hv BT" pitchFamily="34" charset="0"/>
              </a:defRPr>
            </a:lvl3pPr>
            <a:lvl4pPr marL="1600200" indent="-228600"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400">
                <a:solidFill>
                  <a:schemeClr val="tx1"/>
                </a:solidFill>
                <a:latin typeface="Swis721 Hv BT" pitchFamily="34" charset="0"/>
              </a:defRPr>
            </a:lvl4pPr>
            <a:lvl5pPr marL="2057400" indent="-228600"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400">
                <a:solidFill>
                  <a:schemeClr val="tx1"/>
                </a:solidFill>
                <a:latin typeface="Swis721 Hv BT" pitchFamily="34" charset="0"/>
              </a:defRPr>
            </a:lvl5pPr>
            <a:lvl6pPr marL="2514600" indent="-228600" defTabSz="828675" eaLnBrk="0" fontAlgn="base"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400">
                <a:solidFill>
                  <a:schemeClr val="tx1"/>
                </a:solidFill>
                <a:latin typeface="Swis721 Hv BT" pitchFamily="34" charset="0"/>
              </a:defRPr>
            </a:lvl6pPr>
            <a:lvl7pPr marL="2971800" indent="-228600" defTabSz="828675" eaLnBrk="0" fontAlgn="base"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400">
                <a:solidFill>
                  <a:schemeClr val="tx1"/>
                </a:solidFill>
                <a:latin typeface="Swis721 Hv BT" pitchFamily="34" charset="0"/>
              </a:defRPr>
            </a:lvl7pPr>
            <a:lvl8pPr marL="3429000" indent="-228600" defTabSz="828675" eaLnBrk="0" fontAlgn="base"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400">
                <a:solidFill>
                  <a:schemeClr val="tx1"/>
                </a:solidFill>
                <a:latin typeface="Swis721 Hv BT" pitchFamily="34" charset="0"/>
              </a:defRPr>
            </a:lvl8pPr>
            <a:lvl9pPr marL="3886200" indent="-228600" defTabSz="828675" eaLnBrk="0" fontAlgn="base"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400">
                <a:solidFill>
                  <a:schemeClr val="tx1"/>
                </a:solidFill>
                <a:latin typeface="Swis721 Hv BT" pitchFamily="34" charset="0"/>
              </a:defRPr>
            </a:lvl9pPr>
          </a:lstStyle>
          <a:p>
            <a:pPr algn="ctr" defTabSz="621506" fontAlgn="base" hangingPunct="0">
              <a:lnSpc>
                <a:spcPts val="750"/>
              </a:lnSpc>
              <a:spcBef>
                <a:spcPct val="0"/>
              </a:spcBef>
              <a:spcAft>
                <a:spcPct val="0"/>
              </a:spcAft>
              <a:buClr>
                <a:srgbClr val="FFFFFF"/>
              </a:buClr>
              <a:buSzPct val="45000"/>
              <a:tabLst>
                <a:tab pos="492919" algn="l"/>
                <a:tab pos="984647" algn="l"/>
                <a:tab pos="1477566" algn="l"/>
                <a:tab pos="1970485" algn="l"/>
                <a:tab pos="2462213" algn="l"/>
                <a:tab pos="2955131" algn="l"/>
                <a:tab pos="3446860" algn="l"/>
                <a:tab pos="3939779" algn="l"/>
                <a:tab pos="4432697" algn="l"/>
                <a:tab pos="4924425" algn="l"/>
                <a:tab pos="5417344" algn="l"/>
                <a:tab pos="5910263" algn="l"/>
                <a:tab pos="6401991" algn="l"/>
              </a:tabLst>
              <a:defRPr/>
            </a:pPr>
            <a:endParaRPr lang="en-GB" altLang="es-ES" sz="1500" b="1" dirty="0">
              <a:solidFill>
                <a:srgbClr val="B7C6FE">
                  <a:lumMod val="25000"/>
                </a:srgbClr>
              </a:solidFill>
              <a:latin typeface="Arial" pitchFamily="34" charset="0"/>
              <a:cs typeface="Arial" panose="020B0604020202020204" pitchFamily="34" charset="0"/>
            </a:endParaRPr>
          </a:p>
          <a:p>
            <a:pPr algn="ctr" defTabSz="621506" fontAlgn="base" hangingPunct="0">
              <a:lnSpc>
                <a:spcPts val="1500"/>
              </a:lnSpc>
              <a:spcBef>
                <a:spcPct val="0"/>
              </a:spcBef>
              <a:spcAft>
                <a:spcPct val="0"/>
              </a:spcAft>
              <a:buClr>
                <a:srgbClr val="FFFFFF"/>
              </a:buClr>
              <a:buSzPct val="45000"/>
              <a:tabLst>
                <a:tab pos="492919" algn="l"/>
                <a:tab pos="984647" algn="l"/>
                <a:tab pos="1477566" algn="l"/>
                <a:tab pos="1970485" algn="l"/>
                <a:tab pos="2462213" algn="l"/>
                <a:tab pos="2955131" algn="l"/>
                <a:tab pos="3446860" algn="l"/>
                <a:tab pos="3939779" algn="l"/>
                <a:tab pos="4432697" algn="l"/>
                <a:tab pos="4924425" algn="l"/>
                <a:tab pos="5417344" algn="l"/>
                <a:tab pos="5910263" algn="l"/>
                <a:tab pos="6401991" algn="l"/>
              </a:tabLst>
              <a:defRPr/>
            </a:pPr>
            <a:r>
              <a:rPr lang="en-GB" altLang="es-ES" sz="1500" b="1" dirty="0">
                <a:solidFill>
                  <a:srgbClr val="B7C6FE">
                    <a:lumMod val="25000"/>
                  </a:srgbClr>
                </a:solidFill>
                <a:latin typeface="Arial" pitchFamily="34" charset="0"/>
                <a:cs typeface="Arial" panose="020B0604020202020204" pitchFamily="34" charset="0"/>
              </a:rPr>
              <a:t>Typical Progression of Coronary Atherosclerosis</a:t>
            </a:r>
          </a:p>
          <a:p>
            <a:pPr algn="ctr" defTabSz="621506" fontAlgn="base" hangingPunct="0">
              <a:lnSpc>
                <a:spcPts val="750"/>
              </a:lnSpc>
              <a:spcBef>
                <a:spcPct val="0"/>
              </a:spcBef>
              <a:spcAft>
                <a:spcPct val="0"/>
              </a:spcAft>
              <a:buClr>
                <a:srgbClr val="FFFFFF"/>
              </a:buClr>
              <a:buSzPct val="45000"/>
              <a:tabLst>
                <a:tab pos="492919" algn="l"/>
                <a:tab pos="984647" algn="l"/>
                <a:tab pos="1477566" algn="l"/>
                <a:tab pos="1970485" algn="l"/>
                <a:tab pos="2462213" algn="l"/>
                <a:tab pos="2955131" algn="l"/>
                <a:tab pos="3446860" algn="l"/>
                <a:tab pos="3939779" algn="l"/>
                <a:tab pos="4432697" algn="l"/>
                <a:tab pos="4924425" algn="l"/>
                <a:tab pos="5417344" algn="l"/>
                <a:tab pos="5910263" algn="l"/>
                <a:tab pos="6401991" algn="l"/>
              </a:tabLst>
              <a:defRPr/>
            </a:pPr>
            <a:endParaRPr lang="en-GB" altLang="es-ES" sz="1500" b="1" dirty="0">
              <a:solidFill>
                <a:srgbClr val="B7C6FE">
                  <a:lumMod val="25000"/>
                </a:srgbClr>
              </a:solidFill>
              <a:latin typeface="Arial" pitchFamily="34" charset="0"/>
              <a:cs typeface="Arial" panose="020B0604020202020204" pitchFamily="34" charset="0"/>
            </a:endParaRPr>
          </a:p>
        </p:txBody>
      </p:sp>
      <p:grpSp>
        <p:nvGrpSpPr>
          <p:cNvPr id="4" name="7 Grupo">
            <a:extLst>
              <a:ext uri="{FF2B5EF4-FFF2-40B4-BE49-F238E27FC236}">
                <a16:creationId xmlns="" xmlns:a16="http://schemas.microsoft.com/office/drawing/2014/main" id="{806AE04B-9AE2-4C1C-8851-5D96480D30C6}"/>
              </a:ext>
            </a:extLst>
          </p:cNvPr>
          <p:cNvGrpSpPr>
            <a:grpSpLocks/>
          </p:cNvGrpSpPr>
          <p:nvPr/>
        </p:nvGrpSpPr>
        <p:grpSpPr bwMode="auto">
          <a:xfrm>
            <a:off x="5031582" y="1312069"/>
            <a:ext cx="3327797" cy="2872979"/>
            <a:chOff x="5756275" y="1511300"/>
            <a:chExt cx="4437482" cy="3829925"/>
          </a:xfrm>
        </p:grpSpPr>
        <p:sp>
          <p:nvSpPr>
            <p:cNvPr id="3" name="2 Elipse">
              <a:extLst>
                <a:ext uri="{FF2B5EF4-FFF2-40B4-BE49-F238E27FC236}">
                  <a16:creationId xmlns="" xmlns:a16="http://schemas.microsoft.com/office/drawing/2014/main" id="{AD3A23F9-5E28-4D80-813E-0BB9A809C42B}"/>
                </a:ext>
              </a:extLst>
            </p:cNvPr>
            <p:cNvSpPr/>
            <p:nvPr/>
          </p:nvSpPr>
          <p:spPr bwMode="auto">
            <a:xfrm rot="19560000">
              <a:off x="5756275" y="1511300"/>
              <a:ext cx="1617816" cy="271729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b="1">
                <a:ln w="57150">
                  <a:solidFill>
                    <a:srgbClr val="000000"/>
                  </a:solidFill>
                </a:ln>
                <a:solidFill>
                  <a:srgbClr val="0027AF"/>
                </a:solidFill>
                <a:latin typeface="Arial" pitchFamily="34" charset="0"/>
                <a:cs typeface="Arial" pitchFamily="34" charset="0"/>
              </a:endParaRPr>
            </a:p>
          </p:txBody>
        </p:sp>
        <p:sp>
          <p:nvSpPr>
            <p:cNvPr id="12" name="Rectangle 6">
              <a:extLst>
                <a:ext uri="{FF2B5EF4-FFF2-40B4-BE49-F238E27FC236}">
                  <a16:creationId xmlns="" xmlns:a16="http://schemas.microsoft.com/office/drawing/2014/main" id="{2AE6028B-42D3-490C-84DF-B6A45A3CF7CF}"/>
                </a:ext>
              </a:extLst>
            </p:cNvPr>
            <p:cNvSpPr>
              <a:spLocks noChangeArrowheads="1"/>
            </p:cNvSpPr>
            <p:nvPr/>
          </p:nvSpPr>
          <p:spPr bwMode="auto">
            <a:xfrm>
              <a:off x="8402888" y="4038130"/>
              <a:ext cx="1790869" cy="666725"/>
            </a:xfrm>
            <a:prstGeom prst="rect">
              <a:avLst/>
            </a:prstGeom>
            <a:noFill/>
            <a:ln w="9525">
              <a:noFill/>
              <a:miter lim="800000"/>
              <a:headEnd/>
              <a:tailEnd/>
            </a:ln>
          </p:spPr>
          <p:txBody>
            <a:bodyPr lIns="0" tIns="0" rIns="0" bIns="0">
              <a:spAutoFit/>
            </a:bodyPr>
            <a:lstStyle/>
            <a:p>
              <a:pPr algn="ctr" defTabSz="685800">
                <a:lnSpc>
                  <a:spcPts val="1275"/>
                </a:lnSpc>
                <a:defRPr/>
              </a:pPr>
              <a:r>
                <a:rPr lang="en-US" sz="1200"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Plaque rupture and thrombus</a:t>
              </a:r>
            </a:p>
            <a:p>
              <a:pPr algn="ctr" defTabSz="685800">
                <a:lnSpc>
                  <a:spcPts val="1275"/>
                </a:lnSpc>
                <a:defRPr/>
              </a:pPr>
              <a:r>
                <a:rPr lang="en-US" sz="1200" b="1" kern="0" dirty="0">
                  <a:solidFill>
                    <a:srgbClr val="FF0000"/>
                  </a:solidFill>
                  <a:effectLst>
                    <a:outerShdw blurRad="38100" dist="38100" dir="2700000" algn="tl">
                      <a:srgbClr val="000000"/>
                    </a:outerShdw>
                  </a:effectLst>
                  <a:latin typeface="Arial" pitchFamily="34" charset="0"/>
                  <a:cs typeface="Arial" panose="020B0604020202020204" pitchFamily="34" charset="0"/>
                </a:rPr>
                <a:t>STEMI</a:t>
              </a:r>
            </a:p>
          </p:txBody>
        </p:sp>
        <p:pic>
          <p:nvPicPr>
            <p:cNvPr id="253962" name="Picture 12">
              <a:extLst>
                <a:ext uri="{FF2B5EF4-FFF2-40B4-BE49-F238E27FC236}">
                  <a16:creationId xmlns="" xmlns:a16="http://schemas.microsoft.com/office/drawing/2014/main" id="{C403B1D3-C1DF-4917-91A6-7F397BED6E5D}"/>
                </a:ext>
              </a:extLst>
            </p:cNvPr>
            <p:cNvPicPr>
              <a:picLocks noChangeAspect="1" noChangeArrowheads="1"/>
            </p:cNvPicPr>
            <p:nvPr/>
          </p:nvPicPr>
          <p:blipFill>
            <a:blip r:embed="rId7">
              <a:lum bright="-12000" contrast="12000"/>
              <a:extLst>
                <a:ext uri="{28A0092B-C50C-407E-A947-70E740481C1C}">
                  <a14:useLocalDpi xmlns:a14="http://schemas.microsoft.com/office/drawing/2010/main" val="0"/>
                </a:ext>
              </a:extLst>
            </a:blip>
            <a:srcRect/>
            <a:stretch>
              <a:fillRect/>
            </a:stretch>
          </p:blipFill>
          <p:spPr bwMode="auto">
            <a:xfrm>
              <a:off x="6470717" y="3514352"/>
              <a:ext cx="1938521" cy="1826873"/>
            </a:xfrm>
            <a:prstGeom prst="rect">
              <a:avLst/>
            </a:prstGeom>
            <a:noFill/>
            <a:ln>
              <a:noFill/>
            </a:ln>
            <a:effectLst>
              <a:outerShdw dist="17961" dir="2700000" algn="ctr" rotWithShape="0">
                <a:srgbClr val="80808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type="none" w="sm" len="sm"/>
                  <a:tailEnd type="none" w="sm" len="sm"/>
                </a14:hiddenLine>
              </a:ext>
            </a:extLst>
          </p:spPr>
        </p:pic>
      </p:grpSp>
    </p:spTree>
    <p:extLst>
      <p:ext uri="{BB962C8B-B14F-4D97-AF65-F5344CB8AC3E}">
        <p14:creationId xmlns:p14="http://schemas.microsoft.com/office/powerpoint/2010/main" val="113842322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386" name="Picture 17">
            <a:extLst>
              <a:ext uri="{FF2B5EF4-FFF2-40B4-BE49-F238E27FC236}">
                <a16:creationId xmlns="" xmlns:a16="http://schemas.microsoft.com/office/drawing/2014/main" id="{51BAD1AF-6812-4C1A-A829-283BDABEFE74}"/>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2387" name="Picture 18">
            <a:extLst>
              <a:ext uri="{FF2B5EF4-FFF2-40B4-BE49-F238E27FC236}">
                <a16:creationId xmlns="" xmlns:a16="http://schemas.microsoft.com/office/drawing/2014/main" id="{388D8C90-0D36-4377-A9BB-3DF361BB8AA6}"/>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2388" name="Rectangle 6">
            <a:extLst>
              <a:ext uri="{FF2B5EF4-FFF2-40B4-BE49-F238E27FC236}">
                <a16:creationId xmlns="" xmlns:a16="http://schemas.microsoft.com/office/drawing/2014/main" id="{0CAE8719-2A13-4A40-90C5-C6DDEFEBE692}"/>
              </a:ext>
            </a:extLst>
          </p:cNvPr>
          <p:cNvSpPr>
            <a:spLocks noChangeArrowheads="1"/>
          </p:cNvSpPr>
          <p:nvPr/>
        </p:nvSpPr>
        <p:spPr bwMode="auto">
          <a:xfrm>
            <a:off x="1581150" y="4807744"/>
            <a:ext cx="3255169" cy="219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r>
              <a:rPr lang="es-ES_tradnl" altLang="es-ES" sz="975" b="1">
                <a:solidFill>
                  <a:srgbClr val="FFFFFF"/>
                </a:solidFill>
                <a:latin typeface="Arial" panose="020B0604020202020204" pitchFamily="34" charset="0"/>
                <a:cs typeface="Arial" panose="020B0604020202020204" pitchFamily="34" charset="0"/>
              </a:rPr>
              <a:t>Cannon CP, et al. NEJM 2015, June 3, org</a:t>
            </a:r>
          </a:p>
        </p:txBody>
      </p:sp>
      <p:sp>
        <p:nvSpPr>
          <p:cNvPr id="14" name="Rectangle 4">
            <a:extLst>
              <a:ext uri="{FF2B5EF4-FFF2-40B4-BE49-F238E27FC236}">
                <a16:creationId xmlns="" xmlns:a16="http://schemas.microsoft.com/office/drawing/2014/main" id="{EE4E40ED-C4E7-4050-B24E-BF8220BAE8C8}"/>
              </a:ext>
            </a:extLst>
          </p:cNvPr>
          <p:cNvSpPr>
            <a:spLocks noChangeArrowheads="1"/>
          </p:cNvSpPr>
          <p:nvPr/>
        </p:nvSpPr>
        <p:spPr bwMode="auto">
          <a:xfrm>
            <a:off x="983457" y="154781"/>
            <a:ext cx="6946106" cy="351861"/>
          </a:xfrm>
          <a:prstGeom prst="rect">
            <a:avLst/>
          </a:prstGeom>
          <a:noFill/>
          <a:ln w="9525">
            <a:noFill/>
            <a:miter lim="800000"/>
            <a:headEnd/>
            <a:tailEnd/>
          </a:ln>
        </p:spPr>
        <p:txBody>
          <a:bodyPr lIns="69056" tIns="34529" rIns="69056" bIns="34529">
            <a:spAutoFit/>
          </a:bodyPr>
          <a:lstStyle/>
          <a:p>
            <a:pPr algn="ctr" defTabSz="685800" fontAlgn="base">
              <a:lnSpc>
                <a:spcPts val="2175"/>
              </a:lnSpc>
              <a:spcBef>
                <a:spcPct val="0"/>
              </a:spcBef>
              <a:spcAft>
                <a:spcPct val="0"/>
              </a:spcAft>
              <a:defRPr/>
            </a:pPr>
            <a:r>
              <a:rPr lang="en-US" sz="1950" b="1" dirty="0">
                <a:solidFill>
                  <a:srgbClr val="FFFF00"/>
                </a:solidFill>
                <a:effectLst>
                  <a:outerShdw blurRad="38100" dist="38100" dir="2700000" algn="tl">
                    <a:srgbClr val="000000"/>
                  </a:outerShdw>
                </a:effectLst>
                <a:latin typeface="Arial"/>
                <a:cs typeface="Arial" panose="020B0604020202020204" pitchFamily="34" charset="0"/>
              </a:rPr>
              <a:t>Ezetimibe Added to Statin Therapy after ACS</a:t>
            </a:r>
            <a:endParaRPr lang="en-US" sz="1950" b="1" dirty="0">
              <a:solidFill>
                <a:srgbClr val="FFC000"/>
              </a:solidFill>
              <a:effectLst>
                <a:outerShdw blurRad="38100" dist="38100" dir="2700000" algn="tl">
                  <a:srgbClr val="000000"/>
                </a:outerShdw>
              </a:effectLst>
              <a:latin typeface="Arial"/>
              <a:cs typeface="Arial" panose="020B0604020202020204" pitchFamily="34" charset="0"/>
            </a:endParaRPr>
          </a:p>
        </p:txBody>
      </p:sp>
      <p:sp>
        <p:nvSpPr>
          <p:cNvPr id="272390" name="Rectangle 3">
            <a:extLst>
              <a:ext uri="{FF2B5EF4-FFF2-40B4-BE49-F238E27FC236}">
                <a16:creationId xmlns="" xmlns:a16="http://schemas.microsoft.com/office/drawing/2014/main" id="{746FB9AF-935B-45FC-A918-1A4B60913A90}"/>
              </a:ext>
            </a:extLst>
          </p:cNvPr>
          <p:cNvSpPr>
            <a:spLocks noChangeArrowheads="1"/>
          </p:cNvSpPr>
          <p:nvPr/>
        </p:nvSpPr>
        <p:spPr bwMode="auto">
          <a:xfrm>
            <a:off x="1378744" y="4223147"/>
            <a:ext cx="6430566" cy="48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defTabSz="476250" eaLnBrk="0" hangingPunct="0">
              <a:defRPr sz="2400">
                <a:solidFill>
                  <a:schemeClr val="tx1"/>
                </a:solidFill>
                <a:latin typeface="Swis721 Hv BT" pitchFamily="34" charset="0"/>
              </a:defRPr>
            </a:lvl1pPr>
            <a:lvl2pPr marL="742950" indent="-285750" defTabSz="476250" eaLnBrk="0" hangingPunct="0">
              <a:defRPr sz="2400">
                <a:solidFill>
                  <a:schemeClr val="tx1"/>
                </a:solidFill>
                <a:latin typeface="Swis721 Hv BT" pitchFamily="34" charset="0"/>
              </a:defRPr>
            </a:lvl2pPr>
            <a:lvl3pPr marL="1143000" indent="-228600" defTabSz="476250" eaLnBrk="0" hangingPunct="0">
              <a:defRPr sz="2400">
                <a:solidFill>
                  <a:schemeClr val="tx1"/>
                </a:solidFill>
                <a:latin typeface="Swis721 Hv BT" pitchFamily="34" charset="0"/>
              </a:defRPr>
            </a:lvl3pPr>
            <a:lvl4pPr marL="1600200" indent="-228600" defTabSz="476250" eaLnBrk="0" hangingPunct="0">
              <a:defRPr sz="2400">
                <a:solidFill>
                  <a:schemeClr val="tx1"/>
                </a:solidFill>
                <a:latin typeface="Swis721 Hv BT" pitchFamily="34" charset="0"/>
              </a:defRPr>
            </a:lvl4pPr>
            <a:lvl5pPr marL="2057400" indent="-228600" defTabSz="476250" eaLnBrk="0" hangingPunct="0">
              <a:defRPr sz="2400">
                <a:solidFill>
                  <a:schemeClr val="tx1"/>
                </a:solidFill>
                <a:latin typeface="Swis721 Hv BT" pitchFamily="34" charset="0"/>
              </a:defRPr>
            </a:lvl5pPr>
            <a:lvl6pPr marL="2514600" indent="-228600" defTabSz="476250" eaLnBrk="0" fontAlgn="base" hangingPunct="0">
              <a:spcBef>
                <a:spcPct val="0"/>
              </a:spcBef>
              <a:spcAft>
                <a:spcPct val="0"/>
              </a:spcAft>
              <a:defRPr sz="2400">
                <a:solidFill>
                  <a:schemeClr val="tx1"/>
                </a:solidFill>
                <a:latin typeface="Swis721 Hv BT" pitchFamily="34" charset="0"/>
              </a:defRPr>
            </a:lvl6pPr>
            <a:lvl7pPr marL="2971800" indent="-228600" defTabSz="476250" eaLnBrk="0" fontAlgn="base" hangingPunct="0">
              <a:spcBef>
                <a:spcPct val="0"/>
              </a:spcBef>
              <a:spcAft>
                <a:spcPct val="0"/>
              </a:spcAft>
              <a:defRPr sz="2400">
                <a:solidFill>
                  <a:schemeClr val="tx1"/>
                </a:solidFill>
                <a:latin typeface="Swis721 Hv BT" pitchFamily="34" charset="0"/>
              </a:defRPr>
            </a:lvl7pPr>
            <a:lvl8pPr marL="3429000" indent="-228600" defTabSz="476250" eaLnBrk="0" fontAlgn="base" hangingPunct="0">
              <a:spcBef>
                <a:spcPct val="0"/>
              </a:spcBef>
              <a:spcAft>
                <a:spcPct val="0"/>
              </a:spcAft>
              <a:defRPr sz="2400">
                <a:solidFill>
                  <a:schemeClr val="tx1"/>
                </a:solidFill>
                <a:latin typeface="Swis721 Hv BT" pitchFamily="34" charset="0"/>
              </a:defRPr>
            </a:lvl8pPr>
            <a:lvl9pPr marL="3886200" indent="-228600" defTabSz="476250" eaLnBrk="0" fontAlgn="base" hangingPunct="0">
              <a:spcBef>
                <a:spcPct val="0"/>
              </a:spcBef>
              <a:spcAft>
                <a:spcPct val="0"/>
              </a:spcAft>
              <a:defRPr sz="2400">
                <a:solidFill>
                  <a:schemeClr val="tx1"/>
                </a:solidFill>
                <a:latin typeface="Swis721 Hv BT" pitchFamily="34" charset="0"/>
              </a:defRPr>
            </a:lvl9pPr>
          </a:lstStyle>
          <a:p>
            <a:pPr algn="ctr" defTabSz="357188" fontAlgn="base">
              <a:lnSpc>
                <a:spcPts val="1575"/>
              </a:lnSpc>
              <a:spcBef>
                <a:spcPct val="0"/>
              </a:spcBef>
              <a:spcAft>
                <a:spcPct val="0"/>
              </a:spcAft>
            </a:pPr>
            <a:r>
              <a:rPr lang="en-US" altLang="es-ES" sz="1275" b="1">
                <a:solidFill>
                  <a:srgbClr val="FFFF00"/>
                </a:solidFill>
                <a:latin typeface="Arial" panose="020B0604020202020204" pitchFamily="34" charset="0"/>
                <a:cs typeface="Arial" panose="020B0604020202020204" pitchFamily="34" charset="0"/>
              </a:rPr>
              <a:t>Conclusions: </a:t>
            </a:r>
            <a:r>
              <a:rPr lang="en-US" altLang="es-ES" sz="1275" b="1">
                <a:solidFill>
                  <a:srgbClr val="FFFFFF"/>
                </a:solidFill>
                <a:latin typeface="Arial" panose="020B0604020202020204" pitchFamily="34" charset="0"/>
                <a:cs typeface="Arial" panose="020B0604020202020204" pitchFamily="34" charset="0"/>
              </a:rPr>
              <a:t>When added to statin therapy, ezetimibe resulted in incremental lowering of LDL-C levels and improved CV outcomes.</a:t>
            </a:r>
          </a:p>
        </p:txBody>
      </p:sp>
      <p:sp>
        <p:nvSpPr>
          <p:cNvPr id="272391" name="Rectangle 3">
            <a:extLst>
              <a:ext uri="{FF2B5EF4-FFF2-40B4-BE49-F238E27FC236}">
                <a16:creationId xmlns="" xmlns:a16="http://schemas.microsoft.com/office/drawing/2014/main" id="{4A3B3853-EEAC-408F-8435-98394C8B5C1E}"/>
              </a:ext>
            </a:extLst>
          </p:cNvPr>
          <p:cNvSpPr>
            <a:spLocks noChangeArrowheads="1"/>
          </p:cNvSpPr>
          <p:nvPr/>
        </p:nvSpPr>
        <p:spPr bwMode="auto">
          <a:xfrm>
            <a:off x="1075135" y="631031"/>
            <a:ext cx="6968728" cy="685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defTabSz="476250" eaLnBrk="0" hangingPunct="0">
              <a:defRPr sz="2400">
                <a:solidFill>
                  <a:schemeClr val="tx1"/>
                </a:solidFill>
                <a:latin typeface="Swis721 Hv BT" pitchFamily="34" charset="0"/>
              </a:defRPr>
            </a:lvl1pPr>
            <a:lvl2pPr marL="742950" indent="-285750" defTabSz="476250" eaLnBrk="0" hangingPunct="0">
              <a:defRPr sz="2400">
                <a:solidFill>
                  <a:schemeClr val="tx1"/>
                </a:solidFill>
                <a:latin typeface="Swis721 Hv BT" pitchFamily="34" charset="0"/>
              </a:defRPr>
            </a:lvl2pPr>
            <a:lvl3pPr marL="1143000" indent="-228600" defTabSz="476250" eaLnBrk="0" hangingPunct="0">
              <a:defRPr sz="2400">
                <a:solidFill>
                  <a:schemeClr val="tx1"/>
                </a:solidFill>
                <a:latin typeface="Swis721 Hv BT" pitchFamily="34" charset="0"/>
              </a:defRPr>
            </a:lvl3pPr>
            <a:lvl4pPr marL="1600200" indent="-228600" defTabSz="476250" eaLnBrk="0" hangingPunct="0">
              <a:defRPr sz="2400">
                <a:solidFill>
                  <a:schemeClr val="tx1"/>
                </a:solidFill>
                <a:latin typeface="Swis721 Hv BT" pitchFamily="34" charset="0"/>
              </a:defRPr>
            </a:lvl4pPr>
            <a:lvl5pPr marL="2057400" indent="-228600" defTabSz="476250" eaLnBrk="0" hangingPunct="0">
              <a:defRPr sz="2400">
                <a:solidFill>
                  <a:schemeClr val="tx1"/>
                </a:solidFill>
                <a:latin typeface="Swis721 Hv BT" pitchFamily="34" charset="0"/>
              </a:defRPr>
            </a:lvl5pPr>
            <a:lvl6pPr marL="2514600" indent="-228600" defTabSz="476250" eaLnBrk="0" fontAlgn="base" hangingPunct="0">
              <a:spcBef>
                <a:spcPct val="0"/>
              </a:spcBef>
              <a:spcAft>
                <a:spcPct val="0"/>
              </a:spcAft>
              <a:defRPr sz="2400">
                <a:solidFill>
                  <a:schemeClr val="tx1"/>
                </a:solidFill>
                <a:latin typeface="Swis721 Hv BT" pitchFamily="34" charset="0"/>
              </a:defRPr>
            </a:lvl6pPr>
            <a:lvl7pPr marL="2971800" indent="-228600" defTabSz="476250" eaLnBrk="0" fontAlgn="base" hangingPunct="0">
              <a:spcBef>
                <a:spcPct val="0"/>
              </a:spcBef>
              <a:spcAft>
                <a:spcPct val="0"/>
              </a:spcAft>
              <a:defRPr sz="2400">
                <a:solidFill>
                  <a:schemeClr val="tx1"/>
                </a:solidFill>
                <a:latin typeface="Swis721 Hv BT" pitchFamily="34" charset="0"/>
              </a:defRPr>
            </a:lvl7pPr>
            <a:lvl8pPr marL="3429000" indent="-228600" defTabSz="476250" eaLnBrk="0" fontAlgn="base" hangingPunct="0">
              <a:spcBef>
                <a:spcPct val="0"/>
              </a:spcBef>
              <a:spcAft>
                <a:spcPct val="0"/>
              </a:spcAft>
              <a:defRPr sz="2400">
                <a:solidFill>
                  <a:schemeClr val="tx1"/>
                </a:solidFill>
                <a:latin typeface="Swis721 Hv BT" pitchFamily="34" charset="0"/>
              </a:defRPr>
            </a:lvl8pPr>
            <a:lvl9pPr marL="3886200" indent="-228600" defTabSz="476250" eaLnBrk="0" fontAlgn="base" hangingPunct="0">
              <a:spcBef>
                <a:spcPct val="0"/>
              </a:spcBef>
              <a:spcAft>
                <a:spcPct val="0"/>
              </a:spcAft>
              <a:defRPr sz="2400">
                <a:solidFill>
                  <a:schemeClr val="tx1"/>
                </a:solidFill>
                <a:latin typeface="Swis721 Hv BT" pitchFamily="34" charset="0"/>
              </a:defRPr>
            </a:lvl9pPr>
          </a:lstStyle>
          <a:p>
            <a:pPr defTabSz="357188" fontAlgn="base">
              <a:lnSpc>
                <a:spcPts val="1575"/>
              </a:lnSpc>
              <a:spcBef>
                <a:spcPct val="0"/>
              </a:spcBef>
              <a:spcAft>
                <a:spcPct val="0"/>
              </a:spcAft>
            </a:pPr>
            <a:r>
              <a:rPr lang="en-US" altLang="es-ES" sz="1200" b="1">
                <a:solidFill>
                  <a:srgbClr val="FFFFFF"/>
                </a:solidFill>
                <a:latin typeface="Arial" panose="020B0604020202020204" pitchFamily="34" charset="0"/>
                <a:cs typeface="Arial" panose="020B0604020202020204" pitchFamily="34" charset="0"/>
              </a:rPr>
              <a:t>18.144 ptes, 5 days after an ACS (70% PCI) with LDL-C 50-125 mgrs (95 mg/DL).</a:t>
            </a:r>
          </a:p>
          <a:p>
            <a:pPr defTabSz="357188" fontAlgn="base">
              <a:lnSpc>
                <a:spcPts val="1575"/>
              </a:lnSpc>
              <a:spcBef>
                <a:spcPct val="0"/>
              </a:spcBef>
              <a:spcAft>
                <a:spcPct val="0"/>
              </a:spcAft>
            </a:pPr>
            <a:r>
              <a:rPr lang="en-US" altLang="es-ES" sz="1200" b="1">
                <a:solidFill>
                  <a:srgbClr val="FFFFFF"/>
                </a:solidFill>
                <a:latin typeface="Arial" panose="020B0604020202020204" pitchFamily="34" charset="0"/>
                <a:cs typeface="Arial" panose="020B0604020202020204" pitchFamily="34" charset="0"/>
              </a:rPr>
              <a:t>Randomized </a:t>
            </a:r>
            <a:r>
              <a:rPr lang="en-US" altLang="es-ES" sz="1200" b="1">
                <a:solidFill>
                  <a:srgbClr val="FFFF00"/>
                </a:solidFill>
                <a:latin typeface="Arial" panose="020B0604020202020204" pitchFamily="34" charset="0"/>
                <a:cs typeface="Arial" panose="020B0604020202020204" pitchFamily="34" charset="0"/>
              </a:rPr>
              <a:t>to ezetimibe (10mg) + simvastatin (40mg)</a:t>
            </a:r>
            <a:r>
              <a:rPr lang="en-US" altLang="es-ES" sz="1200" b="1">
                <a:solidFill>
                  <a:srgbClr val="FFFFFF"/>
                </a:solidFill>
                <a:latin typeface="Arial" panose="020B0604020202020204" pitchFamily="34" charset="0"/>
                <a:cs typeface="Arial" panose="020B0604020202020204" pitchFamily="34" charset="0"/>
              </a:rPr>
              <a:t> vs </a:t>
            </a:r>
            <a:r>
              <a:rPr lang="en-US" altLang="es-ES" sz="1200" b="1">
                <a:solidFill>
                  <a:srgbClr val="3FCDFF"/>
                </a:solidFill>
                <a:latin typeface="Arial" panose="020B0604020202020204" pitchFamily="34" charset="0"/>
                <a:cs typeface="Arial" panose="020B0604020202020204" pitchFamily="34" charset="0"/>
              </a:rPr>
              <a:t>simvastatin (40mg) + placebo</a:t>
            </a:r>
          </a:p>
          <a:p>
            <a:pPr defTabSz="357188" fontAlgn="base">
              <a:lnSpc>
                <a:spcPts val="1575"/>
              </a:lnSpc>
              <a:spcBef>
                <a:spcPct val="0"/>
              </a:spcBef>
              <a:spcAft>
                <a:spcPct val="0"/>
              </a:spcAft>
            </a:pPr>
            <a:r>
              <a:rPr lang="en-US" altLang="es-ES" sz="1200" b="1">
                <a:solidFill>
                  <a:srgbClr val="FD7059"/>
                </a:solidFill>
                <a:latin typeface="Arial" panose="020B0604020202020204" pitchFamily="34" charset="0"/>
                <a:cs typeface="Arial" panose="020B0604020202020204" pitchFamily="34" charset="0"/>
              </a:rPr>
              <a:t>Primary end-point:</a:t>
            </a:r>
            <a:r>
              <a:rPr lang="en-US" altLang="es-ES" sz="1200" b="1">
                <a:solidFill>
                  <a:srgbClr val="FFFFFF"/>
                </a:solidFill>
                <a:latin typeface="Arial" panose="020B0604020202020204" pitchFamily="34" charset="0"/>
                <a:cs typeface="Arial" panose="020B0604020202020204" pitchFamily="34" charset="0"/>
              </a:rPr>
              <a:t> CV death, MI, CVA, unstable angina + hospit. and revasc. </a:t>
            </a:r>
          </a:p>
        </p:txBody>
      </p:sp>
      <p:pic>
        <p:nvPicPr>
          <p:cNvPr id="221187" name="Picture 3">
            <a:extLst>
              <a:ext uri="{FF2B5EF4-FFF2-40B4-BE49-F238E27FC236}">
                <a16:creationId xmlns="" xmlns:a16="http://schemas.microsoft.com/office/drawing/2014/main" id="{6D0A4B1D-31D0-4F95-AEEA-D7831CC81C58}"/>
              </a:ext>
            </a:extLst>
          </p:cNvPr>
          <p:cNvPicPr>
            <a:picLocks noChangeAspect="1" noChangeArrowheads="1"/>
          </p:cNvPicPr>
          <p:nvPr/>
        </p:nvPicPr>
        <p:blipFill>
          <a:blip r:embed="rId5"/>
          <a:srcRect/>
          <a:stretch>
            <a:fillRect/>
          </a:stretch>
        </p:blipFill>
        <p:spPr bwMode="auto">
          <a:xfrm>
            <a:off x="7208044" y="335757"/>
            <a:ext cx="1132285" cy="451247"/>
          </a:xfrm>
          <a:prstGeom prst="rect">
            <a:avLst/>
          </a:prstGeom>
          <a:noFill/>
          <a:ln>
            <a:noFill/>
          </a:ln>
          <a:effectLst>
            <a:prstShdw prst="shdw17" dist="17961" dir="2700000">
              <a:schemeClr val="accent1">
                <a:gamma/>
                <a:shade val="60000"/>
                <a:invGamma/>
              </a:schemeClr>
            </a:prstShdw>
          </a:effectLst>
          <a:extLst/>
        </p:spPr>
      </p:pic>
      <p:pic>
        <p:nvPicPr>
          <p:cNvPr id="221188" name="Picture 4">
            <a:extLst>
              <a:ext uri="{FF2B5EF4-FFF2-40B4-BE49-F238E27FC236}">
                <a16:creationId xmlns="" xmlns:a16="http://schemas.microsoft.com/office/drawing/2014/main" id="{4353DCF0-31F5-40FF-A9B3-242FCCE3F3C1}"/>
              </a:ext>
            </a:extLst>
          </p:cNvPr>
          <p:cNvPicPr>
            <a:picLocks noChangeAspect="1" noChangeArrowheads="1"/>
          </p:cNvPicPr>
          <p:nvPr/>
        </p:nvPicPr>
        <p:blipFill>
          <a:blip r:embed="rId6"/>
          <a:srcRect/>
          <a:stretch>
            <a:fillRect/>
          </a:stretch>
        </p:blipFill>
        <p:spPr bwMode="auto">
          <a:xfrm>
            <a:off x="2215754" y="1450181"/>
            <a:ext cx="4745831" cy="2657475"/>
          </a:xfrm>
          <a:prstGeom prst="rect">
            <a:avLst/>
          </a:prstGeom>
          <a:noFill/>
          <a:ln w="9525">
            <a:solidFill>
              <a:schemeClr val="accent2">
                <a:lumMod val="60000"/>
                <a:lumOff val="40000"/>
              </a:schemeClr>
            </a:solidFill>
            <a:miter lim="800000"/>
            <a:headEnd/>
            <a:tailEnd/>
          </a:ln>
          <a:effectLst>
            <a:prstShdw prst="shdw17" dist="17961" dir="2700000">
              <a:schemeClr val="accent1">
                <a:gamma/>
                <a:shade val="60000"/>
                <a:invGamma/>
              </a:schemeClr>
            </a:prstShdw>
          </a:effectLst>
          <a:extLst/>
        </p:spPr>
      </p:pic>
      <p:sp>
        <p:nvSpPr>
          <p:cNvPr id="3" name="2 CuadroTexto">
            <a:extLst>
              <a:ext uri="{FF2B5EF4-FFF2-40B4-BE49-F238E27FC236}">
                <a16:creationId xmlns="" xmlns:a16="http://schemas.microsoft.com/office/drawing/2014/main" id="{5B17F4E1-22F7-4859-B1F1-83495AF237F7}"/>
              </a:ext>
            </a:extLst>
          </p:cNvPr>
          <p:cNvSpPr txBox="1"/>
          <p:nvPr/>
        </p:nvSpPr>
        <p:spPr>
          <a:xfrm>
            <a:off x="6271022" y="2978944"/>
            <a:ext cx="1365647" cy="415498"/>
          </a:xfrm>
          <a:prstGeom prst="rect">
            <a:avLst/>
          </a:prstGeom>
          <a:solidFill>
            <a:schemeClr val="bg2">
              <a:lumMod val="75000"/>
            </a:schemeClr>
          </a:solidFill>
          <a:ln>
            <a:solidFill>
              <a:schemeClr val="tx2"/>
            </a:solidFill>
          </a:ln>
        </p:spPr>
        <p:txBody>
          <a:bodyPr>
            <a:spAutoFit/>
          </a:bodyPr>
          <a:lstStyle/>
          <a:p>
            <a:pPr algn="ctr" defTabSz="685800" fontAlgn="base">
              <a:spcBef>
                <a:spcPct val="0"/>
              </a:spcBef>
              <a:spcAft>
                <a:spcPct val="0"/>
              </a:spcAft>
              <a:defRPr/>
            </a:pPr>
            <a:r>
              <a:rPr lang="en-ZA" sz="1050" b="1">
                <a:solidFill>
                  <a:srgbClr val="919191">
                    <a:lumMod val="20000"/>
                    <a:lumOff val="80000"/>
                  </a:srgbClr>
                </a:solidFill>
                <a:latin typeface="Arial"/>
                <a:cs typeface="Arial" panose="020B0604020202020204" pitchFamily="34" charset="0"/>
              </a:rPr>
              <a:t>Primary efficacy end-point</a:t>
            </a:r>
          </a:p>
        </p:txBody>
      </p:sp>
      <p:pic>
        <p:nvPicPr>
          <p:cNvPr id="272395" name="Picture 2">
            <a:extLst>
              <a:ext uri="{FF2B5EF4-FFF2-40B4-BE49-F238E27FC236}">
                <a16:creationId xmlns="" xmlns:a16="http://schemas.microsoft.com/office/drawing/2014/main" id="{87D10A23-E1C0-42A5-ADD2-9D614F9908C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8 Grupo">
            <a:extLst>
              <a:ext uri="{FF2B5EF4-FFF2-40B4-BE49-F238E27FC236}">
                <a16:creationId xmlns="" xmlns:a16="http://schemas.microsoft.com/office/drawing/2014/main" id="{A63966CF-D1D4-4970-8A03-B2C4E06C0F65}"/>
              </a:ext>
            </a:extLst>
          </p:cNvPr>
          <p:cNvGrpSpPr>
            <a:grpSpLocks/>
          </p:cNvGrpSpPr>
          <p:nvPr/>
        </p:nvGrpSpPr>
        <p:grpSpPr bwMode="auto">
          <a:xfrm>
            <a:off x="1502569" y="640556"/>
            <a:ext cx="2765822" cy="925116"/>
            <a:chOff x="1050878" y="853317"/>
            <a:chExt cx="3688810" cy="1234790"/>
          </a:xfrm>
        </p:grpSpPr>
        <p:sp>
          <p:nvSpPr>
            <p:cNvPr id="4" name="3 Rectángulo">
              <a:extLst>
                <a:ext uri="{FF2B5EF4-FFF2-40B4-BE49-F238E27FC236}">
                  <a16:creationId xmlns="" xmlns:a16="http://schemas.microsoft.com/office/drawing/2014/main" id="{7F0695C0-DEB8-4049-A34D-CD617E2EB294}"/>
                </a:ext>
              </a:extLst>
            </p:cNvPr>
            <p:cNvSpPr/>
            <p:nvPr/>
          </p:nvSpPr>
          <p:spPr>
            <a:xfrm>
              <a:off x="1684471" y="853317"/>
              <a:ext cx="3055217" cy="338495"/>
            </a:xfrm>
            <a:prstGeom prst="rect">
              <a:avLst/>
            </a:prstGeom>
            <a:solidFill>
              <a:srgbClr val="FFFF00">
                <a:alpha val="2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base">
                <a:spcBef>
                  <a:spcPct val="0"/>
                </a:spcBef>
                <a:spcAft>
                  <a:spcPct val="0"/>
                </a:spcAft>
                <a:defRPr/>
              </a:pPr>
              <a:endParaRPr lang="es-ES">
                <a:solidFill>
                  <a:srgbClr val="0027AF"/>
                </a:solidFill>
                <a:latin typeface="Arial"/>
              </a:endParaRPr>
            </a:p>
          </p:txBody>
        </p:sp>
        <p:cxnSp>
          <p:nvCxnSpPr>
            <p:cNvPr id="6" name="5 Conector recto de flecha">
              <a:extLst>
                <a:ext uri="{FF2B5EF4-FFF2-40B4-BE49-F238E27FC236}">
                  <a16:creationId xmlns="" xmlns:a16="http://schemas.microsoft.com/office/drawing/2014/main" id="{FF6F80C8-7665-4044-9742-3B1474C3CCB5}"/>
                </a:ext>
              </a:extLst>
            </p:cNvPr>
            <p:cNvCxnSpPr/>
            <p:nvPr/>
          </p:nvCxnSpPr>
          <p:spPr>
            <a:xfrm flipV="1">
              <a:off x="1050878" y="1191812"/>
              <a:ext cx="951183" cy="896295"/>
            </a:xfrm>
            <a:prstGeom prst="straightConnector1">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5" name="9 Grupo">
            <a:extLst>
              <a:ext uri="{FF2B5EF4-FFF2-40B4-BE49-F238E27FC236}">
                <a16:creationId xmlns="" xmlns:a16="http://schemas.microsoft.com/office/drawing/2014/main" id="{80022CDF-36C6-49C3-A5E8-A3B3C67C9AC5}"/>
              </a:ext>
            </a:extLst>
          </p:cNvPr>
          <p:cNvGrpSpPr>
            <a:grpSpLocks/>
          </p:cNvGrpSpPr>
          <p:nvPr/>
        </p:nvGrpSpPr>
        <p:grpSpPr bwMode="auto">
          <a:xfrm>
            <a:off x="5795963" y="3584972"/>
            <a:ext cx="1121569" cy="694134"/>
            <a:chOff x="6776113" y="4779324"/>
            <a:chExt cx="1495045" cy="925440"/>
          </a:xfrm>
        </p:grpSpPr>
        <p:sp>
          <p:nvSpPr>
            <p:cNvPr id="15" name="14 Rectángulo">
              <a:extLst>
                <a:ext uri="{FF2B5EF4-FFF2-40B4-BE49-F238E27FC236}">
                  <a16:creationId xmlns="" xmlns:a16="http://schemas.microsoft.com/office/drawing/2014/main" id="{C5E46CC0-C086-44C4-85E7-75C3E2055305}"/>
                </a:ext>
              </a:extLst>
            </p:cNvPr>
            <p:cNvSpPr/>
            <p:nvPr/>
          </p:nvSpPr>
          <p:spPr>
            <a:xfrm>
              <a:off x="7098294" y="4779324"/>
              <a:ext cx="1172864" cy="338111"/>
            </a:xfrm>
            <a:prstGeom prst="rect">
              <a:avLst/>
            </a:prstGeom>
            <a:solidFill>
              <a:srgbClr val="FFFF00">
                <a:alpha val="2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base">
                <a:spcBef>
                  <a:spcPct val="0"/>
                </a:spcBef>
                <a:spcAft>
                  <a:spcPct val="0"/>
                </a:spcAft>
                <a:defRPr/>
              </a:pPr>
              <a:endParaRPr lang="es-ES">
                <a:solidFill>
                  <a:srgbClr val="0027AF"/>
                </a:solidFill>
                <a:latin typeface="Arial"/>
              </a:endParaRPr>
            </a:p>
          </p:txBody>
        </p:sp>
        <p:cxnSp>
          <p:nvCxnSpPr>
            <p:cNvPr id="18" name="17 Conector recto de flecha">
              <a:extLst>
                <a:ext uri="{FF2B5EF4-FFF2-40B4-BE49-F238E27FC236}">
                  <a16:creationId xmlns="" xmlns:a16="http://schemas.microsoft.com/office/drawing/2014/main" id="{BFA081F7-87C8-4DDD-B0CA-53766219A41B}"/>
                </a:ext>
              </a:extLst>
            </p:cNvPr>
            <p:cNvCxnSpPr/>
            <p:nvPr/>
          </p:nvCxnSpPr>
          <p:spPr>
            <a:xfrm flipV="1">
              <a:off x="6776113" y="5117435"/>
              <a:ext cx="633252" cy="587329"/>
            </a:xfrm>
            <a:prstGeom prst="straightConnector1">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7" name="22 Grupo">
            <a:extLst>
              <a:ext uri="{FF2B5EF4-FFF2-40B4-BE49-F238E27FC236}">
                <a16:creationId xmlns="" xmlns:a16="http://schemas.microsoft.com/office/drawing/2014/main" id="{51457924-EA90-4115-9C74-FC94454F10A0}"/>
              </a:ext>
            </a:extLst>
          </p:cNvPr>
          <p:cNvGrpSpPr>
            <a:grpSpLocks/>
          </p:cNvGrpSpPr>
          <p:nvPr/>
        </p:nvGrpSpPr>
        <p:grpSpPr bwMode="auto">
          <a:xfrm>
            <a:off x="2656285" y="1535907"/>
            <a:ext cx="1081088" cy="698897"/>
            <a:chOff x="6776113" y="4772501"/>
            <a:chExt cx="1441734" cy="932263"/>
          </a:xfrm>
        </p:grpSpPr>
        <p:sp>
          <p:nvSpPr>
            <p:cNvPr id="24" name="23 Rectángulo">
              <a:extLst>
                <a:ext uri="{FF2B5EF4-FFF2-40B4-BE49-F238E27FC236}">
                  <a16:creationId xmlns="" xmlns:a16="http://schemas.microsoft.com/office/drawing/2014/main" id="{05CC3CD4-A3F8-4F5F-9610-8487BF404DBA}"/>
                </a:ext>
              </a:extLst>
            </p:cNvPr>
            <p:cNvSpPr/>
            <p:nvPr/>
          </p:nvSpPr>
          <p:spPr>
            <a:xfrm>
              <a:off x="7150837" y="4772501"/>
              <a:ext cx="1067010" cy="338283"/>
            </a:xfrm>
            <a:prstGeom prst="rect">
              <a:avLst/>
            </a:prstGeom>
            <a:solidFill>
              <a:srgbClr val="FFFF00">
                <a:alpha val="20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base">
                <a:spcBef>
                  <a:spcPct val="0"/>
                </a:spcBef>
                <a:spcAft>
                  <a:spcPct val="0"/>
                </a:spcAft>
                <a:defRPr/>
              </a:pPr>
              <a:endParaRPr lang="es-ES">
                <a:solidFill>
                  <a:srgbClr val="0027AF"/>
                </a:solidFill>
                <a:latin typeface="Arial"/>
              </a:endParaRPr>
            </a:p>
          </p:txBody>
        </p:sp>
        <p:cxnSp>
          <p:nvCxnSpPr>
            <p:cNvPr id="25" name="24 Conector recto de flecha">
              <a:extLst>
                <a:ext uri="{FF2B5EF4-FFF2-40B4-BE49-F238E27FC236}">
                  <a16:creationId xmlns="" xmlns:a16="http://schemas.microsoft.com/office/drawing/2014/main" id="{DE5CE2CA-C3F2-4D57-A60C-A65B45E43470}"/>
                </a:ext>
              </a:extLst>
            </p:cNvPr>
            <p:cNvCxnSpPr/>
            <p:nvPr/>
          </p:nvCxnSpPr>
          <p:spPr>
            <a:xfrm flipV="1">
              <a:off x="6776113" y="5117137"/>
              <a:ext cx="633537" cy="587627"/>
            </a:xfrm>
            <a:prstGeom prst="straightConnector1">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5787368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10" name="Picture 18">
            <a:extLst>
              <a:ext uri="{FF2B5EF4-FFF2-40B4-BE49-F238E27FC236}">
                <a16:creationId xmlns="" xmlns:a16="http://schemas.microsoft.com/office/drawing/2014/main" id="{56E2D351-4008-487C-80E9-37B24679C83D}"/>
              </a:ext>
            </a:extLst>
          </p:cNvPr>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3411" name="Picture 17">
            <a:extLst>
              <a:ext uri="{FF2B5EF4-FFF2-40B4-BE49-F238E27FC236}">
                <a16:creationId xmlns="" xmlns:a16="http://schemas.microsoft.com/office/drawing/2014/main" id="{BB88DFD6-F32D-4E17-A9A8-0D2733967EB3}"/>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3412" name="Picture 2">
            <a:extLst>
              <a:ext uri="{FF2B5EF4-FFF2-40B4-BE49-F238E27FC236}">
                <a16:creationId xmlns="" xmlns:a16="http://schemas.microsoft.com/office/drawing/2014/main" id="{820E9691-EBD7-47FB-B051-598534DB9C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5">
            <a:extLst>
              <a:ext uri="{FF2B5EF4-FFF2-40B4-BE49-F238E27FC236}">
                <a16:creationId xmlns="" xmlns:a16="http://schemas.microsoft.com/office/drawing/2014/main" id="{031C38D7-1E24-45AA-8CF4-F2391762B9F6}"/>
              </a:ext>
            </a:extLst>
          </p:cNvPr>
          <p:cNvSpPr>
            <a:spLocks noChangeArrowheads="1"/>
          </p:cNvSpPr>
          <p:nvPr/>
        </p:nvSpPr>
        <p:spPr bwMode="auto">
          <a:xfrm>
            <a:off x="742950" y="317897"/>
            <a:ext cx="7562850" cy="300565"/>
          </a:xfrm>
          <a:prstGeom prst="rect">
            <a:avLst/>
          </a:prstGeom>
          <a:noFill/>
          <a:ln w="9525">
            <a:noFill/>
            <a:miter lim="800000"/>
            <a:headEnd/>
            <a:tailEnd/>
          </a:ln>
        </p:spPr>
        <p:txBody>
          <a:bodyPr lIns="69056" tIns="34529" rIns="69056" bIns="34529">
            <a:spAutoFit/>
          </a:bodyPr>
          <a:lstStyle/>
          <a:p>
            <a:pPr algn="ctr" defTabSz="685800">
              <a:lnSpc>
                <a:spcPts val="1800"/>
              </a:lnSpc>
              <a:spcAft>
                <a:spcPts val="150"/>
              </a:spcAft>
              <a:defRPr/>
            </a:pPr>
            <a:r>
              <a:rPr lang="en-US" sz="1950" b="1" kern="0" dirty="0">
                <a:solidFill>
                  <a:srgbClr val="FF5353"/>
                </a:solidFill>
                <a:effectLst>
                  <a:outerShdw blurRad="38100" dist="38100" dir="2700000" algn="tl">
                    <a:srgbClr val="000000"/>
                  </a:outerShdw>
                </a:effectLst>
                <a:latin typeface="Arial" pitchFamily="34" charset="0"/>
                <a:cs typeface="Arial" panose="020B0604020202020204" pitchFamily="34" charset="0"/>
              </a:rPr>
              <a:t>Alirocumab</a:t>
            </a:r>
            <a:r>
              <a:rPr lang="en-US" sz="1950" b="1" kern="0" dirty="0">
                <a:solidFill>
                  <a:srgbClr val="A7FFE8"/>
                </a:solidFill>
                <a:effectLst>
                  <a:outerShdw blurRad="38100" dist="38100" dir="2700000" algn="tl">
                    <a:srgbClr val="000000"/>
                  </a:outerShdw>
                </a:effectLst>
                <a:latin typeface="Arial" pitchFamily="34" charset="0"/>
                <a:cs typeface="Arial" panose="020B0604020202020204" pitchFamily="34" charset="0"/>
              </a:rPr>
              <a:t> </a:t>
            </a:r>
            <a:r>
              <a:rPr lang="en-US" sz="1950" b="1" kern="0" dirty="0">
                <a:solidFill>
                  <a:srgbClr val="FFFF00"/>
                </a:solidFill>
                <a:effectLst>
                  <a:outerShdw blurRad="38100" dist="38100" dir="2700000" algn="tl">
                    <a:srgbClr val="000000"/>
                  </a:outerShdw>
                </a:effectLst>
                <a:latin typeface="Arial" pitchFamily="34" charset="0"/>
                <a:cs typeface="Arial" panose="020B0604020202020204" pitchFamily="34" charset="0"/>
              </a:rPr>
              <a:t>in Patients </a:t>
            </a:r>
            <a:r>
              <a:rPr lang="en-US" sz="2100" b="1" kern="0" dirty="0">
                <a:solidFill>
                  <a:srgbClr val="FFFF00"/>
                </a:solidFill>
                <a:effectLst>
                  <a:outerShdw blurRad="38100" dist="38100" dir="2700000" algn="tl">
                    <a:srgbClr val="000000"/>
                  </a:outerShdw>
                </a:effectLst>
                <a:latin typeface="Arial" pitchFamily="34" charset="0"/>
                <a:cs typeface="Arial" panose="020B0604020202020204" pitchFamily="34" charset="0"/>
              </a:rPr>
              <a:t>After ACS</a:t>
            </a:r>
            <a:endParaRPr lang="en-US" sz="1950" b="1" kern="0" dirty="0">
              <a:solidFill>
                <a:srgbClr val="FFFF00"/>
              </a:solidFill>
              <a:effectLst>
                <a:outerShdw blurRad="38100" dist="38100" dir="2700000" algn="tl">
                  <a:srgbClr val="000000"/>
                </a:outerShdw>
              </a:effectLst>
              <a:latin typeface="Arial" pitchFamily="34" charset="0"/>
              <a:cs typeface="Arial" panose="020B0604020202020204" pitchFamily="34" charset="0"/>
            </a:endParaRPr>
          </a:p>
        </p:txBody>
      </p:sp>
      <p:sp>
        <p:nvSpPr>
          <p:cNvPr id="12" name="Rectangle 4">
            <a:extLst>
              <a:ext uri="{FF2B5EF4-FFF2-40B4-BE49-F238E27FC236}">
                <a16:creationId xmlns="" xmlns:a16="http://schemas.microsoft.com/office/drawing/2014/main" id="{68DE53C9-F5A0-4113-8CBB-7DC035820312}"/>
              </a:ext>
            </a:extLst>
          </p:cNvPr>
          <p:cNvSpPr>
            <a:spLocks noChangeArrowheads="1"/>
          </p:cNvSpPr>
          <p:nvPr/>
        </p:nvSpPr>
        <p:spPr bwMode="auto">
          <a:xfrm>
            <a:off x="1256110" y="808435"/>
            <a:ext cx="6778228" cy="589105"/>
          </a:xfrm>
          <a:prstGeom prst="rect">
            <a:avLst/>
          </a:prstGeom>
          <a:solidFill>
            <a:srgbClr val="618FFD">
              <a:lumMod val="50000"/>
            </a:srgbClr>
          </a:solidFill>
          <a:ln w="9525">
            <a:noFill/>
            <a:miter lim="800000"/>
            <a:headEnd/>
            <a:tailEnd/>
          </a:ln>
        </p:spPr>
        <p:txBody>
          <a:bodyPr lIns="69056" tIns="34529" rIns="69056" bIns="34529">
            <a:spAutoFit/>
          </a:bodyPr>
          <a:lstStyle/>
          <a:p>
            <a:pPr algn="ctr" defTabSz="685800">
              <a:defRPr/>
            </a:pP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   - 18.924 </a:t>
            </a:r>
            <a:r>
              <a:rPr lang="en-CA" sz="1125" b="1" kern="0" dirty="0" err="1">
                <a:solidFill>
                  <a:srgbClr val="FFFFFF"/>
                </a:solidFill>
                <a:effectLst>
                  <a:outerShdw blurRad="38100" dist="38100" dir="2700000" algn="tl">
                    <a:srgbClr val="000000"/>
                  </a:outerShdw>
                </a:effectLst>
                <a:latin typeface="Arial" pitchFamily="34" charset="0"/>
                <a:cs typeface="Arial" panose="020B0604020202020204" pitchFamily="34" charset="0"/>
              </a:rPr>
              <a:t>pts</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  2.6 months after ACS (48% NSTEMI, 35% STEMI, 17% UA). High intensity statin therapy, inadequate lipid control.   /  Randomized </a:t>
            </a:r>
            <a:r>
              <a:rPr lang="en-CA" sz="1125" b="1" kern="0" dirty="0">
                <a:solidFill>
                  <a:srgbClr val="FF5353"/>
                </a:solidFill>
                <a:effectLst>
                  <a:outerShdw blurRad="38100" dist="38100" dir="2700000" algn="tl">
                    <a:srgbClr val="000000"/>
                  </a:outerShdw>
                </a:effectLst>
                <a:latin typeface="Arial" pitchFamily="34" charset="0"/>
                <a:cs typeface="Arial" panose="020B0604020202020204" pitchFamily="34" charset="0"/>
              </a:rPr>
              <a:t>Alirocumab SC Q2w </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vs </a:t>
            </a:r>
            <a:r>
              <a:rPr lang="en-CA" sz="1125" b="1" kern="0" dirty="0">
                <a:solidFill>
                  <a:srgbClr val="1DC4FF"/>
                </a:solidFill>
                <a:effectLst>
                  <a:outerShdw blurRad="38100" dist="38100" dir="2700000" algn="tl">
                    <a:srgbClr val="000000"/>
                  </a:outerShdw>
                </a:effectLst>
                <a:latin typeface="Arial" pitchFamily="34" charset="0"/>
                <a:cs typeface="Arial" panose="020B0604020202020204" pitchFamily="34" charset="0"/>
              </a:rPr>
              <a:t>placebo</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 / </a:t>
            </a:r>
          </a:p>
          <a:p>
            <a:pPr algn="ctr" defTabSz="685800">
              <a:defRPr/>
            </a:pP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Mean F/U: 12.8 years    /   </a:t>
            </a:r>
            <a:r>
              <a:rPr lang="en-CA" sz="1125" b="1" kern="0" dirty="0">
                <a:solidFill>
                  <a:srgbClr val="009D00">
                    <a:lumMod val="40000"/>
                    <a:lumOff val="60000"/>
                  </a:srgbClr>
                </a:solidFill>
                <a:effectLst>
                  <a:outerShdw blurRad="38100" dist="38100" dir="2700000" algn="tl">
                    <a:srgbClr val="000000"/>
                  </a:outerShdw>
                </a:effectLst>
                <a:latin typeface="Arial" pitchFamily="34" charset="0"/>
                <a:cs typeface="Arial" panose="020B0604020202020204" pitchFamily="34" charset="0"/>
              </a:rPr>
              <a:t>Primary end-point: </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CHD death, MI, stroke, UA + </a:t>
            </a:r>
            <a:r>
              <a:rPr lang="en-CA" sz="1125" b="1" kern="0" dirty="0" err="1">
                <a:solidFill>
                  <a:srgbClr val="FFFFFF"/>
                </a:solidFill>
                <a:effectLst>
                  <a:outerShdw blurRad="38100" dist="38100" dir="2700000" algn="tl">
                    <a:srgbClr val="000000"/>
                  </a:outerShdw>
                </a:effectLst>
                <a:latin typeface="Arial" pitchFamily="34" charset="0"/>
                <a:cs typeface="Arial" panose="020B0604020202020204" pitchFamily="34" charset="0"/>
              </a:rPr>
              <a:t>hospit</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a:t>
            </a:r>
          </a:p>
        </p:txBody>
      </p:sp>
      <p:sp>
        <p:nvSpPr>
          <p:cNvPr id="13" name="Rectangle 4">
            <a:extLst>
              <a:ext uri="{FF2B5EF4-FFF2-40B4-BE49-F238E27FC236}">
                <a16:creationId xmlns="" xmlns:a16="http://schemas.microsoft.com/office/drawing/2014/main" id="{478C1A37-B69F-4598-93F1-86C31C183F17}"/>
              </a:ext>
            </a:extLst>
          </p:cNvPr>
          <p:cNvSpPr>
            <a:spLocks noChangeArrowheads="1"/>
          </p:cNvSpPr>
          <p:nvPr/>
        </p:nvSpPr>
        <p:spPr bwMode="auto">
          <a:xfrm>
            <a:off x="1532335" y="3996929"/>
            <a:ext cx="6175772" cy="710934"/>
          </a:xfrm>
          <a:prstGeom prst="rect">
            <a:avLst/>
          </a:prstGeom>
          <a:noFill/>
          <a:ln w="9525">
            <a:noFill/>
            <a:miter lim="800000"/>
            <a:headEnd/>
            <a:tailEnd/>
          </a:ln>
        </p:spPr>
        <p:txBody>
          <a:bodyPr lIns="69056" tIns="34529" rIns="69056" bIns="34529">
            <a:spAutoFit/>
          </a:bodyPr>
          <a:lstStyle/>
          <a:p>
            <a:pPr algn="ctr" defTabSz="685800">
              <a:lnSpc>
                <a:spcPts val="750"/>
              </a:lnSpc>
              <a:defRPr/>
            </a:pPr>
            <a:endParaRPr lang="en-CA" sz="1200" b="1" kern="0" dirty="0">
              <a:solidFill>
                <a:srgbClr val="618FFD">
                  <a:lumMod val="60000"/>
                  <a:lumOff val="40000"/>
                </a:srgbClr>
              </a:solidFill>
              <a:effectLst>
                <a:outerShdw blurRad="38100" dist="38100" dir="2700000" algn="tl">
                  <a:srgbClr val="000000"/>
                </a:outerShdw>
              </a:effectLst>
              <a:latin typeface="Arial" pitchFamily="34" charset="0"/>
              <a:cs typeface="Arial" panose="020B0604020202020204" pitchFamily="34" charset="0"/>
            </a:endParaRPr>
          </a:p>
          <a:p>
            <a:pPr algn="ctr" defTabSz="685800">
              <a:lnSpc>
                <a:spcPts val="1350"/>
              </a:lnSpc>
              <a:defRPr/>
            </a:pPr>
            <a:r>
              <a:rPr lang="en-CA" sz="1200"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Compared with placebo in ptes with recent  ACS, alirocumab 75 mg or 150 mg subcutaneous  Q2W, targeting LDL-C levels 25-50 mg/</a:t>
            </a:r>
            <a:r>
              <a:rPr lang="en-CA" sz="1200" b="1" kern="0" dirty="0" err="1">
                <a:solidFill>
                  <a:srgbClr val="FFFFFF"/>
                </a:solidFill>
                <a:effectLst>
                  <a:outerShdw blurRad="38100" dist="38100" dir="2700000" algn="tl">
                    <a:srgbClr val="000000"/>
                  </a:outerShdw>
                </a:effectLst>
                <a:latin typeface="Arial" pitchFamily="34" charset="0"/>
                <a:cs typeface="Arial" panose="020B0604020202020204" pitchFamily="34" charset="0"/>
              </a:rPr>
              <a:t>dL</a:t>
            </a:r>
            <a:r>
              <a:rPr lang="en-CA" sz="1200"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 reduce MACE, MI and ischemic stroke and was associated with a lower rate of all-cause mortality</a:t>
            </a:r>
          </a:p>
        </p:txBody>
      </p:sp>
      <p:sp>
        <p:nvSpPr>
          <p:cNvPr id="14" name="Rectangle 6">
            <a:extLst>
              <a:ext uri="{FF2B5EF4-FFF2-40B4-BE49-F238E27FC236}">
                <a16:creationId xmlns="" xmlns:a16="http://schemas.microsoft.com/office/drawing/2014/main" id="{AC3D9D8D-2216-4B81-931E-50AC9ABA032E}"/>
              </a:ext>
            </a:extLst>
          </p:cNvPr>
          <p:cNvSpPr>
            <a:spLocks noChangeArrowheads="1"/>
          </p:cNvSpPr>
          <p:nvPr/>
        </p:nvSpPr>
        <p:spPr bwMode="auto">
          <a:xfrm>
            <a:off x="2075260" y="4782741"/>
            <a:ext cx="2786063" cy="23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p>
            <a:pPr defTabSz="685800">
              <a:defRPr/>
            </a:pPr>
            <a:r>
              <a:rPr lang="es-ES_tradnl" altLang="es-ES" sz="1050" b="1" kern="0" dirty="0" err="1">
                <a:solidFill>
                  <a:srgbClr val="FFFFFF"/>
                </a:solidFill>
                <a:latin typeface="Arial" pitchFamily="34" charset="0"/>
                <a:cs typeface="Arial" panose="020B0604020202020204" pitchFamily="34" charset="0"/>
              </a:rPr>
              <a:t>Steg</a:t>
            </a:r>
            <a:r>
              <a:rPr lang="es-ES_tradnl" altLang="es-ES" sz="1050" b="1" kern="0" dirty="0">
                <a:solidFill>
                  <a:srgbClr val="FFFFFF"/>
                </a:solidFill>
                <a:latin typeface="Arial" pitchFamily="34" charset="0"/>
                <a:cs typeface="Arial" panose="020B0604020202020204" pitchFamily="34" charset="0"/>
              </a:rPr>
              <a:t> G, et al. ACC´18, </a:t>
            </a:r>
            <a:r>
              <a:rPr lang="es-ES_tradnl" altLang="es-ES" sz="1050" b="1" kern="0" dirty="0" err="1">
                <a:solidFill>
                  <a:srgbClr val="FFFFFF"/>
                </a:solidFill>
                <a:latin typeface="Arial" pitchFamily="34" charset="0"/>
                <a:cs typeface="Arial" panose="020B0604020202020204" pitchFamily="34" charset="0"/>
              </a:rPr>
              <a:t>March</a:t>
            </a:r>
            <a:r>
              <a:rPr lang="es-ES_tradnl" altLang="es-ES" sz="1050" b="1" kern="0" dirty="0">
                <a:solidFill>
                  <a:srgbClr val="FFFFFF"/>
                </a:solidFill>
                <a:latin typeface="Arial" pitchFamily="34" charset="0"/>
                <a:cs typeface="Arial" panose="020B0604020202020204" pitchFamily="34" charset="0"/>
              </a:rPr>
              <a:t> 10, 2018</a:t>
            </a:r>
          </a:p>
        </p:txBody>
      </p:sp>
      <p:pic>
        <p:nvPicPr>
          <p:cNvPr id="664578" name="Picture 2">
            <a:extLst>
              <a:ext uri="{FF2B5EF4-FFF2-40B4-BE49-F238E27FC236}">
                <a16:creationId xmlns="" xmlns:a16="http://schemas.microsoft.com/office/drawing/2014/main" id="{7AF721A8-C8A8-4595-BD07-378AD874EA10}"/>
              </a:ext>
            </a:extLst>
          </p:cNvPr>
          <p:cNvPicPr>
            <a:picLocks noChangeAspect="1" noChangeArrowheads="1"/>
          </p:cNvPicPr>
          <p:nvPr/>
        </p:nvPicPr>
        <p:blipFill>
          <a:blip r:embed="rId6"/>
          <a:srcRect/>
          <a:stretch>
            <a:fillRect/>
          </a:stretch>
        </p:blipFill>
        <p:spPr bwMode="auto">
          <a:xfrm>
            <a:off x="806053" y="213122"/>
            <a:ext cx="1357313" cy="45720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rgbClr val="FF0000"/>
                </a:solidFill>
                <a:prstDash val="solid"/>
                <a:miter lim="800000"/>
                <a:headEnd type="none" w="med" len="med"/>
                <a:tailEnd type="none" w="med" len="med"/>
              </a14:hiddenLine>
            </a:ext>
          </a:extLst>
        </p:spPr>
      </p:pic>
      <p:grpSp>
        <p:nvGrpSpPr>
          <p:cNvPr id="273418" name="6 Grupo">
            <a:extLst>
              <a:ext uri="{FF2B5EF4-FFF2-40B4-BE49-F238E27FC236}">
                <a16:creationId xmlns="" xmlns:a16="http://schemas.microsoft.com/office/drawing/2014/main" id="{7F8FF5D9-CF18-4AF5-8906-741F4FE76538}"/>
              </a:ext>
            </a:extLst>
          </p:cNvPr>
          <p:cNvGrpSpPr>
            <a:grpSpLocks/>
          </p:cNvGrpSpPr>
          <p:nvPr/>
        </p:nvGrpSpPr>
        <p:grpSpPr bwMode="auto">
          <a:xfrm>
            <a:off x="1206104" y="1914525"/>
            <a:ext cx="3133725" cy="1985963"/>
            <a:chOff x="389519" y="2552227"/>
            <a:chExt cx="4179095" cy="2648819"/>
          </a:xfrm>
        </p:grpSpPr>
        <p:grpSp>
          <p:nvGrpSpPr>
            <p:cNvPr id="273426" name="3 Grupo">
              <a:extLst>
                <a:ext uri="{FF2B5EF4-FFF2-40B4-BE49-F238E27FC236}">
                  <a16:creationId xmlns="" xmlns:a16="http://schemas.microsoft.com/office/drawing/2014/main" id="{5337A1C6-868A-4063-9C5E-A2299B85BEF2}"/>
                </a:ext>
              </a:extLst>
            </p:cNvPr>
            <p:cNvGrpSpPr>
              <a:grpSpLocks/>
            </p:cNvGrpSpPr>
            <p:nvPr/>
          </p:nvGrpSpPr>
          <p:grpSpPr bwMode="auto">
            <a:xfrm>
              <a:off x="389519" y="2552227"/>
              <a:ext cx="4179095" cy="2634541"/>
              <a:chOff x="389520" y="2568123"/>
              <a:chExt cx="4179095" cy="2634541"/>
            </a:xfrm>
          </p:grpSpPr>
          <p:pic>
            <p:nvPicPr>
              <p:cNvPr id="664579" name="Picture 3">
                <a:extLst>
                  <a:ext uri="{FF2B5EF4-FFF2-40B4-BE49-F238E27FC236}">
                    <a16:creationId xmlns="" xmlns:a16="http://schemas.microsoft.com/office/drawing/2014/main" id="{B97B6A80-0092-43BE-88BC-5A40CC3573F0}"/>
                  </a:ext>
                </a:extLst>
              </p:cNvPr>
              <p:cNvPicPr>
                <a:picLocks noChangeAspect="1" noChangeArrowheads="1"/>
              </p:cNvPicPr>
              <p:nvPr/>
            </p:nvPicPr>
            <p:blipFill>
              <a:blip r:embed="rId7"/>
              <a:srcRect/>
              <a:stretch>
                <a:fillRect/>
              </a:stretch>
            </p:blipFill>
            <p:spPr bwMode="auto">
              <a:xfrm>
                <a:off x="389520" y="2568123"/>
                <a:ext cx="4179095" cy="2634527"/>
              </a:xfrm>
              <a:prstGeom prst="rect">
                <a:avLst/>
              </a:prstGeom>
              <a:solidFill>
                <a:srgbClr val="FFFFFF"/>
              </a:solidFill>
              <a:ln>
                <a:noFill/>
              </a:ln>
              <a:effectLst>
                <a:prstShdw prst="shdw17" dist="17961" dir="2700000">
                  <a:schemeClr val="accent1">
                    <a:gamma/>
                    <a:shade val="60000"/>
                    <a:invGamma/>
                  </a:schemeClr>
                </a:prstShdw>
              </a:effectLst>
            </p:spPr>
          </p:pic>
          <p:sp>
            <p:nvSpPr>
              <p:cNvPr id="2" name="1 Rectángulo">
                <a:extLst>
                  <a:ext uri="{FF2B5EF4-FFF2-40B4-BE49-F238E27FC236}">
                    <a16:creationId xmlns="" xmlns:a16="http://schemas.microsoft.com/office/drawing/2014/main" id="{DE640C96-7C1A-47A9-AE86-0C06F9AB3D5A}"/>
                  </a:ext>
                </a:extLst>
              </p:cNvPr>
              <p:cNvSpPr/>
              <p:nvPr/>
            </p:nvSpPr>
            <p:spPr>
              <a:xfrm>
                <a:off x="389520" y="5018440"/>
                <a:ext cx="460463" cy="18421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grpSp>
        <p:sp>
          <p:nvSpPr>
            <p:cNvPr id="6" name="5 Rectángulo">
              <a:extLst>
                <a:ext uri="{FF2B5EF4-FFF2-40B4-BE49-F238E27FC236}">
                  <a16:creationId xmlns="" xmlns:a16="http://schemas.microsoft.com/office/drawing/2014/main" id="{FC4B7369-8120-4F5B-A4C3-EFD7544FF16D}"/>
                </a:ext>
              </a:extLst>
            </p:cNvPr>
            <p:cNvSpPr/>
            <p:nvPr/>
          </p:nvSpPr>
          <p:spPr>
            <a:xfrm>
              <a:off x="389519" y="2552227"/>
              <a:ext cx="4179095" cy="2648819"/>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grpSp>
      <p:grpSp>
        <p:nvGrpSpPr>
          <p:cNvPr id="273419" name="7 Grupo">
            <a:extLst>
              <a:ext uri="{FF2B5EF4-FFF2-40B4-BE49-F238E27FC236}">
                <a16:creationId xmlns="" xmlns:a16="http://schemas.microsoft.com/office/drawing/2014/main" id="{761A4B6B-51F3-4FA8-8A82-E7DC705AE638}"/>
              </a:ext>
            </a:extLst>
          </p:cNvPr>
          <p:cNvGrpSpPr>
            <a:grpSpLocks/>
          </p:cNvGrpSpPr>
          <p:nvPr/>
        </p:nvGrpSpPr>
        <p:grpSpPr bwMode="auto">
          <a:xfrm>
            <a:off x="4676776" y="1903810"/>
            <a:ext cx="3346847" cy="1985963"/>
            <a:chOff x="5283365" y="2538057"/>
            <a:chExt cx="4462589" cy="2648819"/>
          </a:xfrm>
        </p:grpSpPr>
        <p:grpSp>
          <p:nvGrpSpPr>
            <p:cNvPr id="273422" name="4 Grupo">
              <a:extLst>
                <a:ext uri="{FF2B5EF4-FFF2-40B4-BE49-F238E27FC236}">
                  <a16:creationId xmlns="" xmlns:a16="http://schemas.microsoft.com/office/drawing/2014/main" id="{BC7FB1AE-58D6-439C-9129-2226A22E30F1}"/>
                </a:ext>
              </a:extLst>
            </p:cNvPr>
            <p:cNvGrpSpPr>
              <a:grpSpLocks/>
            </p:cNvGrpSpPr>
            <p:nvPr/>
          </p:nvGrpSpPr>
          <p:grpSpPr bwMode="auto">
            <a:xfrm>
              <a:off x="5283365" y="2550127"/>
              <a:ext cx="4462589" cy="2631681"/>
              <a:chOff x="5283365" y="2571393"/>
              <a:chExt cx="4462589" cy="2631681"/>
            </a:xfrm>
          </p:grpSpPr>
          <p:pic>
            <p:nvPicPr>
              <p:cNvPr id="664580" name="Picture 4">
                <a:extLst>
                  <a:ext uri="{FF2B5EF4-FFF2-40B4-BE49-F238E27FC236}">
                    <a16:creationId xmlns="" xmlns:a16="http://schemas.microsoft.com/office/drawing/2014/main" id="{43081168-7F44-447F-A0CD-73995F87B4DD}"/>
                  </a:ext>
                </a:extLst>
              </p:cNvPr>
              <p:cNvPicPr>
                <a:picLocks noChangeAspect="1" noChangeArrowheads="1"/>
              </p:cNvPicPr>
              <p:nvPr/>
            </p:nvPicPr>
            <p:blipFill>
              <a:blip r:embed="rId8"/>
              <a:srcRect/>
              <a:stretch>
                <a:fillRect/>
              </a:stretch>
            </p:blipFill>
            <p:spPr bwMode="auto">
              <a:xfrm>
                <a:off x="5283365" y="2572027"/>
                <a:ext cx="4462589" cy="2629762"/>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rgbClr val="FF0000"/>
                    </a:solidFill>
                    <a:prstDash val="solid"/>
                    <a:miter lim="800000"/>
                    <a:headEnd type="none" w="med" len="med"/>
                    <a:tailEnd type="none" w="med" len="med"/>
                  </a14:hiddenLine>
                </a:ext>
              </a:extLst>
            </p:spPr>
          </p:pic>
          <p:sp>
            <p:nvSpPr>
              <p:cNvPr id="21" name="20 Rectángulo">
                <a:extLst>
                  <a:ext uri="{FF2B5EF4-FFF2-40B4-BE49-F238E27FC236}">
                    <a16:creationId xmlns="" xmlns:a16="http://schemas.microsoft.com/office/drawing/2014/main" id="{BE641D27-D7DF-4071-AF6E-E92A3C3ED065}"/>
                  </a:ext>
                </a:extLst>
              </p:cNvPr>
              <p:cNvSpPr/>
              <p:nvPr/>
            </p:nvSpPr>
            <p:spPr>
              <a:xfrm>
                <a:off x="5288128" y="5019167"/>
                <a:ext cx="460388" cy="18421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grpSp>
        <p:sp>
          <p:nvSpPr>
            <p:cNvPr id="24" name="23 Rectángulo">
              <a:extLst>
                <a:ext uri="{FF2B5EF4-FFF2-40B4-BE49-F238E27FC236}">
                  <a16:creationId xmlns="" xmlns:a16="http://schemas.microsoft.com/office/drawing/2014/main" id="{6453C685-9017-442E-ADB9-7FDE46439D58}"/>
                </a:ext>
              </a:extLst>
            </p:cNvPr>
            <p:cNvSpPr/>
            <p:nvPr/>
          </p:nvSpPr>
          <p:spPr>
            <a:xfrm>
              <a:off x="5288128" y="2538057"/>
              <a:ext cx="4451476" cy="2648819"/>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0027AF"/>
                </a:solidFill>
                <a:latin typeface="Arial"/>
              </a:endParaRPr>
            </a:p>
          </p:txBody>
        </p:sp>
      </p:grpSp>
      <p:sp>
        <p:nvSpPr>
          <p:cNvPr id="273420" name="14 CuadroTexto">
            <a:extLst>
              <a:ext uri="{FF2B5EF4-FFF2-40B4-BE49-F238E27FC236}">
                <a16:creationId xmlns="" xmlns:a16="http://schemas.microsoft.com/office/drawing/2014/main" id="{3231192E-83DE-47B6-B055-4735860395F4}"/>
              </a:ext>
            </a:extLst>
          </p:cNvPr>
          <p:cNvSpPr txBox="1">
            <a:spLocks noChangeArrowheads="1"/>
          </p:cNvSpPr>
          <p:nvPr/>
        </p:nvSpPr>
        <p:spPr bwMode="auto">
          <a:xfrm>
            <a:off x="1652587" y="1543050"/>
            <a:ext cx="233910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r>
              <a:rPr lang="es-ES" altLang="es-ES" sz="1350" b="1">
                <a:solidFill>
                  <a:srgbClr val="D3D3D3"/>
                </a:solidFill>
                <a:latin typeface="Arial" panose="020B0604020202020204" pitchFamily="34" charset="0"/>
                <a:cs typeface="Arial" panose="020B0604020202020204" pitchFamily="34" charset="0"/>
              </a:rPr>
              <a:t>Primary Efficacy Endpoint</a:t>
            </a:r>
          </a:p>
        </p:txBody>
      </p:sp>
      <p:sp>
        <p:nvSpPr>
          <p:cNvPr id="273421" name="27 CuadroTexto">
            <a:extLst>
              <a:ext uri="{FF2B5EF4-FFF2-40B4-BE49-F238E27FC236}">
                <a16:creationId xmlns="" xmlns:a16="http://schemas.microsoft.com/office/drawing/2014/main" id="{D7D4DEF1-A5B9-483E-8C98-639BE60D8F93}"/>
              </a:ext>
            </a:extLst>
          </p:cNvPr>
          <p:cNvSpPr txBox="1">
            <a:spLocks noChangeArrowheads="1"/>
          </p:cNvSpPr>
          <p:nvPr/>
        </p:nvSpPr>
        <p:spPr bwMode="auto">
          <a:xfrm>
            <a:off x="5718572" y="1543050"/>
            <a:ext cx="151195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r>
              <a:rPr lang="es-ES" altLang="es-ES" sz="1350" b="1">
                <a:solidFill>
                  <a:srgbClr val="D3D3D3"/>
                </a:solidFill>
                <a:latin typeface="Arial" panose="020B0604020202020204" pitchFamily="34" charset="0"/>
                <a:cs typeface="Arial" panose="020B0604020202020204" pitchFamily="34" charset="0"/>
              </a:rPr>
              <a:t>All-Cause Death</a:t>
            </a:r>
          </a:p>
        </p:txBody>
      </p:sp>
    </p:spTree>
    <p:extLst>
      <p:ext uri="{BB962C8B-B14F-4D97-AF65-F5344CB8AC3E}">
        <p14:creationId xmlns:p14="http://schemas.microsoft.com/office/powerpoint/2010/main" val="2480648770"/>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30">
            <a:extLst>
              <a:ext uri="{FF2B5EF4-FFF2-40B4-BE49-F238E27FC236}">
                <a16:creationId xmlns="" xmlns:a16="http://schemas.microsoft.com/office/drawing/2014/main" id="{D8EA7394-D509-41F8-9C8C-858757C16D74}"/>
              </a:ext>
            </a:extLst>
          </p:cNvPr>
          <p:cNvSpPr>
            <a:spLocks noChangeArrowheads="1"/>
          </p:cNvSpPr>
          <p:nvPr/>
        </p:nvSpPr>
        <p:spPr bwMode="auto">
          <a:xfrm>
            <a:off x="1276350" y="3365898"/>
            <a:ext cx="6075760" cy="434578"/>
          </a:xfrm>
          <a:prstGeom prst="rect">
            <a:avLst/>
          </a:prstGeom>
          <a:solidFill>
            <a:srgbClr val="003366"/>
          </a:solidFill>
          <a:ln w="9525">
            <a:solidFill>
              <a:srgbClr val="FFFF66"/>
            </a:solidFill>
            <a:miter lim="800000"/>
            <a:headEnd/>
            <a:tailEnd/>
          </a:ln>
          <a:effectLst/>
        </p:spPr>
        <p:txBody>
          <a:bodyPr wrap="none" anchor="ctr"/>
          <a:lstStyle/>
          <a:p>
            <a:pPr defTabSz="685800" eaLnBrk="0" fontAlgn="base" hangingPunct="0">
              <a:lnSpc>
                <a:spcPts val="3450"/>
              </a:lnSpc>
              <a:spcBef>
                <a:spcPct val="0"/>
              </a:spcBef>
              <a:spcAft>
                <a:spcPct val="0"/>
              </a:spcAft>
              <a:defRPr/>
            </a:pPr>
            <a:endParaRPr lang="es-ES">
              <a:solidFill>
                <a:srgbClr val="000000"/>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sp>
        <p:nvSpPr>
          <p:cNvPr id="173058" name="Rectangle 1026">
            <a:extLst>
              <a:ext uri="{FF2B5EF4-FFF2-40B4-BE49-F238E27FC236}">
                <a16:creationId xmlns="" xmlns:a16="http://schemas.microsoft.com/office/drawing/2014/main" id="{4C193B1C-49E6-473F-9A91-8DF27357FF49}"/>
              </a:ext>
            </a:extLst>
          </p:cNvPr>
          <p:cNvSpPr>
            <a:spLocks noChangeArrowheads="1"/>
          </p:cNvSpPr>
          <p:nvPr/>
        </p:nvSpPr>
        <p:spPr bwMode="auto">
          <a:xfrm>
            <a:off x="714375" y="0"/>
            <a:ext cx="7715250" cy="910829"/>
          </a:xfrm>
          <a:prstGeom prst="rect">
            <a:avLst/>
          </a:prstGeom>
          <a:solidFill>
            <a:srgbClr val="000061"/>
          </a:solidFill>
          <a:ln w="9525">
            <a:noFill/>
            <a:miter lim="800000"/>
            <a:headEnd/>
            <a:tailEnd/>
          </a:ln>
          <a:effectLst/>
        </p:spPr>
        <p:txBody>
          <a:bodyPr wrap="none" anchor="ctr"/>
          <a:lstStyle/>
          <a:p>
            <a:pPr defTabSz="685800" fontAlgn="base">
              <a:spcBef>
                <a:spcPct val="0"/>
              </a:spcBef>
              <a:spcAft>
                <a:spcPct val="0"/>
              </a:spcAft>
              <a:defRPr/>
            </a:pPr>
            <a:endParaRPr lang="en-US" sz="1650" dirty="0">
              <a:solidFill>
                <a:srgbClr val="000000"/>
              </a:solidFill>
              <a:effectLst>
                <a:outerShdw blurRad="38100" dist="38100" dir="2700000" algn="tl">
                  <a:srgbClr val="FFFFFF"/>
                </a:outerShdw>
              </a:effectLst>
              <a:latin typeface="Swis721 Hv BT" pitchFamily="34" charset="0"/>
              <a:cs typeface="Arial" panose="020B0604020202020204" pitchFamily="34" charset="0"/>
            </a:endParaRPr>
          </a:p>
        </p:txBody>
      </p:sp>
      <p:sp>
        <p:nvSpPr>
          <p:cNvPr id="173059" name="Line 1027">
            <a:extLst>
              <a:ext uri="{FF2B5EF4-FFF2-40B4-BE49-F238E27FC236}">
                <a16:creationId xmlns="" xmlns:a16="http://schemas.microsoft.com/office/drawing/2014/main" id="{6104F346-C7F9-48AF-BEE5-13F9692EB441}"/>
              </a:ext>
            </a:extLst>
          </p:cNvPr>
          <p:cNvSpPr>
            <a:spLocks noChangeShapeType="1"/>
          </p:cNvSpPr>
          <p:nvPr/>
        </p:nvSpPr>
        <p:spPr bwMode="auto">
          <a:xfrm>
            <a:off x="714375" y="910829"/>
            <a:ext cx="7705725" cy="0"/>
          </a:xfrm>
          <a:prstGeom prst="line">
            <a:avLst/>
          </a:prstGeom>
          <a:noFill/>
          <a:ln w="12700">
            <a:solidFill>
              <a:srgbClr val="C4C4C4"/>
            </a:solidFill>
            <a:round/>
            <a:headEnd type="none" w="sm" len="sm"/>
            <a:tailEnd type="none" w="sm" len="sm"/>
          </a:ln>
          <a:effectLst>
            <a:outerShdw dist="17961" dir="2700000" algn="ctr" rotWithShape="0">
              <a:schemeClr val="tx2"/>
            </a:outerShdw>
          </a:effectLst>
        </p:spPr>
        <p:txBody>
          <a:bodyPr wrap="none" anchor="ctr"/>
          <a:lstStyle/>
          <a:p>
            <a:pPr defTabSz="685800" fontAlgn="base">
              <a:spcBef>
                <a:spcPct val="0"/>
              </a:spcBef>
              <a:spcAft>
                <a:spcPct val="0"/>
              </a:spcAft>
              <a:defRPr/>
            </a:pPr>
            <a:endParaRPr lang="es-ES" sz="1350">
              <a:solidFill>
                <a:srgbClr val="000000"/>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pic>
        <p:nvPicPr>
          <p:cNvPr id="274437" name="Picture 17">
            <a:extLst>
              <a:ext uri="{FF2B5EF4-FFF2-40B4-BE49-F238E27FC236}">
                <a16:creationId xmlns="" xmlns:a16="http://schemas.microsoft.com/office/drawing/2014/main" id="{F4358A14-A312-4D77-95B3-6A3CF3D62358}"/>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4438" name="Picture 18">
            <a:extLst>
              <a:ext uri="{FF2B5EF4-FFF2-40B4-BE49-F238E27FC236}">
                <a16:creationId xmlns="" xmlns:a16="http://schemas.microsoft.com/office/drawing/2014/main" id="{518B2F6D-9496-400A-8AEF-7C0588E7C045}"/>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a:extLst>
              <a:ext uri="{FF2B5EF4-FFF2-40B4-BE49-F238E27FC236}">
                <a16:creationId xmlns="" xmlns:a16="http://schemas.microsoft.com/office/drawing/2014/main" id="{E169C51B-2626-4456-BD02-D73F6E7A1BDC}"/>
              </a:ext>
            </a:extLst>
          </p:cNvPr>
          <p:cNvSpPr/>
          <p:nvPr/>
        </p:nvSpPr>
        <p:spPr>
          <a:xfrm>
            <a:off x="1288256" y="229791"/>
            <a:ext cx="6581775" cy="400110"/>
          </a:xfrm>
          <a:prstGeom prst="rect">
            <a:avLst/>
          </a:prstGeom>
        </p:spPr>
        <p:txBody>
          <a:bodyPr>
            <a:spAutoFit/>
          </a:bodyPr>
          <a:lstStyle/>
          <a:p>
            <a:pPr algn="ctr" defTabSz="685800">
              <a:lnSpc>
                <a:spcPts val="2400"/>
              </a:lnSpc>
              <a:defRPr/>
            </a:pPr>
            <a:r>
              <a:rPr lang="es-ES" sz="2400" b="1" kern="0" dirty="0">
                <a:solidFill>
                  <a:srgbClr val="FFFF00"/>
                </a:solidFill>
                <a:effectLst>
                  <a:outerShdw blurRad="38100" dist="38100" dir="2700000" algn="tl">
                    <a:srgbClr val="000000"/>
                  </a:outerShdw>
                </a:effectLst>
                <a:latin typeface="Arial" pitchFamily="34" charset="0"/>
                <a:cs typeface="Arial" panose="020B0604020202020204" pitchFamily="34" charset="0"/>
              </a:rPr>
              <a:t>SCA reciente. Pacientes de riesgo similar</a:t>
            </a:r>
            <a:endParaRPr lang="es-ES" sz="2400" b="1" kern="0" dirty="0">
              <a:solidFill>
                <a:srgbClr val="00AE00">
                  <a:lumMod val="40000"/>
                  <a:lumOff val="60000"/>
                </a:srgbClr>
              </a:solidFill>
              <a:effectLst>
                <a:outerShdw blurRad="38100" dist="38100" dir="2700000" algn="tl">
                  <a:srgbClr val="000000"/>
                </a:outerShdw>
              </a:effectLst>
              <a:latin typeface="Arial" pitchFamily="34" charset="0"/>
              <a:cs typeface="Arial" panose="020B0604020202020204" pitchFamily="34" charset="0"/>
            </a:endParaRPr>
          </a:p>
        </p:txBody>
      </p:sp>
      <p:pic>
        <p:nvPicPr>
          <p:cNvPr id="274440" name="Picture 2">
            <a:extLst>
              <a:ext uri="{FF2B5EF4-FFF2-40B4-BE49-F238E27FC236}">
                <a16:creationId xmlns="" xmlns:a16="http://schemas.microsoft.com/office/drawing/2014/main" id="{17E5E6AD-CCF5-4F69-BEC9-E74971C2DC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029">
            <a:extLst>
              <a:ext uri="{FF2B5EF4-FFF2-40B4-BE49-F238E27FC236}">
                <a16:creationId xmlns="" xmlns:a16="http://schemas.microsoft.com/office/drawing/2014/main" id="{611B8E21-FBA3-4831-994B-7F595F2E11C8}"/>
              </a:ext>
            </a:extLst>
          </p:cNvPr>
          <p:cNvSpPr>
            <a:spLocks noChangeArrowheads="1"/>
          </p:cNvSpPr>
          <p:nvPr/>
        </p:nvSpPr>
        <p:spPr bwMode="auto">
          <a:xfrm>
            <a:off x="1765697" y="1308497"/>
            <a:ext cx="6337697" cy="3209053"/>
          </a:xfrm>
          <a:prstGeom prst="rect">
            <a:avLst/>
          </a:prstGeom>
          <a:noFill/>
          <a:ln w="9525">
            <a:noFill/>
            <a:miter lim="800000"/>
            <a:headEnd/>
            <a:tailEnd/>
          </a:ln>
          <a:effectLst/>
        </p:spPr>
        <p:txBody>
          <a:bodyPr lIns="69056" tIns="34529" rIns="69056" bIns="34529">
            <a:spAutoFit/>
          </a:bodyPr>
          <a:lstStyle/>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1.-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Pronóstico inicial y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de los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SCAs</a:t>
            </a:r>
            <a:endPar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endParaRP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2.-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Pronóstico y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 largo plazo </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3.-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hipolipemiante</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en los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SCAs</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4.-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Otros pacientes de elevado riesgo</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5.-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Potenciales candidatos a  iPCSK9 </a:t>
            </a:r>
          </a:p>
        </p:txBody>
      </p:sp>
    </p:spTree>
    <p:extLst>
      <p:ext uri="{BB962C8B-B14F-4D97-AF65-F5344CB8AC3E}">
        <p14:creationId xmlns:p14="http://schemas.microsoft.com/office/powerpoint/2010/main" val="265070367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58" name="Picture 17">
            <a:extLst>
              <a:ext uri="{FF2B5EF4-FFF2-40B4-BE49-F238E27FC236}">
                <a16:creationId xmlns="" xmlns:a16="http://schemas.microsoft.com/office/drawing/2014/main" id="{43D037E0-B873-4BF6-8CDD-B830A7B43B00}"/>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5459" name="Picture 18">
            <a:extLst>
              <a:ext uri="{FF2B5EF4-FFF2-40B4-BE49-F238E27FC236}">
                <a16:creationId xmlns="" xmlns:a16="http://schemas.microsoft.com/office/drawing/2014/main" id="{85B85367-6E19-45F6-8A65-2DF5A44B1263}"/>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282" name="Picture 2">
            <a:extLst>
              <a:ext uri="{FF2B5EF4-FFF2-40B4-BE49-F238E27FC236}">
                <a16:creationId xmlns="" xmlns:a16="http://schemas.microsoft.com/office/drawing/2014/main" id="{940B7D65-4A67-43C4-A0EC-5CD6168A7AAB}"/>
              </a:ext>
            </a:extLst>
          </p:cNvPr>
          <p:cNvPicPr>
            <a:picLocks noChangeAspect="1" noChangeArrowheads="1"/>
          </p:cNvPicPr>
          <p:nvPr/>
        </p:nvPicPr>
        <p:blipFill>
          <a:blip r:embed="rId5"/>
          <a:srcRect/>
          <a:stretch>
            <a:fillRect/>
          </a:stretch>
        </p:blipFill>
        <p:spPr bwMode="auto">
          <a:xfrm>
            <a:off x="2393156" y="1578769"/>
            <a:ext cx="4444604" cy="2632472"/>
          </a:xfrm>
          <a:prstGeom prst="rect">
            <a:avLst/>
          </a:prstGeom>
          <a:noFill/>
          <a:ln w="9525">
            <a:solidFill>
              <a:schemeClr val="accent2">
                <a:lumMod val="60000"/>
                <a:lumOff val="40000"/>
              </a:schemeClr>
            </a:solidFill>
            <a:miter lim="800000"/>
            <a:headEnd/>
            <a:tailEnd/>
          </a:ln>
          <a:effectLst>
            <a:prstShdw prst="shdw17" dist="17961" dir="2700000">
              <a:schemeClr val="accent1">
                <a:gamma/>
                <a:shade val="60000"/>
                <a:invGamma/>
              </a:schemeClr>
            </a:prstShdw>
          </a:effectLst>
          <a:extLst/>
        </p:spPr>
      </p:pic>
      <p:sp>
        <p:nvSpPr>
          <p:cNvPr id="9" name="8 CuadroTexto">
            <a:extLst>
              <a:ext uri="{FF2B5EF4-FFF2-40B4-BE49-F238E27FC236}">
                <a16:creationId xmlns="" xmlns:a16="http://schemas.microsoft.com/office/drawing/2014/main" id="{CD510340-C0C9-4F58-8937-192B0C248478}"/>
              </a:ext>
            </a:extLst>
          </p:cNvPr>
          <p:cNvSpPr txBox="1"/>
          <p:nvPr/>
        </p:nvSpPr>
        <p:spPr>
          <a:xfrm>
            <a:off x="5329238" y="3402806"/>
            <a:ext cx="1305165" cy="253916"/>
          </a:xfrm>
          <a:prstGeom prst="rect">
            <a:avLst/>
          </a:prstGeom>
          <a:solidFill>
            <a:schemeClr val="bg2">
              <a:lumMod val="75000"/>
            </a:schemeClr>
          </a:solidFill>
          <a:ln>
            <a:solidFill>
              <a:schemeClr val="tx2"/>
            </a:solidFill>
          </a:ln>
        </p:spPr>
        <p:txBody>
          <a:bodyPr wrap="none">
            <a:spAutoFit/>
          </a:bodyPr>
          <a:lstStyle/>
          <a:p>
            <a:pPr defTabSz="685800" fontAlgn="base">
              <a:spcBef>
                <a:spcPct val="0"/>
              </a:spcBef>
              <a:spcAft>
                <a:spcPct val="0"/>
              </a:spcAft>
              <a:defRPr/>
            </a:pPr>
            <a:r>
              <a:rPr lang="es-ES" sz="1050" b="1" dirty="0" err="1">
                <a:solidFill>
                  <a:srgbClr val="FFFFFF"/>
                </a:solidFill>
                <a:latin typeface="Arial" pitchFamily="34" charset="0"/>
                <a:cs typeface="Arial" panose="020B0604020202020204" pitchFamily="34" charset="0"/>
              </a:rPr>
              <a:t>Primary</a:t>
            </a:r>
            <a:r>
              <a:rPr lang="es-ES" sz="1050" b="1" dirty="0">
                <a:solidFill>
                  <a:srgbClr val="FFFFFF"/>
                </a:solidFill>
                <a:latin typeface="Arial" pitchFamily="34" charset="0"/>
                <a:cs typeface="Arial" panose="020B0604020202020204" pitchFamily="34" charset="0"/>
              </a:rPr>
              <a:t> </a:t>
            </a:r>
            <a:r>
              <a:rPr lang="es-ES" sz="1050" b="1" dirty="0" err="1">
                <a:solidFill>
                  <a:srgbClr val="FFFFFF"/>
                </a:solidFill>
                <a:latin typeface="Arial" pitchFamily="34" charset="0"/>
                <a:cs typeface="Arial" panose="020B0604020202020204" pitchFamily="34" charset="0"/>
              </a:rPr>
              <a:t>Endpoint</a:t>
            </a:r>
            <a:endParaRPr lang="es-ES" sz="1050" b="1" dirty="0">
              <a:solidFill>
                <a:srgbClr val="FFFFFF"/>
              </a:solidFill>
              <a:latin typeface="Arial" pitchFamily="34" charset="0"/>
              <a:cs typeface="Arial" panose="020B0604020202020204" pitchFamily="34" charset="0"/>
            </a:endParaRPr>
          </a:p>
        </p:txBody>
      </p:sp>
      <p:pic>
        <p:nvPicPr>
          <p:cNvPr id="275462" name="Picture 2">
            <a:extLst>
              <a:ext uri="{FF2B5EF4-FFF2-40B4-BE49-F238E27FC236}">
                <a16:creationId xmlns="" xmlns:a16="http://schemas.microsoft.com/office/drawing/2014/main" id="{A93FC688-FA05-4F4D-893D-1F0BA5C6B32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a:extLst>
              <a:ext uri="{FF2B5EF4-FFF2-40B4-BE49-F238E27FC236}">
                <a16:creationId xmlns="" xmlns:a16="http://schemas.microsoft.com/office/drawing/2014/main" id="{5E84AE34-157F-4C7C-805D-C5917B59B3E6}"/>
              </a:ext>
            </a:extLst>
          </p:cNvPr>
          <p:cNvPicPr>
            <a:picLocks noChangeAspect="1" noChangeArrowheads="1"/>
          </p:cNvPicPr>
          <p:nvPr/>
        </p:nvPicPr>
        <p:blipFill>
          <a:blip r:embed="rId7"/>
          <a:srcRect/>
          <a:stretch>
            <a:fillRect/>
          </a:stretch>
        </p:blipFill>
        <p:spPr bwMode="auto">
          <a:xfrm>
            <a:off x="772716" y="110728"/>
            <a:ext cx="1141809" cy="471488"/>
          </a:xfrm>
          <a:prstGeom prst="rect">
            <a:avLst/>
          </a:prstGeom>
          <a:noFill/>
          <a:ln w="9525">
            <a:solidFill>
              <a:schemeClr val="tx1"/>
            </a:solidFill>
            <a:miter lim="800000"/>
            <a:headEnd/>
            <a:tailEnd/>
          </a:ln>
          <a:effectLst>
            <a:prstShdw prst="shdw17" dist="17961" dir="2700000">
              <a:schemeClr val="accent1">
                <a:gamma/>
                <a:shade val="60000"/>
                <a:invGamma/>
              </a:schemeClr>
            </a:prstShdw>
          </a:effectLst>
          <a:extLst/>
        </p:spPr>
      </p:pic>
      <p:sp>
        <p:nvSpPr>
          <p:cNvPr id="275464" name="Rectangle 6">
            <a:extLst>
              <a:ext uri="{FF2B5EF4-FFF2-40B4-BE49-F238E27FC236}">
                <a16:creationId xmlns="" xmlns:a16="http://schemas.microsoft.com/office/drawing/2014/main" id="{82FECDDA-E889-489B-A765-11F0C36A7EE4}"/>
              </a:ext>
            </a:extLst>
          </p:cNvPr>
          <p:cNvSpPr>
            <a:spLocks noChangeArrowheads="1"/>
          </p:cNvSpPr>
          <p:nvPr/>
        </p:nvSpPr>
        <p:spPr bwMode="auto">
          <a:xfrm>
            <a:off x="1581150" y="4807744"/>
            <a:ext cx="3255169" cy="219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r>
              <a:rPr lang="es-ES_tradnl" altLang="es-ES" sz="975" b="1">
                <a:solidFill>
                  <a:srgbClr val="FFFFFF"/>
                </a:solidFill>
                <a:latin typeface="Arial" panose="020B0604020202020204" pitchFamily="34" charset="0"/>
                <a:cs typeface="Arial" panose="020B0604020202020204" pitchFamily="34" charset="0"/>
              </a:rPr>
              <a:t>Sabatine MS, et al. NEJM 2017,  March 17, org</a:t>
            </a:r>
          </a:p>
        </p:txBody>
      </p:sp>
      <p:sp>
        <p:nvSpPr>
          <p:cNvPr id="13" name="Rectangle 4">
            <a:extLst>
              <a:ext uri="{FF2B5EF4-FFF2-40B4-BE49-F238E27FC236}">
                <a16:creationId xmlns="" xmlns:a16="http://schemas.microsoft.com/office/drawing/2014/main" id="{D8E6EE9B-0D27-42BC-A23B-5EF8D2803E38}"/>
              </a:ext>
            </a:extLst>
          </p:cNvPr>
          <p:cNvSpPr>
            <a:spLocks noChangeArrowheads="1"/>
          </p:cNvSpPr>
          <p:nvPr/>
        </p:nvSpPr>
        <p:spPr bwMode="auto">
          <a:xfrm>
            <a:off x="1595438" y="211931"/>
            <a:ext cx="6946106" cy="351861"/>
          </a:xfrm>
          <a:prstGeom prst="rect">
            <a:avLst/>
          </a:prstGeom>
          <a:noFill/>
          <a:ln w="9525">
            <a:noFill/>
            <a:miter lim="800000"/>
            <a:headEnd/>
            <a:tailEnd/>
          </a:ln>
        </p:spPr>
        <p:txBody>
          <a:bodyPr lIns="69056" tIns="34529" rIns="69056" bIns="34529">
            <a:spAutoFit/>
          </a:bodyPr>
          <a:lstStyle/>
          <a:p>
            <a:pPr algn="ctr" defTabSz="685800" fontAlgn="base">
              <a:lnSpc>
                <a:spcPts val="2175"/>
              </a:lnSpc>
              <a:spcBef>
                <a:spcPct val="0"/>
              </a:spcBef>
              <a:spcAft>
                <a:spcPct val="0"/>
              </a:spcAft>
              <a:defRPr/>
            </a:pPr>
            <a:r>
              <a:rPr lang="en-US" sz="1950" b="1" dirty="0">
                <a:solidFill>
                  <a:srgbClr val="00AE00">
                    <a:lumMod val="40000"/>
                    <a:lumOff val="60000"/>
                  </a:srgbClr>
                </a:solidFill>
                <a:effectLst>
                  <a:outerShdw blurRad="38100" dist="38100" dir="2700000" algn="tl">
                    <a:srgbClr val="000000"/>
                  </a:outerShdw>
                </a:effectLst>
                <a:latin typeface="Arial"/>
                <a:cs typeface="Arial" panose="020B0604020202020204" pitchFamily="34" charset="0"/>
              </a:rPr>
              <a:t>Evolocumab</a:t>
            </a:r>
            <a:r>
              <a:rPr lang="en-US" sz="1950" b="1" dirty="0">
                <a:solidFill>
                  <a:srgbClr val="FFFF00"/>
                </a:solidFill>
                <a:effectLst>
                  <a:outerShdw blurRad="38100" dist="38100" dir="2700000" algn="tl">
                    <a:srgbClr val="000000"/>
                  </a:outerShdw>
                </a:effectLst>
                <a:latin typeface="Arial"/>
                <a:cs typeface="Arial" panose="020B0604020202020204" pitchFamily="34" charset="0"/>
              </a:rPr>
              <a:t> in Patients with </a:t>
            </a:r>
            <a:r>
              <a:rPr lang="en-US" sz="2100" b="1" dirty="0">
                <a:solidFill>
                  <a:srgbClr val="FFFF00"/>
                </a:solidFill>
                <a:effectLst>
                  <a:outerShdw blurRad="38100" dist="38100" dir="2700000" algn="tl">
                    <a:srgbClr val="000000"/>
                  </a:outerShdw>
                </a:effectLst>
                <a:latin typeface="Arial"/>
                <a:cs typeface="Arial" panose="020B0604020202020204" pitchFamily="34" charset="0"/>
              </a:rPr>
              <a:t>Stable CV Disease</a:t>
            </a:r>
            <a:endParaRPr lang="en-US" sz="1950" b="1" dirty="0">
              <a:solidFill>
                <a:srgbClr val="FFC000"/>
              </a:solidFill>
              <a:effectLst>
                <a:outerShdw blurRad="38100" dist="38100" dir="2700000" algn="tl">
                  <a:srgbClr val="000000"/>
                </a:outerShdw>
              </a:effectLst>
              <a:latin typeface="Arial"/>
              <a:cs typeface="Arial" panose="020B0604020202020204" pitchFamily="34" charset="0"/>
            </a:endParaRPr>
          </a:p>
        </p:txBody>
      </p:sp>
      <p:sp>
        <p:nvSpPr>
          <p:cNvPr id="12" name="Rectangle 4">
            <a:extLst>
              <a:ext uri="{FF2B5EF4-FFF2-40B4-BE49-F238E27FC236}">
                <a16:creationId xmlns="" xmlns:a16="http://schemas.microsoft.com/office/drawing/2014/main" id="{C080B6CB-FF1D-4A62-91D6-5899EF09B15F}"/>
              </a:ext>
            </a:extLst>
          </p:cNvPr>
          <p:cNvSpPr>
            <a:spLocks noChangeArrowheads="1"/>
          </p:cNvSpPr>
          <p:nvPr/>
        </p:nvSpPr>
        <p:spPr bwMode="auto">
          <a:xfrm>
            <a:off x="1256110" y="664369"/>
            <a:ext cx="6778228" cy="762230"/>
          </a:xfrm>
          <a:prstGeom prst="rect">
            <a:avLst/>
          </a:prstGeom>
          <a:solidFill>
            <a:srgbClr val="618FFD">
              <a:lumMod val="50000"/>
            </a:srgbClr>
          </a:solidFill>
          <a:ln w="9525">
            <a:noFill/>
            <a:miter lim="800000"/>
            <a:headEnd/>
            <a:tailEnd/>
          </a:ln>
        </p:spPr>
        <p:txBody>
          <a:bodyPr lIns="69056" tIns="34529" rIns="69056" bIns="34529">
            <a:spAutoFit/>
          </a:bodyPr>
          <a:lstStyle/>
          <a:p>
            <a:pPr algn="ctr" defTabSz="685800">
              <a:defRPr/>
            </a:pP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   - 27.564 high risk, stable ptes with atherosclerosis CV disease </a:t>
            </a:r>
            <a:r>
              <a:rPr lang="en-CA" sz="1125" b="1" kern="0" dirty="0">
                <a:solidFill>
                  <a:srgbClr val="FF0000"/>
                </a:solidFill>
                <a:effectLst>
                  <a:outerShdw blurRad="38100" dist="38100" dir="2700000" algn="tl">
                    <a:srgbClr val="000000"/>
                  </a:outerShdw>
                </a:effectLst>
                <a:latin typeface="Arial" pitchFamily="34" charset="0"/>
                <a:cs typeface="Arial" panose="020B0604020202020204" pitchFamily="34" charset="0"/>
              </a:rPr>
              <a:t>(prior MI or stroke, PAD)  </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and LDL-C levels of 70 mg/dl or higher.   High intensity statin therapy  / </a:t>
            </a:r>
          </a:p>
          <a:p>
            <a:pPr algn="ctr" defTabSz="685800">
              <a:defRPr/>
            </a:pP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 Randomized </a:t>
            </a:r>
            <a:r>
              <a:rPr lang="en-CA" sz="1125" b="1" kern="0" dirty="0">
                <a:solidFill>
                  <a:srgbClr val="00AE00">
                    <a:lumMod val="40000"/>
                    <a:lumOff val="60000"/>
                  </a:srgbClr>
                </a:solidFill>
                <a:effectLst>
                  <a:outerShdw blurRad="38100" dist="38100" dir="2700000" algn="tl">
                    <a:srgbClr val="000000"/>
                  </a:outerShdw>
                </a:effectLst>
                <a:latin typeface="Arial" pitchFamily="34" charset="0"/>
                <a:cs typeface="Arial" panose="020B0604020202020204" pitchFamily="34" charset="0"/>
              </a:rPr>
              <a:t>Evolocumab SC (140 mg Q2W or 420 mg QM) </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vs </a:t>
            </a:r>
            <a:r>
              <a:rPr lang="en-CA" sz="1125" b="1" kern="0" dirty="0">
                <a:solidFill>
                  <a:srgbClr val="1DC4FF"/>
                </a:solidFill>
                <a:effectLst>
                  <a:outerShdw blurRad="38100" dist="38100" dir="2700000" algn="tl">
                    <a:srgbClr val="000000"/>
                  </a:outerShdw>
                </a:effectLst>
                <a:latin typeface="Arial" pitchFamily="34" charset="0"/>
                <a:cs typeface="Arial" panose="020B0604020202020204" pitchFamily="34" charset="0"/>
              </a:rPr>
              <a:t>placebo</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 / </a:t>
            </a:r>
          </a:p>
          <a:p>
            <a:pPr algn="ctr" defTabSz="685800">
              <a:defRPr/>
            </a:pP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Mean F/U:  26 months   </a:t>
            </a:r>
            <a:r>
              <a:rPr lang="en-CA" sz="1125" b="1" kern="0" dirty="0">
                <a:solidFill>
                  <a:srgbClr val="919191">
                    <a:lumMod val="20000"/>
                    <a:lumOff val="80000"/>
                  </a:srgbClr>
                </a:solidFill>
                <a:effectLst>
                  <a:outerShdw blurRad="38100" dist="38100" dir="2700000" algn="tl">
                    <a:srgbClr val="000000"/>
                  </a:outerShdw>
                </a:effectLst>
                <a:latin typeface="Arial" pitchFamily="34" charset="0"/>
                <a:cs typeface="Arial" panose="020B0604020202020204" pitchFamily="34" charset="0"/>
              </a:rPr>
              <a:t> /   </a:t>
            </a:r>
            <a:r>
              <a:rPr lang="en-CA" sz="1125" b="1" kern="0" dirty="0">
                <a:solidFill>
                  <a:srgbClr val="FF8989"/>
                </a:solidFill>
                <a:effectLst>
                  <a:outerShdw blurRad="38100" dist="38100" dir="2700000" algn="tl">
                    <a:srgbClr val="000000"/>
                  </a:outerShdw>
                </a:effectLst>
                <a:latin typeface="Arial" pitchFamily="34" charset="0"/>
                <a:cs typeface="Arial" panose="020B0604020202020204" pitchFamily="34" charset="0"/>
              </a:rPr>
              <a:t>Primary end-point</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a:t>
            </a:r>
            <a:r>
              <a:rPr lang="en-CA" sz="1125" b="1" kern="0" dirty="0">
                <a:solidFill>
                  <a:srgbClr val="FF8989"/>
                </a:solidFill>
                <a:effectLst>
                  <a:outerShdw blurRad="38100" dist="38100" dir="2700000" algn="tl">
                    <a:srgbClr val="000000"/>
                  </a:outerShdw>
                </a:effectLst>
                <a:latin typeface="Arial" pitchFamily="34" charset="0"/>
                <a:cs typeface="Arial" panose="020B0604020202020204" pitchFamily="34" charset="0"/>
              </a:rPr>
              <a:t> </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CHD death, MI, stroke, UA + </a:t>
            </a:r>
            <a:r>
              <a:rPr lang="en-CA" sz="1125" b="1" kern="0" dirty="0" err="1">
                <a:solidFill>
                  <a:srgbClr val="FFFFFF"/>
                </a:solidFill>
                <a:effectLst>
                  <a:outerShdw blurRad="38100" dist="38100" dir="2700000" algn="tl">
                    <a:srgbClr val="000000"/>
                  </a:outerShdw>
                </a:effectLst>
                <a:latin typeface="Arial" pitchFamily="34" charset="0"/>
                <a:cs typeface="Arial" panose="020B0604020202020204" pitchFamily="34" charset="0"/>
              </a:rPr>
              <a:t>hospit</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 And </a:t>
            </a:r>
            <a:r>
              <a:rPr lang="en-CA" sz="1125" b="1" kern="0" dirty="0" err="1">
                <a:solidFill>
                  <a:srgbClr val="FFFFFF"/>
                </a:solidFill>
                <a:effectLst>
                  <a:outerShdw blurRad="38100" dist="38100" dir="2700000" algn="tl">
                    <a:srgbClr val="000000"/>
                  </a:outerShdw>
                </a:effectLst>
                <a:latin typeface="Arial" pitchFamily="34" charset="0"/>
                <a:cs typeface="Arial" panose="020B0604020202020204" pitchFamily="34" charset="0"/>
              </a:rPr>
              <a:t>revasc</a:t>
            </a:r>
            <a:r>
              <a:rPr lang="en-CA" sz="1125"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a:t>
            </a:r>
          </a:p>
        </p:txBody>
      </p:sp>
      <p:sp>
        <p:nvSpPr>
          <p:cNvPr id="14" name="Rectangle 4">
            <a:extLst>
              <a:ext uri="{FF2B5EF4-FFF2-40B4-BE49-F238E27FC236}">
                <a16:creationId xmlns="" xmlns:a16="http://schemas.microsoft.com/office/drawing/2014/main" id="{8A47258C-F971-4EC8-8FDF-D23D83B03914}"/>
              </a:ext>
            </a:extLst>
          </p:cNvPr>
          <p:cNvSpPr>
            <a:spLocks noChangeArrowheads="1"/>
          </p:cNvSpPr>
          <p:nvPr/>
        </p:nvSpPr>
        <p:spPr bwMode="auto">
          <a:xfrm>
            <a:off x="1524001" y="4268391"/>
            <a:ext cx="6175772" cy="531397"/>
          </a:xfrm>
          <a:prstGeom prst="rect">
            <a:avLst/>
          </a:prstGeom>
          <a:noFill/>
          <a:ln w="9525">
            <a:noFill/>
            <a:miter lim="800000"/>
            <a:headEnd/>
            <a:tailEnd/>
          </a:ln>
        </p:spPr>
        <p:txBody>
          <a:bodyPr lIns="69056" tIns="34529" rIns="69056" bIns="34529">
            <a:spAutoFit/>
          </a:bodyPr>
          <a:lstStyle/>
          <a:p>
            <a:pPr algn="ctr" defTabSz="685800">
              <a:lnSpc>
                <a:spcPts val="750"/>
              </a:lnSpc>
              <a:defRPr/>
            </a:pPr>
            <a:endParaRPr lang="en-CA" sz="1200" b="1" kern="0" dirty="0">
              <a:solidFill>
                <a:srgbClr val="618FFD">
                  <a:lumMod val="60000"/>
                  <a:lumOff val="40000"/>
                </a:srgbClr>
              </a:solidFill>
              <a:effectLst>
                <a:outerShdw blurRad="38100" dist="38100" dir="2700000" algn="tl">
                  <a:srgbClr val="000000"/>
                </a:outerShdw>
              </a:effectLst>
              <a:latin typeface="Arial" pitchFamily="34" charset="0"/>
              <a:cs typeface="Arial" panose="020B0604020202020204" pitchFamily="34" charset="0"/>
            </a:endParaRPr>
          </a:p>
          <a:p>
            <a:pPr algn="ctr" defTabSz="685800">
              <a:lnSpc>
                <a:spcPts val="1350"/>
              </a:lnSpc>
              <a:defRPr/>
            </a:pPr>
            <a:r>
              <a:rPr lang="en-CA" sz="1200"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Inhibition of PCSK9 with evolocumab lowered LDL-C levels to a median of </a:t>
            </a:r>
          </a:p>
          <a:p>
            <a:pPr algn="ctr" defTabSz="685800">
              <a:lnSpc>
                <a:spcPts val="1350"/>
              </a:lnSpc>
              <a:defRPr/>
            </a:pPr>
            <a:r>
              <a:rPr lang="en-CA" sz="1200"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30 mg/</a:t>
            </a:r>
            <a:r>
              <a:rPr lang="en-CA" sz="1200" b="1" kern="0" dirty="0" err="1">
                <a:solidFill>
                  <a:srgbClr val="FFFFFF"/>
                </a:solidFill>
                <a:effectLst>
                  <a:outerShdw blurRad="38100" dist="38100" dir="2700000" algn="tl">
                    <a:srgbClr val="000000"/>
                  </a:outerShdw>
                </a:effectLst>
                <a:latin typeface="Arial" pitchFamily="34" charset="0"/>
                <a:cs typeface="Arial" panose="020B0604020202020204" pitchFamily="34" charset="0"/>
              </a:rPr>
              <a:t>dL</a:t>
            </a:r>
            <a:r>
              <a:rPr lang="en-CA" sz="1200" b="1" kern="0" dirty="0">
                <a:solidFill>
                  <a:srgbClr val="FFFFFF"/>
                </a:solidFill>
                <a:effectLst>
                  <a:outerShdw blurRad="38100" dist="38100" dir="2700000" algn="tl">
                    <a:srgbClr val="000000"/>
                  </a:outerShdw>
                </a:effectLst>
                <a:latin typeface="Arial" pitchFamily="34" charset="0"/>
                <a:cs typeface="Arial" panose="020B0604020202020204" pitchFamily="34" charset="0"/>
              </a:rPr>
              <a:t> and reduced the risk of CV events.</a:t>
            </a:r>
          </a:p>
        </p:txBody>
      </p:sp>
    </p:spTree>
    <p:extLst>
      <p:ext uri="{BB962C8B-B14F-4D97-AF65-F5344CB8AC3E}">
        <p14:creationId xmlns:p14="http://schemas.microsoft.com/office/powerpoint/2010/main" val="3232655546"/>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82" name="Picture 18">
            <a:extLst>
              <a:ext uri="{FF2B5EF4-FFF2-40B4-BE49-F238E27FC236}">
                <a16:creationId xmlns="" xmlns:a16="http://schemas.microsoft.com/office/drawing/2014/main" id="{27B43116-D35F-4D7E-A425-CA906A095202}"/>
              </a:ext>
            </a:extLst>
          </p:cNvPr>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483" name="Picture 17">
            <a:extLst>
              <a:ext uri="{FF2B5EF4-FFF2-40B4-BE49-F238E27FC236}">
                <a16:creationId xmlns="" xmlns:a16="http://schemas.microsoft.com/office/drawing/2014/main" id="{78D12B78-D724-45A8-868F-9D333781CF13}"/>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484" name="Picture 2">
            <a:extLst>
              <a:ext uri="{FF2B5EF4-FFF2-40B4-BE49-F238E27FC236}">
                <a16:creationId xmlns="" xmlns:a16="http://schemas.microsoft.com/office/drawing/2014/main" id="{CCCD854F-478E-430A-9044-5A2DF98429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1986" name="Picture 2">
            <a:extLst>
              <a:ext uri="{FF2B5EF4-FFF2-40B4-BE49-F238E27FC236}">
                <a16:creationId xmlns="" xmlns:a16="http://schemas.microsoft.com/office/drawing/2014/main" id="{39E39F9A-D702-46C9-A90A-9DDC7EA0658D}"/>
              </a:ext>
            </a:extLst>
          </p:cNvPr>
          <p:cNvPicPr>
            <a:picLocks noChangeAspect="1" noChangeArrowheads="1"/>
          </p:cNvPicPr>
          <p:nvPr/>
        </p:nvPicPr>
        <p:blipFill>
          <a:blip r:embed="rId6"/>
          <a:srcRect/>
          <a:stretch>
            <a:fillRect/>
          </a:stretch>
        </p:blipFill>
        <p:spPr bwMode="auto">
          <a:xfrm>
            <a:off x="1657350" y="735807"/>
            <a:ext cx="5848350" cy="3893344"/>
          </a:xfrm>
          <a:prstGeom prst="rect">
            <a:avLst/>
          </a:prstGeom>
          <a:noFill/>
          <a:ln w="3175">
            <a:solidFill>
              <a:schemeClr val="bg2">
                <a:lumMod val="60000"/>
                <a:lumOff val="40000"/>
              </a:schemeClr>
            </a:solidFill>
            <a:miter lim="800000"/>
            <a:headEnd/>
            <a:tailEnd/>
          </a:ln>
          <a:effectLst>
            <a:prstShdw prst="shdw17" dist="17961" dir="2700000">
              <a:schemeClr val="accent1">
                <a:gamma/>
                <a:shade val="60000"/>
                <a:invGamma/>
              </a:schemeClr>
            </a:prstShdw>
          </a:effectLst>
          <a:extLst/>
        </p:spPr>
      </p:pic>
      <p:sp>
        <p:nvSpPr>
          <p:cNvPr id="276486" name="6 CuadroTexto">
            <a:extLst>
              <a:ext uri="{FF2B5EF4-FFF2-40B4-BE49-F238E27FC236}">
                <a16:creationId xmlns="" xmlns:a16="http://schemas.microsoft.com/office/drawing/2014/main" id="{78ED8612-F65F-4AAC-87E5-D2FD0CFF49A4}"/>
              </a:ext>
            </a:extLst>
          </p:cNvPr>
          <p:cNvSpPr txBox="1">
            <a:spLocks noChangeArrowheads="1"/>
          </p:cNvSpPr>
          <p:nvPr/>
        </p:nvSpPr>
        <p:spPr bwMode="auto">
          <a:xfrm>
            <a:off x="1765697" y="4810125"/>
            <a:ext cx="3249608" cy="24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s-ES" altLang="es-ES" sz="975" b="1">
                <a:solidFill>
                  <a:srgbClr val="FFFFFF"/>
                </a:solidFill>
                <a:latin typeface="Arial" panose="020B0604020202020204" pitchFamily="34" charset="0"/>
                <a:cs typeface="Arial" panose="020B0604020202020204" pitchFamily="34" charset="0"/>
              </a:rPr>
              <a:t>Nicholls SJ, et al. JAMA 2016; November 15, on line</a:t>
            </a:r>
          </a:p>
        </p:txBody>
      </p:sp>
      <p:sp>
        <p:nvSpPr>
          <p:cNvPr id="289799" name="7 CuadroTexto">
            <a:extLst>
              <a:ext uri="{FF2B5EF4-FFF2-40B4-BE49-F238E27FC236}">
                <a16:creationId xmlns="" xmlns:a16="http://schemas.microsoft.com/office/drawing/2014/main" id="{A502D840-61E5-4855-A675-CAE96C7DA2CA}"/>
              </a:ext>
            </a:extLst>
          </p:cNvPr>
          <p:cNvSpPr txBox="1">
            <a:spLocks noChangeArrowheads="1"/>
          </p:cNvSpPr>
          <p:nvPr/>
        </p:nvSpPr>
        <p:spPr bwMode="auto">
          <a:xfrm>
            <a:off x="1595437" y="190500"/>
            <a:ext cx="605653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Swis721 Hv BT" pitchFamily="34" charset="0"/>
              </a:defRPr>
            </a:lvl1pPr>
            <a:lvl2pPr marL="742950" indent="-285750">
              <a:defRPr sz="2400">
                <a:solidFill>
                  <a:schemeClr val="tx1"/>
                </a:solidFill>
                <a:latin typeface="Swis721 Hv BT" pitchFamily="34" charset="0"/>
              </a:defRPr>
            </a:lvl2pPr>
            <a:lvl3pPr marL="1143000" indent="-228600">
              <a:defRPr sz="2400">
                <a:solidFill>
                  <a:schemeClr val="tx1"/>
                </a:solidFill>
                <a:latin typeface="Swis721 Hv BT" pitchFamily="34" charset="0"/>
              </a:defRPr>
            </a:lvl3pPr>
            <a:lvl4pPr marL="1600200" indent="-228600">
              <a:defRPr sz="2400">
                <a:solidFill>
                  <a:schemeClr val="tx1"/>
                </a:solidFill>
                <a:latin typeface="Swis721 Hv BT" pitchFamily="34" charset="0"/>
              </a:defRPr>
            </a:lvl4pPr>
            <a:lvl5pPr marL="2057400" indent="-22860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defRPr/>
            </a:pPr>
            <a:r>
              <a:rPr lang="es-ES" sz="2025" b="1" dirty="0">
                <a:solidFill>
                  <a:srgbClr val="FFFF00"/>
                </a:solidFill>
                <a:latin typeface="Arial" pitchFamily="34" charset="0"/>
                <a:cs typeface="Arial" panose="020B0604020202020204" pitchFamily="34" charset="0"/>
              </a:rPr>
              <a:t>GLAGOV Trial: </a:t>
            </a:r>
            <a:r>
              <a:rPr lang="es-ES" sz="2025" b="1" dirty="0" err="1">
                <a:solidFill>
                  <a:srgbClr val="00AE00">
                    <a:lumMod val="20000"/>
                    <a:lumOff val="80000"/>
                  </a:srgbClr>
                </a:solidFill>
                <a:latin typeface="Arial" pitchFamily="34" charset="0"/>
                <a:cs typeface="Arial" panose="020B0604020202020204" pitchFamily="34" charset="0"/>
              </a:rPr>
              <a:t>Regression</a:t>
            </a:r>
            <a:r>
              <a:rPr lang="es-ES" sz="2025" b="1" dirty="0">
                <a:solidFill>
                  <a:srgbClr val="00AE00">
                    <a:lumMod val="20000"/>
                    <a:lumOff val="80000"/>
                  </a:srgbClr>
                </a:solidFill>
                <a:latin typeface="Arial" pitchFamily="34" charset="0"/>
                <a:cs typeface="Arial" panose="020B0604020202020204" pitchFamily="34" charset="0"/>
              </a:rPr>
              <a:t> in </a:t>
            </a:r>
            <a:r>
              <a:rPr lang="es-ES" sz="2025" b="1" dirty="0" err="1">
                <a:solidFill>
                  <a:srgbClr val="00AE00">
                    <a:lumMod val="20000"/>
                    <a:lumOff val="80000"/>
                  </a:srgbClr>
                </a:solidFill>
                <a:latin typeface="Arial" pitchFamily="34" charset="0"/>
                <a:cs typeface="Arial" panose="020B0604020202020204" pitchFamily="34" charset="0"/>
              </a:rPr>
              <a:t>Atheroma</a:t>
            </a:r>
            <a:r>
              <a:rPr lang="es-ES" sz="2025" b="1" dirty="0">
                <a:solidFill>
                  <a:srgbClr val="00AE00">
                    <a:lumMod val="20000"/>
                    <a:lumOff val="80000"/>
                  </a:srgbClr>
                </a:solidFill>
                <a:latin typeface="Arial" pitchFamily="34" charset="0"/>
                <a:cs typeface="Arial" panose="020B0604020202020204" pitchFamily="34" charset="0"/>
              </a:rPr>
              <a:t> </a:t>
            </a:r>
            <a:r>
              <a:rPr lang="es-ES" sz="2025" b="1" dirty="0" err="1">
                <a:solidFill>
                  <a:srgbClr val="00AE00">
                    <a:lumMod val="20000"/>
                    <a:lumOff val="80000"/>
                  </a:srgbClr>
                </a:solidFill>
                <a:latin typeface="Arial" pitchFamily="34" charset="0"/>
                <a:cs typeface="Arial" panose="020B0604020202020204" pitchFamily="34" charset="0"/>
              </a:rPr>
              <a:t>Volume</a:t>
            </a:r>
            <a:endParaRPr lang="es-ES" sz="2025" b="1" dirty="0">
              <a:solidFill>
                <a:srgbClr val="00AE00">
                  <a:lumMod val="20000"/>
                  <a:lumOff val="80000"/>
                </a:srgbClr>
              </a:solidFill>
              <a:latin typeface="Arial" pitchFamily="34" charset="0"/>
              <a:cs typeface="Arial" panose="020B0604020202020204" pitchFamily="34" charset="0"/>
            </a:endParaRPr>
          </a:p>
        </p:txBody>
      </p:sp>
    </p:spTree>
    <p:extLst>
      <p:ext uri="{BB962C8B-B14F-4D97-AF65-F5344CB8AC3E}">
        <p14:creationId xmlns:p14="http://schemas.microsoft.com/office/powerpoint/2010/main" val="184420299"/>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06" name="Picture 17">
            <a:extLst>
              <a:ext uri="{FF2B5EF4-FFF2-40B4-BE49-F238E27FC236}">
                <a16:creationId xmlns="" xmlns:a16="http://schemas.microsoft.com/office/drawing/2014/main" id="{4E0545F5-0CAD-452F-A4AF-D83F2A3CE805}"/>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7507" name="Picture 18">
            <a:extLst>
              <a:ext uri="{FF2B5EF4-FFF2-40B4-BE49-F238E27FC236}">
                <a16:creationId xmlns="" xmlns:a16="http://schemas.microsoft.com/office/drawing/2014/main" id="{D3C30010-1B08-4FFE-BF27-D016E0BD8B73}"/>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7508" name="Picture 2">
            <a:extLst>
              <a:ext uri="{FF2B5EF4-FFF2-40B4-BE49-F238E27FC236}">
                <a16:creationId xmlns="" xmlns:a16="http://schemas.microsoft.com/office/drawing/2014/main" id="{F86936A8-CED9-44D5-9A99-39A9404232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7509" name="Text Box 8">
            <a:extLst>
              <a:ext uri="{FF2B5EF4-FFF2-40B4-BE49-F238E27FC236}">
                <a16:creationId xmlns="" xmlns:a16="http://schemas.microsoft.com/office/drawing/2014/main" id="{58903C60-2B9C-4ED3-9EB8-6FC29EB75B10}"/>
              </a:ext>
            </a:extLst>
          </p:cNvPr>
          <p:cNvSpPr txBox="1">
            <a:spLocks noChangeArrowheads="1"/>
          </p:cNvSpPr>
          <p:nvPr/>
        </p:nvSpPr>
        <p:spPr bwMode="auto">
          <a:xfrm>
            <a:off x="1701403" y="4906566"/>
            <a:ext cx="2870597" cy="134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9pPr>
          </a:lstStyle>
          <a:p>
            <a:pPr defTabSz="685800" fontAlgn="base">
              <a:lnSpc>
                <a:spcPct val="97000"/>
              </a:lnSpc>
              <a:spcBef>
                <a:spcPct val="0"/>
              </a:spcBef>
              <a:spcAft>
                <a:spcPct val="0"/>
              </a:spcAft>
              <a:buClr>
                <a:srgbClr val="000000"/>
              </a:buClr>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s-ES" sz="900" b="1">
                <a:solidFill>
                  <a:srgbClr val="FFFFFF"/>
                </a:solidFill>
                <a:latin typeface="Arial" panose="020B0604020202020204" pitchFamily="34" charset="0"/>
                <a:cs typeface="Arial" panose="020B0604020202020204" pitchFamily="34" charset="0"/>
              </a:rPr>
              <a:t>Bhatt DL, et al. JACC 2016; 67: 2732</a:t>
            </a:r>
          </a:p>
        </p:txBody>
      </p:sp>
      <p:sp>
        <p:nvSpPr>
          <p:cNvPr id="8" name="Rectangle 4">
            <a:extLst>
              <a:ext uri="{FF2B5EF4-FFF2-40B4-BE49-F238E27FC236}">
                <a16:creationId xmlns="" xmlns:a16="http://schemas.microsoft.com/office/drawing/2014/main" id="{947B1CC3-8245-46A0-8869-2C1015EECABF}"/>
              </a:ext>
            </a:extLst>
          </p:cNvPr>
          <p:cNvSpPr>
            <a:spLocks noChangeArrowheads="1"/>
          </p:cNvSpPr>
          <p:nvPr/>
        </p:nvSpPr>
        <p:spPr bwMode="auto">
          <a:xfrm>
            <a:off x="1618060" y="178594"/>
            <a:ext cx="5743575" cy="531397"/>
          </a:xfrm>
          <a:prstGeom prst="rect">
            <a:avLst/>
          </a:prstGeom>
          <a:noFill/>
          <a:ln w="9525">
            <a:noFill/>
            <a:miter lim="800000"/>
            <a:headEnd/>
            <a:tailEnd/>
          </a:ln>
          <a:effectLst/>
        </p:spPr>
        <p:txBody>
          <a:bodyPr lIns="69056" tIns="34529" rIns="69056" bIns="34529">
            <a:spAutoFit/>
          </a:bodyPr>
          <a:lstStyle/>
          <a:p>
            <a:pPr algn="ctr" defTabSz="685800" eaLnBrk="0" fontAlgn="base" hangingPunct="0">
              <a:lnSpc>
                <a:spcPts val="1800"/>
              </a:lnSpc>
              <a:spcBef>
                <a:spcPct val="0"/>
              </a:spcBef>
              <a:spcAft>
                <a:spcPct val="0"/>
              </a:spcAft>
              <a:defRPr/>
            </a:pPr>
            <a:r>
              <a:rPr lang="en-US" b="1" dirty="0">
                <a:solidFill>
                  <a:srgbClr val="FFFF00"/>
                </a:solidFill>
                <a:effectLst>
                  <a:outerShdw blurRad="38100" dist="38100" dir="2700000" algn="tl">
                    <a:srgbClr val="000000"/>
                  </a:outerShdw>
                </a:effectLst>
                <a:latin typeface="Arial" pitchFamily="34" charset="0"/>
                <a:cs typeface="Arial" panose="020B0604020202020204" pitchFamily="34" charset="0"/>
              </a:rPr>
              <a:t>Ischemic Events in </a:t>
            </a:r>
            <a:r>
              <a:rPr lang="en-US" b="1" dirty="0">
                <a:solidFill>
                  <a:srgbClr val="FF8A3B"/>
                </a:solidFill>
                <a:effectLst>
                  <a:outerShdw blurRad="38100" dist="38100" dir="2700000" algn="tl">
                    <a:srgbClr val="000000"/>
                  </a:outerShdw>
                </a:effectLst>
                <a:latin typeface="Arial" pitchFamily="34" charset="0"/>
                <a:cs typeface="Arial" panose="020B0604020202020204" pitchFamily="34" charset="0"/>
              </a:rPr>
              <a:t>Diabetic Patients </a:t>
            </a:r>
          </a:p>
          <a:p>
            <a:pPr algn="ctr" defTabSz="685800" eaLnBrk="0" fontAlgn="base" hangingPunct="0">
              <a:lnSpc>
                <a:spcPts val="1800"/>
              </a:lnSpc>
              <a:spcBef>
                <a:spcPct val="0"/>
              </a:spcBef>
              <a:spcAft>
                <a:spcPct val="0"/>
              </a:spcAft>
              <a:defRPr/>
            </a:pPr>
            <a:r>
              <a:rPr lang="en-US" sz="1200" b="1" i="1" dirty="0">
                <a:solidFill>
                  <a:srgbClr val="FFFFFF"/>
                </a:solidFill>
                <a:effectLst>
                  <a:outerShdw blurRad="38100" dist="38100" dir="2700000" algn="tl">
                    <a:srgbClr val="000000"/>
                  </a:outerShdw>
                </a:effectLst>
                <a:latin typeface="Arial" pitchFamily="34" charset="0"/>
                <a:cs typeface="Arial" panose="020B0604020202020204" pitchFamily="34" charset="0"/>
              </a:rPr>
              <a:t>(PEGASUS-TIMI 54Trial)</a:t>
            </a:r>
          </a:p>
        </p:txBody>
      </p:sp>
      <p:sp>
        <p:nvSpPr>
          <p:cNvPr id="277511" name="Text Box 8">
            <a:extLst>
              <a:ext uri="{FF2B5EF4-FFF2-40B4-BE49-F238E27FC236}">
                <a16:creationId xmlns="" xmlns:a16="http://schemas.microsoft.com/office/drawing/2014/main" id="{86C64B23-E067-4768-88D9-01E964EE61B2}"/>
              </a:ext>
            </a:extLst>
          </p:cNvPr>
          <p:cNvSpPr txBox="1">
            <a:spLocks noChangeArrowheads="1"/>
          </p:cNvSpPr>
          <p:nvPr/>
        </p:nvSpPr>
        <p:spPr bwMode="auto">
          <a:xfrm>
            <a:off x="2441973" y="4295775"/>
            <a:ext cx="4216003"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9pPr>
          </a:lstStyle>
          <a:p>
            <a:pPr algn="ctr" defTabSz="685800" fontAlgn="base">
              <a:lnSpc>
                <a:spcPts val="1500"/>
              </a:lnSpc>
              <a:spcBef>
                <a:spcPct val="0"/>
              </a:spcBef>
              <a:spcAft>
                <a:spcPct val="0"/>
              </a:spcAft>
              <a:buClr>
                <a:srgbClr val="000000"/>
              </a:buClr>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s-ES" sz="1200" b="1">
                <a:solidFill>
                  <a:srgbClr val="FFFFFF"/>
                </a:solidFill>
                <a:latin typeface="Arial" panose="020B0604020202020204" pitchFamily="34" charset="0"/>
                <a:cs typeface="Arial" panose="020B0604020202020204" pitchFamily="34" charset="0"/>
              </a:rPr>
              <a:t>Rates of cardiovascular deaths in the Ticagrelor vs Placebo arms for patients with and without diabetes</a:t>
            </a:r>
          </a:p>
        </p:txBody>
      </p:sp>
      <p:pic>
        <p:nvPicPr>
          <p:cNvPr id="168969" name="Picture 9">
            <a:extLst>
              <a:ext uri="{FF2B5EF4-FFF2-40B4-BE49-F238E27FC236}">
                <a16:creationId xmlns="" xmlns:a16="http://schemas.microsoft.com/office/drawing/2014/main" id="{69D144A2-2BEA-4FDF-A3FB-B393069CD5A1}"/>
              </a:ext>
            </a:extLst>
          </p:cNvPr>
          <p:cNvPicPr>
            <a:picLocks noChangeAspect="1" noChangeArrowheads="1"/>
          </p:cNvPicPr>
          <p:nvPr/>
        </p:nvPicPr>
        <p:blipFill>
          <a:blip r:embed="rId6"/>
          <a:srcRect/>
          <a:stretch>
            <a:fillRect/>
          </a:stretch>
        </p:blipFill>
        <p:spPr bwMode="auto">
          <a:xfrm>
            <a:off x="2072879" y="841772"/>
            <a:ext cx="4998244" cy="3303984"/>
          </a:xfrm>
          <a:prstGeom prst="rect">
            <a:avLst/>
          </a:prstGeom>
          <a:noFill/>
          <a:ln w="12700">
            <a:solidFill>
              <a:schemeClr val="accent2">
                <a:lumMod val="60000"/>
                <a:lumOff val="40000"/>
              </a:schemeClr>
            </a:solidFill>
            <a:miter lim="800000"/>
            <a:headEnd/>
            <a:tailEnd/>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Lst>
        </p:spPr>
      </p:pic>
      <p:sp>
        <p:nvSpPr>
          <p:cNvPr id="2" name="1 CuadroTexto">
            <a:extLst>
              <a:ext uri="{FF2B5EF4-FFF2-40B4-BE49-F238E27FC236}">
                <a16:creationId xmlns="" xmlns:a16="http://schemas.microsoft.com/office/drawing/2014/main" id="{8E38D6F2-B068-43BF-A8CE-98EF45BF323C}"/>
              </a:ext>
            </a:extLst>
          </p:cNvPr>
          <p:cNvSpPr txBox="1"/>
          <p:nvPr/>
        </p:nvSpPr>
        <p:spPr>
          <a:xfrm>
            <a:off x="6850857" y="1727597"/>
            <a:ext cx="784189" cy="253916"/>
          </a:xfrm>
          <a:prstGeom prst="rect">
            <a:avLst/>
          </a:prstGeom>
          <a:solidFill>
            <a:schemeClr val="bg2">
              <a:lumMod val="40000"/>
              <a:lumOff val="60000"/>
            </a:schemeClr>
          </a:solidFill>
        </p:spPr>
        <p:txBody>
          <a:bodyPr wrap="none">
            <a:spAutoFit/>
          </a:bodyPr>
          <a:lstStyle/>
          <a:p>
            <a:pPr defTabSz="685800" eaLnBrk="0" fontAlgn="base" hangingPunct="0">
              <a:spcBef>
                <a:spcPct val="0"/>
              </a:spcBef>
              <a:spcAft>
                <a:spcPct val="0"/>
              </a:spcAft>
              <a:defRPr/>
            </a:pPr>
            <a:r>
              <a:rPr lang="es-ES" sz="1050" b="1" dirty="0" err="1">
                <a:solidFill>
                  <a:srgbClr val="000000"/>
                </a:solidFill>
                <a:latin typeface="Arial" pitchFamily="34" charset="0"/>
                <a:cs typeface="Arial" panose="020B0604020202020204" pitchFamily="34" charset="0"/>
              </a:rPr>
              <a:t>Diabetics</a:t>
            </a:r>
            <a:endParaRPr lang="es-ES" b="1" dirty="0">
              <a:solidFill>
                <a:srgbClr val="000000"/>
              </a:solidFill>
              <a:latin typeface="Arial" pitchFamily="34" charset="0"/>
              <a:cs typeface="Arial" panose="020B0604020202020204" pitchFamily="34" charset="0"/>
            </a:endParaRPr>
          </a:p>
        </p:txBody>
      </p:sp>
      <p:sp>
        <p:nvSpPr>
          <p:cNvPr id="10" name="9 CuadroTexto">
            <a:extLst>
              <a:ext uri="{FF2B5EF4-FFF2-40B4-BE49-F238E27FC236}">
                <a16:creationId xmlns="" xmlns:a16="http://schemas.microsoft.com/office/drawing/2014/main" id="{3F6120B7-7EAF-4596-9D0C-0A846D8E6865}"/>
              </a:ext>
            </a:extLst>
          </p:cNvPr>
          <p:cNvSpPr txBox="1"/>
          <p:nvPr/>
        </p:nvSpPr>
        <p:spPr>
          <a:xfrm>
            <a:off x="6451998" y="2875360"/>
            <a:ext cx="1090363" cy="253916"/>
          </a:xfrm>
          <a:prstGeom prst="rect">
            <a:avLst/>
          </a:prstGeom>
          <a:solidFill>
            <a:schemeClr val="bg2">
              <a:lumMod val="40000"/>
              <a:lumOff val="60000"/>
            </a:schemeClr>
          </a:solidFill>
        </p:spPr>
        <p:txBody>
          <a:bodyPr wrap="none">
            <a:spAutoFit/>
          </a:bodyPr>
          <a:lstStyle/>
          <a:p>
            <a:pPr defTabSz="685800" eaLnBrk="0" fontAlgn="base" hangingPunct="0">
              <a:spcBef>
                <a:spcPct val="0"/>
              </a:spcBef>
              <a:spcAft>
                <a:spcPct val="0"/>
              </a:spcAft>
              <a:defRPr/>
            </a:pPr>
            <a:r>
              <a:rPr lang="es-ES" sz="1050" b="1" dirty="0">
                <a:solidFill>
                  <a:srgbClr val="000000"/>
                </a:solidFill>
                <a:latin typeface="Arial" pitchFamily="34" charset="0"/>
                <a:cs typeface="Arial" panose="020B0604020202020204" pitchFamily="34" charset="0"/>
              </a:rPr>
              <a:t>Non-</a:t>
            </a:r>
            <a:r>
              <a:rPr lang="es-ES" sz="1050" b="1" dirty="0" err="1">
                <a:solidFill>
                  <a:srgbClr val="000000"/>
                </a:solidFill>
                <a:latin typeface="Arial" pitchFamily="34" charset="0"/>
                <a:cs typeface="Arial" panose="020B0604020202020204" pitchFamily="34" charset="0"/>
              </a:rPr>
              <a:t>Diabetics</a:t>
            </a:r>
            <a:endParaRPr lang="es-ES" b="1" dirty="0">
              <a:solidFill>
                <a:srgbClr val="000000"/>
              </a:solidFill>
              <a:latin typeface="Arial" pitchFamily="34" charset="0"/>
              <a:cs typeface="Arial" panose="020B0604020202020204" pitchFamily="34" charset="0"/>
            </a:endParaRPr>
          </a:p>
        </p:txBody>
      </p:sp>
    </p:spTree>
    <p:extLst>
      <p:ext uri="{BB962C8B-B14F-4D97-AF65-F5344CB8AC3E}">
        <p14:creationId xmlns:p14="http://schemas.microsoft.com/office/powerpoint/2010/main" val="2714097576"/>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530" name="Picture 18">
            <a:extLst>
              <a:ext uri="{FF2B5EF4-FFF2-40B4-BE49-F238E27FC236}">
                <a16:creationId xmlns="" xmlns:a16="http://schemas.microsoft.com/office/drawing/2014/main" id="{911C5D9F-34DE-4C93-BCA2-C0D97EE7E47E}"/>
              </a:ext>
            </a:extLst>
          </p:cNvPr>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8531" name="Picture 17">
            <a:extLst>
              <a:ext uri="{FF2B5EF4-FFF2-40B4-BE49-F238E27FC236}">
                <a16:creationId xmlns="" xmlns:a16="http://schemas.microsoft.com/office/drawing/2014/main" id="{07E6BB36-1777-4F4B-93E1-5953763CD240}"/>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8532" name="Picture 2">
            <a:extLst>
              <a:ext uri="{FF2B5EF4-FFF2-40B4-BE49-F238E27FC236}">
                <a16:creationId xmlns="" xmlns:a16="http://schemas.microsoft.com/office/drawing/2014/main" id="{AF10619C-7A07-47D6-A5FA-15B15C6140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533" name="6 CuadroTexto">
            <a:extLst>
              <a:ext uri="{FF2B5EF4-FFF2-40B4-BE49-F238E27FC236}">
                <a16:creationId xmlns="" xmlns:a16="http://schemas.microsoft.com/office/drawing/2014/main" id="{39A85B92-61B1-4A48-90EA-A09706585D2B}"/>
              </a:ext>
            </a:extLst>
          </p:cNvPr>
          <p:cNvSpPr txBox="1">
            <a:spLocks noChangeArrowheads="1"/>
          </p:cNvSpPr>
          <p:nvPr/>
        </p:nvSpPr>
        <p:spPr bwMode="auto">
          <a:xfrm>
            <a:off x="1765698" y="4788694"/>
            <a:ext cx="2350323" cy="24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CA" altLang="es-ES" sz="975" b="1">
                <a:solidFill>
                  <a:srgbClr val="FFFFFF"/>
                </a:solidFill>
                <a:latin typeface="Arial" panose="020B0604020202020204" pitchFamily="34" charset="0"/>
                <a:cs typeface="Arial" panose="020B0604020202020204" pitchFamily="34" charset="0"/>
              </a:rPr>
              <a:t>Nndrepepa G, et al. AHJ 2016; 177: 9</a:t>
            </a:r>
          </a:p>
        </p:txBody>
      </p:sp>
      <p:pic>
        <p:nvPicPr>
          <p:cNvPr id="119816" name="Picture 8">
            <a:extLst>
              <a:ext uri="{FF2B5EF4-FFF2-40B4-BE49-F238E27FC236}">
                <a16:creationId xmlns="" xmlns:a16="http://schemas.microsoft.com/office/drawing/2014/main" id="{8C292D58-39C4-4FFC-9D4B-98BAFEAA9DB6}"/>
              </a:ext>
            </a:extLst>
          </p:cNvPr>
          <p:cNvPicPr>
            <a:picLocks noChangeAspect="1" noChangeArrowheads="1"/>
          </p:cNvPicPr>
          <p:nvPr/>
        </p:nvPicPr>
        <p:blipFill>
          <a:blip r:embed="rId6"/>
          <a:srcRect/>
          <a:stretch>
            <a:fillRect/>
          </a:stretch>
        </p:blipFill>
        <p:spPr bwMode="auto">
          <a:xfrm>
            <a:off x="2581276" y="1315641"/>
            <a:ext cx="4117181" cy="2817019"/>
          </a:xfrm>
          <a:prstGeom prst="rect">
            <a:avLst/>
          </a:prstGeom>
          <a:noFill/>
          <a:ln w="9525">
            <a:solidFill>
              <a:schemeClr val="accent2">
                <a:lumMod val="60000"/>
                <a:lumOff val="40000"/>
              </a:schemeClr>
            </a:solidFill>
            <a:miter lim="800000"/>
            <a:headEnd/>
            <a:tailEnd/>
          </a:ln>
          <a:effectLst>
            <a:prstShdw prst="shdw17" dist="17961" dir="2700000">
              <a:schemeClr val="accent1">
                <a:gamma/>
                <a:shade val="60000"/>
                <a:invGamma/>
              </a:schemeClr>
            </a:prstShdw>
          </a:effectLst>
          <a:extLst/>
        </p:spPr>
      </p:pic>
      <p:sp>
        <p:nvSpPr>
          <p:cNvPr id="9" name="8 CuadroTexto">
            <a:extLst>
              <a:ext uri="{FF2B5EF4-FFF2-40B4-BE49-F238E27FC236}">
                <a16:creationId xmlns="" xmlns:a16="http://schemas.microsoft.com/office/drawing/2014/main" id="{4A1023EB-6C51-4CEF-A66A-692CD75E5D71}"/>
              </a:ext>
            </a:extLst>
          </p:cNvPr>
          <p:cNvSpPr txBox="1"/>
          <p:nvPr/>
        </p:nvSpPr>
        <p:spPr>
          <a:xfrm>
            <a:off x="1371600" y="170260"/>
            <a:ext cx="6457950" cy="646331"/>
          </a:xfrm>
          <a:prstGeom prst="rect">
            <a:avLst/>
          </a:prstGeom>
          <a:noFill/>
        </p:spPr>
        <p:txBody>
          <a:bodyPr>
            <a:spAutoFit/>
          </a:bodyPr>
          <a:lstStyle/>
          <a:p>
            <a:pPr algn="ctr" defTabSz="685800" eaLnBrk="0" fontAlgn="base" hangingPunct="0">
              <a:spcBef>
                <a:spcPct val="0"/>
              </a:spcBef>
              <a:spcAft>
                <a:spcPct val="0"/>
              </a:spcAft>
              <a:defRPr/>
            </a:pPr>
            <a:r>
              <a:rPr lang="en-CA" b="1" dirty="0">
                <a:solidFill>
                  <a:srgbClr val="FFFF00"/>
                </a:solidFill>
                <a:effectLst>
                  <a:outerShdw blurRad="38100" dist="38100" dir="2700000" algn="tl">
                    <a:srgbClr val="000000">
                      <a:alpha val="43137"/>
                    </a:srgbClr>
                  </a:outerShdw>
                </a:effectLst>
                <a:latin typeface="Arial" pitchFamily="34" charset="0"/>
                <a:cs typeface="Arial" panose="020B0604020202020204" pitchFamily="34" charset="0"/>
              </a:rPr>
              <a:t>Progression or Regression of Coronary Atherosclerosis and Long-Term Prognosis</a:t>
            </a:r>
          </a:p>
        </p:txBody>
      </p:sp>
      <p:sp>
        <p:nvSpPr>
          <p:cNvPr id="278536" name="10 CuadroTexto">
            <a:extLst>
              <a:ext uri="{FF2B5EF4-FFF2-40B4-BE49-F238E27FC236}">
                <a16:creationId xmlns="" xmlns:a16="http://schemas.microsoft.com/office/drawing/2014/main" id="{8604C69A-54E3-43C5-8F17-DC4C878171FD}"/>
              </a:ext>
            </a:extLst>
          </p:cNvPr>
          <p:cNvSpPr txBox="1">
            <a:spLocks noChangeArrowheads="1"/>
          </p:cNvSpPr>
          <p:nvPr/>
        </p:nvSpPr>
        <p:spPr bwMode="auto">
          <a:xfrm>
            <a:off x="2859867" y="831057"/>
            <a:ext cx="358143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r>
              <a:rPr lang="en-CA" altLang="es-ES" sz="1500" b="1">
                <a:solidFill>
                  <a:srgbClr val="BCFFBC"/>
                </a:solidFill>
                <a:latin typeface="Arial" panose="020B0604020202020204" pitchFamily="34" charset="0"/>
                <a:cs typeface="Arial" panose="020B0604020202020204" pitchFamily="34" charset="0"/>
              </a:rPr>
              <a:t>Angiography at baseline and 2 years </a:t>
            </a:r>
          </a:p>
        </p:txBody>
      </p:sp>
      <p:sp>
        <p:nvSpPr>
          <p:cNvPr id="278537" name="10 CuadroTexto">
            <a:extLst>
              <a:ext uri="{FF2B5EF4-FFF2-40B4-BE49-F238E27FC236}">
                <a16:creationId xmlns="" xmlns:a16="http://schemas.microsoft.com/office/drawing/2014/main" id="{2F0780EC-F784-4ED2-8A28-487B75D7AA90}"/>
              </a:ext>
            </a:extLst>
          </p:cNvPr>
          <p:cNvSpPr txBox="1">
            <a:spLocks noChangeArrowheads="1"/>
          </p:cNvSpPr>
          <p:nvPr/>
        </p:nvSpPr>
        <p:spPr bwMode="auto">
          <a:xfrm>
            <a:off x="2046602" y="4239816"/>
            <a:ext cx="5113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r>
              <a:rPr lang="en-CA" altLang="es-ES" sz="1200" b="1">
                <a:solidFill>
                  <a:srgbClr val="FFFFFF"/>
                </a:solidFill>
                <a:latin typeface="Arial" panose="020B0604020202020204" pitchFamily="34" charset="0"/>
                <a:cs typeface="Arial" panose="020B0604020202020204" pitchFamily="34" charset="0"/>
              </a:rPr>
              <a:t>Progression of coronary atherosclerosis at 2 years was associated </a:t>
            </a:r>
          </a:p>
          <a:p>
            <a:pPr algn="ctr" defTabSz="685800" eaLnBrk="1" fontAlgn="base" hangingPunct="1">
              <a:spcBef>
                <a:spcPct val="0"/>
              </a:spcBef>
              <a:spcAft>
                <a:spcPct val="0"/>
              </a:spcAft>
            </a:pPr>
            <a:r>
              <a:rPr lang="en-CA" altLang="es-ES" sz="1200" b="1">
                <a:solidFill>
                  <a:srgbClr val="FFFFFF"/>
                </a:solidFill>
                <a:latin typeface="Arial" panose="020B0604020202020204" pitchFamily="34" charset="0"/>
                <a:cs typeface="Arial" panose="020B0604020202020204" pitchFamily="34" charset="0"/>
              </a:rPr>
              <a:t>with an increase in mortality at 8 years</a:t>
            </a:r>
          </a:p>
        </p:txBody>
      </p:sp>
    </p:spTree>
    <p:extLst>
      <p:ext uri="{BB962C8B-B14F-4D97-AF65-F5344CB8AC3E}">
        <p14:creationId xmlns:p14="http://schemas.microsoft.com/office/powerpoint/2010/main" val="2682627941"/>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4" name="Picture 17">
            <a:extLst>
              <a:ext uri="{FF2B5EF4-FFF2-40B4-BE49-F238E27FC236}">
                <a16:creationId xmlns="" xmlns:a16="http://schemas.microsoft.com/office/drawing/2014/main" id="{909BD793-1E23-48E6-8E30-E551192B855B}"/>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5" name="Picture 18">
            <a:extLst>
              <a:ext uri="{FF2B5EF4-FFF2-40B4-BE49-F238E27FC236}">
                <a16:creationId xmlns="" xmlns:a16="http://schemas.microsoft.com/office/drawing/2014/main" id="{DB955892-8046-4D38-B43C-7DF7237DBFA6}"/>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556" name="Picture 2">
            <a:extLst>
              <a:ext uri="{FF2B5EF4-FFF2-40B4-BE49-F238E27FC236}">
                <a16:creationId xmlns="" xmlns:a16="http://schemas.microsoft.com/office/drawing/2014/main" id="{3A866EBF-846C-4862-B323-073982ACB4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9570" name="Picture 2">
            <a:extLst>
              <a:ext uri="{FF2B5EF4-FFF2-40B4-BE49-F238E27FC236}">
                <a16:creationId xmlns="" xmlns:a16="http://schemas.microsoft.com/office/drawing/2014/main" id="{EC58AEEA-77DE-47E0-9B97-954440EE83CB}"/>
              </a:ext>
            </a:extLst>
          </p:cNvPr>
          <p:cNvPicPr>
            <a:picLocks noChangeAspect="1" noChangeArrowheads="1"/>
          </p:cNvPicPr>
          <p:nvPr/>
        </p:nvPicPr>
        <p:blipFill>
          <a:blip r:embed="rId6"/>
          <a:srcRect/>
          <a:stretch>
            <a:fillRect/>
          </a:stretch>
        </p:blipFill>
        <p:spPr bwMode="auto">
          <a:xfrm>
            <a:off x="1777604" y="1393031"/>
            <a:ext cx="5831681" cy="3149204"/>
          </a:xfrm>
          <a:prstGeom prst="rect">
            <a:avLst/>
          </a:prstGeom>
          <a:noFill/>
          <a:ln w="12700" cap="flat" cmpd="sng">
            <a:solidFill>
              <a:schemeClr val="accent2">
                <a:lumMod val="60000"/>
                <a:lumOff val="40000"/>
              </a:schemeClr>
            </a:solidFill>
            <a:prstDash val="solid"/>
            <a:miter lim="800000"/>
            <a:headEnd type="none" w="med" len="med"/>
            <a:tailEnd type="none" w="med" len="med"/>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Lst>
        </p:spPr>
      </p:pic>
      <p:sp>
        <p:nvSpPr>
          <p:cNvPr id="279558" name="6 CuadroTexto">
            <a:extLst>
              <a:ext uri="{FF2B5EF4-FFF2-40B4-BE49-F238E27FC236}">
                <a16:creationId xmlns="" xmlns:a16="http://schemas.microsoft.com/office/drawing/2014/main" id="{BD4C7C3C-8F4F-43E1-ACC7-DE0F893B88BE}"/>
              </a:ext>
            </a:extLst>
          </p:cNvPr>
          <p:cNvSpPr txBox="1">
            <a:spLocks noChangeArrowheads="1"/>
          </p:cNvSpPr>
          <p:nvPr/>
        </p:nvSpPr>
        <p:spPr bwMode="auto">
          <a:xfrm>
            <a:off x="1765697" y="4788694"/>
            <a:ext cx="235833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n-CA" altLang="es-ES" sz="1050" b="1">
                <a:solidFill>
                  <a:srgbClr val="FFFFFF"/>
                </a:solidFill>
                <a:latin typeface="Arial" panose="020B0604020202020204" pitchFamily="34" charset="0"/>
                <a:cs typeface="Arial" panose="020B0604020202020204" pitchFamily="34" charset="0"/>
              </a:rPr>
              <a:t>Bansilal</a:t>
            </a:r>
            <a:r>
              <a:rPr lang="en-CA" altLang="es-ES" sz="975" b="1">
                <a:solidFill>
                  <a:srgbClr val="FFFFFF"/>
                </a:solidFill>
                <a:latin typeface="Arial" panose="020B0604020202020204" pitchFamily="34" charset="0"/>
                <a:cs typeface="Arial" panose="020B0604020202020204" pitchFamily="34" charset="0"/>
              </a:rPr>
              <a:t> S, et al. JACC 2018; 71: 489</a:t>
            </a:r>
          </a:p>
        </p:txBody>
      </p:sp>
      <p:sp>
        <p:nvSpPr>
          <p:cNvPr id="10" name="9 CuadroTexto">
            <a:extLst>
              <a:ext uri="{FF2B5EF4-FFF2-40B4-BE49-F238E27FC236}">
                <a16:creationId xmlns="" xmlns:a16="http://schemas.microsoft.com/office/drawing/2014/main" id="{C70B4CA6-0823-4189-8DB3-7FDFBC72C645}"/>
              </a:ext>
            </a:extLst>
          </p:cNvPr>
          <p:cNvSpPr txBox="1"/>
          <p:nvPr/>
        </p:nvSpPr>
        <p:spPr>
          <a:xfrm>
            <a:off x="1347788" y="229791"/>
            <a:ext cx="6457950" cy="438582"/>
          </a:xfrm>
          <a:prstGeom prst="rect">
            <a:avLst/>
          </a:prstGeom>
          <a:noFill/>
        </p:spPr>
        <p:txBody>
          <a:bodyPr>
            <a:spAutoFit/>
          </a:bodyPr>
          <a:lstStyle/>
          <a:p>
            <a:pPr algn="ctr" defTabSz="685800" eaLnBrk="0" fontAlgn="base" hangingPunct="0">
              <a:spcBef>
                <a:spcPct val="0"/>
              </a:spcBef>
              <a:spcAft>
                <a:spcPct val="0"/>
              </a:spcAft>
              <a:defRPr/>
            </a:pPr>
            <a:r>
              <a:rPr lang="en-CA" sz="2250" b="1" dirty="0" err="1">
                <a:solidFill>
                  <a:srgbClr val="FFFF00"/>
                </a:solidFill>
                <a:effectLst>
                  <a:outerShdw blurRad="38100" dist="38100" dir="2700000" algn="tl">
                    <a:srgbClr val="000000">
                      <a:alpha val="43137"/>
                    </a:srgbClr>
                  </a:outerShdw>
                </a:effectLst>
                <a:latin typeface="Arial" pitchFamily="34" charset="0"/>
                <a:cs typeface="Arial" panose="020B0604020202020204" pitchFamily="34" charset="0"/>
              </a:rPr>
              <a:t>Multivessel</a:t>
            </a:r>
            <a:r>
              <a:rPr lang="en-CA" sz="2250" b="1" dirty="0">
                <a:solidFill>
                  <a:srgbClr val="FFFF00"/>
                </a:solidFill>
                <a:effectLst>
                  <a:outerShdw blurRad="38100" dist="38100" dir="2700000" algn="tl">
                    <a:srgbClr val="000000">
                      <a:alpha val="43137"/>
                    </a:srgbClr>
                  </a:outerShdw>
                </a:effectLst>
                <a:latin typeface="Arial" pitchFamily="34" charset="0"/>
                <a:cs typeface="Arial" panose="020B0604020202020204" pitchFamily="34" charset="0"/>
              </a:rPr>
              <a:t> Coronary Disease</a:t>
            </a:r>
          </a:p>
        </p:txBody>
      </p:sp>
      <p:sp>
        <p:nvSpPr>
          <p:cNvPr id="279560" name="10 CuadroTexto">
            <a:extLst>
              <a:ext uri="{FF2B5EF4-FFF2-40B4-BE49-F238E27FC236}">
                <a16:creationId xmlns="" xmlns:a16="http://schemas.microsoft.com/office/drawing/2014/main" id="{FEB00761-799A-416D-95BF-FDE31350D1FC}"/>
              </a:ext>
            </a:extLst>
          </p:cNvPr>
          <p:cNvSpPr txBox="1">
            <a:spLocks noChangeArrowheads="1"/>
          </p:cNvSpPr>
          <p:nvPr/>
        </p:nvSpPr>
        <p:spPr bwMode="auto">
          <a:xfrm>
            <a:off x="2761521" y="640557"/>
            <a:ext cx="3647152"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r>
              <a:rPr lang="en-CA" altLang="es-ES" sz="1800" b="1">
                <a:solidFill>
                  <a:srgbClr val="FFC000"/>
                </a:solidFill>
                <a:latin typeface="Arial" panose="020B0604020202020204" pitchFamily="34" charset="0"/>
                <a:cs typeface="Arial" panose="020B0604020202020204" pitchFamily="34" charset="0"/>
              </a:rPr>
              <a:t>Recurrence of Coronary Events</a:t>
            </a:r>
          </a:p>
          <a:p>
            <a:pPr algn="ctr" defTabSz="685800" eaLnBrk="1" fontAlgn="base" hangingPunct="1">
              <a:spcBef>
                <a:spcPct val="0"/>
              </a:spcBef>
              <a:spcAft>
                <a:spcPct val="0"/>
              </a:spcAft>
            </a:pPr>
            <a:r>
              <a:rPr lang="en-CA" altLang="es-ES" sz="1350" b="1" i="1">
                <a:solidFill>
                  <a:srgbClr val="FFFFFF"/>
                </a:solidFill>
                <a:latin typeface="Arial" panose="020B0604020202020204" pitchFamily="34" charset="0"/>
                <a:cs typeface="Arial" panose="020B0604020202020204" pitchFamily="34" charset="0"/>
              </a:rPr>
              <a:t>(3 years F/U, placebo arm. Pegasus trial)</a:t>
            </a:r>
          </a:p>
        </p:txBody>
      </p:sp>
    </p:spTree>
    <p:extLst>
      <p:ext uri="{BB962C8B-B14F-4D97-AF65-F5344CB8AC3E}">
        <p14:creationId xmlns:p14="http://schemas.microsoft.com/office/powerpoint/2010/main" val="2283605395"/>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578" name="Picture 17">
            <a:extLst>
              <a:ext uri="{FF2B5EF4-FFF2-40B4-BE49-F238E27FC236}">
                <a16:creationId xmlns="" xmlns:a16="http://schemas.microsoft.com/office/drawing/2014/main" id="{E636E10D-08D3-4E04-A04F-92E5D5E6D16F}"/>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0579" name="Picture 18">
            <a:extLst>
              <a:ext uri="{FF2B5EF4-FFF2-40B4-BE49-F238E27FC236}">
                <a16:creationId xmlns="" xmlns:a16="http://schemas.microsoft.com/office/drawing/2014/main" id="{96B6900E-EF78-4173-BE8C-5F6C57AA1AD3}"/>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0580" name="Picture 2">
            <a:extLst>
              <a:ext uri="{FF2B5EF4-FFF2-40B4-BE49-F238E27FC236}">
                <a16:creationId xmlns="" xmlns:a16="http://schemas.microsoft.com/office/drawing/2014/main" id="{D436BCEF-CEE4-4661-A40E-F510624BCB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0581" name="Text Box 8">
            <a:extLst>
              <a:ext uri="{FF2B5EF4-FFF2-40B4-BE49-F238E27FC236}">
                <a16:creationId xmlns="" xmlns:a16="http://schemas.microsoft.com/office/drawing/2014/main" id="{A019C0B7-B214-494A-A505-74A3C93B7022}"/>
              </a:ext>
            </a:extLst>
          </p:cNvPr>
          <p:cNvSpPr txBox="1">
            <a:spLocks noChangeArrowheads="1"/>
          </p:cNvSpPr>
          <p:nvPr/>
        </p:nvSpPr>
        <p:spPr bwMode="auto">
          <a:xfrm>
            <a:off x="1701404" y="4906566"/>
            <a:ext cx="3754040" cy="134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9pPr>
          </a:lstStyle>
          <a:p>
            <a:pPr defTabSz="685800" fontAlgn="base">
              <a:lnSpc>
                <a:spcPct val="97000"/>
              </a:lnSpc>
              <a:spcBef>
                <a:spcPct val="0"/>
              </a:spcBef>
              <a:spcAft>
                <a:spcPct val="0"/>
              </a:spcAft>
              <a:buClr>
                <a:srgbClr val="000000"/>
              </a:buClr>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s-ES" sz="900" b="1">
                <a:solidFill>
                  <a:srgbClr val="FFFFFF"/>
                </a:solidFill>
                <a:latin typeface="Arial" panose="020B0604020202020204" pitchFamily="34" charset="0"/>
                <a:cs typeface="Arial" panose="020B0604020202020204" pitchFamily="34" charset="0"/>
              </a:rPr>
              <a:t>Bohuela EA, et al. Circulation 2018; March 12, on line</a:t>
            </a:r>
          </a:p>
        </p:txBody>
      </p:sp>
      <p:sp>
        <p:nvSpPr>
          <p:cNvPr id="8" name="Rectangle 4">
            <a:extLst>
              <a:ext uri="{FF2B5EF4-FFF2-40B4-BE49-F238E27FC236}">
                <a16:creationId xmlns="" xmlns:a16="http://schemas.microsoft.com/office/drawing/2014/main" id="{62B9766C-8D00-4D85-96BC-E88FD39B5FFA}"/>
              </a:ext>
            </a:extLst>
          </p:cNvPr>
          <p:cNvSpPr>
            <a:spLocks noChangeArrowheads="1"/>
          </p:cNvSpPr>
          <p:nvPr/>
        </p:nvSpPr>
        <p:spPr bwMode="auto">
          <a:xfrm>
            <a:off x="1647825" y="222647"/>
            <a:ext cx="5743575" cy="531397"/>
          </a:xfrm>
          <a:prstGeom prst="rect">
            <a:avLst/>
          </a:prstGeom>
          <a:noFill/>
          <a:ln w="9525">
            <a:noFill/>
            <a:miter lim="800000"/>
            <a:headEnd/>
            <a:tailEnd/>
          </a:ln>
          <a:effectLst/>
        </p:spPr>
        <p:txBody>
          <a:bodyPr lIns="69056" tIns="34529" rIns="69056" bIns="34529">
            <a:spAutoFit/>
          </a:bodyPr>
          <a:lstStyle/>
          <a:p>
            <a:pPr algn="ctr" defTabSz="685800" eaLnBrk="0" fontAlgn="base" hangingPunct="0">
              <a:lnSpc>
                <a:spcPts val="1800"/>
              </a:lnSpc>
              <a:spcBef>
                <a:spcPct val="0"/>
              </a:spcBef>
              <a:spcAft>
                <a:spcPct val="0"/>
              </a:spcAft>
              <a:defRPr/>
            </a:pPr>
            <a:r>
              <a:rPr lang="en-US" b="1" dirty="0">
                <a:solidFill>
                  <a:srgbClr val="FFFF00"/>
                </a:solidFill>
                <a:effectLst>
                  <a:outerShdw blurRad="38100" dist="38100" dir="2700000" algn="tl">
                    <a:srgbClr val="000000"/>
                  </a:outerShdw>
                </a:effectLst>
                <a:latin typeface="Arial" pitchFamily="34" charset="0"/>
                <a:cs typeface="Arial" panose="020B0604020202020204" pitchFamily="34" charset="0"/>
              </a:rPr>
              <a:t>Inflammatory Risk in Ptes With Stable CAD</a:t>
            </a:r>
            <a:r>
              <a:rPr lang="en-US" b="1" dirty="0">
                <a:solidFill>
                  <a:srgbClr val="FF8A3B"/>
                </a:solidFill>
                <a:effectLst>
                  <a:outerShdw blurRad="38100" dist="38100" dir="2700000" algn="tl">
                    <a:srgbClr val="000000"/>
                  </a:outerShdw>
                </a:effectLst>
                <a:latin typeface="Arial" pitchFamily="34" charset="0"/>
                <a:cs typeface="Arial" panose="020B0604020202020204" pitchFamily="34" charset="0"/>
              </a:rPr>
              <a:t> </a:t>
            </a:r>
          </a:p>
          <a:p>
            <a:pPr algn="ctr" defTabSz="685800" eaLnBrk="0" fontAlgn="base" hangingPunct="0">
              <a:lnSpc>
                <a:spcPts val="1800"/>
              </a:lnSpc>
              <a:spcBef>
                <a:spcPct val="0"/>
              </a:spcBef>
              <a:spcAft>
                <a:spcPct val="0"/>
              </a:spcAft>
              <a:defRPr/>
            </a:pPr>
            <a:r>
              <a:rPr lang="en-US" sz="1200" b="1" i="1" dirty="0">
                <a:solidFill>
                  <a:srgbClr val="FFFFFF"/>
                </a:solidFill>
                <a:effectLst>
                  <a:outerShdw blurRad="38100" dist="38100" dir="2700000" algn="tl">
                    <a:srgbClr val="000000"/>
                  </a:outerShdw>
                </a:effectLst>
                <a:latin typeface="Arial" pitchFamily="34" charset="0"/>
                <a:cs typeface="Arial" panose="020B0604020202020204" pitchFamily="34" charset="0"/>
              </a:rPr>
              <a:t>(FOURIER Trial. Placebo arm)</a:t>
            </a:r>
          </a:p>
        </p:txBody>
      </p:sp>
      <p:sp>
        <p:nvSpPr>
          <p:cNvPr id="280583" name="Text Box 8">
            <a:extLst>
              <a:ext uri="{FF2B5EF4-FFF2-40B4-BE49-F238E27FC236}">
                <a16:creationId xmlns="" xmlns:a16="http://schemas.microsoft.com/office/drawing/2014/main" id="{2125ECBD-F69A-44AD-B9C5-8CDA2B67B49E}"/>
              </a:ext>
            </a:extLst>
          </p:cNvPr>
          <p:cNvSpPr txBox="1">
            <a:spLocks noChangeArrowheads="1"/>
          </p:cNvSpPr>
          <p:nvPr/>
        </p:nvSpPr>
        <p:spPr bwMode="auto">
          <a:xfrm>
            <a:off x="2441973" y="4295775"/>
            <a:ext cx="4216003"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Swis721 Hv BT" pitchFamily="34" charset="0"/>
              </a:defRPr>
            </a:lvl9pPr>
          </a:lstStyle>
          <a:p>
            <a:pPr algn="ctr" defTabSz="685800" fontAlgn="base">
              <a:lnSpc>
                <a:spcPts val="1500"/>
              </a:lnSpc>
              <a:spcBef>
                <a:spcPct val="0"/>
              </a:spcBef>
              <a:spcAft>
                <a:spcPct val="0"/>
              </a:spcAft>
              <a:buClr>
                <a:srgbClr val="000000"/>
              </a:buClr>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s-ES" sz="1275" b="1">
                <a:solidFill>
                  <a:srgbClr val="FFFFFF"/>
                </a:solidFill>
                <a:latin typeface="Arial" panose="020B0604020202020204" pitchFamily="34" charset="0"/>
                <a:cs typeface="Arial" panose="020B0604020202020204" pitchFamily="34" charset="0"/>
              </a:rPr>
              <a:t>Prognosis related with high-sensitivity </a:t>
            </a:r>
          </a:p>
          <a:p>
            <a:pPr algn="ctr" defTabSz="685800" fontAlgn="base">
              <a:lnSpc>
                <a:spcPts val="1500"/>
              </a:lnSpc>
              <a:spcBef>
                <a:spcPct val="0"/>
              </a:spcBef>
              <a:spcAft>
                <a:spcPct val="0"/>
              </a:spcAft>
              <a:buClr>
                <a:srgbClr val="000000"/>
              </a:buClr>
              <a:tabLst>
                <a:tab pos="0" algn="l"/>
                <a:tab pos="342900" algn="l"/>
                <a:tab pos="685800" algn="l"/>
                <a:tab pos="1028700" algn="l"/>
                <a:tab pos="1371600" algn="l"/>
                <a:tab pos="1714500" algn="l"/>
                <a:tab pos="2057400" algn="l"/>
                <a:tab pos="2400300" algn="l"/>
                <a:tab pos="2743200" algn="l"/>
                <a:tab pos="3086100" algn="l"/>
                <a:tab pos="3429000" algn="l"/>
                <a:tab pos="3771900" algn="l"/>
                <a:tab pos="4114800" algn="l"/>
                <a:tab pos="4457700" algn="l"/>
                <a:tab pos="4800600" algn="l"/>
                <a:tab pos="5143500" algn="l"/>
                <a:tab pos="5486400" algn="l"/>
                <a:tab pos="5829300" algn="l"/>
                <a:tab pos="6172200" algn="l"/>
                <a:tab pos="6515100" algn="l"/>
                <a:tab pos="6858000" algn="l"/>
              </a:tabLst>
            </a:pPr>
            <a:r>
              <a:rPr lang="en-GB" altLang="es-ES" sz="1275" b="1">
                <a:solidFill>
                  <a:srgbClr val="FFFFFF"/>
                </a:solidFill>
                <a:latin typeface="Arial" panose="020B0604020202020204" pitchFamily="34" charset="0"/>
                <a:cs typeface="Arial" panose="020B0604020202020204" pitchFamily="34" charset="0"/>
              </a:rPr>
              <a:t>C-reactive protein (hsCRP)</a:t>
            </a:r>
          </a:p>
        </p:txBody>
      </p:sp>
      <p:pic>
        <p:nvPicPr>
          <p:cNvPr id="750594" name="Picture 2">
            <a:extLst>
              <a:ext uri="{FF2B5EF4-FFF2-40B4-BE49-F238E27FC236}">
                <a16:creationId xmlns="" xmlns:a16="http://schemas.microsoft.com/office/drawing/2014/main" id="{B2369815-D745-44A0-A523-2EC1683901CC}"/>
              </a:ext>
            </a:extLst>
          </p:cNvPr>
          <p:cNvPicPr>
            <a:picLocks noChangeAspect="1" noChangeArrowheads="1"/>
          </p:cNvPicPr>
          <p:nvPr/>
        </p:nvPicPr>
        <p:blipFill>
          <a:blip r:embed="rId6"/>
          <a:srcRect/>
          <a:stretch>
            <a:fillRect/>
          </a:stretch>
        </p:blipFill>
        <p:spPr bwMode="auto">
          <a:xfrm>
            <a:off x="1925241" y="929879"/>
            <a:ext cx="5341144" cy="32099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rgbClr val="FF0000"/>
                </a:solidFill>
                <a:prstDash val="solid"/>
                <a:miter lim="800000"/>
                <a:headEnd type="none" w="med" len="med"/>
                <a:tailEnd type="none" w="med" len="med"/>
              </a14:hiddenLine>
            </a:ext>
          </a:extLst>
        </p:spPr>
      </p:pic>
    </p:spTree>
    <p:extLst>
      <p:ext uri="{BB962C8B-B14F-4D97-AF65-F5344CB8AC3E}">
        <p14:creationId xmlns:p14="http://schemas.microsoft.com/office/powerpoint/2010/main" val="3709991168"/>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02" name="Picture 18">
            <a:extLst>
              <a:ext uri="{FF2B5EF4-FFF2-40B4-BE49-F238E27FC236}">
                <a16:creationId xmlns="" xmlns:a16="http://schemas.microsoft.com/office/drawing/2014/main" id="{D26A4EA3-492B-40CE-A3B5-812E24F9CEA5}"/>
              </a:ext>
            </a:extLst>
          </p:cNvPr>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1603" name="Picture 17">
            <a:extLst>
              <a:ext uri="{FF2B5EF4-FFF2-40B4-BE49-F238E27FC236}">
                <a16:creationId xmlns="" xmlns:a16="http://schemas.microsoft.com/office/drawing/2014/main" id="{1FFA9C49-5E75-4D88-96B3-E4D1A617EE1E}"/>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1604" name="Picture 2">
            <a:extLst>
              <a:ext uri="{FF2B5EF4-FFF2-40B4-BE49-F238E27FC236}">
                <a16:creationId xmlns="" xmlns:a16="http://schemas.microsoft.com/office/drawing/2014/main" id="{29C072C4-AD28-4FF0-B35A-0CE0BCBAD7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1605" name="6 CuadroTexto">
            <a:extLst>
              <a:ext uri="{FF2B5EF4-FFF2-40B4-BE49-F238E27FC236}">
                <a16:creationId xmlns="" xmlns:a16="http://schemas.microsoft.com/office/drawing/2014/main" id="{A4181474-CDB8-4D67-A32B-6CC0D97B9604}"/>
              </a:ext>
            </a:extLst>
          </p:cNvPr>
          <p:cNvSpPr txBox="1">
            <a:spLocks noChangeArrowheads="1"/>
          </p:cNvSpPr>
          <p:nvPr/>
        </p:nvSpPr>
        <p:spPr bwMode="auto">
          <a:xfrm>
            <a:off x="1765697" y="4530329"/>
            <a:ext cx="329449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1" fontAlgn="base" hangingPunct="1">
              <a:spcBef>
                <a:spcPct val="0"/>
              </a:spcBef>
              <a:spcAft>
                <a:spcPct val="0"/>
              </a:spcAft>
            </a:pPr>
            <a:r>
              <a:rPr lang="es-ES" altLang="es-ES" sz="1050" b="1">
                <a:solidFill>
                  <a:srgbClr val="FFFFFF"/>
                </a:solidFill>
                <a:latin typeface="Arial" panose="020B0604020202020204" pitchFamily="34" charset="0"/>
                <a:cs typeface="Arial" panose="020B0604020202020204" pitchFamily="34" charset="0"/>
              </a:rPr>
              <a:t>Claessen BE, et al. JACC CV Interv 2014; 7: 1081</a:t>
            </a:r>
          </a:p>
        </p:txBody>
      </p:sp>
      <p:sp>
        <p:nvSpPr>
          <p:cNvPr id="9" name="8 CuadroTexto">
            <a:extLst>
              <a:ext uri="{FF2B5EF4-FFF2-40B4-BE49-F238E27FC236}">
                <a16:creationId xmlns="" xmlns:a16="http://schemas.microsoft.com/office/drawing/2014/main" id="{39EF3ADD-FB38-47F0-8C48-B79DB92A1BBF}"/>
              </a:ext>
            </a:extLst>
          </p:cNvPr>
          <p:cNvSpPr txBox="1"/>
          <p:nvPr/>
        </p:nvSpPr>
        <p:spPr>
          <a:xfrm>
            <a:off x="1384697" y="754856"/>
            <a:ext cx="6457950" cy="738664"/>
          </a:xfrm>
          <a:prstGeom prst="rect">
            <a:avLst/>
          </a:prstGeom>
          <a:noFill/>
        </p:spPr>
        <p:txBody>
          <a:bodyPr>
            <a:spAutoFit/>
          </a:bodyPr>
          <a:lstStyle/>
          <a:p>
            <a:pPr algn="ctr" defTabSz="685800" eaLnBrk="0" fontAlgn="base" hangingPunct="0">
              <a:spcBef>
                <a:spcPct val="0"/>
              </a:spcBef>
              <a:spcAft>
                <a:spcPct val="0"/>
              </a:spcAft>
              <a:defRPr/>
            </a:pPr>
            <a:r>
              <a:rPr lang="en-CA" sz="2100" b="1" dirty="0">
                <a:solidFill>
                  <a:srgbClr val="FFFF00"/>
                </a:solidFill>
                <a:effectLst>
                  <a:outerShdw blurRad="38100" dist="38100" dir="2700000" algn="tl">
                    <a:srgbClr val="000000">
                      <a:alpha val="43137"/>
                    </a:srgbClr>
                  </a:outerShdw>
                </a:effectLst>
                <a:latin typeface="Arial" pitchFamily="34" charset="0"/>
                <a:cs typeface="Arial" panose="020B0604020202020204" pitchFamily="34" charset="0"/>
              </a:rPr>
              <a:t>Predictors of Early and </a:t>
            </a:r>
          </a:p>
          <a:p>
            <a:pPr algn="ctr" defTabSz="685800" eaLnBrk="0" fontAlgn="base" hangingPunct="0">
              <a:spcBef>
                <a:spcPct val="0"/>
              </a:spcBef>
              <a:spcAft>
                <a:spcPct val="0"/>
              </a:spcAft>
              <a:defRPr/>
            </a:pPr>
            <a:r>
              <a:rPr lang="en-CA" sz="2100" b="1" dirty="0">
                <a:solidFill>
                  <a:srgbClr val="FFFF00"/>
                </a:solidFill>
                <a:effectLst>
                  <a:outerShdw blurRad="38100" dist="38100" dir="2700000" algn="tl">
                    <a:srgbClr val="000000">
                      <a:alpha val="43137"/>
                    </a:srgbClr>
                  </a:outerShdw>
                </a:effectLst>
                <a:latin typeface="Arial" pitchFamily="34" charset="0"/>
                <a:cs typeface="Arial" panose="020B0604020202020204" pitchFamily="34" charset="0"/>
              </a:rPr>
              <a:t>(Very) Late Stent Thrombosis</a:t>
            </a:r>
          </a:p>
        </p:txBody>
      </p:sp>
      <p:pic>
        <p:nvPicPr>
          <p:cNvPr id="657410" name="Picture 2">
            <a:extLst>
              <a:ext uri="{FF2B5EF4-FFF2-40B4-BE49-F238E27FC236}">
                <a16:creationId xmlns="" xmlns:a16="http://schemas.microsoft.com/office/drawing/2014/main" id="{AA2F2AC9-F3F1-42CA-A17E-1719FBEF5B16}"/>
              </a:ext>
            </a:extLst>
          </p:cNvPr>
          <p:cNvPicPr>
            <a:picLocks noChangeAspect="1" noChangeArrowheads="1"/>
          </p:cNvPicPr>
          <p:nvPr/>
        </p:nvPicPr>
        <p:blipFill>
          <a:blip r:embed="rId6"/>
          <a:srcRect/>
          <a:stretch>
            <a:fillRect/>
          </a:stretch>
        </p:blipFill>
        <p:spPr bwMode="auto">
          <a:xfrm>
            <a:off x="865585" y="1884760"/>
            <a:ext cx="7404497" cy="2128838"/>
          </a:xfrm>
          <a:prstGeom prst="rect">
            <a:avLst/>
          </a:prstGeom>
          <a:noFill/>
          <a:ln w="12700" cap="flat" cmpd="sng">
            <a:solidFill>
              <a:schemeClr val="accent2">
                <a:lumMod val="60000"/>
                <a:lumOff val="40000"/>
              </a:schemeClr>
            </a:solidFill>
            <a:prstDash val="solid"/>
            <a:miter lim="800000"/>
            <a:headEnd type="none" w="med" len="med"/>
            <a:tailEnd type="none" w="med" len="med"/>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Lst>
        </p:spPr>
      </p:pic>
      <p:pic>
        <p:nvPicPr>
          <p:cNvPr id="281608" name="Picture 4">
            <a:extLst>
              <a:ext uri="{FF2B5EF4-FFF2-40B4-BE49-F238E27FC236}">
                <a16:creationId xmlns="" xmlns:a16="http://schemas.microsoft.com/office/drawing/2014/main" id="{AC88D286-7E05-4442-B3CB-8562942920F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06316" y="1875235"/>
            <a:ext cx="1466850" cy="27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1609" name="Picture 4">
            <a:extLst>
              <a:ext uri="{FF2B5EF4-FFF2-40B4-BE49-F238E27FC236}">
                <a16:creationId xmlns="" xmlns:a16="http://schemas.microsoft.com/office/drawing/2014/main" id="{69E56545-375B-4383-9009-EA1E715BBA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98357" y="1846660"/>
            <a:ext cx="1775222" cy="301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7349101"/>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ext Box 5">
            <a:extLst>
              <a:ext uri="{FF2B5EF4-FFF2-40B4-BE49-F238E27FC236}">
                <a16:creationId xmlns="" xmlns:a16="http://schemas.microsoft.com/office/drawing/2014/main" id="{1007A96C-D4EB-4D11-9E16-0FDA7C91AD5F}"/>
              </a:ext>
            </a:extLst>
          </p:cNvPr>
          <p:cNvSpPr txBox="1">
            <a:spLocks noChangeArrowheads="1"/>
          </p:cNvSpPr>
          <p:nvPr/>
        </p:nvSpPr>
        <p:spPr bwMode="auto">
          <a:xfrm>
            <a:off x="1215629" y="4075510"/>
            <a:ext cx="2951559" cy="451406"/>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lgn="ctr" defTabSz="685800" eaLnBrk="0" fontAlgn="base" hangingPunct="0">
              <a:lnSpc>
                <a:spcPts val="1350"/>
              </a:lnSpc>
              <a:spcBef>
                <a:spcPct val="0"/>
              </a:spcBef>
              <a:spcAft>
                <a:spcPct val="0"/>
              </a:spcAft>
              <a:defRPr/>
            </a:pPr>
            <a:r>
              <a:rPr lang="en-US" sz="1200" b="1" dirty="0">
                <a:solidFill>
                  <a:srgbClr val="FFFFFF"/>
                </a:solidFill>
                <a:latin typeface="Arial" pitchFamily="34" charset="0"/>
                <a:cs typeface="Arial" panose="020B0604020202020204" pitchFamily="34" charset="0"/>
              </a:rPr>
              <a:t>Nº de </a:t>
            </a:r>
            <a:r>
              <a:rPr lang="en-US" sz="1200" b="1" dirty="0" err="1">
                <a:solidFill>
                  <a:srgbClr val="FFFFFF"/>
                </a:solidFill>
                <a:latin typeface="Arial" pitchFamily="34" charset="0"/>
                <a:cs typeface="Arial" panose="020B0604020202020204" pitchFamily="34" charset="0"/>
              </a:rPr>
              <a:t>casos</a:t>
            </a:r>
            <a:r>
              <a:rPr lang="en-US" sz="1200" b="1" dirty="0">
                <a:solidFill>
                  <a:srgbClr val="FFFFFF"/>
                </a:solidFill>
                <a:latin typeface="Arial" pitchFamily="34" charset="0"/>
                <a:cs typeface="Arial" panose="020B0604020202020204" pitchFamily="34" charset="0"/>
              </a:rPr>
              <a:t> de </a:t>
            </a:r>
            <a:r>
              <a:rPr lang="en-US" sz="1200" b="1" dirty="0" err="1">
                <a:solidFill>
                  <a:srgbClr val="FFFFFF"/>
                </a:solidFill>
                <a:latin typeface="Arial" pitchFamily="34" charset="0"/>
                <a:cs typeface="Arial" panose="020B0604020202020204" pitchFamily="34" charset="0"/>
              </a:rPr>
              <a:t>enfermedad</a:t>
            </a:r>
            <a:r>
              <a:rPr lang="en-US" sz="1200" b="1" dirty="0">
                <a:solidFill>
                  <a:srgbClr val="FFFFFF"/>
                </a:solidFill>
                <a:latin typeface="Arial" pitchFamily="34" charset="0"/>
                <a:cs typeface="Arial" panose="020B0604020202020204" pitchFamily="34" charset="0"/>
              </a:rPr>
              <a:t> </a:t>
            </a:r>
            <a:r>
              <a:rPr lang="en-US" sz="1200" b="1" dirty="0" err="1">
                <a:solidFill>
                  <a:srgbClr val="FFFFFF"/>
                </a:solidFill>
                <a:latin typeface="Arial" pitchFamily="34" charset="0"/>
                <a:cs typeface="Arial" panose="020B0604020202020204" pitchFamily="34" charset="0"/>
              </a:rPr>
              <a:t>coronaria</a:t>
            </a:r>
            <a:r>
              <a:rPr lang="en-US" sz="1200" b="1" dirty="0">
                <a:solidFill>
                  <a:srgbClr val="FFFFFF"/>
                </a:solidFill>
                <a:latin typeface="Arial" pitchFamily="34" charset="0"/>
                <a:cs typeface="Arial" panose="020B0604020202020204" pitchFamily="34" charset="0"/>
              </a:rPr>
              <a:t> </a:t>
            </a:r>
            <a:r>
              <a:rPr lang="en-US" sz="1200" b="1" dirty="0" err="1">
                <a:solidFill>
                  <a:srgbClr val="FFFFFF"/>
                </a:solidFill>
                <a:latin typeface="Arial" pitchFamily="34" charset="0"/>
                <a:cs typeface="Arial" panose="020B0604020202020204" pitchFamily="34" charset="0"/>
              </a:rPr>
              <a:t>hospitalizados</a:t>
            </a:r>
            <a:r>
              <a:rPr lang="en-US" sz="1200" b="1" dirty="0">
                <a:solidFill>
                  <a:srgbClr val="FFFFFF"/>
                </a:solidFill>
                <a:latin typeface="Arial" pitchFamily="34" charset="0"/>
                <a:cs typeface="Arial" panose="020B0604020202020204" pitchFamily="34" charset="0"/>
              </a:rPr>
              <a:t> en 1977- 2010</a:t>
            </a:r>
          </a:p>
        </p:txBody>
      </p:sp>
      <p:sp>
        <p:nvSpPr>
          <p:cNvPr id="254979" name="Rectangle 1032">
            <a:extLst>
              <a:ext uri="{FF2B5EF4-FFF2-40B4-BE49-F238E27FC236}">
                <a16:creationId xmlns="" xmlns:a16="http://schemas.microsoft.com/office/drawing/2014/main" id="{3FD1E02A-46FE-49BE-8C95-5C225D46C6F8}"/>
              </a:ext>
            </a:extLst>
          </p:cNvPr>
          <p:cNvSpPr>
            <a:spLocks noChangeArrowheads="1"/>
          </p:cNvSpPr>
          <p:nvPr/>
        </p:nvSpPr>
        <p:spPr bwMode="auto">
          <a:xfrm>
            <a:off x="1663304" y="4779169"/>
            <a:ext cx="3353990" cy="215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lnSpc>
                <a:spcPct val="90000"/>
              </a:lnSpc>
              <a:spcBef>
                <a:spcPct val="0"/>
              </a:spcBef>
              <a:spcAft>
                <a:spcPct val="0"/>
              </a:spcAft>
            </a:pPr>
            <a:r>
              <a:rPr lang="es-ES_tradnl" altLang="es-ES" sz="1050" b="1">
                <a:solidFill>
                  <a:srgbClr val="FFFFFF"/>
                </a:solidFill>
                <a:latin typeface="Arial" panose="020B0604020202020204" pitchFamily="34" charset="0"/>
                <a:cs typeface="Arial" panose="020B0604020202020204" pitchFamily="34" charset="0"/>
              </a:rPr>
              <a:t>Degano IR, et al. </a:t>
            </a:r>
            <a:r>
              <a:rPr lang="es-ES_tradnl" altLang="es-ES" sz="975" b="1">
                <a:solidFill>
                  <a:srgbClr val="FFFFFF"/>
                </a:solidFill>
                <a:latin typeface="Arial" panose="020B0604020202020204" pitchFamily="34" charset="0"/>
                <a:cs typeface="Arial" panose="020B0604020202020204" pitchFamily="34" charset="0"/>
              </a:rPr>
              <a:t>Rev</a:t>
            </a:r>
            <a:r>
              <a:rPr lang="es-ES_tradnl" altLang="es-ES" sz="1050" b="1">
                <a:solidFill>
                  <a:srgbClr val="FFFFFF"/>
                </a:solidFill>
                <a:latin typeface="Arial" panose="020B0604020202020204" pitchFamily="34" charset="0"/>
                <a:cs typeface="Arial" panose="020B0604020202020204" pitchFamily="34" charset="0"/>
              </a:rPr>
              <a:t> Esp Cardiol 2013; 66: 472</a:t>
            </a:r>
          </a:p>
        </p:txBody>
      </p:sp>
      <p:sp>
        <p:nvSpPr>
          <p:cNvPr id="12" name="Rectangle 1035">
            <a:extLst>
              <a:ext uri="{FF2B5EF4-FFF2-40B4-BE49-F238E27FC236}">
                <a16:creationId xmlns="" xmlns:a16="http://schemas.microsoft.com/office/drawing/2014/main" id="{5B83C711-31EE-446B-AB6C-B656D2E5C174}"/>
              </a:ext>
            </a:extLst>
          </p:cNvPr>
          <p:cNvSpPr>
            <a:spLocks noChangeArrowheads="1"/>
          </p:cNvSpPr>
          <p:nvPr/>
        </p:nvSpPr>
        <p:spPr bwMode="auto">
          <a:xfrm>
            <a:off x="1790701" y="367903"/>
            <a:ext cx="5670947" cy="568843"/>
          </a:xfrm>
          <a:prstGeom prst="rect">
            <a:avLst/>
          </a:prstGeom>
          <a:solidFill>
            <a:srgbClr val="993300"/>
          </a:solidFill>
          <a:ln w="9525">
            <a:solidFill>
              <a:srgbClr val="FFFFFF"/>
            </a:solidFill>
            <a:miter lim="800000"/>
            <a:headEnd/>
            <a:tailEnd/>
          </a:ln>
        </p:spPr>
        <p:txBody>
          <a:bodyPr lIns="69056" tIns="34529" rIns="69056" bIns="34529">
            <a:spAutoFit/>
          </a:bodyPr>
          <a:lstStyle/>
          <a:p>
            <a:pPr algn="ctr" defTabSz="685800" eaLnBrk="0" fontAlgn="base" hangingPunct="0">
              <a:lnSpc>
                <a:spcPts val="750"/>
              </a:lnSpc>
              <a:spcBef>
                <a:spcPct val="0"/>
              </a:spcBef>
              <a:spcAft>
                <a:spcPct val="0"/>
              </a:spcAft>
              <a:defRPr/>
            </a:pPr>
            <a:endParaRPr lang="es-ES_tradnl" sz="2400" b="1" dirty="0">
              <a:solidFill>
                <a:srgbClr val="FFFF00"/>
              </a:solidFill>
              <a:effectLst>
                <a:outerShdw blurRad="38100" dist="38100" dir="2700000" algn="tl">
                  <a:srgbClr val="000000"/>
                </a:outerShdw>
              </a:effectLst>
              <a:latin typeface="Arial" pitchFamily="34" charset="0"/>
              <a:cs typeface="Arial" panose="020B0604020202020204" pitchFamily="34" charset="0"/>
            </a:endParaRPr>
          </a:p>
          <a:p>
            <a:pPr algn="ctr" defTabSz="685800" eaLnBrk="0" fontAlgn="base" hangingPunct="0">
              <a:lnSpc>
                <a:spcPct val="90000"/>
              </a:lnSpc>
              <a:spcBef>
                <a:spcPct val="0"/>
              </a:spcBef>
              <a:spcAft>
                <a:spcPct val="0"/>
              </a:spcAft>
              <a:defRPr/>
            </a:pPr>
            <a:r>
              <a:rPr lang="es-ES_tradnl" sz="2400" b="1" dirty="0">
                <a:solidFill>
                  <a:srgbClr val="FFFF00"/>
                </a:solidFill>
                <a:effectLst>
                  <a:outerShdw blurRad="38100" dist="38100" dir="2700000" algn="tl">
                    <a:srgbClr val="000000"/>
                  </a:outerShdw>
                </a:effectLst>
                <a:latin typeface="Arial" pitchFamily="34" charset="0"/>
                <a:cs typeface="Arial" panose="020B0604020202020204" pitchFamily="34" charset="0"/>
              </a:rPr>
              <a:t>Epidemiologia del SCA en España</a:t>
            </a:r>
          </a:p>
          <a:p>
            <a:pPr algn="ctr" defTabSz="685800" eaLnBrk="0" fontAlgn="base" hangingPunct="0">
              <a:lnSpc>
                <a:spcPts val="450"/>
              </a:lnSpc>
              <a:spcBef>
                <a:spcPct val="0"/>
              </a:spcBef>
              <a:spcAft>
                <a:spcPct val="0"/>
              </a:spcAft>
              <a:defRPr/>
            </a:pPr>
            <a:endParaRPr lang="es-ES_tradnl" sz="2400" b="1" dirty="0">
              <a:solidFill>
                <a:srgbClr val="FFFF00"/>
              </a:solidFill>
              <a:effectLst>
                <a:outerShdw blurRad="38100" dist="38100" dir="2700000" algn="tl">
                  <a:srgbClr val="000000"/>
                </a:outerShdw>
              </a:effectLst>
              <a:latin typeface="Arial" pitchFamily="34" charset="0"/>
              <a:cs typeface="Arial" panose="020B0604020202020204" pitchFamily="34" charset="0"/>
            </a:endParaRPr>
          </a:p>
        </p:txBody>
      </p:sp>
      <p:sp>
        <p:nvSpPr>
          <p:cNvPr id="13" name="Text Box 5">
            <a:extLst>
              <a:ext uri="{FF2B5EF4-FFF2-40B4-BE49-F238E27FC236}">
                <a16:creationId xmlns="" xmlns:a16="http://schemas.microsoft.com/office/drawing/2014/main" id="{75063B85-3376-490F-919E-B94A42CA27A4}"/>
              </a:ext>
            </a:extLst>
          </p:cNvPr>
          <p:cNvSpPr txBox="1">
            <a:spLocks noChangeArrowheads="1"/>
          </p:cNvSpPr>
          <p:nvPr/>
        </p:nvSpPr>
        <p:spPr bwMode="auto">
          <a:xfrm>
            <a:off x="5166123" y="4075510"/>
            <a:ext cx="2997994" cy="451406"/>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lgn="ctr" defTabSz="685800" eaLnBrk="0" fontAlgn="base" hangingPunct="0">
              <a:lnSpc>
                <a:spcPts val="1350"/>
              </a:lnSpc>
              <a:spcBef>
                <a:spcPct val="0"/>
              </a:spcBef>
              <a:spcAft>
                <a:spcPct val="0"/>
              </a:spcAft>
              <a:defRPr/>
            </a:pPr>
            <a:r>
              <a:rPr lang="en-US" sz="1200" b="1" dirty="0">
                <a:solidFill>
                  <a:srgbClr val="FFFFFF"/>
                </a:solidFill>
                <a:latin typeface="Arial" pitchFamily="34" charset="0"/>
                <a:cs typeface="Arial" panose="020B0604020202020204" pitchFamily="34" charset="0"/>
              </a:rPr>
              <a:t>Nº de </a:t>
            </a:r>
            <a:r>
              <a:rPr lang="en-US" sz="1200" b="1" dirty="0" err="1">
                <a:solidFill>
                  <a:srgbClr val="FFFFFF"/>
                </a:solidFill>
                <a:latin typeface="Arial" pitchFamily="34" charset="0"/>
                <a:cs typeface="Arial" panose="020B0604020202020204" pitchFamily="34" charset="0"/>
              </a:rPr>
              <a:t>casos</a:t>
            </a:r>
            <a:r>
              <a:rPr lang="en-US" sz="1200" b="1" dirty="0">
                <a:solidFill>
                  <a:srgbClr val="FFFFFF"/>
                </a:solidFill>
                <a:latin typeface="Arial" pitchFamily="34" charset="0"/>
                <a:cs typeface="Arial" panose="020B0604020202020204" pitchFamily="34" charset="0"/>
              </a:rPr>
              <a:t> de SCA. </a:t>
            </a:r>
          </a:p>
          <a:p>
            <a:pPr algn="ctr" defTabSz="685800" eaLnBrk="0" fontAlgn="base" hangingPunct="0">
              <a:lnSpc>
                <a:spcPts val="1350"/>
              </a:lnSpc>
              <a:spcBef>
                <a:spcPct val="0"/>
              </a:spcBef>
              <a:spcAft>
                <a:spcPct val="0"/>
              </a:spcAft>
              <a:defRPr/>
            </a:pPr>
            <a:r>
              <a:rPr lang="en-US" sz="1200" b="1" dirty="0" err="1">
                <a:solidFill>
                  <a:srgbClr val="FFFFFF"/>
                </a:solidFill>
                <a:latin typeface="Arial" pitchFamily="34" charset="0"/>
                <a:cs typeface="Arial" panose="020B0604020202020204" pitchFamily="34" charset="0"/>
              </a:rPr>
              <a:t>Tendencia</a:t>
            </a:r>
            <a:r>
              <a:rPr lang="en-US" sz="1200" b="1" dirty="0">
                <a:solidFill>
                  <a:srgbClr val="FFFFFF"/>
                </a:solidFill>
                <a:latin typeface="Arial" pitchFamily="34" charset="0"/>
                <a:cs typeface="Arial" panose="020B0604020202020204" pitchFamily="34" charset="0"/>
              </a:rPr>
              <a:t> de 2005-2049</a:t>
            </a:r>
          </a:p>
        </p:txBody>
      </p:sp>
      <p:pic>
        <p:nvPicPr>
          <p:cNvPr id="152586" name="Picture 10">
            <a:extLst>
              <a:ext uri="{FF2B5EF4-FFF2-40B4-BE49-F238E27FC236}">
                <a16:creationId xmlns="" xmlns:a16="http://schemas.microsoft.com/office/drawing/2014/main" id="{BEB7C4CF-F034-449D-8FE0-495FA70AEBB0}"/>
              </a:ext>
            </a:extLst>
          </p:cNvPr>
          <p:cNvPicPr>
            <a:picLocks noChangeAspect="1" noChangeArrowheads="1"/>
          </p:cNvPicPr>
          <p:nvPr/>
        </p:nvPicPr>
        <p:blipFill>
          <a:blip r:embed="rId3"/>
          <a:srcRect/>
          <a:stretch>
            <a:fillRect/>
          </a:stretch>
        </p:blipFill>
        <p:spPr bwMode="auto">
          <a:xfrm>
            <a:off x="865585" y="1325167"/>
            <a:ext cx="3793331" cy="2602706"/>
          </a:xfrm>
          <a:prstGeom prst="rect">
            <a:avLst/>
          </a:prstGeom>
          <a:noFill/>
          <a:ln w="9525" cap="flat" cmpd="sng">
            <a:solidFill>
              <a:schemeClr val="accent2">
                <a:lumMod val="60000"/>
                <a:lumOff val="40000"/>
              </a:schemeClr>
            </a:solidFill>
            <a:prstDash val="solid"/>
            <a:miter lim="800000"/>
            <a:headEnd type="none" w="med" len="med"/>
            <a:tailEnd type="none" w="med" len="med"/>
          </a:ln>
          <a:extLst/>
        </p:spPr>
      </p:pic>
      <p:pic>
        <p:nvPicPr>
          <p:cNvPr id="152587" name="Picture 11">
            <a:extLst>
              <a:ext uri="{FF2B5EF4-FFF2-40B4-BE49-F238E27FC236}">
                <a16:creationId xmlns="" xmlns:a16="http://schemas.microsoft.com/office/drawing/2014/main" id="{70D3E2B8-F86D-4CBA-BA42-5C6A82B5A3A7}"/>
              </a:ext>
            </a:extLst>
          </p:cNvPr>
          <p:cNvPicPr>
            <a:picLocks noChangeAspect="1" noChangeArrowheads="1"/>
          </p:cNvPicPr>
          <p:nvPr/>
        </p:nvPicPr>
        <p:blipFill>
          <a:blip r:embed="rId4"/>
          <a:srcRect/>
          <a:stretch>
            <a:fillRect/>
          </a:stretch>
        </p:blipFill>
        <p:spPr bwMode="auto">
          <a:xfrm>
            <a:off x="4764882" y="1345406"/>
            <a:ext cx="3604022" cy="2582466"/>
          </a:xfrm>
          <a:prstGeom prst="rect">
            <a:avLst/>
          </a:prstGeom>
          <a:noFill/>
          <a:ln w="9525" cap="flat" cmpd="sng">
            <a:solidFill>
              <a:schemeClr val="accent2">
                <a:lumMod val="60000"/>
                <a:lumOff val="40000"/>
              </a:schemeClr>
            </a:solidFill>
            <a:prstDash val="solid"/>
            <a:miter lim="800000"/>
            <a:headEnd type="none" w="med" len="med"/>
            <a:tailEnd type="none" w="med" len="med"/>
          </a:ln>
          <a:extLst/>
        </p:spPr>
      </p:pic>
      <p:pic>
        <p:nvPicPr>
          <p:cNvPr id="254984" name="Picture 18">
            <a:extLst>
              <a:ext uri="{FF2B5EF4-FFF2-40B4-BE49-F238E27FC236}">
                <a16:creationId xmlns="" xmlns:a16="http://schemas.microsoft.com/office/drawing/2014/main" id="{A4F8313F-7481-473E-BAC8-56B7D0F1B58A}"/>
              </a:ext>
            </a:extLst>
          </p:cNvPr>
          <p:cNvPicPr>
            <a:picLocks noChangeAspect="1" noChangeArrowheads="1"/>
          </p:cNvPicPr>
          <p:nvPr/>
        </p:nvPicPr>
        <p:blipFill>
          <a:blip r:embed="rId5">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985" name="Picture 17">
            <a:extLst>
              <a:ext uri="{FF2B5EF4-FFF2-40B4-BE49-F238E27FC236}">
                <a16:creationId xmlns="" xmlns:a16="http://schemas.microsoft.com/office/drawing/2014/main" id="{6CD82422-1DFA-413E-B26B-BB4C63566D09}"/>
              </a:ext>
            </a:extLst>
          </p:cNvPr>
          <p:cNvPicPr>
            <a:picLocks noChangeAspect="1" noChangeArrowheads="1"/>
          </p:cNvPicPr>
          <p:nvPr/>
        </p:nvPicPr>
        <p:blipFill>
          <a:blip r:embed="rId6">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4986" name="Picture 2">
            <a:extLst>
              <a:ext uri="{FF2B5EF4-FFF2-40B4-BE49-F238E27FC236}">
                <a16:creationId xmlns="" xmlns:a16="http://schemas.microsoft.com/office/drawing/2014/main" id="{ADEFDE21-676D-4CC9-B1B4-33E0296DBAD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5931961"/>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30">
            <a:extLst>
              <a:ext uri="{FF2B5EF4-FFF2-40B4-BE49-F238E27FC236}">
                <a16:creationId xmlns="" xmlns:a16="http://schemas.microsoft.com/office/drawing/2014/main" id="{563B08CE-733E-4DD3-8470-B3F6B3AAD2B3}"/>
              </a:ext>
            </a:extLst>
          </p:cNvPr>
          <p:cNvSpPr>
            <a:spLocks noChangeArrowheads="1"/>
          </p:cNvSpPr>
          <p:nvPr/>
        </p:nvSpPr>
        <p:spPr bwMode="auto">
          <a:xfrm>
            <a:off x="1447800" y="4010025"/>
            <a:ext cx="5862638" cy="434579"/>
          </a:xfrm>
          <a:prstGeom prst="rect">
            <a:avLst/>
          </a:prstGeom>
          <a:solidFill>
            <a:srgbClr val="003366"/>
          </a:solidFill>
          <a:ln w="9525">
            <a:solidFill>
              <a:srgbClr val="FFFF66"/>
            </a:solidFill>
            <a:miter lim="800000"/>
            <a:headEnd/>
            <a:tailEnd/>
          </a:ln>
          <a:effectLst/>
        </p:spPr>
        <p:txBody>
          <a:bodyPr wrap="none" anchor="ctr"/>
          <a:lstStyle/>
          <a:p>
            <a:pPr defTabSz="685800" eaLnBrk="0" fontAlgn="base" hangingPunct="0">
              <a:lnSpc>
                <a:spcPts val="3450"/>
              </a:lnSpc>
              <a:spcBef>
                <a:spcPct val="0"/>
              </a:spcBef>
              <a:spcAft>
                <a:spcPct val="0"/>
              </a:spcAft>
              <a:defRPr/>
            </a:pPr>
            <a:endParaRPr lang="es-ES">
              <a:solidFill>
                <a:srgbClr val="000000"/>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sp>
        <p:nvSpPr>
          <p:cNvPr id="173058" name="Rectangle 1026">
            <a:extLst>
              <a:ext uri="{FF2B5EF4-FFF2-40B4-BE49-F238E27FC236}">
                <a16:creationId xmlns="" xmlns:a16="http://schemas.microsoft.com/office/drawing/2014/main" id="{D9B7A0CF-0079-42A6-BE32-37E095EF5D1F}"/>
              </a:ext>
            </a:extLst>
          </p:cNvPr>
          <p:cNvSpPr>
            <a:spLocks noChangeArrowheads="1"/>
          </p:cNvSpPr>
          <p:nvPr/>
        </p:nvSpPr>
        <p:spPr bwMode="auto">
          <a:xfrm>
            <a:off x="714375" y="0"/>
            <a:ext cx="7715250" cy="910829"/>
          </a:xfrm>
          <a:prstGeom prst="rect">
            <a:avLst/>
          </a:prstGeom>
          <a:solidFill>
            <a:srgbClr val="000061"/>
          </a:solidFill>
          <a:ln w="9525">
            <a:noFill/>
            <a:miter lim="800000"/>
            <a:headEnd/>
            <a:tailEnd/>
          </a:ln>
          <a:effectLst/>
        </p:spPr>
        <p:txBody>
          <a:bodyPr wrap="none" anchor="ctr"/>
          <a:lstStyle/>
          <a:p>
            <a:pPr defTabSz="685800" fontAlgn="base">
              <a:spcBef>
                <a:spcPct val="0"/>
              </a:spcBef>
              <a:spcAft>
                <a:spcPct val="0"/>
              </a:spcAft>
              <a:defRPr/>
            </a:pPr>
            <a:endParaRPr lang="en-US" sz="1650" dirty="0">
              <a:solidFill>
                <a:srgbClr val="000000"/>
              </a:solidFill>
              <a:effectLst>
                <a:outerShdw blurRad="38100" dist="38100" dir="2700000" algn="tl">
                  <a:srgbClr val="FFFFFF"/>
                </a:outerShdw>
              </a:effectLst>
              <a:latin typeface="Swis721 Hv BT" pitchFamily="34" charset="0"/>
              <a:cs typeface="Arial" panose="020B0604020202020204" pitchFamily="34" charset="0"/>
            </a:endParaRPr>
          </a:p>
        </p:txBody>
      </p:sp>
      <p:sp>
        <p:nvSpPr>
          <p:cNvPr id="173059" name="Line 1027">
            <a:extLst>
              <a:ext uri="{FF2B5EF4-FFF2-40B4-BE49-F238E27FC236}">
                <a16:creationId xmlns="" xmlns:a16="http://schemas.microsoft.com/office/drawing/2014/main" id="{FF6AF830-721A-4CDF-A778-57ECC9860387}"/>
              </a:ext>
            </a:extLst>
          </p:cNvPr>
          <p:cNvSpPr>
            <a:spLocks noChangeShapeType="1"/>
          </p:cNvSpPr>
          <p:nvPr/>
        </p:nvSpPr>
        <p:spPr bwMode="auto">
          <a:xfrm>
            <a:off x="714375" y="910829"/>
            <a:ext cx="7705725" cy="0"/>
          </a:xfrm>
          <a:prstGeom prst="line">
            <a:avLst/>
          </a:prstGeom>
          <a:noFill/>
          <a:ln w="12700">
            <a:solidFill>
              <a:srgbClr val="C4C4C4"/>
            </a:solidFill>
            <a:round/>
            <a:headEnd type="none" w="sm" len="sm"/>
            <a:tailEnd type="none" w="sm" len="sm"/>
          </a:ln>
          <a:effectLst>
            <a:outerShdw dist="17961" dir="2700000" algn="ctr" rotWithShape="0">
              <a:schemeClr val="tx2"/>
            </a:outerShdw>
          </a:effectLst>
        </p:spPr>
        <p:txBody>
          <a:bodyPr wrap="none" anchor="ctr"/>
          <a:lstStyle/>
          <a:p>
            <a:pPr defTabSz="685800" fontAlgn="base">
              <a:spcBef>
                <a:spcPct val="0"/>
              </a:spcBef>
              <a:spcAft>
                <a:spcPct val="0"/>
              </a:spcAft>
              <a:defRPr/>
            </a:pPr>
            <a:endParaRPr lang="es-ES" sz="1350">
              <a:solidFill>
                <a:srgbClr val="000000"/>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pic>
        <p:nvPicPr>
          <p:cNvPr id="282629" name="Picture 17">
            <a:extLst>
              <a:ext uri="{FF2B5EF4-FFF2-40B4-BE49-F238E27FC236}">
                <a16:creationId xmlns="" xmlns:a16="http://schemas.microsoft.com/office/drawing/2014/main" id="{080D1049-7F4F-48EF-9CB8-FE7C6EB4B09D}"/>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2630" name="Picture 18">
            <a:extLst>
              <a:ext uri="{FF2B5EF4-FFF2-40B4-BE49-F238E27FC236}">
                <a16:creationId xmlns="" xmlns:a16="http://schemas.microsoft.com/office/drawing/2014/main" id="{B2B1B660-7A63-44A6-9666-685414B8F011}"/>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a:extLst>
              <a:ext uri="{FF2B5EF4-FFF2-40B4-BE49-F238E27FC236}">
                <a16:creationId xmlns="" xmlns:a16="http://schemas.microsoft.com/office/drawing/2014/main" id="{9D04A263-FA66-410A-B01C-82A9D5339DC6}"/>
              </a:ext>
            </a:extLst>
          </p:cNvPr>
          <p:cNvSpPr/>
          <p:nvPr/>
        </p:nvSpPr>
        <p:spPr>
          <a:xfrm>
            <a:off x="1288256" y="229791"/>
            <a:ext cx="6581775" cy="400110"/>
          </a:xfrm>
          <a:prstGeom prst="rect">
            <a:avLst/>
          </a:prstGeom>
        </p:spPr>
        <p:txBody>
          <a:bodyPr>
            <a:spAutoFit/>
          </a:bodyPr>
          <a:lstStyle/>
          <a:p>
            <a:pPr algn="ctr" defTabSz="685800">
              <a:lnSpc>
                <a:spcPts val="2400"/>
              </a:lnSpc>
              <a:defRPr/>
            </a:pPr>
            <a:r>
              <a:rPr lang="es-ES" sz="2400" b="1" kern="0" dirty="0">
                <a:solidFill>
                  <a:srgbClr val="FFFF00"/>
                </a:solidFill>
                <a:effectLst>
                  <a:outerShdw blurRad="38100" dist="38100" dir="2700000" algn="tl">
                    <a:srgbClr val="000000"/>
                  </a:outerShdw>
                </a:effectLst>
                <a:latin typeface="Arial" pitchFamily="34" charset="0"/>
                <a:cs typeface="Arial" panose="020B0604020202020204" pitchFamily="34" charset="0"/>
              </a:rPr>
              <a:t>SCA reciente. Pacientes de riesgo similar</a:t>
            </a:r>
            <a:endParaRPr lang="es-ES" sz="2400" b="1" kern="0" dirty="0">
              <a:solidFill>
                <a:srgbClr val="00AE00">
                  <a:lumMod val="40000"/>
                  <a:lumOff val="60000"/>
                </a:srgbClr>
              </a:solidFill>
              <a:effectLst>
                <a:outerShdw blurRad="38100" dist="38100" dir="2700000" algn="tl">
                  <a:srgbClr val="000000"/>
                </a:outerShdw>
              </a:effectLst>
              <a:latin typeface="Arial" pitchFamily="34" charset="0"/>
              <a:cs typeface="Arial" panose="020B0604020202020204" pitchFamily="34" charset="0"/>
            </a:endParaRPr>
          </a:p>
        </p:txBody>
      </p:sp>
      <p:pic>
        <p:nvPicPr>
          <p:cNvPr id="282632" name="Picture 2">
            <a:extLst>
              <a:ext uri="{FF2B5EF4-FFF2-40B4-BE49-F238E27FC236}">
                <a16:creationId xmlns="" xmlns:a16="http://schemas.microsoft.com/office/drawing/2014/main" id="{4932C89D-D01A-45B9-9BF4-396E0E907B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029">
            <a:extLst>
              <a:ext uri="{FF2B5EF4-FFF2-40B4-BE49-F238E27FC236}">
                <a16:creationId xmlns="" xmlns:a16="http://schemas.microsoft.com/office/drawing/2014/main" id="{1B9E4742-D1E8-4641-857A-D28BA752DDE6}"/>
              </a:ext>
            </a:extLst>
          </p:cNvPr>
          <p:cNvSpPr>
            <a:spLocks noChangeArrowheads="1"/>
          </p:cNvSpPr>
          <p:nvPr/>
        </p:nvSpPr>
        <p:spPr bwMode="auto">
          <a:xfrm>
            <a:off x="1765697" y="1308497"/>
            <a:ext cx="6337697" cy="3209053"/>
          </a:xfrm>
          <a:prstGeom prst="rect">
            <a:avLst/>
          </a:prstGeom>
          <a:noFill/>
          <a:ln w="9525">
            <a:noFill/>
            <a:miter lim="800000"/>
            <a:headEnd/>
            <a:tailEnd/>
          </a:ln>
          <a:effectLst/>
        </p:spPr>
        <p:txBody>
          <a:bodyPr lIns="69056" tIns="34529" rIns="69056" bIns="34529">
            <a:spAutoFit/>
          </a:bodyPr>
          <a:lstStyle/>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1.-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Pronóstico inicial y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de los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SCAs</a:t>
            </a:r>
            <a:endPar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endParaRP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2.-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Pronóstico y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 largo plazo </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3.-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hipolipemiante</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en los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SCAs</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4.-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Otros pacientes de elevado riesgo</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5.-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Potenciales candidatos a  iPCSK9 </a:t>
            </a:r>
          </a:p>
        </p:txBody>
      </p:sp>
    </p:spTree>
    <p:extLst>
      <p:ext uri="{BB962C8B-B14F-4D97-AF65-F5344CB8AC3E}">
        <p14:creationId xmlns:p14="http://schemas.microsoft.com/office/powerpoint/2010/main" val="255663732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650" name="Picture 2">
            <a:extLst>
              <a:ext uri="{FF2B5EF4-FFF2-40B4-BE49-F238E27FC236}">
                <a16:creationId xmlns="" xmlns:a16="http://schemas.microsoft.com/office/drawing/2014/main" id="{455557BA-8475-4F2F-A120-88D61464BA97}"/>
              </a:ext>
            </a:extLst>
          </p:cNvPr>
          <p:cNvPicPr>
            <a:picLocks noChangeAspect="1" noChangeArrowheads="1"/>
          </p:cNvPicPr>
          <p:nvPr/>
        </p:nvPicPr>
        <p:blipFill>
          <a:blip r:embed="rId3">
            <a:lum bright="-30000" contrast="18000"/>
            <a:extLst>
              <a:ext uri="{28A0092B-C50C-407E-A947-70E740481C1C}">
                <a14:useLocalDpi xmlns:a14="http://schemas.microsoft.com/office/drawing/2010/main" val="0"/>
              </a:ext>
            </a:extLst>
          </a:blip>
          <a:srcRect/>
          <a:stretch>
            <a:fillRect/>
          </a:stretch>
        </p:blipFill>
        <p:spPr bwMode="auto">
          <a:xfrm>
            <a:off x="1353741" y="71438"/>
            <a:ext cx="6129338" cy="5011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6899" name="Text Box 4">
            <a:extLst>
              <a:ext uri="{FF2B5EF4-FFF2-40B4-BE49-F238E27FC236}">
                <a16:creationId xmlns="" xmlns:a16="http://schemas.microsoft.com/office/drawing/2014/main" id="{9265A68A-C074-465A-AF67-2472F967C4CA}"/>
              </a:ext>
            </a:extLst>
          </p:cNvPr>
          <p:cNvSpPr txBox="1">
            <a:spLocks noChangeArrowheads="1"/>
          </p:cNvSpPr>
          <p:nvPr/>
        </p:nvSpPr>
        <p:spPr bwMode="auto">
          <a:xfrm>
            <a:off x="6735366" y="3881141"/>
            <a:ext cx="1585913" cy="923330"/>
          </a:xfrm>
          <a:prstGeom prst="rect">
            <a:avLst/>
          </a:prstGeom>
          <a:solidFill>
            <a:schemeClr val="accent1">
              <a:lumMod val="50000"/>
            </a:schemeClr>
          </a:solidFill>
          <a:ln>
            <a:solidFill>
              <a:schemeClr val="accent1">
                <a:lumMod val="20000"/>
                <a:lumOff val="80000"/>
              </a:schemeClr>
            </a:solidFill>
          </a:ln>
          <a:extLst/>
        </p:spPr>
        <p:txBody>
          <a:bodyPr lIns="0" tIns="0" rIns="0" bIns="0" anchor="ctr" anchorCtr="1">
            <a:spAutoFit/>
          </a:bodyPr>
          <a:lstStyle>
            <a:lvl1pPr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3200">
                <a:solidFill>
                  <a:schemeClr val="tx1"/>
                </a:solidFill>
                <a:latin typeface="Times New Roman" pitchFamily="18" charset="0"/>
              </a:defRPr>
            </a:lvl1pPr>
            <a:lvl2pPr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800">
                <a:solidFill>
                  <a:schemeClr val="tx1"/>
                </a:solidFill>
                <a:latin typeface="Times New Roman" pitchFamily="18" charset="0"/>
              </a:defRPr>
            </a:lvl2pPr>
            <a:lvl3pPr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400">
                <a:solidFill>
                  <a:schemeClr val="tx1"/>
                </a:solidFill>
                <a:latin typeface="Times New Roman" pitchFamily="18" charset="0"/>
              </a:defRPr>
            </a:lvl3pPr>
            <a:lvl4pPr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000">
                <a:solidFill>
                  <a:schemeClr val="tx1"/>
                </a:solidFill>
                <a:latin typeface="Times New Roman" pitchFamily="18" charset="0"/>
              </a:defRPr>
            </a:lvl4pPr>
            <a:lvl5pPr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000">
                <a:solidFill>
                  <a:schemeClr val="tx1"/>
                </a:solidFill>
                <a:latin typeface="Times New Roman" pitchFamily="18" charset="0"/>
              </a:defRPr>
            </a:lvl5pPr>
            <a:lvl6pPr defTabSz="828675" eaLnBrk="0" hangingPunct="0">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000">
                <a:solidFill>
                  <a:schemeClr val="tx1"/>
                </a:solidFill>
                <a:latin typeface="Times New Roman" pitchFamily="18" charset="0"/>
              </a:defRPr>
            </a:lvl6pPr>
            <a:lvl7pPr defTabSz="828675" eaLnBrk="0" hangingPunct="0">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000">
                <a:solidFill>
                  <a:schemeClr val="tx1"/>
                </a:solidFill>
                <a:latin typeface="Times New Roman" pitchFamily="18" charset="0"/>
              </a:defRPr>
            </a:lvl7pPr>
            <a:lvl8pPr defTabSz="828675" eaLnBrk="0" hangingPunct="0">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000">
                <a:solidFill>
                  <a:schemeClr val="tx1"/>
                </a:solidFill>
                <a:latin typeface="Times New Roman" pitchFamily="18" charset="0"/>
              </a:defRPr>
            </a:lvl8pPr>
            <a:lvl9pPr defTabSz="828675" eaLnBrk="0" hangingPunct="0">
              <a:tabLst>
                <a:tab pos="657225" algn="l"/>
                <a:tab pos="1312863" algn="l"/>
                <a:tab pos="1970088" algn="l"/>
                <a:tab pos="2627313" algn="l"/>
                <a:tab pos="3282950" algn="l"/>
                <a:tab pos="3940175" algn="l"/>
                <a:tab pos="4595813" algn="l"/>
                <a:tab pos="5253038" algn="l"/>
                <a:tab pos="5910263" algn="l"/>
                <a:tab pos="6565900" algn="l"/>
                <a:tab pos="7223125" algn="l"/>
                <a:tab pos="7880350" algn="l"/>
                <a:tab pos="8535988" algn="l"/>
              </a:tabLst>
              <a:defRPr sz="2000">
                <a:solidFill>
                  <a:schemeClr val="tx1"/>
                </a:solidFill>
                <a:latin typeface="Times New Roman" pitchFamily="18" charset="0"/>
              </a:defRPr>
            </a:lvl9pPr>
          </a:lstStyle>
          <a:p>
            <a:pPr algn="ctr" defTabSz="621506" eaLnBrk="0" fontAlgn="base" hangingPunct="0">
              <a:lnSpc>
                <a:spcPts val="750"/>
              </a:lnSpc>
              <a:spcBef>
                <a:spcPct val="0"/>
              </a:spcBef>
              <a:spcAft>
                <a:spcPct val="0"/>
              </a:spcAft>
              <a:buClr>
                <a:srgbClr val="FFFFFF"/>
              </a:buClr>
              <a:buSzPct val="45000"/>
              <a:tabLst>
                <a:tab pos="492919" algn="l"/>
                <a:tab pos="984647" algn="l"/>
                <a:tab pos="1477566" algn="l"/>
                <a:tab pos="1970485" algn="l"/>
                <a:tab pos="2462213" algn="l"/>
                <a:tab pos="2955131" algn="l"/>
                <a:tab pos="3446860" algn="l"/>
                <a:tab pos="3939779" algn="l"/>
                <a:tab pos="4432697" algn="l"/>
                <a:tab pos="4924425" algn="l"/>
                <a:tab pos="5417344" algn="l"/>
                <a:tab pos="5910263" algn="l"/>
                <a:tab pos="6401991" algn="l"/>
              </a:tabLst>
              <a:defRPr/>
            </a:pPr>
            <a:endParaRPr lang="en-GB" altLang="es-ES" sz="1425" dirty="0">
              <a:solidFill>
                <a:srgbClr val="FFFF00"/>
              </a:solidFill>
              <a:latin typeface="Swis721 Hv BT" pitchFamily="34" charset="0"/>
              <a:cs typeface="Arial" panose="020B0604020202020204" pitchFamily="34" charset="0"/>
            </a:endParaRPr>
          </a:p>
          <a:p>
            <a:pPr algn="ctr" defTabSz="621506" eaLnBrk="0" fontAlgn="base" hangingPunct="0">
              <a:lnSpc>
                <a:spcPts val="1425"/>
              </a:lnSpc>
              <a:spcBef>
                <a:spcPct val="0"/>
              </a:spcBef>
              <a:spcAft>
                <a:spcPct val="0"/>
              </a:spcAft>
              <a:buClr>
                <a:srgbClr val="FFFFFF"/>
              </a:buClr>
              <a:buSzPct val="45000"/>
              <a:tabLst>
                <a:tab pos="492919" algn="l"/>
                <a:tab pos="984647" algn="l"/>
                <a:tab pos="1477566" algn="l"/>
                <a:tab pos="1970485" algn="l"/>
                <a:tab pos="2462213" algn="l"/>
                <a:tab pos="2955131" algn="l"/>
                <a:tab pos="3446860" algn="l"/>
                <a:tab pos="3939779" algn="l"/>
                <a:tab pos="4432697" algn="l"/>
                <a:tab pos="4924425" algn="l"/>
                <a:tab pos="5417344" algn="l"/>
                <a:tab pos="5910263" algn="l"/>
                <a:tab pos="6401991" algn="l"/>
              </a:tabLst>
              <a:defRPr/>
            </a:pPr>
            <a:r>
              <a:rPr lang="en-GB" altLang="es-ES" sz="1425" dirty="0">
                <a:solidFill>
                  <a:srgbClr val="FFFF00"/>
                </a:solidFill>
                <a:latin typeface="Swis721 Hv BT" pitchFamily="34" charset="0"/>
                <a:cs typeface="Arial" panose="020B0604020202020204" pitchFamily="34" charset="0"/>
              </a:rPr>
              <a:t>Typical Progression of Coronary Atherosclerosis</a:t>
            </a:r>
          </a:p>
          <a:p>
            <a:pPr algn="ctr" defTabSz="621506" eaLnBrk="0" fontAlgn="base" hangingPunct="0">
              <a:lnSpc>
                <a:spcPts val="750"/>
              </a:lnSpc>
              <a:spcBef>
                <a:spcPct val="0"/>
              </a:spcBef>
              <a:spcAft>
                <a:spcPct val="0"/>
              </a:spcAft>
              <a:buClr>
                <a:srgbClr val="FFFFFF"/>
              </a:buClr>
              <a:buSzPct val="45000"/>
              <a:tabLst>
                <a:tab pos="492919" algn="l"/>
                <a:tab pos="984647" algn="l"/>
                <a:tab pos="1477566" algn="l"/>
                <a:tab pos="1970485" algn="l"/>
                <a:tab pos="2462213" algn="l"/>
                <a:tab pos="2955131" algn="l"/>
                <a:tab pos="3446860" algn="l"/>
                <a:tab pos="3939779" algn="l"/>
                <a:tab pos="4432697" algn="l"/>
                <a:tab pos="4924425" algn="l"/>
                <a:tab pos="5417344" algn="l"/>
                <a:tab pos="5910263" algn="l"/>
                <a:tab pos="6401991" algn="l"/>
              </a:tabLst>
              <a:defRPr/>
            </a:pPr>
            <a:endParaRPr lang="en-GB" altLang="es-ES" sz="1425" dirty="0">
              <a:solidFill>
                <a:srgbClr val="FFFF00"/>
              </a:solidFill>
              <a:latin typeface="Swis721 Hv BT" pitchFamily="34" charset="0"/>
              <a:cs typeface="Arial" panose="020B0604020202020204" pitchFamily="34" charset="0"/>
            </a:endParaRPr>
          </a:p>
        </p:txBody>
      </p:sp>
      <p:pic>
        <p:nvPicPr>
          <p:cNvPr id="283652" name="Picture 18">
            <a:extLst>
              <a:ext uri="{FF2B5EF4-FFF2-40B4-BE49-F238E27FC236}">
                <a16:creationId xmlns="" xmlns:a16="http://schemas.microsoft.com/office/drawing/2014/main" id="{0CDA38AA-D3E1-4DCA-B789-609AA4CBC8EE}"/>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3653" name="Picture 17">
            <a:extLst>
              <a:ext uri="{FF2B5EF4-FFF2-40B4-BE49-F238E27FC236}">
                <a16:creationId xmlns="" xmlns:a16="http://schemas.microsoft.com/office/drawing/2014/main" id="{CFC12F2D-314B-4F18-AED8-AD616930B170}"/>
              </a:ext>
            </a:extLst>
          </p:cNvPr>
          <p:cNvPicPr>
            <a:picLocks noChangeAspect="1" noChangeArrowheads="1"/>
          </p:cNvPicPr>
          <p:nvPr/>
        </p:nvPicPr>
        <p:blipFill>
          <a:blip r:embed="rId5">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3654" name="Picture 2">
            <a:extLst>
              <a:ext uri="{FF2B5EF4-FFF2-40B4-BE49-F238E27FC236}">
                <a16:creationId xmlns="" xmlns:a16="http://schemas.microsoft.com/office/drawing/2014/main" id="{CF638D12-FE55-422C-866F-18F1DFBDD78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5 Grupo">
            <a:extLst>
              <a:ext uri="{FF2B5EF4-FFF2-40B4-BE49-F238E27FC236}">
                <a16:creationId xmlns="" xmlns:a16="http://schemas.microsoft.com/office/drawing/2014/main" id="{77F943E3-3822-47EB-8B37-E59E8F676C83}"/>
              </a:ext>
            </a:extLst>
          </p:cNvPr>
          <p:cNvGrpSpPr>
            <a:grpSpLocks/>
          </p:cNvGrpSpPr>
          <p:nvPr/>
        </p:nvGrpSpPr>
        <p:grpSpPr bwMode="auto">
          <a:xfrm>
            <a:off x="2234804" y="2797969"/>
            <a:ext cx="2659856" cy="885825"/>
            <a:chOff x="2090603" y="3598757"/>
            <a:chExt cx="3547802" cy="1430638"/>
          </a:xfrm>
        </p:grpSpPr>
        <p:sp>
          <p:nvSpPr>
            <p:cNvPr id="2" name="1 Flecha derecha">
              <a:extLst>
                <a:ext uri="{FF2B5EF4-FFF2-40B4-BE49-F238E27FC236}">
                  <a16:creationId xmlns="" xmlns:a16="http://schemas.microsoft.com/office/drawing/2014/main" id="{43D18AC8-BD6F-423A-A5C0-2F7039EA2B98}"/>
                </a:ext>
              </a:extLst>
            </p:cNvPr>
            <p:cNvSpPr/>
            <p:nvPr/>
          </p:nvSpPr>
          <p:spPr>
            <a:xfrm rot="10800000">
              <a:off x="2090603" y="3598757"/>
              <a:ext cx="3547802" cy="1430638"/>
            </a:xfrm>
            <a:prstGeom prst="rightArrow">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dirty="0">
                <a:solidFill>
                  <a:srgbClr val="0027AF"/>
                </a:solidFill>
                <a:latin typeface="Arial"/>
              </a:endParaRPr>
            </a:p>
          </p:txBody>
        </p:sp>
        <p:sp>
          <p:nvSpPr>
            <p:cNvPr id="4" name="3 CuadroTexto">
              <a:extLst>
                <a:ext uri="{FF2B5EF4-FFF2-40B4-BE49-F238E27FC236}">
                  <a16:creationId xmlns="" xmlns:a16="http://schemas.microsoft.com/office/drawing/2014/main" id="{C0C648BE-4685-4D3E-B595-27BED408C909}"/>
                </a:ext>
              </a:extLst>
            </p:cNvPr>
            <p:cNvSpPr txBox="1"/>
            <p:nvPr/>
          </p:nvSpPr>
          <p:spPr>
            <a:xfrm>
              <a:off x="2790952" y="4060253"/>
              <a:ext cx="2525069" cy="563345"/>
            </a:xfrm>
            <a:prstGeom prst="rect">
              <a:avLst/>
            </a:prstGeom>
            <a:solidFill>
              <a:schemeClr val="accent1">
                <a:lumMod val="50000"/>
              </a:schemeClr>
            </a:solidFill>
            <a:ln>
              <a:solidFill>
                <a:schemeClr val="tx2"/>
              </a:solidFill>
            </a:ln>
          </p:spPr>
          <p:txBody>
            <a:bodyPr>
              <a:spAutoFit/>
            </a:bodyPr>
            <a:lstStyle/>
            <a:p>
              <a:pPr algn="ctr" defTabSz="685800" eaLnBrk="0" fontAlgn="base" hangingPunct="0">
                <a:spcBef>
                  <a:spcPct val="0"/>
                </a:spcBef>
                <a:spcAft>
                  <a:spcPct val="0"/>
                </a:spcAft>
                <a:defRPr/>
              </a:pPr>
              <a:r>
                <a:rPr lang="es-ES" sz="1500" dirty="0" err="1">
                  <a:solidFill>
                    <a:srgbClr val="00AE00">
                      <a:lumMod val="20000"/>
                      <a:lumOff val="80000"/>
                    </a:srgbClr>
                  </a:solidFill>
                  <a:latin typeface="Swis721 Hv BT" pitchFamily="34" charset="0"/>
                  <a:cs typeface="Arial" panose="020B0604020202020204" pitchFamily="34" charset="0"/>
                </a:rPr>
                <a:t>Regression</a:t>
              </a:r>
              <a:endParaRPr lang="es-ES" sz="1500" dirty="0">
                <a:solidFill>
                  <a:srgbClr val="00AE00">
                    <a:lumMod val="20000"/>
                    <a:lumOff val="80000"/>
                  </a:srgbClr>
                </a:solidFill>
                <a:latin typeface="Swis721 Hv BT" pitchFamily="34" charset="0"/>
                <a:cs typeface="Arial" panose="020B0604020202020204" pitchFamily="34" charset="0"/>
              </a:endParaRPr>
            </a:p>
            <a:p>
              <a:pPr algn="ctr" defTabSz="685800" eaLnBrk="0" fontAlgn="base" hangingPunct="0">
                <a:lnSpc>
                  <a:spcPts val="150"/>
                </a:lnSpc>
                <a:spcBef>
                  <a:spcPct val="0"/>
                </a:spcBef>
                <a:spcAft>
                  <a:spcPct val="0"/>
                </a:spcAft>
                <a:defRPr/>
              </a:pPr>
              <a:endParaRPr lang="es-ES" sz="1500" dirty="0">
                <a:solidFill>
                  <a:srgbClr val="00AE00">
                    <a:lumMod val="20000"/>
                    <a:lumOff val="80000"/>
                  </a:srgbClr>
                </a:solidFill>
                <a:latin typeface="Swis721 Hv BT" pitchFamily="34" charset="0"/>
                <a:cs typeface="Arial" panose="020B0604020202020204" pitchFamily="34" charset="0"/>
              </a:endParaRPr>
            </a:p>
          </p:txBody>
        </p:sp>
      </p:grpSp>
      <p:grpSp>
        <p:nvGrpSpPr>
          <p:cNvPr id="19" name="5 Grupo">
            <a:extLst>
              <a:ext uri="{FF2B5EF4-FFF2-40B4-BE49-F238E27FC236}">
                <a16:creationId xmlns="" xmlns:a16="http://schemas.microsoft.com/office/drawing/2014/main" id="{4E09EBB9-7D5A-4767-8ED6-EAB85BBC18B7}"/>
              </a:ext>
            </a:extLst>
          </p:cNvPr>
          <p:cNvGrpSpPr>
            <a:grpSpLocks/>
          </p:cNvGrpSpPr>
          <p:nvPr/>
        </p:nvGrpSpPr>
        <p:grpSpPr bwMode="auto">
          <a:xfrm rot="-9180000">
            <a:off x="2881313" y="866775"/>
            <a:ext cx="2418160" cy="885825"/>
            <a:chOff x="2090603" y="3598757"/>
            <a:chExt cx="3547802" cy="1430638"/>
          </a:xfrm>
        </p:grpSpPr>
        <p:sp>
          <p:nvSpPr>
            <p:cNvPr id="20" name="19 Flecha derecha">
              <a:extLst>
                <a:ext uri="{FF2B5EF4-FFF2-40B4-BE49-F238E27FC236}">
                  <a16:creationId xmlns="" xmlns:a16="http://schemas.microsoft.com/office/drawing/2014/main" id="{16EB6E93-2D83-4C66-90E8-E40F9F9EAAF0}"/>
                </a:ext>
              </a:extLst>
            </p:cNvPr>
            <p:cNvSpPr/>
            <p:nvPr/>
          </p:nvSpPr>
          <p:spPr>
            <a:xfrm rot="10800000">
              <a:off x="2090603" y="3598757"/>
              <a:ext cx="3547802" cy="1430638"/>
            </a:xfrm>
            <a:prstGeom prst="rightArrow">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dirty="0">
                <a:solidFill>
                  <a:srgbClr val="0027AF"/>
                </a:solidFill>
                <a:latin typeface="Arial"/>
              </a:endParaRPr>
            </a:p>
          </p:txBody>
        </p:sp>
        <p:sp>
          <p:nvSpPr>
            <p:cNvPr id="21" name="20 CuadroTexto">
              <a:extLst>
                <a:ext uri="{FF2B5EF4-FFF2-40B4-BE49-F238E27FC236}">
                  <a16:creationId xmlns="" xmlns:a16="http://schemas.microsoft.com/office/drawing/2014/main" id="{B6AB45AA-3A70-4A0D-8D7C-CE5E3D677289}"/>
                </a:ext>
              </a:extLst>
            </p:cNvPr>
            <p:cNvSpPr txBox="1"/>
            <p:nvPr/>
          </p:nvSpPr>
          <p:spPr>
            <a:xfrm rot="10800000">
              <a:off x="2880476" y="4002490"/>
              <a:ext cx="2524162" cy="604767"/>
            </a:xfrm>
            <a:prstGeom prst="rect">
              <a:avLst/>
            </a:prstGeom>
            <a:solidFill>
              <a:schemeClr val="accent1">
                <a:lumMod val="50000"/>
              </a:schemeClr>
            </a:solidFill>
            <a:ln>
              <a:solidFill>
                <a:schemeClr val="tx2"/>
              </a:solidFill>
            </a:ln>
          </p:spPr>
          <p:txBody>
            <a:bodyPr>
              <a:spAutoFit/>
            </a:bodyPr>
            <a:lstStyle/>
            <a:p>
              <a:pPr algn="ctr" defTabSz="685800" eaLnBrk="0" fontAlgn="base" hangingPunct="0">
                <a:lnSpc>
                  <a:spcPts val="225"/>
                </a:lnSpc>
                <a:spcBef>
                  <a:spcPct val="0"/>
                </a:spcBef>
                <a:spcAft>
                  <a:spcPct val="0"/>
                </a:spcAft>
                <a:defRPr/>
              </a:pPr>
              <a:endParaRPr lang="es-ES" sz="1500" dirty="0">
                <a:solidFill>
                  <a:srgbClr val="00AE00">
                    <a:lumMod val="20000"/>
                    <a:lumOff val="80000"/>
                  </a:srgbClr>
                </a:solidFill>
                <a:latin typeface="Swis721 Hv BT" pitchFamily="34" charset="0"/>
                <a:cs typeface="Arial" panose="020B0604020202020204" pitchFamily="34" charset="0"/>
              </a:endParaRPr>
            </a:p>
            <a:p>
              <a:pPr algn="ctr" defTabSz="685800" eaLnBrk="0" fontAlgn="base" hangingPunct="0">
                <a:spcBef>
                  <a:spcPct val="0"/>
                </a:spcBef>
                <a:spcAft>
                  <a:spcPct val="0"/>
                </a:spcAft>
                <a:defRPr/>
              </a:pPr>
              <a:r>
                <a:rPr lang="es-ES" sz="1500" dirty="0" err="1">
                  <a:solidFill>
                    <a:srgbClr val="00AE00">
                      <a:lumMod val="20000"/>
                      <a:lumOff val="80000"/>
                    </a:srgbClr>
                  </a:solidFill>
                  <a:latin typeface="Swis721 Hv BT" pitchFamily="34" charset="0"/>
                  <a:cs typeface="Arial" panose="020B0604020202020204" pitchFamily="34" charset="0"/>
                </a:rPr>
                <a:t>Stable</a:t>
              </a:r>
              <a:r>
                <a:rPr lang="es-ES" sz="1500" dirty="0">
                  <a:solidFill>
                    <a:srgbClr val="00AE00">
                      <a:lumMod val="20000"/>
                      <a:lumOff val="80000"/>
                    </a:srgbClr>
                  </a:solidFill>
                  <a:latin typeface="Swis721 Hv BT" pitchFamily="34" charset="0"/>
                  <a:cs typeface="Arial" panose="020B0604020202020204" pitchFamily="34" charset="0"/>
                </a:rPr>
                <a:t> CAD</a:t>
              </a:r>
            </a:p>
            <a:p>
              <a:pPr algn="ctr" defTabSz="685800" eaLnBrk="0" fontAlgn="base" hangingPunct="0">
                <a:lnSpc>
                  <a:spcPts val="150"/>
                </a:lnSpc>
                <a:spcBef>
                  <a:spcPct val="0"/>
                </a:spcBef>
                <a:spcAft>
                  <a:spcPct val="0"/>
                </a:spcAft>
                <a:defRPr/>
              </a:pPr>
              <a:endParaRPr lang="es-ES" sz="1500" dirty="0">
                <a:solidFill>
                  <a:srgbClr val="00AE00">
                    <a:lumMod val="20000"/>
                    <a:lumOff val="80000"/>
                  </a:srgbClr>
                </a:solidFill>
                <a:latin typeface="Swis721 Hv BT" pitchFamily="34" charset="0"/>
                <a:cs typeface="Arial" panose="020B0604020202020204" pitchFamily="34" charset="0"/>
              </a:endParaRPr>
            </a:p>
          </p:txBody>
        </p:sp>
      </p:grpSp>
      <p:grpSp>
        <p:nvGrpSpPr>
          <p:cNvPr id="22" name="5 Grupo">
            <a:extLst>
              <a:ext uri="{FF2B5EF4-FFF2-40B4-BE49-F238E27FC236}">
                <a16:creationId xmlns="" xmlns:a16="http://schemas.microsoft.com/office/drawing/2014/main" id="{348AC108-33EE-4F67-B7AB-91352E5A04AB}"/>
              </a:ext>
            </a:extLst>
          </p:cNvPr>
          <p:cNvGrpSpPr>
            <a:grpSpLocks/>
          </p:cNvGrpSpPr>
          <p:nvPr/>
        </p:nvGrpSpPr>
        <p:grpSpPr bwMode="auto">
          <a:xfrm rot="-9180000">
            <a:off x="3980260" y="521494"/>
            <a:ext cx="1999059" cy="887016"/>
            <a:chOff x="2090603" y="3598757"/>
            <a:chExt cx="3547802" cy="1430638"/>
          </a:xfrm>
        </p:grpSpPr>
        <p:sp>
          <p:nvSpPr>
            <p:cNvPr id="23" name="22 Flecha derecha">
              <a:extLst>
                <a:ext uri="{FF2B5EF4-FFF2-40B4-BE49-F238E27FC236}">
                  <a16:creationId xmlns="" xmlns:a16="http://schemas.microsoft.com/office/drawing/2014/main" id="{23887F7A-6702-4225-B7E7-C9BA038FAE9E}"/>
                </a:ext>
              </a:extLst>
            </p:cNvPr>
            <p:cNvSpPr/>
            <p:nvPr/>
          </p:nvSpPr>
          <p:spPr>
            <a:xfrm rot="10800000">
              <a:off x="2090603" y="3598757"/>
              <a:ext cx="3547802" cy="1430638"/>
            </a:xfrm>
            <a:prstGeom prst="rightArrow">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dirty="0">
                <a:solidFill>
                  <a:srgbClr val="0027AF"/>
                </a:solidFill>
                <a:latin typeface="Arial"/>
              </a:endParaRPr>
            </a:p>
          </p:txBody>
        </p:sp>
        <p:sp>
          <p:nvSpPr>
            <p:cNvPr id="24" name="23 CuadroTexto">
              <a:extLst>
                <a:ext uri="{FF2B5EF4-FFF2-40B4-BE49-F238E27FC236}">
                  <a16:creationId xmlns="" xmlns:a16="http://schemas.microsoft.com/office/drawing/2014/main" id="{575B18A6-CCC3-41B3-8C01-EF215219B75A}"/>
                </a:ext>
              </a:extLst>
            </p:cNvPr>
            <p:cNvSpPr txBox="1"/>
            <p:nvPr/>
          </p:nvSpPr>
          <p:spPr>
            <a:xfrm rot="10800000">
              <a:off x="2972412" y="4012979"/>
              <a:ext cx="2525087" cy="603955"/>
            </a:xfrm>
            <a:prstGeom prst="rect">
              <a:avLst/>
            </a:prstGeom>
            <a:solidFill>
              <a:schemeClr val="accent1">
                <a:lumMod val="50000"/>
              </a:schemeClr>
            </a:solidFill>
            <a:ln>
              <a:solidFill>
                <a:schemeClr val="tx2"/>
              </a:solidFill>
            </a:ln>
          </p:spPr>
          <p:txBody>
            <a:bodyPr>
              <a:spAutoFit/>
            </a:bodyPr>
            <a:lstStyle/>
            <a:p>
              <a:pPr algn="ctr" defTabSz="685800" eaLnBrk="0" fontAlgn="base" hangingPunct="0">
                <a:lnSpc>
                  <a:spcPts val="225"/>
                </a:lnSpc>
                <a:spcBef>
                  <a:spcPct val="0"/>
                </a:spcBef>
                <a:spcAft>
                  <a:spcPct val="0"/>
                </a:spcAft>
                <a:defRPr/>
              </a:pPr>
              <a:endParaRPr lang="es-ES" sz="1500" dirty="0">
                <a:solidFill>
                  <a:srgbClr val="00AE00">
                    <a:lumMod val="20000"/>
                    <a:lumOff val="80000"/>
                  </a:srgbClr>
                </a:solidFill>
                <a:latin typeface="Swis721 Hv BT" pitchFamily="34" charset="0"/>
                <a:cs typeface="Arial" panose="020B0604020202020204" pitchFamily="34" charset="0"/>
              </a:endParaRPr>
            </a:p>
            <a:p>
              <a:pPr algn="ctr" defTabSz="685800" eaLnBrk="0" fontAlgn="base" hangingPunct="0">
                <a:spcBef>
                  <a:spcPct val="0"/>
                </a:spcBef>
                <a:spcAft>
                  <a:spcPct val="0"/>
                </a:spcAft>
                <a:defRPr/>
              </a:pPr>
              <a:r>
                <a:rPr lang="es-ES" sz="1500" dirty="0">
                  <a:solidFill>
                    <a:srgbClr val="00AE00">
                      <a:lumMod val="20000"/>
                      <a:lumOff val="80000"/>
                    </a:srgbClr>
                  </a:solidFill>
                  <a:latin typeface="Swis721 Hv BT" pitchFamily="34" charset="0"/>
                  <a:cs typeface="Arial" panose="020B0604020202020204" pitchFamily="34" charset="0"/>
                </a:rPr>
                <a:t>ACS</a:t>
              </a:r>
            </a:p>
            <a:p>
              <a:pPr algn="ctr" defTabSz="685800" eaLnBrk="0" fontAlgn="base" hangingPunct="0">
                <a:lnSpc>
                  <a:spcPts val="150"/>
                </a:lnSpc>
                <a:spcBef>
                  <a:spcPct val="0"/>
                </a:spcBef>
                <a:spcAft>
                  <a:spcPct val="0"/>
                </a:spcAft>
                <a:defRPr/>
              </a:pPr>
              <a:endParaRPr lang="es-ES" sz="1500" dirty="0">
                <a:solidFill>
                  <a:srgbClr val="00AE00">
                    <a:lumMod val="20000"/>
                    <a:lumOff val="80000"/>
                  </a:srgbClr>
                </a:solidFill>
                <a:latin typeface="Swis721 Hv BT" pitchFamily="34" charset="0"/>
                <a:cs typeface="Arial" panose="020B0604020202020204" pitchFamily="34" charset="0"/>
              </a:endParaRPr>
            </a:p>
          </p:txBody>
        </p:sp>
      </p:grpSp>
    </p:spTree>
    <p:extLst>
      <p:ext uri="{BB962C8B-B14F-4D97-AF65-F5344CB8AC3E}">
        <p14:creationId xmlns:p14="http://schemas.microsoft.com/office/powerpoint/2010/main" val="256954721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1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1500"/>
                                        <p:tgtEl>
                                          <p:spTgt spid="1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a:extLst>
              <a:ext uri="{FF2B5EF4-FFF2-40B4-BE49-F238E27FC236}">
                <a16:creationId xmlns="" xmlns:a16="http://schemas.microsoft.com/office/drawing/2014/main" id="{D3305CD0-3C0D-40CA-B355-452EC6B87127}"/>
              </a:ext>
            </a:extLst>
          </p:cNvPr>
          <p:cNvSpPr/>
          <p:nvPr/>
        </p:nvSpPr>
        <p:spPr>
          <a:xfrm>
            <a:off x="4537472" y="1375173"/>
            <a:ext cx="3661172" cy="3153965"/>
          </a:xfrm>
          <a:prstGeom prst="rect">
            <a:avLst/>
          </a:prstGeom>
          <a:solidFill>
            <a:srgbClr val="00569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FFFFFF"/>
              </a:solidFill>
              <a:latin typeface="Times New Roman"/>
            </a:endParaRPr>
          </a:p>
        </p:txBody>
      </p:sp>
      <p:sp>
        <p:nvSpPr>
          <p:cNvPr id="2" name="1 Rectángulo">
            <a:extLst>
              <a:ext uri="{FF2B5EF4-FFF2-40B4-BE49-F238E27FC236}">
                <a16:creationId xmlns="" xmlns:a16="http://schemas.microsoft.com/office/drawing/2014/main" id="{F4355C29-EA52-4F69-B5F4-155C5D2202B3}"/>
              </a:ext>
            </a:extLst>
          </p:cNvPr>
          <p:cNvSpPr/>
          <p:nvPr/>
        </p:nvSpPr>
        <p:spPr>
          <a:xfrm>
            <a:off x="964407" y="1365647"/>
            <a:ext cx="3375422" cy="3275409"/>
          </a:xfrm>
          <a:prstGeom prst="rect">
            <a:avLst/>
          </a:prstGeom>
          <a:solidFill>
            <a:srgbClr val="00569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FFFFFF"/>
              </a:solidFill>
              <a:latin typeface="Times New Roman"/>
            </a:endParaRPr>
          </a:p>
        </p:txBody>
      </p:sp>
      <p:sp>
        <p:nvSpPr>
          <p:cNvPr id="284676" name="Rectangle 3">
            <a:extLst>
              <a:ext uri="{FF2B5EF4-FFF2-40B4-BE49-F238E27FC236}">
                <a16:creationId xmlns="" xmlns:a16="http://schemas.microsoft.com/office/drawing/2014/main" id="{AFEE1896-4DDC-4299-9667-5DB06B253920}"/>
              </a:ext>
            </a:extLst>
          </p:cNvPr>
          <p:cNvSpPr>
            <a:spLocks noChangeArrowheads="1"/>
          </p:cNvSpPr>
          <p:nvPr/>
        </p:nvSpPr>
        <p:spPr bwMode="auto">
          <a:xfrm>
            <a:off x="1770460" y="230981"/>
            <a:ext cx="5637609" cy="809625"/>
          </a:xfrm>
          <a:prstGeom prst="rect">
            <a:avLst/>
          </a:prstGeom>
          <a:solidFill>
            <a:srgbClr val="003366"/>
          </a:solidFill>
          <a:ln w="12700">
            <a:solidFill>
              <a:srgbClr val="FFFFFF"/>
            </a:solidFill>
            <a:miter lim="800000"/>
            <a:headEnd/>
            <a:tailEnd/>
          </a:ln>
        </p:spPr>
        <p:txBody>
          <a:bodyPr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lnSpc>
                <a:spcPts val="2175"/>
              </a:lnSpc>
              <a:spcBef>
                <a:spcPct val="0"/>
              </a:spcBef>
              <a:spcAft>
                <a:spcPct val="0"/>
              </a:spcAft>
            </a:pPr>
            <a:r>
              <a:rPr lang="es-ES" altLang="es-ES" sz="2100" b="1">
                <a:solidFill>
                  <a:srgbClr val="FFFF00"/>
                </a:solidFill>
                <a:latin typeface="Arial" panose="020B0604020202020204" pitchFamily="34" charset="0"/>
                <a:cs typeface="Arial" panose="020B0604020202020204" pitchFamily="34" charset="0"/>
              </a:rPr>
              <a:t>Aterosclerosis coronaria </a:t>
            </a:r>
          </a:p>
          <a:p>
            <a:pPr algn="ctr" defTabSz="685800" fontAlgn="base">
              <a:lnSpc>
                <a:spcPts val="2175"/>
              </a:lnSpc>
              <a:spcBef>
                <a:spcPct val="0"/>
              </a:spcBef>
              <a:spcAft>
                <a:spcPct val="0"/>
              </a:spcAft>
            </a:pPr>
            <a:r>
              <a:rPr lang="es-ES" altLang="es-ES" sz="1950" b="1">
                <a:solidFill>
                  <a:srgbClr val="FF8989"/>
                </a:solidFill>
                <a:latin typeface="Arial" panose="020B0604020202020204" pitchFamily="34" charset="0"/>
                <a:cs typeface="Arial" panose="020B0604020202020204" pitchFamily="34" charset="0"/>
              </a:rPr>
              <a:t>Pacientes con Riesgo Isquémico Elevado</a:t>
            </a:r>
          </a:p>
        </p:txBody>
      </p:sp>
      <p:sp>
        <p:nvSpPr>
          <p:cNvPr id="270340" name="Text Box 6">
            <a:extLst>
              <a:ext uri="{FF2B5EF4-FFF2-40B4-BE49-F238E27FC236}">
                <a16:creationId xmlns="" xmlns:a16="http://schemas.microsoft.com/office/drawing/2014/main" id="{88D3CD88-E032-4FBE-8092-E11D4F3693B5}"/>
              </a:ext>
            </a:extLst>
          </p:cNvPr>
          <p:cNvSpPr txBox="1">
            <a:spLocks noChangeArrowheads="1"/>
          </p:cNvSpPr>
          <p:nvPr/>
        </p:nvSpPr>
        <p:spPr bwMode="auto">
          <a:xfrm>
            <a:off x="1150144" y="1176338"/>
            <a:ext cx="3213497" cy="3495572"/>
          </a:xfrm>
          <a:prstGeom prst="rect">
            <a:avLst/>
          </a:prstGeom>
          <a:noFill/>
          <a:ln w="12700">
            <a:noFill/>
            <a:miter lim="800000"/>
            <a:headEnd/>
            <a:tailEnd/>
          </a:ln>
        </p:spPr>
        <p:txBody>
          <a:bodyPr>
            <a:spAutoFit/>
          </a:bodyPr>
          <a:lstStyle>
            <a:lvl1pPr>
              <a:defRPr sz="2400">
                <a:solidFill>
                  <a:schemeClr val="tx1"/>
                </a:solidFill>
                <a:latin typeface="Swis721 Hv BT" pitchFamily="34" charset="0"/>
              </a:defRPr>
            </a:lvl1pPr>
            <a:lvl2pPr marL="742950" indent="-285750">
              <a:defRPr sz="2400">
                <a:solidFill>
                  <a:schemeClr val="tx1"/>
                </a:solidFill>
                <a:latin typeface="Swis721 Hv BT" pitchFamily="34" charset="0"/>
              </a:defRPr>
            </a:lvl2pPr>
            <a:lvl3pPr marL="1143000" indent="-228600">
              <a:defRPr sz="2400">
                <a:solidFill>
                  <a:schemeClr val="tx1"/>
                </a:solidFill>
                <a:latin typeface="Swis721 Hv BT" pitchFamily="34" charset="0"/>
              </a:defRPr>
            </a:lvl3pPr>
            <a:lvl4pPr marL="1600200" indent="-228600">
              <a:defRPr sz="2400">
                <a:solidFill>
                  <a:schemeClr val="tx1"/>
                </a:solidFill>
                <a:latin typeface="Swis721 Hv BT" pitchFamily="34" charset="0"/>
              </a:defRPr>
            </a:lvl4pPr>
            <a:lvl5pPr marL="2057400" indent="-22860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0" fontAlgn="base" hangingPunct="0">
              <a:lnSpc>
                <a:spcPct val="40000"/>
              </a:lnSpc>
              <a:spcBef>
                <a:spcPct val="0"/>
              </a:spcBef>
              <a:spcAft>
                <a:spcPct val="0"/>
              </a:spcAft>
              <a:defRPr/>
            </a:pPr>
            <a:endParaRPr lang="es-ES_tradnl" altLang="es-ES" sz="1500" b="1" dirty="0">
              <a:solidFill>
                <a:srgbClr val="00CC99"/>
              </a:solidFill>
              <a:latin typeface="Arial" pitchFamily="34" charset="0"/>
              <a:cs typeface="Arial" panose="020B0604020202020204" pitchFamily="34" charset="0"/>
            </a:endParaRPr>
          </a:p>
          <a:p>
            <a:pPr algn="ctr" defTabSz="685800" eaLnBrk="0" fontAlgn="base" hangingPunct="0">
              <a:spcBef>
                <a:spcPct val="0"/>
              </a:spcBef>
              <a:spcAft>
                <a:spcPct val="0"/>
              </a:spcAft>
              <a:defRPr/>
            </a:pPr>
            <a:endParaRPr lang="es-ES_tradnl" altLang="es-ES" sz="1800" b="1" dirty="0">
              <a:solidFill>
                <a:srgbClr val="00CC99"/>
              </a:solidFill>
              <a:latin typeface="Arial" pitchFamily="34" charset="0"/>
              <a:cs typeface="Arial" panose="020B0604020202020204" pitchFamily="34" charset="0"/>
            </a:endParaRPr>
          </a:p>
          <a:p>
            <a:pPr defTabSz="685800" eaLnBrk="0" fontAlgn="base" hangingPunct="0">
              <a:spcBef>
                <a:spcPct val="0"/>
              </a:spcBef>
              <a:spcAft>
                <a:spcPct val="0"/>
              </a:spcAft>
              <a:defRPr/>
            </a:pPr>
            <a:r>
              <a:rPr lang="es-ES_tradnl" altLang="es-ES" sz="1800" b="1" dirty="0">
                <a:solidFill>
                  <a:srgbClr val="FFC000"/>
                </a:solidFill>
                <a:latin typeface="Arial" pitchFamily="34" charset="0"/>
                <a:cs typeface="Arial" panose="020B0604020202020204" pitchFamily="34" charset="0"/>
              </a:rPr>
              <a:t>          </a:t>
            </a:r>
            <a:r>
              <a:rPr lang="es-ES_tradnl" altLang="es-ES" sz="1800" b="1" dirty="0">
                <a:solidFill>
                  <a:srgbClr val="FFD03B"/>
                </a:solidFill>
                <a:latin typeface="Arial" pitchFamily="34" charset="0"/>
                <a:cs typeface="Arial" panose="020B0604020202020204" pitchFamily="34" charset="0"/>
              </a:rPr>
              <a:t>Riesgo Clínico</a:t>
            </a:r>
          </a:p>
          <a:p>
            <a:pPr defTabSz="685800" eaLnBrk="0" fontAlgn="base" hangingPunct="0">
              <a:lnSpc>
                <a:spcPct val="70000"/>
              </a:lnSpc>
              <a:spcBef>
                <a:spcPct val="0"/>
              </a:spcBef>
              <a:spcAft>
                <a:spcPct val="0"/>
              </a:spcAft>
              <a:defRPr/>
            </a:pPr>
            <a:endParaRPr lang="es-ES_tradnl" altLang="es-ES" sz="1500" b="1" dirty="0">
              <a:solidFill>
                <a:srgbClr val="66FFFF"/>
              </a:solidFill>
              <a:latin typeface="Arial" pitchFamily="34" charset="0"/>
              <a:cs typeface="Arial" panose="020B0604020202020204" pitchFamily="34" charset="0"/>
            </a:endParaRPr>
          </a:p>
          <a:p>
            <a:pPr marL="257175" indent="-257175" defTabSz="685800" eaLnBrk="0" fontAlgn="base" hangingPunct="0">
              <a:lnSpc>
                <a:spcPts val="2400"/>
              </a:lnSpc>
              <a:spcBef>
                <a:spcPct val="0"/>
              </a:spcBef>
              <a:spcAft>
                <a:spcPct val="0"/>
              </a:spcAft>
              <a:buFont typeface="Wingdings" pitchFamily="2" charset="2"/>
              <a:buChar char="§"/>
              <a:defRPr/>
            </a:pPr>
            <a:r>
              <a:rPr lang="es-ES_tradnl" altLang="es-ES" sz="1500" b="1" dirty="0">
                <a:solidFill>
                  <a:srgbClr val="FFFFFF"/>
                </a:solidFill>
                <a:latin typeface="Arial" pitchFamily="34" charset="0"/>
                <a:cs typeface="Arial" panose="020B0604020202020204" pitchFamily="34" charset="0"/>
              </a:rPr>
              <a:t>Edad avanzada</a:t>
            </a:r>
          </a:p>
          <a:p>
            <a:pPr marL="257175" indent="-257175" defTabSz="685800" eaLnBrk="0" fontAlgn="base" hangingPunct="0">
              <a:lnSpc>
                <a:spcPts val="2400"/>
              </a:lnSpc>
              <a:spcBef>
                <a:spcPct val="0"/>
              </a:spcBef>
              <a:spcAft>
                <a:spcPct val="0"/>
              </a:spcAft>
              <a:buFont typeface="Wingdings" pitchFamily="2" charset="2"/>
              <a:buChar char="§"/>
              <a:defRPr/>
            </a:pPr>
            <a:r>
              <a:rPr lang="es-ES_tradnl" altLang="es-ES" sz="1500" b="1" dirty="0">
                <a:solidFill>
                  <a:srgbClr val="FFFFFF"/>
                </a:solidFill>
                <a:latin typeface="Arial" pitchFamily="34" charset="0"/>
                <a:cs typeface="Arial" panose="020B0604020202020204" pitchFamily="34" charset="0"/>
              </a:rPr>
              <a:t>Diabetes</a:t>
            </a:r>
          </a:p>
          <a:p>
            <a:pPr marL="257175" indent="-257175" defTabSz="685800" eaLnBrk="0" fontAlgn="base" hangingPunct="0">
              <a:lnSpc>
                <a:spcPts val="2400"/>
              </a:lnSpc>
              <a:spcBef>
                <a:spcPct val="0"/>
              </a:spcBef>
              <a:spcAft>
                <a:spcPct val="0"/>
              </a:spcAft>
              <a:buFont typeface="Wingdings" pitchFamily="2" charset="2"/>
              <a:buChar char="§"/>
              <a:defRPr/>
            </a:pPr>
            <a:r>
              <a:rPr lang="es-ES_tradnl" altLang="es-ES" sz="1500" b="1" dirty="0">
                <a:solidFill>
                  <a:srgbClr val="FFFFFF"/>
                </a:solidFill>
                <a:latin typeface="Arial" pitchFamily="34" charset="0"/>
                <a:cs typeface="Arial" panose="020B0604020202020204" pitchFamily="34" charset="0"/>
              </a:rPr>
              <a:t>Insuficiencia renal</a:t>
            </a:r>
          </a:p>
          <a:p>
            <a:pPr marL="257175" indent="-257175" defTabSz="685800" eaLnBrk="0" fontAlgn="base" hangingPunct="0">
              <a:lnSpc>
                <a:spcPts val="2400"/>
              </a:lnSpc>
              <a:spcBef>
                <a:spcPct val="0"/>
              </a:spcBef>
              <a:spcAft>
                <a:spcPct val="0"/>
              </a:spcAft>
              <a:buFont typeface="Wingdings" pitchFamily="2" charset="2"/>
              <a:buChar char="§"/>
              <a:defRPr/>
            </a:pPr>
            <a:r>
              <a:rPr lang="es-ES_tradnl" altLang="es-ES" sz="1500" b="1" dirty="0">
                <a:solidFill>
                  <a:srgbClr val="FFFFFF"/>
                </a:solidFill>
                <a:latin typeface="Arial" pitchFamily="34" charset="0"/>
                <a:cs typeface="Arial" panose="020B0604020202020204" pitchFamily="34" charset="0"/>
              </a:rPr>
              <a:t>Vasculopatía periférica</a:t>
            </a:r>
          </a:p>
          <a:p>
            <a:pPr marL="257175" indent="-257175" defTabSz="685800" eaLnBrk="0" fontAlgn="base" hangingPunct="0">
              <a:lnSpc>
                <a:spcPts val="2400"/>
              </a:lnSpc>
              <a:spcBef>
                <a:spcPct val="0"/>
              </a:spcBef>
              <a:spcAft>
                <a:spcPct val="0"/>
              </a:spcAft>
              <a:buFont typeface="Wingdings" pitchFamily="2" charset="2"/>
              <a:buChar char="§"/>
              <a:defRPr/>
            </a:pPr>
            <a:r>
              <a:rPr lang="es-ES_tradnl" altLang="es-ES" sz="1500" b="1" dirty="0">
                <a:solidFill>
                  <a:srgbClr val="FFFFFF"/>
                </a:solidFill>
                <a:latin typeface="Arial" pitchFamily="34" charset="0"/>
                <a:cs typeface="Arial" panose="020B0604020202020204" pitchFamily="34" charset="0"/>
              </a:rPr>
              <a:t>IAM previo</a:t>
            </a:r>
          </a:p>
          <a:p>
            <a:pPr marL="257175" indent="-257175" defTabSz="685800" eaLnBrk="0" fontAlgn="base" hangingPunct="0">
              <a:lnSpc>
                <a:spcPts val="2400"/>
              </a:lnSpc>
              <a:spcBef>
                <a:spcPct val="0"/>
              </a:spcBef>
              <a:spcAft>
                <a:spcPct val="0"/>
              </a:spcAft>
              <a:buFont typeface="Wingdings" pitchFamily="2" charset="2"/>
              <a:buChar char="§"/>
              <a:defRPr/>
            </a:pPr>
            <a:r>
              <a:rPr lang="es-ES_tradnl" altLang="es-ES" sz="1500" b="1" dirty="0">
                <a:solidFill>
                  <a:srgbClr val="FFFFFF"/>
                </a:solidFill>
                <a:latin typeface="Arial" pitchFamily="34" charset="0"/>
                <a:cs typeface="Arial" panose="020B0604020202020204" pitchFamily="34" charset="0"/>
              </a:rPr>
              <a:t>Antecedentes de ICC</a:t>
            </a:r>
          </a:p>
          <a:p>
            <a:pPr marL="257175" indent="-257175" defTabSz="685800" eaLnBrk="0" fontAlgn="base" hangingPunct="0">
              <a:lnSpc>
                <a:spcPts val="750"/>
              </a:lnSpc>
              <a:spcBef>
                <a:spcPct val="0"/>
              </a:spcBef>
              <a:spcAft>
                <a:spcPct val="0"/>
              </a:spcAft>
              <a:buFont typeface="Wingdings" pitchFamily="2" charset="2"/>
              <a:buChar char="§"/>
              <a:defRPr/>
            </a:pPr>
            <a:endParaRPr lang="es-ES_tradnl" altLang="es-ES" sz="1500" b="1" dirty="0">
              <a:solidFill>
                <a:srgbClr val="FFFFFF"/>
              </a:solidFill>
              <a:latin typeface="Arial" pitchFamily="34" charset="0"/>
              <a:cs typeface="Arial" panose="020B0604020202020204" pitchFamily="34" charset="0"/>
            </a:endParaRPr>
          </a:p>
          <a:p>
            <a:pPr marL="257175" indent="-257175" defTabSz="685800" eaLnBrk="0" fontAlgn="base" hangingPunct="0">
              <a:lnSpc>
                <a:spcPts val="1725"/>
              </a:lnSpc>
              <a:spcBef>
                <a:spcPct val="0"/>
              </a:spcBef>
              <a:spcAft>
                <a:spcPct val="0"/>
              </a:spcAft>
              <a:buFont typeface="Wingdings" pitchFamily="2" charset="2"/>
              <a:buChar char="§"/>
              <a:defRPr/>
            </a:pPr>
            <a:r>
              <a:rPr lang="es-ES_tradnl" altLang="es-ES" sz="1500" b="1" dirty="0">
                <a:solidFill>
                  <a:srgbClr val="FFFFFF"/>
                </a:solidFill>
                <a:latin typeface="Arial" pitchFamily="34" charset="0"/>
                <a:cs typeface="Arial" panose="020B0604020202020204" pitchFamily="34" charset="0"/>
              </a:rPr>
              <a:t>Múltiples hospitalizaciones por </a:t>
            </a:r>
            <a:r>
              <a:rPr lang="es-ES_tradnl" altLang="es-ES" sz="1500" b="1" dirty="0" err="1">
                <a:solidFill>
                  <a:srgbClr val="FFFFFF"/>
                </a:solidFill>
                <a:latin typeface="Arial" pitchFamily="34" charset="0"/>
                <a:cs typeface="Arial" panose="020B0604020202020204" pitchFamily="34" charset="0"/>
              </a:rPr>
              <a:t>SCAs</a:t>
            </a:r>
            <a:endParaRPr lang="es-ES_tradnl" altLang="es-ES" sz="1500" b="1" dirty="0">
              <a:solidFill>
                <a:srgbClr val="FFFFFF"/>
              </a:solidFill>
              <a:latin typeface="Arial" pitchFamily="34" charset="0"/>
              <a:cs typeface="Arial" panose="020B0604020202020204" pitchFamily="34" charset="0"/>
            </a:endParaRPr>
          </a:p>
          <a:p>
            <a:pPr defTabSz="685800" eaLnBrk="0" fontAlgn="base" hangingPunct="0">
              <a:lnSpc>
                <a:spcPct val="30000"/>
              </a:lnSpc>
              <a:spcBef>
                <a:spcPct val="0"/>
              </a:spcBef>
              <a:spcAft>
                <a:spcPct val="0"/>
              </a:spcAft>
              <a:buFontTx/>
              <a:buChar char="•"/>
              <a:defRPr/>
            </a:pPr>
            <a:endParaRPr lang="es-ES_tradnl" altLang="es-ES" sz="1500" b="1" dirty="0">
              <a:solidFill>
                <a:srgbClr val="FFFFFF"/>
              </a:solidFill>
              <a:latin typeface="Arial" pitchFamily="34" charset="0"/>
              <a:cs typeface="Arial" panose="020B0604020202020204" pitchFamily="34" charset="0"/>
            </a:endParaRPr>
          </a:p>
          <a:p>
            <a:pPr defTabSz="685800" eaLnBrk="0" fontAlgn="base" hangingPunct="0">
              <a:lnSpc>
                <a:spcPct val="60000"/>
              </a:lnSpc>
              <a:spcBef>
                <a:spcPct val="0"/>
              </a:spcBef>
              <a:spcAft>
                <a:spcPct val="0"/>
              </a:spcAft>
              <a:buFontTx/>
              <a:buChar char="•"/>
              <a:defRPr/>
            </a:pPr>
            <a:endParaRPr lang="es-ES_tradnl" altLang="es-ES" sz="1500" b="1" dirty="0">
              <a:solidFill>
                <a:srgbClr val="FFFFFF"/>
              </a:solidFill>
              <a:latin typeface="Arial" pitchFamily="34" charset="0"/>
              <a:cs typeface="Arial" panose="020B0604020202020204" pitchFamily="34" charset="0"/>
            </a:endParaRPr>
          </a:p>
          <a:p>
            <a:pPr defTabSz="685800" eaLnBrk="0" fontAlgn="base" hangingPunct="0">
              <a:lnSpc>
                <a:spcPct val="0"/>
              </a:lnSpc>
              <a:spcBef>
                <a:spcPct val="0"/>
              </a:spcBef>
              <a:spcAft>
                <a:spcPct val="0"/>
              </a:spcAft>
              <a:defRPr/>
            </a:pPr>
            <a:endParaRPr lang="es-ES_tradnl" altLang="es-ES" sz="1500" b="1" dirty="0">
              <a:solidFill>
                <a:srgbClr val="FFFFFF"/>
              </a:solidFill>
              <a:latin typeface="Arial" pitchFamily="34" charset="0"/>
              <a:cs typeface="Arial" panose="020B0604020202020204" pitchFamily="34" charset="0"/>
            </a:endParaRPr>
          </a:p>
        </p:txBody>
      </p:sp>
      <p:sp>
        <p:nvSpPr>
          <p:cNvPr id="8" name="Text Box 6">
            <a:extLst>
              <a:ext uri="{FF2B5EF4-FFF2-40B4-BE49-F238E27FC236}">
                <a16:creationId xmlns="" xmlns:a16="http://schemas.microsoft.com/office/drawing/2014/main" id="{A89084E0-6BF0-455C-94CF-6D07FFB62229}"/>
              </a:ext>
            </a:extLst>
          </p:cNvPr>
          <p:cNvSpPr txBox="1">
            <a:spLocks noChangeArrowheads="1"/>
          </p:cNvSpPr>
          <p:nvPr/>
        </p:nvSpPr>
        <p:spPr bwMode="auto">
          <a:xfrm>
            <a:off x="4729163" y="1379935"/>
            <a:ext cx="3427810" cy="3072636"/>
          </a:xfrm>
          <a:prstGeom prst="rect">
            <a:avLst/>
          </a:prstGeom>
          <a:noFill/>
          <a:ln w="12700">
            <a:noFill/>
            <a:miter lim="800000"/>
            <a:headEnd/>
            <a:tailEnd/>
          </a:ln>
        </p:spPr>
        <p:txBody>
          <a:bodyPr>
            <a:spAutoFit/>
          </a:bodyPr>
          <a:lstStyle>
            <a:lvl1pPr>
              <a:defRPr sz="2400">
                <a:solidFill>
                  <a:schemeClr val="tx1"/>
                </a:solidFill>
                <a:latin typeface="Swis721 Hv BT" pitchFamily="34" charset="0"/>
              </a:defRPr>
            </a:lvl1pPr>
            <a:lvl2pPr marL="742950" indent="-285750">
              <a:defRPr sz="2400">
                <a:solidFill>
                  <a:schemeClr val="tx1"/>
                </a:solidFill>
                <a:latin typeface="Swis721 Hv BT" pitchFamily="34" charset="0"/>
              </a:defRPr>
            </a:lvl2pPr>
            <a:lvl3pPr marL="1143000" indent="-228600">
              <a:defRPr sz="2400">
                <a:solidFill>
                  <a:schemeClr val="tx1"/>
                </a:solidFill>
                <a:latin typeface="Swis721 Hv BT" pitchFamily="34" charset="0"/>
              </a:defRPr>
            </a:lvl3pPr>
            <a:lvl4pPr marL="1600200" indent="-228600">
              <a:defRPr sz="2400">
                <a:solidFill>
                  <a:schemeClr val="tx1"/>
                </a:solidFill>
                <a:latin typeface="Swis721 Hv BT" pitchFamily="34" charset="0"/>
              </a:defRPr>
            </a:lvl4pPr>
            <a:lvl5pPr marL="2057400" indent="-22860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eaLnBrk="0" fontAlgn="base" hangingPunct="0">
              <a:lnSpc>
                <a:spcPct val="40000"/>
              </a:lnSpc>
              <a:spcBef>
                <a:spcPct val="0"/>
              </a:spcBef>
              <a:spcAft>
                <a:spcPct val="0"/>
              </a:spcAft>
              <a:defRPr/>
            </a:pPr>
            <a:endParaRPr lang="es-ES_tradnl" altLang="es-ES" sz="1500" b="1" dirty="0">
              <a:solidFill>
                <a:srgbClr val="00CC99"/>
              </a:solidFill>
              <a:latin typeface="Arial" pitchFamily="34" charset="0"/>
              <a:cs typeface="Arial" panose="020B0604020202020204" pitchFamily="34" charset="0"/>
            </a:endParaRPr>
          </a:p>
          <a:p>
            <a:pPr algn="ctr" defTabSz="685800" eaLnBrk="0" fontAlgn="base" hangingPunct="0">
              <a:lnSpc>
                <a:spcPts val="1050"/>
              </a:lnSpc>
              <a:spcBef>
                <a:spcPct val="0"/>
              </a:spcBef>
              <a:spcAft>
                <a:spcPct val="0"/>
              </a:spcAft>
              <a:defRPr/>
            </a:pPr>
            <a:endParaRPr lang="es-ES_tradnl" altLang="es-ES" sz="1800" b="1" dirty="0">
              <a:solidFill>
                <a:srgbClr val="00CC99"/>
              </a:solidFill>
              <a:latin typeface="Arial" pitchFamily="34" charset="0"/>
              <a:cs typeface="Arial" panose="020B0604020202020204" pitchFamily="34" charset="0"/>
            </a:endParaRPr>
          </a:p>
          <a:p>
            <a:pPr algn="ctr" defTabSz="685800" eaLnBrk="0" fontAlgn="base" hangingPunct="0">
              <a:spcBef>
                <a:spcPct val="0"/>
              </a:spcBef>
              <a:spcAft>
                <a:spcPct val="0"/>
              </a:spcAft>
              <a:defRPr/>
            </a:pPr>
            <a:r>
              <a:rPr lang="es-ES_tradnl" altLang="es-ES" sz="1800" b="1" dirty="0">
                <a:solidFill>
                  <a:srgbClr val="FFC000"/>
                </a:solidFill>
                <a:latin typeface="Arial" pitchFamily="34" charset="0"/>
                <a:cs typeface="Arial" panose="020B0604020202020204" pitchFamily="34" charset="0"/>
              </a:rPr>
              <a:t>Riesgo Anatómico</a:t>
            </a:r>
          </a:p>
          <a:p>
            <a:pPr defTabSz="685800" eaLnBrk="0" fontAlgn="base" hangingPunct="0">
              <a:lnSpc>
                <a:spcPct val="70000"/>
              </a:lnSpc>
              <a:spcBef>
                <a:spcPct val="0"/>
              </a:spcBef>
              <a:spcAft>
                <a:spcPct val="0"/>
              </a:spcAft>
              <a:defRPr/>
            </a:pPr>
            <a:endParaRPr lang="es-ES_tradnl" altLang="es-ES" sz="1500" b="1" dirty="0">
              <a:solidFill>
                <a:srgbClr val="66FFFF"/>
              </a:solidFill>
              <a:latin typeface="Arial" pitchFamily="34" charset="0"/>
              <a:cs typeface="Arial" panose="020B0604020202020204" pitchFamily="34" charset="0"/>
            </a:endParaRPr>
          </a:p>
          <a:p>
            <a:pPr marL="257175" indent="-257175" defTabSz="685800" eaLnBrk="0" fontAlgn="base" hangingPunct="0">
              <a:lnSpc>
                <a:spcPts val="2400"/>
              </a:lnSpc>
              <a:spcBef>
                <a:spcPct val="0"/>
              </a:spcBef>
              <a:spcAft>
                <a:spcPct val="0"/>
              </a:spcAft>
              <a:buFont typeface="Wingdings" pitchFamily="2" charset="2"/>
              <a:buChar char="§"/>
              <a:defRPr/>
            </a:pPr>
            <a:r>
              <a:rPr lang="es-ES_tradnl" altLang="es-ES" sz="1500" b="1" dirty="0">
                <a:solidFill>
                  <a:srgbClr val="FFFFFF"/>
                </a:solidFill>
                <a:latin typeface="Arial" pitchFamily="34" charset="0"/>
                <a:cs typeface="Arial" panose="020B0604020202020204" pitchFamily="34" charset="0"/>
              </a:rPr>
              <a:t>Enfermedad extensa. Multivaso</a:t>
            </a:r>
          </a:p>
          <a:p>
            <a:pPr marL="257175" indent="-257175" defTabSz="685800" eaLnBrk="0" fontAlgn="base" hangingPunct="0">
              <a:lnSpc>
                <a:spcPts val="2400"/>
              </a:lnSpc>
              <a:spcBef>
                <a:spcPct val="0"/>
              </a:spcBef>
              <a:spcAft>
                <a:spcPct val="0"/>
              </a:spcAft>
              <a:buFont typeface="Wingdings" pitchFamily="2" charset="2"/>
              <a:buChar char="§"/>
              <a:defRPr/>
            </a:pPr>
            <a:r>
              <a:rPr lang="es-ES_tradnl" altLang="es-ES" sz="1500" b="1" dirty="0">
                <a:solidFill>
                  <a:srgbClr val="FFFFFF"/>
                </a:solidFill>
                <a:latin typeface="Arial" pitchFamily="34" charset="0"/>
                <a:cs typeface="Arial" panose="020B0604020202020204" pitchFamily="34" charset="0"/>
              </a:rPr>
              <a:t>Progresión coronaria rápida</a:t>
            </a:r>
          </a:p>
          <a:p>
            <a:pPr marL="257175" indent="-257175" defTabSz="685800" eaLnBrk="0" fontAlgn="base" hangingPunct="0">
              <a:lnSpc>
                <a:spcPts val="2400"/>
              </a:lnSpc>
              <a:spcBef>
                <a:spcPct val="0"/>
              </a:spcBef>
              <a:spcAft>
                <a:spcPct val="0"/>
              </a:spcAft>
              <a:buFont typeface="Wingdings" pitchFamily="2" charset="2"/>
              <a:buChar char="§"/>
              <a:defRPr/>
            </a:pPr>
            <a:r>
              <a:rPr lang="es-ES_tradnl" altLang="es-ES" sz="1500" b="1" dirty="0" err="1">
                <a:solidFill>
                  <a:srgbClr val="FFFFFF"/>
                </a:solidFill>
                <a:latin typeface="Arial" pitchFamily="34" charset="0"/>
                <a:cs typeface="Arial" panose="020B0604020202020204" pitchFamily="34" charset="0"/>
              </a:rPr>
              <a:t>Ptes</a:t>
            </a:r>
            <a:r>
              <a:rPr lang="es-ES_tradnl" altLang="es-ES" sz="1500" b="1" dirty="0">
                <a:solidFill>
                  <a:srgbClr val="FFFFFF"/>
                </a:solidFill>
                <a:latin typeface="Arial" pitchFamily="34" charset="0"/>
                <a:cs typeface="Arial" panose="020B0604020202020204" pitchFamily="34" charset="0"/>
              </a:rPr>
              <a:t> no </a:t>
            </a:r>
            <a:r>
              <a:rPr lang="es-ES_tradnl" altLang="es-ES" sz="1500" b="1" dirty="0" err="1">
                <a:solidFill>
                  <a:srgbClr val="FFFFFF"/>
                </a:solidFill>
                <a:latin typeface="Arial" pitchFamily="34" charset="0"/>
                <a:cs typeface="Arial" panose="020B0604020202020204" pitchFamily="34" charset="0"/>
              </a:rPr>
              <a:t>revascularizables</a:t>
            </a:r>
            <a:endParaRPr lang="es-ES_tradnl" altLang="es-ES" sz="1500" b="1" dirty="0">
              <a:solidFill>
                <a:srgbClr val="FFFFFF"/>
              </a:solidFill>
              <a:latin typeface="Arial" pitchFamily="34" charset="0"/>
              <a:cs typeface="Arial" panose="020B0604020202020204" pitchFamily="34" charset="0"/>
            </a:endParaRPr>
          </a:p>
          <a:p>
            <a:pPr marL="257175" indent="-257175" defTabSz="685800" eaLnBrk="0" fontAlgn="base" hangingPunct="0">
              <a:lnSpc>
                <a:spcPts val="750"/>
              </a:lnSpc>
              <a:spcBef>
                <a:spcPct val="0"/>
              </a:spcBef>
              <a:spcAft>
                <a:spcPct val="0"/>
              </a:spcAft>
              <a:buFont typeface="Wingdings" pitchFamily="2" charset="2"/>
              <a:buChar char="§"/>
              <a:defRPr/>
            </a:pPr>
            <a:endParaRPr lang="es-ES_tradnl" altLang="es-ES" sz="1500" b="1" dirty="0">
              <a:solidFill>
                <a:srgbClr val="FFFFFF"/>
              </a:solidFill>
              <a:latin typeface="Arial" pitchFamily="34" charset="0"/>
              <a:cs typeface="Arial" panose="020B0604020202020204" pitchFamily="34" charset="0"/>
            </a:endParaRPr>
          </a:p>
          <a:p>
            <a:pPr marL="257175" indent="-257175" defTabSz="685800" eaLnBrk="0" fontAlgn="base" hangingPunct="0">
              <a:lnSpc>
                <a:spcPts val="1725"/>
              </a:lnSpc>
              <a:spcBef>
                <a:spcPct val="0"/>
              </a:spcBef>
              <a:spcAft>
                <a:spcPct val="0"/>
              </a:spcAft>
              <a:buFont typeface="Wingdings" pitchFamily="2" charset="2"/>
              <a:buChar char="§"/>
              <a:defRPr/>
            </a:pPr>
            <a:r>
              <a:rPr lang="es-ES_tradnl" altLang="es-ES" sz="1500" b="1" dirty="0">
                <a:solidFill>
                  <a:srgbClr val="FFFFFF"/>
                </a:solidFill>
                <a:latin typeface="Arial" pitchFamily="34" charset="0"/>
                <a:cs typeface="Arial" panose="020B0604020202020204" pitchFamily="34" charset="0"/>
              </a:rPr>
              <a:t>Varios predictores de trombosis de </a:t>
            </a:r>
            <a:r>
              <a:rPr lang="es-ES_tradnl" altLang="es-ES" sz="1500" b="1" dirty="0" err="1">
                <a:solidFill>
                  <a:srgbClr val="FFFFFF"/>
                </a:solidFill>
                <a:latin typeface="Arial" pitchFamily="34" charset="0"/>
                <a:cs typeface="Arial" panose="020B0604020202020204" pitchFamily="34" charset="0"/>
              </a:rPr>
              <a:t>stents</a:t>
            </a:r>
            <a:endParaRPr lang="es-ES_tradnl" altLang="es-ES" sz="1500" b="1" dirty="0">
              <a:solidFill>
                <a:srgbClr val="FFFFFF"/>
              </a:solidFill>
              <a:latin typeface="Arial" pitchFamily="34" charset="0"/>
              <a:cs typeface="Arial" panose="020B0604020202020204" pitchFamily="34" charset="0"/>
            </a:endParaRPr>
          </a:p>
          <a:p>
            <a:pPr marL="257175" indent="-257175" defTabSz="685800" eaLnBrk="0" fontAlgn="base" hangingPunct="0">
              <a:lnSpc>
                <a:spcPts val="750"/>
              </a:lnSpc>
              <a:spcBef>
                <a:spcPct val="0"/>
              </a:spcBef>
              <a:spcAft>
                <a:spcPct val="0"/>
              </a:spcAft>
              <a:buFont typeface="Wingdings" pitchFamily="2" charset="2"/>
              <a:buChar char="§"/>
              <a:defRPr/>
            </a:pPr>
            <a:endParaRPr lang="es-ES_tradnl" altLang="es-ES" sz="1500" b="1" dirty="0">
              <a:solidFill>
                <a:srgbClr val="FFFFFF"/>
              </a:solidFill>
              <a:latin typeface="Arial" pitchFamily="34" charset="0"/>
              <a:cs typeface="Arial" panose="020B0604020202020204" pitchFamily="34" charset="0"/>
            </a:endParaRPr>
          </a:p>
          <a:p>
            <a:pPr marL="257175" indent="-257175" defTabSz="685800" eaLnBrk="0" fontAlgn="base" hangingPunct="0">
              <a:lnSpc>
                <a:spcPts val="1725"/>
              </a:lnSpc>
              <a:spcBef>
                <a:spcPct val="0"/>
              </a:spcBef>
              <a:spcAft>
                <a:spcPct val="0"/>
              </a:spcAft>
              <a:buFont typeface="Wingdings" pitchFamily="2" charset="2"/>
              <a:buChar char="§"/>
              <a:defRPr/>
            </a:pPr>
            <a:r>
              <a:rPr lang="es-ES_tradnl" altLang="es-ES" sz="1500" b="1" dirty="0">
                <a:solidFill>
                  <a:srgbClr val="FFFFFF"/>
                </a:solidFill>
                <a:latin typeface="Arial" pitchFamily="34" charset="0"/>
                <a:cs typeface="Arial" panose="020B0604020202020204" pitchFamily="34" charset="0"/>
              </a:rPr>
              <a:t>Carga aterosclerótica +++ (imagen </a:t>
            </a:r>
            <a:r>
              <a:rPr lang="es-ES_tradnl" altLang="es-ES" sz="1500" b="1" dirty="0" err="1">
                <a:solidFill>
                  <a:srgbClr val="FFFFFF"/>
                </a:solidFill>
                <a:latin typeface="Arial" pitchFamily="34" charset="0"/>
                <a:cs typeface="Arial" panose="020B0604020202020204" pitchFamily="34" charset="0"/>
              </a:rPr>
              <a:t>ic</a:t>
            </a:r>
            <a:r>
              <a:rPr lang="es-ES_tradnl" altLang="es-ES" sz="1500" b="1" dirty="0">
                <a:solidFill>
                  <a:srgbClr val="FFFFFF"/>
                </a:solidFill>
                <a:latin typeface="Arial" pitchFamily="34" charset="0"/>
                <a:cs typeface="Arial" panose="020B0604020202020204" pitchFamily="34" charset="0"/>
              </a:rPr>
              <a:t>)</a:t>
            </a:r>
          </a:p>
          <a:p>
            <a:pPr marL="257175" indent="-257175" defTabSz="685800" eaLnBrk="0" fontAlgn="base" hangingPunct="0">
              <a:lnSpc>
                <a:spcPts val="2400"/>
              </a:lnSpc>
              <a:spcBef>
                <a:spcPct val="0"/>
              </a:spcBef>
              <a:spcAft>
                <a:spcPct val="0"/>
              </a:spcAft>
              <a:buFont typeface="Wingdings" pitchFamily="2" charset="2"/>
              <a:buChar char="§"/>
              <a:defRPr/>
            </a:pPr>
            <a:endParaRPr lang="es-ES_tradnl" altLang="es-ES" sz="1500" b="1" dirty="0">
              <a:solidFill>
                <a:srgbClr val="FFFFFF"/>
              </a:solidFill>
              <a:latin typeface="Arial" pitchFamily="34" charset="0"/>
              <a:cs typeface="Arial" panose="020B0604020202020204" pitchFamily="34" charset="0"/>
            </a:endParaRPr>
          </a:p>
        </p:txBody>
      </p:sp>
      <p:pic>
        <p:nvPicPr>
          <p:cNvPr id="284679" name="Picture 18">
            <a:extLst>
              <a:ext uri="{FF2B5EF4-FFF2-40B4-BE49-F238E27FC236}">
                <a16:creationId xmlns="" xmlns:a16="http://schemas.microsoft.com/office/drawing/2014/main" id="{FE6DF3E8-ED8A-499B-9318-07BDF53C3646}"/>
              </a:ext>
            </a:extLst>
          </p:cNvPr>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4680" name="Picture 17">
            <a:extLst>
              <a:ext uri="{FF2B5EF4-FFF2-40B4-BE49-F238E27FC236}">
                <a16:creationId xmlns="" xmlns:a16="http://schemas.microsoft.com/office/drawing/2014/main" id="{1C67D037-FE95-4CA9-ABE4-2A00BA696F8B}"/>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4681" name="Picture 2">
            <a:extLst>
              <a:ext uri="{FF2B5EF4-FFF2-40B4-BE49-F238E27FC236}">
                <a16:creationId xmlns="" xmlns:a16="http://schemas.microsoft.com/office/drawing/2014/main" id="{D5F2899A-6C02-471D-A495-F417D5AC29A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5019972"/>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1026">
            <a:extLst>
              <a:ext uri="{FF2B5EF4-FFF2-40B4-BE49-F238E27FC236}">
                <a16:creationId xmlns="" xmlns:a16="http://schemas.microsoft.com/office/drawing/2014/main" id="{9F26CFCE-2C41-413D-A0C4-B1E5E1DCC1E7}"/>
              </a:ext>
            </a:extLst>
          </p:cNvPr>
          <p:cNvSpPr>
            <a:spLocks noChangeArrowheads="1"/>
          </p:cNvSpPr>
          <p:nvPr/>
        </p:nvSpPr>
        <p:spPr bwMode="auto">
          <a:xfrm>
            <a:off x="714375" y="0"/>
            <a:ext cx="7715250" cy="910829"/>
          </a:xfrm>
          <a:prstGeom prst="rect">
            <a:avLst/>
          </a:prstGeom>
          <a:solidFill>
            <a:srgbClr val="000061"/>
          </a:solidFill>
          <a:ln w="9525">
            <a:noFill/>
            <a:miter lim="800000"/>
            <a:headEnd/>
            <a:tailEnd/>
          </a:ln>
          <a:effectLst/>
        </p:spPr>
        <p:txBody>
          <a:bodyPr wrap="none" anchor="ctr"/>
          <a:lstStyle/>
          <a:p>
            <a:pPr defTabSz="685800" fontAlgn="base">
              <a:spcBef>
                <a:spcPct val="0"/>
              </a:spcBef>
              <a:spcAft>
                <a:spcPct val="0"/>
              </a:spcAft>
              <a:defRPr/>
            </a:pPr>
            <a:endParaRPr lang="en-US" sz="1650" dirty="0">
              <a:solidFill>
                <a:srgbClr val="000000"/>
              </a:solidFill>
              <a:effectLst>
                <a:outerShdw blurRad="38100" dist="38100" dir="2700000" algn="tl">
                  <a:srgbClr val="FFFFFF"/>
                </a:outerShdw>
              </a:effectLst>
              <a:latin typeface="Swis721 Hv BT" pitchFamily="34" charset="0"/>
              <a:cs typeface="Arial" panose="020B0604020202020204" pitchFamily="34" charset="0"/>
            </a:endParaRPr>
          </a:p>
        </p:txBody>
      </p:sp>
      <p:sp>
        <p:nvSpPr>
          <p:cNvPr id="173059" name="Line 1027">
            <a:extLst>
              <a:ext uri="{FF2B5EF4-FFF2-40B4-BE49-F238E27FC236}">
                <a16:creationId xmlns="" xmlns:a16="http://schemas.microsoft.com/office/drawing/2014/main" id="{2236CD56-C8EC-4C18-ADDB-22D068D25FBF}"/>
              </a:ext>
            </a:extLst>
          </p:cNvPr>
          <p:cNvSpPr>
            <a:spLocks noChangeShapeType="1"/>
          </p:cNvSpPr>
          <p:nvPr/>
        </p:nvSpPr>
        <p:spPr bwMode="auto">
          <a:xfrm>
            <a:off x="714375" y="910829"/>
            <a:ext cx="7705725" cy="0"/>
          </a:xfrm>
          <a:prstGeom prst="line">
            <a:avLst/>
          </a:prstGeom>
          <a:noFill/>
          <a:ln w="12700">
            <a:solidFill>
              <a:srgbClr val="C4C4C4"/>
            </a:solidFill>
            <a:round/>
            <a:headEnd type="none" w="sm" len="sm"/>
            <a:tailEnd type="none" w="sm" len="sm"/>
          </a:ln>
          <a:effectLst>
            <a:outerShdw dist="17961" dir="2700000" algn="ctr" rotWithShape="0">
              <a:schemeClr val="tx2"/>
            </a:outerShdw>
          </a:effectLst>
        </p:spPr>
        <p:txBody>
          <a:bodyPr wrap="none" anchor="ctr"/>
          <a:lstStyle/>
          <a:p>
            <a:pPr defTabSz="685800" fontAlgn="base">
              <a:spcBef>
                <a:spcPct val="0"/>
              </a:spcBef>
              <a:spcAft>
                <a:spcPct val="0"/>
              </a:spcAft>
              <a:defRPr/>
            </a:pPr>
            <a:endParaRPr lang="es-ES" sz="1350">
              <a:solidFill>
                <a:srgbClr val="000000"/>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pic>
        <p:nvPicPr>
          <p:cNvPr id="256004" name="Picture 17">
            <a:extLst>
              <a:ext uri="{FF2B5EF4-FFF2-40B4-BE49-F238E27FC236}">
                <a16:creationId xmlns="" xmlns:a16="http://schemas.microsoft.com/office/drawing/2014/main" id="{7B093FCA-341F-46D3-8729-378971B83A5B}"/>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05" name="Picture 18">
            <a:extLst>
              <a:ext uri="{FF2B5EF4-FFF2-40B4-BE49-F238E27FC236}">
                <a16:creationId xmlns="" xmlns:a16="http://schemas.microsoft.com/office/drawing/2014/main" id="{CECEB4BF-C5DF-4527-8CB6-B67FD30A2AD2}"/>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a:extLst>
              <a:ext uri="{FF2B5EF4-FFF2-40B4-BE49-F238E27FC236}">
                <a16:creationId xmlns="" xmlns:a16="http://schemas.microsoft.com/office/drawing/2014/main" id="{E84E87CE-CB69-4CB3-954D-6EC2E088BF78}"/>
              </a:ext>
            </a:extLst>
          </p:cNvPr>
          <p:cNvSpPr/>
          <p:nvPr/>
        </p:nvSpPr>
        <p:spPr>
          <a:xfrm>
            <a:off x="1288256" y="229791"/>
            <a:ext cx="6581775" cy="400110"/>
          </a:xfrm>
          <a:prstGeom prst="rect">
            <a:avLst/>
          </a:prstGeom>
        </p:spPr>
        <p:txBody>
          <a:bodyPr>
            <a:spAutoFit/>
          </a:bodyPr>
          <a:lstStyle/>
          <a:p>
            <a:pPr algn="ctr" defTabSz="685800">
              <a:lnSpc>
                <a:spcPts val="2400"/>
              </a:lnSpc>
              <a:defRPr/>
            </a:pPr>
            <a:r>
              <a:rPr lang="es-ES" sz="2400" b="1" kern="0" dirty="0">
                <a:solidFill>
                  <a:srgbClr val="FFFF00"/>
                </a:solidFill>
                <a:effectLst>
                  <a:outerShdw blurRad="38100" dist="38100" dir="2700000" algn="tl">
                    <a:srgbClr val="000000"/>
                  </a:outerShdw>
                </a:effectLst>
                <a:latin typeface="Arial" pitchFamily="34" charset="0"/>
                <a:cs typeface="Arial" panose="020B0604020202020204" pitchFamily="34" charset="0"/>
              </a:rPr>
              <a:t>SCA reciente. Pacientes de riesgo similar</a:t>
            </a:r>
            <a:endParaRPr lang="es-ES" sz="2400" b="1" kern="0" dirty="0">
              <a:solidFill>
                <a:srgbClr val="00AE00">
                  <a:lumMod val="40000"/>
                  <a:lumOff val="60000"/>
                </a:srgbClr>
              </a:solidFill>
              <a:effectLst>
                <a:outerShdw blurRad="38100" dist="38100" dir="2700000" algn="tl">
                  <a:srgbClr val="000000"/>
                </a:outerShdw>
              </a:effectLst>
              <a:latin typeface="Arial" pitchFamily="34" charset="0"/>
              <a:cs typeface="Arial" panose="020B0604020202020204" pitchFamily="34" charset="0"/>
            </a:endParaRPr>
          </a:p>
        </p:txBody>
      </p:sp>
      <p:sp>
        <p:nvSpPr>
          <p:cNvPr id="11" name="Rectangle 1029">
            <a:extLst>
              <a:ext uri="{FF2B5EF4-FFF2-40B4-BE49-F238E27FC236}">
                <a16:creationId xmlns="" xmlns:a16="http://schemas.microsoft.com/office/drawing/2014/main" id="{82993887-A25F-47F1-8861-14ED6098A729}"/>
              </a:ext>
            </a:extLst>
          </p:cNvPr>
          <p:cNvSpPr>
            <a:spLocks noChangeArrowheads="1"/>
          </p:cNvSpPr>
          <p:nvPr/>
        </p:nvSpPr>
        <p:spPr bwMode="auto">
          <a:xfrm>
            <a:off x="1765697" y="1308497"/>
            <a:ext cx="6337697" cy="3209053"/>
          </a:xfrm>
          <a:prstGeom prst="rect">
            <a:avLst/>
          </a:prstGeom>
          <a:noFill/>
          <a:ln w="9525">
            <a:noFill/>
            <a:miter lim="800000"/>
            <a:headEnd/>
            <a:tailEnd/>
          </a:ln>
          <a:effectLst/>
        </p:spPr>
        <p:txBody>
          <a:bodyPr lIns="69056" tIns="34529" rIns="69056" bIns="34529">
            <a:spAutoFit/>
          </a:bodyPr>
          <a:lstStyle/>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1.-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Pronóstico inicial y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de los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SCAs</a:t>
            </a:r>
            <a:endPar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endParaRP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2.-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Pronóstico y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 largo plazo </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3.-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hipolipemiante</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en los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SCAs</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4.-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Otros pacientes de elevado riesgo</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5.-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Potenciales candidatos a  iPCSK9 </a:t>
            </a:r>
          </a:p>
        </p:txBody>
      </p:sp>
      <p:pic>
        <p:nvPicPr>
          <p:cNvPr id="256008" name="Picture 2">
            <a:extLst>
              <a:ext uri="{FF2B5EF4-FFF2-40B4-BE49-F238E27FC236}">
                <a16:creationId xmlns="" xmlns:a16="http://schemas.microsoft.com/office/drawing/2014/main" id="{CB01F32B-D33E-483C-BAEB-D04422ED36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4580614"/>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1032">
            <a:extLst>
              <a:ext uri="{FF2B5EF4-FFF2-40B4-BE49-F238E27FC236}">
                <a16:creationId xmlns="" xmlns:a16="http://schemas.microsoft.com/office/drawing/2014/main" id="{A61581FA-4D96-4E3B-9631-BE6A68191F0C}"/>
              </a:ext>
            </a:extLst>
          </p:cNvPr>
          <p:cNvSpPr>
            <a:spLocks noChangeArrowheads="1"/>
          </p:cNvSpPr>
          <p:nvPr/>
        </p:nvSpPr>
        <p:spPr bwMode="auto">
          <a:xfrm>
            <a:off x="1690688" y="4731544"/>
            <a:ext cx="4798219" cy="339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lnSpc>
                <a:spcPct val="90000"/>
              </a:lnSpc>
              <a:spcBef>
                <a:spcPct val="0"/>
              </a:spcBef>
              <a:spcAft>
                <a:spcPct val="0"/>
              </a:spcAft>
            </a:pPr>
            <a:r>
              <a:rPr lang="es-ES_tradnl" altLang="es-ES" sz="975" b="1">
                <a:solidFill>
                  <a:srgbClr val="FFFFFF"/>
                </a:solidFill>
                <a:latin typeface="Arial" panose="020B0604020202020204" pitchFamily="34" charset="0"/>
                <a:cs typeface="Arial" panose="020B0604020202020204" pitchFamily="34" charset="0"/>
              </a:rPr>
              <a:t>Hamm CW et al. EHJ 2011</a:t>
            </a:r>
            <a:r>
              <a:rPr lang="es-ES" altLang="es-ES" sz="975" b="1">
                <a:solidFill>
                  <a:srgbClr val="E9E9E9"/>
                </a:solidFill>
                <a:latin typeface="Arial" panose="020B0604020202020204" pitchFamily="34" charset="0"/>
                <a:cs typeface="Arial" panose="020B0604020202020204" pitchFamily="34" charset="0"/>
              </a:rPr>
              <a:t>doi:10.1093/ehr236</a:t>
            </a:r>
          </a:p>
          <a:p>
            <a:pPr algn="ctr" defTabSz="685800" fontAlgn="base">
              <a:lnSpc>
                <a:spcPct val="90000"/>
              </a:lnSpc>
              <a:spcBef>
                <a:spcPct val="0"/>
              </a:spcBef>
              <a:spcAft>
                <a:spcPct val="0"/>
              </a:spcAft>
            </a:pPr>
            <a:endParaRPr lang="es-ES_tradnl" altLang="es-ES" sz="975" b="1">
              <a:solidFill>
                <a:srgbClr val="FFFFFF"/>
              </a:solidFill>
              <a:latin typeface="Arial" panose="020B0604020202020204" pitchFamily="34" charset="0"/>
              <a:cs typeface="Arial" panose="020B0604020202020204" pitchFamily="34" charset="0"/>
            </a:endParaRPr>
          </a:p>
        </p:txBody>
      </p:sp>
      <p:grpSp>
        <p:nvGrpSpPr>
          <p:cNvPr id="257027" name="13 Grupo">
            <a:extLst>
              <a:ext uri="{FF2B5EF4-FFF2-40B4-BE49-F238E27FC236}">
                <a16:creationId xmlns="" xmlns:a16="http://schemas.microsoft.com/office/drawing/2014/main" id="{1AE29764-59B0-40C8-8EE2-B708876A7926}"/>
              </a:ext>
            </a:extLst>
          </p:cNvPr>
          <p:cNvGrpSpPr>
            <a:grpSpLocks/>
          </p:cNvGrpSpPr>
          <p:nvPr/>
        </p:nvGrpSpPr>
        <p:grpSpPr bwMode="auto">
          <a:xfrm>
            <a:off x="758429" y="55960"/>
            <a:ext cx="3771900" cy="573881"/>
            <a:chOff x="5249863" y="74432"/>
            <a:chExt cx="5029174" cy="765543"/>
          </a:xfrm>
        </p:grpSpPr>
        <p:pic>
          <p:nvPicPr>
            <p:cNvPr id="257040" name="Picture 2">
              <a:extLst>
                <a:ext uri="{FF2B5EF4-FFF2-40B4-BE49-F238E27FC236}">
                  <a16:creationId xmlns="" xmlns:a16="http://schemas.microsoft.com/office/drawing/2014/main" id="{99531EF5-C2C6-4068-9B75-2598F57462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9863" y="79375"/>
              <a:ext cx="4287837"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0">
              <a:extLst>
                <a:ext uri="{FF2B5EF4-FFF2-40B4-BE49-F238E27FC236}">
                  <a16:creationId xmlns="" xmlns:a16="http://schemas.microsoft.com/office/drawing/2014/main" id="{CAB17A09-B3BA-4149-85CA-78BFA7D369C5}"/>
                </a:ext>
              </a:extLst>
            </p:cNvPr>
            <p:cNvPicPr>
              <a:picLocks noChangeAspect="1" noChangeArrowheads="1"/>
            </p:cNvPicPr>
            <p:nvPr/>
          </p:nvPicPr>
          <p:blipFill>
            <a:blip r:embed="rId4"/>
            <a:srcRect/>
            <a:stretch>
              <a:fillRect/>
            </a:stretch>
          </p:blipFill>
          <p:spPr bwMode="auto">
            <a:xfrm>
              <a:off x="9542441" y="74432"/>
              <a:ext cx="736596" cy="765543"/>
            </a:xfrm>
            <a:prstGeom prst="rect">
              <a:avLst/>
            </a:prstGeom>
            <a:noFill/>
            <a:ln>
              <a:noFill/>
            </a:ln>
            <a:effectLst>
              <a:prstShdw prst="shdw17" dist="17961" dir="2700000">
                <a:schemeClr val="accent1">
                  <a:gamma/>
                  <a:shade val="60000"/>
                  <a:invGamma/>
                </a:schemeClr>
              </a:prstShdw>
            </a:effectLst>
            <a:extLst/>
          </p:spPr>
        </p:pic>
      </p:grpSp>
      <p:grpSp>
        <p:nvGrpSpPr>
          <p:cNvPr id="257028" name="1 Grupo">
            <a:extLst>
              <a:ext uri="{FF2B5EF4-FFF2-40B4-BE49-F238E27FC236}">
                <a16:creationId xmlns="" xmlns:a16="http://schemas.microsoft.com/office/drawing/2014/main" id="{8E833074-1134-40D1-B362-B059662A0938}"/>
              </a:ext>
            </a:extLst>
          </p:cNvPr>
          <p:cNvGrpSpPr>
            <a:grpSpLocks/>
          </p:cNvGrpSpPr>
          <p:nvPr/>
        </p:nvGrpSpPr>
        <p:grpSpPr bwMode="auto">
          <a:xfrm>
            <a:off x="4843463" y="741760"/>
            <a:ext cx="3440906" cy="3550444"/>
            <a:chOff x="276225" y="1093788"/>
            <a:chExt cx="4587875" cy="4733925"/>
          </a:xfrm>
        </p:grpSpPr>
        <p:pic>
          <p:nvPicPr>
            <p:cNvPr id="153607" name="Picture 2">
              <a:extLst>
                <a:ext uri="{FF2B5EF4-FFF2-40B4-BE49-F238E27FC236}">
                  <a16:creationId xmlns="" xmlns:a16="http://schemas.microsoft.com/office/drawing/2014/main" id="{83C17E2D-D5D7-4854-99A5-6AB2BBAAA935}"/>
                </a:ext>
              </a:extLst>
            </p:cNvPr>
            <p:cNvPicPr>
              <a:picLocks noChangeAspect="1" noChangeArrowheads="1"/>
            </p:cNvPicPr>
            <p:nvPr/>
          </p:nvPicPr>
          <p:blipFill rotWithShape="1">
            <a:blip r:embed="rId5"/>
            <a:srcRect t="16942"/>
            <a:stretch/>
          </p:blipFill>
          <p:spPr bwMode="auto">
            <a:xfrm>
              <a:off x="352425" y="2357438"/>
              <a:ext cx="4314825" cy="3470275"/>
            </a:xfrm>
            <a:prstGeom prst="rect">
              <a:avLst/>
            </a:prstGeom>
            <a:noFill/>
            <a:ln w="9525">
              <a:solidFill>
                <a:schemeClr val="accent2">
                  <a:lumMod val="60000"/>
                  <a:lumOff val="40000"/>
                </a:schemeClr>
              </a:solidFill>
              <a:miter lim="800000"/>
              <a:headEnd/>
              <a:tailEnd/>
            </a:ln>
            <a:extLst/>
          </p:spPr>
        </p:pic>
        <p:sp>
          <p:nvSpPr>
            <p:cNvPr id="12" name="Text Box 5">
              <a:extLst>
                <a:ext uri="{FF2B5EF4-FFF2-40B4-BE49-F238E27FC236}">
                  <a16:creationId xmlns="" xmlns:a16="http://schemas.microsoft.com/office/drawing/2014/main" id="{378F6661-F010-4F7F-B555-A1A726E29133}"/>
                </a:ext>
              </a:extLst>
            </p:cNvPr>
            <p:cNvSpPr txBox="1">
              <a:spLocks noChangeArrowheads="1"/>
            </p:cNvSpPr>
            <p:nvPr/>
          </p:nvSpPr>
          <p:spPr bwMode="auto">
            <a:xfrm>
              <a:off x="276225" y="1093788"/>
              <a:ext cx="4587875" cy="1148007"/>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lgn="ctr" defTabSz="685800" eaLnBrk="0" fontAlgn="base" hangingPunct="0">
                <a:lnSpc>
                  <a:spcPct val="90000"/>
                </a:lnSpc>
                <a:spcBef>
                  <a:spcPct val="0"/>
                </a:spcBef>
                <a:spcAft>
                  <a:spcPct val="0"/>
                </a:spcAft>
                <a:defRPr/>
              </a:pPr>
              <a:r>
                <a:rPr lang="en-US" sz="1500" b="1" dirty="0">
                  <a:solidFill>
                    <a:srgbClr val="FFFF00"/>
                  </a:solidFill>
                  <a:latin typeface="Arial" pitchFamily="34" charset="0"/>
                  <a:cs typeface="Arial" panose="020B0604020202020204" pitchFamily="34" charset="0"/>
                </a:rPr>
                <a:t>The GRACE Risk Score</a:t>
              </a:r>
            </a:p>
            <a:p>
              <a:pPr algn="ctr" defTabSz="685800" eaLnBrk="0" fontAlgn="base" hangingPunct="0">
                <a:lnSpc>
                  <a:spcPct val="90000"/>
                </a:lnSpc>
                <a:spcBef>
                  <a:spcPct val="0"/>
                </a:spcBef>
                <a:spcAft>
                  <a:spcPct val="0"/>
                </a:spcAft>
                <a:defRPr/>
              </a:pPr>
              <a:r>
                <a:rPr lang="en-US" sz="1350" b="1" dirty="0">
                  <a:solidFill>
                    <a:srgbClr val="919191">
                      <a:lumMod val="20000"/>
                      <a:lumOff val="80000"/>
                    </a:srgbClr>
                  </a:solidFill>
                  <a:latin typeface="Arial" pitchFamily="34" charset="0"/>
                  <a:cs typeface="Arial" panose="020B0604020202020204" pitchFamily="34" charset="0"/>
                </a:rPr>
                <a:t>Mortality in hospital and at 6 months in low, intermediate and high risk categories.</a:t>
              </a:r>
            </a:p>
          </p:txBody>
        </p:sp>
      </p:grpSp>
      <p:sp>
        <p:nvSpPr>
          <p:cNvPr id="257029" name="14 CuadroTexto">
            <a:extLst>
              <a:ext uri="{FF2B5EF4-FFF2-40B4-BE49-F238E27FC236}">
                <a16:creationId xmlns="" xmlns:a16="http://schemas.microsoft.com/office/drawing/2014/main" id="{9209AEAD-40BF-4EBF-A210-160F064B91C2}"/>
              </a:ext>
            </a:extLst>
          </p:cNvPr>
          <p:cNvSpPr txBox="1">
            <a:spLocks noChangeArrowheads="1"/>
          </p:cNvSpPr>
          <p:nvPr/>
        </p:nvSpPr>
        <p:spPr bwMode="auto">
          <a:xfrm>
            <a:off x="3588544" y="392906"/>
            <a:ext cx="5052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r>
              <a:rPr lang="es-ES" altLang="es-ES" sz="1050">
                <a:solidFill>
                  <a:srgbClr val="008200"/>
                </a:solidFill>
                <a:cs typeface="Arial" panose="020B0604020202020204" pitchFamily="34" charset="0"/>
              </a:rPr>
              <a:t>2011</a:t>
            </a:r>
          </a:p>
        </p:txBody>
      </p:sp>
      <p:grpSp>
        <p:nvGrpSpPr>
          <p:cNvPr id="257030" name="2 Grupo">
            <a:extLst>
              <a:ext uri="{FF2B5EF4-FFF2-40B4-BE49-F238E27FC236}">
                <a16:creationId xmlns="" xmlns:a16="http://schemas.microsoft.com/office/drawing/2014/main" id="{0431B078-B646-4275-995E-D13C10BFEB51}"/>
              </a:ext>
            </a:extLst>
          </p:cNvPr>
          <p:cNvGrpSpPr>
            <a:grpSpLocks/>
          </p:cNvGrpSpPr>
          <p:nvPr/>
        </p:nvGrpSpPr>
        <p:grpSpPr bwMode="auto">
          <a:xfrm>
            <a:off x="973931" y="1110854"/>
            <a:ext cx="3601641" cy="3372624"/>
            <a:chOff x="5080000" y="1481138"/>
            <a:chExt cx="4802188" cy="4496832"/>
          </a:xfrm>
        </p:grpSpPr>
        <p:sp>
          <p:nvSpPr>
            <p:cNvPr id="257034" name="Rectangle 2">
              <a:extLst>
                <a:ext uri="{FF2B5EF4-FFF2-40B4-BE49-F238E27FC236}">
                  <a16:creationId xmlns="" xmlns:a16="http://schemas.microsoft.com/office/drawing/2014/main" id="{74612826-A4DE-4B63-9485-435B2B19D960}"/>
                </a:ext>
              </a:extLst>
            </p:cNvPr>
            <p:cNvSpPr txBox="1">
              <a:spLocks noChangeArrowheads="1"/>
            </p:cNvSpPr>
            <p:nvPr/>
          </p:nvSpPr>
          <p:spPr bwMode="auto">
            <a:xfrm>
              <a:off x="5486400" y="1481138"/>
              <a:ext cx="400367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lnSpc>
                  <a:spcPts val="1500"/>
                </a:lnSpc>
                <a:spcBef>
                  <a:spcPct val="0"/>
                </a:spcBef>
                <a:spcAft>
                  <a:spcPct val="0"/>
                </a:spcAft>
              </a:pPr>
              <a:r>
                <a:rPr lang="en-US" altLang="es-ES" sz="1500" b="1">
                  <a:solidFill>
                    <a:srgbClr val="FFFF00"/>
                  </a:solidFill>
                  <a:latin typeface="Arial" panose="020B0604020202020204" pitchFamily="34" charset="0"/>
                  <a:cs typeface="Arial" panose="020B0604020202020204" pitchFamily="34" charset="0"/>
                </a:rPr>
                <a:t>The TIMI Risk Score</a:t>
              </a:r>
            </a:p>
            <a:p>
              <a:pPr algn="ctr" defTabSz="685800" fontAlgn="base">
                <a:lnSpc>
                  <a:spcPts val="1500"/>
                </a:lnSpc>
                <a:spcBef>
                  <a:spcPct val="0"/>
                </a:spcBef>
                <a:spcAft>
                  <a:spcPct val="0"/>
                </a:spcAft>
              </a:pPr>
              <a:r>
                <a:rPr lang="en-US" altLang="es-ES" sz="1500" b="1">
                  <a:solidFill>
                    <a:srgbClr val="FFFF00"/>
                  </a:solidFill>
                  <a:latin typeface="Arial" panose="020B0604020202020204" pitchFamily="34" charset="0"/>
                  <a:cs typeface="Arial" panose="020B0604020202020204" pitchFamily="34" charset="0"/>
                </a:rPr>
                <a:t> </a:t>
              </a:r>
              <a:r>
                <a:rPr lang="en-US" altLang="es-ES" sz="1350" b="1">
                  <a:solidFill>
                    <a:srgbClr val="FFFFFF"/>
                  </a:solidFill>
                  <a:latin typeface="Arial" panose="020B0604020202020204" pitchFamily="34" charset="0"/>
                  <a:cs typeface="Arial" panose="020B0604020202020204" pitchFamily="34" charset="0"/>
                </a:rPr>
                <a:t>Incidence of </a:t>
              </a:r>
            </a:p>
            <a:p>
              <a:pPr algn="ctr" defTabSz="685800" fontAlgn="base">
                <a:lnSpc>
                  <a:spcPts val="1500"/>
                </a:lnSpc>
                <a:spcBef>
                  <a:spcPct val="0"/>
                </a:spcBef>
                <a:spcAft>
                  <a:spcPct val="0"/>
                </a:spcAft>
              </a:pPr>
              <a:r>
                <a:rPr lang="en-US" altLang="es-ES" sz="1350" b="1">
                  <a:solidFill>
                    <a:srgbClr val="FFFFFF"/>
                  </a:solidFill>
                  <a:latin typeface="Arial" panose="020B0604020202020204" pitchFamily="34" charset="0"/>
                  <a:cs typeface="Arial" panose="020B0604020202020204" pitchFamily="34" charset="0"/>
                </a:rPr>
                <a:t>Adverse Ischemic Events </a:t>
              </a:r>
              <a:endParaRPr lang="en-US" altLang="es-ES" sz="1500" b="1">
                <a:solidFill>
                  <a:srgbClr val="FFFFFF"/>
                </a:solidFill>
                <a:latin typeface="Arial" panose="020B0604020202020204" pitchFamily="34" charset="0"/>
                <a:cs typeface="Arial" panose="020B0604020202020204" pitchFamily="34" charset="0"/>
              </a:endParaRPr>
            </a:p>
          </p:txBody>
        </p:sp>
        <p:pic>
          <p:nvPicPr>
            <p:cNvPr id="748546" name="Picture 2">
              <a:extLst>
                <a:ext uri="{FF2B5EF4-FFF2-40B4-BE49-F238E27FC236}">
                  <a16:creationId xmlns="" xmlns:a16="http://schemas.microsoft.com/office/drawing/2014/main" id="{6EA96A61-9F1C-4B39-A49C-F1F1BE34D04C}"/>
                </a:ext>
              </a:extLst>
            </p:cNvPr>
            <p:cNvPicPr>
              <a:picLocks noChangeAspect="1" noChangeArrowheads="1"/>
            </p:cNvPicPr>
            <p:nvPr/>
          </p:nvPicPr>
          <p:blipFill>
            <a:blip r:embed="rId6"/>
            <a:srcRect/>
            <a:stretch>
              <a:fillRect/>
            </a:stretch>
          </p:blipFill>
          <p:spPr bwMode="auto">
            <a:xfrm>
              <a:off x="5080000" y="2782888"/>
              <a:ext cx="4802188" cy="27019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rgbClr val="FF0000"/>
                  </a:solidFill>
                  <a:prstDash val="solid"/>
                  <a:miter lim="800000"/>
                  <a:headEnd type="none" w="med" len="med"/>
                  <a:tailEnd type="none" w="med" len="med"/>
                </a14:hiddenLine>
              </a:ext>
            </a:extLst>
          </p:spPr>
        </p:pic>
        <p:sp>
          <p:nvSpPr>
            <p:cNvPr id="257036" name="Text Box 43">
              <a:extLst>
                <a:ext uri="{FF2B5EF4-FFF2-40B4-BE49-F238E27FC236}">
                  <a16:creationId xmlns="" xmlns:a16="http://schemas.microsoft.com/office/drawing/2014/main" id="{CA964721-8C50-4548-94C3-1E8F9172F7D9}"/>
                </a:ext>
              </a:extLst>
            </p:cNvPr>
            <p:cNvSpPr txBox="1">
              <a:spLocks noChangeArrowheads="1"/>
            </p:cNvSpPr>
            <p:nvPr/>
          </p:nvSpPr>
          <p:spPr bwMode="auto">
            <a:xfrm>
              <a:off x="5554663" y="5608638"/>
              <a:ext cx="40433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50000"/>
                </a:spcBef>
                <a:spcAft>
                  <a:spcPct val="0"/>
                </a:spcAft>
              </a:pPr>
              <a:r>
                <a:rPr lang="en-US" altLang="es-ES" sz="1200" b="1">
                  <a:solidFill>
                    <a:srgbClr val="FFFFFF"/>
                  </a:solidFill>
                  <a:latin typeface="Arial" panose="020B0604020202020204" pitchFamily="34" charset="0"/>
                  <a:cs typeface="Arial" panose="020B0604020202020204" pitchFamily="34" charset="0"/>
                </a:rPr>
                <a:t>Number of Risk Factors</a:t>
              </a:r>
            </a:p>
          </p:txBody>
        </p:sp>
        <p:sp>
          <p:nvSpPr>
            <p:cNvPr id="257037" name="Text Box 51">
              <a:extLst>
                <a:ext uri="{FF2B5EF4-FFF2-40B4-BE49-F238E27FC236}">
                  <a16:creationId xmlns="" xmlns:a16="http://schemas.microsoft.com/office/drawing/2014/main" id="{8472AA1F-F03A-4820-A85B-7F1E767F11A3}"/>
                </a:ext>
              </a:extLst>
            </p:cNvPr>
            <p:cNvSpPr txBox="1">
              <a:spLocks noChangeArrowheads="1"/>
            </p:cNvSpPr>
            <p:nvPr/>
          </p:nvSpPr>
          <p:spPr bwMode="auto">
            <a:xfrm>
              <a:off x="5821363" y="2443163"/>
              <a:ext cx="1731963" cy="7899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lnSpc>
                  <a:spcPts val="1275"/>
                </a:lnSpc>
                <a:spcBef>
                  <a:spcPct val="50000"/>
                </a:spcBef>
                <a:spcAft>
                  <a:spcPct val="0"/>
                </a:spcAft>
              </a:pPr>
              <a:r>
                <a:rPr lang="en-US" altLang="es-ES" sz="1200" b="1">
                  <a:solidFill>
                    <a:srgbClr val="BDBDBD"/>
                  </a:solidFill>
                  <a:latin typeface="Arial" panose="020B0604020202020204" pitchFamily="34" charset="0"/>
                  <a:cs typeface="Arial" panose="020B0604020202020204" pitchFamily="34" charset="0"/>
                </a:rPr>
                <a:t>Death, MI, or Urgent Revasc. 14 days (%)</a:t>
              </a:r>
            </a:p>
          </p:txBody>
        </p:sp>
      </p:grpSp>
      <p:pic>
        <p:nvPicPr>
          <p:cNvPr id="257031" name="Picture 18">
            <a:extLst>
              <a:ext uri="{FF2B5EF4-FFF2-40B4-BE49-F238E27FC236}">
                <a16:creationId xmlns="" xmlns:a16="http://schemas.microsoft.com/office/drawing/2014/main" id="{A7126C90-4AA1-4D51-8068-3051EE578040}"/>
              </a:ext>
            </a:extLst>
          </p:cNvPr>
          <p:cNvPicPr>
            <a:picLocks noChangeAspect="1" noChangeArrowheads="1"/>
          </p:cNvPicPr>
          <p:nvPr/>
        </p:nvPicPr>
        <p:blipFill>
          <a:blip r:embed="rId7">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7032" name="Picture 17">
            <a:extLst>
              <a:ext uri="{FF2B5EF4-FFF2-40B4-BE49-F238E27FC236}">
                <a16:creationId xmlns="" xmlns:a16="http://schemas.microsoft.com/office/drawing/2014/main" id="{44933D96-6B2A-46AD-9340-2747B3457159}"/>
              </a:ext>
            </a:extLst>
          </p:cNvPr>
          <p:cNvPicPr>
            <a:picLocks noChangeAspect="1" noChangeArrowheads="1"/>
          </p:cNvPicPr>
          <p:nvPr/>
        </p:nvPicPr>
        <p:blipFill>
          <a:blip r:embed="rId8">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7033" name="Picture 2">
            <a:extLst>
              <a:ext uri="{FF2B5EF4-FFF2-40B4-BE49-F238E27FC236}">
                <a16:creationId xmlns="" xmlns:a16="http://schemas.microsoft.com/office/drawing/2014/main" id="{8A318E36-238B-4A64-BBDC-EF790FB1FDD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1702004"/>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Text Box 3">
            <a:extLst>
              <a:ext uri="{FF2B5EF4-FFF2-40B4-BE49-F238E27FC236}">
                <a16:creationId xmlns="" xmlns:a16="http://schemas.microsoft.com/office/drawing/2014/main" id="{DFCFA42E-6ADB-4751-8CBB-8599B075C922}"/>
              </a:ext>
            </a:extLst>
          </p:cNvPr>
          <p:cNvSpPr txBox="1">
            <a:spLocks noChangeArrowheads="1"/>
          </p:cNvSpPr>
          <p:nvPr/>
        </p:nvSpPr>
        <p:spPr bwMode="auto">
          <a:xfrm>
            <a:off x="2189105" y="101204"/>
            <a:ext cx="4696735"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r>
              <a:rPr lang="en-US" altLang="es-ES" sz="2100" b="1">
                <a:solidFill>
                  <a:srgbClr val="FFFF00"/>
                </a:solidFill>
                <a:latin typeface="Arial" panose="020B0604020202020204" pitchFamily="34" charset="0"/>
                <a:cs typeface="Arial" panose="020B0604020202020204" pitchFamily="34" charset="0"/>
              </a:rPr>
              <a:t>Coagulation and Platelet Activation</a:t>
            </a:r>
          </a:p>
          <a:p>
            <a:pPr algn="ctr" defTabSz="685800" eaLnBrk="1" fontAlgn="base" hangingPunct="1">
              <a:spcBef>
                <a:spcPct val="0"/>
              </a:spcBef>
              <a:spcAft>
                <a:spcPct val="0"/>
              </a:spcAft>
            </a:pPr>
            <a:r>
              <a:rPr lang="en-US" altLang="es-ES" sz="1800" b="1">
                <a:solidFill>
                  <a:srgbClr val="FFFFFF"/>
                </a:solidFill>
                <a:latin typeface="Arial" panose="020B0604020202020204" pitchFamily="34" charset="0"/>
                <a:cs typeface="Arial" panose="020B0604020202020204" pitchFamily="34" charset="0"/>
              </a:rPr>
              <a:t>Antithrombotic Therapy</a:t>
            </a:r>
          </a:p>
        </p:txBody>
      </p:sp>
      <p:sp>
        <p:nvSpPr>
          <p:cNvPr id="50" name="Text Box 7">
            <a:extLst>
              <a:ext uri="{FF2B5EF4-FFF2-40B4-BE49-F238E27FC236}">
                <a16:creationId xmlns="" xmlns:a16="http://schemas.microsoft.com/office/drawing/2014/main" id="{6AAE0491-3E60-45A9-823A-0DD242C5D04A}"/>
              </a:ext>
            </a:extLst>
          </p:cNvPr>
          <p:cNvSpPr>
            <a:spLocks noChangeArrowheads="1"/>
          </p:cNvSpPr>
          <p:nvPr/>
        </p:nvSpPr>
        <p:spPr bwMode="auto">
          <a:xfrm>
            <a:off x="2789807" y="3509280"/>
            <a:ext cx="1102750" cy="306449"/>
          </a:xfrm>
          <a:prstGeom prst="roundRect">
            <a:avLst>
              <a:gd name="adj" fmla="val 16667"/>
            </a:avLst>
          </a:prstGeom>
          <a:solidFill>
            <a:srgbClr val="FF6D4B"/>
          </a:solidFill>
          <a:ln w="9525">
            <a:no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27000" tIns="34282" rIns="27000" bIns="34282">
            <a:spAutoFit/>
          </a:bodyPr>
          <a:lstStyle/>
          <a:p>
            <a:pPr algn="ctr" defTabSz="685800" eaLnBrk="0" fontAlgn="base" hangingPunct="0">
              <a:spcBef>
                <a:spcPct val="0"/>
              </a:spcBef>
              <a:spcAft>
                <a:spcPct val="0"/>
              </a:spcAft>
              <a:buSzPct val="100000"/>
              <a:defRPr/>
            </a:pPr>
            <a:r>
              <a:rPr lang="es-ES" sz="1350" b="1" dirty="0" err="1">
                <a:solidFill>
                  <a:srgbClr val="000000"/>
                </a:solidFill>
                <a:latin typeface="Arial" charset="0"/>
                <a:cs typeface="Arial" charset="0"/>
              </a:rPr>
              <a:t>Fibrinogen</a:t>
            </a:r>
            <a:endParaRPr lang="es-ES" sz="1350" b="1" dirty="0">
              <a:solidFill>
                <a:srgbClr val="000000"/>
              </a:solidFill>
              <a:latin typeface="Arial" charset="0"/>
              <a:cs typeface="Arial" charset="0"/>
            </a:endParaRPr>
          </a:p>
        </p:txBody>
      </p:sp>
      <p:sp>
        <p:nvSpPr>
          <p:cNvPr id="51" name="Text Box 8">
            <a:extLst>
              <a:ext uri="{FF2B5EF4-FFF2-40B4-BE49-F238E27FC236}">
                <a16:creationId xmlns="" xmlns:a16="http://schemas.microsoft.com/office/drawing/2014/main" id="{7477AFDE-1701-4F9C-A562-710125AEDA6D}"/>
              </a:ext>
            </a:extLst>
          </p:cNvPr>
          <p:cNvSpPr>
            <a:spLocks noChangeArrowheads="1"/>
          </p:cNvSpPr>
          <p:nvPr/>
        </p:nvSpPr>
        <p:spPr bwMode="auto">
          <a:xfrm>
            <a:off x="3008020" y="4030773"/>
            <a:ext cx="643328" cy="306449"/>
          </a:xfrm>
          <a:prstGeom prst="roundRect">
            <a:avLst>
              <a:gd name="adj" fmla="val 16667"/>
            </a:avLst>
          </a:prstGeom>
          <a:solidFill>
            <a:srgbClr val="FF6D4B"/>
          </a:solidFill>
          <a:ln w="9525">
            <a:no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lIns="68564" tIns="34282" rIns="68564" bIns="34282">
            <a:spAutoFit/>
          </a:bodyPr>
          <a:lstStyle/>
          <a:p>
            <a:pPr algn="ctr" defTabSz="685800" eaLnBrk="0" fontAlgn="base" hangingPunct="0">
              <a:spcBef>
                <a:spcPct val="0"/>
              </a:spcBef>
              <a:spcAft>
                <a:spcPct val="0"/>
              </a:spcAft>
              <a:buSzPct val="100000"/>
              <a:defRPr/>
            </a:pPr>
            <a:r>
              <a:rPr lang="es-ES" sz="1350" b="1" dirty="0" err="1">
                <a:solidFill>
                  <a:srgbClr val="000000"/>
                </a:solidFill>
                <a:latin typeface="Arial" charset="0"/>
                <a:cs typeface="Arial" charset="0"/>
              </a:rPr>
              <a:t>Fibrin</a:t>
            </a:r>
            <a:endParaRPr lang="es-ES" sz="1350" b="1" dirty="0">
              <a:solidFill>
                <a:srgbClr val="000000"/>
              </a:solidFill>
              <a:latin typeface="Arial" charset="0"/>
              <a:cs typeface="Arial" charset="0"/>
            </a:endParaRPr>
          </a:p>
        </p:txBody>
      </p:sp>
      <p:sp>
        <p:nvSpPr>
          <p:cNvPr id="52" name="Text Box 9">
            <a:extLst>
              <a:ext uri="{FF2B5EF4-FFF2-40B4-BE49-F238E27FC236}">
                <a16:creationId xmlns="" xmlns:a16="http://schemas.microsoft.com/office/drawing/2014/main" id="{371A8AB2-D1E1-4263-9207-A12D97C1C494}"/>
              </a:ext>
            </a:extLst>
          </p:cNvPr>
          <p:cNvSpPr>
            <a:spLocks noChangeArrowheads="1"/>
          </p:cNvSpPr>
          <p:nvPr/>
        </p:nvSpPr>
        <p:spPr bwMode="auto">
          <a:xfrm>
            <a:off x="3859960" y="4551075"/>
            <a:ext cx="1452563" cy="383066"/>
          </a:xfrm>
          <a:prstGeom prst="roundRect">
            <a:avLst>
              <a:gd name="adj" fmla="val 16667"/>
            </a:avLst>
          </a:prstGeom>
          <a:solidFill>
            <a:schemeClr val="accent5">
              <a:lumMod val="10000"/>
            </a:schemeClr>
          </a:solidFill>
          <a:ln w="9525">
            <a:no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68564" tIns="34282" rIns="68564" bIns="34282">
            <a:spAutoFit/>
          </a:bodyPr>
          <a:lstStyle/>
          <a:p>
            <a:pPr algn="ctr" defTabSz="685800" eaLnBrk="0" fontAlgn="base" hangingPunct="0">
              <a:spcBef>
                <a:spcPct val="0"/>
              </a:spcBef>
              <a:spcAft>
                <a:spcPct val="0"/>
              </a:spcAft>
              <a:buSzPct val="100000"/>
              <a:defRPr/>
            </a:pPr>
            <a:r>
              <a:rPr lang="es-ES" dirty="0" err="1">
                <a:ln>
                  <a:solidFill>
                    <a:srgbClr val="FFFFFF"/>
                  </a:solidFill>
                </a:ln>
                <a:solidFill>
                  <a:srgbClr val="FFFFFF"/>
                </a:solidFill>
                <a:latin typeface="Arial"/>
                <a:cs typeface="Arial" charset="0"/>
              </a:rPr>
              <a:t>Thrombus</a:t>
            </a:r>
            <a:endParaRPr lang="es-ES" dirty="0">
              <a:ln>
                <a:solidFill>
                  <a:srgbClr val="FFFFFF"/>
                </a:solidFill>
              </a:ln>
              <a:solidFill>
                <a:srgbClr val="FFFFFF"/>
              </a:solidFill>
              <a:latin typeface="Arial"/>
              <a:cs typeface="Arial" charset="0"/>
            </a:endParaRPr>
          </a:p>
        </p:txBody>
      </p:sp>
      <p:sp>
        <p:nvSpPr>
          <p:cNvPr id="56" name="Oval 15">
            <a:extLst>
              <a:ext uri="{FF2B5EF4-FFF2-40B4-BE49-F238E27FC236}">
                <a16:creationId xmlns="" xmlns:a16="http://schemas.microsoft.com/office/drawing/2014/main" id="{A6807051-2600-4F54-862B-D8066251980D}"/>
              </a:ext>
            </a:extLst>
          </p:cNvPr>
          <p:cNvSpPr>
            <a:spLocks noChangeArrowheads="1"/>
          </p:cNvSpPr>
          <p:nvPr/>
        </p:nvSpPr>
        <p:spPr bwMode="auto">
          <a:xfrm>
            <a:off x="2943921" y="1841670"/>
            <a:ext cx="771525" cy="445294"/>
          </a:xfrm>
          <a:prstGeom prst="ellipse">
            <a:avLst/>
          </a:prstGeom>
          <a:solidFill>
            <a:schemeClr val="bg2"/>
          </a:solidFill>
          <a:ln w="28575">
            <a:solidFill>
              <a:schemeClr val="bg2"/>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nchor="ctr"/>
          <a:lstStyle/>
          <a:p>
            <a:pPr algn="ctr" defTabSz="685800" eaLnBrk="0" fontAlgn="base" hangingPunct="0">
              <a:spcBef>
                <a:spcPct val="0"/>
              </a:spcBef>
              <a:spcAft>
                <a:spcPct val="0"/>
              </a:spcAft>
              <a:buSzPct val="100000"/>
              <a:defRPr/>
            </a:pPr>
            <a:r>
              <a:rPr lang="es-ES" sz="1200" b="1" dirty="0">
                <a:solidFill>
                  <a:srgbClr val="FFFFFF"/>
                </a:solidFill>
                <a:latin typeface="Arial" charset="0"/>
                <a:cs typeface="Arial" charset="0"/>
              </a:rPr>
              <a:t>Factor</a:t>
            </a:r>
            <a:br>
              <a:rPr lang="es-ES" sz="1200" b="1" dirty="0">
                <a:solidFill>
                  <a:srgbClr val="FFFFFF"/>
                </a:solidFill>
                <a:latin typeface="Arial" charset="0"/>
                <a:cs typeface="Arial" charset="0"/>
              </a:rPr>
            </a:br>
            <a:r>
              <a:rPr lang="es-ES" sz="1200" b="1" dirty="0">
                <a:solidFill>
                  <a:srgbClr val="FFFFFF"/>
                </a:solidFill>
                <a:latin typeface="Arial" charset="0"/>
                <a:cs typeface="Arial" charset="0"/>
              </a:rPr>
              <a:t>Xa</a:t>
            </a:r>
          </a:p>
        </p:txBody>
      </p:sp>
      <p:sp>
        <p:nvSpPr>
          <p:cNvPr id="57" name="Text Box 48">
            <a:extLst>
              <a:ext uri="{FF2B5EF4-FFF2-40B4-BE49-F238E27FC236}">
                <a16:creationId xmlns="" xmlns:a16="http://schemas.microsoft.com/office/drawing/2014/main" id="{EB8EEB17-B9AE-472F-A3ED-0C8184FD3966}"/>
              </a:ext>
            </a:extLst>
          </p:cNvPr>
          <p:cNvSpPr>
            <a:spLocks noChangeArrowheads="1"/>
          </p:cNvSpPr>
          <p:nvPr/>
        </p:nvSpPr>
        <p:spPr bwMode="auto">
          <a:xfrm flipH="1">
            <a:off x="4344189" y="3528333"/>
            <a:ext cx="963217" cy="306449"/>
          </a:xfrm>
          <a:prstGeom prst="roundRect">
            <a:avLst>
              <a:gd name="adj" fmla="val 16667"/>
            </a:avLst>
          </a:prstGeom>
          <a:solidFill>
            <a:srgbClr val="FFFFFF"/>
          </a:solidFill>
          <a:ln w="9525">
            <a:solidFill>
              <a:srgbClr val="000000"/>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68564" tIns="34282" rIns="68564" bIns="34282">
            <a:spAutoFit/>
          </a:bodyPr>
          <a:lstStyle/>
          <a:p>
            <a:pPr algn="ctr" defTabSz="685800" eaLnBrk="0" fontAlgn="base" hangingPunct="0">
              <a:spcBef>
                <a:spcPct val="0"/>
              </a:spcBef>
              <a:spcAft>
                <a:spcPct val="0"/>
              </a:spcAft>
              <a:buSzPct val="100000"/>
              <a:defRPr/>
            </a:pPr>
            <a:r>
              <a:rPr lang="es-ES" sz="1350" b="1" dirty="0">
                <a:solidFill>
                  <a:srgbClr val="000000"/>
                </a:solidFill>
                <a:latin typeface="Arial" charset="0"/>
                <a:cs typeface="Arial" charset="0"/>
              </a:rPr>
              <a:t>GPIIb/IIIa</a:t>
            </a:r>
          </a:p>
        </p:txBody>
      </p:sp>
      <p:sp>
        <p:nvSpPr>
          <p:cNvPr id="58" name="Text Box 49">
            <a:extLst>
              <a:ext uri="{FF2B5EF4-FFF2-40B4-BE49-F238E27FC236}">
                <a16:creationId xmlns="" xmlns:a16="http://schemas.microsoft.com/office/drawing/2014/main" id="{7D45E35F-0ADE-455F-BB2F-A39CAB0DDEAA}"/>
              </a:ext>
            </a:extLst>
          </p:cNvPr>
          <p:cNvSpPr>
            <a:spLocks noChangeArrowheads="1"/>
          </p:cNvSpPr>
          <p:nvPr/>
        </p:nvSpPr>
        <p:spPr bwMode="auto">
          <a:xfrm flipH="1">
            <a:off x="4823744" y="1841819"/>
            <a:ext cx="1121130" cy="212806"/>
          </a:xfrm>
          <a:prstGeom prst="roundRect">
            <a:avLst>
              <a:gd name="adj" fmla="val 16667"/>
            </a:avLst>
          </a:prstGeom>
          <a:solidFill>
            <a:srgbClr val="FFFFFF"/>
          </a:solidFill>
          <a:ln w="9525">
            <a:solidFill>
              <a:srgbClr val="000000"/>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68564" tIns="34282" rIns="68564" bIns="34282">
            <a:spAutoFit/>
          </a:bodyPr>
          <a:lstStyle/>
          <a:p>
            <a:pPr algn="ctr" defTabSz="685800" eaLnBrk="0" fontAlgn="base" hangingPunct="0">
              <a:spcBef>
                <a:spcPct val="0"/>
              </a:spcBef>
              <a:spcAft>
                <a:spcPct val="0"/>
              </a:spcAft>
              <a:buSzPct val="100000"/>
              <a:defRPr/>
            </a:pPr>
            <a:r>
              <a:rPr lang="es-ES" sz="1200" b="1" baseline="-25000" dirty="0" err="1">
                <a:solidFill>
                  <a:srgbClr val="000000"/>
                </a:solidFill>
                <a:latin typeface="Arial" charset="0"/>
                <a:cs typeface="Arial" charset="0"/>
              </a:rPr>
              <a:t>Thromboxane</a:t>
            </a:r>
            <a:endParaRPr lang="es-ES" sz="1200" b="1" baseline="-25000" dirty="0">
              <a:solidFill>
                <a:srgbClr val="000000"/>
              </a:solidFill>
              <a:latin typeface="Arial" charset="0"/>
              <a:cs typeface="Arial" charset="0"/>
            </a:endParaRPr>
          </a:p>
        </p:txBody>
      </p:sp>
      <p:sp>
        <p:nvSpPr>
          <p:cNvPr id="59" name="Text Box 50">
            <a:extLst>
              <a:ext uri="{FF2B5EF4-FFF2-40B4-BE49-F238E27FC236}">
                <a16:creationId xmlns="" xmlns:a16="http://schemas.microsoft.com/office/drawing/2014/main" id="{423BD367-B67B-4968-8FAA-4C28C721A590}"/>
              </a:ext>
            </a:extLst>
          </p:cNvPr>
          <p:cNvSpPr>
            <a:spLocks noChangeArrowheads="1"/>
          </p:cNvSpPr>
          <p:nvPr/>
        </p:nvSpPr>
        <p:spPr bwMode="auto">
          <a:xfrm flipH="1">
            <a:off x="4834051" y="2173696"/>
            <a:ext cx="1120028" cy="212806"/>
          </a:xfrm>
          <a:prstGeom prst="roundRect">
            <a:avLst>
              <a:gd name="adj" fmla="val 16667"/>
            </a:avLst>
          </a:prstGeom>
          <a:solidFill>
            <a:srgbClr val="FFFFFF"/>
          </a:solidFill>
          <a:ln w="9525">
            <a:solidFill>
              <a:srgbClr val="000000"/>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68564" tIns="34282" rIns="68564" bIns="34282">
            <a:spAutoFit/>
          </a:bodyPr>
          <a:lstStyle/>
          <a:p>
            <a:pPr algn="ctr" defTabSz="685800" eaLnBrk="0" fontAlgn="base" hangingPunct="0">
              <a:spcBef>
                <a:spcPct val="0"/>
              </a:spcBef>
              <a:spcAft>
                <a:spcPct val="0"/>
              </a:spcAft>
              <a:buSzPct val="100000"/>
              <a:defRPr/>
            </a:pPr>
            <a:r>
              <a:rPr lang="es-ES" sz="1200" b="1" baseline="-25000" dirty="0">
                <a:solidFill>
                  <a:srgbClr val="000000"/>
                </a:solidFill>
                <a:latin typeface="Arial" charset="0"/>
                <a:cs typeface="Arial" charset="0"/>
              </a:rPr>
              <a:t>ADP</a:t>
            </a:r>
          </a:p>
        </p:txBody>
      </p:sp>
      <p:sp>
        <p:nvSpPr>
          <p:cNvPr id="61" name="Text Box 6">
            <a:extLst>
              <a:ext uri="{FF2B5EF4-FFF2-40B4-BE49-F238E27FC236}">
                <a16:creationId xmlns="" xmlns:a16="http://schemas.microsoft.com/office/drawing/2014/main" id="{22AD0AAF-751B-4EF9-8EFA-B93D217A317D}"/>
              </a:ext>
            </a:extLst>
          </p:cNvPr>
          <p:cNvSpPr>
            <a:spLocks noChangeArrowheads="1"/>
          </p:cNvSpPr>
          <p:nvPr/>
        </p:nvSpPr>
        <p:spPr bwMode="auto">
          <a:xfrm flipH="1">
            <a:off x="4834929" y="1355732"/>
            <a:ext cx="1131053" cy="383066"/>
          </a:xfrm>
          <a:prstGeom prst="roundRect">
            <a:avLst>
              <a:gd name="adj" fmla="val 16667"/>
            </a:avLst>
          </a:prstGeom>
          <a:solidFill>
            <a:srgbClr val="FFFFFF"/>
          </a:solidFill>
          <a:ln w="9525">
            <a:solidFill>
              <a:srgbClr val="000000"/>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68564" tIns="34282" rIns="68564" bIns="34282">
            <a:spAutoFit/>
          </a:bodyPr>
          <a:lstStyle/>
          <a:p>
            <a:pPr algn="ctr" defTabSz="685800" eaLnBrk="0" fontAlgn="base" hangingPunct="0">
              <a:spcBef>
                <a:spcPct val="0"/>
              </a:spcBef>
              <a:spcAft>
                <a:spcPct val="0"/>
              </a:spcAft>
              <a:buSzPct val="100000"/>
              <a:defRPr/>
            </a:pPr>
            <a:r>
              <a:rPr lang="es-ES" sz="900" b="1" dirty="0" err="1">
                <a:solidFill>
                  <a:srgbClr val="000000"/>
                </a:solidFill>
                <a:latin typeface="Arial" charset="0"/>
                <a:cs typeface="Arial" charset="0"/>
              </a:rPr>
              <a:t>Colagen</a:t>
            </a:r>
            <a:r>
              <a:rPr lang="es-ES" sz="900" b="1" dirty="0">
                <a:solidFill>
                  <a:srgbClr val="000000"/>
                </a:solidFill>
                <a:latin typeface="Arial" charset="0"/>
                <a:cs typeface="Arial" charset="0"/>
              </a:rPr>
              <a:t> + </a:t>
            </a:r>
            <a:r>
              <a:rPr lang="es-ES" sz="900" b="1" dirty="0" err="1">
                <a:solidFill>
                  <a:srgbClr val="000000"/>
                </a:solidFill>
                <a:latin typeface="Arial" charset="0"/>
                <a:cs typeface="Arial" charset="0"/>
              </a:rPr>
              <a:t>others</a:t>
            </a:r>
            <a:r>
              <a:rPr lang="es-ES" sz="900" b="1" dirty="0">
                <a:solidFill>
                  <a:srgbClr val="000000"/>
                </a:solidFill>
                <a:latin typeface="Arial" charset="0"/>
                <a:cs typeface="Arial" charset="0"/>
              </a:rPr>
              <a:t> </a:t>
            </a:r>
            <a:r>
              <a:rPr lang="es-ES" sz="900" b="1" dirty="0" err="1">
                <a:solidFill>
                  <a:srgbClr val="000000"/>
                </a:solidFill>
                <a:latin typeface="Arial" charset="0"/>
                <a:cs typeface="Arial" charset="0"/>
              </a:rPr>
              <a:t>mediators</a:t>
            </a:r>
            <a:endParaRPr lang="es-ES" sz="900" b="1" dirty="0">
              <a:solidFill>
                <a:srgbClr val="000000"/>
              </a:solidFill>
              <a:latin typeface="Arial" charset="0"/>
              <a:cs typeface="Arial" charset="0"/>
            </a:endParaRPr>
          </a:p>
        </p:txBody>
      </p:sp>
      <p:cxnSp>
        <p:nvCxnSpPr>
          <p:cNvPr id="258073" name="Straight Arrow Connector 40">
            <a:extLst>
              <a:ext uri="{FF2B5EF4-FFF2-40B4-BE49-F238E27FC236}">
                <a16:creationId xmlns="" xmlns:a16="http://schemas.microsoft.com/office/drawing/2014/main" id="{9E5ED40A-097B-423E-93FA-60D68705E910}"/>
              </a:ext>
            </a:extLst>
          </p:cNvPr>
          <p:cNvCxnSpPr>
            <a:cxnSpLocks noChangeShapeType="1"/>
          </p:cNvCxnSpPr>
          <p:nvPr/>
        </p:nvCxnSpPr>
        <p:spPr bwMode="auto">
          <a:xfrm rot="5400000">
            <a:off x="5304830" y="2142530"/>
            <a:ext cx="1649015" cy="0"/>
          </a:xfrm>
          <a:prstGeom prst="straightConnector1">
            <a:avLst/>
          </a:prstGeom>
          <a:noFill/>
          <a:ln w="28575" algn="ctr">
            <a:solidFill>
              <a:schemeClr val="bg1"/>
            </a:solidFill>
            <a:round/>
            <a:headEnd/>
            <a:tailEnd type="triangle" w="med" len="med"/>
          </a:ln>
          <a:extLst>
            <a:ext uri="{909E8E84-426E-40DD-AFC4-6F175D3DCCD1}">
              <a14:hiddenFill xmlns:a14="http://schemas.microsoft.com/office/drawing/2010/main">
                <a:noFill/>
              </a14:hiddenFill>
            </a:ext>
          </a:extLst>
        </p:spPr>
      </p:cxnSp>
      <p:cxnSp>
        <p:nvCxnSpPr>
          <p:cNvPr id="258074" name="Straight Arrow Connector 42">
            <a:extLst>
              <a:ext uri="{FF2B5EF4-FFF2-40B4-BE49-F238E27FC236}">
                <a16:creationId xmlns="" xmlns:a16="http://schemas.microsoft.com/office/drawing/2014/main" id="{32B993EF-286F-4C1B-BFFC-865F6EF1D7C7}"/>
              </a:ext>
            </a:extLst>
          </p:cNvPr>
          <p:cNvCxnSpPr>
            <a:cxnSpLocks noChangeShapeType="1"/>
          </p:cNvCxnSpPr>
          <p:nvPr/>
        </p:nvCxnSpPr>
        <p:spPr bwMode="auto">
          <a:xfrm>
            <a:off x="6129337" y="3499248"/>
            <a:ext cx="5954" cy="402431"/>
          </a:xfrm>
          <a:prstGeom prst="straightConnector1">
            <a:avLst/>
          </a:prstGeom>
          <a:noFill/>
          <a:ln w="28575" algn="ctr">
            <a:solidFill>
              <a:schemeClr val="bg1"/>
            </a:solidFill>
            <a:round/>
            <a:headEnd/>
            <a:tailEnd type="triangle" w="med" len="med"/>
          </a:ln>
          <a:extLst>
            <a:ext uri="{909E8E84-426E-40DD-AFC4-6F175D3DCCD1}">
              <a14:hiddenFill xmlns:a14="http://schemas.microsoft.com/office/drawing/2010/main">
                <a:noFill/>
              </a14:hiddenFill>
            </a:ext>
          </a:extLst>
        </p:spPr>
      </p:cxnSp>
      <p:cxnSp>
        <p:nvCxnSpPr>
          <p:cNvPr id="258075" name="Straight Arrow Connector 44">
            <a:extLst>
              <a:ext uri="{FF2B5EF4-FFF2-40B4-BE49-F238E27FC236}">
                <a16:creationId xmlns="" xmlns:a16="http://schemas.microsoft.com/office/drawing/2014/main" id="{5FFF875D-840E-4435-A05E-8B6D8B09F5B0}"/>
              </a:ext>
            </a:extLst>
          </p:cNvPr>
          <p:cNvCxnSpPr>
            <a:cxnSpLocks noChangeShapeType="1"/>
          </p:cNvCxnSpPr>
          <p:nvPr/>
        </p:nvCxnSpPr>
        <p:spPr bwMode="auto">
          <a:xfrm>
            <a:off x="3342085" y="1532335"/>
            <a:ext cx="0" cy="285750"/>
          </a:xfrm>
          <a:prstGeom prst="straightConnector1">
            <a:avLst/>
          </a:prstGeom>
          <a:noFill/>
          <a:ln w="28575" algn="ctr">
            <a:solidFill>
              <a:srgbClr val="FFFFFF"/>
            </a:solidFill>
            <a:round/>
            <a:headEnd/>
            <a:tailEnd type="triangle" w="med" len="med"/>
          </a:ln>
          <a:extLst>
            <a:ext uri="{909E8E84-426E-40DD-AFC4-6F175D3DCCD1}">
              <a14:hiddenFill xmlns:a14="http://schemas.microsoft.com/office/drawing/2010/main">
                <a:noFill/>
              </a14:hiddenFill>
            </a:ext>
          </a:extLst>
        </p:spPr>
      </p:cxnSp>
      <p:cxnSp>
        <p:nvCxnSpPr>
          <p:cNvPr id="258076" name="Straight Arrow Connector 46">
            <a:extLst>
              <a:ext uri="{FF2B5EF4-FFF2-40B4-BE49-F238E27FC236}">
                <a16:creationId xmlns="" xmlns:a16="http://schemas.microsoft.com/office/drawing/2014/main" id="{7D38469D-CD88-464F-96E4-040F97C1E9E8}"/>
              </a:ext>
            </a:extLst>
          </p:cNvPr>
          <p:cNvCxnSpPr>
            <a:cxnSpLocks noChangeShapeType="1"/>
          </p:cNvCxnSpPr>
          <p:nvPr/>
        </p:nvCxnSpPr>
        <p:spPr bwMode="auto">
          <a:xfrm rot="5400000">
            <a:off x="3177184" y="2441377"/>
            <a:ext cx="307181" cy="1190"/>
          </a:xfrm>
          <a:prstGeom prst="straightConnector1">
            <a:avLst/>
          </a:prstGeom>
          <a:noFill/>
          <a:ln w="28575" algn="ctr">
            <a:solidFill>
              <a:schemeClr val="bg1"/>
            </a:solidFill>
            <a:round/>
            <a:headEnd/>
            <a:tailEnd type="triangle" w="med" len="med"/>
          </a:ln>
          <a:extLst>
            <a:ext uri="{909E8E84-426E-40DD-AFC4-6F175D3DCCD1}">
              <a14:hiddenFill xmlns:a14="http://schemas.microsoft.com/office/drawing/2010/main">
                <a:noFill/>
              </a14:hiddenFill>
            </a:ext>
          </a:extLst>
        </p:spPr>
      </p:cxnSp>
      <p:cxnSp>
        <p:nvCxnSpPr>
          <p:cNvPr id="258077" name="Straight Arrow Connector 52">
            <a:extLst>
              <a:ext uri="{FF2B5EF4-FFF2-40B4-BE49-F238E27FC236}">
                <a16:creationId xmlns="" xmlns:a16="http://schemas.microsoft.com/office/drawing/2014/main" id="{B283C6B1-12A5-46FA-B507-0908DD76AC04}"/>
              </a:ext>
            </a:extLst>
          </p:cNvPr>
          <p:cNvCxnSpPr>
            <a:cxnSpLocks noChangeShapeType="1"/>
          </p:cNvCxnSpPr>
          <p:nvPr/>
        </p:nvCxnSpPr>
        <p:spPr bwMode="auto">
          <a:xfrm rot="5400000">
            <a:off x="3233738" y="3923110"/>
            <a:ext cx="216694" cy="0"/>
          </a:xfrm>
          <a:prstGeom prst="straightConnector1">
            <a:avLst/>
          </a:prstGeom>
          <a:noFill/>
          <a:ln w="28575" algn="ctr">
            <a:solidFill>
              <a:schemeClr val="bg1"/>
            </a:solidFill>
            <a:round/>
            <a:headEnd/>
            <a:tailEnd type="triangle" w="med" len="med"/>
          </a:ln>
          <a:extLst>
            <a:ext uri="{909E8E84-426E-40DD-AFC4-6F175D3DCCD1}">
              <a14:hiddenFill xmlns:a14="http://schemas.microsoft.com/office/drawing/2010/main">
                <a:noFill/>
              </a14:hiddenFill>
            </a:ext>
          </a:extLst>
        </p:spPr>
      </p:cxnSp>
      <p:cxnSp>
        <p:nvCxnSpPr>
          <p:cNvPr id="258078" name="Straight Arrow Connector 73">
            <a:extLst>
              <a:ext uri="{FF2B5EF4-FFF2-40B4-BE49-F238E27FC236}">
                <a16:creationId xmlns="" xmlns:a16="http://schemas.microsoft.com/office/drawing/2014/main" id="{8D5A2277-CB51-4D34-9C8D-0FBF44246FD3}"/>
              </a:ext>
            </a:extLst>
          </p:cNvPr>
          <p:cNvCxnSpPr>
            <a:cxnSpLocks noChangeShapeType="1"/>
          </p:cNvCxnSpPr>
          <p:nvPr/>
        </p:nvCxnSpPr>
        <p:spPr bwMode="auto">
          <a:xfrm rot="15780000" flipH="1">
            <a:off x="3445669" y="4329113"/>
            <a:ext cx="406003" cy="422672"/>
          </a:xfrm>
          <a:prstGeom prst="straightConnector1">
            <a:avLst/>
          </a:prstGeom>
          <a:noFill/>
          <a:ln w="28575" algn="ctr">
            <a:solidFill>
              <a:schemeClr val="bg1"/>
            </a:solidFill>
            <a:round/>
            <a:headEnd/>
            <a:tailEnd type="triangle" w="med" len="med"/>
          </a:ln>
          <a:extLst>
            <a:ext uri="{909E8E84-426E-40DD-AFC4-6F175D3DCCD1}">
              <a14:hiddenFill xmlns:a14="http://schemas.microsoft.com/office/drawing/2010/main">
                <a:noFill/>
              </a14:hiddenFill>
            </a:ext>
          </a:extLst>
        </p:spPr>
      </p:cxnSp>
      <p:cxnSp>
        <p:nvCxnSpPr>
          <p:cNvPr id="258079" name="Straight Arrow Connector 75">
            <a:extLst>
              <a:ext uri="{FF2B5EF4-FFF2-40B4-BE49-F238E27FC236}">
                <a16:creationId xmlns="" xmlns:a16="http://schemas.microsoft.com/office/drawing/2014/main" id="{180EE6F1-9195-4445-8181-63B785277CC8}"/>
              </a:ext>
            </a:extLst>
          </p:cNvPr>
          <p:cNvCxnSpPr>
            <a:cxnSpLocks noChangeShapeType="1"/>
          </p:cNvCxnSpPr>
          <p:nvPr/>
        </p:nvCxnSpPr>
        <p:spPr bwMode="auto">
          <a:xfrm rot="5400000">
            <a:off x="5438775" y="4282679"/>
            <a:ext cx="309563" cy="561975"/>
          </a:xfrm>
          <a:prstGeom prst="straightConnector1">
            <a:avLst/>
          </a:prstGeom>
          <a:noFill/>
          <a:ln w="28575" algn="ctr">
            <a:solidFill>
              <a:schemeClr val="bg1"/>
            </a:solidFill>
            <a:round/>
            <a:headEnd/>
            <a:tailEnd type="triangle" w="med" len="med"/>
          </a:ln>
          <a:extLst>
            <a:ext uri="{909E8E84-426E-40DD-AFC4-6F175D3DCCD1}">
              <a14:hiddenFill xmlns:a14="http://schemas.microsoft.com/office/drawing/2010/main">
                <a:noFill/>
              </a14:hiddenFill>
            </a:ext>
          </a:extLst>
        </p:spPr>
      </p:cxnSp>
      <p:sp>
        <p:nvSpPr>
          <p:cNvPr id="258080" name="Line 31">
            <a:extLst>
              <a:ext uri="{FF2B5EF4-FFF2-40B4-BE49-F238E27FC236}">
                <a16:creationId xmlns="" xmlns:a16="http://schemas.microsoft.com/office/drawing/2014/main" id="{ADC06106-9641-4337-9F2C-D1766CC4104B}"/>
              </a:ext>
            </a:extLst>
          </p:cNvPr>
          <p:cNvSpPr>
            <a:spLocks noChangeShapeType="1"/>
          </p:cNvSpPr>
          <p:nvPr/>
        </p:nvSpPr>
        <p:spPr bwMode="auto">
          <a:xfrm>
            <a:off x="5960269" y="1594247"/>
            <a:ext cx="179785"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lIns="0" tIns="0" rIns="0" bIns="0" anchor="ctr">
            <a:spAutoFit/>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sp>
        <p:nvSpPr>
          <p:cNvPr id="72" name="Text Box 4">
            <a:extLst>
              <a:ext uri="{FF2B5EF4-FFF2-40B4-BE49-F238E27FC236}">
                <a16:creationId xmlns="" xmlns:a16="http://schemas.microsoft.com/office/drawing/2014/main" id="{7C71E432-0C03-449A-AE87-EAD950AE2A76}"/>
              </a:ext>
            </a:extLst>
          </p:cNvPr>
          <p:cNvSpPr>
            <a:spLocks noChangeArrowheads="1"/>
          </p:cNvSpPr>
          <p:nvPr/>
        </p:nvSpPr>
        <p:spPr bwMode="auto">
          <a:xfrm>
            <a:off x="2785552" y="994683"/>
            <a:ext cx="1140032" cy="485221"/>
          </a:xfrm>
          <a:prstGeom prst="roundRect">
            <a:avLst>
              <a:gd name="adj" fmla="val 16667"/>
            </a:avLst>
          </a:prstGeom>
          <a:solidFill>
            <a:srgbClr val="FF6D4B"/>
          </a:solidFill>
          <a:ln w="9525">
            <a:no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68564" tIns="34282" rIns="68564" bIns="34282">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defTabSz="685800" fontAlgn="base">
              <a:spcBef>
                <a:spcPct val="0"/>
              </a:spcBef>
              <a:spcAft>
                <a:spcPct val="0"/>
              </a:spcAft>
              <a:buSzPct val="100000"/>
              <a:defRPr/>
            </a:pPr>
            <a:r>
              <a:rPr lang="es-ES" sz="1200" b="1" dirty="0" err="1">
                <a:solidFill>
                  <a:srgbClr val="000000"/>
                </a:solidFill>
                <a:cs typeface="Arial" charset="0"/>
              </a:rPr>
              <a:t>Coagulation</a:t>
            </a:r>
            <a:r>
              <a:rPr lang="es-ES" sz="1200" b="1" dirty="0">
                <a:solidFill>
                  <a:srgbClr val="000000"/>
                </a:solidFill>
                <a:cs typeface="Arial" charset="0"/>
              </a:rPr>
              <a:t> </a:t>
            </a:r>
            <a:r>
              <a:rPr lang="es-ES" sz="1200" b="1" dirty="0" err="1">
                <a:solidFill>
                  <a:srgbClr val="000000"/>
                </a:solidFill>
                <a:cs typeface="Arial" charset="0"/>
              </a:rPr>
              <a:t>Cascade</a:t>
            </a:r>
            <a:endParaRPr lang="es-ES" sz="1200" b="1" dirty="0">
              <a:solidFill>
                <a:srgbClr val="000000"/>
              </a:solidFill>
              <a:cs typeface="Arial" charset="0"/>
            </a:endParaRPr>
          </a:p>
        </p:txBody>
      </p:sp>
      <p:sp>
        <p:nvSpPr>
          <p:cNvPr id="258084" name="Line 31">
            <a:extLst>
              <a:ext uri="{FF2B5EF4-FFF2-40B4-BE49-F238E27FC236}">
                <a16:creationId xmlns="" xmlns:a16="http://schemas.microsoft.com/office/drawing/2014/main" id="{25AFE78D-C55D-4CAE-8C13-2977F6887332}"/>
              </a:ext>
            </a:extLst>
          </p:cNvPr>
          <p:cNvSpPr>
            <a:spLocks noChangeShapeType="1"/>
          </p:cNvSpPr>
          <p:nvPr/>
        </p:nvSpPr>
        <p:spPr bwMode="auto">
          <a:xfrm>
            <a:off x="5960269" y="1975247"/>
            <a:ext cx="179785"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lIns="0" tIns="0" rIns="0" bIns="0" anchor="ctr">
            <a:spAutoFit/>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sp>
        <p:nvSpPr>
          <p:cNvPr id="258085" name="Line 31">
            <a:extLst>
              <a:ext uri="{FF2B5EF4-FFF2-40B4-BE49-F238E27FC236}">
                <a16:creationId xmlns="" xmlns:a16="http://schemas.microsoft.com/office/drawing/2014/main" id="{B0ADE7A5-850A-47C2-B522-65CFB46F506C}"/>
              </a:ext>
            </a:extLst>
          </p:cNvPr>
          <p:cNvSpPr>
            <a:spLocks noChangeShapeType="1"/>
          </p:cNvSpPr>
          <p:nvPr/>
        </p:nvSpPr>
        <p:spPr bwMode="auto">
          <a:xfrm>
            <a:off x="5960269" y="2308622"/>
            <a:ext cx="179785"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lIns="0" tIns="0" rIns="0" bIns="0" anchor="ctr">
            <a:spAutoFit/>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cxnSp>
        <p:nvCxnSpPr>
          <p:cNvPr id="258086" name="Straight Arrow Connector 52">
            <a:extLst>
              <a:ext uri="{FF2B5EF4-FFF2-40B4-BE49-F238E27FC236}">
                <a16:creationId xmlns="" xmlns:a16="http://schemas.microsoft.com/office/drawing/2014/main" id="{B4863C58-393D-4F63-B228-5655922AF939}"/>
              </a:ext>
            </a:extLst>
          </p:cNvPr>
          <p:cNvCxnSpPr>
            <a:cxnSpLocks noChangeShapeType="1"/>
          </p:cNvCxnSpPr>
          <p:nvPr/>
        </p:nvCxnSpPr>
        <p:spPr bwMode="auto">
          <a:xfrm>
            <a:off x="3330179" y="2764632"/>
            <a:ext cx="8334" cy="745331"/>
          </a:xfrm>
          <a:prstGeom prst="straightConnector1">
            <a:avLst/>
          </a:prstGeom>
          <a:noFill/>
          <a:ln w="28575" algn="ctr">
            <a:solidFill>
              <a:schemeClr val="bg1"/>
            </a:solidFill>
            <a:round/>
            <a:headEnd/>
            <a:tailEnd type="triangle" w="med" len="med"/>
          </a:ln>
          <a:extLst>
            <a:ext uri="{909E8E84-426E-40DD-AFC4-6F175D3DCCD1}">
              <a14:hiddenFill xmlns:a14="http://schemas.microsoft.com/office/drawing/2010/main">
                <a:noFill/>
              </a14:hiddenFill>
            </a:ext>
          </a:extLst>
        </p:spPr>
      </p:cxnSp>
      <p:cxnSp>
        <p:nvCxnSpPr>
          <p:cNvPr id="258087" name="Straight Arrow Connector 66">
            <a:extLst>
              <a:ext uri="{FF2B5EF4-FFF2-40B4-BE49-F238E27FC236}">
                <a16:creationId xmlns="" xmlns:a16="http://schemas.microsoft.com/office/drawing/2014/main" id="{9D90A2D4-5625-41BB-B5D2-73595B48F0D9}"/>
              </a:ext>
            </a:extLst>
          </p:cNvPr>
          <p:cNvCxnSpPr>
            <a:cxnSpLocks noChangeShapeType="1"/>
          </p:cNvCxnSpPr>
          <p:nvPr/>
        </p:nvCxnSpPr>
        <p:spPr bwMode="auto">
          <a:xfrm>
            <a:off x="3784998" y="2636044"/>
            <a:ext cx="2325290" cy="0"/>
          </a:xfrm>
          <a:prstGeom prst="straightConnector1">
            <a:avLst/>
          </a:prstGeom>
          <a:noFill/>
          <a:ln w="28575">
            <a:solidFill>
              <a:schemeClr val="bg1"/>
            </a:solidFill>
            <a:prstDash val="dash"/>
            <a:round/>
            <a:headEnd/>
            <a:tailEnd type="triangle" w="med" len="med"/>
          </a:ln>
          <a:extLst>
            <a:ext uri="{909E8E84-426E-40DD-AFC4-6F175D3DCCD1}">
              <a14:hiddenFill xmlns:a14="http://schemas.microsoft.com/office/drawing/2010/main">
                <a:noFill/>
              </a14:hiddenFill>
            </a:ext>
          </a:extLst>
        </p:spPr>
      </p:cxnSp>
      <p:cxnSp>
        <p:nvCxnSpPr>
          <p:cNvPr id="258088" name="Straight Arrow Connector 83">
            <a:extLst>
              <a:ext uri="{FF2B5EF4-FFF2-40B4-BE49-F238E27FC236}">
                <a16:creationId xmlns="" xmlns:a16="http://schemas.microsoft.com/office/drawing/2014/main" id="{133FCD7C-B792-4221-9072-DD0ADBE8DA9B}"/>
              </a:ext>
            </a:extLst>
          </p:cNvPr>
          <p:cNvCxnSpPr>
            <a:cxnSpLocks noChangeShapeType="1"/>
          </p:cNvCxnSpPr>
          <p:nvPr/>
        </p:nvCxnSpPr>
        <p:spPr bwMode="auto">
          <a:xfrm flipV="1">
            <a:off x="5307807" y="3671888"/>
            <a:ext cx="817960" cy="0"/>
          </a:xfrm>
          <a:prstGeom prst="straightConnector1">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cxnSp>
      <p:sp>
        <p:nvSpPr>
          <p:cNvPr id="77" name="Text Box 6">
            <a:extLst>
              <a:ext uri="{FF2B5EF4-FFF2-40B4-BE49-F238E27FC236}">
                <a16:creationId xmlns="" xmlns:a16="http://schemas.microsoft.com/office/drawing/2014/main" id="{B4E8DFDC-3767-426A-B9DF-FE999AB64397}"/>
              </a:ext>
            </a:extLst>
          </p:cNvPr>
          <p:cNvSpPr>
            <a:spLocks noChangeArrowheads="1"/>
          </p:cNvSpPr>
          <p:nvPr/>
        </p:nvSpPr>
        <p:spPr bwMode="auto">
          <a:xfrm flipH="1">
            <a:off x="4817884" y="2512570"/>
            <a:ext cx="1138173" cy="306449"/>
          </a:xfrm>
          <a:prstGeom prst="roundRect">
            <a:avLst>
              <a:gd name="adj" fmla="val 16667"/>
            </a:avLst>
          </a:prstGeom>
          <a:solidFill>
            <a:srgbClr val="FFC000"/>
          </a:solidFill>
          <a:ln w="9525">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68564" tIns="34282" rIns="68564" bIns="34282">
            <a:spAutoFit/>
          </a:bodyPr>
          <a:lstStyle/>
          <a:p>
            <a:pPr algn="ctr" defTabSz="685800" eaLnBrk="0" fontAlgn="base" hangingPunct="0">
              <a:spcBef>
                <a:spcPct val="0"/>
              </a:spcBef>
              <a:spcAft>
                <a:spcPct val="0"/>
              </a:spcAft>
              <a:buSzPct val="100000"/>
              <a:defRPr/>
            </a:pPr>
            <a:r>
              <a:rPr lang="es-ES" sz="1350" b="1" dirty="0" err="1">
                <a:solidFill>
                  <a:srgbClr val="000000"/>
                </a:solidFill>
                <a:latin typeface="Arial" charset="0"/>
                <a:cs typeface="Arial" charset="0"/>
              </a:rPr>
              <a:t>Thrombin</a:t>
            </a:r>
            <a:endParaRPr lang="es-ES" sz="1350" b="1" dirty="0">
              <a:solidFill>
                <a:srgbClr val="000000"/>
              </a:solidFill>
              <a:latin typeface="Arial" charset="0"/>
              <a:cs typeface="Arial" charset="0"/>
            </a:endParaRPr>
          </a:p>
        </p:txBody>
      </p:sp>
      <p:sp>
        <p:nvSpPr>
          <p:cNvPr id="258092" name="Line 73">
            <a:extLst>
              <a:ext uri="{FF2B5EF4-FFF2-40B4-BE49-F238E27FC236}">
                <a16:creationId xmlns="" xmlns:a16="http://schemas.microsoft.com/office/drawing/2014/main" id="{B00300F5-A5DE-44E6-946A-8E61849D1B1A}"/>
              </a:ext>
            </a:extLst>
          </p:cNvPr>
          <p:cNvSpPr>
            <a:spLocks noChangeShapeType="1"/>
          </p:cNvSpPr>
          <p:nvPr/>
        </p:nvSpPr>
        <p:spPr bwMode="auto">
          <a:xfrm>
            <a:off x="5028010" y="2851548"/>
            <a:ext cx="0" cy="64889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pPr defTabSz="685800" fontAlgn="base">
              <a:spcBef>
                <a:spcPct val="0"/>
              </a:spcBef>
              <a:spcAft>
                <a:spcPct val="0"/>
              </a:spcAft>
            </a:pPr>
            <a:endParaRPr lang="es-ES">
              <a:solidFill>
                <a:srgbClr val="000000"/>
              </a:solidFill>
              <a:latin typeface="Swis721 Hv BT" pitchFamily="34" charset="0"/>
              <a:cs typeface="Arial" panose="020B0604020202020204" pitchFamily="34" charset="0"/>
            </a:endParaRPr>
          </a:p>
        </p:txBody>
      </p:sp>
      <p:pic>
        <p:nvPicPr>
          <p:cNvPr id="258093" name="Picture 17">
            <a:extLst>
              <a:ext uri="{FF2B5EF4-FFF2-40B4-BE49-F238E27FC236}">
                <a16:creationId xmlns="" xmlns:a16="http://schemas.microsoft.com/office/drawing/2014/main" id="{FF3FCEF4-EEEA-406A-93AE-26FB650F05AE}"/>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8094" name="Picture 18">
            <a:extLst>
              <a:ext uri="{FF2B5EF4-FFF2-40B4-BE49-F238E27FC236}">
                <a16:creationId xmlns="" xmlns:a16="http://schemas.microsoft.com/office/drawing/2014/main" id="{CB8C53D9-C62C-4AAF-9CB8-2C95FC1BFD38}"/>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2 Grupo">
            <a:extLst>
              <a:ext uri="{FF2B5EF4-FFF2-40B4-BE49-F238E27FC236}">
                <a16:creationId xmlns="" xmlns:a16="http://schemas.microsoft.com/office/drawing/2014/main" id="{486533D9-C19A-47A9-B89C-908D1B9D0B3F}"/>
              </a:ext>
            </a:extLst>
          </p:cNvPr>
          <p:cNvGrpSpPr>
            <a:grpSpLocks/>
          </p:cNvGrpSpPr>
          <p:nvPr/>
        </p:nvGrpSpPr>
        <p:grpSpPr bwMode="auto">
          <a:xfrm>
            <a:off x="6172200" y="1237060"/>
            <a:ext cx="1809750" cy="2793206"/>
            <a:chOff x="7276885" y="1649719"/>
            <a:chExt cx="2413710" cy="3724644"/>
          </a:xfrm>
        </p:grpSpPr>
        <p:grpSp>
          <p:nvGrpSpPr>
            <p:cNvPr id="258121" name="68 Grupo">
              <a:extLst>
                <a:ext uri="{FF2B5EF4-FFF2-40B4-BE49-F238E27FC236}">
                  <a16:creationId xmlns="" xmlns:a16="http://schemas.microsoft.com/office/drawing/2014/main" id="{1A3442A2-C532-4136-BEFC-EE2F65617D0E}"/>
                </a:ext>
              </a:extLst>
            </p:cNvPr>
            <p:cNvGrpSpPr>
              <a:grpSpLocks/>
            </p:cNvGrpSpPr>
            <p:nvPr/>
          </p:nvGrpSpPr>
          <p:grpSpPr bwMode="auto">
            <a:xfrm rot="10800000">
              <a:off x="7299117" y="2930308"/>
              <a:ext cx="901965" cy="241036"/>
              <a:chOff x="2005028" y="2519389"/>
              <a:chExt cx="762341" cy="241036"/>
            </a:xfrm>
          </p:grpSpPr>
          <p:cxnSp>
            <p:nvCxnSpPr>
              <p:cNvPr id="70" name="69 Conector recto">
                <a:extLst>
                  <a:ext uri="{FF2B5EF4-FFF2-40B4-BE49-F238E27FC236}">
                    <a16:creationId xmlns="" xmlns:a16="http://schemas.microsoft.com/office/drawing/2014/main" id="{F70413AA-CA84-4861-ADCF-21AD58A03A90}"/>
                  </a:ext>
                </a:extLst>
              </p:cNvPr>
              <p:cNvCxnSpPr/>
              <p:nvPr/>
            </p:nvCxnSpPr>
            <p:spPr>
              <a:xfrm>
                <a:off x="2005028" y="2631174"/>
                <a:ext cx="76234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70 Conector recto">
                <a:extLst>
                  <a:ext uri="{FF2B5EF4-FFF2-40B4-BE49-F238E27FC236}">
                    <a16:creationId xmlns="" xmlns:a16="http://schemas.microsoft.com/office/drawing/2014/main" id="{6DB0896A-85C6-4F0C-8C54-3200BD4D43AD}"/>
                  </a:ext>
                </a:extLst>
              </p:cNvPr>
              <p:cNvCxnSpPr/>
              <p:nvPr/>
            </p:nvCxnSpPr>
            <p:spPr>
              <a:xfrm>
                <a:off x="2767369" y="2527977"/>
                <a:ext cx="0" cy="23973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58122" name="75 Grupo">
              <a:extLst>
                <a:ext uri="{FF2B5EF4-FFF2-40B4-BE49-F238E27FC236}">
                  <a16:creationId xmlns="" xmlns:a16="http://schemas.microsoft.com/office/drawing/2014/main" id="{75F158E6-F8EC-4B09-8DF7-A3A2F25BCE79}"/>
                </a:ext>
              </a:extLst>
            </p:cNvPr>
            <p:cNvGrpSpPr>
              <a:grpSpLocks/>
            </p:cNvGrpSpPr>
            <p:nvPr/>
          </p:nvGrpSpPr>
          <p:grpSpPr bwMode="auto">
            <a:xfrm rot="10800000">
              <a:off x="7348343" y="4804394"/>
              <a:ext cx="901965" cy="265139"/>
              <a:chOff x="2005351" y="2467785"/>
              <a:chExt cx="762341" cy="265139"/>
            </a:xfrm>
          </p:grpSpPr>
          <p:cxnSp>
            <p:nvCxnSpPr>
              <p:cNvPr id="78" name="77 Conector recto">
                <a:extLst>
                  <a:ext uri="{FF2B5EF4-FFF2-40B4-BE49-F238E27FC236}">
                    <a16:creationId xmlns="" xmlns:a16="http://schemas.microsoft.com/office/drawing/2014/main" id="{DF56D68E-2094-4F61-9F09-A458FA498D46}"/>
                  </a:ext>
                </a:extLst>
              </p:cNvPr>
              <p:cNvCxnSpPr/>
              <p:nvPr/>
            </p:nvCxnSpPr>
            <p:spPr>
              <a:xfrm>
                <a:off x="2005350" y="2570983"/>
                <a:ext cx="76234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78 Conector recto">
                <a:extLst>
                  <a:ext uri="{FF2B5EF4-FFF2-40B4-BE49-F238E27FC236}">
                    <a16:creationId xmlns="" xmlns:a16="http://schemas.microsoft.com/office/drawing/2014/main" id="{2BB3154E-C76D-4D50-BA86-6AC7174A53E0}"/>
                  </a:ext>
                </a:extLst>
              </p:cNvPr>
              <p:cNvCxnSpPr/>
              <p:nvPr/>
            </p:nvCxnSpPr>
            <p:spPr>
              <a:xfrm>
                <a:off x="2767691" y="2467785"/>
                <a:ext cx="0" cy="26513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58123" name="65 Grupo">
              <a:extLst>
                <a:ext uri="{FF2B5EF4-FFF2-40B4-BE49-F238E27FC236}">
                  <a16:creationId xmlns="" xmlns:a16="http://schemas.microsoft.com/office/drawing/2014/main" id="{38CF0C47-FE0D-420D-B358-365AC95D58A6}"/>
                </a:ext>
              </a:extLst>
            </p:cNvPr>
            <p:cNvGrpSpPr>
              <a:grpSpLocks/>
            </p:cNvGrpSpPr>
            <p:nvPr/>
          </p:nvGrpSpPr>
          <p:grpSpPr bwMode="auto">
            <a:xfrm rot="9900000">
              <a:off x="7276885" y="2337647"/>
              <a:ext cx="941133" cy="263551"/>
              <a:chOff x="2000645" y="2514952"/>
              <a:chExt cx="789757" cy="263551"/>
            </a:xfrm>
          </p:grpSpPr>
          <p:cxnSp>
            <p:nvCxnSpPr>
              <p:cNvPr id="67" name="66 Conector recto">
                <a:extLst>
                  <a:ext uri="{FF2B5EF4-FFF2-40B4-BE49-F238E27FC236}">
                    <a16:creationId xmlns="" xmlns:a16="http://schemas.microsoft.com/office/drawing/2014/main" id="{235826D7-84B9-4475-9DC1-E883CC1D82DC}"/>
                  </a:ext>
                </a:extLst>
              </p:cNvPr>
              <p:cNvCxnSpPr/>
              <p:nvPr/>
            </p:nvCxnSpPr>
            <p:spPr>
              <a:xfrm>
                <a:off x="1968312" y="2696776"/>
                <a:ext cx="79420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67 Conector recto">
                <a:extLst>
                  <a:ext uri="{FF2B5EF4-FFF2-40B4-BE49-F238E27FC236}">
                    <a16:creationId xmlns="" xmlns:a16="http://schemas.microsoft.com/office/drawing/2014/main" id="{BA8C898D-1FA2-40F8-AA93-549BF134FBAE}"/>
                  </a:ext>
                </a:extLst>
              </p:cNvPr>
              <p:cNvCxnSpPr/>
              <p:nvPr/>
            </p:nvCxnSpPr>
            <p:spPr>
              <a:xfrm>
                <a:off x="2746187" y="2564930"/>
                <a:ext cx="0" cy="2635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58124" name="Text Box 5">
              <a:extLst>
                <a:ext uri="{FF2B5EF4-FFF2-40B4-BE49-F238E27FC236}">
                  <a16:creationId xmlns="" xmlns:a16="http://schemas.microsoft.com/office/drawing/2014/main" id="{789C21D4-942E-4881-AE54-17F923D170D0}"/>
                </a:ext>
              </a:extLst>
            </p:cNvPr>
            <p:cNvSpPr>
              <a:spLocks noChangeArrowheads="1"/>
            </p:cNvSpPr>
            <p:nvPr/>
          </p:nvSpPr>
          <p:spPr bwMode="auto">
            <a:xfrm>
              <a:off x="8005763" y="2219656"/>
              <a:ext cx="1189036" cy="307785"/>
            </a:xfrm>
            <a:prstGeom prst="rect">
              <a:avLst/>
            </a:prstGeom>
            <a:solidFill>
              <a:srgbClr val="FFFFFF"/>
            </a:solidFill>
            <a:ln w="9525">
              <a:solidFill>
                <a:srgbClr val="0070C0"/>
              </a:solidFill>
              <a:round/>
              <a:headEnd/>
              <a:tailEnd/>
            </a:ln>
          </p:spPr>
          <p:txBody>
            <a:bodyPr lIns="68564" tIns="34282" rIns="68564" bIns="34282">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1050" b="1">
                  <a:solidFill>
                    <a:srgbClr val="336699"/>
                  </a:solidFill>
                  <a:latin typeface="Arial" panose="020B0604020202020204" pitchFamily="34" charset="0"/>
                  <a:cs typeface="Arial" panose="020B0604020202020204" pitchFamily="34" charset="0"/>
                </a:rPr>
                <a:t>ASA</a:t>
              </a:r>
            </a:p>
          </p:txBody>
        </p:sp>
        <p:sp>
          <p:nvSpPr>
            <p:cNvPr id="258125" name="Text Box 5">
              <a:extLst>
                <a:ext uri="{FF2B5EF4-FFF2-40B4-BE49-F238E27FC236}">
                  <a16:creationId xmlns="" xmlns:a16="http://schemas.microsoft.com/office/drawing/2014/main" id="{8EABD2C5-27A6-4966-8BCD-F75DEB7A305D}"/>
                </a:ext>
              </a:extLst>
            </p:cNvPr>
            <p:cNvSpPr>
              <a:spLocks noChangeArrowheads="1"/>
            </p:cNvSpPr>
            <p:nvPr/>
          </p:nvSpPr>
          <p:spPr bwMode="auto">
            <a:xfrm>
              <a:off x="8005763" y="2586368"/>
              <a:ext cx="1184275" cy="738716"/>
            </a:xfrm>
            <a:prstGeom prst="rect">
              <a:avLst/>
            </a:prstGeom>
            <a:solidFill>
              <a:srgbClr val="FFFFFF"/>
            </a:solidFill>
            <a:ln w="9525">
              <a:solidFill>
                <a:srgbClr val="0070C0"/>
              </a:solidFill>
              <a:round/>
              <a:headEnd/>
              <a:tailEnd/>
            </a:ln>
          </p:spPr>
          <p:txBody>
            <a:bodyPr lIns="68564" tIns="34282" rIns="68564" bIns="34282">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1050" b="1">
                  <a:solidFill>
                    <a:srgbClr val="336699"/>
                  </a:solidFill>
                  <a:latin typeface="Arial" panose="020B0604020202020204" pitchFamily="34" charset="0"/>
                  <a:cs typeface="Arial" panose="020B0604020202020204" pitchFamily="34" charset="0"/>
                </a:rPr>
                <a:t>Clopidogrel</a:t>
              </a:r>
              <a:br>
                <a:rPr lang="es-ES" altLang="es-ES" sz="1050" b="1">
                  <a:solidFill>
                    <a:srgbClr val="336699"/>
                  </a:solidFill>
                  <a:latin typeface="Arial" panose="020B0604020202020204" pitchFamily="34" charset="0"/>
                  <a:cs typeface="Arial" panose="020B0604020202020204" pitchFamily="34" charset="0"/>
                </a:rPr>
              </a:br>
              <a:r>
                <a:rPr lang="es-ES" altLang="es-ES" sz="1050" b="1">
                  <a:solidFill>
                    <a:srgbClr val="336699"/>
                  </a:solidFill>
                  <a:latin typeface="Arial" panose="020B0604020202020204" pitchFamily="34" charset="0"/>
                  <a:cs typeface="Arial" panose="020B0604020202020204" pitchFamily="34" charset="0"/>
                </a:rPr>
                <a:t>Prasugrel</a:t>
              </a:r>
              <a:br>
                <a:rPr lang="es-ES" altLang="es-ES" sz="1050" b="1">
                  <a:solidFill>
                    <a:srgbClr val="336699"/>
                  </a:solidFill>
                  <a:latin typeface="Arial" panose="020B0604020202020204" pitchFamily="34" charset="0"/>
                  <a:cs typeface="Arial" panose="020B0604020202020204" pitchFamily="34" charset="0"/>
                </a:rPr>
              </a:br>
              <a:r>
                <a:rPr lang="es-ES" altLang="es-ES" sz="1050" b="1">
                  <a:solidFill>
                    <a:srgbClr val="336699"/>
                  </a:solidFill>
                  <a:latin typeface="Arial" panose="020B0604020202020204" pitchFamily="34" charset="0"/>
                  <a:cs typeface="Arial" panose="020B0604020202020204" pitchFamily="34" charset="0"/>
                </a:rPr>
                <a:t>Ticagrelor</a:t>
              </a:r>
            </a:p>
          </p:txBody>
        </p:sp>
        <p:sp>
          <p:nvSpPr>
            <p:cNvPr id="258126" name="Text Box 5">
              <a:extLst>
                <a:ext uri="{FF2B5EF4-FFF2-40B4-BE49-F238E27FC236}">
                  <a16:creationId xmlns="" xmlns:a16="http://schemas.microsoft.com/office/drawing/2014/main" id="{A43CEEEA-FC76-46FC-BDF5-C7516FF1F38E}"/>
                </a:ext>
              </a:extLst>
            </p:cNvPr>
            <p:cNvSpPr>
              <a:spLocks noChangeArrowheads="1"/>
            </p:cNvSpPr>
            <p:nvPr/>
          </p:nvSpPr>
          <p:spPr bwMode="auto">
            <a:xfrm>
              <a:off x="8005763" y="4652302"/>
              <a:ext cx="1177925" cy="461688"/>
            </a:xfrm>
            <a:prstGeom prst="rect">
              <a:avLst/>
            </a:prstGeom>
            <a:solidFill>
              <a:srgbClr val="FFFFFF"/>
            </a:solidFill>
            <a:ln w="9525">
              <a:solidFill>
                <a:srgbClr val="0070C0"/>
              </a:solidFill>
              <a:round/>
              <a:headEnd/>
              <a:tailEnd/>
            </a:ln>
          </p:spPr>
          <p:txBody>
            <a:bodyPr lIns="68564" tIns="34282" rIns="68564" bIns="34282">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900" b="1">
                  <a:solidFill>
                    <a:srgbClr val="336699"/>
                  </a:solidFill>
                  <a:latin typeface="Arial" panose="020B0604020202020204" pitchFamily="34" charset="0"/>
                  <a:cs typeface="Arial" panose="020B0604020202020204" pitchFamily="34" charset="0"/>
                </a:rPr>
                <a:t>GP IIb/IIIa Inhibitors</a:t>
              </a:r>
            </a:p>
          </p:txBody>
        </p:sp>
        <p:sp>
          <p:nvSpPr>
            <p:cNvPr id="258127" name="TextBox 79">
              <a:extLst>
                <a:ext uri="{FF2B5EF4-FFF2-40B4-BE49-F238E27FC236}">
                  <a16:creationId xmlns="" xmlns:a16="http://schemas.microsoft.com/office/drawing/2014/main" id="{E9CAC888-7571-4960-A2EA-B64AAB0C8A0D}"/>
                </a:ext>
              </a:extLst>
            </p:cNvPr>
            <p:cNvSpPr txBox="1">
              <a:spLocks noChangeArrowheads="1"/>
            </p:cNvSpPr>
            <p:nvPr/>
          </p:nvSpPr>
          <p:spPr bwMode="auto">
            <a:xfrm>
              <a:off x="7676046" y="1749608"/>
              <a:ext cx="1785631" cy="430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1500" b="1">
                  <a:solidFill>
                    <a:srgbClr val="FFF000"/>
                  </a:solidFill>
                  <a:latin typeface="Arial" panose="020B0604020202020204" pitchFamily="34" charset="0"/>
                  <a:cs typeface="Arial" panose="020B0604020202020204" pitchFamily="34" charset="0"/>
                </a:rPr>
                <a:t>Antiplatelets</a:t>
              </a:r>
            </a:p>
          </p:txBody>
        </p:sp>
        <p:sp>
          <p:nvSpPr>
            <p:cNvPr id="80" name="79 Rectángulo">
              <a:extLst>
                <a:ext uri="{FF2B5EF4-FFF2-40B4-BE49-F238E27FC236}">
                  <a16:creationId xmlns="" xmlns:a16="http://schemas.microsoft.com/office/drawing/2014/main" id="{58553374-310D-4563-B2AC-EDF285E19FDD}"/>
                </a:ext>
              </a:extLst>
            </p:cNvPr>
            <p:cNvSpPr/>
            <p:nvPr/>
          </p:nvSpPr>
          <p:spPr>
            <a:xfrm>
              <a:off x="7570659" y="1649719"/>
              <a:ext cx="2119936" cy="3724644"/>
            </a:xfrm>
            <a:prstGeom prst="rect">
              <a:avLst/>
            </a:prstGeom>
            <a:solidFill>
              <a:srgbClr val="BBE0E3">
                <a:alpha val="20000"/>
              </a:srgbClr>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FFFFFF"/>
                </a:solidFill>
                <a:latin typeface="Arial"/>
              </a:endParaRPr>
            </a:p>
          </p:txBody>
        </p:sp>
      </p:grpSp>
      <p:sp>
        <p:nvSpPr>
          <p:cNvPr id="62" name="Text Box 11">
            <a:extLst>
              <a:ext uri="{FF2B5EF4-FFF2-40B4-BE49-F238E27FC236}">
                <a16:creationId xmlns="" xmlns:a16="http://schemas.microsoft.com/office/drawing/2014/main" id="{18C6CCCA-4D14-4EBF-AB83-CCD366FB6F75}"/>
              </a:ext>
            </a:extLst>
          </p:cNvPr>
          <p:cNvSpPr>
            <a:spLocks noChangeArrowheads="1"/>
          </p:cNvSpPr>
          <p:nvPr/>
        </p:nvSpPr>
        <p:spPr bwMode="auto">
          <a:xfrm>
            <a:off x="5591099" y="2958414"/>
            <a:ext cx="1077686" cy="536299"/>
          </a:xfrm>
          <a:prstGeom prst="roundRect">
            <a:avLst>
              <a:gd name="adj" fmla="val 16667"/>
            </a:avLst>
          </a:prstGeom>
          <a:solidFill>
            <a:srgbClr val="00B0F0"/>
          </a:solidFill>
          <a:ln w="9525">
            <a:no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68564" tIns="34282" rIns="68564" bIns="34282">
            <a:spAutoFit/>
          </a:bodyPr>
          <a:lstStyle/>
          <a:p>
            <a:pPr algn="ctr" defTabSz="685800" eaLnBrk="0" fontAlgn="base" hangingPunct="0">
              <a:spcBef>
                <a:spcPct val="0"/>
              </a:spcBef>
              <a:spcAft>
                <a:spcPct val="0"/>
              </a:spcAft>
              <a:buSzPct val="100000"/>
              <a:defRPr/>
            </a:pPr>
            <a:r>
              <a:rPr lang="es-ES" sz="1350" b="1" dirty="0" err="1">
                <a:solidFill>
                  <a:srgbClr val="000000"/>
                </a:solidFill>
                <a:latin typeface="Arial" charset="0"/>
                <a:cs typeface="Arial" charset="0"/>
              </a:rPr>
              <a:t>Activated</a:t>
            </a:r>
            <a:r>
              <a:rPr lang="es-ES" sz="1350" b="1" dirty="0">
                <a:solidFill>
                  <a:srgbClr val="000000"/>
                </a:solidFill>
                <a:latin typeface="Arial" charset="0"/>
                <a:cs typeface="Arial" charset="0"/>
              </a:rPr>
              <a:t> </a:t>
            </a:r>
            <a:r>
              <a:rPr lang="es-ES" sz="1350" b="1" dirty="0" err="1">
                <a:solidFill>
                  <a:srgbClr val="000000"/>
                </a:solidFill>
                <a:latin typeface="Arial" charset="0"/>
                <a:cs typeface="Arial" charset="0"/>
              </a:rPr>
              <a:t>platelets</a:t>
            </a:r>
            <a:endParaRPr lang="es-ES" sz="1350" b="1" dirty="0">
              <a:solidFill>
                <a:srgbClr val="000000"/>
              </a:solidFill>
              <a:latin typeface="Arial" charset="0"/>
              <a:cs typeface="Arial" charset="0"/>
            </a:endParaRPr>
          </a:p>
        </p:txBody>
      </p:sp>
      <p:sp>
        <p:nvSpPr>
          <p:cNvPr id="53" name="Text Box 10">
            <a:extLst>
              <a:ext uri="{FF2B5EF4-FFF2-40B4-BE49-F238E27FC236}">
                <a16:creationId xmlns="" xmlns:a16="http://schemas.microsoft.com/office/drawing/2014/main" id="{1AC1DF3F-31CB-4E0C-B784-A6266BA41251}"/>
              </a:ext>
            </a:extLst>
          </p:cNvPr>
          <p:cNvSpPr>
            <a:spLocks noChangeArrowheads="1"/>
          </p:cNvSpPr>
          <p:nvPr/>
        </p:nvSpPr>
        <p:spPr bwMode="auto">
          <a:xfrm>
            <a:off x="5569549" y="3929221"/>
            <a:ext cx="1143767" cy="485221"/>
          </a:xfrm>
          <a:prstGeom prst="roundRect">
            <a:avLst>
              <a:gd name="adj" fmla="val 16667"/>
            </a:avLst>
          </a:prstGeom>
          <a:solidFill>
            <a:srgbClr val="00B0F0"/>
          </a:solidFill>
          <a:ln w="9525">
            <a:no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68564" tIns="34282" rIns="68564" bIns="34282">
            <a:spAutoFit/>
          </a:bodyPr>
          <a:lstStyle/>
          <a:p>
            <a:pPr algn="ctr" defTabSz="685800" eaLnBrk="0" fontAlgn="base" hangingPunct="0">
              <a:spcBef>
                <a:spcPct val="0"/>
              </a:spcBef>
              <a:spcAft>
                <a:spcPct val="0"/>
              </a:spcAft>
              <a:buSzPct val="100000"/>
              <a:defRPr/>
            </a:pPr>
            <a:r>
              <a:rPr lang="es-ES" sz="1200" b="1" dirty="0" err="1">
                <a:solidFill>
                  <a:srgbClr val="000000"/>
                </a:solidFill>
                <a:latin typeface="Arial" charset="0"/>
                <a:cs typeface="Arial" charset="0"/>
              </a:rPr>
              <a:t>Platelet</a:t>
            </a:r>
            <a:r>
              <a:rPr lang="es-ES" sz="1200" b="1" dirty="0">
                <a:solidFill>
                  <a:srgbClr val="000000"/>
                </a:solidFill>
                <a:latin typeface="Arial" charset="0"/>
                <a:cs typeface="Arial" charset="0"/>
              </a:rPr>
              <a:t> </a:t>
            </a:r>
            <a:r>
              <a:rPr lang="es-ES" sz="1200" b="1" dirty="0" err="1">
                <a:solidFill>
                  <a:srgbClr val="000000"/>
                </a:solidFill>
                <a:latin typeface="Arial" charset="0"/>
                <a:cs typeface="Arial" charset="0"/>
              </a:rPr>
              <a:t>aggregation</a:t>
            </a:r>
            <a:endParaRPr lang="es-ES" sz="1200" b="1" dirty="0">
              <a:solidFill>
                <a:srgbClr val="000000"/>
              </a:solidFill>
              <a:latin typeface="Arial" charset="0"/>
              <a:cs typeface="Arial" charset="0"/>
            </a:endParaRPr>
          </a:p>
        </p:txBody>
      </p:sp>
      <p:sp>
        <p:nvSpPr>
          <p:cNvPr id="54" name="Text Box 11">
            <a:extLst>
              <a:ext uri="{FF2B5EF4-FFF2-40B4-BE49-F238E27FC236}">
                <a16:creationId xmlns="" xmlns:a16="http://schemas.microsoft.com/office/drawing/2014/main" id="{EA8EA879-C5E1-4F8D-9832-F73FEB7B4247}"/>
              </a:ext>
            </a:extLst>
          </p:cNvPr>
          <p:cNvSpPr>
            <a:spLocks noChangeArrowheads="1"/>
          </p:cNvSpPr>
          <p:nvPr/>
        </p:nvSpPr>
        <p:spPr bwMode="auto">
          <a:xfrm>
            <a:off x="5475448" y="1012538"/>
            <a:ext cx="1307306" cy="306449"/>
          </a:xfrm>
          <a:prstGeom prst="roundRect">
            <a:avLst>
              <a:gd name="adj" fmla="val 16667"/>
            </a:avLst>
          </a:prstGeom>
          <a:solidFill>
            <a:srgbClr val="00B0F0"/>
          </a:solidFill>
          <a:ln w="9525">
            <a:no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68564" tIns="34282" rIns="68564" bIns="34282">
            <a:spAutoFit/>
          </a:bodyPr>
          <a:lstStyle/>
          <a:p>
            <a:pPr algn="ctr" defTabSz="685800" eaLnBrk="0" fontAlgn="base" hangingPunct="0">
              <a:spcBef>
                <a:spcPct val="0"/>
              </a:spcBef>
              <a:spcAft>
                <a:spcPct val="0"/>
              </a:spcAft>
              <a:buSzPct val="100000"/>
              <a:defRPr/>
            </a:pPr>
            <a:r>
              <a:rPr lang="es-ES" sz="1350" b="1" dirty="0" err="1">
                <a:solidFill>
                  <a:srgbClr val="000000"/>
                </a:solidFill>
                <a:latin typeface="Arial" charset="0"/>
                <a:cs typeface="Arial" charset="0"/>
              </a:rPr>
              <a:t>Platelets</a:t>
            </a:r>
            <a:endParaRPr lang="es-ES" sz="1350" b="1" dirty="0">
              <a:solidFill>
                <a:srgbClr val="000000"/>
              </a:solidFill>
              <a:latin typeface="Arial" charset="0"/>
              <a:cs typeface="Arial" charset="0"/>
            </a:endParaRPr>
          </a:p>
        </p:txBody>
      </p:sp>
      <p:grpSp>
        <p:nvGrpSpPr>
          <p:cNvPr id="8" name="5 Grupo">
            <a:extLst>
              <a:ext uri="{FF2B5EF4-FFF2-40B4-BE49-F238E27FC236}">
                <a16:creationId xmlns="" xmlns:a16="http://schemas.microsoft.com/office/drawing/2014/main" id="{07F6266E-45E0-4598-938C-59539A38E4A7}"/>
              </a:ext>
            </a:extLst>
          </p:cNvPr>
          <p:cNvGrpSpPr>
            <a:grpSpLocks/>
          </p:cNvGrpSpPr>
          <p:nvPr/>
        </p:nvGrpSpPr>
        <p:grpSpPr bwMode="auto">
          <a:xfrm>
            <a:off x="873919" y="1212056"/>
            <a:ext cx="1969294" cy="2128838"/>
            <a:chOff x="212650" y="1616159"/>
            <a:chExt cx="2626255" cy="2838881"/>
          </a:xfrm>
        </p:grpSpPr>
        <p:sp>
          <p:nvSpPr>
            <p:cNvPr id="258110" name="TextBox 79">
              <a:extLst>
                <a:ext uri="{FF2B5EF4-FFF2-40B4-BE49-F238E27FC236}">
                  <a16:creationId xmlns="" xmlns:a16="http://schemas.microsoft.com/office/drawing/2014/main" id="{93F0D256-81AE-4B1C-ADB3-DF5CDEE2F144}"/>
                </a:ext>
              </a:extLst>
            </p:cNvPr>
            <p:cNvSpPr txBox="1">
              <a:spLocks noChangeArrowheads="1"/>
            </p:cNvSpPr>
            <p:nvPr/>
          </p:nvSpPr>
          <p:spPr bwMode="auto">
            <a:xfrm>
              <a:off x="314409" y="1712914"/>
              <a:ext cx="2097579" cy="636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lnSpc>
                  <a:spcPts val="1500"/>
                </a:lnSpc>
                <a:spcBef>
                  <a:spcPct val="0"/>
                </a:spcBef>
                <a:spcAft>
                  <a:spcPct val="0"/>
                </a:spcAft>
              </a:pPr>
              <a:r>
                <a:rPr lang="es-ES" altLang="es-ES" sz="1500" b="1">
                  <a:solidFill>
                    <a:srgbClr val="FFF000"/>
                  </a:solidFill>
                  <a:latin typeface="Arial" panose="020B0604020202020204" pitchFamily="34" charset="0"/>
                  <a:cs typeface="Arial" panose="020B0604020202020204" pitchFamily="34" charset="0"/>
                </a:rPr>
                <a:t>Parenteral</a:t>
              </a:r>
            </a:p>
            <a:p>
              <a:pPr algn="ctr" defTabSz="685800" fontAlgn="base">
                <a:lnSpc>
                  <a:spcPts val="1500"/>
                </a:lnSpc>
                <a:spcBef>
                  <a:spcPct val="0"/>
                </a:spcBef>
                <a:spcAft>
                  <a:spcPct val="0"/>
                </a:spcAft>
              </a:pPr>
              <a:r>
                <a:rPr lang="es-ES" altLang="es-ES" sz="1500" b="1">
                  <a:solidFill>
                    <a:srgbClr val="FFF000"/>
                  </a:solidFill>
                  <a:latin typeface="Arial" panose="020B0604020202020204" pitchFamily="34" charset="0"/>
                  <a:cs typeface="Arial" panose="020B0604020202020204" pitchFamily="34" charset="0"/>
                </a:rPr>
                <a:t>Anticoagulants</a:t>
              </a:r>
            </a:p>
          </p:txBody>
        </p:sp>
        <p:grpSp>
          <p:nvGrpSpPr>
            <p:cNvPr id="258111" name="83 Grupo">
              <a:extLst>
                <a:ext uri="{FF2B5EF4-FFF2-40B4-BE49-F238E27FC236}">
                  <a16:creationId xmlns="" xmlns:a16="http://schemas.microsoft.com/office/drawing/2014/main" id="{358E10FD-85C1-4BBE-AA5D-092E945AB71B}"/>
                </a:ext>
              </a:extLst>
            </p:cNvPr>
            <p:cNvGrpSpPr>
              <a:grpSpLocks/>
            </p:cNvGrpSpPr>
            <p:nvPr/>
          </p:nvGrpSpPr>
          <p:grpSpPr bwMode="auto">
            <a:xfrm>
              <a:off x="1908359" y="2941359"/>
              <a:ext cx="547760" cy="265253"/>
              <a:chOff x="2005364" y="2505406"/>
              <a:chExt cx="761875" cy="265253"/>
            </a:xfrm>
          </p:grpSpPr>
          <p:cxnSp>
            <p:nvCxnSpPr>
              <p:cNvPr id="90" name="89 Conector recto">
                <a:extLst>
                  <a:ext uri="{FF2B5EF4-FFF2-40B4-BE49-F238E27FC236}">
                    <a16:creationId xmlns="" xmlns:a16="http://schemas.microsoft.com/office/drawing/2014/main" id="{F8E215B4-2D53-4BF1-8610-B087174F26A6}"/>
                  </a:ext>
                </a:extLst>
              </p:cNvPr>
              <p:cNvCxnSpPr/>
              <p:nvPr/>
            </p:nvCxnSpPr>
            <p:spPr>
              <a:xfrm>
                <a:off x="2005479" y="2631401"/>
                <a:ext cx="761929"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90 Conector recto">
                <a:extLst>
                  <a:ext uri="{FF2B5EF4-FFF2-40B4-BE49-F238E27FC236}">
                    <a16:creationId xmlns="" xmlns:a16="http://schemas.microsoft.com/office/drawing/2014/main" id="{EA35E4BF-2B4B-49B3-B1C1-4B0470DBECAA}"/>
                  </a:ext>
                </a:extLst>
              </p:cNvPr>
              <p:cNvCxnSpPr/>
              <p:nvPr/>
            </p:nvCxnSpPr>
            <p:spPr>
              <a:xfrm>
                <a:off x="2767409" y="2505970"/>
                <a:ext cx="0" cy="26515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58112" name="84 Grupo">
              <a:extLst>
                <a:ext uri="{FF2B5EF4-FFF2-40B4-BE49-F238E27FC236}">
                  <a16:creationId xmlns="" xmlns:a16="http://schemas.microsoft.com/office/drawing/2014/main" id="{FB9F4C27-BFAC-4E89-8D48-5181B495B656}"/>
                </a:ext>
              </a:extLst>
            </p:cNvPr>
            <p:cNvGrpSpPr>
              <a:grpSpLocks/>
            </p:cNvGrpSpPr>
            <p:nvPr/>
          </p:nvGrpSpPr>
          <p:grpSpPr bwMode="auto">
            <a:xfrm rot="-1260000">
              <a:off x="1699835" y="3599232"/>
              <a:ext cx="944983" cy="265153"/>
              <a:chOff x="1982219" y="2463823"/>
              <a:chExt cx="798699" cy="265153"/>
            </a:xfrm>
          </p:grpSpPr>
          <p:cxnSp>
            <p:nvCxnSpPr>
              <p:cNvPr id="88" name="87 Conector recto">
                <a:extLst>
                  <a:ext uri="{FF2B5EF4-FFF2-40B4-BE49-F238E27FC236}">
                    <a16:creationId xmlns="" xmlns:a16="http://schemas.microsoft.com/office/drawing/2014/main" id="{D90D72AB-58FD-4F09-B60B-E2F5DF76A6AB}"/>
                  </a:ext>
                </a:extLst>
              </p:cNvPr>
              <p:cNvCxnSpPr/>
              <p:nvPr/>
            </p:nvCxnSpPr>
            <p:spPr>
              <a:xfrm>
                <a:off x="1982700" y="2577386"/>
                <a:ext cx="78508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88 Conector recto">
                <a:extLst>
                  <a:ext uri="{FF2B5EF4-FFF2-40B4-BE49-F238E27FC236}">
                    <a16:creationId xmlns="" xmlns:a16="http://schemas.microsoft.com/office/drawing/2014/main" id="{D06726E1-779E-4F82-81B4-F422332B1708}"/>
                  </a:ext>
                </a:extLst>
              </p:cNvPr>
              <p:cNvCxnSpPr/>
              <p:nvPr/>
            </p:nvCxnSpPr>
            <p:spPr>
              <a:xfrm>
                <a:off x="2781086" y="2463304"/>
                <a:ext cx="0" cy="26515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58113" name="TextBox 72">
              <a:extLst>
                <a:ext uri="{FF2B5EF4-FFF2-40B4-BE49-F238E27FC236}">
                  <a16:creationId xmlns="" xmlns:a16="http://schemas.microsoft.com/office/drawing/2014/main" id="{BCCBBF25-3DF1-4E7F-ABC4-85D2B765B9B1}"/>
                </a:ext>
              </a:extLst>
            </p:cNvPr>
            <p:cNvSpPr>
              <a:spLocks noChangeArrowheads="1"/>
            </p:cNvSpPr>
            <p:nvPr/>
          </p:nvSpPr>
          <p:spPr bwMode="auto">
            <a:xfrm>
              <a:off x="697276" y="3717503"/>
              <a:ext cx="1289051" cy="338606"/>
            </a:xfrm>
            <a:prstGeom prst="rect">
              <a:avLst/>
            </a:prstGeom>
            <a:solidFill>
              <a:srgbClr val="FFFFFF"/>
            </a:solidFill>
            <a:ln w="9525">
              <a:solidFill>
                <a:srgbClr val="7030A0"/>
              </a:solidFill>
              <a:round/>
              <a:headEnd/>
              <a:tailEnd/>
            </a:ln>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1050" b="1">
                  <a:solidFill>
                    <a:srgbClr val="224B50"/>
                  </a:solidFill>
                  <a:latin typeface="Arial" panose="020B0604020202020204" pitchFamily="34" charset="0"/>
                  <a:cs typeface="Arial" panose="020B0604020202020204" pitchFamily="34" charset="0"/>
                </a:rPr>
                <a:t>Bivalirudin</a:t>
              </a:r>
            </a:p>
          </p:txBody>
        </p:sp>
        <p:sp>
          <p:nvSpPr>
            <p:cNvPr id="87" name="86 Rectángulo">
              <a:extLst>
                <a:ext uri="{FF2B5EF4-FFF2-40B4-BE49-F238E27FC236}">
                  <a16:creationId xmlns="" xmlns:a16="http://schemas.microsoft.com/office/drawing/2014/main" id="{093D4C8E-1A2A-43C7-8358-DE3C5A3CE657}"/>
                </a:ext>
              </a:extLst>
            </p:cNvPr>
            <p:cNvSpPr/>
            <p:nvPr/>
          </p:nvSpPr>
          <p:spPr>
            <a:xfrm>
              <a:off x="212650" y="1616159"/>
              <a:ext cx="2286461" cy="2838881"/>
            </a:xfrm>
            <a:prstGeom prst="rect">
              <a:avLst/>
            </a:prstGeom>
            <a:solidFill>
              <a:srgbClr val="BBE0E3">
                <a:alpha val="20000"/>
              </a:srgbClr>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a:solidFill>
                  <a:srgbClr val="FFFFFF"/>
                </a:solidFill>
                <a:latin typeface="Arial"/>
              </a:endParaRPr>
            </a:p>
          </p:txBody>
        </p:sp>
        <p:sp>
          <p:nvSpPr>
            <p:cNvPr id="5" name="4 Cerrar llave">
              <a:extLst>
                <a:ext uri="{FF2B5EF4-FFF2-40B4-BE49-F238E27FC236}">
                  <a16:creationId xmlns="" xmlns:a16="http://schemas.microsoft.com/office/drawing/2014/main" id="{5DFBC9F7-60BC-4B45-B7C1-65A186AA167C}"/>
                </a:ext>
              </a:extLst>
            </p:cNvPr>
            <p:cNvSpPr/>
            <p:nvPr/>
          </p:nvSpPr>
          <p:spPr>
            <a:xfrm flipH="1">
              <a:off x="2543570" y="2732341"/>
              <a:ext cx="295335" cy="649386"/>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eaLnBrk="0" fontAlgn="base" hangingPunct="0">
                <a:spcBef>
                  <a:spcPct val="0"/>
                </a:spcBef>
                <a:spcAft>
                  <a:spcPct val="0"/>
                </a:spcAft>
                <a:defRPr/>
              </a:pPr>
              <a:endParaRPr lang="es-ES">
                <a:solidFill>
                  <a:srgbClr val="000000"/>
                </a:solidFill>
                <a:latin typeface="Arial"/>
              </a:endParaRPr>
            </a:p>
          </p:txBody>
        </p:sp>
        <p:sp>
          <p:nvSpPr>
            <p:cNvPr id="258116" name="TextBox 72">
              <a:extLst>
                <a:ext uri="{FF2B5EF4-FFF2-40B4-BE49-F238E27FC236}">
                  <a16:creationId xmlns="" xmlns:a16="http://schemas.microsoft.com/office/drawing/2014/main" id="{491561F0-2EC5-472E-B101-004D4E0C14C2}"/>
                </a:ext>
              </a:extLst>
            </p:cNvPr>
            <p:cNvSpPr>
              <a:spLocks noChangeArrowheads="1"/>
            </p:cNvSpPr>
            <p:nvPr/>
          </p:nvSpPr>
          <p:spPr bwMode="auto">
            <a:xfrm>
              <a:off x="629426" y="2618766"/>
              <a:ext cx="1406526" cy="985035"/>
            </a:xfrm>
            <a:prstGeom prst="rect">
              <a:avLst/>
            </a:prstGeom>
            <a:solidFill>
              <a:srgbClr val="FFFFFF"/>
            </a:solidFill>
            <a:ln w="9525">
              <a:solidFill>
                <a:srgbClr val="7030A0"/>
              </a:solidFill>
              <a:round/>
              <a:headEnd/>
              <a:tailEnd/>
            </a:ln>
          </p:spPr>
          <p:txBody>
            <a:bodyPr>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spcBef>
                  <a:spcPct val="0"/>
                </a:spcBef>
                <a:spcAft>
                  <a:spcPct val="0"/>
                </a:spcAft>
              </a:pPr>
              <a:r>
                <a:rPr lang="es-ES" altLang="es-ES" sz="1050" b="1">
                  <a:solidFill>
                    <a:srgbClr val="224B50"/>
                  </a:solidFill>
                  <a:latin typeface="Arial" panose="020B0604020202020204" pitchFamily="34" charset="0"/>
                  <a:cs typeface="Arial" panose="020B0604020202020204" pitchFamily="34" charset="0"/>
                </a:rPr>
                <a:t>Fondaparinux</a:t>
              </a:r>
              <a:br>
                <a:rPr lang="es-ES" altLang="es-ES" sz="1050" b="1">
                  <a:solidFill>
                    <a:srgbClr val="224B50"/>
                  </a:solidFill>
                  <a:latin typeface="Arial" panose="020B0604020202020204" pitchFamily="34" charset="0"/>
                  <a:cs typeface="Arial" panose="020B0604020202020204" pitchFamily="34" charset="0"/>
                </a:rPr>
              </a:br>
              <a:r>
                <a:rPr lang="es-ES" altLang="es-ES" sz="1050" b="1">
                  <a:solidFill>
                    <a:srgbClr val="224B50"/>
                  </a:solidFill>
                  <a:latin typeface="Arial" panose="020B0604020202020204" pitchFamily="34" charset="0"/>
                  <a:cs typeface="Arial" panose="020B0604020202020204" pitchFamily="34" charset="0"/>
                </a:rPr>
                <a:t>UFH</a:t>
              </a:r>
              <a:br>
                <a:rPr lang="es-ES" altLang="es-ES" sz="1050" b="1">
                  <a:solidFill>
                    <a:srgbClr val="224B50"/>
                  </a:solidFill>
                  <a:latin typeface="Arial" panose="020B0604020202020204" pitchFamily="34" charset="0"/>
                  <a:cs typeface="Arial" panose="020B0604020202020204" pitchFamily="34" charset="0"/>
                </a:rPr>
              </a:br>
              <a:r>
                <a:rPr lang="es-ES" altLang="es-ES" sz="1050" b="1">
                  <a:solidFill>
                    <a:srgbClr val="224B50"/>
                  </a:solidFill>
                  <a:latin typeface="Arial" panose="020B0604020202020204" pitchFamily="34" charset="0"/>
                  <a:cs typeface="Arial" panose="020B0604020202020204" pitchFamily="34" charset="0"/>
                </a:rPr>
                <a:t>LMWH</a:t>
              </a:r>
            </a:p>
          </p:txBody>
        </p:sp>
      </p:grpSp>
      <p:sp>
        <p:nvSpPr>
          <p:cNvPr id="2" name="Text Box 6">
            <a:extLst>
              <a:ext uri="{FF2B5EF4-FFF2-40B4-BE49-F238E27FC236}">
                <a16:creationId xmlns="" xmlns:a16="http://schemas.microsoft.com/office/drawing/2014/main" id="{86EB6E25-2AC5-4ED7-BEDD-492EEC09B938}"/>
              </a:ext>
            </a:extLst>
          </p:cNvPr>
          <p:cNvSpPr>
            <a:spLocks noChangeArrowheads="1"/>
          </p:cNvSpPr>
          <p:nvPr/>
        </p:nvSpPr>
        <p:spPr bwMode="auto">
          <a:xfrm flipH="1">
            <a:off x="2774524" y="2458988"/>
            <a:ext cx="1138173" cy="306449"/>
          </a:xfrm>
          <a:prstGeom prst="roundRect">
            <a:avLst>
              <a:gd name="adj" fmla="val 16667"/>
            </a:avLst>
          </a:prstGeom>
          <a:solidFill>
            <a:srgbClr val="FFC000"/>
          </a:solidFill>
          <a:ln w="9525">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lIns="68564" tIns="34282" rIns="68564" bIns="34282">
            <a:spAutoFit/>
          </a:bodyPr>
          <a:lstStyle/>
          <a:p>
            <a:pPr algn="ctr" defTabSz="685800" eaLnBrk="0" fontAlgn="base" hangingPunct="0">
              <a:spcBef>
                <a:spcPct val="0"/>
              </a:spcBef>
              <a:spcAft>
                <a:spcPct val="0"/>
              </a:spcAft>
              <a:buSzPct val="100000"/>
              <a:defRPr/>
            </a:pPr>
            <a:r>
              <a:rPr lang="es-ES" sz="1350" b="1" dirty="0" err="1">
                <a:solidFill>
                  <a:srgbClr val="000000"/>
                </a:solidFill>
                <a:latin typeface="Arial" charset="0"/>
                <a:cs typeface="Arial" charset="0"/>
              </a:rPr>
              <a:t>Thrombin</a:t>
            </a:r>
            <a:endParaRPr lang="es-ES" sz="1350" b="1" dirty="0">
              <a:solidFill>
                <a:srgbClr val="000000"/>
              </a:solidFill>
              <a:latin typeface="Arial" charset="0"/>
              <a:cs typeface="Arial" charset="0"/>
            </a:endParaRPr>
          </a:p>
        </p:txBody>
      </p:sp>
      <p:pic>
        <p:nvPicPr>
          <p:cNvPr id="258109" name="Picture 2">
            <a:extLst>
              <a:ext uri="{FF2B5EF4-FFF2-40B4-BE49-F238E27FC236}">
                <a16:creationId xmlns="" xmlns:a16="http://schemas.microsoft.com/office/drawing/2014/main" id="{AEC70ED8-5C54-4E56-A611-B1CC104FBF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550331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right)">
                                      <p:cBhvr>
                                        <p:cTn id="1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6">
            <a:extLst>
              <a:ext uri="{FF2B5EF4-FFF2-40B4-BE49-F238E27FC236}">
                <a16:creationId xmlns="" xmlns:a16="http://schemas.microsoft.com/office/drawing/2014/main" id="{6ECA05B1-9668-4DDE-B16E-6E4F90247ED1}"/>
              </a:ext>
            </a:extLst>
          </p:cNvPr>
          <p:cNvSpPr>
            <a:spLocks noChangeArrowheads="1"/>
          </p:cNvSpPr>
          <p:nvPr/>
        </p:nvSpPr>
        <p:spPr bwMode="auto">
          <a:xfrm>
            <a:off x="1584722" y="4502944"/>
            <a:ext cx="2641997" cy="23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r>
              <a:rPr lang="es-ES_tradnl" altLang="es-ES" sz="1050" b="1">
                <a:solidFill>
                  <a:srgbClr val="FFFFFF"/>
                </a:solidFill>
                <a:latin typeface="Arial" panose="020B0604020202020204" pitchFamily="34" charset="0"/>
                <a:cs typeface="Arial" panose="020B0604020202020204" pitchFamily="34" charset="0"/>
              </a:rPr>
              <a:t>Anderson et al. Circulation/JACC 2011</a:t>
            </a:r>
          </a:p>
        </p:txBody>
      </p:sp>
      <p:sp>
        <p:nvSpPr>
          <p:cNvPr id="11" name="Rectangle 4">
            <a:extLst>
              <a:ext uri="{FF2B5EF4-FFF2-40B4-BE49-F238E27FC236}">
                <a16:creationId xmlns="" xmlns:a16="http://schemas.microsoft.com/office/drawing/2014/main" id="{D5F2C6A2-632D-4800-BA4B-8F593D71450C}"/>
              </a:ext>
            </a:extLst>
          </p:cNvPr>
          <p:cNvSpPr>
            <a:spLocks noChangeArrowheads="1"/>
          </p:cNvSpPr>
          <p:nvPr/>
        </p:nvSpPr>
        <p:spPr bwMode="auto">
          <a:xfrm>
            <a:off x="1222772" y="4164806"/>
            <a:ext cx="3323034" cy="249269"/>
          </a:xfrm>
          <a:prstGeom prst="rect">
            <a:avLst/>
          </a:prstGeom>
          <a:noFill/>
          <a:ln w="9525">
            <a:noFill/>
            <a:miter lim="800000"/>
            <a:headEnd/>
            <a:tailEnd/>
          </a:ln>
        </p:spPr>
        <p:txBody>
          <a:bodyPr lIns="69056" tIns="34529" rIns="69056" bIns="34529">
            <a:spAutoFit/>
          </a:bodyPr>
          <a:lstStyle/>
          <a:p>
            <a:pPr algn="ctr" defTabSz="685800" fontAlgn="base">
              <a:lnSpc>
                <a:spcPts val="1350"/>
              </a:lnSpc>
              <a:spcBef>
                <a:spcPct val="0"/>
              </a:spcBef>
              <a:spcAft>
                <a:spcPct val="0"/>
              </a:spcAft>
              <a:defRPr/>
            </a:pPr>
            <a:r>
              <a:rPr lang="en-CA" sz="1275" b="1" dirty="0">
                <a:solidFill>
                  <a:srgbClr val="FFFFFF"/>
                </a:solidFill>
                <a:effectLst>
                  <a:outerShdw blurRad="38100" dist="38100" dir="2700000" algn="tl">
                    <a:srgbClr val="000000"/>
                  </a:outerShdw>
                </a:effectLst>
                <a:latin typeface="Arial" pitchFamily="34" charset="0"/>
                <a:cs typeface="Arial" panose="020B0604020202020204" pitchFamily="34" charset="0"/>
              </a:rPr>
              <a:t>All-cause mortality. 2 years</a:t>
            </a:r>
          </a:p>
        </p:txBody>
      </p:sp>
      <p:grpSp>
        <p:nvGrpSpPr>
          <p:cNvPr id="259076" name="3 Grupo">
            <a:extLst>
              <a:ext uri="{FF2B5EF4-FFF2-40B4-BE49-F238E27FC236}">
                <a16:creationId xmlns="" xmlns:a16="http://schemas.microsoft.com/office/drawing/2014/main" id="{CBC6D389-F695-4773-98C7-9BBA43A0C8D6}"/>
              </a:ext>
            </a:extLst>
          </p:cNvPr>
          <p:cNvGrpSpPr>
            <a:grpSpLocks/>
          </p:cNvGrpSpPr>
          <p:nvPr/>
        </p:nvGrpSpPr>
        <p:grpSpPr bwMode="auto">
          <a:xfrm>
            <a:off x="1075135" y="1502569"/>
            <a:ext cx="3618309" cy="2544366"/>
            <a:chOff x="465435" y="1931839"/>
            <a:chExt cx="4824412" cy="3392488"/>
          </a:xfrm>
        </p:grpSpPr>
        <p:pic>
          <p:nvPicPr>
            <p:cNvPr id="192516" name="Picture 4">
              <a:extLst>
                <a:ext uri="{FF2B5EF4-FFF2-40B4-BE49-F238E27FC236}">
                  <a16:creationId xmlns="" xmlns:a16="http://schemas.microsoft.com/office/drawing/2014/main" id="{9DA9F38E-3FBA-4C0E-AA2E-FF7781528F21}"/>
                </a:ext>
              </a:extLst>
            </p:cNvPr>
            <p:cNvPicPr>
              <a:picLocks noChangeAspect="1" noChangeArrowheads="1"/>
            </p:cNvPicPr>
            <p:nvPr/>
          </p:nvPicPr>
          <p:blipFill>
            <a:blip r:embed="rId3"/>
            <a:srcRect/>
            <a:stretch>
              <a:fillRect/>
            </a:stretch>
          </p:blipFill>
          <p:spPr bwMode="auto">
            <a:xfrm>
              <a:off x="465435" y="1931839"/>
              <a:ext cx="4824412" cy="3392488"/>
            </a:xfrm>
            <a:prstGeom prst="rect">
              <a:avLst/>
            </a:prstGeom>
            <a:noFill/>
            <a:ln w="9525" cap="flat" cmpd="sng">
              <a:solidFill>
                <a:schemeClr val="accent2">
                  <a:lumMod val="60000"/>
                  <a:lumOff val="40000"/>
                </a:schemeClr>
              </a:solidFill>
              <a:prstDash val="solid"/>
              <a:miter lim="800000"/>
              <a:headEnd type="none" w="med" len="med"/>
              <a:tailEnd type="none" w="med" len="med"/>
            </a:ln>
            <a:effectLst>
              <a:prstShdw prst="shdw17" dist="17961" dir="2700000">
                <a:schemeClr val="accent1">
                  <a:gamma/>
                  <a:shade val="60000"/>
                  <a:invGamma/>
                </a:schemeClr>
              </a:prstShdw>
            </a:effectLst>
            <a:extLst/>
          </p:spPr>
        </p:pic>
        <p:sp>
          <p:nvSpPr>
            <p:cNvPr id="2" name="1 Elipse">
              <a:extLst>
                <a:ext uri="{FF2B5EF4-FFF2-40B4-BE49-F238E27FC236}">
                  <a16:creationId xmlns="" xmlns:a16="http://schemas.microsoft.com/office/drawing/2014/main" id="{59A5B0EA-8B82-4561-9805-E16DD57C76B1}"/>
                </a:ext>
              </a:extLst>
            </p:cNvPr>
            <p:cNvSpPr/>
            <p:nvPr/>
          </p:nvSpPr>
          <p:spPr>
            <a:xfrm>
              <a:off x="2260897" y="4357539"/>
              <a:ext cx="333375" cy="3333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0" fontAlgn="base" hangingPunct="0">
                <a:spcBef>
                  <a:spcPct val="0"/>
                </a:spcBef>
                <a:spcAft>
                  <a:spcPct val="0"/>
                </a:spcAft>
                <a:defRPr/>
              </a:pPr>
              <a:endParaRPr lang="es-ES" b="1">
                <a:solidFill>
                  <a:srgbClr val="0027AF"/>
                </a:solidFill>
                <a:latin typeface="Arial"/>
                <a:cs typeface="Arial" pitchFamily="34" charset="0"/>
              </a:endParaRPr>
            </a:p>
          </p:txBody>
        </p:sp>
      </p:grpSp>
      <p:sp>
        <p:nvSpPr>
          <p:cNvPr id="259077" name="Title 4">
            <a:extLst>
              <a:ext uri="{FF2B5EF4-FFF2-40B4-BE49-F238E27FC236}">
                <a16:creationId xmlns="" xmlns:a16="http://schemas.microsoft.com/office/drawing/2014/main" id="{6E57E529-7EDE-47DE-A12D-187C48AC3B39}"/>
              </a:ext>
            </a:extLst>
          </p:cNvPr>
          <p:cNvSpPr txBox="1">
            <a:spLocks/>
          </p:cNvSpPr>
          <p:nvPr/>
        </p:nvSpPr>
        <p:spPr bwMode="auto">
          <a:xfrm>
            <a:off x="1009650" y="178594"/>
            <a:ext cx="7100888" cy="579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fontAlgn="base">
              <a:lnSpc>
                <a:spcPts val="2025"/>
              </a:lnSpc>
              <a:spcBef>
                <a:spcPct val="0"/>
              </a:spcBef>
              <a:spcAft>
                <a:spcPct val="0"/>
              </a:spcAft>
            </a:pPr>
            <a:r>
              <a:rPr lang="en-US" altLang="es-ES" sz="1800" b="1">
                <a:solidFill>
                  <a:srgbClr val="FFFF00"/>
                </a:solidFill>
                <a:latin typeface="Arial" panose="020B0604020202020204" pitchFamily="34" charset="0"/>
                <a:cs typeface="Arial" panose="020B0604020202020204" pitchFamily="34" charset="0"/>
              </a:rPr>
              <a:t>Early Invasive vs Non-Invasive Treatment </a:t>
            </a:r>
          </a:p>
          <a:p>
            <a:pPr algn="ctr" defTabSz="685800" fontAlgn="base">
              <a:lnSpc>
                <a:spcPts val="2025"/>
              </a:lnSpc>
              <a:spcBef>
                <a:spcPct val="0"/>
              </a:spcBef>
              <a:spcAft>
                <a:spcPct val="0"/>
              </a:spcAft>
            </a:pPr>
            <a:r>
              <a:rPr lang="en-US" altLang="es-ES" sz="1800" b="1">
                <a:solidFill>
                  <a:srgbClr val="FFFF00"/>
                </a:solidFill>
                <a:latin typeface="Arial" panose="020B0604020202020204" pitchFamily="34" charset="0"/>
                <a:cs typeface="Arial" panose="020B0604020202020204" pitchFamily="34" charset="0"/>
              </a:rPr>
              <a:t>in Non-ST-Elevation ACS </a:t>
            </a:r>
          </a:p>
        </p:txBody>
      </p:sp>
      <p:sp>
        <p:nvSpPr>
          <p:cNvPr id="3" name="2 CuadroTexto">
            <a:extLst>
              <a:ext uri="{FF2B5EF4-FFF2-40B4-BE49-F238E27FC236}">
                <a16:creationId xmlns="" xmlns:a16="http://schemas.microsoft.com/office/drawing/2014/main" id="{C0026CC4-E84B-456D-8FDF-0EE164ED6D89}"/>
              </a:ext>
            </a:extLst>
          </p:cNvPr>
          <p:cNvSpPr txBox="1"/>
          <p:nvPr/>
        </p:nvSpPr>
        <p:spPr>
          <a:xfrm>
            <a:off x="5857875" y="977504"/>
            <a:ext cx="1379480" cy="323165"/>
          </a:xfrm>
          <a:prstGeom prst="rect">
            <a:avLst/>
          </a:prstGeom>
          <a:noFill/>
        </p:spPr>
        <p:txBody>
          <a:bodyPr wrap="none">
            <a:spAutoFit/>
          </a:bodyPr>
          <a:lstStyle/>
          <a:p>
            <a:pPr defTabSz="685800" eaLnBrk="0" fontAlgn="base" hangingPunct="0">
              <a:spcBef>
                <a:spcPct val="0"/>
              </a:spcBef>
              <a:spcAft>
                <a:spcPct val="0"/>
              </a:spcAft>
              <a:defRPr/>
            </a:pPr>
            <a:r>
              <a:rPr lang="en-US" sz="1500" b="1" dirty="0">
                <a:solidFill>
                  <a:srgbClr val="009D00">
                    <a:lumMod val="20000"/>
                    <a:lumOff val="80000"/>
                  </a:srgbClr>
                </a:solidFill>
                <a:latin typeface="Arial" pitchFamily="34" charset="0"/>
                <a:cs typeface="Arial" panose="020B0604020202020204" pitchFamily="34" charset="0"/>
              </a:rPr>
              <a:t>FRISC-II Trial</a:t>
            </a:r>
          </a:p>
        </p:txBody>
      </p:sp>
      <p:sp>
        <p:nvSpPr>
          <p:cNvPr id="259079" name="Rectangle 6">
            <a:extLst>
              <a:ext uri="{FF2B5EF4-FFF2-40B4-BE49-F238E27FC236}">
                <a16:creationId xmlns="" xmlns:a16="http://schemas.microsoft.com/office/drawing/2014/main" id="{4D2DFF04-BDD8-4B0D-B35F-F073EB79CD29}"/>
              </a:ext>
            </a:extLst>
          </p:cNvPr>
          <p:cNvSpPr>
            <a:spLocks noChangeArrowheads="1"/>
          </p:cNvSpPr>
          <p:nvPr/>
        </p:nvSpPr>
        <p:spPr bwMode="auto">
          <a:xfrm>
            <a:off x="4918472" y="4502944"/>
            <a:ext cx="3200400" cy="23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spcBef>
                <a:spcPct val="0"/>
              </a:spcBef>
              <a:spcAft>
                <a:spcPct val="0"/>
              </a:spcAft>
            </a:pPr>
            <a:r>
              <a:rPr lang="es-ES_tradnl" altLang="es-ES" sz="1050" b="1">
                <a:solidFill>
                  <a:srgbClr val="FFFFFF"/>
                </a:solidFill>
                <a:latin typeface="Arial" panose="020B0604020202020204" pitchFamily="34" charset="0"/>
                <a:cs typeface="Arial" panose="020B0604020202020204" pitchFamily="34" charset="0"/>
              </a:rPr>
              <a:t>Wallentin L JA, et al. Lancet 2016; 388: 1903</a:t>
            </a:r>
          </a:p>
        </p:txBody>
      </p:sp>
      <p:pic>
        <p:nvPicPr>
          <p:cNvPr id="16" name="Picture 5">
            <a:extLst>
              <a:ext uri="{FF2B5EF4-FFF2-40B4-BE49-F238E27FC236}">
                <a16:creationId xmlns="" xmlns:a16="http://schemas.microsoft.com/office/drawing/2014/main" id="{33996956-DC8E-4A1E-9FD9-C21651192449}"/>
              </a:ext>
            </a:extLst>
          </p:cNvPr>
          <p:cNvPicPr>
            <a:picLocks noChangeAspect="1" noChangeArrowheads="1"/>
          </p:cNvPicPr>
          <p:nvPr/>
        </p:nvPicPr>
        <p:blipFill>
          <a:blip r:embed="rId4"/>
          <a:srcRect/>
          <a:stretch>
            <a:fillRect/>
          </a:stretch>
        </p:blipFill>
        <p:spPr bwMode="auto">
          <a:xfrm>
            <a:off x="4968478" y="1383507"/>
            <a:ext cx="3099197" cy="2678906"/>
          </a:xfrm>
          <a:prstGeom prst="rect">
            <a:avLst/>
          </a:prstGeom>
          <a:noFill/>
          <a:ln w="12700">
            <a:solidFill>
              <a:schemeClr val="accent2">
                <a:lumMod val="60000"/>
                <a:lumOff val="40000"/>
              </a:schemeClr>
            </a:solidFill>
            <a:miter lim="800000"/>
            <a:headEnd/>
            <a:tailEnd/>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Lst>
        </p:spPr>
      </p:pic>
      <p:sp>
        <p:nvSpPr>
          <p:cNvPr id="259081" name="Rectangle 6">
            <a:extLst>
              <a:ext uri="{FF2B5EF4-FFF2-40B4-BE49-F238E27FC236}">
                <a16:creationId xmlns="" xmlns:a16="http://schemas.microsoft.com/office/drawing/2014/main" id="{490EDB1A-F48B-4C28-86EB-8F9A213092BD}"/>
              </a:ext>
            </a:extLst>
          </p:cNvPr>
          <p:cNvSpPr>
            <a:spLocks noChangeArrowheads="1"/>
          </p:cNvSpPr>
          <p:nvPr/>
        </p:nvSpPr>
        <p:spPr bwMode="auto">
          <a:xfrm>
            <a:off x="5005388" y="4121944"/>
            <a:ext cx="3038475" cy="42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algn="ctr" defTabSz="685800" eaLnBrk="1" fontAlgn="base" hangingPunct="1">
              <a:lnSpc>
                <a:spcPts val="1425"/>
              </a:lnSpc>
              <a:spcBef>
                <a:spcPct val="0"/>
              </a:spcBef>
              <a:spcAft>
                <a:spcPct val="0"/>
              </a:spcAft>
            </a:pPr>
            <a:r>
              <a:rPr lang="en-US" altLang="es-ES" sz="1275" b="1">
                <a:solidFill>
                  <a:srgbClr val="D3D3D3"/>
                </a:solidFill>
                <a:latin typeface="Arial" panose="020B0604020202020204" pitchFamily="34" charset="0"/>
                <a:cs typeface="Arial" panose="020B0604020202020204" pitchFamily="34" charset="0"/>
              </a:rPr>
              <a:t>Mean death and MI per patient</a:t>
            </a:r>
          </a:p>
          <a:p>
            <a:pPr algn="ctr" defTabSz="685800" eaLnBrk="1" fontAlgn="base" hangingPunct="1">
              <a:lnSpc>
                <a:spcPts val="1425"/>
              </a:lnSpc>
              <a:spcBef>
                <a:spcPct val="0"/>
              </a:spcBef>
              <a:spcAft>
                <a:spcPct val="0"/>
              </a:spcAft>
            </a:pPr>
            <a:r>
              <a:rPr lang="en-US" altLang="es-ES" sz="1275" b="1">
                <a:solidFill>
                  <a:srgbClr val="D3D3D3"/>
                </a:solidFill>
                <a:latin typeface="Arial" panose="020B0604020202020204" pitchFamily="34" charset="0"/>
                <a:cs typeface="Arial" panose="020B0604020202020204" pitchFamily="34" charset="0"/>
              </a:rPr>
              <a:t> 15 years/Fu</a:t>
            </a:r>
          </a:p>
        </p:txBody>
      </p:sp>
      <p:sp>
        <p:nvSpPr>
          <p:cNvPr id="18" name="Rectangle 6">
            <a:extLst>
              <a:ext uri="{FF2B5EF4-FFF2-40B4-BE49-F238E27FC236}">
                <a16:creationId xmlns="" xmlns:a16="http://schemas.microsoft.com/office/drawing/2014/main" id="{83E1B299-FC55-4A88-B6A1-E784865C0291}"/>
              </a:ext>
            </a:extLst>
          </p:cNvPr>
          <p:cNvSpPr>
            <a:spLocks noChangeArrowheads="1"/>
          </p:cNvSpPr>
          <p:nvPr/>
        </p:nvSpPr>
        <p:spPr bwMode="auto">
          <a:xfrm>
            <a:off x="1194198" y="883444"/>
            <a:ext cx="3369469" cy="48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56" tIns="34529" rIns="69056" bIns="34529">
            <a:spAutoFit/>
          </a:bodyPr>
          <a:lstStyle/>
          <a:p>
            <a:pPr algn="ctr" defTabSz="685800" fontAlgn="base">
              <a:spcBef>
                <a:spcPct val="0"/>
              </a:spcBef>
              <a:spcAft>
                <a:spcPct val="0"/>
              </a:spcAft>
              <a:defRPr/>
            </a:pPr>
            <a:r>
              <a:rPr lang="en-US" sz="1350" b="1" dirty="0">
                <a:solidFill>
                  <a:srgbClr val="009D00">
                    <a:lumMod val="20000"/>
                    <a:lumOff val="80000"/>
                  </a:srgbClr>
                </a:solidFill>
                <a:effectLst>
                  <a:outerShdw blurRad="38100" dist="38100" dir="2700000" algn="tl">
                    <a:srgbClr val="000000"/>
                  </a:outerShdw>
                </a:effectLst>
                <a:latin typeface="Arial" pitchFamily="34" charset="0"/>
                <a:cs typeface="Arial" panose="020B0604020202020204" pitchFamily="34" charset="0"/>
              </a:rPr>
              <a:t>ACC/AHA Focused Update </a:t>
            </a:r>
          </a:p>
          <a:p>
            <a:pPr algn="ctr" defTabSz="685800" fontAlgn="base">
              <a:spcBef>
                <a:spcPct val="0"/>
              </a:spcBef>
              <a:spcAft>
                <a:spcPct val="0"/>
              </a:spcAft>
              <a:defRPr/>
            </a:pPr>
            <a:r>
              <a:rPr lang="en-US" sz="1350" b="1" dirty="0">
                <a:solidFill>
                  <a:srgbClr val="009D00">
                    <a:lumMod val="20000"/>
                    <a:lumOff val="80000"/>
                  </a:srgbClr>
                </a:solidFill>
                <a:effectLst>
                  <a:outerShdw blurRad="38100" dist="38100" dir="2700000" algn="tl">
                    <a:srgbClr val="000000"/>
                  </a:outerShdw>
                </a:effectLst>
                <a:latin typeface="Arial" pitchFamily="34" charset="0"/>
                <a:cs typeface="Arial" panose="020B0604020202020204" pitchFamily="34" charset="0"/>
              </a:rPr>
              <a:t>Guidelines for UA/NSTEMI. </a:t>
            </a:r>
            <a:endParaRPr lang="es-ES_tradnl" sz="1350" b="1" dirty="0">
              <a:solidFill>
                <a:srgbClr val="009D00">
                  <a:lumMod val="20000"/>
                  <a:lumOff val="80000"/>
                </a:srgbClr>
              </a:solidFill>
              <a:latin typeface="Arial" pitchFamily="34" charset="0"/>
              <a:cs typeface="Arial" panose="020B0604020202020204" pitchFamily="34" charset="0"/>
            </a:endParaRPr>
          </a:p>
        </p:txBody>
      </p:sp>
      <p:pic>
        <p:nvPicPr>
          <p:cNvPr id="259083" name="Picture 18">
            <a:extLst>
              <a:ext uri="{FF2B5EF4-FFF2-40B4-BE49-F238E27FC236}">
                <a16:creationId xmlns="" xmlns:a16="http://schemas.microsoft.com/office/drawing/2014/main" id="{4FA0831D-C928-4899-8558-B440FEF6CD53}"/>
              </a:ext>
            </a:extLst>
          </p:cNvPr>
          <p:cNvPicPr>
            <a:picLocks noChangeAspect="1" noChangeArrowheads="1"/>
          </p:cNvPicPr>
          <p:nvPr/>
        </p:nvPicPr>
        <p:blipFill>
          <a:blip r:embed="rId5">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9084" name="Picture 17">
            <a:extLst>
              <a:ext uri="{FF2B5EF4-FFF2-40B4-BE49-F238E27FC236}">
                <a16:creationId xmlns="" xmlns:a16="http://schemas.microsoft.com/office/drawing/2014/main" id="{0BBDA83C-6E3F-4433-8D5D-BBE8120B0960}"/>
              </a:ext>
            </a:extLst>
          </p:cNvPr>
          <p:cNvPicPr>
            <a:picLocks noChangeAspect="1" noChangeArrowheads="1"/>
          </p:cNvPicPr>
          <p:nvPr/>
        </p:nvPicPr>
        <p:blipFill>
          <a:blip r:embed="rId6">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9085" name="Picture 2">
            <a:extLst>
              <a:ext uri="{FF2B5EF4-FFF2-40B4-BE49-F238E27FC236}">
                <a16:creationId xmlns="" xmlns:a16="http://schemas.microsoft.com/office/drawing/2014/main" id="{685F1F40-0C04-4924-AA15-A50E3956098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CuadroTexto">
            <a:extLst>
              <a:ext uri="{FF2B5EF4-FFF2-40B4-BE49-F238E27FC236}">
                <a16:creationId xmlns="" xmlns:a16="http://schemas.microsoft.com/office/drawing/2014/main" id="{D3C9F086-B7ED-49AA-BD6D-17C39E73F25C}"/>
              </a:ext>
            </a:extLst>
          </p:cNvPr>
          <p:cNvSpPr txBox="1"/>
          <p:nvPr/>
        </p:nvSpPr>
        <p:spPr>
          <a:xfrm>
            <a:off x="7280673" y="3346847"/>
            <a:ext cx="643125" cy="230832"/>
          </a:xfrm>
          <a:prstGeom prst="rect">
            <a:avLst/>
          </a:prstGeom>
          <a:noFill/>
        </p:spPr>
        <p:txBody>
          <a:bodyPr wrap="none">
            <a:spAutoFit/>
          </a:bodyPr>
          <a:lstStyle/>
          <a:p>
            <a:pPr defTabSz="685800" eaLnBrk="0" fontAlgn="base" hangingPunct="0">
              <a:spcBef>
                <a:spcPct val="0"/>
              </a:spcBef>
              <a:spcAft>
                <a:spcPct val="0"/>
              </a:spcAft>
              <a:defRPr/>
            </a:pPr>
            <a:r>
              <a:rPr lang="es-ES" sz="900" b="1" dirty="0">
                <a:solidFill>
                  <a:srgbClr val="919191">
                    <a:lumMod val="75000"/>
                  </a:srgbClr>
                </a:solidFill>
                <a:latin typeface="Arial" pitchFamily="34" charset="0"/>
                <a:cs typeface="Arial" panose="020B0604020202020204" pitchFamily="34" charset="0"/>
              </a:rPr>
              <a:t>p= 0.002</a:t>
            </a:r>
          </a:p>
        </p:txBody>
      </p:sp>
    </p:spTree>
    <p:extLst>
      <p:ext uri="{BB962C8B-B14F-4D97-AF65-F5344CB8AC3E}">
        <p14:creationId xmlns:p14="http://schemas.microsoft.com/office/powerpoint/2010/main" val="2036883798"/>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098" name="Picture 18">
            <a:extLst>
              <a:ext uri="{FF2B5EF4-FFF2-40B4-BE49-F238E27FC236}">
                <a16:creationId xmlns="" xmlns:a16="http://schemas.microsoft.com/office/drawing/2014/main" id="{02120E1C-1EEA-4D5A-8798-3065619F640A}"/>
              </a:ext>
            </a:extLst>
          </p:cNvPr>
          <p:cNvPicPr>
            <a:picLocks noChangeAspect="1" noChangeArrowheads="1"/>
          </p:cNvPicPr>
          <p:nvPr/>
        </p:nvPicPr>
        <p:blipFill>
          <a:blip r:embed="rId3">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0099" name="Picture 17">
            <a:extLst>
              <a:ext uri="{FF2B5EF4-FFF2-40B4-BE49-F238E27FC236}">
                <a16:creationId xmlns="" xmlns:a16="http://schemas.microsoft.com/office/drawing/2014/main" id="{019E2DDD-EF40-4B49-9D83-2F60D3C92248}"/>
              </a:ext>
            </a:extLst>
          </p:cNvPr>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7280673" y="4820841"/>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0100" name="Picture 2">
            <a:extLst>
              <a:ext uri="{FF2B5EF4-FFF2-40B4-BE49-F238E27FC236}">
                <a16:creationId xmlns="" xmlns:a16="http://schemas.microsoft.com/office/drawing/2014/main" id="{888788B3-23F3-4258-BBF9-985C47F69F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Rectángulo">
            <a:extLst>
              <a:ext uri="{FF2B5EF4-FFF2-40B4-BE49-F238E27FC236}">
                <a16:creationId xmlns="" xmlns:a16="http://schemas.microsoft.com/office/drawing/2014/main" id="{4B441BAE-D68E-437A-9203-52141FFDAEB7}"/>
              </a:ext>
            </a:extLst>
          </p:cNvPr>
          <p:cNvSpPr>
            <a:spLocks noChangeArrowheads="1"/>
          </p:cNvSpPr>
          <p:nvPr/>
        </p:nvSpPr>
        <p:spPr bwMode="auto">
          <a:xfrm>
            <a:off x="1218010" y="138113"/>
            <a:ext cx="6481763" cy="348813"/>
          </a:xfrm>
          <a:prstGeom prst="rect">
            <a:avLst/>
          </a:prstGeom>
          <a:noFill/>
          <a:ln>
            <a:noFill/>
          </a:ln>
          <a:extLst/>
        </p:spPr>
        <p:txBody>
          <a:bodyPr>
            <a:spAutoFit/>
          </a:bodyPr>
          <a:lstStyle/>
          <a:p>
            <a:pPr algn="ctr" defTabSz="685800">
              <a:lnSpc>
                <a:spcPts val="1950"/>
              </a:lnSpc>
              <a:defRPr/>
            </a:pPr>
            <a:r>
              <a:rPr lang="en-US" altLang="es-ES" b="1" kern="0" dirty="0">
                <a:solidFill>
                  <a:srgbClr val="FFFF00"/>
                </a:solidFill>
                <a:latin typeface="Arial" pitchFamily="34" charset="0"/>
                <a:cs typeface="Arial" panose="020B0604020202020204" pitchFamily="34" charset="0"/>
              </a:rPr>
              <a:t>Reperfusion Strategy in STEMI</a:t>
            </a:r>
          </a:p>
        </p:txBody>
      </p:sp>
      <p:pic>
        <p:nvPicPr>
          <p:cNvPr id="872450" name="Picture 2">
            <a:extLst>
              <a:ext uri="{FF2B5EF4-FFF2-40B4-BE49-F238E27FC236}">
                <a16:creationId xmlns="" xmlns:a16="http://schemas.microsoft.com/office/drawing/2014/main" id="{53D7EBF3-0177-4A26-BFB5-9C482E12F7C5}"/>
              </a:ext>
            </a:extLst>
          </p:cNvPr>
          <p:cNvPicPr>
            <a:picLocks noChangeAspect="1" noChangeArrowheads="1"/>
          </p:cNvPicPr>
          <p:nvPr/>
        </p:nvPicPr>
        <p:blipFill>
          <a:blip r:embed="rId6"/>
          <a:srcRect/>
          <a:stretch>
            <a:fillRect/>
          </a:stretch>
        </p:blipFill>
        <p:spPr bwMode="auto">
          <a:xfrm>
            <a:off x="3021807" y="4592241"/>
            <a:ext cx="2521744" cy="461963"/>
          </a:xfrm>
          <a:prstGeom prst="rect">
            <a:avLst/>
          </a:prstGeom>
          <a:noFill/>
          <a:ln>
            <a:noFill/>
          </a:ln>
          <a:effectLst>
            <a:prstShdw prst="shdw17" dist="17961" dir="2700000">
              <a:schemeClr val="accent1">
                <a:gamma/>
                <a:shade val="60000"/>
                <a:invGamma/>
              </a:schemeClr>
            </a:prstShdw>
          </a:effectLst>
          <a:extLst/>
        </p:spPr>
      </p:pic>
      <p:pic>
        <p:nvPicPr>
          <p:cNvPr id="872451" name="Picture 3">
            <a:extLst>
              <a:ext uri="{FF2B5EF4-FFF2-40B4-BE49-F238E27FC236}">
                <a16:creationId xmlns="" xmlns:a16="http://schemas.microsoft.com/office/drawing/2014/main" id="{516CF029-61B9-4712-968C-E5276C2D789B}"/>
              </a:ext>
            </a:extLst>
          </p:cNvPr>
          <p:cNvPicPr>
            <a:picLocks noChangeAspect="1" noChangeArrowheads="1"/>
          </p:cNvPicPr>
          <p:nvPr/>
        </p:nvPicPr>
        <p:blipFill>
          <a:blip r:embed="rId7"/>
          <a:srcRect/>
          <a:stretch>
            <a:fillRect/>
          </a:stretch>
        </p:blipFill>
        <p:spPr bwMode="auto">
          <a:xfrm>
            <a:off x="7327107" y="69057"/>
            <a:ext cx="997744" cy="465535"/>
          </a:xfrm>
          <a:prstGeom prst="rect">
            <a:avLst/>
          </a:prstGeom>
          <a:noFill/>
          <a:ln w="3175" cap="flat" cmpd="sng">
            <a:solidFill>
              <a:srgbClr val="595959"/>
            </a:solidFill>
            <a:prstDash val="solid"/>
            <a:miter lim="800000"/>
            <a:headEnd type="none" w="med" len="med"/>
            <a:tailEnd type="none" w="med" len="med"/>
          </a:ln>
          <a:effectLst>
            <a:prstShdw prst="shdw17" dist="17961" dir="2700000">
              <a:schemeClr val="accent1">
                <a:gamma/>
                <a:shade val="60000"/>
                <a:invGamma/>
              </a:schemeClr>
            </a:prstShdw>
          </a:effectLst>
          <a:extLst/>
        </p:spPr>
      </p:pic>
      <p:pic>
        <p:nvPicPr>
          <p:cNvPr id="874498" name="Picture 2">
            <a:extLst>
              <a:ext uri="{FF2B5EF4-FFF2-40B4-BE49-F238E27FC236}">
                <a16:creationId xmlns="" xmlns:a16="http://schemas.microsoft.com/office/drawing/2014/main" id="{642048DD-CDE3-4F38-8438-E75154803CDA}"/>
              </a:ext>
            </a:extLst>
          </p:cNvPr>
          <p:cNvPicPr>
            <a:picLocks noChangeAspect="1" noChangeArrowheads="1"/>
          </p:cNvPicPr>
          <p:nvPr/>
        </p:nvPicPr>
        <p:blipFill>
          <a:blip r:embed="rId8"/>
          <a:srcRect/>
          <a:stretch>
            <a:fillRect/>
          </a:stretch>
        </p:blipFill>
        <p:spPr bwMode="auto">
          <a:xfrm>
            <a:off x="2155031" y="584598"/>
            <a:ext cx="4733925" cy="3874294"/>
          </a:xfrm>
          <a:prstGeom prst="rect">
            <a:avLst/>
          </a:prstGeom>
          <a:noFill/>
          <a:ln w="9525" cap="flat" cmpd="sng">
            <a:solidFill>
              <a:schemeClr val="accent2">
                <a:lumMod val="60000"/>
                <a:lumOff val="40000"/>
              </a:schemeClr>
            </a:solidFill>
            <a:prstDash val="solid"/>
            <a:miter lim="800000"/>
            <a:headEnd type="none" w="med" len="med"/>
            <a:tailEnd type="none" w="med" len="med"/>
          </a:ln>
          <a:effectLst>
            <a:prstShdw prst="shdw17" dist="17961" dir="2700000">
              <a:schemeClr val="accent1">
                <a:gamma/>
                <a:shade val="60000"/>
                <a:invGamma/>
              </a:schemeClr>
            </a:prstShdw>
          </a:effectLst>
          <a:extLst/>
        </p:spPr>
      </p:pic>
      <p:sp>
        <p:nvSpPr>
          <p:cNvPr id="11" name="10 Rectángulo">
            <a:extLst>
              <a:ext uri="{FF2B5EF4-FFF2-40B4-BE49-F238E27FC236}">
                <a16:creationId xmlns="" xmlns:a16="http://schemas.microsoft.com/office/drawing/2014/main" id="{944F6D69-B96B-4725-8B14-AE1A94EC13B5}"/>
              </a:ext>
            </a:extLst>
          </p:cNvPr>
          <p:cNvSpPr>
            <a:spLocks noChangeArrowheads="1"/>
          </p:cNvSpPr>
          <p:nvPr/>
        </p:nvSpPr>
        <p:spPr bwMode="auto">
          <a:xfrm>
            <a:off x="4600576" y="1572817"/>
            <a:ext cx="2288381" cy="364331"/>
          </a:xfrm>
          <a:prstGeom prst="rect">
            <a:avLst/>
          </a:prstGeom>
          <a:solidFill>
            <a:schemeClr val="accent2">
              <a:alpha val="14902"/>
            </a:schemeClr>
          </a:solidFill>
          <a:ln w="19050" algn="ctr">
            <a:solidFill>
              <a:schemeClr val="accent2">
                <a:lumMod val="75000"/>
              </a:schemeClr>
            </a:solidFill>
            <a:round/>
            <a:headEnd/>
            <a:tailEnd/>
          </a:ln>
        </p:spPr>
        <p:txBody>
          <a:bodyPr wrap="none" anchor="ctr"/>
          <a:lstStyle/>
          <a:p>
            <a:pPr defTabSz="685800" eaLnBrk="0" fontAlgn="base" hangingPunct="0">
              <a:spcBef>
                <a:spcPct val="0"/>
              </a:spcBef>
              <a:spcAft>
                <a:spcPct val="0"/>
              </a:spcAft>
              <a:defRPr/>
            </a:pPr>
            <a:endParaRPr lang="es-ES">
              <a:solidFill>
                <a:srgbClr val="000000"/>
              </a:solidFill>
              <a:latin typeface="Swis721 Hv BT" pitchFamily="34" charset="0"/>
              <a:cs typeface="Arial" panose="020B0604020202020204" pitchFamily="34" charset="0"/>
            </a:endParaRPr>
          </a:p>
        </p:txBody>
      </p:sp>
      <p:sp>
        <p:nvSpPr>
          <p:cNvPr id="12" name="11 Rectángulo">
            <a:extLst>
              <a:ext uri="{FF2B5EF4-FFF2-40B4-BE49-F238E27FC236}">
                <a16:creationId xmlns="" xmlns:a16="http://schemas.microsoft.com/office/drawing/2014/main" id="{DAB52062-85CA-4DD2-B1C6-15EDD5945B4A}"/>
              </a:ext>
            </a:extLst>
          </p:cNvPr>
          <p:cNvSpPr>
            <a:spLocks noChangeArrowheads="1"/>
          </p:cNvSpPr>
          <p:nvPr/>
        </p:nvSpPr>
        <p:spPr bwMode="auto">
          <a:xfrm>
            <a:off x="4607719" y="2265760"/>
            <a:ext cx="2288381" cy="364331"/>
          </a:xfrm>
          <a:prstGeom prst="rect">
            <a:avLst/>
          </a:prstGeom>
          <a:solidFill>
            <a:srgbClr val="FF0000">
              <a:alpha val="14902"/>
            </a:srgbClr>
          </a:solidFill>
          <a:ln w="19050" algn="ctr">
            <a:solidFill>
              <a:srgbClr val="FF00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800">
              <a:solidFill>
                <a:srgbClr val="000000"/>
              </a:solidFill>
              <a:cs typeface="Arial" panose="020B0604020202020204" pitchFamily="34" charset="0"/>
            </a:endParaRPr>
          </a:p>
        </p:txBody>
      </p:sp>
      <p:sp>
        <p:nvSpPr>
          <p:cNvPr id="260107" name="1 Elipse">
            <a:extLst>
              <a:ext uri="{FF2B5EF4-FFF2-40B4-BE49-F238E27FC236}">
                <a16:creationId xmlns="" xmlns:a16="http://schemas.microsoft.com/office/drawing/2014/main" id="{9BB5EFE9-D7A5-4337-AB3B-A067BE91A208}"/>
              </a:ext>
            </a:extLst>
          </p:cNvPr>
          <p:cNvSpPr>
            <a:spLocks noChangeArrowheads="1"/>
          </p:cNvSpPr>
          <p:nvPr/>
        </p:nvSpPr>
        <p:spPr bwMode="auto">
          <a:xfrm>
            <a:off x="3556398" y="1769269"/>
            <a:ext cx="1472803" cy="616744"/>
          </a:xfrm>
          <a:prstGeom prst="ellipse">
            <a:avLst/>
          </a:prstGeom>
          <a:solidFill>
            <a:srgbClr val="FF0000">
              <a:alpha val="14902"/>
            </a:srgbClr>
          </a:solidFill>
          <a:ln w="19050" algn="ctr">
            <a:solidFill>
              <a:srgbClr val="FF0000"/>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800">
              <a:solidFill>
                <a:srgbClr val="000000"/>
              </a:solidFill>
              <a:cs typeface="Arial" panose="020B0604020202020204" pitchFamily="34" charset="0"/>
            </a:endParaRPr>
          </a:p>
        </p:txBody>
      </p:sp>
      <p:sp>
        <p:nvSpPr>
          <p:cNvPr id="260108" name="2 Rectángulo">
            <a:extLst>
              <a:ext uri="{FF2B5EF4-FFF2-40B4-BE49-F238E27FC236}">
                <a16:creationId xmlns="" xmlns:a16="http://schemas.microsoft.com/office/drawing/2014/main" id="{B301086B-BD67-4AB4-9C1B-B5F508C7B3DB}"/>
              </a:ext>
            </a:extLst>
          </p:cNvPr>
          <p:cNvSpPr>
            <a:spLocks noChangeArrowheads="1"/>
          </p:cNvSpPr>
          <p:nvPr/>
        </p:nvSpPr>
        <p:spPr bwMode="auto">
          <a:xfrm>
            <a:off x="3600450" y="3258741"/>
            <a:ext cx="900113" cy="600075"/>
          </a:xfrm>
          <a:prstGeom prst="rect">
            <a:avLst/>
          </a:prstGeom>
          <a:solidFill>
            <a:srgbClr val="001D83">
              <a:alpha val="30980"/>
            </a:srgbClr>
          </a:solidFill>
          <a:ln w="9525" algn="ctr">
            <a:solidFill>
              <a:srgbClr val="001D83"/>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800">
              <a:solidFill>
                <a:srgbClr val="000000"/>
              </a:solidFill>
              <a:cs typeface="Arial" panose="020B0604020202020204" pitchFamily="34" charset="0"/>
            </a:endParaRPr>
          </a:p>
        </p:txBody>
      </p:sp>
      <p:sp>
        <p:nvSpPr>
          <p:cNvPr id="13" name="12 Rectángulo">
            <a:extLst>
              <a:ext uri="{FF2B5EF4-FFF2-40B4-BE49-F238E27FC236}">
                <a16:creationId xmlns="" xmlns:a16="http://schemas.microsoft.com/office/drawing/2014/main" id="{E42B5EF9-4F74-4140-AF7B-699E40E2B106}"/>
              </a:ext>
            </a:extLst>
          </p:cNvPr>
          <p:cNvSpPr>
            <a:spLocks noChangeArrowheads="1"/>
          </p:cNvSpPr>
          <p:nvPr/>
        </p:nvSpPr>
        <p:spPr bwMode="auto">
          <a:xfrm>
            <a:off x="4507706" y="3309938"/>
            <a:ext cx="2381250" cy="497681"/>
          </a:xfrm>
          <a:prstGeom prst="rect">
            <a:avLst/>
          </a:prstGeom>
          <a:solidFill>
            <a:srgbClr val="001D83">
              <a:alpha val="30980"/>
            </a:srgbClr>
          </a:solidFill>
          <a:ln w="9525" algn="ctr">
            <a:solidFill>
              <a:srgbClr val="001D83"/>
            </a:solidFill>
            <a:round/>
            <a:headEnd/>
            <a:tailEnd/>
          </a:ln>
        </p:spPr>
        <p:txBody>
          <a:bodyPr wrap="none" anchor="ctr"/>
          <a:lstStyle>
            <a:lvl1pPr eaLnBrk="0" hangingPunct="0">
              <a:defRPr sz="2400">
                <a:solidFill>
                  <a:schemeClr val="tx1"/>
                </a:solidFill>
                <a:latin typeface="Swis721 Hv BT" pitchFamily="34" charset="0"/>
              </a:defRPr>
            </a:lvl1pPr>
            <a:lvl2pPr marL="742950" indent="-285750" eaLnBrk="0" hangingPunct="0">
              <a:defRPr sz="2400">
                <a:solidFill>
                  <a:schemeClr val="tx1"/>
                </a:solidFill>
                <a:latin typeface="Swis721 Hv BT" pitchFamily="34" charset="0"/>
              </a:defRPr>
            </a:lvl2pPr>
            <a:lvl3pPr marL="1143000" indent="-228600" eaLnBrk="0" hangingPunct="0">
              <a:defRPr sz="2400">
                <a:solidFill>
                  <a:schemeClr val="tx1"/>
                </a:solidFill>
                <a:latin typeface="Swis721 Hv BT" pitchFamily="34" charset="0"/>
              </a:defRPr>
            </a:lvl3pPr>
            <a:lvl4pPr marL="1600200" indent="-228600" eaLnBrk="0" hangingPunct="0">
              <a:defRPr sz="2400">
                <a:solidFill>
                  <a:schemeClr val="tx1"/>
                </a:solidFill>
                <a:latin typeface="Swis721 Hv BT" pitchFamily="34" charset="0"/>
              </a:defRPr>
            </a:lvl4pPr>
            <a:lvl5pPr marL="2057400" indent="-228600" eaLnBrk="0" hangingPunct="0">
              <a:defRPr sz="2400">
                <a:solidFill>
                  <a:schemeClr val="tx1"/>
                </a:solidFill>
                <a:latin typeface="Swis721 Hv BT" pitchFamily="34" charset="0"/>
              </a:defRPr>
            </a:lvl5pPr>
            <a:lvl6pPr marL="2514600" indent="-228600" eaLnBrk="0" fontAlgn="base" hangingPunct="0">
              <a:spcBef>
                <a:spcPct val="0"/>
              </a:spcBef>
              <a:spcAft>
                <a:spcPct val="0"/>
              </a:spcAft>
              <a:defRPr sz="2400">
                <a:solidFill>
                  <a:schemeClr val="tx1"/>
                </a:solidFill>
                <a:latin typeface="Swis721 Hv BT" pitchFamily="34" charset="0"/>
              </a:defRPr>
            </a:lvl6pPr>
            <a:lvl7pPr marL="2971800" indent="-228600" eaLnBrk="0" fontAlgn="base" hangingPunct="0">
              <a:spcBef>
                <a:spcPct val="0"/>
              </a:spcBef>
              <a:spcAft>
                <a:spcPct val="0"/>
              </a:spcAft>
              <a:defRPr sz="2400">
                <a:solidFill>
                  <a:schemeClr val="tx1"/>
                </a:solidFill>
                <a:latin typeface="Swis721 Hv BT" pitchFamily="34" charset="0"/>
              </a:defRPr>
            </a:lvl7pPr>
            <a:lvl8pPr marL="3429000" indent="-228600" eaLnBrk="0" fontAlgn="base" hangingPunct="0">
              <a:spcBef>
                <a:spcPct val="0"/>
              </a:spcBef>
              <a:spcAft>
                <a:spcPct val="0"/>
              </a:spcAft>
              <a:defRPr sz="2400">
                <a:solidFill>
                  <a:schemeClr val="tx1"/>
                </a:solidFill>
                <a:latin typeface="Swis721 Hv BT" pitchFamily="34" charset="0"/>
              </a:defRPr>
            </a:lvl8pPr>
            <a:lvl9pPr marL="3886200" indent="-228600" eaLnBrk="0" fontAlgn="base" hangingPunct="0">
              <a:spcBef>
                <a:spcPct val="0"/>
              </a:spcBef>
              <a:spcAft>
                <a:spcPct val="0"/>
              </a:spcAft>
              <a:defRPr sz="2400">
                <a:solidFill>
                  <a:schemeClr val="tx1"/>
                </a:solidFill>
                <a:latin typeface="Swis721 Hv BT" pitchFamily="34" charset="0"/>
              </a:defRPr>
            </a:lvl9pPr>
          </a:lstStyle>
          <a:p>
            <a:pPr defTabSz="685800" fontAlgn="base">
              <a:spcBef>
                <a:spcPct val="0"/>
              </a:spcBef>
              <a:spcAft>
                <a:spcPct val="0"/>
              </a:spcAft>
            </a:pPr>
            <a:endParaRPr lang="es-ES" altLang="es-ES" sz="1800">
              <a:solidFill>
                <a:srgbClr val="000000"/>
              </a:solidFill>
              <a:cs typeface="Arial" panose="020B0604020202020204" pitchFamily="34" charset="0"/>
            </a:endParaRPr>
          </a:p>
        </p:txBody>
      </p:sp>
    </p:spTree>
    <p:extLst>
      <p:ext uri="{BB962C8B-B14F-4D97-AF65-F5344CB8AC3E}">
        <p14:creationId xmlns:p14="http://schemas.microsoft.com/office/powerpoint/2010/main" val="81441838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30">
            <a:extLst>
              <a:ext uri="{FF2B5EF4-FFF2-40B4-BE49-F238E27FC236}">
                <a16:creationId xmlns="" xmlns:a16="http://schemas.microsoft.com/office/drawing/2014/main" id="{8BFE3794-73BB-4574-B4D0-77E5967B572D}"/>
              </a:ext>
            </a:extLst>
          </p:cNvPr>
          <p:cNvSpPr>
            <a:spLocks noChangeArrowheads="1"/>
          </p:cNvSpPr>
          <p:nvPr/>
        </p:nvSpPr>
        <p:spPr bwMode="auto">
          <a:xfrm>
            <a:off x="1339454" y="2030016"/>
            <a:ext cx="5298281" cy="434578"/>
          </a:xfrm>
          <a:prstGeom prst="rect">
            <a:avLst/>
          </a:prstGeom>
          <a:solidFill>
            <a:srgbClr val="003366"/>
          </a:solidFill>
          <a:ln w="9525">
            <a:solidFill>
              <a:srgbClr val="FFFF66"/>
            </a:solidFill>
            <a:miter lim="800000"/>
            <a:headEnd/>
            <a:tailEnd/>
          </a:ln>
          <a:effectLst/>
        </p:spPr>
        <p:txBody>
          <a:bodyPr wrap="none" anchor="ctr"/>
          <a:lstStyle/>
          <a:p>
            <a:pPr defTabSz="685800" eaLnBrk="0" fontAlgn="base" hangingPunct="0">
              <a:lnSpc>
                <a:spcPts val="3450"/>
              </a:lnSpc>
              <a:spcBef>
                <a:spcPct val="0"/>
              </a:spcBef>
              <a:spcAft>
                <a:spcPct val="0"/>
              </a:spcAft>
              <a:defRPr/>
            </a:pPr>
            <a:endParaRPr lang="es-ES">
              <a:solidFill>
                <a:srgbClr val="000000"/>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sp>
        <p:nvSpPr>
          <p:cNvPr id="173058" name="Rectangle 1026">
            <a:extLst>
              <a:ext uri="{FF2B5EF4-FFF2-40B4-BE49-F238E27FC236}">
                <a16:creationId xmlns="" xmlns:a16="http://schemas.microsoft.com/office/drawing/2014/main" id="{EEEAB08E-5D65-425B-B033-63F937FE33EB}"/>
              </a:ext>
            </a:extLst>
          </p:cNvPr>
          <p:cNvSpPr>
            <a:spLocks noChangeArrowheads="1"/>
          </p:cNvSpPr>
          <p:nvPr/>
        </p:nvSpPr>
        <p:spPr bwMode="auto">
          <a:xfrm>
            <a:off x="714375" y="0"/>
            <a:ext cx="7715250" cy="910829"/>
          </a:xfrm>
          <a:prstGeom prst="rect">
            <a:avLst/>
          </a:prstGeom>
          <a:solidFill>
            <a:srgbClr val="000061"/>
          </a:solidFill>
          <a:ln w="9525">
            <a:noFill/>
            <a:miter lim="800000"/>
            <a:headEnd/>
            <a:tailEnd/>
          </a:ln>
          <a:effectLst/>
        </p:spPr>
        <p:txBody>
          <a:bodyPr wrap="none" anchor="ctr"/>
          <a:lstStyle/>
          <a:p>
            <a:pPr defTabSz="685800" fontAlgn="base">
              <a:spcBef>
                <a:spcPct val="0"/>
              </a:spcBef>
              <a:spcAft>
                <a:spcPct val="0"/>
              </a:spcAft>
              <a:defRPr/>
            </a:pPr>
            <a:endParaRPr lang="en-US" sz="1650" dirty="0">
              <a:solidFill>
                <a:srgbClr val="000000"/>
              </a:solidFill>
              <a:effectLst>
                <a:outerShdw blurRad="38100" dist="38100" dir="2700000" algn="tl">
                  <a:srgbClr val="FFFFFF"/>
                </a:outerShdw>
              </a:effectLst>
              <a:latin typeface="Swis721 Hv BT" pitchFamily="34" charset="0"/>
              <a:cs typeface="Arial" panose="020B0604020202020204" pitchFamily="34" charset="0"/>
            </a:endParaRPr>
          </a:p>
        </p:txBody>
      </p:sp>
      <p:sp>
        <p:nvSpPr>
          <p:cNvPr id="173059" name="Line 1027">
            <a:extLst>
              <a:ext uri="{FF2B5EF4-FFF2-40B4-BE49-F238E27FC236}">
                <a16:creationId xmlns="" xmlns:a16="http://schemas.microsoft.com/office/drawing/2014/main" id="{58880AE3-4EA7-4B5A-9FA5-EFD952F24C71}"/>
              </a:ext>
            </a:extLst>
          </p:cNvPr>
          <p:cNvSpPr>
            <a:spLocks noChangeShapeType="1"/>
          </p:cNvSpPr>
          <p:nvPr/>
        </p:nvSpPr>
        <p:spPr bwMode="auto">
          <a:xfrm>
            <a:off x="714375" y="910829"/>
            <a:ext cx="7705725" cy="0"/>
          </a:xfrm>
          <a:prstGeom prst="line">
            <a:avLst/>
          </a:prstGeom>
          <a:noFill/>
          <a:ln w="12700">
            <a:solidFill>
              <a:srgbClr val="C4C4C4"/>
            </a:solidFill>
            <a:round/>
            <a:headEnd type="none" w="sm" len="sm"/>
            <a:tailEnd type="none" w="sm" len="sm"/>
          </a:ln>
          <a:effectLst>
            <a:outerShdw dist="17961" dir="2700000" algn="ctr" rotWithShape="0">
              <a:schemeClr val="tx2"/>
            </a:outerShdw>
          </a:effectLst>
        </p:spPr>
        <p:txBody>
          <a:bodyPr wrap="none" anchor="ctr"/>
          <a:lstStyle/>
          <a:p>
            <a:pPr defTabSz="685800" fontAlgn="base">
              <a:spcBef>
                <a:spcPct val="0"/>
              </a:spcBef>
              <a:spcAft>
                <a:spcPct val="0"/>
              </a:spcAft>
              <a:defRPr/>
            </a:pPr>
            <a:endParaRPr lang="es-ES" sz="1350">
              <a:solidFill>
                <a:srgbClr val="000000"/>
              </a:solidFill>
              <a:effectLst>
                <a:outerShdw blurRad="38100" dist="38100" dir="2700000" algn="tl">
                  <a:srgbClr val="000000">
                    <a:alpha val="43137"/>
                  </a:srgbClr>
                </a:outerShdw>
              </a:effectLst>
              <a:latin typeface="Arial" pitchFamily="34" charset="0"/>
              <a:cs typeface="Arial" panose="020B0604020202020204" pitchFamily="34" charset="0"/>
            </a:endParaRPr>
          </a:p>
        </p:txBody>
      </p:sp>
      <p:pic>
        <p:nvPicPr>
          <p:cNvPr id="261125" name="Picture 17">
            <a:extLst>
              <a:ext uri="{FF2B5EF4-FFF2-40B4-BE49-F238E27FC236}">
                <a16:creationId xmlns="" xmlns:a16="http://schemas.microsoft.com/office/drawing/2014/main" id="{FBAAECBF-19C5-4994-9260-56F29E109FA7}"/>
              </a:ext>
            </a:extLst>
          </p:cNvPr>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7272338" y="4812507"/>
            <a:ext cx="1135856" cy="321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1126" name="Picture 18">
            <a:extLst>
              <a:ext uri="{FF2B5EF4-FFF2-40B4-BE49-F238E27FC236}">
                <a16:creationId xmlns="" xmlns:a16="http://schemas.microsoft.com/office/drawing/2014/main" id="{894E6160-59DE-4A26-BCC0-EFF68C28DBA5}"/>
              </a:ext>
            </a:extLst>
          </p:cNvPr>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735807" y="4730354"/>
            <a:ext cx="82153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a:extLst>
              <a:ext uri="{FF2B5EF4-FFF2-40B4-BE49-F238E27FC236}">
                <a16:creationId xmlns="" xmlns:a16="http://schemas.microsoft.com/office/drawing/2014/main" id="{695EE77D-B0AE-4A73-A008-2047CABFE20C}"/>
              </a:ext>
            </a:extLst>
          </p:cNvPr>
          <p:cNvSpPr/>
          <p:nvPr/>
        </p:nvSpPr>
        <p:spPr>
          <a:xfrm>
            <a:off x="1288256" y="229791"/>
            <a:ext cx="6581775" cy="400110"/>
          </a:xfrm>
          <a:prstGeom prst="rect">
            <a:avLst/>
          </a:prstGeom>
        </p:spPr>
        <p:txBody>
          <a:bodyPr>
            <a:spAutoFit/>
          </a:bodyPr>
          <a:lstStyle/>
          <a:p>
            <a:pPr algn="ctr" defTabSz="685800">
              <a:lnSpc>
                <a:spcPts val="2400"/>
              </a:lnSpc>
              <a:defRPr/>
            </a:pPr>
            <a:r>
              <a:rPr lang="es-ES" sz="2400" b="1" kern="0" dirty="0">
                <a:solidFill>
                  <a:srgbClr val="FFFF00"/>
                </a:solidFill>
                <a:effectLst>
                  <a:outerShdw blurRad="38100" dist="38100" dir="2700000" algn="tl">
                    <a:srgbClr val="000000"/>
                  </a:outerShdw>
                </a:effectLst>
                <a:latin typeface="Arial" pitchFamily="34" charset="0"/>
                <a:cs typeface="Arial" panose="020B0604020202020204" pitchFamily="34" charset="0"/>
              </a:rPr>
              <a:t>SCA reciente. Pacientes de riesgo similar</a:t>
            </a:r>
            <a:endParaRPr lang="es-ES" sz="2400" b="1" kern="0" dirty="0">
              <a:solidFill>
                <a:srgbClr val="00AE00">
                  <a:lumMod val="40000"/>
                  <a:lumOff val="60000"/>
                </a:srgbClr>
              </a:solidFill>
              <a:effectLst>
                <a:outerShdw blurRad="38100" dist="38100" dir="2700000" algn="tl">
                  <a:srgbClr val="000000"/>
                </a:outerShdw>
              </a:effectLst>
              <a:latin typeface="Arial" pitchFamily="34" charset="0"/>
              <a:cs typeface="Arial" panose="020B0604020202020204" pitchFamily="34" charset="0"/>
            </a:endParaRPr>
          </a:p>
        </p:txBody>
      </p:sp>
      <p:pic>
        <p:nvPicPr>
          <p:cNvPr id="261128" name="Picture 2">
            <a:extLst>
              <a:ext uri="{FF2B5EF4-FFF2-40B4-BE49-F238E27FC236}">
                <a16:creationId xmlns="" xmlns:a16="http://schemas.microsoft.com/office/drawing/2014/main" id="{EAE1F85F-F942-494E-AF74-1CACBCE4B3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1269" y="4823223"/>
            <a:ext cx="935831" cy="31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029">
            <a:extLst>
              <a:ext uri="{FF2B5EF4-FFF2-40B4-BE49-F238E27FC236}">
                <a16:creationId xmlns="" xmlns:a16="http://schemas.microsoft.com/office/drawing/2014/main" id="{B4BCE9B9-003C-496A-8F3F-C4E765630056}"/>
              </a:ext>
            </a:extLst>
          </p:cNvPr>
          <p:cNvSpPr>
            <a:spLocks noChangeArrowheads="1"/>
          </p:cNvSpPr>
          <p:nvPr/>
        </p:nvSpPr>
        <p:spPr bwMode="auto">
          <a:xfrm>
            <a:off x="1765697" y="1308497"/>
            <a:ext cx="6337697" cy="3209053"/>
          </a:xfrm>
          <a:prstGeom prst="rect">
            <a:avLst/>
          </a:prstGeom>
          <a:noFill/>
          <a:ln w="9525">
            <a:noFill/>
            <a:miter lim="800000"/>
            <a:headEnd/>
            <a:tailEnd/>
          </a:ln>
          <a:effectLst/>
        </p:spPr>
        <p:txBody>
          <a:bodyPr lIns="69056" tIns="34529" rIns="69056" bIns="34529">
            <a:spAutoFit/>
          </a:bodyPr>
          <a:lstStyle/>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1.-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Pronóstico inicial y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de los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SCAs</a:t>
            </a:r>
            <a:endPar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endParaRP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2.-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Pronóstico y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 largo plazo </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3.-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Tto</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hipolipemiante</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en los </a:t>
            </a:r>
            <a:r>
              <a:rPr lang="es-ES" sz="2250" b="1" dirty="0" err="1">
                <a:solidFill>
                  <a:srgbClr val="FFFFFF"/>
                </a:solidFill>
                <a:effectLst>
                  <a:outerShdw blurRad="38100" dist="38100" dir="2700000" algn="tl">
                    <a:srgbClr val="000000"/>
                  </a:outerShdw>
                </a:effectLst>
                <a:latin typeface="Arial" pitchFamily="34" charset="0"/>
                <a:cs typeface="Arial" panose="020B0604020202020204" pitchFamily="34" charset="0"/>
              </a:rPr>
              <a:t>SCAs</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 </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4.-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Otros pacientes de elevado riesgo</a:t>
            </a:r>
          </a:p>
          <a:p>
            <a:pPr algn="just" defTabSz="142875" fontAlgn="base">
              <a:lnSpc>
                <a:spcPts val="3600"/>
              </a:lnSpc>
              <a:spcBef>
                <a:spcPct val="0"/>
              </a:spcBef>
              <a:spcAft>
                <a:spcPct val="60000"/>
              </a:spcAft>
              <a:tabLst>
                <a:tab pos="357188" algn="l"/>
              </a:tabLst>
              <a:defRPr/>
            </a:pPr>
            <a:r>
              <a:rPr lang="es-ES" sz="2250" b="1" dirty="0">
                <a:solidFill>
                  <a:srgbClr val="FFFF00"/>
                </a:solidFill>
                <a:effectLst>
                  <a:outerShdw blurRad="38100" dist="38100" dir="2700000" algn="tl">
                    <a:srgbClr val="000000"/>
                  </a:outerShdw>
                </a:effectLst>
                <a:latin typeface="Arial" pitchFamily="34" charset="0"/>
                <a:cs typeface="Arial" panose="020B0604020202020204" pitchFamily="34" charset="0"/>
              </a:rPr>
              <a:t>5.- </a:t>
            </a:r>
            <a:r>
              <a:rPr lang="es-ES" sz="2250" b="1" dirty="0">
                <a:solidFill>
                  <a:srgbClr val="FFFFFF"/>
                </a:solidFill>
                <a:effectLst>
                  <a:outerShdw blurRad="38100" dist="38100" dir="2700000" algn="tl">
                    <a:srgbClr val="000000"/>
                  </a:outerShdw>
                </a:effectLst>
                <a:latin typeface="Arial" pitchFamily="34" charset="0"/>
                <a:cs typeface="Arial" panose="020B0604020202020204" pitchFamily="34" charset="0"/>
              </a:rPr>
              <a:t>Potenciales candidatos a  iPCSK9 </a:t>
            </a:r>
          </a:p>
        </p:txBody>
      </p:sp>
    </p:spTree>
    <p:extLst>
      <p:ext uri="{BB962C8B-B14F-4D97-AF65-F5344CB8AC3E}">
        <p14:creationId xmlns:p14="http://schemas.microsoft.com/office/powerpoint/2010/main" val="335732538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heme/theme1.xml><?xml version="1.0" encoding="utf-8"?>
<a:theme xmlns:a="http://schemas.openxmlformats.org/drawingml/2006/main" name="5_Fireball">
  <a:themeElements>
    <a:clrScheme name="2_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fontScheme name="2_Firebal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b"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accent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b"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accent1"/>
            </a:solidFill>
            <a:effectLst/>
            <a:latin typeface="Arial" charset="0"/>
          </a:defRPr>
        </a:defPPr>
      </a:lstStyle>
    </a:lnDef>
  </a:objectDefaults>
  <a:extraClrSchemeLst>
    <a:extraClrScheme>
      <a:clrScheme name="2_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2_Fireball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2_Firebal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28_predeter">
  <a:themeElements>
    <a:clrScheme name="">
      <a:dk1>
        <a:srgbClr val="000000"/>
      </a:dk1>
      <a:lt1>
        <a:srgbClr val="0027AF"/>
      </a:lt1>
      <a:dk2>
        <a:srgbClr val="000000"/>
      </a:dk2>
      <a:lt2>
        <a:srgbClr val="919191"/>
      </a:lt2>
      <a:accent1>
        <a:srgbClr val="618FFD"/>
      </a:accent1>
      <a:accent2>
        <a:srgbClr val="00AE00"/>
      </a:accent2>
      <a:accent3>
        <a:srgbClr val="AAACD4"/>
      </a:accent3>
      <a:accent4>
        <a:srgbClr val="000000"/>
      </a:accent4>
      <a:accent5>
        <a:srgbClr val="B7C6FE"/>
      </a:accent5>
      <a:accent6>
        <a:srgbClr val="009D00"/>
      </a:accent6>
      <a:hlink>
        <a:srgbClr val="FC0128"/>
      </a:hlink>
      <a:folHlink>
        <a:srgbClr val="CECECE"/>
      </a:folHlink>
    </a:clrScheme>
    <a:fontScheme name="27_prede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7_predeter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7_predeter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27_predeter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7_predeter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7_predeter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7_predeter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27_predeter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3_Presentación en blanco">
  <a:themeElements>
    <a:clrScheme name="Presentación en bl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resentación en blanc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ción en bl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ción en blanc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ción en blanc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ción en blanc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ción en blanc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ción en blanc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ción en blanc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Presentación en blanco">
  <a:themeElements>
    <a:clrScheme name="1_Presentación en bl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Presentación en blanc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resentación en bl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Presentación en blanc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Presentación en blanc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Presentación en blanc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Presentación en blanc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Presentación en blanc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Presentación en blanc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5_predeter">
  <a:themeElements>
    <a:clrScheme name="">
      <a:dk1>
        <a:srgbClr val="000000"/>
      </a:dk1>
      <a:lt1>
        <a:srgbClr val="0027AF"/>
      </a:lt1>
      <a:dk2>
        <a:srgbClr val="000000"/>
      </a:dk2>
      <a:lt2>
        <a:srgbClr val="919191"/>
      </a:lt2>
      <a:accent1>
        <a:srgbClr val="618FFD"/>
      </a:accent1>
      <a:accent2>
        <a:srgbClr val="00AE00"/>
      </a:accent2>
      <a:accent3>
        <a:srgbClr val="AAACD4"/>
      </a:accent3>
      <a:accent4>
        <a:srgbClr val="000000"/>
      </a:accent4>
      <a:accent5>
        <a:srgbClr val="B7C6FE"/>
      </a:accent5>
      <a:accent6>
        <a:srgbClr val="009D00"/>
      </a:accent6>
      <a:hlink>
        <a:srgbClr val="FC0128"/>
      </a:hlink>
      <a:folHlink>
        <a:srgbClr val="CECECE"/>
      </a:folHlink>
    </a:clrScheme>
    <a:fontScheme name="9_predeter">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9_predeter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9_predeter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9_predeter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9_predeter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9_predeter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9_predeter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9_predeter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1_predeter">
  <a:themeElements>
    <a:clrScheme name="">
      <a:dk1>
        <a:srgbClr val="000000"/>
      </a:dk1>
      <a:lt1>
        <a:srgbClr val="0027AF"/>
      </a:lt1>
      <a:dk2>
        <a:srgbClr val="000000"/>
      </a:dk2>
      <a:lt2>
        <a:srgbClr val="919191"/>
      </a:lt2>
      <a:accent1>
        <a:srgbClr val="618FFD"/>
      </a:accent1>
      <a:accent2>
        <a:srgbClr val="00AE00"/>
      </a:accent2>
      <a:accent3>
        <a:srgbClr val="AAACD4"/>
      </a:accent3>
      <a:accent4>
        <a:srgbClr val="000000"/>
      </a:accent4>
      <a:accent5>
        <a:srgbClr val="B7C6FE"/>
      </a:accent5>
      <a:accent6>
        <a:srgbClr val="009D00"/>
      </a:accent6>
      <a:hlink>
        <a:srgbClr val="FC0128"/>
      </a:hlink>
      <a:folHlink>
        <a:srgbClr val="CECECE"/>
      </a:folHlink>
    </a:clrScheme>
    <a:fontScheme name="1_prede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redeter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predeter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predeter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predeter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predeter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predeter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predeter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9_predeter">
  <a:themeElements>
    <a:clrScheme name="">
      <a:dk1>
        <a:srgbClr val="000000"/>
      </a:dk1>
      <a:lt1>
        <a:srgbClr val="0027AF"/>
      </a:lt1>
      <a:dk2>
        <a:srgbClr val="000000"/>
      </a:dk2>
      <a:lt2>
        <a:srgbClr val="919191"/>
      </a:lt2>
      <a:accent1>
        <a:srgbClr val="618FFD"/>
      </a:accent1>
      <a:accent2>
        <a:srgbClr val="00AE00"/>
      </a:accent2>
      <a:accent3>
        <a:srgbClr val="AAACD4"/>
      </a:accent3>
      <a:accent4>
        <a:srgbClr val="000000"/>
      </a:accent4>
      <a:accent5>
        <a:srgbClr val="B7C6FE"/>
      </a:accent5>
      <a:accent6>
        <a:srgbClr val="009D00"/>
      </a:accent6>
      <a:hlink>
        <a:srgbClr val="FC0128"/>
      </a:hlink>
      <a:folHlink>
        <a:srgbClr val="CECECE"/>
      </a:folHlink>
    </a:clrScheme>
    <a:fontScheme name="8_predeter">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Swis721 Hv BT" pitchFamily="34" charset="0"/>
          </a:defRPr>
        </a:defPPr>
      </a:lstStyle>
    </a:spDef>
    <a:ln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Swis721 Hv BT" pitchFamily="34" charset="0"/>
          </a:defRPr>
        </a:defPPr>
      </a:lstStyle>
    </a:lnDef>
  </a:objectDefaults>
  <a:extraClrSchemeLst>
    <a:extraClrScheme>
      <a:clrScheme name="8_predeter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_predeter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_predeter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_predeter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_predeter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_predeter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_predeter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7_predeter">
  <a:themeElements>
    <a:clrScheme name="">
      <a:dk1>
        <a:srgbClr val="000000"/>
      </a:dk1>
      <a:lt1>
        <a:srgbClr val="0027AF"/>
      </a:lt1>
      <a:dk2>
        <a:srgbClr val="000000"/>
      </a:dk2>
      <a:lt2>
        <a:srgbClr val="919191"/>
      </a:lt2>
      <a:accent1>
        <a:srgbClr val="618FFD"/>
      </a:accent1>
      <a:accent2>
        <a:srgbClr val="00AE00"/>
      </a:accent2>
      <a:accent3>
        <a:srgbClr val="AAACD4"/>
      </a:accent3>
      <a:accent4>
        <a:srgbClr val="000000"/>
      </a:accent4>
      <a:accent5>
        <a:srgbClr val="B7C6FE"/>
      </a:accent5>
      <a:accent6>
        <a:srgbClr val="009D00"/>
      </a:accent6>
      <a:hlink>
        <a:srgbClr val="FC0128"/>
      </a:hlink>
      <a:folHlink>
        <a:srgbClr val="CECECE"/>
      </a:folHlink>
    </a:clrScheme>
    <a:fontScheme name="27_prede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7_predeter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7_predeter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27_predeter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7_predeter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7_predeter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7_predeter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27_predeter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G&amp;t">
  <a:themeElements>
    <a:clrScheme name="">
      <a:dk1>
        <a:srgbClr val="FFBA00"/>
      </a:dk1>
      <a:lt1>
        <a:srgbClr val="FFFFFF"/>
      </a:lt1>
      <a:dk2>
        <a:srgbClr val="0033AB"/>
      </a:dk2>
      <a:lt2>
        <a:srgbClr val="FFFF19"/>
      </a:lt2>
      <a:accent1>
        <a:srgbClr val="73FF54"/>
      </a:accent1>
      <a:accent2>
        <a:srgbClr val="00FFFF"/>
      </a:accent2>
      <a:accent3>
        <a:srgbClr val="AAADD2"/>
      </a:accent3>
      <a:accent4>
        <a:srgbClr val="DADADA"/>
      </a:accent4>
      <a:accent5>
        <a:srgbClr val="BCFFB3"/>
      </a:accent5>
      <a:accent6>
        <a:srgbClr val="00E7E7"/>
      </a:accent6>
      <a:hlink>
        <a:srgbClr val="FF7F85"/>
      </a:hlink>
      <a:folHlink>
        <a:srgbClr val="7DFFD1"/>
      </a:folHlink>
    </a:clrScheme>
    <a:fontScheme name="G&amp;t">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G&am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am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am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am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am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am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am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EB6916E2FA23742BB0CC296FD5401EC" ma:contentTypeVersion="7" ma:contentTypeDescription="Crear nuevo documento." ma:contentTypeScope="" ma:versionID="01606be6a33336ebb836a0a6917c718f">
  <xsd:schema xmlns:xsd="http://www.w3.org/2001/XMLSchema" xmlns:xs="http://www.w3.org/2001/XMLSchema" xmlns:p="http://schemas.microsoft.com/office/2006/metadata/properties" xmlns:ns2="0a48318d-56ff-4603-8304-03c521e24ef5" targetNamespace="http://schemas.microsoft.com/office/2006/metadata/properties" ma:root="true" ma:fieldsID="ca36339ee7bf3ca378c0f5924813b635" ns2:_="">
    <xsd:import namespace="0a48318d-56ff-4603-8304-03c521e24ef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48318d-56ff-4603-8304-03c521e24e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4DD5007-D832-47A4-A55F-107B959E62A2}"/>
</file>

<file path=customXml/itemProps2.xml><?xml version="1.0" encoding="utf-8"?>
<ds:datastoreItem xmlns:ds="http://schemas.openxmlformats.org/officeDocument/2006/customXml" ds:itemID="{69CB3E03-49EB-4156-AE63-3EB21D37DE9C}"/>
</file>

<file path=customXml/itemProps3.xml><?xml version="1.0" encoding="utf-8"?>
<ds:datastoreItem xmlns:ds="http://schemas.openxmlformats.org/officeDocument/2006/customXml" ds:itemID="{3D6E96A3-33FA-474D-8FD6-BECE33F0AC57}"/>
</file>

<file path=docProps/app.xml><?xml version="1.0" encoding="utf-8"?>
<Properties xmlns="http://schemas.openxmlformats.org/officeDocument/2006/extended-properties" xmlns:vt="http://schemas.openxmlformats.org/officeDocument/2006/docPropsVTypes">
  <TotalTime>1996</TotalTime>
  <Words>3079</Words>
  <Application>Microsoft Office PowerPoint</Application>
  <PresentationFormat>Presentación en pantalla (16:9)</PresentationFormat>
  <Paragraphs>490</Paragraphs>
  <Slides>32</Slides>
  <Notes>32</Notes>
  <HiddenSlides>1</HiddenSlides>
  <MMClips>0</MMClips>
  <ScaleCrop>false</ScaleCrop>
  <HeadingPairs>
    <vt:vector size="4" baseType="variant">
      <vt:variant>
        <vt:lpstr>Tema</vt:lpstr>
      </vt:variant>
      <vt:variant>
        <vt:i4>11</vt:i4>
      </vt:variant>
      <vt:variant>
        <vt:lpstr>Títulos de diapositiva</vt:lpstr>
      </vt:variant>
      <vt:variant>
        <vt:i4>32</vt:i4>
      </vt:variant>
    </vt:vector>
  </HeadingPairs>
  <TitlesOfParts>
    <vt:vector size="43" baseType="lpstr">
      <vt:lpstr>5_Fireball</vt:lpstr>
      <vt:lpstr>1_Presentación en blanco</vt:lpstr>
      <vt:lpstr>15_predeter</vt:lpstr>
      <vt:lpstr>11_predeter</vt:lpstr>
      <vt:lpstr>2_Diseño predeterminado</vt:lpstr>
      <vt:lpstr>9_predeter</vt:lpstr>
      <vt:lpstr>6_Diseño predeterminado</vt:lpstr>
      <vt:lpstr>27_predeter</vt:lpstr>
      <vt:lpstr>G&amp;t</vt:lpstr>
      <vt:lpstr>28_predeter</vt:lpstr>
      <vt:lpstr>3_Presentación en blanco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dc:creator>
  <cp:lastModifiedBy>Carreter Mauri, Lara /ES</cp:lastModifiedBy>
  <cp:revision>60</cp:revision>
  <dcterms:created xsi:type="dcterms:W3CDTF">2018-03-23T10:47:05Z</dcterms:created>
  <dcterms:modified xsi:type="dcterms:W3CDTF">2018-06-12T11:34:17Z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0x0101002EB6916E2FA23742BB0CC296FD5401EC</vt:lpwstr>
  </property>
</Properties>
</file>