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notesSlides/notesSlide20.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8" r:id="rId2"/>
    <p:sldMasterId id="2147483886" r:id="rId3"/>
    <p:sldMasterId id="2147484075" r:id="rId4"/>
  </p:sldMasterIdLst>
  <p:notesMasterIdLst>
    <p:notesMasterId r:id="rId53"/>
  </p:notesMasterIdLst>
  <p:sldIdLst>
    <p:sldId id="298" r:id="rId5"/>
    <p:sldId id="388" r:id="rId6"/>
    <p:sldId id="389" r:id="rId7"/>
    <p:sldId id="390" r:id="rId8"/>
    <p:sldId id="391" r:id="rId9"/>
    <p:sldId id="392" r:id="rId10"/>
    <p:sldId id="393" r:id="rId11"/>
    <p:sldId id="394" r:id="rId12"/>
    <p:sldId id="395" r:id="rId13"/>
    <p:sldId id="396" r:id="rId14"/>
    <p:sldId id="397" r:id="rId15"/>
    <p:sldId id="398" r:id="rId16"/>
    <p:sldId id="399" r:id="rId17"/>
    <p:sldId id="400" r:id="rId18"/>
    <p:sldId id="401" r:id="rId19"/>
    <p:sldId id="402" r:id="rId20"/>
    <p:sldId id="403" r:id="rId21"/>
    <p:sldId id="404" r:id="rId22"/>
    <p:sldId id="405" r:id="rId23"/>
    <p:sldId id="406" r:id="rId24"/>
    <p:sldId id="407" r:id="rId25"/>
    <p:sldId id="408" r:id="rId26"/>
    <p:sldId id="409" r:id="rId27"/>
    <p:sldId id="410" r:id="rId28"/>
    <p:sldId id="411" r:id="rId29"/>
    <p:sldId id="412" r:id="rId30"/>
    <p:sldId id="413" r:id="rId31"/>
    <p:sldId id="414" r:id="rId32"/>
    <p:sldId id="415" r:id="rId33"/>
    <p:sldId id="416" r:id="rId34"/>
    <p:sldId id="417" r:id="rId35"/>
    <p:sldId id="418" r:id="rId36"/>
    <p:sldId id="419" r:id="rId37"/>
    <p:sldId id="420" r:id="rId38"/>
    <p:sldId id="421" r:id="rId39"/>
    <p:sldId id="422" r:id="rId40"/>
    <p:sldId id="423" r:id="rId41"/>
    <p:sldId id="424" r:id="rId42"/>
    <p:sldId id="425" r:id="rId43"/>
    <p:sldId id="426" r:id="rId44"/>
    <p:sldId id="427" r:id="rId45"/>
    <p:sldId id="428" r:id="rId46"/>
    <p:sldId id="429" r:id="rId47"/>
    <p:sldId id="430" r:id="rId48"/>
    <p:sldId id="431" r:id="rId49"/>
    <p:sldId id="432" r:id="rId50"/>
    <p:sldId id="433" r:id="rId51"/>
    <p:sldId id="382" r:id="rId52"/>
  </p:sldIdLst>
  <p:sldSz cx="9144000" cy="5143500" type="screen16x9"/>
  <p:notesSz cx="6858000" cy="9144000"/>
  <p:defaultTextStyle>
    <a:defPPr>
      <a:defRPr lang="es-ES"/>
    </a:defPPr>
    <a:lvl1pPr marL="0" algn="l" defTabSz="456962" rtl="0" eaLnBrk="1" latinLnBrk="0" hangingPunct="1">
      <a:defRPr sz="1800" kern="1200">
        <a:solidFill>
          <a:schemeClr val="tx1"/>
        </a:solidFill>
        <a:latin typeface="+mn-lt"/>
        <a:ea typeface="+mn-ea"/>
        <a:cs typeface="+mn-cs"/>
      </a:defRPr>
    </a:lvl1pPr>
    <a:lvl2pPr marL="456962" algn="l" defTabSz="456962" rtl="0" eaLnBrk="1" latinLnBrk="0" hangingPunct="1">
      <a:defRPr sz="1800" kern="1200">
        <a:solidFill>
          <a:schemeClr val="tx1"/>
        </a:solidFill>
        <a:latin typeface="+mn-lt"/>
        <a:ea typeface="+mn-ea"/>
        <a:cs typeface="+mn-cs"/>
      </a:defRPr>
    </a:lvl2pPr>
    <a:lvl3pPr marL="913923" algn="l" defTabSz="456962" rtl="0" eaLnBrk="1" latinLnBrk="0" hangingPunct="1">
      <a:defRPr sz="1800" kern="1200">
        <a:solidFill>
          <a:schemeClr val="tx1"/>
        </a:solidFill>
        <a:latin typeface="+mn-lt"/>
        <a:ea typeface="+mn-ea"/>
        <a:cs typeface="+mn-cs"/>
      </a:defRPr>
    </a:lvl3pPr>
    <a:lvl4pPr marL="1370885" algn="l" defTabSz="456962" rtl="0" eaLnBrk="1" latinLnBrk="0" hangingPunct="1">
      <a:defRPr sz="1800" kern="1200">
        <a:solidFill>
          <a:schemeClr val="tx1"/>
        </a:solidFill>
        <a:latin typeface="+mn-lt"/>
        <a:ea typeface="+mn-ea"/>
        <a:cs typeface="+mn-cs"/>
      </a:defRPr>
    </a:lvl4pPr>
    <a:lvl5pPr marL="1827851" algn="l" defTabSz="456962" rtl="0" eaLnBrk="1" latinLnBrk="0" hangingPunct="1">
      <a:defRPr sz="1800" kern="1200">
        <a:solidFill>
          <a:schemeClr val="tx1"/>
        </a:solidFill>
        <a:latin typeface="+mn-lt"/>
        <a:ea typeface="+mn-ea"/>
        <a:cs typeface="+mn-cs"/>
      </a:defRPr>
    </a:lvl5pPr>
    <a:lvl6pPr marL="2284814" algn="l" defTabSz="456962" rtl="0" eaLnBrk="1" latinLnBrk="0" hangingPunct="1">
      <a:defRPr sz="1800" kern="1200">
        <a:solidFill>
          <a:schemeClr val="tx1"/>
        </a:solidFill>
        <a:latin typeface="+mn-lt"/>
        <a:ea typeface="+mn-ea"/>
        <a:cs typeface="+mn-cs"/>
      </a:defRPr>
    </a:lvl6pPr>
    <a:lvl7pPr marL="2741770" algn="l" defTabSz="456962" rtl="0" eaLnBrk="1" latinLnBrk="0" hangingPunct="1">
      <a:defRPr sz="1800" kern="1200">
        <a:solidFill>
          <a:schemeClr val="tx1"/>
        </a:solidFill>
        <a:latin typeface="+mn-lt"/>
        <a:ea typeface="+mn-ea"/>
        <a:cs typeface="+mn-cs"/>
      </a:defRPr>
    </a:lvl7pPr>
    <a:lvl8pPr marL="3198736" algn="l" defTabSz="456962" rtl="0" eaLnBrk="1" latinLnBrk="0" hangingPunct="1">
      <a:defRPr sz="1800" kern="1200">
        <a:solidFill>
          <a:schemeClr val="tx1"/>
        </a:solidFill>
        <a:latin typeface="+mn-lt"/>
        <a:ea typeface="+mn-ea"/>
        <a:cs typeface="+mn-cs"/>
      </a:defRPr>
    </a:lvl8pPr>
    <a:lvl9pPr marL="3655699" algn="l" defTabSz="4569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64F"/>
    <a:srgbClr val="BFD239"/>
    <a:srgbClr val="BFD2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4"/>
    <p:restoredTop sz="94681"/>
  </p:normalViewPr>
  <p:slideViewPr>
    <p:cSldViewPr snapToGrid="0" snapToObjects="1">
      <p:cViewPr varScale="1">
        <p:scale>
          <a:sx n="84" d="100"/>
          <a:sy n="84" d="100"/>
        </p:scale>
        <p:origin x="990" y="90"/>
      </p:cViewPr>
      <p:guideLst>
        <p:guide orient="horz" pos="1620"/>
        <p:guide pos="288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microsoft.com/office/2016/11/relationships/changesInfo" Target="changesInfos/changesInfo1.xml"/><Relationship Id="rId5" Type="http://schemas.openxmlformats.org/officeDocument/2006/relationships/slide" Target="slides/slide1.xml"/><Relationship Id="rId61" Type="http://schemas.openxmlformats.org/officeDocument/2006/relationships/customXml" Target="../customXml/item3.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heme" Target="theme/theme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customXml" Target="../customXml/item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ableStyles" Target="tableStyle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customXml" Target="../customXml/item2.xml"/><Relationship Id="rId4" Type="http://schemas.openxmlformats.org/officeDocument/2006/relationships/slideMaster" Target="slideMasters/slideMaster4.xml"/><Relationship Id="rId9"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és Montserrat Sierra" userId="8a8998f4-689e-4e71-b5db-70616ad53d8e" providerId="ADAL" clId="{15D8E6BC-DDCB-46A1-B887-162F171ED0D6}"/>
    <pc:docChg chg="undo custSel modSld">
      <pc:chgData name="Andrés Montserrat Sierra" userId="8a8998f4-689e-4e71-b5db-70616ad53d8e" providerId="ADAL" clId="{15D8E6BC-DDCB-46A1-B887-162F171ED0D6}" dt="2019-06-25T13:04:38.632" v="1" actId="478"/>
      <pc:docMkLst>
        <pc:docMk/>
      </pc:docMkLst>
      <pc:sldChg chg="addSp delSp">
        <pc:chgData name="Andrés Montserrat Sierra" userId="8a8998f4-689e-4e71-b5db-70616ad53d8e" providerId="ADAL" clId="{15D8E6BC-DDCB-46A1-B887-162F171ED0D6}" dt="2019-06-25T13:04:38.632" v="1" actId="478"/>
        <pc:sldMkLst>
          <pc:docMk/>
          <pc:sldMk cId="3033974132" sldId="388"/>
        </pc:sldMkLst>
        <pc:spChg chg="add del">
          <ac:chgData name="Andrés Montserrat Sierra" userId="8a8998f4-689e-4e71-b5db-70616ad53d8e" providerId="ADAL" clId="{15D8E6BC-DDCB-46A1-B887-162F171ED0D6}" dt="2019-06-25T13:04:38.632" v="1" actId="478"/>
          <ac:spMkLst>
            <pc:docMk/>
            <pc:sldMk cId="3033974132" sldId="388"/>
            <ac:spMk id="6" creationId="{22F141A0-0ED0-FD40-A4E5-0F3726B0DA73}"/>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file:///\\Users\sophierushton\Documents\Regeneron%20Sanofi\ODYSSEY%20OUTCOMES%20STEG\Congresses\ACC.18\ldl%20plots%20180228.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Users\sophierushton\Documents\Regeneron%20Sanofi\ODYSSEY%20OUTCOMES%20STEG\Congresses\ACC.18\ldl%20plots%2018022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301399825022"/>
          <c:y val="8.3926924388688803E-2"/>
          <c:w val="0.74561345950177305"/>
          <c:h val="0.57504065723127895"/>
        </c:manualLayout>
      </c:layout>
      <c:scatterChart>
        <c:scatterStyle val="lineMarker"/>
        <c:varyColors val="0"/>
        <c:ser>
          <c:idx val="2"/>
          <c:order val="2"/>
          <c:tx>
            <c:strRef>
              <c:f>Sheet1!$B$1</c:f>
              <c:strCache>
                <c:ptCount val="1"/>
                <c:pt idx="0">
                  <c:v>Placebo: ITT</c:v>
                </c:pt>
              </c:strCache>
            </c:strRef>
          </c:tx>
          <c:spPr>
            <a:ln w="25400">
              <a:solidFill>
                <a:srgbClr val="4682B4"/>
              </a:solidFill>
              <a:prstDash val="dash"/>
            </a:ln>
          </c:spPr>
          <c:marker>
            <c:symbol val="circle"/>
            <c:size val="7"/>
            <c:spPr>
              <a:solidFill>
                <a:srgbClr val="4682B4"/>
              </a:solidFill>
              <a:ln w="25400">
                <a:noFill/>
              </a:ln>
            </c:spPr>
          </c:marker>
          <c:dLbls>
            <c:dLbl>
              <c:idx val="1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E92-474D-9C70-16FFE6483284}"/>
                </c:ext>
              </c:extLst>
            </c:dLbl>
            <c:numFmt formatCode="#,##0.0" sourceLinked="0"/>
            <c:spPr>
              <a:noFill/>
              <a:ln>
                <a:noFill/>
              </a:ln>
              <a:effectLst/>
            </c:spPr>
            <c:txPr>
              <a:bodyPr/>
              <a:lstStyle/>
              <a:p>
                <a:pPr>
                  <a:defRPr sz="1400"/>
                </a:pPr>
                <a:endParaRPr lang="es-ES"/>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Sheet1!$B$2:$B$14</c:f>
              <c:numCache>
                <c:formatCode>General</c:formatCode>
                <c:ptCount val="13"/>
                <c:pt idx="0">
                  <c:v>92.3</c:v>
                </c:pt>
                <c:pt idx="1">
                  <c:v>90.1</c:v>
                </c:pt>
                <c:pt idx="2">
                  <c:v>91.7</c:v>
                </c:pt>
                <c:pt idx="3">
                  <c:v>93.3</c:v>
                </c:pt>
                <c:pt idx="4">
                  <c:v>94.7</c:v>
                </c:pt>
                <c:pt idx="5">
                  <c:v>96.3</c:v>
                </c:pt>
                <c:pt idx="6">
                  <c:v>96.8</c:v>
                </c:pt>
                <c:pt idx="7">
                  <c:v>97.1</c:v>
                </c:pt>
                <c:pt idx="8">
                  <c:v>98.1</c:v>
                </c:pt>
                <c:pt idx="9">
                  <c:v>98.9</c:v>
                </c:pt>
                <c:pt idx="10">
                  <c:v>100.8</c:v>
                </c:pt>
                <c:pt idx="11">
                  <c:v>101</c:v>
                </c:pt>
                <c:pt idx="12">
                  <c:v>103.1</c:v>
                </c:pt>
              </c:numCache>
            </c:numRef>
          </c:yVal>
          <c:smooth val="0"/>
          <c:extLst>
            <c:ext xmlns:c16="http://schemas.microsoft.com/office/drawing/2014/chart" uri="{C3380CC4-5D6E-409C-BE32-E72D297353CC}">
              <c16:uniqueId val="{00000001-6E92-474D-9C70-16FFE6483284}"/>
            </c:ext>
          </c:extLst>
        </c:ser>
        <c:ser>
          <c:idx val="3"/>
          <c:order val="3"/>
          <c:tx>
            <c:strRef>
              <c:f>Sheet1!$C$1</c:f>
              <c:strCache>
                <c:ptCount val="1"/>
                <c:pt idx="0">
                  <c:v>Alirocumab: ITT</c:v>
                </c:pt>
              </c:strCache>
            </c:strRef>
          </c:tx>
          <c:spPr>
            <a:ln w="25400">
              <a:solidFill>
                <a:srgbClr val="B22222"/>
              </a:solidFill>
              <a:prstDash val="dash"/>
            </a:ln>
          </c:spPr>
          <c:marker>
            <c:symbol val="circle"/>
            <c:size val="7"/>
            <c:spPr>
              <a:solidFill>
                <a:srgbClr val="B22222"/>
              </a:solidFill>
              <a:ln w="25400">
                <a:noFill/>
              </a:ln>
            </c:spPr>
          </c:marker>
          <c:dLbls>
            <c:dLbl>
              <c:idx val="3"/>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6E92-474D-9C70-16FFE6483284}"/>
                </c:ext>
              </c:extLst>
            </c:dLbl>
            <c:dLbl>
              <c:idx val="5"/>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6E92-474D-9C70-16FFE6483284}"/>
                </c:ext>
              </c:extLst>
            </c:dLbl>
            <c:dLbl>
              <c:idx val="12"/>
              <c:dLblPos val="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6E92-474D-9C70-16FFE6483284}"/>
                </c:ext>
              </c:extLst>
            </c:dLbl>
            <c:numFmt formatCode="#,##0.0" sourceLinked="0"/>
            <c:spPr>
              <a:noFill/>
              <a:ln>
                <a:noFill/>
              </a:ln>
              <a:effectLst/>
            </c:spPr>
            <c:txPr>
              <a:bodyPr/>
              <a:lstStyle/>
              <a:p>
                <a:pPr>
                  <a:defRPr sz="1400"/>
                </a:pPr>
                <a:endParaRPr lang="es-ES"/>
              </a:p>
            </c:txPr>
            <c:dLblPos val="t"/>
            <c:showLegendKey val="0"/>
            <c:showVal val="0"/>
            <c:showCatName val="0"/>
            <c:showSerName val="0"/>
            <c:showPercent val="0"/>
            <c:showBubbleSize val="0"/>
            <c:extLst>
              <c:ext xmlns:c15="http://schemas.microsoft.com/office/drawing/2012/chart" uri="{CE6537A1-D6FC-4f65-9D91-7224C49458BB}">
                <c15:showLeaderLines val="0"/>
              </c:ext>
            </c:extLst>
          </c:dLbls>
          <c:xVal>
            <c:numRef>
              <c:f>Sheet1!$A$2:$A$14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Sheet1!$C$2:$C$14</c:f>
              <c:numCache>
                <c:formatCode>General</c:formatCode>
                <c:ptCount val="13"/>
                <c:pt idx="0">
                  <c:v>92.4</c:v>
                </c:pt>
                <c:pt idx="1">
                  <c:v>42.7</c:v>
                </c:pt>
                <c:pt idx="2">
                  <c:v>41.9</c:v>
                </c:pt>
                <c:pt idx="3">
                  <c:v>39.800000000000011</c:v>
                </c:pt>
                <c:pt idx="4">
                  <c:v>45.3</c:v>
                </c:pt>
                <c:pt idx="5">
                  <c:v>48</c:v>
                </c:pt>
                <c:pt idx="6">
                  <c:v>51.2</c:v>
                </c:pt>
                <c:pt idx="7">
                  <c:v>53.7</c:v>
                </c:pt>
                <c:pt idx="8">
                  <c:v>55.3</c:v>
                </c:pt>
                <c:pt idx="9">
                  <c:v>58.1</c:v>
                </c:pt>
                <c:pt idx="10">
                  <c:v>61.2</c:v>
                </c:pt>
                <c:pt idx="11">
                  <c:v>64.900000000000006</c:v>
                </c:pt>
                <c:pt idx="12">
                  <c:v>66.400000000000006</c:v>
                </c:pt>
              </c:numCache>
            </c:numRef>
          </c:yVal>
          <c:smooth val="0"/>
          <c:extLst>
            <c:ext xmlns:c16="http://schemas.microsoft.com/office/drawing/2014/chart" uri="{C3380CC4-5D6E-409C-BE32-E72D297353CC}">
              <c16:uniqueId val="{00000007-6E92-474D-9C70-16FFE6483284}"/>
            </c:ext>
          </c:extLst>
        </c:ser>
        <c:ser>
          <c:idx val="0"/>
          <c:order val="0"/>
          <c:tx>
            <c:strRef>
              <c:f>'Sheet1 (2)'!$B$1</c:f>
              <c:strCache>
                <c:ptCount val="1"/>
                <c:pt idx="0">
                  <c:v>Placebo: On-Treatment</c:v>
                </c:pt>
              </c:strCache>
            </c:strRef>
          </c:tx>
          <c:spPr>
            <a:ln w="25400">
              <a:solidFill>
                <a:srgbClr val="4682B4"/>
              </a:solidFill>
            </a:ln>
          </c:spPr>
          <c:marker>
            <c:symbol val="circle"/>
            <c:size val="7"/>
            <c:spPr>
              <a:solidFill>
                <a:srgbClr val="4682B4"/>
              </a:solidFill>
              <a:ln>
                <a:solidFill>
                  <a:srgbClr val="4682B4"/>
                </a:solidFill>
              </a:ln>
            </c:spPr>
          </c:marker>
          <c:dPt>
            <c:idx val="12"/>
            <c:marker>
              <c:spPr>
                <a:solidFill>
                  <a:srgbClr val="4682B4"/>
                </a:solidFill>
                <a:ln>
                  <a:noFill/>
                </a:ln>
              </c:spPr>
            </c:marker>
            <c:bubble3D val="0"/>
            <c:extLst>
              <c:ext xmlns:c16="http://schemas.microsoft.com/office/drawing/2014/chart" uri="{C3380CC4-5D6E-409C-BE32-E72D297353CC}">
                <c16:uniqueId val="{0000000C-6E92-474D-9C70-16FFE6483284}"/>
              </c:ext>
            </c:extLst>
          </c:dPt>
          <c:dLbls>
            <c:dLbl>
              <c:idx val="3"/>
              <c:layout>
                <c:manualLayout>
                  <c:x val="-3.5776353856811098E-2"/>
                  <c:y val="-4.4789311388627101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E92-474D-9C70-16FFE6483284}"/>
                </c:ext>
              </c:extLst>
            </c:dLbl>
            <c:dLbl>
              <c:idx val="5"/>
              <c:layout>
                <c:manualLayout>
                  <c:x val="-3.5776353856811098E-2"/>
                  <c:y val="-4.4789311388627101E-2"/>
                </c:manualLayout>
              </c:layout>
              <c:numFmt formatCode="#,##0.0" sourceLinked="0"/>
              <c:spPr/>
              <c:txPr>
                <a:bodyPr/>
                <a:lstStyle/>
                <a:p>
                  <a:pPr>
                    <a:defRPr sz="1400"/>
                  </a:pPr>
                  <a:endParaRPr lang="es-ES"/>
                </a:p>
              </c:txPr>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6E92-474D-9C70-16FFE6483284}"/>
                </c:ext>
              </c:extLst>
            </c:dLbl>
            <c:dLbl>
              <c:idx val="12"/>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E92-474D-9C70-16FFE6483284}"/>
                </c:ext>
              </c:extLst>
            </c:dLbl>
            <c:spPr>
              <a:noFill/>
              <a:ln>
                <a:noFill/>
              </a:ln>
              <a:effectLst/>
            </c:spPr>
            <c:txPr>
              <a:bodyPr/>
              <a:lstStyle/>
              <a:p>
                <a:pPr>
                  <a:defRPr sz="1400"/>
                </a:pPr>
                <a:endParaRPr lang="es-ES"/>
              </a:p>
            </c:txPr>
            <c:dLblPos val="b"/>
            <c:showLegendKey val="0"/>
            <c:showVal val="0"/>
            <c:showCatName val="0"/>
            <c:showSerName val="0"/>
            <c:showPercent val="0"/>
            <c:showBubbleSize val="0"/>
            <c:extLst>
              <c:ext xmlns:c15="http://schemas.microsoft.com/office/drawing/2012/chart" uri="{CE6537A1-D6FC-4f65-9D91-7224C49458BB}">
                <c15:showLeaderLines val="0"/>
              </c:ext>
            </c:extLst>
          </c:dLbls>
          <c:xVal>
            <c:numRef>
              <c:f>'Sheet1 (2)'!$A$2:$A$14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 (2)'!$B$2:$B$14</c:f>
              <c:numCache>
                <c:formatCode>General</c:formatCode>
                <c:ptCount val="13"/>
                <c:pt idx="0">
                  <c:v>92.2</c:v>
                </c:pt>
                <c:pt idx="1">
                  <c:v>90.1</c:v>
                </c:pt>
                <c:pt idx="2">
                  <c:v>91.7</c:v>
                </c:pt>
                <c:pt idx="3">
                  <c:v>93.3</c:v>
                </c:pt>
                <c:pt idx="4">
                  <c:v>94.8</c:v>
                </c:pt>
                <c:pt idx="5">
                  <c:v>96.4</c:v>
                </c:pt>
                <c:pt idx="6">
                  <c:v>97</c:v>
                </c:pt>
                <c:pt idx="7">
                  <c:v>97.2</c:v>
                </c:pt>
                <c:pt idx="8">
                  <c:v>98.5</c:v>
                </c:pt>
                <c:pt idx="9">
                  <c:v>99</c:v>
                </c:pt>
                <c:pt idx="10">
                  <c:v>100.6</c:v>
                </c:pt>
                <c:pt idx="11">
                  <c:v>100.4</c:v>
                </c:pt>
                <c:pt idx="12">
                  <c:v>101.4</c:v>
                </c:pt>
              </c:numCache>
            </c:numRef>
          </c:yVal>
          <c:smooth val="0"/>
          <c:extLst>
            <c:ext xmlns:c16="http://schemas.microsoft.com/office/drawing/2014/chart" uri="{C3380CC4-5D6E-409C-BE32-E72D297353CC}">
              <c16:uniqueId val="{0000000D-6E92-474D-9C70-16FFE6483284}"/>
            </c:ext>
          </c:extLst>
        </c:ser>
        <c:ser>
          <c:idx val="1"/>
          <c:order val="1"/>
          <c:tx>
            <c:strRef>
              <c:f>'Sheet1 (2)'!$C$1</c:f>
              <c:strCache>
                <c:ptCount val="1"/>
                <c:pt idx="0">
                  <c:v>Alirocumab: On-Treatment</c:v>
                </c:pt>
              </c:strCache>
            </c:strRef>
          </c:tx>
          <c:spPr>
            <a:ln w="25400">
              <a:solidFill>
                <a:srgbClr val="B22222"/>
              </a:solidFill>
            </a:ln>
          </c:spPr>
          <c:marker>
            <c:symbol val="circle"/>
            <c:size val="7"/>
            <c:spPr>
              <a:solidFill>
                <a:srgbClr val="B22222"/>
              </a:solidFill>
              <a:ln>
                <a:noFill/>
              </a:ln>
            </c:spPr>
          </c:marker>
          <c:dLbls>
            <c:dLbl>
              <c:idx val="3"/>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E92-474D-9C70-16FFE6483284}"/>
                </c:ext>
              </c:extLst>
            </c:dLbl>
            <c:dLbl>
              <c:idx val="5"/>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E92-474D-9C70-16FFE6483284}"/>
                </c:ext>
              </c:extLst>
            </c:dLbl>
            <c:dLbl>
              <c:idx val="12"/>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6E92-474D-9C70-16FFE6483284}"/>
                </c:ext>
              </c:extLst>
            </c:dLbl>
            <c:spPr>
              <a:noFill/>
              <a:ln>
                <a:noFill/>
              </a:ln>
              <a:effectLst/>
            </c:spPr>
            <c:txPr>
              <a:bodyPr/>
              <a:lstStyle/>
              <a:p>
                <a:pPr>
                  <a:defRPr sz="1400"/>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 (2)'!$A$2:$A$14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 (2)'!$C$2:$C$14</c:f>
              <c:numCache>
                <c:formatCode>General</c:formatCode>
                <c:ptCount val="13"/>
                <c:pt idx="0">
                  <c:v>92.5</c:v>
                </c:pt>
                <c:pt idx="1">
                  <c:v>42.1</c:v>
                </c:pt>
                <c:pt idx="2">
                  <c:v>40.6</c:v>
                </c:pt>
                <c:pt idx="3">
                  <c:v>37.6</c:v>
                </c:pt>
                <c:pt idx="4">
                  <c:v>40.700000000000003</c:v>
                </c:pt>
                <c:pt idx="5">
                  <c:v>42.3</c:v>
                </c:pt>
                <c:pt idx="6">
                  <c:v>44</c:v>
                </c:pt>
                <c:pt idx="7">
                  <c:v>45.7</c:v>
                </c:pt>
                <c:pt idx="8">
                  <c:v>46.3</c:v>
                </c:pt>
                <c:pt idx="9">
                  <c:v>48</c:v>
                </c:pt>
                <c:pt idx="10">
                  <c:v>50</c:v>
                </c:pt>
                <c:pt idx="11">
                  <c:v>52.3</c:v>
                </c:pt>
                <c:pt idx="12">
                  <c:v>53.3</c:v>
                </c:pt>
              </c:numCache>
            </c:numRef>
          </c:yVal>
          <c:smooth val="0"/>
          <c:extLst>
            <c:ext xmlns:c16="http://schemas.microsoft.com/office/drawing/2014/chart" uri="{C3380CC4-5D6E-409C-BE32-E72D297353CC}">
              <c16:uniqueId val="{00000013-6E92-474D-9C70-16FFE6483284}"/>
            </c:ext>
          </c:extLst>
        </c:ser>
        <c:dLbls>
          <c:showLegendKey val="0"/>
          <c:showVal val="0"/>
          <c:showCatName val="0"/>
          <c:showSerName val="0"/>
          <c:showPercent val="0"/>
          <c:showBubbleSize val="0"/>
        </c:dLbls>
        <c:axId val="182435840"/>
        <c:axId val="182437760"/>
      </c:scatterChart>
      <c:valAx>
        <c:axId val="182435840"/>
        <c:scaling>
          <c:orientation val="minMax"/>
          <c:max val="48"/>
        </c:scaling>
        <c:delete val="0"/>
        <c:axPos val="b"/>
        <c:title>
          <c:tx>
            <c:rich>
              <a:bodyPr/>
              <a:lstStyle/>
              <a:p>
                <a:pPr>
                  <a:defRPr sz="1400" b="0" i="0" u="none" strike="noStrike" baseline="0">
                    <a:solidFill>
                      <a:srgbClr val="000000"/>
                    </a:solidFill>
                    <a:latin typeface="Arial"/>
                    <a:ea typeface="Arial"/>
                    <a:cs typeface="Arial"/>
                  </a:defRPr>
                </a:pPr>
                <a:r>
                  <a:rPr lang="en-US" sz="1400" b="0" dirty="0"/>
                  <a:t>Months Since Randomization</a:t>
                </a:r>
              </a:p>
            </c:rich>
          </c:tx>
          <c:layout>
            <c:manualLayout>
              <c:xMode val="edge"/>
              <c:yMode val="edge"/>
              <c:x val="0.36208702797083098"/>
              <c:y val="0.74774317389430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s-ES"/>
          </a:p>
        </c:txPr>
        <c:crossAx val="182437760"/>
        <c:crosses val="autoZero"/>
        <c:crossBetween val="midCat"/>
        <c:majorUnit val="4"/>
        <c:minorUnit val="1"/>
      </c:valAx>
      <c:valAx>
        <c:axId val="182437760"/>
        <c:scaling>
          <c:orientation val="minMax"/>
          <c:max val="105"/>
          <c:min val="0"/>
        </c:scaling>
        <c:delete val="0"/>
        <c:axPos val="l"/>
        <c:title>
          <c:tx>
            <c:rich>
              <a:bodyPr/>
              <a:lstStyle/>
              <a:p>
                <a:pPr>
                  <a:defRPr sz="1400" b="0" i="0" u="none" strike="noStrike" baseline="0">
                    <a:solidFill>
                      <a:srgbClr val="000000"/>
                    </a:solidFill>
                    <a:latin typeface="Arial"/>
                    <a:ea typeface="Arial"/>
                    <a:cs typeface="Arial"/>
                  </a:defRPr>
                </a:pPr>
                <a:r>
                  <a:rPr lang="en-US" sz="1400" b="0" dirty="0"/>
                  <a:t>Mean LDL-C (mg/dL)</a:t>
                </a:r>
              </a:p>
            </c:rich>
          </c:tx>
          <c:layout>
            <c:manualLayout>
              <c:xMode val="edge"/>
              <c:yMode val="edge"/>
              <c:x val="3.2681023593170599E-2"/>
              <c:y val="0.1630180196751500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s-ES"/>
          </a:p>
        </c:txPr>
        <c:crossAx val="182435840"/>
        <c:crosses val="autoZero"/>
        <c:crossBetween val="midCat"/>
        <c:majorUnit val="15"/>
      </c:valAx>
      <c:spPr>
        <a:noFill/>
        <a:ln w="25400">
          <a:noFill/>
        </a:ln>
      </c:spPr>
    </c:plotArea>
    <c:plotVisOnly val="1"/>
    <c:dispBlanksAs val="gap"/>
    <c:showDLblsOverMax val="0"/>
  </c:chart>
  <c:spPr>
    <a:noFill/>
    <a:ln w="9525">
      <a:noFill/>
    </a:ln>
  </c:spPr>
  <c:txPr>
    <a:bodyPr/>
    <a:lstStyle/>
    <a:p>
      <a:pPr>
        <a:defRPr sz="1200" b="0" i="0" u="none" strike="noStrike" baseline="0">
          <a:solidFill>
            <a:srgbClr val="000000"/>
          </a:solidFill>
          <a:latin typeface="Arial"/>
          <a:ea typeface="Arial"/>
          <a:cs typeface="Arial"/>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301399825022"/>
          <c:y val="8.3926924388688803E-2"/>
          <c:w val="0.74561345950177305"/>
          <c:h val="0.57504065723127895"/>
        </c:manualLayout>
      </c:layout>
      <c:scatterChart>
        <c:scatterStyle val="lineMarker"/>
        <c:varyColors val="0"/>
        <c:ser>
          <c:idx val="0"/>
          <c:order val="0"/>
          <c:tx>
            <c:strRef>
              <c:f>'Sheet1 (2)'!$B$1</c:f>
              <c:strCache>
                <c:ptCount val="1"/>
                <c:pt idx="0">
                  <c:v>Placebo: On-Treatment</c:v>
                </c:pt>
              </c:strCache>
            </c:strRef>
          </c:tx>
          <c:spPr>
            <a:ln w="25400">
              <a:solidFill>
                <a:srgbClr val="4682B4"/>
              </a:solidFill>
            </a:ln>
          </c:spPr>
          <c:marker>
            <c:symbol val="circle"/>
            <c:size val="7"/>
            <c:spPr>
              <a:solidFill>
                <a:srgbClr val="4682B4"/>
              </a:solidFill>
              <a:ln>
                <a:noFill/>
              </a:ln>
            </c:spPr>
          </c:marker>
          <c:dLbls>
            <c:dLbl>
              <c:idx val="3"/>
              <c:layout>
                <c:manualLayout>
                  <c:x val="-4.0627928772258702E-2"/>
                  <c:y val="-3.8799417801209102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6E92-474D-9C70-16FFE6483284}"/>
                </c:ext>
              </c:extLst>
            </c:dLbl>
            <c:dLbl>
              <c:idx val="5"/>
              <c:layout>
                <c:manualLayout>
                  <c:x val="-3.7393481826331502E-2"/>
                  <c:y val="-5.6769098563463197E-2"/>
                </c:manualLayout>
              </c:layout>
              <c:numFmt formatCode="#,##0.0" sourceLinked="0"/>
              <c:spPr/>
              <c:txPr>
                <a:bodyPr/>
                <a:lstStyle/>
                <a:p>
                  <a:pPr>
                    <a:defRPr sz="1400"/>
                  </a:pPr>
                  <a:endParaRPr lang="es-ES"/>
                </a:p>
              </c:txPr>
              <c:dLblPos val="r"/>
              <c:showLegendKey val="0"/>
              <c:showVal val="1"/>
              <c:showCatName val="0"/>
              <c:showSerName val="0"/>
              <c:showPercent val="0"/>
              <c:showBubbleSize val="0"/>
              <c:extLst>
                <c:ext xmlns:c15="http://schemas.microsoft.com/office/drawing/2012/chart" uri="{CE6537A1-D6FC-4f65-9D91-7224C49458BB}">
                  <c15:layout>
                    <c:manualLayout>
                      <c:w val="5.3763599690314197E-2"/>
                      <c:h val="8.1133108641576995E-2"/>
                    </c:manualLayout>
                  </c15:layout>
                </c:ext>
                <c:ext xmlns:c16="http://schemas.microsoft.com/office/drawing/2014/chart" uri="{C3380CC4-5D6E-409C-BE32-E72D297353CC}">
                  <c16:uniqueId val="{00000009-6E92-474D-9C70-16FFE6483284}"/>
                </c:ext>
              </c:extLst>
            </c:dLbl>
            <c:dLbl>
              <c:idx val="12"/>
              <c:layout>
                <c:manualLayout>
                  <c:x val="-4.36884957825679E-2"/>
                  <c:y val="-5.0779204976045197E-2"/>
                </c:manualLayout>
              </c:layout>
              <c:dLblPos val="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6E92-474D-9C70-16FFE6483284}"/>
                </c:ext>
              </c:extLst>
            </c:dLbl>
            <c:spPr>
              <a:noFill/>
              <a:ln>
                <a:noFill/>
              </a:ln>
              <a:effectLst/>
            </c:spPr>
            <c:txPr>
              <a:bodyPr/>
              <a:lstStyle/>
              <a:p>
                <a:pPr>
                  <a:defRPr sz="1400"/>
                </a:pPr>
                <a:endParaRPr lang="es-ES"/>
              </a:p>
            </c:txPr>
            <c:dLblPos val="b"/>
            <c:showLegendKey val="0"/>
            <c:showVal val="0"/>
            <c:showCatName val="0"/>
            <c:showSerName val="0"/>
            <c:showPercent val="0"/>
            <c:showBubbleSize val="0"/>
            <c:extLst>
              <c:ext xmlns:c15="http://schemas.microsoft.com/office/drawing/2012/chart" uri="{CE6537A1-D6FC-4f65-9D91-7224C49458BB}">
                <c15:showLeaderLines val="0"/>
              </c:ext>
            </c:extLst>
          </c:dLbls>
          <c:xVal>
            <c:numRef>
              <c:f>'Sheet1 (2)'!$A$2:$A$14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 (2)'!$B$2:$B$14</c:f>
              <c:numCache>
                <c:formatCode>General</c:formatCode>
                <c:ptCount val="13"/>
                <c:pt idx="0">
                  <c:v>92.2</c:v>
                </c:pt>
                <c:pt idx="1">
                  <c:v>90.1</c:v>
                </c:pt>
                <c:pt idx="2">
                  <c:v>91.7</c:v>
                </c:pt>
                <c:pt idx="3">
                  <c:v>93.3</c:v>
                </c:pt>
                <c:pt idx="4">
                  <c:v>94.8</c:v>
                </c:pt>
                <c:pt idx="5">
                  <c:v>96.4</c:v>
                </c:pt>
                <c:pt idx="6">
                  <c:v>97</c:v>
                </c:pt>
                <c:pt idx="7">
                  <c:v>97.2</c:v>
                </c:pt>
                <c:pt idx="8">
                  <c:v>98.5</c:v>
                </c:pt>
                <c:pt idx="9">
                  <c:v>99</c:v>
                </c:pt>
                <c:pt idx="10">
                  <c:v>100.6</c:v>
                </c:pt>
                <c:pt idx="11">
                  <c:v>100.4</c:v>
                </c:pt>
                <c:pt idx="12">
                  <c:v>101.4</c:v>
                </c:pt>
              </c:numCache>
            </c:numRef>
          </c:yVal>
          <c:smooth val="0"/>
          <c:extLst>
            <c:ext xmlns:c16="http://schemas.microsoft.com/office/drawing/2014/chart" uri="{C3380CC4-5D6E-409C-BE32-E72D297353CC}">
              <c16:uniqueId val="{0000000D-6E92-474D-9C70-16FFE6483284}"/>
            </c:ext>
          </c:extLst>
        </c:ser>
        <c:ser>
          <c:idx val="1"/>
          <c:order val="1"/>
          <c:tx>
            <c:strRef>
              <c:f>'Sheet1 (2)'!$C$1</c:f>
              <c:strCache>
                <c:ptCount val="1"/>
                <c:pt idx="0">
                  <c:v>Alirocumab: On-Treatment</c:v>
                </c:pt>
              </c:strCache>
            </c:strRef>
          </c:tx>
          <c:spPr>
            <a:ln w="25400">
              <a:solidFill>
                <a:srgbClr val="B22222"/>
              </a:solidFill>
            </a:ln>
          </c:spPr>
          <c:marker>
            <c:symbol val="circle"/>
            <c:size val="7"/>
            <c:spPr>
              <a:solidFill>
                <a:srgbClr val="B22222"/>
              </a:solidFill>
              <a:ln>
                <a:noFill/>
              </a:ln>
            </c:spPr>
          </c:marker>
          <c:dLbls>
            <c:dLbl>
              <c:idx val="3"/>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6E92-474D-9C70-16FFE6483284}"/>
                </c:ext>
              </c:extLst>
            </c:dLbl>
            <c:dLbl>
              <c:idx val="5"/>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F-6E92-474D-9C70-16FFE6483284}"/>
                </c:ext>
              </c:extLst>
            </c:dLbl>
            <c:dLbl>
              <c:idx val="12"/>
              <c:numFmt formatCode="#,##0.0" sourceLinked="0"/>
              <c:spPr/>
              <c:txPr>
                <a:bodyPr/>
                <a:lstStyle/>
                <a:p>
                  <a:pPr>
                    <a:defRPr sz="1400"/>
                  </a:pPr>
                  <a:endParaRPr lang="es-ES"/>
                </a:p>
              </c:txPr>
              <c:dLblPos val="b"/>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2-6E92-474D-9C70-16FFE6483284}"/>
                </c:ext>
              </c:extLst>
            </c:dLbl>
            <c:spPr>
              <a:noFill/>
              <a:ln>
                <a:noFill/>
              </a:ln>
              <a:effectLst/>
            </c:spPr>
            <c:txPr>
              <a:bodyPr/>
              <a:lstStyle/>
              <a:p>
                <a:pPr>
                  <a:defRPr sz="1400"/>
                </a:pPr>
                <a:endParaRPr lang="es-ES"/>
              </a:p>
            </c:txPr>
            <c:showLegendKey val="0"/>
            <c:showVal val="0"/>
            <c:showCatName val="0"/>
            <c:showSerName val="0"/>
            <c:showPercent val="0"/>
            <c:showBubbleSize val="0"/>
            <c:extLst>
              <c:ext xmlns:c15="http://schemas.microsoft.com/office/drawing/2012/chart" uri="{CE6537A1-D6FC-4f65-9D91-7224C49458BB}">
                <c15:showLeaderLines val="0"/>
              </c:ext>
            </c:extLst>
          </c:dLbls>
          <c:xVal>
            <c:numRef>
              <c:f>'Sheet1 (2)'!$A$2:$A$14</c:f>
              <c:numCache>
                <c:formatCode>General</c:formatCode>
                <c:ptCount val="13"/>
                <c:pt idx="0">
                  <c:v>0</c:v>
                </c:pt>
                <c:pt idx="1">
                  <c:v>1</c:v>
                </c:pt>
                <c:pt idx="2">
                  <c:v>2</c:v>
                </c:pt>
                <c:pt idx="3">
                  <c:v>4</c:v>
                </c:pt>
                <c:pt idx="4">
                  <c:v>8</c:v>
                </c:pt>
                <c:pt idx="5">
                  <c:v>12</c:v>
                </c:pt>
                <c:pt idx="6">
                  <c:v>16</c:v>
                </c:pt>
                <c:pt idx="7">
                  <c:v>20</c:v>
                </c:pt>
                <c:pt idx="8">
                  <c:v>24</c:v>
                </c:pt>
                <c:pt idx="9">
                  <c:v>30</c:v>
                </c:pt>
                <c:pt idx="10">
                  <c:v>36</c:v>
                </c:pt>
                <c:pt idx="11">
                  <c:v>42</c:v>
                </c:pt>
                <c:pt idx="12">
                  <c:v>48</c:v>
                </c:pt>
              </c:numCache>
            </c:numRef>
          </c:xVal>
          <c:yVal>
            <c:numRef>
              <c:f>'Sheet1 (2)'!$C$2:$C$14</c:f>
              <c:numCache>
                <c:formatCode>General</c:formatCode>
                <c:ptCount val="13"/>
                <c:pt idx="0">
                  <c:v>92.5</c:v>
                </c:pt>
                <c:pt idx="1">
                  <c:v>42.1</c:v>
                </c:pt>
                <c:pt idx="2">
                  <c:v>40.6</c:v>
                </c:pt>
                <c:pt idx="3">
                  <c:v>37.6</c:v>
                </c:pt>
                <c:pt idx="4">
                  <c:v>40.700000000000003</c:v>
                </c:pt>
                <c:pt idx="5">
                  <c:v>42.3</c:v>
                </c:pt>
                <c:pt idx="6">
                  <c:v>44</c:v>
                </c:pt>
                <c:pt idx="7">
                  <c:v>45.7</c:v>
                </c:pt>
                <c:pt idx="8">
                  <c:v>46.3</c:v>
                </c:pt>
                <c:pt idx="9">
                  <c:v>48</c:v>
                </c:pt>
                <c:pt idx="10">
                  <c:v>50</c:v>
                </c:pt>
                <c:pt idx="11">
                  <c:v>52.3</c:v>
                </c:pt>
                <c:pt idx="12">
                  <c:v>53.3</c:v>
                </c:pt>
              </c:numCache>
            </c:numRef>
          </c:yVal>
          <c:smooth val="0"/>
          <c:extLst>
            <c:ext xmlns:c16="http://schemas.microsoft.com/office/drawing/2014/chart" uri="{C3380CC4-5D6E-409C-BE32-E72D297353CC}">
              <c16:uniqueId val="{00000013-6E92-474D-9C70-16FFE6483284}"/>
            </c:ext>
          </c:extLst>
        </c:ser>
        <c:dLbls>
          <c:showLegendKey val="0"/>
          <c:showVal val="0"/>
          <c:showCatName val="0"/>
          <c:showSerName val="0"/>
          <c:showPercent val="0"/>
          <c:showBubbleSize val="0"/>
        </c:dLbls>
        <c:axId val="187895168"/>
        <c:axId val="187909632"/>
      </c:scatterChart>
      <c:valAx>
        <c:axId val="187895168"/>
        <c:scaling>
          <c:orientation val="minMax"/>
          <c:max val="48"/>
        </c:scaling>
        <c:delete val="0"/>
        <c:axPos val="b"/>
        <c:title>
          <c:tx>
            <c:rich>
              <a:bodyPr/>
              <a:lstStyle/>
              <a:p>
                <a:pPr>
                  <a:defRPr sz="1400" b="0" i="0" u="none" strike="noStrike" baseline="0">
                    <a:solidFill>
                      <a:srgbClr val="000000"/>
                    </a:solidFill>
                    <a:latin typeface="Arial"/>
                    <a:ea typeface="Arial"/>
                    <a:cs typeface="Arial"/>
                  </a:defRPr>
                </a:pPr>
                <a:r>
                  <a:rPr lang="en-US" sz="1400" b="0" dirty="0"/>
                  <a:t>Months Since Randomization</a:t>
                </a:r>
              </a:p>
            </c:rich>
          </c:tx>
          <c:layout>
            <c:manualLayout>
              <c:xMode val="edge"/>
              <c:yMode val="edge"/>
              <c:x val="0.36208702797083098"/>
              <c:y val="0.74774317389430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s-ES"/>
          </a:p>
        </c:txPr>
        <c:crossAx val="187909632"/>
        <c:crosses val="autoZero"/>
        <c:crossBetween val="midCat"/>
        <c:majorUnit val="4"/>
        <c:minorUnit val="1"/>
      </c:valAx>
      <c:valAx>
        <c:axId val="187909632"/>
        <c:scaling>
          <c:orientation val="minMax"/>
          <c:max val="105"/>
          <c:min val="0"/>
        </c:scaling>
        <c:delete val="0"/>
        <c:axPos val="l"/>
        <c:title>
          <c:tx>
            <c:rich>
              <a:bodyPr/>
              <a:lstStyle/>
              <a:p>
                <a:pPr>
                  <a:defRPr sz="1400" b="0" i="0" u="none" strike="noStrike" baseline="0">
                    <a:solidFill>
                      <a:srgbClr val="000000"/>
                    </a:solidFill>
                    <a:latin typeface="Arial"/>
                    <a:ea typeface="Arial"/>
                    <a:cs typeface="Arial"/>
                  </a:defRPr>
                </a:pPr>
                <a:r>
                  <a:rPr lang="en-US" sz="1400" b="0" dirty="0"/>
                  <a:t>Mean LDL-C (mg/dL)</a:t>
                </a:r>
              </a:p>
            </c:rich>
          </c:tx>
          <c:layout>
            <c:manualLayout>
              <c:xMode val="edge"/>
              <c:yMode val="edge"/>
              <c:x val="2.7829448677722999E-2"/>
              <c:y val="0.15103823250031401"/>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s-ES"/>
          </a:p>
        </c:txPr>
        <c:crossAx val="187895168"/>
        <c:crosses val="autoZero"/>
        <c:crossBetween val="midCat"/>
        <c:majorUnit val="15"/>
      </c:valAx>
      <c:spPr>
        <a:noFill/>
        <a:ln w="25400">
          <a:noFill/>
        </a:ln>
      </c:spPr>
    </c:plotArea>
    <c:plotVisOnly val="1"/>
    <c:dispBlanksAs val="gap"/>
    <c:showDLblsOverMax val="0"/>
  </c:chart>
  <c:spPr>
    <a:noFill/>
    <a:ln w="9525">
      <a:noFill/>
    </a:ln>
  </c:spPr>
  <c:txPr>
    <a:bodyPr/>
    <a:lstStyle/>
    <a:p>
      <a:pPr>
        <a:defRPr sz="1200" b="0" i="0" u="none" strike="noStrike" baseline="0">
          <a:solidFill>
            <a:srgbClr val="000000"/>
          </a:solidFill>
          <a:latin typeface="Arial"/>
          <a:ea typeface="Arial"/>
          <a:cs typeface="Arial"/>
        </a:defRPr>
      </a:pPr>
      <a:endParaRPr lang="es-E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0.17173</cdr:x>
      <cdr:y>0.16591</cdr:y>
    </cdr:from>
    <cdr:to>
      <cdr:x>0.19465</cdr:x>
      <cdr:y>0.43184</cdr:y>
    </cdr:to>
    <cdr:sp macro="" textlink="">
      <cdr:nvSpPr>
        <cdr:cNvPr id="2" name="Down Arrow 1">
          <a:extLst xmlns:a="http://schemas.openxmlformats.org/drawingml/2006/main">
            <a:ext uri="{FF2B5EF4-FFF2-40B4-BE49-F238E27FC236}">
              <a16:creationId xmlns:a16="http://schemas.microsoft.com/office/drawing/2014/main" id="{959EF005-9932-4B46-947E-A93537B9538A}"/>
            </a:ext>
          </a:extLst>
        </cdr:cNvPr>
        <cdr:cNvSpPr/>
      </cdr:nvSpPr>
      <cdr:spPr>
        <a:xfrm xmlns:a="http://schemas.openxmlformats.org/drawingml/2006/main">
          <a:off x="1348620" y="703538"/>
          <a:ext cx="180000" cy="1127667"/>
        </a:xfrm>
        <a:prstGeom xmlns:a="http://schemas.openxmlformats.org/drawingml/2006/main" prst="downArrow">
          <a:avLst/>
        </a:prstGeom>
        <a:solidFill xmlns:a="http://schemas.openxmlformats.org/drawingml/2006/main">
          <a:srgbClr val="B22222"/>
        </a:solidFill>
        <a:ln xmlns:a="http://schemas.openxmlformats.org/drawingml/2006/main" w="34925">
          <a:solidFill>
            <a:srgbClr val="B2222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ln>
              <a:solidFill>
                <a:srgbClr val="B22222"/>
              </a:solidFill>
            </a:ln>
          </a:endParaRPr>
        </a:p>
      </cdr:txBody>
    </cdr:sp>
  </cdr:relSizeAnchor>
  <cdr:relSizeAnchor xmlns:cdr="http://schemas.openxmlformats.org/drawingml/2006/chartDrawing">
    <cdr:from>
      <cdr:x>0.29626</cdr:x>
      <cdr:y>0.14898</cdr:y>
    </cdr:from>
    <cdr:to>
      <cdr:x>0.31918</cdr:x>
      <cdr:y>0.40701</cdr:y>
    </cdr:to>
    <cdr:sp macro="" textlink="">
      <cdr:nvSpPr>
        <cdr:cNvPr id="3" name="Down Arrow 2">
          <a:extLst xmlns:a="http://schemas.openxmlformats.org/drawingml/2006/main">
            <a:ext uri="{FF2B5EF4-FFF2-40B4-BE49-F238E27FC236}">
              <a16:creationId xmlns:a16="http://schemas.microsoft.com/office/drawing/2014/main" id="{7568152A-8772-4B48-BC71-27AA11FFBFB3}"/>
            </a:ext>
          </a:extLst>
        </cdr:cNvPr>
        <cdr:cNvSpPr/>
      </cdr:nvSpPr>
      <cdr:spPr>
        <a:xfrm xmlns:a="http://schemas.openxmlformats.org/drawingml/2006/main">
          <a:off x="2326556" y="631744"/>
          <a:ext cx="180000" cy="1094151"/>
        </a:xfrm>
        <a:prstGeom xmlns:a="http://schemas.openxmlformats.org/drawingml/2006/main" prst="downArrow">
          <a:avLst/>
        </a:prstGeom>
        <a:solidFill xmlns:a="http://schemas.openxmlformats.org/drawingml/2006/main">
          <a:srgbClr val="B22222"/>
        </a:solidFill>
        <a:ln xmlns:a="http://schemas.openxmlformats.org/drawingml/2006/main" w="34925">
          <a:solidFill>
            <a:srgbClr val="B2222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ln>
              <a:solidFill>
                <a:srgbClr val="B22222"/>
              </a:solidFill>
            </a:ln>
          </a:endParaRPr>
        </a:p>
      </cdr:txBody>
    </cdr:sp>
  </cdr:relSizeAnchor>
  <cdr:relSizeAnchor xmlns:cdr="http://schemas.openxmlformats.org/drawingml/2006/chartDrawing">
    <cdr:from>
      <cdr:x>0.85647</cdr:x>
      <cdr:y>0.12475</cdr:y>
    </cdr:from>
    <cdr:to>
      <cdr:x>0.87939</cdr:x>
      <cdr:y>0.34463</cdr:y>
    </cdr:to>
    <cdr:sp macro="" textlink="">
      <cdr:nvSpPr>
        <cdr:cNvPr id="4" name="Down Arrow 3">
          <a:extLst xmlns:a="http://schemas.openxmlformats.org/drawingml/2006/main">
            <a:ext uri="{FF2B5EF4-FFF2-40B4-BE49-F238E27FC236}">
              <a16:creationId xmlns:a16="http://schemas.microsoft.com/office/drawing/2014/main" id="{EC498C2E-9DBF-EB40-830F-D3DE642BBC4F}"/>
            </a:ext>
          </a:extLst>
        </cdr:cNvPr>
        <cdr:cNvSpPr/>
      </cdr:nvSpPr>
      <cdr:spPr>
        <a:xfrm xmlns:a="http://schemas.openxmlformats.org/drawingml/2006/main">
          <a:off x="6725955" y="529009"/>
          <a:ext cx="180000" cy="932400"/>
        </a:xfrm>
        <a:prstGeom xmlns:a="http://schemas.openxmlformats.org/drawingml/2006/main" prst="downArrow">
          <a:avLst/>
        </a:prstGeom>
        <a:solidFill xmlns:a="http://schemas.openxmlformats.org/drawingml/2006/main">
          <a:srgbClr val="B22222"/>
        </a:solidFill>
        <a:ln xmlns:a="http://schemas.openxmlformats.org/drawingml/2006/main" w="34925">
          <a:solidFill>
            <a:srgbClr val="B2222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n-US" dirty="0">
            <a:ln>
              <a:solidFill>
                <a:srgbClr val="B22222"/>
              </a:solidFill>
            </a:ln>
          </a:endParaRPr>
        </a:p>
      </cdr:txBody>
    </cdr:sp>
  </cdr:relSizeAnchor>
  <cdr:relSizeAnchor xmlns:cdr="http://schemas.openxmlformats.org/drawingml/2006/chartDrawing">
    <cdr:from>
      <cdr:x>0.19555</cdr:x>
      <cdr:y>0.1579</cdr:y>
    </cdr:from>
    <cdr:to>
      <cdr:x>0.31254</cdr:x>
      <cdr:y>0.30765</cdr:y>
    </cdr:to>
    <cdr:sp macro="" textlink="">
      <cdr:nvSpPr>
        <cdr:cNvPr id="5" name="TextBox 4">
          <a:extLst xmlns:a="http://schemas.openxmlformats.org/drawingml/2006/main">
            <a:ext uri="{FF2B5EF4-FFF2-40B4-BE49-F238E27FC236}">
              <a16:creationId xmlns:a16="http://schemas.microsoft.com/office/drawing/2014/main" id="{82240FAC-DF07-BB43-8737-8234283FD9CB}"/>
            </a:ext>
          </a:extLst>
        </cdr:cNvPr>
        <cdr:cNvSpPr txBox="1"/>
      </cdr:nvSpPr>
      <cdr:spPr>
        <a:xfrm xmlns:a="http://schemas.openxmlformats.org/drawingml/2006/main">
          <a:off x="1535678" y="669554"/>
          <a:ext cx="918736" cy="635011"/>
        </a:xfrm>
        <a:prstGeom xmlns:a="http://schemas.openxmlformats.org/drawingml/2006/main" prst="rect">
          <a:avLst/>
        </a:prstGeom>
      </cdr:spPr>
      <cdr:txBody>
        <a:bodyPr xmlns:a="http://schemas.openxmlformats.org/drawingml/2006/main" wrap="square" lIns="36000" tIns="36000" rIns="36000" bIns="36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600" b="1" dirty="0">
              <a:solidFill>
                <a:srgbClr val="B22222"/>
              </a:solidFill>
              <a:latin typeface="Symbol" panose="05050102010706020507" pitchFamily="18" charset="2"/>
            </a:rPr>
            <a:t>D</a:t>
          </a:r>
          <a:r>
            <a:rPr lang="en-US" sz="1600" b="1" dirty="0">
              <a:solidFill>
                <a:srgbClr val="B22222"/>
              </a:solidFill>
            </a:rPr>
            <a:t> 55.7 mg/dL</a:t>
          </a:r>
        </a:p>
        <a:p xmlns:a="http://schemas.openxmlformats.org/drawingml/2006/main">
          <a:pPr algn="l"/>
          <a:endParaRPr lang="en-US" sz="1600" b="1" dirty="0">
            <a:solidFill>
              <a:srgbClr val="B22222"/>
            </a:solidFill>
          </a:endParaRPr>
        </a:p>
        <a:p xmlns:a="http://schemas.openxmlformats.org/drawingml/2006/main">
          <a:pPr algn="l"/>
          <a:r>
            <a:rPr lang="en-US" sz="1600" b="1" dirty="0">
              <a:solidFill>
                <a:srgbClr val="B22222"/>
              </a:solidFill>
            </a:rPr>
            <a:t>–62.7%</a:t>
          </a:r>
        </a:p>
      </cdr:txBody>
    </cdr:sp>
  </cdr:relSizeAnchor>
  <cdr:relSizeAnchor xmlns:cdr="http://schemas.openxmlformats.org/drawingml/2006/chartDrawing">
    <cdr:from>
      <cdr:x>0.32623</cdr:x>
      <cdr:y>0.14295</cdr:y>
    </cdr:from>
    <cdr:to>
      <cdr:x>0.44585</cdr:x>
      <cdr:y>0.2927</cdr:y>
    </cdr:to>
    <cdr:sp macro="" textlink="">
      <cdr:nvSpPr>
        <cdr:cNvPr id="6" name="TextBox 1">
          <a:extLst xmlns:a="http://schemas.openxmlformats.org/drawingml/2006/main">
            <a:ext uri="{FF2B5EF4-FFF2-40B4-BE49-F238E27FC236}">
              <a16:creationId xmlns:a16="http://schemas.microsoft.com/office/drawing/2014/main" id="{B70068AC-4F83-1D45-8FC5-732DD38AECB1}"/>
            </a:ext>
          </a:extLst>
        </cdr:cNvPr>
        <cdr:cNvSpPr txBox="1"/>
      </cdr:nvSpPr>
      <cdr:spPr>
        <a:xfrm xmlns:a="http://schemas.openxmlformats.org/drawingml/2006/main">
          <a:off x="2561923" y="606159"/>
          <a:ext cx="939391" cy="635011"/>
        </a:xfrm>
        <a:prstGeom xmlns:a="http://schemas.openxmlformats.org/drawingml/2006/main" prst="rect">
          <a:avLst/>
        </a:prstGeom>
      </cdr:spPr>
      <cdr:txBody>
        <a:bodyPr xmlns:a="http://schemas.openxmlformats.org/drawingml/2006/main" wrap="square" lIns="36000" tIns="36000" rIns="36000" bIns="36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600" b="1" dirty="0">
              <a:solidFill>
                <a:srgbClr val="B22222"/>
              </a:solidFill>
              <a:latin typeface="Symbol" panose="05050102010706020507" pitchFamily="18" charset="2"/>
            </a:rPr>
            <a:t>D</a:t>
          </a:r>
          <a:r>
            <a:rPr lang="en-US" sz="1600" b="1" dirty="0">
              <a:solidFill>
                <a:srgbClr val="B22222"/>
              </a:solidFill>
            </a:rPr>
            <a:t> 54.1 mg/dL</a:t>
          </a:r>
        </a:p>
        <a:p xmlns:a="http://schemas.openxmlformats.org/drawingml/2006/main">
          <a:pPr algn="l"/>
          <a:endParaRPr lang="en-US" sz="1600" b="1" dirty="0">
            <a:solidFill>
              <a:srgbClr val="B22222"/>
            </a:solidFill>
          </a:endParaRPr>
        </a:p>
        <a:p xmlns:a="http://schemas.openxmlformats.org/drawingml/2006/main">
          <a:pPr algn="l"/>
          <a:r>
            <a:rPr lang="en-US" sz="1600" b="1" dirty="0">
              <a:solidFill>
                <a:srgbClr val="B22222"/>
              </a:solidFill>
            </a:rPr>
            <a:t>–61.0%</a:t>
          </a:r>
        </a:p>
      </cdr:txBody>
    </cdr:sp>
  </cdr:relSizeAnchor>
  <cdr:relSizeAnchor xmlns:cdr="http://schemas.openxmlformats.org/drawingml/2006/chartDrawing">
    <cdr:from>
      <cdr:x>0.879</cdr:x>
      <cdr:y>0.08511</cdr:y>
    </cdr:from>
    <cdr:to>
      <cdr:x>1</cdr:x>
      <cdr:y>0.23486</cdr:y>
    </cdr:to>
    <cdr:sp macro="" textlink="">
      <cdr:nvSpPr>
        <cdr:cNvPr id="7" name="TextBox 1">
          <a:extLst xmlns:a="http://schemas.openxmlformats.org/drawingml/2006/main">
            <a:ext uri="{FF2B5EF4-FFF2-40B4-BE49-F238E27FC236}">
              <a16:creationId xmlns:a16="http://schemas.microsoft.com/office/drawing/2014/main" id="{29B44A06-B0E1-3747-A0D4-EBF2CA2B0117}"/>
            </a:ext>
          </a:extLst>
        </cdr:cNvPr>
        <cdr:cNvSpPr txBox="1"/>
      </cdr:nvSpPr>
      <cdr:spPr>
        <a:xfrm xmlns:a="http://schemas.openxmlformats.org/drawingml/2006/main">
          <a:off x="6902892" y="360890"/>
          <a:ext cx="950228" cy="635011"/>
        </a:xfrm>
        <a:prstGeom xmlns:a="http://schemas.openxmlformats.org/drawingml/2006/main" prst="rect">
          <a:avLst/>
        </a:prstGeom>
      </cdr:spPr>
      <cdr:txBody>
        <a:bodyPr xmlns:a="http://schemas.openxmlformats.org/drawingml/2006/main" wrap="square" lIns="36000" tIns="36000" rIns="36000" bIns="36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l"/>
          <a:r>
            <a:rPr lang="en-US" sz="1600" b="1" dirty="0">
              <a:solidFill>
                <a:srgbClr val="B22222"/>
              </a:solidFill>
              <a:latin typeface="Symbol" panose="05050102010706020507" pitchFamily="18" charset="2"/>
            </a:rPr>
            <a:t>D</a:t>
          </a:r>
          <a:r>
            <a:rPr lang="en-US" sz="1600" b="1" dirty="0">
              <a:solidFill>
                <a:srgbClr val="B22222"/>
              </a:solidFill>
            </a:rPr>
            <a:t> 48.1 mg/dL</a:t>
          </a:r>
        </a:p>
        <a:p xmlns:a="http://schemas.openxmlformats.org/drawingml/2006/main">
          <a:pPr algn="l"/>
          <a:endParaRPr lang="en-US" sz="1600" b="1" dirty="0">
            <a:solidFill>
              <a:srgbClr val="B22222"/>
            </a:solidFill>
          </a:endParaRPr>
        </a:p>
        <a:p xmlns:a="http://schemas.openxmlformats.org/drawingml/2006/main">
          <a:pPr algn="l"/>
          <a:r>
            <a:rPr lang="en-US" sz="1600" b="1" dirty="0">
              <a:solidFill>
                <a:srgbClr val="B22222"/>
              </a:solidFill>
            </a:rPr>
            <a:t>–54.7%</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4443F2-8419-461A-84B4-1B704D3CF605}" type="datetimeFigureOut">
              <a:rPr lang="es-ES" smtClean="0"/>
              <a:t>25/06/2019</a:t>
            </a:fld>
            <a:endParaRPr lang="es-ES"/>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066580-9298-4782-91CB-D9D7DB816E93}" type="slidenum">
              <a:rPr lang="es-ES" smtClean="0"/>
              <a:t>‹Nº›</a:t>
            </a:fld>
            <a:endParaRPr lang="es-ES"/>
          </a:p>
        </p:txBody>
      </p:sp>
    </p:spTree>
    <p:extLst>
      <p:ext uri="{BB962C8B-B14F-4D97-AF65-F5344CB8AC3E}">
        <p14:creationId xmlns:p14="http://schemas.microsoft.com/office/powerpoint/2010/main" val="2748738511"/>
      </p:ext>
    </p:extLst>
  </p:cSld>
  <p:clrMap bg1="lt1" tx1="dk1" bg2="lt2" tx2="dk2" accent1="accent1" accent2="accent2" accent3="accent3" accent4="accent4" accent5="accent5" accent6="accent6" hlink="hlink" folHlink="folHlink"/>
  <p:notesStyle>
    <a:lvl1pPr marL="0" algn="l" defTabSz="913923" rtl="0" eaLnBrk="1" latinLnBrk="0" hangingPunct="1">
      <a:defRPr sz="1200" kern="1200">
        <a:solidFill>
          <a:schemeClr val="tx1"/>
        </a:solidFill>
        <a:latin typeface="+mn-lt"/>
        <a:ea typeface="+mn-ea"/>
        <a:cs typeface="+mn-cs"/>
      </a:defRPr>
    </a:lvl1pPr>
    <a:lvl2pPr marL="456962" algn="l" defTabSz="913923" rtl="0" eaLnBrk="1" latinLnBrk="0" hangingPunct="1">
      <a:defRPr sz="1200" kern="1200">
        <a:solidFill>
          <a:schemeClr val="tx1"/>
        </a:solidFill>
        <a:latin typeface="+mn-lt"/>
        <a:ea typeface="+mn-ea"/>
        <a:cs typeface="+mn-cs"/>
      </a:defRPr>
    </a:lvl2pPr>
    <a:lvl3pPr marL="913923" algn="l" defTabSz="913923" rtl="0" eaLnBrk="1" latinLnBrk="0" hangingPunct="1">
      <a:defRPr sz="1200" kern="1200">
        <a:solidFill>
          <a:schemeClr val="tx1"/>
        </a:solidFill>
        <a:latin typeface="+mn-lt"/>
        <a:ea typeface="+mn-ea"/>
        <a:cs typeface="+mn-cs"/>
      </a:defRPr>
    </a:lvl3pPr>
    <a:lvl4pPr marL="1370885" algn="l" defTabSz="913923" rtl="0" eaLnBrk="1" latinLnBrk="0" hangingPunct="1">
      <a:defRPr sz="1200" kern="1200">
        <a:solidFill>
          <a:schemeClr val="tx1"/>
        </a:solidFill>
        <a:latin typeface="+mn-lt"/>
        <a:ea typeface="+mn-ea"/>
        <a:cs typeface="+mn-cs"/>
      </a:defRPr>
    </a:lvl4pPr>
    <a:lvl5pPr marL="1827851" algn="l" defTabSz="913923" rtl="0" eaLnBrk="1" latinLnBrk="0" hangingPunct="1">
      <a:defRPr sz="1200" kern="1200">
        <a:solidFill>
          <a:schemeClr val="tx1"/>
        </a:solidFill>
        <a:latin typeface="+mn-lt"/>
        <a:ea typeface="+mn-ea"/>
        <a:cs typeface="+mn-cs"/>
      </a:defRPr>
    </a:lvl5pPr>
    <a:lvl6pPr marL="2284814" algn="l" defTabSz="913923" rtl="0" eaLnBrk="1" latinLnBrk="0" hangingPunct="1">
      <a:defRPr sz="1200" kern="1200">
        <a:solidFill>
          <a:schemeClr val="tx1"/>
        </a:solidFill>
        <a:latin typeface="+mn-lt"/>
        <a:ea typeface="+mn-ea"/>
        <a:cs typeface="+mn-cs"/>
      </a:defRPr>
    </a:lvl6pPr>
    <a:lvl7pPr marL="2741770" algn="l" defTabSz="913923" rtl="0" eaLnBrk="1" latinLnBrk="0" hangingPunct="1">
      <a:defRPr sz="1200" kern="1200">
        <a:solidFill>
          <a:schemeClr val="tx1"/>
        </a:solidFill>
        <a:latin typeface="+mn-lt"/>
        <a:ea typeface="+mn-ea"/>
        <a:cs typeface="+mn-cs"/>
      </a:defRPr>
    </a:lvl7pPr>
    <a:lvl8pPr marL="3198736" algn="l" defTabSz="913923" rtl="0" eaLnBrk="1" latinLnBrk="0" hangingPunct="1">
      <a:defRPr sz="1200" kern="1200">
        <a:solidFill>
          <a:schemeClr val="tx1"/>
        </a:solidFill>
        <a:latin typeface="+mn-lt"/>
        <a:ea typeface="+mn-ea"/>
        <a:cs typeface="+mn-cs"/>
      </a:defRPr>
    </a:lvl8pPr>
    <a:lvl9pPr marL="3655699" algn="l" defTabSz="91392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cs typeface="Calibri"/>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17376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r>
              <a:rPr lang="en-US" dirty="0"/>
              <a:t>First</a:t>
            </a:r>
            <a:r>
              <a:rPr lang="en-US" baseline="0" dirty="0"/>
              <a:t> view:  Right-hand yellow zone to indicate patients qualifying for study with LDL-C “undesirably high” (i.e., &gt;/=70 mg/dL)</a:t>
            </a:r>
          </a:p>
          <a:p>
            <a:r>
              <a:rPr lang="en-US" baseline="0" dirty="0"/>
              <a:t>Second view: Alirocumab dose is blindly adjusted to maximize the number of patients in a low but physiologic range of LDL-C (i.e., 25-50 mg/dL)</a:t>
            </a:r>
          </a:p>
          <a:p>
            <a:r>
              <a:rPr lang="en-US" baseline="0" dirty="0"/>
              <a:t>Third view: Alirocumab dose is also blindly adjusted to minimize patients with persistently very low levels of LDL-C (i.e., &lt;15 mg/dL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7FFB7-2901-49B8-993F-93879CDA2C28}"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5804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94700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139348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28019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797878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34755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422705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46725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183515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a:p>
            <a:r>
              <a:rPr lang="en-US" dirty="0"/>
              <a:t>Includes all LDL-C values, regardless of blinded down titration or switch to placebo or premature treatment discontinuation</a:t>
            </a:r>
          </a:p>
          <a:p>
            <a:endParaRPr lang="en-US" dirty="0"/>
          </a:p>
          <a:p>
            <a:endParaRPr lang="en-US" dirty="0"/>
          </a:p>
          <a:p>
            <a:r>
              <a:rPr lang="en-US" dirty="0"/>
              <a:t>discontinuation, or blinded down titration or switch to placebo</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Includes all LDL-C values, regardless of discontinuation or blinded down titration or switch to placebo</a:t>
            </a:r>
          </a:p>
          <a:p>
            <a:endParaRPr lang="en-US" b="1"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040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404432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683838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372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31258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85575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eaLnBrk="1" fontAlgn="ctr" latinLnBrk="0" hangingPunct="1"/>
            <a:r>
              <a:rPr lang="en-GB" sz="1300" dirty="0"/>
              <a:t>Neutralizing anti-drug antibodies (available data)</a:t>
            </a:r>
          </a:p>
          <a:p>
            <a:pPr rtl="0" eaLnBrk="1" fontAlgn="ctr" latinLnBrk="0" hangingPunct="1"/>
            <a:r>
              <a:rPr lang="en-US" sz="1300" dirty="0"/>
              <a:t>42 (0.5%) in alirocumab</a:t>
            </a:r>
            <a:endParaRPr lang="en-GB" sz="1300" dirty="0"/>
          </a:p>
          <a:p>
            <a:pPr rtl="0" eaLnBrk="1" fontAlgn="ctr" latinLnBrk="0" hangingPunct="1"/>
            <a:r>
              <a:rPr lang="en-US" sz="1300" dirty="0"/>
              <a:t>6 (&lt;0.1%) in placebo</a:t>
            </a:r>
          </a:p>
          <a:p>
            <a:pPr rtl="0" eaLnBrk="1" fontAlgn="ctr" latinLnBrk="0" hangingPunct="1"/>
            <a:endParaRPr lang="en-GB" sz="1300" dirty="0"/>
          </a:p>
          <a:p>
            <a:pPr defTabSz="948190" fontAlgn="ctr">
              <a:defRPr/>
            </a:pPr>
            <a:r>
              <a:rPr lang="en-GB" sz="1300" dirty="0"/>
              <a:t>Roth EM, et al. NEJM 2017; 376:1589-1590</a:t>
            </a:r>
          </a:p>
          <a:p>
            <a:pPr rtl="0" eaLnBrk="1" fontAlgn="ctr" latinLnBrk="0" hangingPunct="1"/>
            <a:endParaRPr lang="en-GB" sz="130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84844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92506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8788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825714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29935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009257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2898775" y="850900"/>
            <a:ext cx="4075113" cy="229235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2569704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r>
              <a:rPr lang="en-US" dirty="0"/>
              <a:t>First</a:t>
            </a:r>
            <a:r>
              <a:rPr lang="en-US" baseline="0" dirty="0"/>
              <a:t> view:  Right-hand yellow zone to indicate patients qualifying for study with LDL-C “undesirably high” (i.e., &gt;/=70 mg/dL)</a:t>
            </a:r>
          </a:p>
          <a:p>
            <a:r>
              <a:rPr lang="en-US" baseline="0" dirty="0"/>
              <a:t>Second view: Alirocumab dose is blindly adjusted to maximize the number of patients in a low but physiologic range of LDL-C (i.e., 25-50 mg/dL)</a:t>
            </a:r>
          </a:p>
          <a:p>
            <a:r>
              <a:rPr lang="en-US" baseline="0" dirty="0"/>
              <a:t>Third view: Alirocumab dose is also blindly adjusted to minimize patients with persistently very low levels of LDL-C (i.e., &lt;15 mg/dL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7FFB7-2901-49B8-993F-93879CDA2C28}"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483971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r>
              <a:rPr lang="en-US" dirty="0"/>
              <a:t>First</a:t>
            </a:r>
            <a:r>
              <a:rPr lang="en-US" baseline="0" dirty="0"/>
              <a:t> view:  Right-hand yellow zone to indicate patients qualifying for study with LDL-C “undesirably high” (i.e., &gt;/=70 mg/dL)</a:t>
            </a:r>
          </a:p>
          <a:p>
            <a:r>
              <a:rPr lang="en-US" baseline="0" dirty="0"/>
              <a:t>Second view: Alirocumab dose is blindly adjusted to maximize the number of patients in a low but physiologic range of LDL-C (i.e., 25-50 mg/dL)</a:t>
            </a:r>
          </a:p>
          <a:p>
            <a:r>
              <a:rPr lang="en-US" baseline="0" dirty="0"/>
              <a:t>Third view: Alirocumab dose is also blindly adjusted to minimize patients with persistently very low levels of LDL-C (i.e., &lt;15 mg/dL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7FFB7-2901-49B8-993F-93879CDA2C28}"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165463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r>
              <a:rPr lang="en-US" dirty="0"/>
              <a:t>First</a:t>
            </a:r>
            <a:r>
              <a:rPr lang="en-US" baseline="0" dirty="0"/>
              <a:t> view:  Right-hand yellow zone to indicate patients qualifying for study with LDL-C “undesirably high” (i.e., &gt;/=70 mg/dL)</a:t>
            </a:r>
          </a:p>
          <a:p>
            <a:r>
              <a:rPr lang="en-US" baseline="0" dirty="0"/>
              <a:t>Second view: Alirocumab dose is blindly adjusted to maximize the number of patients in a low but physiologic range of LDL-C (i.e., 25-50 mg/dL)</a:t>
            </a:r>
          </a:p>
          <a:p>
            <a:r>
              <a:rPr lang="en-US" baseline="0" dirty="0"/>
              <a:t>Third view: Alirocumab dose is also blindly adjusted to minimize patients with persistently very low levels of LDL-C (i.e., &lt;15 mg/dL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D7FFB7-2901-49B8-993F-93879CDA2C28}"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1951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3829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1687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2688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355246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919038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98775" y="850900"/>
            <a:ext cx="4075113" cy="22923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499F02-F1A1-754B-94C5-1B7D224748D3}" type="slidenum">
              <a:rPr kumimoji="0" lang="en-US"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3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1483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944"/>
            <a:ext cx="7772400" cy="1102519"/>
          </a:xfrm>
        </p:spPr>
        <p:txBody>
          <a:bodyPr/>
          <a:lstStyle/>
          <a:p>
            <a:r>
              <a:rPr lang="es-ES_tradnl"/>
              <a:t>Clic para editar título</a:t>
            </a:r>
            <a:endParaRPr lang="es-ES"/>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62" indent="0" algn="ctr">
              <a:buNone/>
              <a:defRPr>
                <a:solidFill>
                  <a:schemeClr val="tx1">
                    <a:tint val="75000"/>
                  </a:schemeClr>
                </a:solidFill>
              </a:defRPr>
            </a:lvl2pPr>
            <a:lvl3pPr marL="913923" indent="0" algn="ctr">
              <a:buNone/>
              <a:defRPr>
                <a:solidFill>
                  <a:schemeClr val="tx1">
                    <a:tint val="75000"/>
                  </a:schemeClr>
                </a:solidFill>
              </a:defRPr>
            </a:lvl3pPr>
            <a:lvl4pPr marL="1370885" indent="0" algn="ctr">
              <a:buNone/>
              <a:defRPr>
                <a:solidFill>
                  <a:schemeClr val="tx1">
                    <a:tint val="75000"/>
                  </a:schemeClr>
                </a:solidFill>
              </a:defRPr>
            </a:lvl4pPr>
            <a:lvl5pPr marL="1827851" indent="0" algn="ctr">
              <a:buNone/>
              <a:defRPr>
                <a:solidFill>
                  <a:schemeClr val="tx1">
                    <a:tint val="75000"/>
                  </a:schemeClr>
                </a:solidFill>
              </a:defRPr>
            </a:lvl5pPr>
            <a:lvl6pPr marL="2284814" indent="0" algn="ctr">
              <a:buNone/>
              <a:defRPr>
                <a:solidFill>
                  <a:schemeClr val="tx1">
                    <a:tint val="75000"/>
                  </a:schemeClr>
                </a:solidFill>
              </a:defRPr>
            </a:lvl6pPr>
            <a:lvl7pPr marL="2741770" indent="0" algn="ctr">
              <a:buNone/>
              <a:defRPr>
                <a:solidFill>
                  <a:schemeClr val="tx1">
                    <a:tint val="75000"/>
                  </a:schemeClr>
                </a:solidFill>
              </a:defRPr>
            </a:lvl7pPr>
            <a:lvl8pPr marL="3198736" indent="0" algn="ctr">
              <a:buNone/>
              <a:defRPr>
                <a:solidFill>
                  <a:schemeClr val="tx1">
                    <a:tint val="75000"/>
                  </a:schemeClr>
                </a:solidFill>
              </a:defRPr>
            </a:lvl8pPr>
            <a:lvl9pPr marL="365569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t>25/06/2019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2386913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t>25/06/2019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3851028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154781"/>
            <a:ext cx="6019800" cy="329088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t>25/06/2019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220272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1597944"/>
            <a:ext cx="7772400" cy="1102519"/>
          </a:xfrm>
        </p:spPr>
        <p:txBody>
          <a:bodyPr/>
          <a:lstStyle/>
          <a:p>
            <a:r>
              <a:rPr lang="es-ES_tradnl"/>
              <a:t>Clic para editar título</a:t>
            </a:r>
            <a:endParaRPr lang="es-ES"/>
          </a:p>
        </p:txBody>
      </p:sp>
      <p:sp>
        <p:nvSpPr>
          <p:cNvPr id="3" name="Subtítulo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962" indent="0" algn="ctr">
              <a:buNone/>
              <a:defRPr>
                <a:solidFill>
                  <a:schemeClr val="tx1">
                    <a:tint val="75000"/>
                  </a:schemeClr>
                </a:solidFill>
              </a:defRPr>
            </a:lvl2pPr>
            <a:lvl3pPr marL="913923" indent="0" algn="ctr">
              <a:buNone/>
              <a:defRPr>
                <a:solidFill>
                  <a:schemeClr val="tx1">
                    <a:tint val="75000"/>
                  </a:schemeClr>
                </a:solidFill>
              </a:defRPr>
            </a:lvl3pPr>
            <a:lvl4pPr marL="1370885" indent="0" algn="ctr">
              <a:buNone/>
              <a:defRPr>
                <a:solidFill>
                  <a:schemeClr val="tx1">
                    <a:tint val="75000"/>
                  </a:schemeClr>
                </a:solidFill>
              </a:defRPr>
            </a:lvl4pPr>
            <a:lvl5pPr marL="1827851" indent="0" algn="ctr">
              <a:buNone/>
              <a:defRPr>
                <a:solidFill>
                  <a:schemeClr val="tx1">
                    <a:tint val="75000"/>
                  </a:schemeClr>
                </a:solidFill>
              </a:defRPr>
            </a:lvl5pPr>
            <a:lvl6pPr marL="2284814" indent="0" algn="ctr">
              <a:buNone/>
              <a:defRPr>
                <a:solidFill>
                  <a:schemeClr val="tx1">
                    <a:tint val="75000"/>
                  </a:schemeClr>
                </a:solidFill>
              </a:defRPr>
            </a:lvl6pPr>
            <a:lvl7pPr marL="2741770" indent="0" algn="ctr">
              <a:buNone/>
              <a:defRPr>
                <a:solidFill>
                  <a:schemeClr val="tx1">
                    <a:tint val="75000"/>
                  </a:schemeClr>
                </a:solidFill>
              </a:defRPr>
            </a:lvl7pPr>
            <a:lvl8pPr marL="3198736" indent="0" algn="ctr">
              <a:buNone/>
              <a:defRPr>
                <a:solidFill>
                  <a:schemeClr val="tx1">
                    <a:tint val="75000"/>
                  </a:schemeClr>
                </a:solidFill>
              </a:defRPr>
            </a:lvl8pPr>
            <a:lvl9pPr marL="3655699"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41702977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4436530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962" indent="0">
              <a:buNone/>
              <a:defRPr sz="1800">
                <a:solidFill>
                  <a:schemeClr val="tx1">
                    <a:tint val="75000"/>
                  </a:schemeClr>
                </a:solidFill>
              </a:defRPr>
            </a:lvl2pPr>
            <a:lvl3pPr marL="913923" indent="0">
              <a:buNone/>
              <a:defRPr sz="1600">
                <a:solidFill>
                  <a:schemeClr val="tx1">
                    <a:tint val="75000"/>
                  </a:schemeClr>
                </a:solidFill>
              </a:defRPr>
            </a:lvl3pPr>
            <a:lvl4pPr marL="1370885" indent="0">
              <a:buNone/>
              <a:defRPr sz="1400">
                <a:solidFill>
                  <a:schemeClr val="tx1">
                    <a:tint val="75000"/>
                  </a:schemeClr>
                </a:solidFill>
              </a:defRPr>
            </a:lvl4pPr>
            <a:lvl5pPr marL="1827851" indent="0">
              <a:buNone/>
              <a:defRPr sz="1400">
                <a:solidFill>
                  <a:schemeClr val="tx1">
                    <a:tint val="75000"/>
                  </a:schemeClr>
                </a:solidFill>
              </a:defRPr>
            </a:lvl5pPr>
            <a:lvl6pPr marL="2284814" indent="0">
              <a:buNone/>
              <a:defRPr sz="1400">
                <a:solidFill>
                  <a:schemeClr val="tx1">
                    <a:tint val="75000"/>
                  </a:schemeClr>
                </a:solidFill>
              </a:defRPr>
            </a:lvl6pPr>
            <a:lvl7pPr marL="2741770" indent="0">
              <a:buNone/>
              <a:defRPr sz="1400">
                <a:solidFill>
                  <a:schemeClr val="tx1">
                    <a:tint val="75000"/>
                  </a:schemeClr>
                </a:solidFill>
              </a:defRPr>
            </a:lvl7pPr>
            <a:lvl8pPr marL="3198736" indent="0">
              <a:buNone/>
              <a:defRPr sz="1400">
                <a:solidFill>
                  <a:schemeClr val="tx1">
                    <a:tint val="75000"/>
                  </a:schemeClr>
                </a:solidFill>
              </a:defRPr>
            </a:lvl8pPr>
            <a:lvl9pPr marL="3655699"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5760616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0672406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6962" indent="0">
              <a:buNone/>
              <a:defRPr sz="2000" b="1"/>
            </a:lvl2pPr>
            <a:lvl3pPr marL="913923" indent="0">
              <a:buNone/>
              <a:defRPr sz="1800" b="1"/>
            </a:lvl3pPr>
            <a:lvl4pPr marL="1370885" indent="0">
              <a:buNone/>
              <a:defRPr sz="1600" b="1"/>
            </a:lvl4pPr>
            <a:lvl5pPr marL="1827851" indent="0">
              <a:buNone/>
              <a:defRPr sz="1600" b="1"/>
            </a:lvl5pPr>
            <a:lvl6pPr marL="2284814" indent="0">
              <a:buNone/>
              <a:defRPr sz="1600" b="1"/>
            </a:lvl6pPr>
            <a:lvl7pPr marL="2741770" indent="0">
              <a:buNone/>
              <a:defRPr sz="1600" b="1"/>
            </a:lvl7pPr>
            <a:lvl8pPr marL="3198736" indent="0">
              <a:buNone/>
              <a:defRPr sz="1600" b="1"/>
            </a:lvl8pPr>
            <a:lvl9pPr marL="3655699"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66" y="1151335"/>
            <a:ext cx="4041775" cy="479822"/>
          </a:xfrm>
        </p:spPr>
        <p:txBody>
          <a:bodyPr anchor="b"/>
          <a:lstStyle>
            <a:lvl1pPr marL="0" indent="0">
              <a:buNone/>
              <a:defRPr sz="2400" b="1"/>
            </a:lvl1pPr>
            <a:lvl2pPr marL="456962" indent="0">
              <a:buNone/>
              <a:defRPr sz="2000" b="1"/>
            </a:lvl2pPr>
            <a:lvl3pPr marL="913923" indent="0">
              <a:buNone/>
              <a:defRPr sz="1800" b="1"/>
            </a:lvl3pPr>
            <a:lvl4pPr marL="1370885" indent="0">
              <a:buNone/>
              <a:defRPr sz="1600" b="1"/>
            </a:lvl4pPr>
            <a:lvl5pPr marL="1827851" indent="0">
              <a:buNone/>
              <a:defRPr sz="1600" b="1"/>
            </a:lvl5pPr>
            <a:lvl6pPr marL="2284814" indent="0">
              <a:buNone/>
              <a:defRPr sz="1600" b="1"/>
            </a:lvl6pPr>
            <a:lvl7pPr marL="2741770" indent="0">
              <a:buNone/>
              <a:defRPr sz="1600" b="1"/>
            </a:lvl7pPr>
            <a:lvl8pPr marL="3198736" indent="0">
              <a:buNone/>
              <a:defRPr sz="1600" b="1"/>
            </a:lvl8pPr>
            <a:lvl9pPr marL="3655699"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8" name="Marcador de pie de página 7"/>
          <p:cNvSpPr>
            <a:spLocks noGrp="1"/>
          </p:cNvSpPr>
          <p:nvPr>
            <p:ph type="ftr" sz="quarter" idx="11"/>
          </p:nvPr>
        </p:nvSpPr>
        <p:spPr/>
        <p:txBody>
          <a:bodyPr/>
          <a:lstStyle/>
          <a:p>
            <a:endParaRPr lang="es-ES">
              <a:solidFill>
                <a:prstClr val="black">
                  <a:tint val="75000"/>
                </a:prstClr>
              </a:solidFill>
            </a:endParaRPr>
          </a:p>
        </p:txBody>
      </p:sp>
      <p:sp>
        <p:nvSpPr>
          <p:cNvPr id="9" name="Marcador de número de diapositiva 8"/>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205348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4" name="Marcador de pie de página 3"/>
          <p:cNvSpPr>
            <a:spLocks noGrp="1"/>
          </p:cNvSpPr>
          <p:nvPr>
            <p:ph type="ftr" sz="quarter" idx="11"/>
          </p:nvPr>
        </p:nvSpPr>
        <p:spPr/>
        <p:txBody>
          <a:bodyPr/>
          <a:lstStyle/>
          <a:p>
            <a:endParaRPr lang="es-ES">
              <a:solidFill>
                <a:prstClr val="black">
                  <a:tint val="75000"/>
                </a:prstClr>
              </a:solidFill>
            </a:endParaRPr>
          </a:p>
        </p:txBody>
      </p:sp>
      <p:sp>
        <p:nvSpPr>
          <p:cNvPr id="5" name="Marcador de número de diapositiva 4"/>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7671377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3" name="Marcador de pie de página 2"/>
          <p:cNvSpPr>
            <a:spLocks noGrp="1"/>
          </p:cNvSpPr>
          <p:nvPr>
            <p:ph type="ftr" sz="quarter" idx="11"/>
          </p:nvPr>
        </p:nvSpPr>
        <p:spPr/>
        <p:txBody>
          <a:bodyPr/>
          <a:lstStyle/>
          <a:p>
            <a:endParaRPr lang="es-ES">
              <a:solidFill>
                <a:prstClr val="black">
                  <a:tint val="75000"/>
                </a:prstClr>
              </a:solidFill>
            </a:endParaRPr>
          </a:p>
        </p:txBody>
      </p:sp>
      <p:sp>
        <p:nvSpPr>
          <p:cNvPr id="4" name="Marcador de número de diapositiva 3"/>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3607817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5" y="204787"/>
            <a:ext cx="3008313" cy="871538"/>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0479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5" y="1076328"/>
            <a:ext cx="3008313" cy="3518297"/>
          </a:xfrm>
        </p:spPr>
        <p:txBody>
          <a:bodyPr/>
          <a:lstStyle>
            <a:lvl1pPr marL="0" indent="0">
              <a:buNone/>
              <a:defRPr sz="1400"/>
            </a:lvl1pPr>
            <a:lvl2pPr marL="456962" indent="0">
              <a:buNone/>
              <a:defRPr sz="1200"/>
            </a:lvl2pPr>
            <a:lvl3pPr marL="913923" indent="0">
              <a:buNone/>
              <a:defRPr sz="1000"/>
            </a:lvl3pPr>
            <a:lvl4pPr marL="1370885" indent="0">
              <a:buNone/>
              <a:defRPr sz="900"/>
            </a:lvl4pPr>
            <a:lvl5pPr marL="1827851" indent="0">
              <a:buNone/>
              <a:defRPr sz="900"/>
            </a:lvl5pPr>
            <a:lvl6pPr marL="2284814" indent="0">
              <a:buNone/>
              <a:defRPr sz="900"/>
            </a:lvl6pPr>
            <a:lvl7pPr marL="2741770" indent="0">
              <a:buNone/>
              <a:defRPr sz="900"/>
            </a:lvl7pPr>
            <a:lvl8pPr marL="3198736" indent="0">
              <a:buNone/>
              <a:defRPr sz="900"/>
            </a:lvl8pPr>
            <a:lvl9pPr marL="3655699"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357838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t>25/06/2019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24484790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1"/>
            <a:ext cx="5486400" cy="425054"/>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6962" indent="0">
              <a:buNone/>
              <a:defRPr sz="2800"/>
            </a:lvl2pPr>
            <a:lvl3pPr marL="913923" indent="0">
              <a:buNone/>
              <a:defRPr sz="2400"/>
            </a:lvl3pPr>
            <a:lvl4pPr marL="1370885" indent="0">
              <a:buNone/>
              <a:defRPr sz="2000"/>
            </a:lvl4pPr>
            <a:lvl5pPr marL="1827851" indent="0">
              <a:buNone/>
              <a:defRPr sz="2000"/>
            </a:lvl5pPr>
            <a:lvl6pPr marL="2284814" indent="0">
              <a:buNone/>
              <a:defRPr sz="2000"/>
            </a:lvl6pPr>
            <a:lvl7pPr marL="2741770" indent="0">
              <a:buNone/>
              <a:defRPr sz="2000"/>
            </a:lvl7pPr>
            <a:lvl8pPr marL="3198736" indent="0">
              <a:buNone/>
              <a:defRPr sz="2000"/>
            </a:lvl8pPr>
            <a:lvl9pPr marL="3655699" indent="0">
              <a:buNone/>
              <a:defRPr sz="2000"/>
            </a:lvl9pPr>
          </a:lstStyle>
          <a:p>
            <a:endParaRPr lang="es-ES"/>
          </a:p>
        </p:txBody>
      </p:sp>
      <p:sp>
        <p:nvSpPr>
          <p:cNvPr id="4" name="Marcador de texto 3"/>
          <p:cNvSpPr>
            <a:spLocks noGrp="1"/>
          </p:cNvSpPr>
          <p:nvPr>
            <p:ph type="body" sz="half" idx="2"/>
          </p:nvPr>
        </p:nvSpPr>
        <p:spPr>
          <a:xfrm>
            <a:off x="1792288" y="4025628"/>
            <a:ext cx="5486400" cy="603647"/>
          </a:xfrm>
        </p:spPr>
        <p:txBody>
          <a:bodyPr/>
          <a:lstStyle>
            <a:lvl1pPr marL="0" indent="0">
              <a:buNone/>
              <a:defRPr sz="1400"/>
            </a:lvl1pPr>
            <a:lvl2pPr marL="456962" indent="0">
              <a:buNone/>
              <a:defRPr sz="1200"/>
            </a:lvl2pPr>
            <a:lvl3pPr marL="913923" indent="0">
              <a:buNone/>
              <a:defRPr sz="1000"/>
            </a:lvl3pPr>
            <a:lvl4pPr marL="1370885" indent="0">
              <a:buNone/>
              <a:defRPr sz="900"/>
            </a:lvl4pPr>
            <a:lvl5pPr marL="1827851" indent="0">
              <a:buNone/>
              <a:defRPr sz="900"/>
            </a:lvl5pPr>
            <a:lvl6pPr marL="2284814" indent="0">
              <a:buNone/>
              <a:defRPr sz="900"/>
            </a:lvl6pPr>
            <a:lvl7pPr marL="2741770" indent="0">
              <a:buNone/>
              <a:defRPr sz="900"/>
            </a:lvl7pPr>
            <a:lvl8pPr marL="3198736" indent="0">
              <a:buNone/>
              <a:defRPr sz="900"/>
            </a:lvl8pPr>
            <a:lvl9pPr marL="3655699"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6" name="Marcador de pie de página 5"/>
          <p:cNvSpPr>
            <a:spLocks noGrp="1"/>
          </p:cNvSpPr>
          <p:nvPr>
            <p:ph type="ftr" sz="quarter" idx="11"/>
          </p:nvPr>
        </p:nvSpPr>
        <p:spPr/>
        <p:txBody>
          <a:bodyPr/>
          <a:lstStyle/>
          <a:p>
            <a:endParaRPr lang="es-ES">
              <a:solidFill>
                <a:prstClr val="black">
                  <a:tint val="75000"/>
                </a:prstClr>
              </a:solidFill>
            </a:endParaRPr>
          </a:p>
        </p:txBody>
      </p:sp>
      <p:sp>
        <p:nvSpPr>
          <p:cNvPr id="7" name="Marcador de número de diapositiva 6"/>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962530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2854999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154781"/>
            <a:ext cx="2057400" cy="3290888"/>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154781"/>
            <a:ext cx="6019800" cy="329088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11"/>
          </p:nvPr>
        </p:nvSpPr>
        <p:spPr/>
        <p:txBody>
          <a:bodyPr/>
          <a:lstStyle/>
          <a:p>
            <a:endParaRPr lang="es-ES">
              <a:solidFill>
                <a:prstClr val="black">
                  <a:tint val="75000"/>
                </a:prstClr>
              </a:solidFill>
            </a:endParaRPr>
          </a:p>
        </p:txBody>
      </p:sp>
      <p:sp>
        <p:nvSpPr>
          <p:cNvPr id="6" name="Marcador de número de diapositiva 5"/>
          <p:cNvSpPr>
            <a:spLocks noGrp="1"/>
          </p:cNvSpPr>
          <p:nvPr>
            <p:ph type="sldNum" sz="quarter" idx="12"/>
          </p:nvPr>
        </p:nvSpPr>
        <p:spPr/>
        <p:txBody>
          <a:body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9333908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72866" name="Rectangle 2"/>
          <p:cNvSpPr>
            <a:spLocks noGrp="1" noChangeArrowheads="1"/>
          </p:cNvSpPr>
          <p:nvPr>
            <p:ph type="ctrTitle" sz="quarter"/>
          </p:nvPr>
        </p:nvSpPr>
        <p:spPr>
          <a:xfrm>
            <a:off x="685800" y="1085850"/>
            <a:ext cx="7772400" cy="857250"/>
          </a:xfrm>
        </p:spPr>
        <p:txBody>
          <a:bodyPr/>
          <a:lstStyle>
            <a:lvl1pPr>
              <a:defRPr/>
            </a:lvl1pPr>
          </a:lstStyle>
          <a:p>
            <a:r>
              <a:rPr lang="en-US"/>
              <a:t>Click to edit Master title style</a:t>
            </a:r>
          </a:p>
        </p:txBody>
      </p:sp>
      <p:sp>
        <p:nvSpPr>
          <p:cNvPr id="1572867" name="Rectangle 3"/>
          <p:cNvSpPr>
            <a:spLocks noGrp="1" noChangeArrowheads="1"/>
          </p:cNvSpPr>
          <p:nvPr>
            <p:ph type="subTitle" sz="quarter" idx="1"/>
          </p:nvPr>
        </p:nvSpPr>
        <p:spPr>
          <a:xfrm>
            <a:off x="1373188" y="2800351"/>
            <a:ext cx="6400800" cy="1315641"/>
          </a:xfrm>
        </p:spPr>
        <p:txBody>
          <a:bodyPr/>
          <a:lstStyle>
            <a:lvl1pPr marL="0" indent="0" algn="ctr">
              <a:buFont typeface="Wingdings" pitchFamily="2" charset="2"/>
              <a:buNone/>
              <a:defRPr/>
            </a:lvl1pPr>
          </a:lstStyle>
          <a:p>
            <a:r>
              <a:rPr lang="en-US"/>
              <a:t>Click to edit Master subtitle style</a:t>
            </a:r>
          </a:p>
        </p:txBody>
      </p:sp>
      <p:sp>
        <p:nvSpPr>
          <p:cNvPr id="4" name="Rectangle 4">
            <a:extLst>
              <a:ext uri="{FF2B5EF4-FFF2-40B4-BE49-F238E27FC236}">
                <a16:creationId xmlns:a16="http://schemas.microsoft.com/office/drawing/2014/main" id="{D9DE22DF-DF39-A241-BD16-5DDCAD468ADE}"/>
              </a:ext>
            </a:extLst>
          </p:cNvPr>
          <p:cNvSpPr>
            <a:spLocks noGrp="1" noChangeArrowheads="1"/>
          </p:cNvSpPr>
          <p:nvPr>
            <p:ph type="ftr" sz="quarter" idx="10"/>
          </p:nvPr>
        </p:nvSpPr>
        <p:spPr bwMode="auto">
          <a:xfrm>
            <a:off x="3124200" y="4744643"/>
            <a:ext cx="2895600" cy="341709"/>
          </a:xfrm>
          <a:prstGeom prst="rect">
            <a:avLst/>
          </a:prstGeom>
          <a:ln>
            <a:miter lim="800000"/>
            <a:headEnd/>
            <a:tailEnd/>
          </a:ln>
        </p:spPr>
        <p:txBody>
          <a:bodyPr vert="horz" wrap="none" lIns="76675" tIns="38335" rIns="76675" bIns="38335" numCol="1" anchor="ctr" anchorCtr="0" compatLnSpc="1">
            <a:prstTxWarp prst="textNoShape">
              <a:avLst/>
            </a:prstTxWarp>
          </a:bodyPr>
          <a:lstStyle>
            <a:lvl1pPr algn="ctr" eaLnBrk="1" hangingPunct="1">
              <a:defRPr sz="1200">
                <a:solidFill>
                  <a:srgbClr val="FFFFCC"/>
                </a:solidFill>
                <a:latin typeface="Arial"/>
                <a:ea typeface="ＭＳ Ｐゴシック" pitchFamily="34" charset="-128"/>
                <a:cs typeface="+mn-cs"/>
              </a:defRPr>
            </a:lvl1pPr>
          </a:lstStyle>
          <a:p>
            <a:pPr defTabSz="913960" fontAlgn="base">
              <a:spcBef>
                <a:spcPct val="0"/>
              </a:spcBef>
              <a:spcAft>
                <a:spcPct val="0"/>
              </a:spcAft>
              <a:defRPr/>
            </a:pPr>
            <a:endParaRPr lang="fr-FR"/>
          </a:p>
        </p:txBody>
      </p:sp>
      <p:sp>
        <p:nvSpPr>
          <p:cNvPr id="5" name="Rectangle 5">
            <a:extLst>
              <a:ext uri="{FF2B5EF4-FFF2-40B4-BE49-F238E27FC236}">
                <a16:creationId xmlns:a16="http://schemas.microsoft.com/office/drawing/2014/main" id="{F1D19CAD-8EC5-2B4C-9480-8C938BA39ED6}"/>
              </a:ext>
            </a:extLst>
          </p:cNvPr>
          <p:cNvSpPr>
            <a:spLocks noGrp="1" noChangeArrowheads="1"/>
          </p:cNvSpPr>
          <p:nvPr>
            <p:ph type="sldNum" sz="quarter" idx="11"/>
          </p:nvPr>
        </p:nvSpPr>
        <p:spPr>
          <a:xfrm>
            <a:off x="6553200" y="4744643"/>
            <a:ext cx="1905000" cy="341709"/>
          </a:xfrm>
        </p:spPr>
        <p:txBody>
          <a:bodyPr/>
          <a:lstStyle>
            <a:lvl1pPr>
              <a:defRPr sz="1200"/>
            </a:lvl1pPr>
          </a:lstStyle>
          <a:p>
            <a:fld id="{5E42A5E3-59C9-458A-B3ED-DBF80A9BD5D8}" type="slidenum">
              <a:rPr lang="en-US" altLang="es-ES"/>
              <a:pPr/>
              <a:t>‹Nº›</a:t>
            </a:fld>
            <a:endParaRPr lang="en-US" altLang="es-ES"/>
          </a:p>
        </p:txBody>
      </p:sp>
    </p:spTree>
    <p:extLst>
      <p:ext uri="{BB962C8B-B14F-4D97-AF65-F5344CB8AC3E}">
        <p14:creationId xmlns:p14="http://schemas.microsoft.com/office/powerpoint/2010/main" val="2939766574"/>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sz="2700"/>
            </a:lvl1pPr>
          </a:lstStyle>
          <a:p>
            <a:r>
              <a:rPr lang="en-US" dirty="0"/>
              <a:t>Click to edit Master title style</a:t>
            </a:r>
          </a:p>
        </p:txBody>
      </p:sp>
      <p:sp>
        <p:nvSpPr>
          <p:cNvPr id="3" name="Content Placeholder 2"/>
          <p:cNvSpPr>
            <a:spLocks noGrp="1"/>
          </p:cNvSpPr>
          <p:nvPr>
            <p:ph idx="1"/>
          </p:nvPr>
        </p:nvSpPr>
        <p:spPr>
          <a:xfrm>
            <a:off x="458788" y="1073946"/>
            <a:ext cx="8229600" cy="355520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4">
            <a:extLst>
              <a:ext uri="{FF2B5EF4-FFF2-40B4-BE49-F238E27FC236}">
                <a16:creationId xmlns:a16="http://schemas.microsoft.com/office/drawing/2014/main" id="{864B8550-4110-044F-834E-CBAF9ED103DA}"/>
              </a:ext>
            </a:extLst>
          </p:cNvPr>
          <p:cNvSpPr>
            <a:spLocks noGrp="1" noChangeArrowheads="1"/>
          </p:cNvSpPr>
          <p:nvPr>
            <p:ph type="sldNum" sz="quarter" idx="10"/>
          </p:nvPr>
        </p:nvSpPr>
        <p:spPr/>
        <p:txBody>
          <a:bodyPr/>
          <a:lstStyle>
            <a:lvl1pPr>
              <a:defRPr/>
            </a:lvl1pPr>
          </a:lstStyle>
          <a:p>
            <a:fld id="{63EE6FA5-CE31-4690-BAAF-0DE97034A5FA}" type="slidenum">
              <a:rPr lang="en-US" altLang="es-ES"/>
              <a:pPr/>
              <a:t>‹Nº›</a:t>
            </a:fld>
            <a:endParaRPr lang="en-US" altLang="es-ES"/>
          </a:p>
        </p:txBody>
      </p:sp>
    </p:spTree>
    <p:extLst>
      <p:ext uri="{BB962C8B-B14F-4D97-AF65-F5344CB8AC3E}">
        <p14:creationId xmlns:p14="http://schemas.microsoft.com/office/powerpoint/2010/main" val="417534896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85"/>
            <a:ext cx="7772400" cy="1021556"/>
          </a:xfrm>
        </p:spPr>
        <p:txBody>
          <a:bodyPr anchor="t"/>
          <a:lstStyle>
            <a:lvl1pPr algn="l">
              <a:defRPr sz="33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700"/>
            </a:lvl1pPr>
            <a:lvl2pPr marL="380730" indent="0">
              <a:buNone/>
              <a:defRPr sz="1500"/>
            </a:lvl2pPr>
            <a:lvl3pPr marL="761460" indent="0">
              <a:buNone/>
              <a:defRPr sz="1300"/>
            </a:lvl3pPr>
            <a:lvl4pPr marL="1142188" indent="0">
              <a:buNone/>
              <a:defRPr sz="1200"/>
            </a:lvl4pPr>
            <a:lvl5pPr marL="1522902" indent="0">
              <a:buNone/>
              <a:defRPr sz="1200"/>
            </a:lvl5pPr>
            <a:lvl6pPr marL="1903630" indent="0">
              <a:buNone/>
              <a:defRPr sz="1200"/>
            </a:lvl6pPr>
            <a:lvl7pPr marL="2284358" indent="0">
              <a:buNone/>
              <a:defRPr sz="1200"/>
            </a:lvl7pPr>
            <a:lvl8pPr marL="2665080" indent="0">
              <a:buNone/>
              <a:defRPr sz="1200"/>
            </a:lvl8pPr>
            <a:lvl9pPr marL="3045804" indent="0">
              <a:buNone/>
              <a:defRPr sz="1200"/>
            </a:lvl9pPr>
          </a:lstStyle>
          <a:p>
            <a:pPr lvl="0"/>
            <a:r>
              <a:rPr lang="en-US"/>
              <a:t>Click to edit Master text styles</a:t>
            </a:r>
          </a:p>
        </p:txBody>
      </p:sp>
      <p:sp>
        <p:nvSpPr>
          <p:cNvPr id="4" name="Rectangle 4">
            <a:extLst>
              <a:ext uri="{FF2B5EF4-FFF2-40B4-BE49-F238E27FC236}">
                <a16:creationId xmlns:a16="http://schemas.microsoft.com/office/drawing/2014/main" id="{BE155B30-D533-1347-9E50-5056B6E86313}"/>
              </a:ext>
            </a:extLst>
          </p:cNvPr>
          <p:cNvSpPr>
            <a:spLocks noGrp="1" noChangeArrowheads="1"/>
          </p:cNvSpPr>
          <p:nvPr>
            <p:ph type="sldNum" sz="quarter" idx="10"/>
          </p:nvPr>
        </p:nvSpPr>
        <p:spPr/>
        <p:txBody>
          <a:bodyPr/>
          <a:lstStyle>
            <a:lvl1pPr>
              <a:defRPr/>
            </a:lvl1pPr>
          </a:lstStyle>
          <a:p>
            <a:fld id="{95A55DF4-8BBD-4A1B-A6DB-65069EB62952}" type="slidenum">
              <a:rPr lang="en-US" altLang="es-ES"/>
              <a:pPr/>
              <a:t>‹Nº›</a:t>
            </a:fld>
            <a:endParaRPr lang="en-US" altLang="es-ES"/>
          </a:p>
        </p:txBody>
      </p:sp>
    </p:spTree>
    <p:extLst>
      <p:ext uri="{BB962C8B-B14F-4D97-AF65-F5344CB8AC3E}">
        <p14:creationId xmlns:p14="http://schemas.microsoft.com/office/powerpoint/2010/main" val="310418329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8788"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lvl1pPr>
              <a:defRPr sz="2300"/>
            </a:lvl1pPr>
            <a:lvl2pPr>
              <a:defRPr sz="2000"/>
            </a:lvl2pPr>
            <a:lvl3pPr>
              <a:defRPr sz="17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a:extLst>
              <a:ext uri="{FF2B5EF4-FFF2-40B4-BE49-F238E27FC236}">
                <a16:creationId xmlns:a16="http://schemas.microsoft.com/office/drawing/2014/main" id="{7F8DF953-EACD-4842-A7E6-8DCF10E67EE5}"/>
              </a:ext>
            </a:extLst>
          </p:cNvPr>
          <p:cNvSpPr>
            <a:spLocks noGrp="1" noChangeArrowheads="1"/>
          </p:cNvSpPr>
          <p:nvPr>
            <p:ph type="sldNum" sz="quarter" idx="10"/>
          </p:nvPr>
        </p:nvSpPr>
        <p:spPr/>
        <p:txBody>
          <a:bodyPr/>
          <a:lstStyle>
            <a:lvl1pPr>
              <a:defRPr/>
            </a:lvl1pPr>
          </a:lstStyle>
          <a:p>
            <a:fld id="{0E9031B6-F2CE-425B-BC2D-C40B84148FD9}" type="slidenum">
              <a:rPr lang="en-US" altLang="es-ES"/>
              <a:pPr/>
              <a:t>‹Nº›</a:t>
            </a:fld>
            <a:endParaRPr lang="en-US" altLang="es-ES"/>
          </a:p>
        </p:txBody>
      </p:sp>
    </p:spTree>
    <p:extLst>
      <p:ext uri="{BB962C8B-B14F-4D97-AF65-F5344CB8AC3E}">
        <p14:creationId xmlns:p14="http://schemas.microsoft.com/office/powerpoint/2010/main" val="1945434652"/>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66" y="1151335"/>
            <a:ext cx="4041775" cy="479822"/>
          </a:xfrm>
        </p:spPr>
        <p:txBody>
          <a:bodyPr anchor="b"/>
          <a:lstStyle>
            <a:lvl1pPr marL="0" indent="0">
              <a:buNone/>
              <a:defRPr sz="2000" b="1"/>
            </a:lvl1pPr>
            <a:lvl2pPr marL="380730" indent="0">
              <a:buNone/>
              <a:defRPr sz="1700" b="1"/>
            </a:lvl2pPr>
            <a:lvl3pPr marL="761460" indent="0">
              <a:buNone/>
              <a:defRPr sz="1500" b="1"/>
            </a:lvl3pPr>
            <a:lvl4pPr marL="1142188" indent="0">
              <a:buNone/>
              <a:defRPr sz="1300" b="1"/>
            </a:lvl4pPr>
            <a:lvl5pPr marL="1522902" indent="0">
              <a:buNone/>
              <a:defRPr sz="1300" b="1"/>
            </a:lvl5pPr>
            <a:lvl6pPr marL="1903630" indent="0">
              <a:buNone/>
              <a:defRPr sz="1300" b="1"/>
            </a:lvl6pPr>
            <a:lvl7pPr marL="2284358" indent="0">
              <a:buNone/>
              <a:defRPr sz="1300" b="1"/>
            </a:lvl7pPr>
            <a:lvl8pPr marL="2665080" indent="0">
              <a:buNone/>
              <a:defRPr sz="1300" b="1"/>
            </a:lvl8pPr>
            <a:lvl9pPr marL="3045804" indent="0">
              <a:buNone/>
              <a:defRPr sz="1300" b="1"/>
            </a:lvl9pPr>
          </a:lstStyle>
          <a:p>
            <a:pPr lvl="0"/>
            <a:r>
              <a:rPr lang="en-US"/>
              <a:t>Click to edit Master text styles</a:t>
            </a:r>
          </a:p>
        </p:txBody>
      </p:sp>
      <p:sp>
        <p:nvSpPr>
          <p:cNvPr id="6" name="Content Placeholder 5"/>
          <p:cNvSpPr>
            <a:spLocks noGrp="1"/>
          </p:cNvSpPr>
          <p:nvPr>
            <p:ph sz="quarter" idx="4"/>
          </p:nvPr>
        </p:nvSpPr>
        <p:spPr>
          <a:xfrm>
            <a:off x="4645066" y="1631156"/>
            <a:ext cx="4041775" cy="2963466"/>
          </a:xfrm>
        </p:spPr>
        <p:txBody>
          <a:bodyPr/>
          <a:lstStyle>
            <a:lvl1pPr>
              <a:defRPr sz="2000"/>
            </a:lvl1pPr>
            <a:lvl2pPr>
              <a:defRPr sz="1700"/>
            </a:lvl2pPr>
            <a:lvl3pPr>
              <a:defRPr sz="1500"/>
            </a:lvl3pPr>
            <a:lvl4pPr>
              <a:defRPr sz="1300"/>
            </a:lvl4pPr>
            <a:lvl5pPr>
              <a:defRPr sz="1300"/>
            </a:lvl5pPr>
            <a:lvl6pPr>
              <a:defRPr sz="1300"/>
            </a:lvl6pPr>
            <a:lvl7pPr>
              <a:defRPr sz="1300"/>
            </a:lvl7pPr>
            <a:lvl8pPr>
              <a:defRPr sz="1300"/>
            </a:lvl8pPr>
            <a:lvl9pPr>
              <a:defRPr sz="13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ABE286A9-97D2-E241-9B21-33C1B8805CE1}"/>
              </a:ext>
            </a:extLst>
          </p:cNvPr>
          <p:cNvSpPr>
            <a:spLocks noGrp="1" noChangeArrowheads="1"/>
          </p:cNvSpPr>
          <p:nvPr>
            <p:ph type="sldNum" sz="quarter" idx="10"/>
          </p:nvPr>
        </p:nvSpPr>
        <p:spPr/>
        <p:txBody>
          <a:bodyPr/>
          <a:lstStyle>
            <a:lvl1pPr>
              <a:defRPr/>
            </a:lvl1pPr>
          </a:lstStyle>
          <a:p>
            <a:fld id="{F3055DC1-5D3D-492E-AF57-272D954E02D6}" type="slidenum">
              <a:rPr lang="en-US" altLang="es-ES"/>
              <a:pPr/>
              <a:t>‹Nº›</a:t>
            </a:fld>
            <a:endParaRPr lang="en-US" altLang="es-ES"/>
          </a:p>
        </p:txBody>
      </p:sp>
    </p:spTree>
    <p:extLst>
      <p:ext uri="{BB962C8B-B14F-4D97-AF65-F5344CB8AC3E}">
        <p14:creationId xmlns:p14="http://schemas.microsoft.com/office/powerpoint/2010/main" val="270370105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8788" y="149328"/>
            <a:ext cx="8229600" cy="685800"/>
          </a:xfrm>
        </p:spPr>
        <p:txBody>
          <a:bodyPr/>
          <a:lstStyle>
            <a:lvl1pPr algn="l">
              <a:defRPr/>
            </a:lvl1pPr>
          </a:lstStyle>
          <a:p>
            <a:r>
              <a:rPr lang="en-US"/>
              <a:t>Click to edit Master title style</a:t>
            </a:r>
          </a:p>
        </p:txBody>
      </p:sp>
      <p:sp>
        <p:nvSpPr>
          <p:cNvPr id="3" name="Rectangle 4">
            <a:extLst>
              <a:ext uri="{FF2B5EF4-FFF2-40B4-BE49-F238E27FC236}">
                <a16:creationId xmlns:a16="http://schemas.microsoft.com/office/drawing/2014/main" id="{4D8154FA-37BB-A045-ACEF-CAE7658E8ECB}"/>
              </a:ext>
            </a:extLst>
          </p:cNvPr>
          <p:cNvSpPr>
            <a:spLocks noGrp="1" noChangeArrowheads="1"/>
          </p:cNvSpPr>
          <p:nvPr>
            <p:ph type="sldNum" sz="quarter" idx="10"/>
          </p:nvPr>
        </p:nvSpPr>
        <p:spPr/>
        <p:txBody>
          <a:bodyPr/>
          <a:lstStyle>
            <a:lvl1pPr>
              <a:defRPr/>
            </a:lvl1pPr>
          </a:lstStyle>
          <a:p>
            <a:fld id="{82AD4472-3CF8-429D-924C-EA4B8FEF7DE8}" type="slidenum">
              <a:rPr lang="en-US" altLang="es-ES"/>
              <a:pPr/>
              <a:t>‹Nº›</a:t>
            </a:fld>
            <a:endParaRPr lang="en-US" altLang="es-ES"/>
          </a:p>
        </p:txBody>
      </p:sp>
    </p:spTree>
    <p:extLst>
      <p:ext uri="{BB962C8B-B14F-4D97-AF65-F5344CB8AC3E}">
        <p14:creationId xmlns:p14="http://schemas.microsoft.com/office/powerpoint/2010/main" val="103076373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9A56E908-AD60-E940-ADCE-0765B15C0800}"/>
              </a:ext>
            </a:extLst>
          </p:cNvPr>
          <p:cNvSpPr>
            <a:spLocks noGrp="1" noChangeArrowheads="1"/>
          </p:cNvSpPr>
          <p:nvPr>
            <p:ph type="sldNum" sz="quarter" idx="10"/>
          </p:nvPr>
        </p:nvSpPr>
        <p:spPr/>
        <p:txBody>
          <a:bodyPr/>
          <a:lstStyle>
            <a:lvl1pPr>
              <a:defRPr/>
            </a:lvl1pPr>
          </a:lstStyle>
          <a:p>
            <a:fld id="{60FB45FF-84DB-4BB1-BD09-5EB74056C635}" type="slidenum">
              <a:rPr lang="en-US" altLang="es-ES"/>
              <a:pPr/>
              <a:t>‹Nº›</a:t>
            </a:fld>
            <a:endParaRPr lang="en-US" altLang="es-ES"/>
          </a:p>
        </p:txBody>
      </p:sp>
    </p:spTree>
    <p:extLst>
      <p:ext uri="{BB962C8B-B14F-4D97-AF65-F5344CB8AC3E}">
        <p14:creationId xmlns:p14="http://schemas.microsoft.com/office/powerpoint/2010/main" val="3186442047"/>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3305176"/>
            <a:ext cx="7772400" cy="1021556"/>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962" indent="0">
              <a:buNone/>
              <a:defRPr sz="1800">
                <a:solidFill>
                  <a:schemeClr val="tx1">
                    <a:tint val="75000"/>
                  </a:schemeClr>
                </a:solidFill>
              </a:defRPr>
            </a:lvl2pPr>
            <a:lvl3pPr marL="913923" indent="0">
              <a:buNone/>
              <a:defRPr sz="1600">
                <a:solidFill>
                  <a:schemeClr val="tx1">
                    <a:tint val="75000"/>
                  </a:schemeClr>
                </a:solidFill>
              </a:defRPr>
            </a:lvl3pPr>
            <a:lvl4pPr marL="1370885" indent="0">
              <a:buNone/>
              <a:defRPr sz="1400">
                <a:solidFill>
                  <a:schemeClr val="tx1">
                    <a:tint val="75000"/>
                  </a:schemeClr>
                </a:solidFill>
              </a:defRPr>
            </a:lvl4pPr>
            <a:lvl5pPr marL="1827851" indent="0">
              <a:buNone/>
              <a:defRPr sz="1400">
                <a:solidFill>
                  <a:schemeClr val="tx1">
                    <a:tint val="75000"/>
                  </a:schemeClr>
                </a:solidFill>
              </a:defRPr>
            </a:lvl5pPr>
            <a:lvl6pPr marL="2284814" indent="0">
              <a:buNone/>
              <a:defRPr sz="1400">
                <a:solidFill>
                  <a:schemeClr val="tx1">
                    <a:tint val="75000"/>
                  </a:schemeClr>
                </a:solidFill>
              </a:defRPr>
            </a:lvl6pPr>
            <a:lvl7pPr marL="2741770" indent="0">
              <a:buNone/>
              <a:defRPr sz="1400">
                <a:solidFill>
                  <a:schemeClr val="tx1">
                    <a:tint val="75000"/>
                  </a:schemeClr>
                </a:solidFill>
              </a:defRPr>
            </a:lvl7pPr>
            <a:lvl8pPr marL="3198736" indent="0">
              <a:buNone/>
              <a:defRPr sz="1400">
                <a:solidFill>
                  <a:schemeClr val="tx1">
                    <a:tint val="75000"/>
                  </a:schemeClr>
                </a:solidFill>
              </a:defRPr>
            </a:lvl8pPr>
            <a:lvl9pPr marL="3655699"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59EFB1C9-7A4E-7E4E-B84D-5F692DDF209B}" type="datetimeFigureOut">
              <a:rPr lang="es-ES" smtClean="0"/>
              <a:t>25/06/2019</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147620618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04787"/>
            <a:ext cx="3008313" cy="871538"/>
          </a:xfrm>
        </p:spPr>
        <p:txBody>
          <a:bodyPr/>
          <a:lstStyle>
            <a:lvl1pPr algn="l">
              <a:defRPr sz="1700" b="1"/>
            </a:lvl1pPr>
          </a:lstStyle>
          <a:p>
            <a:r>
              <a:rPr lang="en-US"/>
              <a:t>Click to edit Master title style</a:t>
            </a:r>
          </a:p>
        </p:txBody>
      </p:sp>
      <p:sp>
        <p:nvSpPr>
          <p:cNvPr id="3" name="Content Placeholder 2"/>
          <p:cNvSpPr>
            <a:spLocks noGrp="1"/>
          </p:cNvSpPr>
          <p:nvPr>
            <p:ph idx="1"/>
          </p:nvPr>
        </p:nvSpPr>
        <p:spPr>
          <a:xfrm>
            <a:off x="3575050" y="204797"/>
            <a:ext cx="5111750" cy="4389835"/>
          </a:xfrm>
        </p:spPr>
        <p:txBody>
          <a:bodyPr/>
          <a:lstStyle>
            <a:lvl1pPr>
              <a:defRPr sz="2700"/>
            </a:lvl1pPr>
            <a:lvl2pPr>
              <a:defRPr sz="23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5" y="1076328"/>
            <a:ext cx="3008313" cy="351829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a16="http://schemas.microsoft.com/office/drawing/2014/main" id="{391A4D38-D8E0-4743-8AFF-6DB3D0266512}"/>
              </a:ext>
            </a:extLst>
          </p:cNvPr>
          <p:cNvSpPr>
            <a:spLocks noGrp="1" noChangeArrowheads="1"/>
          </p:cNvSpPr>
          <p:nvPr>
            <p:ph type="sldNum" sz="quarter" idx="10"/>
          </p:nvPr>
        </p:nvSpPr>
        <p:spPr/>
        <p:txBody>
          <a:bodyPr/>
          <a:lstStyle>
            <a:lvl1pPr>
              <a:defRPr/>
            </a:lvl1pPr>
          </a:lstStyle>
          <a:p>
            <a:fld id="{A6B53688-5B4C-42D2-8D40-CA0FF2AE29A6}" type="slidenum">
              <a:rPr lang="en-US" altLang="es-ES"/>
              <a:pPr/>
              <a:t>‹Nº›</a:t>
            </a:fld>
            <a:endParaRPr lang="en-US" altLang="es-ES"/>
          </a:p>
        </p:txBody>
      </p:sp>
    </p:spTree>
    <p:extLst>
      <p:ext uri="{BB962C8B-B14F-4D97-AF65-F5344CB8AC3E}">
        <p14:creationId xmlns:p14="http://schemas.microsoft.com/office/powerpoint/2010/main" val="1363921770"/>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lstStyle>
            <a:lvl1pPr algn="l">
              <a:defRPr sz="17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700"/>
            </a:lvl1pPr>
            <a:lvl2pPr marL="380730" indent="0">
              <a:buNone/>
              <a:defRPr sz="2300"/>
            </a:lvl2pPr>
            <a:lvl3pPr marL="761460" indent="0">
              <a:buNone/>
              <a:defRPr sz="2000"/>
            </a:lvl3pPr>
            <a:lvl4pPr marL="1142188" indent="0">
              <a:buNone/>
              <a:defRPr sz="1700"/>
            </a:lvl4pPr>
            <a:lvl5pPr marL="1522902" indent="0">
              <a:buNone/>
              <a:defRPr sz="1700"/>
            </a:lvl5pPr>
            <a:lvl6pPr marL="1903630" indent="0">
              <a:buNone/>
              <a:defRPr sz="1700"/>
            </a:lvl6pPr>
            <a:lvl7pPr marL="2284358" indent="0">
              <a:buNone/>
              <a:defRPr sz="1700"/>
            </a:lvl7pPr>
            <a:lvl8pPr marL="2665080" indent="0">
              <a:buNone/>
              <a:defRPr sz="1700"/>
            </a:lvl8pPr>
            <a:lvl9pPr marL="3045804" indent="0">
              <a:buNone/>
              <a:defRPr sz="1700"/>
            </a:lvl9pPr>
          </a:lstStyle>
          <a:p>
            <a:pPr lvl="0"/>
            <a:r>
              <a:rPr lang="en-US" noProof="0" dirty="0"/>
              <a:t>Click icon to add picture</a:t>
            </a:r>
          </a:p>
        </p:txBody>
      </p:sp>
      <p:sp>
        <p:nvSpPr>
          <p:cNvPr id="4" name="Text Placeholder 3"/>
          <p:cNvSpPr>
            <a:spLocks noGrp="1"/>
          </p:cNvSpPr>
          <p:nvPr>
            <p:ph type="body" sz="half" idx="2"/>
          </p:nvPr>
        </p:nvSpPr>
        <p:spPr>
          <a:xfrm>
            <a:off x="1792288" y="4025632"/>
            <a:ext cx="5486400" cy="603647"/>
          </a:xfrm>
        </p:spPr>
        <p:txBody>
          <a:bodyPr/>
          <a:lstStyle>
            <a:lvl1pPr marL="0" indent="0">
              <a:buNone/>
              <a:defRPr sz="1200"/>
            </a:lvl1pPr>
            <a:lvl2pPr marL="380730" indent="0">
              <a:buNone/>
              <a:defRPr sz="1000"/>
            </a:lvl2pPr>
            <a:lvl3pPr marL="761460" indent="0">
              <a:buNone/>
              <a:defRPr sz="800"/>
            </a:lvl3pPr>
            <a:lvl4pPr marL="1142188" indent="0">
              <a:buNone/>
              <a:defRPr sz="700"/>
            </a:lvl4pPr>
            <a:lvl5pPr marL="1522902" indent="0">
              <a:buNone/>
              <a:defRPr sz="700"/>
            </a:lvl5pPr>
            <a:lvl6pPr marL="1903630" indent="0">
              <a:buNone/>
              <a:defRPr sz="700"/>
            </a:lvl6pPr>
            <a:lvl7pPr marL="2284358" indent="0">
              <a:buNone/>
              <a:defRPr sz="700"/>
            </a:lvl7pPr>
            <a:lvl8pPr marL="2665080" indent="0">
              <a:buNone/>
              <a:defRPr sz="700"/>
            </a:lvl8pPr>
            <a:lvl9pPr marL="3045804" indent="0">
              <a:buNone/>
              <a:defRPr sz="700"/>
            </a:lvl9pPr>
          </a:lstStyle>
          <a:p>
            <a:pPr lvl="0"/>
            <a:r>
              <a:rPr lang="en-US"/>
              <a:t>Click to edit Master text styles</a:t>
            </a:r>
          </a:p>
        </p:txBody>
      </p:sp>
      <p:sp>
        <p:nvSpPr>
          <p:cNvPr id="5" name="Rectangle 4">
            <a:extLst>
              <a:ext uri="{FF2B5EF4-FFF2-40B4-BE49-F238E27FC236}">
                <a16:creationId xmlns:a16="http://schemas.microsoft.com/office/drawing/2014/main" id="{59B25DCE-19E2-6F4D-850E-5C35AB0CB7EE}"/>
              </a:ext>
            </a:extLst>
          </p:cNvPr>
          <p:cNvSpPr>
            <a:spLocks noGrp="1" noChangeArrowheads="1"/>
          </p:cNvSpPr>
          <p:nvPr>
            <p:ph type="sldNum" sz="quarter" idx="10"/>
          </p:nvPr>
        </p:nvSpPr>
        <p:spPr/>
        <p:txBody>
          <a:bodyPr/>
          <a:lstStyle>
            <a:lvl1pPr>
              <a:defRPr/>
            </a:lvl1pPr>
          </a:lstStyle>
          <a:p>
            <a:fld id="{2FDC1AED-A773-40AB-83B7-8BB870322E8B}" type="slidenum">
              <a:rPr lang="en-US" altLang="es-ES"/>
              <a:pPr/>
              <a:t>‹Nº›</a:t>
            </a:fld>
            <a:endParaRPr lang="en-US" altLang="es-ES"/>
          </a:p>
        </p:txBody>
      </p:sp>
    </p:spTree>
    <p:extLst>
      <p:ext uri="{BB962C8B-B14F-4D97-AF65-F5344CB8AC3E}">
        <p14:creationId xmlns:p14="http://schemas.microsoft.com/office/powerpoint/2010/main" val="1980123537"/>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9A1CFE6-1C45-9945-AAF5-1CEEF7A1B7A9}"/>
              </a:ext>
            </a:extLst>
          </p:cNvPr>
          <p:cNvSpPr>
            <a:spLocks noGrp="1" noChangeArrowheads="1"/>
          </p:cNvSpPr>
          <p:nvPr>
            <p:ph type="sldNum" sz="quarter" idx="10"/>
          </p:nvPr>
        </p:nvSpPr>
        <p:spPr/>
        <p:txBody>
          <a:bodyPr/>
          <a:lstStyle>
            <a:lvl1pPr>
              <a:defRPr/>
            </a:lvl1pPr>
          </a:lstStyle>
          <a:p>
            <a:fld id="{EA2648E7-5E1E-4C3C-BB07-6CC3B28288A6}" type="slidenum">
              <a:rPr lang="en-US" altLang="es-ES"/>
              <a:pPr/>
              <a:t>‹Nº›</a:t>
            </a:fld>
            <a:endParaRPr lang="en-US" altLang="es-ES"/>
          </a:p>
        </p:txBody>
      </p:sp>
    </p:spTree>
    <p:extLst>
      <p:ext uri="{BB962C8B-B14F-4D97-AF65-F5344CB8AC3E}">
        <p14:creationId xmlns:p14="http://schemas.microsoft.com/office/powerpoint/2010/main" val="95572898"/>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0992" y="171450"/>
            <a:ext cx="2057400" cy="4457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8792" y="171450"/>
            <a:ext cx="6019800" cy="4457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EE5B302B-D5C7-0140-9AD0-093068C4930C}"/>
              </a:ext>
            </a:extLst>
          </p:cNvPr>
          <p:cNvSpPr>
            <a:spLocks noGrp="1" noChangeArrowheads="1"/>
          </p:cNvSpPr>
          <p:nvPr>
            <p:ph type="sldNum" sz="quarter" idx="10"/>
          </p:nvPr>
        </p:nvSpPr>
        <p:spPr/>
        <p:txBody>
          <a:bodyPr/>
          <a:lstStyle>
            <a:lvl1pPr>
              <a:defRPr/>
            </a:lvl1pPr>
          </a:lstStyle>
          <a:p>
            <a:fld id="{513379B0-5E30-4CE0-BA11-6A960BC8837C}" type="slidenum">
              <a:rPr lang="en-US" altLang="es-ES"/>
              <a:pPr/>
              <a:t>‹Nº›</a:t>
            </a:fld>
            <a:endParaRPr lang="en-US" altLang="es-ES"/>
          </a:p>
        </p:txBody>
      </p:sp>
    </p:spTree>
    <p:extLst>
      <p:ext uri="{BB962C8B-B14F-4D97-AF65-F5344CB8AC3E}">
        <p14:creationId xmlns:p14="http://schemas.microsoft.com/office/powerpoint/2010/main" val="2585363347"/>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Chart Placeholder 2"/>
          <p:cNvSpPr>
            <a:spLocks noGrp="1"/>
          </p:cNvSpPr>
          <p:nvPr>
            <p:ph type="chart" idx="1"/>
          </p:nvPr>
        </p:nvSpPr>
        <p:spPr>
          <a:xfrm>
            <a:off x="458788" y="1315642"/>
            <a:ext cx="8229600" cy="3313509"/>
          </a:xfrm>
        </p:spPr>
        <p:txBody>
          <a:bodyPr/>
          <a:lstStyle/>
          <a:p>
            <a:pPr lvl="0"/>
            <a:r>
              <a:rPr lang="en-US" noProof="0" dirty="0"/>
              <a:t>Click icon to add chart</a:t>
            </a:r>
          </a:p>
        </p:txBody>
      </p:sp>
      <p:sp>
        <p:nvSpPr>
          <p:cNvPr id="4" name="Rectangle 4">
            <a:extLst>
              <a:ext uri="{FF2B5EF4-FFF2-40B4-BE49-F238E27FC236}">
                <a16:creationId xmlns:a16="http://schemas.microsoft.com/office/drawing/2014/main" id="{4DACC2CC-318F-E346-8BEA-7C9AEAA34C8F}"/>
              </a:ext>
            </a:extLst>
          </p:cNvPr>
          <p:cNvSpPr>
            <a:spLocks noGrp="1" noChangeArrowheads="1"/>
          </p:cNvSpPr>
          <p:nvPr>
            <p:ph type="sldNum" sz="quarter" idx="10"/>
          </p:nvPr>
        </p:nvSpPr>
        <p:spPr/>
        <p:txBody>
          <a:bodyPr/>
          <a:lstStyle>
            <a:lvl1pPr>
              <a:defRPr/>
            </a:lvl1pPr>
          </a:lstStyle>
          <a:p>
            <a:fld id="{6745C54F-3C11-4366-8852-DC21140887DC}" type="slidenum">
              <a:rPr lang="en-US" altLang="es-ES"/>
              <a:pPr/>
              <a:t>‹Nº›</a:t>
            </a:fld>
            <a:endParaRPr lang="en-US" altLang="es-ES"/>
          </a:p>
        </p:txBody>
      </p:sp>
    </p:spTree>
    <p:extLst>
      <p:ext uri="{BB962C8B-B14F-4D97-AF65-F5344CB8AC3E}">
        <p14:creationId xmlns:p14="http://schemas.microsoft.com/office/powerpoint/2010/main" val="1506621445"/>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8788" y="171450"/>
            <a:ext cx="8229600" cy="685800"/>
          </a:xfrm>
        </p:spPr>
        <p:txBody>
          <a:bodyPr/>
          <a:lstStyle/>
          <a:p>
            <a:r>
              <a:rPr lang="en-US"/>
              <a:t>Click to edit Master title style</a:t>
            </a:r>
          </a:p>
        </p:txBody>
      </p:sp>
      <p:sp>
        <p:nvSpPr>
          <p:cNvPr id="3" name="Content Placeholder 2"/>
          <p:cNvSpPr>
            <a:spLocks noGrp="1"/>
          </p:cNvSpPr>
          <p:nvPr>
            <p:ph sz="quarter" idx="1"/>
          </p:nvPr>
        </p:nvSpPr>
        <p:spPr>
          <a:xfrm>
            <a:off x="458788"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9792" y="1315643"/>
            <a:ext cx="4038600" cy="15990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58788"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49792" y="3028950"/>
            <a:ext cx="4038600" cy="1600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D27D87A3-A434-ED44-B8E6-480C02F493DC}"/>
              </a:ext>
            </a:extLst>
          </p:cNvPr>
          <p:cNvSpPr>
            <a:spLocks noGrp="1" noChangeArrowheads="1"/>
          </p:cNvSpPr>
          <p:nvPr>
            <p:ph type="sldNum" sz="quarter" idx="10"/>
          </p:nvPr>
        </p:nvSpPr>
        <p:spPr/>
        <p:txBody>
          <a:bodyPr/>
          <a:lstStyle>
            <a:lvl1pPr>
              <a:defRPr/>
            </a:lvl1pPr>
          </a:lstStyle>
          <a:p>
            <a:fld id="{E0B35495-099F-4E1E-980A-FCF421BB8F64}" type="slidenum">
              <a:rPr lang="en-US" altLang="es-ES"/>
              <a:pPr/>
              <a:t>‹Nº›</a:t>
            </a:fld>
            <a:endParaRPr lang="en-US" altLang="es-ES"/>
          </a:p>
        </p:txBody>
      </p:sp>
    </p:spTree>
    <p:extLst>
      <p:ext uri="{BB962C8B-B14F-4D97-AF65-F5344CB8AC3E}">
        <p14:creationId xmlns:p14="http://schemas.microsoft.com/office/powerpoint/2010/main" val="1682501782"/>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able Placeholder 2"/>
          <p:cNvSpPr>
            <a:spLocks noGrp="1"/>
          </p:cNvSpPr>
          <p:nvPr>
            <p:ph type="tbl" idx="1"/>
          </p:nvPr>
        </p:nvSpPr>
        <p:spPr>
          <a:xfrm>
            <a:off x="458788" y="1315642"/>
            <a:ext cx="8229600" cy="3313509"/>
          </a:xfrm>
        </p:spPr>
        <p:txBody>
          <a:bodyPr/>
          <a:lstStyle/>
          <a:p>
            <a:pPr lvl="0"/>
            <a:r>
              <a:rPr lang="en-US" noProof="0" dirty="0"/>
              <a:t>Click icon to add table</a:t>
            </a:r>
          </a:p>
        </p:txBody>
      </p:sp>
      <p:sp>
        <p:nvSpPr>
          <p:cNvPr id="4" name="Rectangle 4">
            <a:extLst>
              <a:ext uri="{FF2B5EF4-FFF2-40B4-BE49-F238E27FC236}">
                <a16:creationId xmlns:a16="http://schemas.microsoft.com/office/drawing/2014/main" id="{C8C9B00B-B6B6-DF4D-8BB1-50ED20C9D9B6}"/>
              </a:ext>
            </a:extLst>
          </p:cNvPr>
          <p:cNvSpPr>
            <a:spLocks noGrp="1" noChangeArrowheads="1"/>
          </p:cNvSpPr>
          <p:nvPr>
            <p:ph type="sldNum" sz="quarter" idx="10"/>
          </p:nvPr>
        </p:nvSpPr>
        <p:spPr/>
        <p:txBody>
          <a:bodyPr/>
          <a:lstStyle>
            <a:lvl1pPr>
              <a:defRPr/>
            </a:lvl1pPr>
          </a:lstStyle>
          <a:p>
            <a:fld id="{5CDF755C-5B6E-4BA1-89D2-0581F2124C48}" type="slidenum">
              <a:rPr lang="en-US" altLang="es-ES"/>
              <a:pPr/>
              <a:t>‹Nº›</a:t>
            </a:fld>
            <a:endParaRPr lang="en-US" altLang="es-ES"/>
          </a:p>
        </p:txBody>
      </p:sp>
    </p:spTree>
    <p:extLst>
      <p:ext uri="{BB962C8B-B14F-4D97-AF65-F5344CB8AC3E}">
        <p14:creationId xmlns:p14="http://schemas.microsoft.com/office/powerpoint/2010/main" val="3819455360"/>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8788" y="171450"/>
            <a:ext cx="8229600" cy="685800"/>
          </a:xfrm>
        </p:spPr>
        <p:txBody>
          <a:bodyPr/>
          <a:lstStyle/>
          <a:p>
            <a:r>
              <a:rPr lang="en-US"/>
              <a:t>Click to edit Master title style</a:t>
            </a:r>
          </a:p>
        </p:txBody>
      </p:sp>
      <p:sp>
        <p:nvSpPr>
          <p:cNvPr id="3" name="Text Placeholder 2"/>
          <p:cNvSpPr>
            <a:spLocks noGrp="1"/>
          </p:cNvSpPr>
          <p:nvPr>
            <p:ph type="body" sz="half" idx="1"/>
          </p:nvPr>
        </p:nvSpPr>
        <p:spPr>
          <a:xfrm>
            <a:off x="458788"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9792" y="1315642"/>
            <a:ext cx="4038600" cy="331350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6BFD8B36-220C-F14D-B31A-1A2E281A7774}"/>
              </a:ext>
            </a:extLst>
          </p:cNvPr>
          <p:cNvSpPr>
            <a:spLocks noGrp="1" noChangeArrowheads="1"/>
          </p:cNvSpPr>
          <p:nvPr>
            <p:ph type="sldNum" sz="quarter" idx="10"/>
          </p:nvPr>
        </p:nvSpPr>
        <p:spPr/>
        <p:txBody>
          <a:bodyPr/>
          <a:lstStyle>
            <a:lvl1pPr>
              <a:defRPr/>
            </a:lvl1pPr>
          </a:lstStyle>
          <a:p>
            <a:fld id="{A3D2C4D8-8AD3-411F-AC6F-15F39C4F0F38}" type="slidenum">
              <a:rPr lang="en-US" altLang="es-ES"/>
              <a:pPr/>
              <a:t>‹Nº›</a:t>
            </a:fld>
            <a:endParaRPr lang="en-US" altLang="es-ES"/>
          </a:p>
        </p:txBody>
      </p:sp>
    </p:spTree>
    <p:extLst>
      <p:ext uri="{BB962C8B-B14F-4D97-AF65-F5344CB8AC3E}">
        <p14:creationId xmlns:p14="http://schemas.microsoft.com/office/powerpoint/2010/main" val="765803341"/>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cSld name="Tab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a:t>Click to edit Master title style</a:t>
            </a:r>
          </a:p>
        </p:txBody>
      </p:sp>
      <p:sp>
        <p:nvSpPr>
          <p:cNvPr id="4" name="Table Placeholder 3"/>
          <p:cNvSpPr>
            <a:spLocks noGrp="1"/>
          </p:cNvSpPr>
          <p:nvPr>
            <p:ph type="tbl" sz="quarter" idx="10"/>
          </p:nvPr>
        </p:nvSpPr>
        <p:spPr>
          <a:xfrm>
            <a:off x="512064" y="1337084"/>
            <a:ext cx="8119872" cy="2893219"/>
          </a:xfrm>
        </p:spPr>
        <p:txBody>
          <a:bodyPr/>
          <a:lstStyle/>
          <a:p>
            <a:pPr lvl="0"/>
            <a:r>
              <a:rPr lang="en-US" noProof="0" dirty="0"/>
              <a:t>Click icon to add table</a:t>
            </a:r>
          </a:p>
        </p:txBody>
      </p:sp>
      <p:sp>
        <p:nvSpPr>
          <p:cNvPr id="6" name="Text Placeholder 6"/>
          <p:cNvSpPr>
            <a:spLocks noGrp="1"/>
          </p:cNvSpPr>
          <p:nvPr>
            <p:ph type="body" sz="quarter" idx="11"/>
          </p:nvPr>
        </p:nvSpPr>
        <p:spPr>
          <a:xfrm>
            <a:off x="512763" y="960130"/>
            <a:ext cx="8120062" cy="369332"/>
          </a:xfrm>
        </p:spPr>
        <p:txBody>
          <a:bodyPr>
            <a:noAutofit/>
          </a:bodyPr>
          <a:lstStyle>
            <a:lvl1pPr>
              <a:buFontTx/>
              <a:buNone/>
              <a:defRPr sz="2000" b="1">
                <a:solidFill>
                  <a:schemeClr val="accent1"/>
                </a:solidFill>
              </a:defRPr>
            </a:lvl1pPr>
            <a:lvl2pPr>
              <a:buFontTx/>
              <a:buNone/>
              <a:defRPr/>
            </a:lvl2pPr>
            <a:lvl3pPr>
              <a:buFontTx/>
              <a:buNone/>
              <a:defRPr/>
            </a:lvl3pPr>
            <a:lvl4pPr>
              <a:buFontTx/>
              <a:buNone/>
              <a:defRPr/>
            </a:lvl4pPr>
            <a:lvl5pPr>
              <a:buFontTx/>
              <a:buNone/>
              <a:defRPr/>
            </a:lvl5pPr>
          </a:lstStyle>
          <a:p>
            <a:pPr lvl="0"/>
            <a:r>
              <a:rPr lang="en-US"/>
              <a:t>Click to edit Master text styles</a:t>
            </a:r>
          </a:p>
        </p:txBody>
      </p:sp>
      <p:sp>
        <p:nvSpPr>
          <p:cNvPr id="5" name="Rectangle 4">
            <a:extLst>
              <a:ext uri="{FF2B5EF4-FFF2-40B4-BE49-F238E27FC236}">
                <a16:creationId xmlns:a16="http://schemas.microsoft.com/office/drawing/2014/main" id="{93EEB98E-A9FA-F342-ADDC-86A57A291590}"/>
              </a:ext>
            </a:extLst>
          </p:cNvPr>
          <p:cNvSpPr>
            <a:spLocks noGrp="1" noChangeArrowheads="1"/>
          </p:cNvSpPr>
          <p:nvPr>
            <p:ph type="sldNum" sz="quarter" idx="12"/>
          </p:nvPr>
        </p:nvSpPr>
        <p:spPr>
          <a:ln/>
        </p:spPr>
        <p:txBody>
          <a:bodyPr/>
          <a:lstStyle>
            <a:lvl1pPr>
              <a:defRPr/>
            </a:lvl1pPr>
          </a:lstStyle>
          <a:p>
            <a:fld id="{5D5557D6-14F7-41A6-8950-62D8AE101AEF}" type="slidenum">
              <a:rPr lang="en-US" altLang="es-ES"/>
              <a:pPr/>
              <a:t>‹Nº›</a:t>
            </a:fld>
            <a:endParaRPr lang="en-US" altLang="es-ES"/>
          </a:p>
        </p:txBody>
      </p:sp>
    </p:spTree>
    <p:extLst>
      <p:ext uri="{BB962C8B-B14F-4D97-AF65-F5344CB8AC3E}">
        <p14:creationId xmlns:p14="http://schemas.microsoft.com/office/powerpoint/2010/main" val="2385927461"/>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4" name="Rectangle 13">
            <a:extLst>
              <a:ext uri="{FF2B5EF4-FFF2-40B4-BE49-F238E27FC236}">
                <a16:creationId xmlns:a16="http://schemas.microsoft.com/office/drawing/2014/main" id="{DDDA4908-0347-B24B-9A50-2DDB85DBAE83}"/>
              </a:ext>
            </a:extLst>
          </p:cNvPr>
          <p:cNvSpPr>
            <a:spLocks noChangeArrowheads="1"/>
          </p:cNvSpPr>
          <p:nvPr/>
        </p:nvSpPr>
        <p:spPr bwMode="auto">
          <a:xfrm flipV="1">
            <a:off x="0" y="0"/>
            <a:ext cx="9144000" cy="2158604"/>
          </a:xfrm>
          <a:prstGeom prst="rect">
            <a:avLst/>
          </a:prstGeom>
          <a:gradFill rotWithShape="1">
            <a:gsLst>
              <a:gs pos="0">
                <a:srgbClr val="111D2D"/>
              </a:gs>
              <a:gs pos="100000">
                <a:srgbClr val="144481"/>
              </a:gs>
            </a:gsLst>
            <a:lin ang="16200000"/>
          </a:gradFill>
          <a:ln>
            <a:noFill/>
          </a:ln>
          <a:effectLst>
            <a:outerShdw dist="38100" algn="ctr" rotWithShape="0">
              <a:srgbClr val="000000">
                <a:alpha val="50000"/>
              </a:srgbClr>
            </a:outerShdw>
          </a:effectLst>
        </p:spPr>
        <p:txBody>
          <a:bodyPr rot="10800000" wrap="none" lIns="76146" tIns="38070" rIns="76146" bIns="38070"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en-US" altLang="es-ES">
              <a:solidFill>
                <a:srgbClr val="000000"/>
              </a:solidFill>
              <a:latin typeface="Constantia" panose="02030602050306030303" pitchFamily="18" charset="0"/>
            </a:endParaRPr>
          </a:p>
        </p:txBody>
      </p:sp>
      <p:pic>
        <p:nvPicPr>
          <p:cNvPr id="5" name="Picture 8" descr="bar.png"/>
          <p:cNvPicPr>
            <a:picLocks noChangeAspect="1"/>
          </p:cNvPicPr>
          <p:nvPr/>
        </p:nvPicPr>
        <p:blipFill>
          <a:blip r:embed="rId2">
            <a:extLst>
              <a:ext uri="{28A0092B-C50C-407E-A947-70E740481C1C}">
                <a14:useLocalDpi xmlns:a14="http://schemas.microsoft.com/office/drawing/2010/main" val="0"/>
              </a:ext>
            </a:extLst>
          </a:blip>
          <a:srcRect l="1587" t="20961" r="3174" b="8331"/>
          <a:stretch>
            <a:fillRect/>
          </a:stretch>
        </p:blipFill>
        <p:spPr bwMode="auto">
          <a:xfrm>
            <a:off x="0" y="2141936"/>
            <a:ext cx="9144000"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23189" y="4556651"/>
            <a:ext cx="2679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1371600" y="2591377"/>
            <a:ext cx="6400800" cy="520124"/>
          </a:xfrm>
        </p:spPr>
        <p:txBody>
          <a:bodyPr/>
          <a:lstStyle>
            <a:lvl1pPr marL="0" indent="0" algn="ctr">
              <a:buNone/>
              <a:defRPr/>
            </a:lvl1pPr>
            <a:lvl2pPr marL="380730" indent="0" algn="ctr">
              <a:buNone/>
              <a:defRPr/>
            </a:lvl2pPr>
            <a:lvl3pPr marL="761460" indent="0" algn="ctr">
              <a:buNone/>
              <a:defRPr/>
            </a:lvl3pPr>
            <a:lvl4pPr marL="1142188" indent="0" algn="ctr">
              <a:buNone/>
              <a:defRPr/>
            </a:lvl4pPr>
            <a:lvl5pPr marL="1522902" indent="0" algn="ctr">
              <a:buNone/>
              <a:defRPr/>
            </a:lvl5pPr>
            <a:lvl6pPr marL="1903630" indent="0" algn="ctr">
              <a:buNone/>
              <a:defRPr/>
            </a:lvl6pPr>
            <a:lvl7pPr marL="2284358" indent="0" algn="ctr">
              <a:buNone/>
              <a:defRPr/>
            </a:lvl7pPr>
            <a:lvl8pPr marL="2665080" indent="0" algn="ctr">
              <a:buNone/>
              <a:defRPr/>
            </a:lvl8pPr>
            <a:lvl9pPr marL="3045804" indent="0" algn="ctr">
              <a:buNone/>
              <a:defRPr/>
            </a:lvl9pPr>
          </a:lstStyle>
          <a:p>
            <a:endParaRPr lang="en-US" dirty="0"/>
          </a:p>
        </p:txBody>
      </p:sp>
      <p:sp>
        <p:nvSpPr>
          <p:cNvPr id="8" name="Title 7"/>
          <p:cNvSpPr>
            <a:spLocks noGrp="1"/>
          </p:cNvSpPr>
          <p:nvPr>
            <p:ph type="title"/>
          </p:nvPr>
        </p:nvSpPr>
        <p:spPr>
          <a:xfrm>
            <a:off x="457200" y="205978"/>
            <a:ext cx="8229600" cy="857250"/>
          </a:xfrm>
          <a:prstGeom prst="rect">
            <a:avLst/>
          </a:prstGeom>
        </p:spPr>
        <p:txBody>
          <a:bodyPr anchor="b"/>
          <a:lstStyle/>
          <a:p>
            <a:endParaRPr lang="en-US" dirty="0"/>
          </a:p>
        </p:txBody>
      </p:sp>
      <p:sp>
        <p:nvSpPr>
          <p:cNvPr id="7" name="Rectangle 8">
            <a:extLst>
              <a:ext uri="{FF2B5EF4-FFF2-40B4-BE49-F238E27FC236}">
                <a16:creationId xmlns:a16="http://schemas.microsoft.com/office/drawing/2014/main" id="{4D32B220-08D5-E946-94E5-00A292B92A81}"/>
              </a:ext>
            </a:extLst>
          </p:cNvPr>
          <p:cNvSpPr>
            <a:spLocks noGrp="1" noChangeArrowheads="1"/>
          </p:cNvSpPr>
          <p:nvPr>
            <p:ph type="sldNum" sz="quarter" idx="10"/>
          </p:nvPr>
        </p:nvSpPr>
        <p:spPr>
          <a:xfrm>
            <a:off x="0" y="4981577"/>
            <a:ext cx="304800" cy="161925"/>
          </a:xfrm>
        </p:spPr>
        <p:txBody>
          <a:bodyPr/>
          <a:lstStyle>
            <a:lvl1pPr>
              <a:defRPr>
                <a:latin typeface="Arial" pitchFamily="34" charset="0"/>
              </a:defRPr>
            </a:lvl1pPr>
          </a:lstStyle>
          <a:p>
            <a:fld id="{B62596B8-CCD3-4C08-B982-9B1C988C07C3}" type="slidenum">
              <a:rPr lang="en-US" altLang="es-ES"/>
              <a:pPr/>
              <a:t>‹Nº›</a:t>
            </a:fld>
            <a:endParaRPr lang="en-US" altLang="es-ES"/>
          </a:p>
        </p:txBody>
      </p:sp>
    </p:spTree>
    <p:extLst>
      <p:ext uri="{BB962C8B-B14F-4D97-AF65-F5344CB8AC3E}">
        <p14:creationId xmlns:p14="http://schemas.microsoft.com/office/powerpoint/2010/main" val="18786324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59EFB1C9-7A4E-7E4E-B84D-5F692DDF209B}" type="datetimeFigureOut">
              <a:rPr lang="es-ES" smtClean="0"/>
              <a:t>25/06/2019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25289888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spTree>
      <p:nvGrpSpPr>
        <p:cNvPr id="1" name=""/>
        <p:cNvGrpSpPr/>
        <p:nvPr/>
      </p:nvGrpSpPr>
      <p:grpSpPr>
        <a:xfrm>
          <a:off x="0" y="0"/>
          <a:ext cx="0" cy="0"/>
          <a:chOff x="0" y="0"/>
          <a:chExt cx="0" cy="0"/>
        </a:xfrm>
      </p:grpSpPr>
      <p:pic>
        <p:nvPicPr>
          <p:cNvPr id="4" name="Picture 1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001000" y="4911458"/>
            <a:ext cx="1071034" cy="207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p:txBody>
          <a:bodyPr/>
          <a:lstStyle>
            <a:lvl1pPr>
              <a:buClr>
                <a:srgbClr val="FFFF00"/>
              </a:buClr>
              <a:defRPr b="1"/>
            </a:lvl1pPr>
            <a:lvl2pPr>
              <a:buClr>
                <a:srgbClr val="FFFF00"/>
              </a:buClr>
              <a:defRPr b="1"/>
            </a:lvl2pPr>
            <a:lvl3pPr>
              <a:buClr>
                <a:srgbClr val="FFFF00"/>
              </a:buClr>
              <a:defRPr sz="1500" b="1"/>
            </a:lvl3pPr>
            <a:lvl4pPr>
              <a:buClr>
                <a:srgbClr val="FFFF00"/>
              </a:buClr>
              <a:defRPr sz="1300" b="1"/>
            </a:lvl4pPr>
            <a:lvl5pPr>
              <a:buClr>
                <a:srgbClr val="FFFF00"/>
              </a:buClr>
              <a:defRPr sz="1200" b="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Title 8"/>
          <p:cNvSpPr>
            <a:spLocks noGrp="1"/>
          </p:cNvSpPr>
          <p:nvPr>
            <p:ph type="title"/>
          </p:nvPr>
        </p:nvSpPr>
        <p:spPr>
          <a:xfrm>
            <a:off x="457200" y="166456"/>
            <a:ext cx="8229600" cy="602204"/>
          </a:xfrm>
          <a:prstGeom prst="rect">
            <a:avLst/>
          </a:prstGeom>
        </p:spPr>
        <p:txBody>
          <a:bodyPr anchor="b"/>
          <a:lstStyle>
            <a:lvl1pPr algn="l">
              <a:defRPr sz="2700">
                <a:latin typeface="Calibri" panose="020F0502020204030204" pitchFamily="34" charset="0"/>
              </a:defRPr>
            </a:lvl1pPr>
          </a:lstStyle>
          <a:p>
            <a:endParaRPr lang="en-US" dirty="0"/>
          </a:p>
        </p:txBody>
      </p:sp>
      <p:sp>
        <p:nvSpPr>
          <p:cNvPr id="5" name="Rectangle 8">
            <a:extLst>
              <a:ext uri="{FF2B5EF4-FFF2-40B4-BE49-F238E27FC236}">
                <a16:creationId xmlns:a16="http://schemas.microsoft.com/office/drawing/2014/main" id="{7534FB6B-87C1-3A48-BD09-A5162497B17E}"/>
              </a:ext>
            </a:extLst>
          </p:cNvPr>
          <p:cNvSpPr>
            <a:spLocks noGrp="1" noChangeArrowheads="1"/>
          </p:cNvSpPr>
          <p:nvPr>
            <p:ph type="sldNum" sz="quarter" idx="10"/>
          </p:nvPr>
        </p:nvSpPr>
        <p:spPr>
          <a:xfrm>
            <a:off x="0" y="4975623"/>
            <a:ext cx="352778" cy="167878"/>
          </a:xfrm>
        </p:spPr>
        <p:txBody>
          <a:bodyPr/>
          <a:lstStyle>
            <a:lvl1pPr>
              <a:defRPr>
                <a:latin typeface="Arial" pitchFamily="34" charset="0"/>
              </a:defRPr>
            </a:lvl1pPr>
          </a:lstStyle>
          <a:p>
            <a:fld id="{5E9CFDED-9FB8-4429-BB63-1CB73A06DC6B}" type="slidenum">
              <a:rPr lang="en-US" altLang="es-ES"/>
              <a:pPr/>
              <a:t>‹Nº›</a:t>
            </a:fld>
            <a:endParaRPr lang="en-US" altLang="es-ES"/>
          </a:p>
        </p:txBody>
      </p:sp>
    </p:spTree>
    <p:extLst>
      <p:ext uri="{BB962C8B-B14F-4D97-AF65-F5344CB8AC3E}">
        <p14:creationId xmlns:p14="http://schemas.microsoft.com/office/powerpoint/2010/main" val="405262764"/>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a16="http://schemas.microsoft.com/office/drawing/2014/main" id="{E9CB6404-8A7E-A647-93A5-3A5A0EBE367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927F5C24-96DE-4886-871C-F3A7ACD8C69E}" type="slidenum">
              <a:rPr lang="en-GB" altLang="en-US"/>
              <a:pPr/>
              <a:t>‹Nº›</a:t>
            </a:fld>
            <a:endParaRPr lang="en-GB" altLang="en-US"/>
          </a:p>
        </p:txBody>
      </p:sp>
      <p:sp>
        <p:nvSpPr>
          <p:cNvPr id="4" name="Footer Placeholder 3">
            <a:extLst>
              <a:ext uri="{FF2B5EF4-FFF2-40B4-BE49-F238E27FC236}">
                <a16:creationId xmlns:a16="http://schemas.microsoft.com/office/drawing/2014/main" id="{20E9475E-6775-B247-971F-64B5A2ED4FF0}"/>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101465580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000"/>
            </a:lvl1pPr>
          </a:lstStyle>
          <a:p>
            <a:r>
              <a:rPr lang="en-US" dirty="0"/>
              <a:t>Click to edit Master title style</a:t>
            </a:r>
            <a:endParaRPr lang="en-GB" dirty="0"/>
          </a:p>
        </p:txBody>
      </p:sp>
      <p:sp>
        <p:nvSpPr>
          <p:cNvPr id="3" name="Slide Number Placeholder 5">
            <a:extLst>
              <a:ext uri="{FF2B5EF4-FFF2-40B4-BE49-F238E27FC236}">
                <a16:creationId xmlns:a16="http://schemas.microsoft.com/office/drawing/2014/main" id="{8DEE7B46-927B-5C4B-9883-F6E74507594E}"/>
              </a:ext>
            </a:extLst>
          </p:cNvPr>
          <p:cNvSpPr>
            <a:spLocks noGrp="1"/>
          </p:cNvSpPr>
          <p:nvPr>
            <p:ph type="sldNum" sz="quarter" idx="10"/>
          </p:nvPr>
        </p:nvSpPr>
        <p:spPr/>
        <p:txBody>
          <a:bodyPr/>
          <a:lstStyle>
            <a:lvl1pPr>
              <a:defRPr sz="1000">
                <a:solidFill>
                  <a:srgbClr val="FFFFFF"/>
                </a:solidFill>
                <a:latin typeface="Arial" pitchFamily="34" charset="0"/>
              </a:defRPr>
            </a:lvl1pPr>
          </a:lstStyle>
          <a:p>
            <a:fld id="{DDE86104-1B63-4BAF-BF66-35ED40C64495}" type="slidenum">
              <a:rPr lang="en-GB" altLang="en-US"/>
              <a:pPr/>
              <a:t>‹Nº›</a:t>
            </a:fld>
            <a:endParaRPr lang="en-GB" altLang="en-US"/>
          </a:p>
        </p:txBody>
      </p:sp>
      <p:sp>
        <p:nvSpPr>
          <p:cNvPr id="4" name="Footer Placeholder 3">
            <a:extLst>
              <a:ext uri="{FF2B5EF4-FFF2-40B4-BE49-F238E27FC236}">
                <a16:creationId xmlns:a16="http://schemas.microsoft.com/office/drawing/2014/main" id="{B2E1B6FE-D104-1942-BAB4-559FE5ECC139}"/>
              </a:ext>
            </a:extLst>
          </p:cNvPr>
          <p:cNvSpPr>
            <a:spLocks noGrp="1"/>
          </p:cNvSpPr>
          <p:nvPr>
            <p:ph type="ftr" sz="quarter" idx="11"/>
          </p:nvPr>
        </p:nvSpPr>
        <p:spPr>
          <a:xfrm>
            <a:off x="3124200" y="4767264"/>
            <a:ext cx="2895600" cy="273844"/>
          </a:xfrm>
          <a:prstGeom prst="rect">
            <a:avLst/>
          </a:prstGeom>
        </p:spPr>
        <p:txBody>
          <a:bodyPr lIns="76146" tIns="38070" rIns="76146" bIns="38070"/>
          <a:lstStyle>
            <a:lvl1pPr eaLnBrk="1" hangingPunct="1">
              <a:defRPr>
                <a:solidFill>
                  <a:prstClr val="white">
                    <a:tint val="75000"/>
                  </a:prstClr>
                </a:solidFill>
                <a:latin typeface="Arial"/>
                <a:ea typeface="+mn-ea"/>
                <a:cs typeface="+mn-cs"/>
              </a:defRPr>
            </a:lvl1pPr>
          </a:lstStyle>
          <a:p>
            <a:pPr defTabSz="913960" fontAlgn="base">
              <a:spcBef>
                <a:spcPct val="0"/>
              </a:spcBef>
              <a:spcAft>
                <a:spcPct val="0"/>
              </a:spcAft>
              <a:defRPr/>
            </a:pPr>
            <a:endParaRPr lang="en-GB"/>
          </a:p>
        </p:txBody>
      </p:sp>
    </p:spTree>
    <p:extLst>
      <p:ext uri="{BB962C8B-B14F-4D97-AF65-F5344CB8AC3E}">
        <p14:creationId xmlns:p14="http://schemas.microsoft.com/office/powerpoint/2010/main" val="2764747259"/>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02E780-5B93-984E-B655-96075E71BDE6}" type="slidenum">
              <a:rPr lang="en-US" smtClean="0"/>
              <a:pPr/>
              <a:t>‹Nº›</a:t>
            </a:fld>
            <a:endParaRPr lang="en-US" dirty="0"/>
          </a:p>
        </p:txBody>
      </p:sp>
      <p:cxnSp>
        <p:nvCxnSpPr>
          <p:cNvPr id="7" name="Straight Connector 6">
            <a:extLst>
              <a:ext uri="{FF2B5EF4-FFF2-40B4-BE49-F238E27FC236}">
                <a16:creationId xmlns:a16="http://schemas.microsoft.com/office/drawing/2014/main" id="{A7EA8A04-E67D-B248-A187-990C79800336}"/>
              </a:ext>
            </a:extLst>
          </p:cNvPr>
          <p:cNvCxnSpPr/>
          <p:nvPr userDrawn="1"/>
        </p:nvCxnSpPr>
        <p:spPr>
          <a:xfrm flipV="1">
            <a:off x="610804" y="4487844"/>
            <a:ext cx="7891272" cy="6858"/>
          </a:xfrm>
          <a:prstGeom prst="line">
            <a:avLst/>
          </a:prstGeom>
          <a:ln w="50800">
            <a:solidFill>
              <a:srgbClr val="4682B4"/>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5674171-C8DD-B74D-B252-1AE1E307C9AE}"/>
              </a:ext>
            </a:extLst>
          </p:cNvPr>
          <p:cNvPicPr>
            <a:picLocks noChangeAspect="1"/>
          </p:cNvPicPr>
          <p:nvPr userDrawn="1"/>
        </p:nvPicPr>
        <p:blipFill>
          <a:blip r:embed="rId2"/>
          <a:stretch>
            <a:fillRect/>
          </a:stretch>
        </p:blipFill>
        <p:spPr>
          <a:xfrm>
            <a:off x="3747976" y="4600353"/>
            <a:ext cx="1612014" cy="493528"/>
          </a:xfrm>
          <a:prstGeom prst="rect">
            <a:avLst/>
          </a:prstGeom>
        </p:spPr>
      </p:pic>
    </p:spTree>
    <p:extLst>
      <p:ext uri="{BB962C8B-B14F-4D97-AF65-F5344CB8AC3E}">
        <p14:creationId xmlns:p14="http://schemas.microsoft.com/office/powerpoint/2010/main" val="28926349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153524"/>
            <a:ext cx="7886700" cy="994172"/>
          </a:xfrm>
        </p:spPr>
        <p:txBody>
          <a:bodyPr/>
          <a:lstStyle>
            <a:lvl1pPr>
              <a:defRPr>
                <a:solidFill>
                  <a:srgbClr val="4682B4"/>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02E780-5B93-984E-B655-96075E71BDE6}" type="slidenum">
              <a:rPr lang="en-US" smtClean="0"/>
              <a:pPr/>
              <a:t>‹Nº›</a:t>
            </a:fld>
            <a:endParaRPr lang="en-US" dirty="0"/>
          </a:p>
        </p:txBody>
      </p:sp>
      <p:cxnSp>
        <p:nvCxnSpPr>
          <p:cNvPr id="7" name="Straight Connector 6">
            <a:extLst>
              <a:ext uri="{FF2B5EF4-FFF2-40B4-BE49-F238E27FC236}">
                <a16:creationId xmlns:a16="http://schemas.microsoft.com/office/drawing/2014/main" id="{E39631F1-69CA-494E-B88C-BE0B6CAD01F9}"/>
              </a:ext>
            </a:extLst>
          </p:cNvPr>
          <p:cNvCxnSpPr/>
          <p:nvPr userDrawn="1"/>
        </p:nvCxnSpPr>
        <p:spPr>
          <a:xfrm flipV="1">
            <a:off x="638193" y="1101200"/>
            <a:ext cx="7891272" cy="6858"/>
          </a:xfrm>
          <a:prstGeom prst="line">
            <a:avLst/>
          </a:prstGeom>
          <a:ln w="57150">
            <a:solidFill>
              <a:srgbClr val="4682B4"/>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5F691AB-2FF4-BD4B-BFB5-FC0189696951}"/>
              </a:ext>
            </a:extLst>
          </p:cNvPr>
          <p:cNvPicPr>
            <a:picLocks noChangeAspect="1"/>
          </p:cNvPicPr>
          <p:nvPr userDrawn="1"/>
        </p:nvPicPr>
        <p:blipFill>
          <a:blip r:embed="rId2"/>
          <a:stretch>
            <a:fillRect/>
          </a:stretch>
        </p:blipFill>
        <p:spPr>
          <a:xfrm>
            <a:off x="7565515" y="4699809"/>
            <a:ext cx="1289313" cy="397391"/>
          </a:xfrm>
          <a:prstGeom prst="rect">
            <a:avLst/>
          </a:prstGeom>
        </p:spPr>
      </p:pic>
      <p:sp>
        <p:nvSpPr>
          <p:cNvPr id="8" name="TextBox 7">
            <a:extLst>
              <a:ext uri="{FF2B5EF4-FFF2-40B4-BE49-F238E27FC236}">
                <a16:creationId xmlns:a16="http://schemas.microsoft.com/office/drawing/2014/main" id="{51936FD6-748E-094E-8A86-1E584460D6B1}"/>
              </a:ext>
            </a:extLst>
          </p:cNvPr>
          <p:cNvSpPr txBox="1"/>
          <p:nvPr userDrawn="1"/>
        </p:nvSpPr>
        <p:spPr>
          <a:xfrm>
            <a:off x="7776181" y="-24452"/>
            <a:ext cx="1407008" cy="307777"/>
          </a:xfrm>
          <a:prstGeom prst="rect">
            <a:avLst/>
          </a:prstGeom>
          <a:noFill/>
        </p:spPr>
        <p:txBody>
          <a:bodyPr wrap="square" rtlCol="0">
            <a:spAutoFit/>
          </a:bodyPr>
          <a:lstStyle/>
          <a:p>
            <a:pPr algn="r"/>
            <a:r>
              <a:rPr lang="en-US" sz="1400" dirty="0">
                <a:solidFill>
                  <a:srgbClr val="4682B4"/>
                </a:solidFill>
              </a:rPr>
              <a:t>ACC.18</a:t>
            </a:r>
            <a:endParaRPr lang="en-US" sz="1200" dirty="0"/>
          </a:p>
        </p:txBody>
      </p:sp>
      <p:sp>
        <p:nvSpPr>
          <p:cNvPr id="11" name="TextBox 10">
            <a:extLst>
              <a:ext uri="{FF2B5EF4-FFF2-40B4-BE49-F238E27FC236}">
                <a16:creationId xmlns:a16="http://schemas.microsoft.com/office/drawing/2014/main" id="{18A19501-5890-0448-8ABB-95B7271AB399}"/>
              </a:ext>
            </a:extLst>
          </p:cNvPr>
          <p:cNvSpPr txBox="1"/>
          <p:nvPr userDrawn="1"/>
        </p:nvSpPr>
        <p:spPr>
          <a:xfrm>
            <a:off x="7736992" y="4866501"/>
            <a:ext cx="1407008" cy="276999"/>
          </a:xfrm>
          <a:prstGeom prst="rect">
            <a:avLst/>
          </a:prstGeom>
          <a:noFill/>
        </p:spPr>
        <p:txBody>
          <a:bodyPr wrap="square" rtlCol="0">
            <a:spAutoFit/>
          </a:bodyPr>
          <a:lstStyle/>
          <a:p>
            <a:pPr algn="r"/>
            <a:fld id="{E902E780-5B93-984E-B655-96075E71BDE6}" type="slidenum">
              <a:rPr lang="en-US" sz="1200" smtClean="0"/>
              <a:pPr algn="r"/>
              <a:t>‹Nº›</a:t>
            </a:fld>
            <a:endParaRPr lang="en-US" sz="1200" dirty="0"/>
          </a:p>
        </p:txBody>
      </p:sp>
    </p:spTree>
    <p:extLst>
      <p:ext uri="{BB962C8B-B14F-4D97-AF65-F5344CB8AC3E}">
        <p14:creationId xmlns:p14="http://schemas.microsoft.com/office/powerpoint/2010/main" val="14301050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36335644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33967777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19409524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362399054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776499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57200" y="205979"/>
            <a:ext cx="8229600" cy="857250"/>
          </a:xfrm>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151335"/>
            <a:ext cx="4040188" cy="479822"/>
          </a:xfrm>
        </p:spPr>
        <p:txBody>
          <a:bodyPr anchor="b"/>
          <a:lstStyle>
            <a:lvl1pPr marL="0" indent="0">
              <a:buNone/>
              <a:defRPr sz="2400" b="1"/>
            </a:lvl1pPr>
            <a:lvl2pPr marL="456962" indent="0">
              <a:buNone/>
              <a:defRPr sz="2000" b="1"/>
            </a:lvl2pPr>
            <a:lvl3pPr marL="913923" indent="0">
              <a:buNone/>
              <a:defRPr sz="1800" b="1"/>
            </a:lvl3pPr>
            <a:lvl4pPr marL="1370885" indent="0">
              <a:buNone/>
              <a:defRPr sz="1600" b="1"/>
            </a:lvl4pPr>
            <a:lvl5pPr marL="1827851" indent="0">
              <a:buNone/>
              <a:defRPr sz="1600" b="1"/>
            </a:lvl5pPr>
            <a:lvl6pPr marL="2284814" indent="0">
              <a:buNone/>
              <a:defRPr sz="1600" b="1"/>
            </a:lvl6pPr>
            <a:lvl7pPr marL="2741770" indent="0">
              <a:buNone/>
              <a:defRPr sz="1600" b="1"/>
            </a:lvl7pPr>
            <a:lvl8pPr marL="3198736" indent="0">
              <a:buNone/>
              <a:defRPr sz="1600" b="1"/>
            </a:lvl8pPr>
            <a:lvl9pPr marL="3655699"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66" y="1151335"/>
            <a:ext cx="4041775" cy="479822"/>
          </a:xfrm>
        </p:spPr>
        <p:txBody>
          <a:bodyPr anchor="b"/>
          <a:lstStyle>
            <a:lvl1pPr marL="0" indent="0">
              <a:buNone/>
              <a:defRPr sz="2400" b="1"/>
            </a:lvl1pPr>
            <a:lvl2pPr marL="456962" indent="0">
              <a:buNone/>
              <a:defRPr sz="2000" b="1"/>
            </a:lvl2pPr>
            <a:lvl3pPr marL="913923" indent="0">
              <a:buNone/>
              <a:defRPr sz="1800" b="1"/>
            </a:lvl3pPr>
            <a:lvl4pPr marL="1370885" indent="0">
              <a:buNone/>
              <a:defRPr sz="1600" b="1"/>
            </a:lvl4pPr>
            <a:lvl5pPr marL="1827851" indent="0">
              <a:buNone/>
              <a:defRPr sz="1600" b="1"/>
            </a:lvl5pPr>
            <a:lvl6pPr marL="2284814" indent="0">
              <a:buNone/>
              <a:defRPr sz="1600" b="1"/>
            </a:lvl6pPr>
            <a:lvl7pPr marL="2741770" indent="0">
              <a:buNone/>
              <a:defRPr sz="1600" b="1"/>
            </a:lvl7pPr>
            <a:lvl8pPr marL="3198736" indent="0">
              <a:buNone/>
              <a:defRPr sz="1600" b="1"/>
            </a:lvl8pPr>
            <a:lvl9pPr marL="3655699"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6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59EFB1C9-7A4E-7E4E-B84D-5F692DDF209B}" type="datetimeFigureOut">
              <a:rPr lang="es-ES" smtClean="0"/>
              <a:t>25/06/2019</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144181448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13838029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114670444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55157303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2710278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59EFB1C9-7A4E-7E4E-B84D-5F692DDF209B}" type="datetimeFigureOut">
              <a:rPr lang="es-ES" smtClean="0"/>
              <a:t>25/06/2019</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1593013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59EFB1C9-7A4E-7E4E-B84D-5F692DDF209B}" type="datetimeFigureOut">
              <a:rPr lang="es-ES" smtClean="0"/>
              <a:t>25/06/2019</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831391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5" y="204787"/>
            <a:ext cx="3008313" cy="871538"/>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04797"/>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5" y="1076328"/>
            <a:ext cx="3008313" cy="3518297"/>
          </a:xfrm>
        </p:spPr>
        <p:txBody>
          <a:bodyPr/>
          <a:lstStyle>
            <a:lvl1pPr marL="0" indent="0">
              <a:buNone/>
              <a:defRPr sz="1400"/>
            </a:lvl1pPr>
            <a:lvl2pPr marL="456962" indent="0">
              <a:buNone/>
              <a:defRPr sz="1200"/>
            </a:lvl2pPr>
            <a:lvl3pPr marL="913923" indent="0">
              <a:buNone/>
              <a:defRPr sz="1000"/>
            </a:lvl3pPr>
            <a:lvl4pPr marL="1370885" indent="0">
              <a:buNone/>
              <a:defRPr sz="900"/>
            </a:lvl4pPr>
            <a:lvl5pPr marL="1827851" indent="0">
              <a:buNone/>
              <a:defRPr sz="900"/>
            </a:lvl5pPr>
            <a:lvl6pPr marL="2284814" indent="0">
              <a:buNone/>
              <a:defRPr sz="900"/>
            </a:lvl6pPr>
            <a:lvl7pPr marL="2741770" indent="0">
              <a:buNone/>
              <a:defRPr sz="900"/>
            </a:lvl7pPr>
            <a:lvl8pPr marL="3198736" indent="0">
              <a:buNone/>
              <a:defRPr sz="900"/>
            </a:lvl8pPr>
            <a:lvl9pPr marL="3655699"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59EFB1C9-7A4E-7E4E-B84D-5F692DDF209B}" type="datetimeFigureOut">
              <a:rPr lang="es-ES" smtClean="0"/>
              <a:t>25/06/2019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3780619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3600451"/>
            <a:ext cx="5486400" cy="425054"/>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459581"/>
            <a:ext cx="5486400" cy="3086100"/>
          </a:xfrm>
        </p:spPr>
        <p:txBody>
          <a:bodyPr/>
          <a:lstStyle>
            <a:lvl1pPr marL="0" indent="0">
              <a:buNone/>
              <a:defRPr sz="3200"/>
            </a:lvl1pPr>
            <a:lvl2pPr marL="456962" indent="0">
              <a:buNone/>
              <a:defRPr sz="2800"/>
            </a:lvl2pPr>
            <a:lvl3pPr marL="913923" indent="0">
              <a:buNone/>
              <a:defRPr sz="2400"/>
            </a:lvl3pPr>
            <a:lvl4pPr marL="1370885" indent="0">
              <a:buNone/>
              <a:defRPr sz="2000"/>
            </a:lvl4pPr>
            <a:lvl5pPr marL="1827851" indent="0">
              <a:buNone/>
              <a:defRPr sz="2000"/>
            </a:lvl5pPr>
            <a:lvl6pPr marL="2284814" indent="0">
              <a:buNone/>
              <a:defRPr sz="2000"/>
            </a:lvl6pPr>
            <a:lvl7pPr marL="2741770" indent="0">
              <a:buNone/>
              <a:defRPr sz="2000"/>
            </a:lvl7pPr>
            <a:lvl8pPr marL="3198736" indent="0">
              <a:buNone/>
              <a:defRPr sz="2000"/>
            </a:lvl8pPr>
            <a:lvl9pPr marL="3655699" indent="0">
              <a:buNone/>
              <a:defRPr sz="2000"/>
            </a:lvl9pPr>
          </a:lstStyle>
          <a:p>
            <a:endParaRPr lang="es-ES"/>
          </a:p>
        </p:txBody>
      </p:sp>
      <p:sp>
        <p:nvSpPr>
          <p:cNvPr id="4" name="Marcador de texto 3"/>
          <p:cNvSpPr>
            <a:spLocks noGrp="1"/>
          </p:cNvSpPr>
          <p:nvPr>
            <p:ph type="body" sz="half" idx="2"/>
          </p:nvPr>
        </p:nvSpPr>
        <p:spPr>
          <a:xfrm>
            <a:off x="1792288" y="4025628"/>
            <a:ext cx="5486400" cy="603647"/>
          </a:xfrm>
        </p:spPr>
        <p:txBody>
          <a:bodyPr/>
          <a:lstStyle>
            <a:lvl1pPr marL="0" indent="0">
              <a:buNone/>
              <a:defRPr sz="1400"/>
            </a:lvl1pPr>
            <a:lvl2pPr marL="456962" indent="0">
              <a:buNone/>
              <a:defRPr sz="1200"/>
            </a:lvl2pPr>
            <a:lvl3pPr marL="913923" indent="0">
              <a:buNone/>
              <a:defRPr sz="1000"/>
            </a:lvl3pPr>
            <a:lvl4pPr marL="1370885" indent="0">
              <a:buNone/>
              <a:defRPr sz="900"/>
            </a:lvl4pPr>
            <a:lvl5pPr marL="1827851" indent="0">
              <a:buNone/>
              <a:defRPr sz="900"/>
            </a:lvl5pPr>
            <a:lvl6pPr marL="2284814" indent="0">
              <a:buNone/>
              <a:defRPr sz="900"/>
            </a:lvl6pPr>
            <a:lvl7pPr marL="2741770" indent="0">
              <a:buNone/>
              <a:defRPr sz="900"/>
            </a:lvl7pPr>
            <a:lvl8pPr marL="3198736" indent="0">
              <a:buNone/>
              <a:defRPr sz="900"/>
            </a:lvl8pPr>
            <a:lvl9pPr marL="3655699"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59EFB1C9-7A4E-7E4E-B84D-5F692DDF209B}" type="datetimeFigureOut">
              <a:rPr lang="es-ES" smtClean="0"/>
              <a:t>25/06/2019</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C56CE778-E9A0-2245-97C7-AC48E4D83241}" type="slidenum">
              <a:rPr lang="es-ES" smtClean="0"/>
              <a:t>‹Nº›</a:t>
            </a:fld>
            <a:endParaRPr lang="es-ES"/>
          </a:p>
        </p:txBody>
      </p:sp>
    </p:spTree>
    <p:extLst>
      <p:ext uri="{BB962C8B-B14F-4D97-AF65-F5344CB8AC3E}">
        <p14:creationId xmlns:p14="http://schemas.microsoft.com/office/powerpoint/2010/main" val="37421318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theme" Target="../theme/theme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391" tIns="45698" rIns="91391" bIns="45698"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200151"/>
            <a:ext cx="8229600" cy="3394472"/>
          </a:xfrm>
          <a:prstGeom prst="rect">
            <a:avLst/>
          </a:prstGeom>
        </p:spPr>
        <p:txBody>
          <a:bodyPr vert="horz" lIns="91391" tIns="45698" rIns="91391" bIns="45698"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4767264"/>
            <a:ext cx="2133600" cy="273844"/>
          </a:xfrm>
          <a:prstGeom prst="rect">
            <a:avLst/>
          </a:prstGeom>
        </p:spPr>
        <p:txBody>
          <a:bodyPr vert="horz" lIns="91391" tIns="45698" rIns="91391" bIns="45698" rtlCol="0" anchor="ctr"/>
          <a:lstStyle>
            <a:lvl1pPr algn="l">
              <a:defRPr sz="1200">
                <a:solidFill>
                  <a:schemeClr val="tx1">
                    <a:tint val="75000"/>
                  </a:schemeClr>
                </a:solidFill>
              </a:defRPr>
            </a:lvl1pPr>
          </a:lstStyle>
          <a:p>
            <a:fld id="{59EFB1C9-7A4E-7E4E-B84D-5F692DDF209B}" type="datetimeFigureOut">
              <a:rPr lang="es-ES" smtClean="0"/>
              <a:t>25/06/2019</a:t>
            </a:fld>
            <a:endParaRPr lang="es-ES"/>
          </a:p>
        </p:txBody>
      </p:sp>
      <p:sp>
        <p:nvSpPr>
          <p:cNvPr id="5" name="Marcador de pie de página 4"/>
          <p:cNvSpPr>
            <a:spLocks noGrp="1"/>
          </p:cNvSpPr>
          <p:nvPr>
            <p:ph type="ftr" sz="quarter" idx="3"/>
          </p:nvPr>
        </p:nvSpPr>
        <p:spPr>
          <a:xfrm>
            <a:off x="3124200" y="4767264"/>
            <a:ext cx="2895600" cy="273844"/>
          </a:xfrm>
          <a:prstGeom prst="rect">
            <a:avLst/>
          </a:prstGeom>
        </p:spPr>
        <p:txBody>
          <a:bodyPr vert="horz" lIns="91391" tIns="45698" rIns="91391" bIns="45698"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4767264"/>
            <a:ext cx="2133600" cy="273844"/>
          </a:xfrm>
          <a:prstGeom prst="rect">
            <a:avLst/>
          </a:prstGeom>
        </p:spPr>
        <p:txBody>
          <a:bodyPr vert="horz" lIns="91391" tIns="45698" rIns="91391" bIns="45698" rtlCol="0" anchor="ctr"/>
          <a:lstStyle>
            <a:lvl1pPr algn="r">
              <a:defRPr sz="1200">
                <a:solidFill>
                  <a:schemeClr val="tx1">
                    <a:tint val="75000"/>
                  </a:schemeClr>
                </a:solidFill>
              </a:defRPr>
            </a:lvl1pPr>
          </a:lstStyle>
          <a:p>
            <a:fld id="{C56CE778-E9A0-2245-97C7-AC48E4D83241}" type="slidenum">
              <a:rPr lang="es-ES" smtClean="0"/>
              <a:t>‹Nº›</a:t>
            </a:fld>
            <a:endParaRPr lang="es-ES"/>
          </a:p>
        </p:txBody>
      </p:sp>
    </p:spTree>
    <p:extLst>
      <p:ext uri="{BB962C8B-B14F-4D97-AF65-F5344CB8AC3E}">
        <p14:creationId xmlns:p14="http://schemas.microsoft.com/office/powerpoint/2010/main" val="416169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6962" rtl="0" eaLnBrk="1" latinLnBrk="0" hangingPunct="1">
        <a:spcBef>
          <a:spcPct val="0"/>
        </a:spcBef>
        <a:buNone/>
        <a:defRPr sz="4400" kern="1200">
          <a:solidFill>
            <a:schemeClr val="tx1"/>
          </a:solidFill>
          <a:latin typeface="+mj-lt"/>
          <a:ea typeface="+mj-ea"/>
          <a:cs typeface="+mj-cs"/>
        </a:defRPr>
      </a:lvl1pPr>
    </p:titleStyle>
    <p:bodyStyle>
      <a:lvl1pPr marL="342721" indent="-342721" algn="l" defTabSz="456962" rtl="0" eaLnBrk="1" latinLnBrk="0" hangingPunct="1">
        <a:spcBef>
          <a:spcPct val="20000"/>
        </a:spcBef>
        <a:buFont typeface="Arial"/>
        <a:buChar char="•"/>
        <a:defRPr sz="3200" kern="1200">
          <a:solidFill>
            <a:schemeClr val="tx1"/>
          </a:solidFill>
          <a:latin typeface="+mn-lt"/>
          <a:ea typeface="+mn-ea"/>
          <a:cs typeface="+mn-cs"/>
        </a:defRPr>
      </a:lvl1pPr>
      <a:lvl2pPr marL="742560" indent="-285604" algn="l" defTabSz="456962" rtl="0" eaLnBrk="1" latinLnBrk="0" hangingPunct="1">
        <a:spcBef>
          <a:spcPct val="20000"/>
        </a:spcBef>
        <a:buFont typeface="Arial"/>
        <a:buChar char="–"/>
        <a:defRPr sz="2800" kern="1200">
          <a:solidFill>
            <a:schemeClr val="tx1"/>
          </a:solidFill>
          <a:latin typeface="+mn-lt"/>
          <a:ea typeface="+mn-ea"/>
          <a:cs typeface="+mn-cs"/>
        </a:defRPr>
      </a:lvl2pPr>
      <a:lvl3pPr marL="1142413" indent="-228483" algn="l" defTabSz="456962" rtl="0" eaLnBrk="1" latinLnBrk="0" hangingPunct="1">
        <a:spcBef>
          <a:spcPct val="20000"/>
        </a:spcBef>
        <a:buFont typeface="Arial"/>
        <a:buChar char="•"/>
        <a:defRPr sz="2400" kern="1200">
          <a:solidFill>
            <a:schemeClr val="tx1"/>
          </a:solidFill>
          <a:latin typeface="+mn-lt"/>
          <a:ea typeface="+mn-ea"/>
          <a:cs typeface="+mn-cs"/>
        </a:defRPr>
      </a:lvl3pPr>
      <a:lvl4pPr marL="1599368" indent="-228483" algn="l" defTabSz="456962" rtl="0" eaLnBrk="1" latinLnBrk="0" hangingPunct="1">
        <a:spcBef>
          <a:spcPct val="20000"/>
        </a:spcBef>
        <a:buFont typeface="Arial"/>
        <a:buChar char="–"/>
        <a:defRPr sz="2000" kern="1200">
          <a:solidFill>
            <a:schemeClr val="tx1"/>
          </a:solidFill>
          <a:latin typeface="+mn-lt"/>
          <a:ea typeface="+mn-ea"/>
          <a:cs typeface="+mn-cs"/>
        </a:defRPr>
      </a:lvl4pPr>
      <a:lvl5pPr marL="2056329" indent="-228483" algn="l" defTabSz="456962" rtl="0" eaLnBrk="1" latinLnBrk="0" hangingPunct="1">
        <a:spcBef>
          <a:spcPct val="20000"/>
        </a:spcBef>
        <a:buFont typeface="Arial"/>
        <a:buChar char="»"/>
        <a:defRPr sz="2000" kern="1200">
          <a:solidFill>
            <a:schemeClr val="tx1"/>
          </a:solidFill>
          <a:latin typeface="+mn-lt"/>
          <a:ea typeface="+mn-ea"/>
          <a:cs typeface="+mn-cs"/>
        </a:defRPr>
      </a:lvl5pPr>
      <a:lvl6pPr marL="2513299" indent="-228483" algn="l" defTabSz="456962" rtl="0" eaLnBrk="1" latinLnBrk="0" hangingPunct="1">
        <a:spcBef>
          <a:spcPct val="20000"/>
        </a:spcBef>
        <a:buFont typeface="Arial"/>
        <a:buChar char="•"/>
        <a:defRPr sz="2000" kern="1200">
          <a:solidFill>
            <a:schemeClr val="tx1"/>
          </a:solidFill>
          <a:latin typeface="+mn-lt"/>
          <a:ea typeface="+mn-ea"/>
          <a:cs typeface="+mn-cs"/>
        </a:defRPr>
      </a:lvl6pPr>
      <a:lvl7pPr marL="2970253" indent="-228483" algn="l" defTabSz="456962" rtl="0" eaLnBrk="1" latinLnBrk="0" hangingPunct="1">
        <a:spcBef>
          <a:spcPct val="20000"/>
        </a:spcBef>
        <a:buFont typeface="Arial"/>
        <a:buChar char="•"/>
        <a:defRPr sz="2000" kern="1200">
          <a:solidFill>
            <a:schemeClr val="tx1"/>
          </a:solidFill>
          <a:latin typeface="+mn-lt"/>
          <a:ea typeface="+mn-ea"/>
          <a:cs typeface="+mn-cs"/>
        </a:defRPr>
      </a:lvl7pPr>
      <a:lvl8pPr marL="3427219" indent="-228483" algn="l" defTabSz="456962" rtl="0" eaLnBrk="1" latinLnBrk="0" hangingPunct="1">
        <a:spcBef>
          <a:spcPct val="20000"/>
        </a:spcBef>
        <a:buFont typeface="Arial"/>
        <a:buChar char="•"/>
        <a:defRPr sz="2000" kern="1200">
          <a:solidFill>
            <a:schemeClr val="tx1"/>
          </a:solidFill>
          <a:latin typeface="+mn-lt"/>
          <a:ea typeface="+mn-ea"/>
          <a:cs typeface="+mn-cs"/>
        </a:defRPr>
      </a:lvl8pPr>
      <a:lvl9pPr marL="3884185" indent="-228483" algn="l" defTabSz="4569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6962" rtl="0" eaLnBrk="1" latinLnBrk="0" hangingPunct="1">
        <a:defRPr sz="1800" kern="1200">
          <a:solidFill>
            <a:schemeClr val="tx1"/>
          </a:solidFill>
          <a:latin typeface="+mn-lt"/>
          <a:ea typeface="+mn-ea"/>
          <a:cs typeface="+mn-cs"/>
        </a:defRPr>
      </a:lvl1pPr>
      <a:lvl2pPr marL="456962" algn="l" defTabSz="456962" rtl="0" eaLnBrk="1" latinLnBrk="0" hangingPunct="1">
        <a:defRPr sz="1800" kern="1200">
          <a:solidFill>
            <a:schemeClr val="tx1"/>
          </a:solidFill>
          <a:latin typeface="+mn-lt"/>
          <a:ea typeface="+mn-ea"/>
          <a:cs typeface="+mn-cs"/>
        </a:defRPr>
      </a:lvl2pPr>
      <a:lvl3pPr marL="913923" algn="l" defTabSz="456962" rtl="0" eaLnBrk="1" latinLnBrk="0" hangingPunct="1">
        <a:defRPr sz="1800" kern="1200">
          <a:solidFill>
            <a:schemeClr val="tx1"/>
          </a:solidFill>
          <a:latin typeface="+mn-lt"/>
          <a:ea typeface="+mn-ea"/>
          <a:cs typeface="+mn-cs"/>
        </a:defRPr>
      </a:lvl3pPr>
      <a:lvl4pPr marL="1370885" algn="l" defTabSz="456962" rtl="0" eaLnBrk="1" latinLnBrk="0" hangingPunct="1">
        <a:defRPr sz="1800" kern="1200">
          <a:solidFill>
            <a:schemeClr val="tx1"/>
          </a:solidFill>
          <a:latin typeface="+mn-lt"/>
          <a:ea typeface="+mn-ea"/>
          <a:cs typeface="+mn-cs"/>
        </a:defRPr>
      </a:lvl4pPr>
      <a:lvl5pPr marL="1827851" algn="l" defTabSz="456962" rtl="0" eaLnBrk="1" latinLnBrk="0" hangingPunct="1">
        <a:defRPr sz="1800" kern="1200">
          <a:solidFill>
            <a:schemeClr val="tx1"/>
          </a:solidFill>
          <a:latin typeface="+mn-lt"/>
          <a:ea typeface="+mn-ea"/>
          <a:cs typeface="+mn-cs"/>
        </a:defRPr>
      </a:lvl5pPr>
      <a:lvl6pPr marL="2284814" algn="l" defTabSz="456962" rtl="0" eaLnBrk="1" latinLnBrk="0" hangingPunct="1">
        <a:defRPr sz="1800" kern="1200">
          <a:solidFill>
            <a:schemeClr val="tx1"/>
          </a:solidFill>
          <a:latin typeface="+mn-lt"/>
          <a:ea typeface="+mn-ea"/>
          <a:cs typeface="+mn-cs"/>
        </a:defRPr>
      </a:lvl6pPr>
      <a:lvl7pPr marL="2741770" algn="l" defTabSz="456962" rtl="0" eaLnBrk="1" latinLnBrk="0" hangingPunct="1">
        <a:defRPr sz="1800" kern="1200">
          <a:solidFill>
            <a:schemeClr val="tx1"/>
          </a:solidFill>
          <a:latin typeface="+mn-lt"/>
          <a:ea typeface="+mn-ea"/>
          <a:cs typeface="+mn-cs"/>
        </a:defRPr>
      </a:lvl7pPr>
      <a:lvl8pPr marL="3198736" algn="l" defTabSz="456962" rtl="0" eaLnBrk="1" latinLnBrk="0" hangingPunct="1">
        <a:defRPr sz="1800" kern="1200">
          <a:solidFill>
            <a:schemeClr val="tx1"/>
          </a:solidFill>
          <a:latin typeface="+mn-lt"/>
          <a:ea typeface="+mn-ea"/>
          <a:cs typeface="+mn-cs"/>
        </a:defRPr>
      </a:lvl8pPr>
      <a:lvl9pPr marL="3655699" algn="l" defTabSz="45696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05979"/>
            <a:ext cx="8229600" cy="857250"/>
          </a:xfrm>
          <a:prstGeom prst="rect">
            <a:avLst/>
          </a:prstGeom>
        </p:spPr>
        <p:txBody>
          <a:bodyPr vert="horz" lIns="91391" tIns="45698" rIns="91391" bIns="45698"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200151"/>
            <a:ext cx="8229600" cy="3394472"/>
          </a:xfrm>
          <a:prstGeom prst="rect">
            <a:avLst/>
          </a:prstGeom>
        </p:spPr>
        <p:txBody>
          <a:bodyPr vert="horz" lIns="91391" tIns="45698" rIns="91391" bIns="45698"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4767264"/>
            <a:ext cx="2133600" cy="273844"/>
          </a:xfrm>
          <a:prstGeom prst="rect">
            <a:avLst/>
          </a:prstGeom>
        </p:spPr>
        <p:txBody>
          <a:bodyPr vert="horz" lIns="91391" tIns="45698" rIns="91391" bIns="45698" rtlCol="0" anchor="ctr"/>
          <a:lstStyle>
            <a:lvl1pPr algn="l">
              <a:defRPr sz="1200">
                <a:solidFill>
                  <a:schemeClr val="tx1">
                    <a:tint val="75000"/>
                  </a:schemeClr>
                </a:solidFill>
              </a:defRPr>
            </a:lvl1pPr>
          </a:lstStyle>
          <a:p>
            <a:fld id="{59EFB1C9-7A4E-7E4E-B84D-5F692DDF209B}" type="datetimeFigureOut">
              <a:rPr lang="es-ES" smtClean="0">
                <a:solidFill>
                  <a:prstClr val="black">
                    <a:tint val="75000"/>
                  </a:prstClr>
                </a:solidFill>
              </a:rPr>
              <a:pPr/>
              <a:t>25/06/2019</a:t>
            </a:fld>
            <a:endParaRPr lang="es-ES">
              <a:solidFill>
                <a:prstClr val="black">
                  <a:tint val="75000"/>
                </a:prstClr>
              </a:solidFill>
            </a:endParaRPr>
          </a:p>
        </p:txBody>
      </p:sp>
      <p:sp>
        <p:nvSpPr>
          <p:cNvPr id="5" name="Marcador de pie de página 4"/>
          <p:cNvSpPr>
            <a:spLocks noGrp="1"/>
          </p:cNvSpPr>
          <p:nvPr>
            <p:ph type="ftr" sz="quarter" idx="3"/>
          </p:nvPr>
        </p:nvSpPr>
        <p:spPr>
          <a:xfrm>
            <a:off x="3124200" y="4767264"/>
            <a:ext cx="2895600" cy="273844"/>
          </a:xfrm>
          <a:prstGeom prst="rect">
            <a:avLst/>
          </a:prstGeom>
        </p:spPr>
        <p:txBody>
          <a:bodyPr vert="horz" lIns="91391" tIns="45698" rIns="91391" bIns="45698" rtlCol="0" anchor="ctr"/>
          <a:lstStyle>
            <a:lvl1pPr algn="ctr">
              <a:defRPr sz="1200">
                <a:solidFill>
                  <a:schemeClr val="tx1">
                    <a:tint val="75000"/>
                  </a:schemeClr>
                </a:solidFill>
              </a:defRPr>
            </a:lvl1pPr>
          </a:lstStyle>
          <a:p>
            <a:endParaRPr lang="es-ES">
              <a:solidFill>
                <a:prstClr val="black">
                  <a:tint val="75000"/>
                </a:prstClr>
              </a:solidFill>
            </a:endParaRPr>
          </a:p>
        </p:txBody>
      </p:sp>
      <p:sp>
        <p:nvSpPr>
          <p:cNvPr id="6" name="Marcador de número de diapositiva 5"/>
          <p:cNvSpPr>
            <a:spLocks noGrp="1"/>
          </p:cNvSpPr>
          <p:nvPr>
            <p:ph type="sldNum" sz="quarter" idx="4"/>
          </p:nvPr>
        </p:nvSpPr>
        <p:spPr>
          <a:xfrm>
            <a:off x="6553200" y="4767264"/>
            <a:ext cx="2133600" cy="273844"/>
          </a:xfrm>
          <a:prstGeom prst="rect">
            <a:avLst/>
          </a:prstGeom>
        </p:spPr>
        <p:txBody>
          <a:bodyPr vert="horz" lIns="91391" tIns="45698" rIns="91391" bIns="45698" rtlCol="0" anchor="ctr"/>
          <a:lstStyle>
            <a:lvl1pPr algn="r">
              <a:defRPr sz="1200">
                <a:solidFill>
                  <a:schemeClr val="tx1">
                    <a:tint val="75000"/>
                  </a:schemeClr>
                </a:solidFill>
              </a:defRPr>
            </a:lvl1pPr>
          </a:lstStyle>
          <a:p>
            <a:fld id="{C56CE778-E9A0-2245-97C7-AC48E4D83241}" type="slidenum">
              <a:rPr lang="es-ES" smtClean="0">
                <a:solidFill>
                  <a:prstClr val="black">
                    <a:tint val="75000"/>
                  </a:prstClr>
                </a:solidFill>
              </a:rPr>
              <a:pPr/>
              <a:t>‹Nº›</a:t>
            </a:fld>
            <a:endParaRPr lang="es-ES">
              <a:solidFill>
                <a:prstClr val="black">
                  <a:tint val="75000"/>
                </a:prstClr>
              </a:solidFill>
            </a:endParaRPr>
          </a:p>
        </p:txBody>
      </p:sp>
    </p:spTree>
    <p:extLst>
      <p:ext uri="{BB962C8B-B14F-4D97-AF65-F5344CB8AC3E}">
        <p14:creationId xmlns:p14="http://schemas.microsoft.com/office/powerpoint/2010/main" val="169273948"/>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456962" rtl="0" eaLnBrk="1" latinLnBrk="0" hangingPunct="1">
        <a:spcBef>
          <a:spcPct val="0"/>
        </a:spcBef>
        <a:buNone/>
        <a:defRPr sz="4400" kern="1200">
          <a:solidFill>
            <a:schemeClr val="tx1"/>
          </a:solidFill>
          <a:latin typeface="+mj-lt"/>
          <a:ea typeface="+mj-ea"/>
          <a:cs typeface="+mj-cs"/>
        </a:defRPr>
      </a:lvl1pPr>
    </p:titleStyle>
    <p:bodyStyle>
      <a:lvl1pPr marL="342721" indent="-342721" algn="l" defTabSz="456962" rtl="0" eaLnBrk="1" latinLnBrk="0" hangingPunct="1">
        <a:spcBef>
          <a:spcPct val="20000"/>
        </a:spcBef>
        <a:buFont typeface="Arial"/>
        <a:buChar char="•"/>
        <a:defRPr sz="3200" kern="1200">
          <a:solidFill>
            <a:schemeClr val="tx1"/>
          </a:solidFill>
          <a:latin typeface="+mn-lt"/>
          <a:ea typeface="+mn-ea"/>
          <a:cs typeface="+mn-cs"/>
        </a:defRPr>
      </a:lvl1pPr>
      <a:lvl2pPr marL="742560" indent="-285604" algn="l" defTabSz="456962" rtl="0" eaLnBrk="1" latinLnBrk="0" hangingPunct="1">
        <a:spcBef>
          <a:spcPct val="20000"/>
        </a:spcBef>
        <a:buFont typeface="Arial"/>
        <a:buChar char="–"/>
        <a:defRPr sz="2800" kern="1200">
          <a:solidFill>
            <a:schemeClr val="tx1"/>
          </a:solidFill>
          <a:latin typeface="+mn-lt"/>
          <a:ea typeface="+mn-ea"/>
          <a:cs typeface="+mn-cs"/>
        </a:defRPr>
      </a:lvl2pPr>
      <a:lvl3pPr marL="1142413" indent="-228483" algn="l" defTabSz="456962" rtl="0" eaLnBrk="1" latinLnBrk="0" hangingPunct="1">
        <a:spcBef>
          <a:spcPct val="20000"/>
        </a:spcBef>
        <a:buFont typeface="Arial"/>
        <a:buChar char="•"/>
        <a:defRPr sz="2400" kern="1200">
          <a:solidFill>
            <a:schemeClr val="tx1"/>
          </a:solidFill>
          <a:latin typeface="+mn-lt"/>
          <a:ea typeface="+mn-ea"/>
          <a:cs typeface="+mn-cs"/>
        </a:defRPr>
      </a:lvl3pPr>
      <a:lvl4pPr marL="1599368" indent="-228483" algn="l" defTabSz="456962" rtl="0" eaLnBrk="1" latinLnBrk="0" hangingPunct="1">
        <a:spcBef>
          <a:spcPct val="20000"/>
        </a:spcBef>
        <a:buFont typeface="Arial"/>
        <a:buChar char="–"/>
        <a:defRPr sz="2000" kern="1200">
          <a:solidFill>
            <a:schemeClr val="tx1"/>
          </a:solidFill>
          <a:latin typeface="+mn-lt"/>
          <a:ea typeface="+mn-ea"/>
          <a:cs typeface="+mn-cs"/>
        </a:defRPr>
      </a:lvl4pPr>
      <a:lvl5pPr marL="2056329" indent="-228483" algn="l" defTabSz="456962" rtl="0" eaLnBrk="1" latinLnBrk="0" hangingPunct="1">
        <a:spcBef>
          <a:spcPct val="20000"/>
        </a:spcBef>
        <a:buFont typeface="Arial"/>
        <a:buChar char="»"/>
        <a:defRPr sz="2000" kern="1200">
          <a:solidFill>
            <a:schemeClr val="tx1"/>
          </a:solidFill>
          <a:latin typeface="+mn-lt"/>
          <a:ea typeface="+mn-ea"/>
          <a:cs typeface="+mn-cs"/>
        </a:defRPr>
      </a:lvl5pPr>
      <a:lvl6pPr marL="2513299" indent="-228483" algn="l" defTabSz="456962" rtl="0" eaLnBrk="1" latinLnBrk="0" hangingPunct="1">
        <a:spcBef>
          <a:spcPct val="20000"/>
        </a:spcBef>
        <a:buFont typeface="Arial"/>
        <a:buChar char="•"/>
        <a:defRPr sz="2000" kern="1200">
          <a:solidFill>
            <a:schemeClr val="tx1"/>
          </a:solidFill>
          <a:latin typeface="+mn-lt"/>
          <a:ea typeface="+mn-ea"/>
          <a:cs typeface="+mn-cs"/>
        </a:defRPr>
      </a:lvl6pPr>
      <a:lvl7pPr marL="2970253" indent="-228483" algn="l" defTabSz="456962" rtl="0" eaLnBrk="1" latinLnBrk="0" hangingPunct="1">
        <a:spcBef>
          <a:spcPct val="20000"/>
        </a:spcBef>
        <a:buFont typeface="Arial"/>
        <a:buChar char="•"/>
        <a:defRPr sz="2000" kern="1200">
          <a:solidFill>
            <a:schemeClr val="tx1"/>
          </a:solidFill>
          <a:latin typeface="+mn-lt"/>
          <a:ea typeface="+mn-ea"/>
          <a:cs typeface="+mn-cs"/>
        </a:defRPr>
      </a:lvl7pPr>
      <a:lvl8pPr marL="3427219" indent="-228483" algn="l" defTabSz="456962" rtl="0" eaLnBrk="1" latinLnBrk="0" hangingPunct="1">
        <a:spcBef>
          <a:spcPct val="20000"/>
        </a:spcBef>
        <a:buFont typeface="Arial"/>
        <a:buChar char="•"/>
        <a:defRPr sz="2000" kern="1200">
          <a:solidFill>
            <a:schemeClr val="tx1"/>
          </a:solidFill>
          <a:latin typeface="+mn-lt"/>
          <a:ea typeface="+mn-ea"/>
          <a:cs typeface="+mn-cs"/>
        </a:defRPr>
      </a:lvl8pPr>
      <a:lvl9pPr marL="3884185" indent="-228483" algn="l" defTabSz="4569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6962" rtl="0" eaLnBrk="1" latinLnBrk="0" hangingPunct="1">
        <a:defRPr sz="1800" kern="1200">
          <a:solidFill>
            <a:schemeClr val="tx1"/>
          </a:solidFill>
          <a:latin typeface="+mn-lt"/>
          <a:ea typeface="+mn-ea"/>
          <a:cs typeface="+mn-cs"/>
        </a:defRPr>
      </a:lvl1pPr>
      <a:lvl2pPr marL="456962" algn="l" defTabSz="456962" rtl="0" eaLnBrk="1" latinLnBrk="0" hangingPunct="1">
        <a:defRPr sz="1800" kern="1200">
          <a:solidFill>
            <a:schemeClr val="tx1"/>
          </a:solidFill>
          <a:latin typeface="+mn-lt"/>
          <a:ea typeface="+mn-ea"/>
          <a:cs typeface="+mn-cs"/>
        </a:defRPr>
      </a:lvl2pPr>
      <a:lvl3pPr marL="913923" algn="l" defTabSz="456962" rtl="0" eaLnBrk="1" latinLnBrk="0" hangingPunct="1">
        <a:defRPr sz="1800" kern="1200">
          <a:solidFill>
            <a:schemeClr val="tx1"/>
          </a:solidFill>
          <a:latin typeface="+mn-lt"/>
          <a:ea typeface="+mn-ea"/>
          <a:cs typeface="+mn-cs"/>
        </a:defRPr>
      </a:lvl3pPr>
      <a:lvl4pPr marL="1370885" algn="l" defTabSz="456962" rtl="0" eaLnBrk="1" latinLnBrk="0" hangingPunct="1">
        <a:defRPr sz="1800" kern="1200">
          <a:solidFill>
            <a:schemeClr val="tx1"/>
          </a:solidFill>
          <a:latin typeface="+mn-lt"/>
          <a:ea typeface="+mn-ea"/>
          <a:cs typeface="+mn-cs"/>
        </a:defRPr>
      </a:lvl4pPr>
      <a:lvl5pPr marL="1827851" algn="l" defTabSz="456962" rtl="0" eaLnBrk="1" latinLnBrk="0" hangingPunct="1">
        <a:defRPr sz="1800" kern="1200">
          <a:solidFill>
            <a:schemeClr val="tx1"/>
          </a:solidFill>
          <a:latin typeface="+mn-lt"/>
          <a:ea typeface="+mn-ea"/>
          <a:cs typeface="+mn-cs"/>
        </a:defRPr>
      </a:lvl5pPr>
      <a:lvl6pPr marL="2284814" algn="l" defTabSz="456962" rtl="0" eaLnBrk="1" latinLnBrk="0" hangingPunct="1">
        <a:defRPr sz="1800" kern="1200">
          <a:solidFill>
            <a:schemeClr val="tx1"/>
          </a:solidFill>
          <a:latin typeface="+mn-lt"/>
          <a:ea typeface="+mn-ea"/>
          <a:cs typeface="+mn-cs"/>
        </a:defRPr>
      </a:lvl6pPr>
      <a:lvl7pPr marL="2741770" algn="l" defTabSz="456962" rtl="0" eaLnBrk="1" latinLnBrk="0" hangingPunct="1">
        <a:defRPr sz="1800" kern="1200">
          <a:solidFill>
            <a:schemeClr val="tx1"/>
          </a:solidFill>
          <a:latin typeface="+mn-lt"/>
          <a:ea typeface="+mn-ea"/>
          <a:cs typeface="+mn-cs"/>
        </a:defRPr>
      </a:lvl7pPr>
      <a:lvl8pPr marL="3198736" algn="l" defTabSz="456962" rtl="0" eaLnBrk="1" latinLnBrk="0" hangingPunct="1">
        <a:defRPr sz="1800" kern="1200">
          <a:solidFill>
            <a:schemeClr val="tx1"/>
          </a:solidFill>
          <a:latin typeface="+mn-lt"/>
          <a:ea typeface="+mn-ea"/>
          <a:cs typeface="+mn-cs"/>
        </a:defRPr>
      </a:lvl8pPr>
      <a:lvl9pPr marL="3655699" algn="l" defTabSz="45696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invGray">
      <p:bgPr>
        <a:solidFill>
          <a:srgbClr val="084887"/>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8612" y="148828"/>
            <a:ext cx="82296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ctr" anchorCtr="0" compatLnSpc="1">
            <a:prstTxWarp prst="textNoShape">
              <a:avLst/>
            </a:prstTxWarp>
          </a:bodyPr>
          <a:lstStyle/>
          <a:p>
            <a:pPr lvl="0"/>
            <a:r>
              <a:rPr lang="en-US" altLang="es-ES"/>
              <a:t>Click to edit Master title style</a:t>
            </a:r>
          </a:p>
        </p:txBody>
      </p:sp>
      <p:sp>
        <p:nvSpPr>
          <p:cNvPr id="27651" name="Rectangle 3"/>
          <p:cNvSpPr>
            <a:spLocks noGrp="1" noChangeArrowheads="1"/>
          </p:cNvSpPr>
          <p:nvPr>
            <p:ph type="body" idx="1"/>
          </p:nvPr>
        </p:nvSpPr>
        <p:spPr bwMode="auto">
          <a:xfrm>
            <a:off x="458612" y="1069181"/>
            <a:ext cx="8229600" cy="3559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6675" tIns="38335" rIns="76675" bIns="38335"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
        <p:nvSpPr>
          <p:cNvPr id="1571844" name="Rectangle 4">
            <a:extLst>
              <a:ext uri="{FF2B5EF4-FFF2-40B4-BE49-F238E27FC236}">
                <a16:creationId xmlns:a16="http://schemas.microsoft.com/office/drawing/2014/main" id="{93EEB98E-A9FA-F342-ADDC-86A57A291590}"/>
              </a:ext>
            </a:extLst>
          </p:cNvPr>
          <p:cNvSpPr>
            <a:spLocks noGrp="1" noChangeArrowheads="1"/>
          </p:cNvSpPr>
          <p:nvPr>
            <p:ph type="sldNum" sz="quarter" idx="4"/>
          </p:nvPr>
        </p:nvSpPr>
        <p:spPr bwMode="auto">
          <a:xfrm>
            <a:off x="8523111" y="23813"/>
            <a:ext cx="609600" cy="341710"/>
          </a:xfrm>
          <a:prstGeom prst="rect">
            <a:avLst/>
          </a:prstGeom>
          <a:noFill/>
          <a:ln w="9525">
            <a:noFill/>
            <a:miter lim="800000"/>
            <a:headEnd/>
            <a:tailEnd/>
          </a:ln>
          <a:effectLst/>
        </p:spPr>
        <p:txBody>
          <a:bodyPr vert="horz" wrap="none" lIns="76675" tIns="38335" rIns="76675" bIns="38335" numCol="1" anchor="ctr" anchorCtr="0" compatLnSpc="1">
            <a:prstTxWarp prst="textNoShape">
              <a:avLst/>
            </a:prstTxWarp>
          </a:bodyPr>
          <a:lstStyle>
            <a:lvl1pPr algn="r" eaLnBrk="1" hangingPunct="1">
              <a:defRPr sz="700">
                <a:solidFill>
                  <a:srgbClr val="FFFFCC"/>
                </a:solidFill>
                <a:latin typeface="Calibri" pitchFamily="34" charset="0"/>
              </a:defRPr>
            </a:lvl1pPr>
          </a:lstStyle>
          <a:p>
            <a:pPr defTabSz="913960" fontAlgn="base">
              <a:spcBef>
                <a:spcPct val="0"/>
              </a:spcBef>
              <a:spcAft>
                <a:spcPct val="0"/>
              </a:spcAft>
            </a:pPr>
            <a:fld id="{7E183091-D437-448B-87A8-9BF5C3E87317}" type="slidenum">
              <a:rPr lang="en-US" altLang="es-ES" smtClean="0">
                <a:ea typeface="MS PGothic" pitchFamily="34" charset="-128"/>
              </a:rPr>
              <a:pPr defTabSz="913960" fontAlgn="base">
                <a:spcBef>
                  <a:spcPct val="0"/>
                </a:spcBef>
                <a:spcAft>
                  <a:spcPct val="0"/>
                </a:spcAft>
              </a:pPr>
              <a:t>‹Nº›</a:t>
            </a:fld>
            <a:endParaRPr lang="en-US" altLang="es-ES">
              <a:ea typeface="MS PGothic" pitchFamily="34" charset="-128"/>
            </a:endParaRPr>
          </a:p>
        </p:txBody>
      </p:sp>
      <p:sp>
        <p:nvSpPr>
          <p:cNvPr id="4101" name="Rectangle 5">
            <a:extLst>
              <a:ext uri="{FF2B5EF4-FFF2-40B4-BE49-F238E27FC236}">
                <a16:creationId xmlns:a16="http://schemas.microsoft.com/office/drawing/2014/main" id="{3F8E10C6-93A4-0B4E-A8B7-4361B253CC7E}"/>
              </a:ext>
            </a:extLst>
          </p:cNvPr>
          <p:cNvSpPr>
            <a:spLocks noChangeArrowheads="1"/>
          </p:cNvSpPr>
          <p:nvPr/>
        </p:nvSpPr>
        <p:spPr bwMode="auto">
          <a:xfrm>
            <a:off x="5029200" y="4801793"/>
            <a:ext cx="4114800" cy="341709"/>
          </a:xfrm>
          <a:prstGeom prst="rect">
            <a:avLst/>
          </a:prstGeom>
          <a:noFill/>
          <a:ln>
            <a:noFill/>
          </a:ln>
        </p:spPr>
        <p:txBody>
          <a:bodyPr wrap="none" lIns="76675" tIns="38335" rIns="76675" bIns="38335" anchor="ctr"/>
          <a:lstStyle>
            <a:lvl1pPr>
              <a:defRPr>
                <a:solidFill>
                  <a:schemeClr val="tx1"/>
                </a:solidFill>
                <a:latin typeface="Garamond" panose="02020404030301010803" pitchFamily="18" charset="0"/>
                <a:ea typeface="ＭＳ Ｐゴシック" panose="020B0600070205080204" pitchFamily="34" charset="-128"/>
              </a:defRPr>
            </a:lvl1pPr>
            <a:lvl2pPr marL="742950" indent="-285750">
              <a:defRPr>
                <a:solidFill>
                  <a:schemeClr val="tx1"/>
                </a:solidFill>
                <a:latin typeface="Garamond" panose="02020404030301010803" pitchFamily="18" charset="0"/>
                <a:ea typeface="ＭＳ Ｐゴシック" panose="020B0600070205080204" pitchFamily="34" charset="-128"/>
              </a:defRPr>
            </a:lvl2pPr>
            <a:lvl3pPr marL="1143000" indent="-228600">
              <a:defRPr>
                <a:solidFill>
                  <a:schemeClr val="tx1"/>
                </a:solidFill>
                <a:latin typeface="Garamond" panose="02020404030301010803" pitchFamily="18" charset="0"/>
                <a:ea typeface="ＭＳ Ｐゴシック" panose="020B0600070205080204" pitchFamily="34" charset="-128"/>
              </a:defRPr>
            </a:lvl3pPr>
            <a:lvl4pPr marL="1600200" indent="-228600">
              <a:defRPr>
                <a:solidFill>
                  <a:schemeClr val="tx1"/>
                </a:solidFill>
                <a:latin typeface="Garamond" panose="02020404030301010803" pitchFamily="18" charset="0"/>
                <a:ea typeface="ＭＳ Ｐゴシック" panose="020B0600070205080204" pitchFamily="34" charset="-128"/>
              </a:defRPr>
            </a:lvl4pPr>
            <a:lvl5pPr marL="2057400" indent="-228600">
              <a:defRPr>
                <a:solidFill>
                  <a:schemeClr val="tx1"/>
                </a:solidFill>
                <a:latin typeface="Garamond" panose="02020404030301010803" pitchFamily="18"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Garamond" panose="02020404030301010803" pitchFamily="18" charset="0"/>
                <a:ea typeface="ＭＳ Ｐゴシック" panose="020B0600070205080204" pitchFamily="34" charset="-128"/>
              </a:defRPr>
            </a:lvl9pPr>
          </a:lstStyle>
          <a:p>
            <a:pPr defTabSz="913960" fontAlgn="base">
              <a:spcBef>
                <a:spcPct val="0"/>
              </a:spcBef>
              <a:spcAft>
                <a:spcPct val="0"/>
              </a:spcAft>
              <a:defRPr/>
            </a:pPr>
            <a:endParaRPr lang="fr-FR" altLang="es-ES" sz="800">
              <a:solidFill>
                <a:srgbClr val="FFFFCC"/>
              </a:solidFill>
              <a:latin typeface="Arial" panose="020B0604020202020204" pitchFamily="34" charset="0"/>
            </a:endParaRPr>
          </a:p>
        </p:txBody>
      </p:sp>
    </p:spTree>
    <p:extLst>
      <p:ext uri="{BB962C8B-B14F-4D97-AF65-F5344CB8AC3E}">
        <p14:creationId xmlns:p14="http://schemas.microsoft.com/office/powerpoint/2010/main" val="2280097303"/>
      </p:ext>
    </p:extLst>
  </p:cSld>
  <p:clrMap bg1="dk2" tx1="lt1" bg2="dk1" tx2="lt2" accent1="accent1" accent2="accent2" accent3="accent3" accent4="accent4" accent5="accent5" accent6="accent6" hlink="hlink" folHlink="folHlink"/>
  <p:sldLayoutIdLst>
    <p:sldLayoutId id="2147483887" r:id="rId1"/>
    <p:sldLayoutId id="2147483888" r:id="rId2"/>
    <p:sldLayoutId id="2147483889" r:id="rId3"/>
    <p:sldLayoutId id="2147483890" r:id="rId4"/>
    <p:sldLayoutId id="2147483891" r:id="rId5"/>
    <p:sldLayoutId id="2147483892" r:id="rId6"/>
    <p:sldLayoutId id="2147483893" r:id="rId7"/>
    <p:sldLayoutId id="2147483894" r:id="rId8"/>
    <p:sldLayoutId id="2147483895" r:id="rId9"/>
    <p:sldLayoutId id="2147483896" r:id="rId10"/>
    <p:sldLayoutId id="2147483897" r:id="rId11"/>
    <p:sldLayoutId id="2147483898" r:id="rId12"/>
    <p:sldLayoutId id="2147483899" r:id="rId13"/>
    <p:sldLayoutId id="2147483900" r:id="rId14"/>
    <p:sldLayoutId id="2147483901" r:id="rId15"/>
    <p:sldLayoutId id="2147483902" r:id="rId16"/>
    <p:sldLayoutId id="2147483903" r:id="rId17"/>
    <p:sldLayoutId id="2147483904" r:id="rId18"/>
    <p:sldLayoutId id="2147483905" r:id="rId19"/>
    <p:sldLayoutId id="2147483906" r:id="rId20"/>
  </p:sldLayoutIdLst>
  <p:transition/>
  <p:hf hdr="0" ftr="0" dt="0"/>
  <p:txStyles>
    <p:titleStyle>
      <a:lvl1pPr algn="l" rtl="0" eaLnBrk="0" fontAlgn="base" hangingPunct="0">
        <a:spcBef>
          <a:spcPct val="0"/>
        </a:spcBef>
        <a:spcAft>
          <a:spcPct val="0"/>
        </a:spcAft>
        <a:defRPr sz="2700" b="1">
          <a:solidFill>
            <a:srgbClr val="FFFF00"/>
          </a:solidFill>
          <a:latin typeface="Calibri" panose="020F0502020204030204" pitchFamily="34" charset="0"/>
          <a:ea typeface="MS PGothic" panose="020B0600070205080204" pitchFamily="34" charset="-128"/>
          <a:cs typeface="Calibri" panose="020F0502020204030204" pitchFamily="34" charset="0"/>
        </a:defRPr>
      </a:lvl1pPr>
      <a:lvl2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2pPr>
      <a:lvl3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3pPr>
      <a:lvl4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4pPr>
      <a:lvl5pPr algn="l" rtl="0" eaLnBrk="0" fontAlgn="base" hangingPunct="0">
        <a:spcBef>
          <a:spcPct val="0"/>
        </a:spcBef>
        <a:spcAft>
          <a:spcPct val="0"/>
        </a:spcAft>
        <a:defRPr sz="2700" b="1">
          <a:solidFill>
            <a:srgbClr val="FFFF00"/>
          </a:solidFill>
          <a:latin typeface="Calibri" pitchFamily="34" charset="0"/>
          <a:ea typeface="MS PGothic" panose="020B0600070205080204" pitchFamily="34" charset="-128"/>
          <a:cs typeface="Calibri" pitchFamily="34" charset="0"/>
        </a:defRPr>
      </a:lvl5pPr>
      <a:lvl6pPr marL="380730" algn="ctr" rtl="0" eaLnBrk="1" fontAlgn="base" hangingPunct="1">
        <a:spcBef>
          <a:spcPct val="0"/>
        </a:spcBef>
        <a:spcAft>
          <a:spcPct val="0"/>
        </a:spcAft>
        <a:defRPr sz="2300" b="1" i="1">
          <a:solidFill>
            <a:schemeClr val="tx2"/>
          </a:solidFill>
          <a:latin typeface="Arial" charset="0"/>
        </a:defRPr>
      </a:lvl6pPr>
      <a:lvl7pPr marL="761460" algn="ctr" rtl="0" eaLnBrk="1" fontAlgn="base" hangingPunct="1">
        <a:spcBef>
          <a:spcPct val="0"/>
        </a:spcBef>
        <a:spcAft>
          <a:spcPct val="0"/>
        </a:spcAft>
        <a:defRPr sz="2300" b="1" i="1">
          <a:solidFill>
            <a:schemeClr val="tx2"/>
          </a:solidFill>
          <a:latin typeface="Arial" charset="0"/>
        </a:defRPr>
      </a:lvl7pPr>
      <a:lvl8pPr marL="1142188" algn="ctr" rtl="0" eaLnBrk="1" fontAlgn="base" hangingPunct="1">
        <a:spcBef>
          <a:spcPct val="0"/>
        </a:spcBef>
        <a:spcAft>
          <a:spcPct val="0"/>
        </a:spcAft>
        <a:defRPr sz="2300" b="1" i="1">
          <a:solidFill>
            <a:schemeClr val="tx2"/>
          </a:solidFill>
          <a:latin typeface="Arial" charset="0"/>
        </a:defRPr>
      </a:lvl8pPr>
      <a:lvl9pPr marL="1522902" algn="ctr" rtl="0" eaLnBrk="1" fontAlgn="base" hangingPunct="1">
        <a:spcBef>
          <a:spcPct val="0"/>
        </a:spcBef>
        <a:spcAft>
          <a:spcPct val="0"/>
        </a:spcAft>
        <a:defRPr sz="2300" b="1" i="1">
          <a:solidFill>
            <a:schemeClr val="tx2"/>
          </a:solidFill>
          <a:latin typeface="Arial" charset="0"/>
        </a:defRPr>
      </a:lvl9pPr>
    </p:titleStyle>
    <p:bodyStyle>
      <a:lvl1pPr marL="285548" indent="-285548" algn="l" rtl="0" eaLnBrk="0" fontAlgn="base" hangingPunct="0">
        <a:lnSpc>
          <a:spcPct val="95000"/>
        </a:lnSpc>
        <a:spcBef>
          <a:spcPct val="75000"/>
        </a:spcBef>
        <a:spcAft>
          <a:spcPct val="0"/>
        </a:spcAft>
        <a:buClr>
          <a:srgbClr val="FFFFFF"/>
        </a:buClr>
        <a:buFont typeface="Wingdings" pitchFamily="2" charset="2"/>
        <a:buChar char="Ø"/>
        <a:defRPr sz="1800">
          <a:solidFill>
            <a:schemeClr val="tx1"/>
          </a:solidFill>
          <a:latin typeface="Calibri" panose="020F0502020204030204" pitchFamily="34" charset="0"/>
          <a:ea typeface="MS PGothic" panose="020B0600070205080204" pitchFamily="34" charset="-128"/>
          <a:cs typeface="Calibri" panose="020F0502020204030204" pitchFamily="34" charset="0"/>
        </a:defRPr>
      </a:lvl1pPr>
      <a:lvl2pPr marL="666270" indent="-285548" algn="l" rtl="0" eaLnBrk="0" fontAlgn="base" hangingPunct="0">
        <a:lnSpc>
          <a:spcPct val="95000"/>
        </a:lnSpc>
        <a:spcBef>
          <a:spcPct val="50000"/>
        </a:spcBef>
        <a:spcAft>
          <a:spcPct val="0"/>
        </a:spcAft>
        <a:buClr>
          <a:srgbClr val="FFFFFF"/>
        </a:buClr>
        <a:buFont typeface="Wingdings" pitchFamily="2" charset="2"/>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2pPr>
      <a:lvl3pPr marL="104699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3pPr>
      <a:lvl4pPr marL="1427724"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4pPr>
      <a:lvl5pPr marL="1808446" indent="-285548" algn="l" rtl="0" eaLnBrk="0" fontAlgn="base" hangingPunct="0">
        <a:lnSpc>
          <a:spcPct val="95000"/>
        </a:lnSpc>
        <a:spcBef>
          <a:spcPct val="50000"/>
        </a:spcBef>
        <a:spcAft>
          <a:spcPct val="0"/>
        </a:spcAft>
        <a:buClr>
          <a:srgbClr val="FFFFFF"/>
        </a:buClr>
        <a:buChar char="•"/>
        <a:defRPr sz="1800">
          <a:solidFill>
            <a:schemeClr val="tx1"/>
          </a:solidFill>
          <a:latin typeface="Calibri" panose="020F0502020204030204" pitchFamily="34" charset="0"/>
          <a:ea typeface="MS PGothic" panose="020B0600070205080204" pitchFamily="34" charset="-128"/>
          <a:cs typeface="MS PGothic" panose="020B0600070205080204" pitchFamily="34" charset="-128"/>
        </a:defRPr>
      </a:lvl5pPr>
      <a:lvl6pPr marL="2189174"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6pPr>
      <a:lvl7pPr marL="2569901"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7pPr>
      <a:lvl8pPr marL="2950626"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8pPr>
      <a:lvl9pPr marL="3331350" indent="-285548" algn="l" rtl="0" eaLnBrk="1" fontAlgn="base" hangingPunct="1">
        <a:lnSpc>
          <a:spcPct val="95000"/>
        </a:lnSpc>
        <a:spcBef>
          <a:spcPct val="50000"/>
        </a:spcBef>
        <a:spcAft>
          <a:spcPct val="0"/>
        </a:spcAft>
        <a:buClr>
          <a:schemeClr val="tx2"/>
        </a:buClr>
        <a:buChar char="•"/>
        <a:defRPr sz="1800">
          <a:solidFill>
            <a:schemeClr val="tx1"/>
          </a:solidFill>
          <a:latin typeface="+mn-lt"/>
        </a:defRPr>
      </a:lvl9pPr>
    </p:bodyStyle>
    <p:otherStyle>
      <a:defPPr>
        <a:defRPr lang="en-US"/>
      </a:defPPr>
      <a:lvl1pPr marL="0" algn="l" defTabSz="761460" rtl="0" eaLnBrk="1" latinLnBrk="0" hangingPunct="1">
        <a:defRPr sz="1500" kern="1200">
          <a:solidFill>
            <a:schemeClr val="tx1"/>
          </a:solidFill>
          <a:latin typeface="+mn-lt"/>
          <a:ea typeface="+mn-ea"/>
          <a:cs typeface="+mn-cs"/>
        </a:defRPr>
      </a:lvl1pPr>
      <a:lvl2pPr marL="380730" algn="l" defTabSz="761460" rtl="0" eaLnBrk="1" latinLnBrk="0" hangingPunct="1">
        <a:defRPr sz="1500" kern="1200">
          <a:solidFill>
            <a:schemeClr val="tx1"/>
          </a:solidFill>
          <a:latin typeface="+mn-lt"/>
          <a:ea typeface="+mn-ea"/>
          <a:cs typeface="+mn-cs"/>
        </a:defRPr>
      </a:lvl2pPr>
      <a:lvl3pPr marL="761460" algn="l" defTabSz="761460" rtl="0" eaLnBrk="1" latinLnBrk="0" hangingPunct="1">
        <a:defRPr sz="1500" kern="1200">
          <a:solidFill>
            <a:schemeClr val="tx1"/>
          </a:solidFill>
          <a:latin typeface="+mn-lt"/>
          <a:ea typeface="+mn-ea"/>
          <a:cs typeface="+mn-cs"/>
        </a:defRPr>
      </a:lvl3pPr>
      <a:lvl4pPr marL="1142188" algn="l" defTabSz="761460" rtl="0" eaLnBrk="1" latinLnBrk="0" hangingPunct="1">
        <a:defRPr sz="1500" kern="1200">
          <a:solidFill>
            <a:schemeClr val="tx1"/>
          </a:solidFill>
          <a:latin typeface="+mn-lt"/>
          <a:ea typeface="+mn-ea"/>
          <a:cs typeface="+mn-cs"/>
        </a:defRPr>
      </a:lvl4pPr>
      <a:lvl5pPr marL="1522902" algn="l" defTabSz="761460" rtl="0" eaLnBrk="1" latinLnBrk="0" hangingPunct="1">
        <a:defRPr sz="1500" kern="1200">
          <a:solidFill>
            <a:schemeClr val="tx1"/>
          </a:solidFill>
          <a:latin typeface="+mn-lt"/>
          <a:ea typeface="+mn-ea"/>
          <a:cs typeface="+mn-cs"/>
        </a:defRPr>
      </a:lvl5pPr>
      <a:lvl6pPr marL="1903630" algn="l" defTabSz="761460" rtl="0" eaLnBrk="1" latinLnBrk="0" hangingPunct="1">
        <a:defRPr sz="1500" kern="1200">
          <a:solidFill>
            <a:schemeClr val="tx1"/>
          </a:solidFill>
          <a:latin typeface="+mn-lt"/>
          <a:ea typeface="+mn-ea"/>
          <a:cs typeface="+mn-cs"/>
        </a:defRPr>
      </a:lvl6pPr>
      <a:lvl7pPr marL="2284358" algn="l" defTabSz="761460" rtl="0" eaLnBrk="1" latinLnBrk="0" hangingPunct="1">
        <a:defRPr sz="1500" kern="1200">
          <a:solidFill>
            <a:schemeClr val="tx1"/>
          </a:solidFill>
          <a:latin typeface="+mn-lt"/>
          <a:ea typeface="+mn-ea"/>
          <a:cs typeface="+mn-cs"/>
        </a:defRPr>
      </a:lvl7pPr>
      <a:lvl8pPr marL="2665080" algn="l" defTabSz="761460" rtl="0" eaLnBrk="1" latinLnBrk="0" hangingPunct="1">
        <a:defRPr sz="1500" kern="1200">
          <a:solidFill>
            <a:schemeClr val="tx1"/>
          </a:solidFill>
          <a:latin typeface="+mn-lt"/>
          <a:ea typeface="+mn-ea"/>
          <a:cs typeface="+mn-cs"/>
        </a:defRPr>
      </a:lvl8pPr>
      <a:lvl9pPr marL="3045804" algn="l" defTabSz="761460" rtl="0" eaLnBrk="1" latinLnBrk="0" hangingPunct="1">
        <a:defRPr sz="15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05EBF07-79F1-A14C-9689-6B4D08A23989}" type="datetimeFigureOut">
              <a:rPr lang="en-US" smtClean="0"/>
              <a:pPr/>
              <a:t>6/25/2019</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902E780-5B93-984E-B655-96075E71BDE6}" type="slidenum">
              <a:rPr lang="en-US" smtClean="0"/>
              <a:pPr/>
              <a:t>‹Nº›</a:t>
            </a:fld>
            <a:endParaRPr lang="en-US" dirty="0"/>
          </a:p>
        </p:txBody>
      </p:sp>
    </p:spTree>
    <p:extLst>
      <p:ext uri="{BB962C8B-B14F-4D97-AF65-F5344CB8AC3E}">
        <p14:creationId xmlns:p14="http://schemas.microsoft.com/office/powerpoint/2010/main" val="3609437364"/>
      </p:ext>
    </p:extLst>
  </p:cSld>
  <p:clrMap bg1="lt1" tx1="dk1" bg2="lt2" tx2="dk2" accent1="accent1" accent2="accent2" accent3="accent3" accent4="accent4" accent5="accent5" accent6="accent6" hlink="hlink" folHlink="folHlink"/>
  <p:sldLayoutIdLst>
    <p:sldLayoutId id="2147484076" r:id="rId1"/>
    <p:sldLayoutId id="2147484077" r:id="rId2"/>
    <p:sldLayoutId id="2147484078" r:id="rId3"/>
    <p:sldLayoutId id="2147484079" r:id="rId4"/>
    <p:sldLayoutId id="2147484080" r:id="rId5"/>
    <p:sldLayoutId id="2147484081" r:id="rId6"/>
    <p:sldLayoutId id="2147484082" r:id="rId7"/>
    <p:sldLayoutId id="2147484083" r:id="rId8"/>
    <p:sldLayoutId id="2147484084" r:id="rId9"/>
    <p:sldLayoutId id="2147484085" r:id="rId10"/>
    <p:sldLayoutId id="214748408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44.xml"/><Relationship Id="rId5" Type="http://schemas.openxmlformats.org/officeDocument/2006/relationships/image" Target="../media/image4.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44.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44.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4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4.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4.xml"/></Relationships>
</file>

<file path=ppt/slides/_rels/slide2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4.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4.xml"/></Relationships>
</file>

<file path=ppt/slides/_rels/slide4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4.xml"/></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4.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emf"/><Relationship Id="rId1" Type="http://schemas.openxmlformats.org/officeDocument/2006/relationships/slideLayout" Target="../slideLayouts/slideLayout44.xml"/><Relationship Id="rId4" Type="http://schemas.openxmlformats.org/officeDocument/2006/relationships/image" Target="../media/image10.png"/></Relationships>
</file>

<file path=ppt/slides/_rels/slide4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5" name="Título 1"/>
          <p:cNvSpPr>
            <a:spLocks noGrp="1"/>
          </p:cNvSpPr>
          <p:nvPr>
            <p:ph type="title"/>
          </p:nvPr>
        </p:nvSpPr>
        <p:spPr>
          <a:xfrm>
            <a:off x="968188" y="205979"/>
            <a:ext cx="7838070" cy="857250"/>
          </a:xfrm>
        </p:spPr>
        <p:txBody>
          <a:bodyPr>
            <a:normAutofit fontScale="90000"/>
          </a:bodyPr>
          <a:lstStyle/>
          <a:p>
            <a:pPr algn="l"/>
            <a:r>
              <a:rPr lang="es-ES" sz="3000" dirty="0">
                <a:solidFill>
                  <a:srgbClr val="00464F"/>
                </a:solidFill>
                <a:latin typeface="Arial Black"/>
              </a:rPr>
              <a:t>Nuevas evidencias en el tratamiento </a:t>
            </a:r>
            <a:br>
              <a:rPr lang="es-ES" sz="3000" dirty="0">
                <a:solidFill>
                  <a:srgbClr val="00464F"/>
                </a:solidFill>
                <a:latin typeface="Arial Black"/>
              </a:rPr>
            </a:br>
            <a:r>
              <a:rPr lang="es-ES" sz="3000" dirty="0">
                <a:solidFill>
                  <a:srgbClr val="00464F"/>
                </a:solidFill>
                <a:latin typeface="Arial Black"/>
              </a:rPr>
              <a:t>de las dislipemias</a:t>
            </a:r>
          </a:p>
        </p:txBody>
      </p:sp>
      <p:sp>
        <p:nvSpPr>
          <p:cNvPr id="6" name="Marcador de contenido 2"/>
          <p:cNvSpPr>
            <a:spLocks noGrp="1"/>
          </p:cNvSpPr>
          <p:nvPr>
            <p:ph idx="1"/>
          </p:nvPr>
        </p:nvSpPr>
        <p:spPr>
          <a:xfrm>
            <a:off x="968188" y="1902759"/>
            <a:ext cx="7490012" cy="2691864"/>
          </a:xfrm>
        </p:spPr>
        <p:txBody>
          <a:bodyPr>
            <a:normAutofit/>
          </a:bodyPr>
          <a:lstStyle/>
          <a:p>
            <a:pPr>
              <a:buClr>
                <a:srgbClr val="BFD239"/>
              </a:buClr>
            </a:pPr>
            <a:r>
              <a:rPr lang="es-ES" sz="2400" b="1" dirty="0">
                <a:solidFill>
                  <a:schemeClr val="tx1">
                    <a:lumMod val="75000"/>
                    <a:lumOff val="25000"/>
                  </a:schemeClr>
                </a:solidFill>
                <a:latin typeface="Arial"/>
              </a:rPr>
              <a:t>Dr. José Tuñón</a:t>
            </a:r>
            <a:br>
              <a:rPr lang="es-ES" sz="2400" b="1" dirty="0">
                <a:solidFill>
                  <a:schemeClr val="tx1">
                    <a:lumMod val="75000"/>
                    <a:lumOff val="25000"/>
                  </a:schemeClr>
                </a:solidFill>
                <a:latin typeface="Arial"/>
              </a:rPr>
            </a:br>
            <a:r>
              <a:rPr lang="es-ES" sz="1800" dirty="0">
                <a:solidFill>
                  <a:schemeClr val="tx1">
                    <a:lumMod val="75000"/>
                    <a:lumOff val="25000"/>
                  </a:schemeClr>
                </a:solidFill>
                <a:latin typeface="Arial"/>
              </a:rPr>
              <a:t>Jefe Asociado, Departamento de Cardiología del Hospital Universitario Fundación Jiménez Díaz, Madrid</a:t>
            </a:r>
            <a:br>
              <a:rPr lang="es-ES" sz="1800" dirty="0">
                <a:solidFill>
                  <a:schemeClr val="tx1">
                    <a:lumMod val="75000"/>
                    <a:lumOff val="25000"/>
                  </a:schemeClr>
                </a:solidFill>
                <a:latin typeface="Arial"/>
              </a:rPr>
            </a:br>
            <a:r>
              <a:rPr lang="es-ES" sz="1800" dirty="0">
                <a:solidFill>
                  <a:schemeClr val="tx1">
                    <a:lumMod val="75000"/>
                    <a:lumOff val="25000"/>
                  </a:schemeClr>
                </a:solidFill>
                <a:latin typeface="Arial"/>
              </a:rPr>
              <a:t>Coordinador Nacional del Estudio ODYSSEY OUTCOMES</a:t>
            </a:r>
          </a:p>
        </p:txBody>
      </p:sp>
    </p:spTree>
    <p:extLst>
      <p:ext uri="{BB962C8B-B14F-4D97-AF65-F5344CB8AC3E}">
        <p14:creationId xmlns:p14="http://schemas.microsoft.com/office/powerpoint/2010/main" val="911424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Secondary and Safety Endpoints</a:t>
            </a:r>
          </a:p>
        </p:txBody>
      </p:sp>
      <p:sp>
        <p:nvSpPr>
          <p:cNvPr id="3" name="Content Placeholder 2"/>
          <p:cNvSpPr>
            <a:spLocks noGrp="1"/>
          </p:cNvSpPr>
          <p:nvPr>
            <p:ph idx="1"/>
          </p:nvPr>
        </p:nvSpPr>
        <p:spPr>
          <a:xfrm>
            <a:off x="651535" y="1346307"/>
            <a:ext cx="7896445" cy="3657425"/>
          </a:xfrm>
        </p:spPr>
        <p:txBody>
          <a:bodyPr>
            <a:normAutofit/>
          </a:bodyPr>
          <a:lstStyle/>
          <a:p>
            <a:pPr marL="0" indent="0">
              <a:buNone/>
            </a:pPr>
            <a:r>
              <a:rPr lang="en-US" sz="1800" b="1" dirty="0">
                <a:solidFill>
                  <a:srgbClr val="4682B4"/>
                </a:solidFill>
              </a:rPr>
              <a:t>Other secondary endpoints</a:t>
            </a:r>
          </a:p>
          <a:p>
            <a:pPr lvl="1"/>
            <a:r>
              <a:rPr lang="en-US" sz="1650" dirty="0"/>
              <a:t>Components of the primary endpoint considered individually: </a:t>
            </a:r>
          </a:p>
          <a:p>
            <a:pPr lvl="2"/>
            <a:r>
              <a:rPr lang="en-US" dirty="0"/>
              <a:t>CHD death</a:t>
            </a:r>
          </a:p>
          <a:p>
            <a:pPr lvl="2"/>
            <a:r>
              <a:rPr lang="en-US" dirty="0"/>
              <a:t>Non-fatal MI </a:t>
            </a:r>
          </a:p>
          <a:p>
            <a:pPr lvl="2"/>
            <a:r>
              <a:rPr lang="en-US" dirty="0"/>
              <a:t>Fatal and non-fatal ischemic stroke </a:t>
            </a:r>
          </a:p>
          <a:p>
            <a:pPr lvl="2"/>
            <a:r>
              <a:rPr lang="en-US" dirty="0"/>
              <a:t>Unstable angina requiring hospitalization </a:t>
            </a:r>
          </a:p>
          <a:p>
            <a:pPr lvl="1"/>
            <a:r>
              <a:rPr lang="en-US" sz="1650" dirty="0"/>
              <a:t>Ischemia-driven coronary revascularization</a:t>
            </a:r>
          </a:p>
          <a:p>
            <a:pPr lvl="1"/>
            <a:r>
              <a:rPr lang="en-US" sz="1650" dirty="0"/>
              <a:t>Congestive heart failure requiring hospitalization</a:t>
            </a:r>
          </a:p>
          <a:p>
            <a:pPr marL="0" indent="0">
              <a:spcBef>
                <a:spcPts val="1950"/>
              </a:spcBef>
              <a:buNone/>
            </a:pPr>
            <a:r>
              <a:rPr lang="en-US" sz="1800" b="1" dirty="0">
                <a:solidFill>
                  <a:srgbClr val="4682B4"/>
                </a:solidFill>
              </a:rPr>
              <a:t>Safety endpoints</a:t>
            </a:r>
          </a:p>
          <a:p>
            <a:pPr lvl="1"/>
            <a:r>
              <a:rPr lang="en-US" sz="1650" dirty="0"/>
              <a:t>Adverse events </a:t>
            </a:r>
          </a:p>
          <a:p>
            <a:pPr lvl="1"/>
            <a:r>
              <a:rPr lang="en-US" sz="1650" dirty="0"/>
              <a:t>Laboratory assessments</a:t>
            </a:r>
          </a:p>
        </p:txBody>
      </p:sp>
    </p:spTree>
    <p:extLst>
      <p:ext uri="{BB962C8B-B14F-4D97-AF65-F5344CB8AC3E}">
        <p14:creationId xmlns:p14="http://schemas.microsoft.com/office/powerpoint/2010/main" val="13428551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Arrow Connector 44">
            <a:extLst>
              <a:ext uri="{FF2B5EF4-FFF2-40B4-BE49-F238E27FC236}">
                <a16:creationId xmlns:a16="http://schemas.microsoft.com/office/drawing/2014/main" id="{2EAFEFDE-4F9F-A543-8D3F-72DC5A176A26}"/>
              </a:ext>
            </a:extLst>
          </p:cNvPr>
          <p:cNvCxnSpPr>
            <a:cxnSpLocks/>
          </p:cNvCxnSpPr>
          <p:nvPr/>
        </p:nvCxnSpPr>
        <p:spPr>
          <a:xfrm>
            <a:off x="4561237" y="1461837"/>
            <a:ext cx="0" cy="1609072"/>
          </a:xfrm>
          <a:prstGeom prst="straightConnector1">
            <a:avLst/>
          </a:prstGeom>
          <a:ln w="85725">
            <a:solidFill>
              <a:schemeClr val="bg2">
                <a:lumMod val="75000"/>
              </a:schemeClr>
            </a:solidFill>
            <a:tailEnd type="triangle" w="med" len="sm"/>
          </a:ln>
        </p:spPr>
        <p:style>
          <a:lnRef idx="3">
            <a:schemeClr val="accent2"/>
          </a:lnRef>
          <a:fillRef idx="0">
            <a:schemeClr val="accent2"/>
          </a:fillRef>
          <a:effectRef idx="2">
            <a:schemeClr val="accent2"/>
          </a:effectRef>
          <a:fontRef idx="minor">
            <a:schemeClr val="tx1"/>
          </a:fontRef>
        </p:style>
      </p:cxnSp>
      <p:sp>
        <p:nvSpPr>
          <p:cNvPr id="2" name="Titre 1"/>
          <p:cNvSpPr>
            <a:spLocks noGrp="1"/>
          </p:cNvSpPr>
          <p:nvPr>
            <p:ph type="title"/>
          </p:nvPr>
        </p:nvSpPr>
        <p:spPr/>
        <p:txBody>
          <a:bodyPr/>
          <a:lstStyle/>
          <a:p>
            <a:r>
              <a:rPr lang="en-US" dirty="0"/>
              <a:t>Treatment Assignment</a:t>
            </a:r>
          </a:p>
        </p:txBody>
      </p:sp>
      <p:sp>
        <p:nvSpPr>
          <p:cNvPr id="4" name="ZoneTexte 3"/>
          <p:cNvSpPr txBox="1"/>
          <p:nvPr/>
        </p:nvSpPr>
        <p:spPr>
          <a:xfrm>
            <a:off x="2183219" y="1300255"/>
            <a:ext cx="4771556" cy="323165"/>
          </a:xfrm>
          <a:prstGeom prst="rect">
            <a:avLst/>
          </a:prstGeom>
          <a:solidFill>
            <a:schemeClr val="bg2">
              <a:lumMod val="50000"/>
            </a:schemeClr>
          </a:soli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Calibri"/>
                <a:ea typeface="+mn-ea"/>
                <a:cs typeface="+mn-cs"/>
              </a:rPr>
              <a:t>Post-ACS patients (1 to 12 months)</a:t>
            </a:r>
          </a:p>
        </p:txBody>
      </p:sp>
      <p:sp>
        <p:nvSpPr>
          <p:cNvPr id="5" name="ZoneTexte 4"/>
          <p:cNvSpPr txBox="1"/>
          <p:nvPr/>
        </p:nvSpPr>
        <p:spPr>
          <a:xfrm>
            <a:off x="2172586" y="1791378"/>
            <a:ext cx="4771556" cy="553998"/>
          </a:xfrm>
          <a:prstGeom prst="rect">
            <a:avLst/>
          </a:prstGeom>
          <a:solidFill>
            <a:schemeClr val="bg2">
              <a:lumMod val="50000"/>
            </a:schemeClr>
          </a:solidFill>
          <a:ln>
            <a:noFill/>
          </a:ln>
        </p:spPr>
        <p:style>
          <a:lnRef idx="1">
            <a:schemeClr val="accent2"/>
          </a:lnRef>
          <a:fillRef idx="3">
            <a:schemeClr val="accent2"/>
          </a:fillRef>
          <a:effectRef idx="2">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white"/>
                </a:solidFill>
                <a:effectLst/>
                <a:uLnTx/>
                <a:uFillTx/>
                <a:latin typeface="Calibri"/>
                <a:ea typeface="+mn-ea"/>
                <a:cs typeface="+mn-cs"/>
              </a:rPr>
              <a:t>Run-in period of 2−16 weeks on high-intensity or maximum-tolerated dose of atorvastatin or rosuvastatin</a:t>
            </a:r>
          </a:p>
        </p:txBody>
      </p:sp>
      <p:sp>
        <p:nvSpPr>
          <p:cNvPr id="6" name="ZoneTexte 5"/>
          <p:cNvSpPr txBox="1"/>
          <p:nvPr/>
        </p:nvSpPr>
        <p:spPr>
          <a:xfrm>
            <a:off x="2961251" y="2462091"/>
            <a:ext cx="3213000" cy="323165"/>
          </a:xfrm>
          <a:prstGeom prst="rect">
            <a:avLst/>
          </a:prstGeom>
          <a:solidFill>
            <a:schemeClr val="bg1">
              <a:lumMod val="85000"/>
            </a:schemeClr>
          </a:solidFill>
          <a:ln>
            <a:solidFill>
              <a:schemeClr val="tx1"/>
            </a:solidFill>
          </a:ln>
        </p:spPr>
        <p:style>
          <a:lnRef idx="1">
            <a:schemeClr val="accent2"/>
          </a:lnRef>
          <a:fillRef idx="2">
            <a:schemeClr val="accent2"/>
          </a:fillRef>
          <a:effectRef idx="1">
            <a:schemeClr val="accent2"/>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a:noFill/>
                </a:ln>
                <a:solidFill>
                  <a:prstClr val="black"/>
                </a:solidFill>
                <a:effectLst/>
                <a:uLnTx/>
                <a:uFillTx/>
                <a:latin typeface="Calibri"/>
                <a:ea typeface="+mn-ea"/>
                <a:cs typeface="+mn-cs"/>
              </a:rPr>
              <a:t>At least one lipid entry criterion met</a:t>
            </a:r>
          </a:p>
        </p:txBody>
      </p:sp>
      <p:sp>
        <p:nvSpPr>
          <p:cNvPr id="7" name="ZoneTexte 6"/>
          <p:cNvSpPr txBox="1"/>
          <p:nvPr/>
        </p:nvSpPr>
        <p:spPr>
          <a:xfrm>
            <a:off x="5822335" y="3602331"/>
            <a:ext cx="2836325" cy="537370"/>
          </a:xfrm>
          <a:prstGeom prst="rect">
            <a:avLst/>
          </a:prstGeom>
          <a:solidFill>
            <a:srgbClr val="4682B4"/>
          </a:solidFill>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Placebo SC Q2W </a:t>
            </a:r>
          </a:p>
        </p:txBody>
      </p:sp>
      <p:sp>
        <p:nvSpPr>
          <p:cNvPr id="8" name="Rectangle 7"/>
          <p:cNvSpPr/>
          <p:nvPr/>
        </p:nvSpPr>
        <p:spPr>
          <a:xfrm>
            <a:off x="520995" y="3632370"/>
            <a:ext cx="2836325" cy="507331"/>
          </a:xfrm>
          <a:prstGeom prst="rect">
            <a:avLst/>
          </a:prstGeom>
          <a:solidFill>
            <a:srgbClr val="B22222"/>
          </a:solidFill>
        </p:spPr>
        <p:txBody>
          <a:bodyPr wrap="square"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Alirocumab SC Q2W </a:t>
            </a:r>
          </a:p>
        </p:txBody>
      </p:sp>
      <p:cxnSp>
        <p:nvCxnSpPr>
          <p:cNvPr id="25" name="Connecteur droit avec flèche 24"/>
          <p:cNvCxnSpPr>
            <a:cxnSpLocks/>
          </p:cNvCxnSpPr>
          <p:nvPr/>
        </p:nvCxnSpPr>
        <p:spPr>
          <a:xfrm flipH="1">
            <a:off x="3406941" y="3385582"/>
            <a:ext cx="298505" cy="209658"/>
          </a:xfrm>
          <a:prstGeom prst="straightConnector1">
            <a:avLst/>
          </a:prstGeom>
          <a:ln w="85725">
            <a:solidFill>
              <a:srgbClr val="B22222"/>
            </a:solidFill>
            <a:headEnd type="none" w="med" len="med"/>
            <a:tailEnd type="triangle" w="med" len="med"/>
          </a:ln>
        </p:spPr>
        <p:style>
          <a:lnRef idx="3">
            <a:schemeClr val="accent2"/>
          </a:lnRef>
          <a:fillRef idx="0">
            <a:schemeClr val="accent2"/>
          </a:fillRef>
          <a:effectRef idx="2">
            <a:schemeClr val="accent2"/>
          </a:effectRef>
          <a:fontRef idx="minor">
            <a:schemeClr val="tx1"/>
          </a:fontRef>
        </p:style>
      </p:cxnSp>
      <p:cxnSp>
        <p:nvCxnSpPr>
          <p:cNvPr id="27" name="Connecteur droit avec flèche 26"/>
          <p:cNvCxnSpPr>
            <a:cxnSpLocks/>
          </p:cNvCxnSpPr>
          <p:nvPr/>
        </p:nvCxnSpPr>
        <p:spPr>
          <a:xfrm>
            <a:off x="5483742" y="3384696"/>
            <a:ext cx="294981" cy="208060"/>
          </a:xfrm>
          <a:prstGeom prst="straightConnector1">
            <a:avLst/>
          </a:prstGeom>
          <a:ln w="85725">
            <a:solidFill>
              <a:srgbClr val="4682B4"/>
            </a:solidFill>
            <a:headEnd type="none" w="med" len="med"/>
            <a:tailEnd type="triangle" w="med" len="med"/>
          </a:ln>
        </p:spPr>
        <p:style>
          <a:lnRef idx="3">
            <a:schemeClr val="accent5"/>
          </a:lnRef>
          <a:fillRef idx="0">
            <a:schemeClr val="accent5"/>
          </a:fillRef>
          <a:effectRef idx="2">
            <a:schemeClr val="accent5"/>
          </a:effectRef>
          <a:fontRef idx="minor">
            <a:schemeClr val="tx1"/>
          </a:fontRef>
        </p:style>
      </p:cxnSp>
      <p:sp>
        <p:nvSpPr>
          <p:cNvPr id="9" name="Oval 8">
            <a:extLst>
              <a:ext uri="{FF2B5EF4-FFF2-40B4-BE49-F238E27FC236}">
                <a16:creationId xmlns:a16="http://schemas.microsoft.com/office/drawing/2014/main" id="{F7EC8205-E680-7E47-B00B-7241F3E568E3}"/>
              </a:ext>
            </a:extLst>
          </p:cNvPr>
          <p:cNvSpPr/>
          <p:nvPr/>
        </p:nvSpPr>
        <p:spPr>
          <a:xfrm>
            <a:off x="3745382" y="3099519"/>
            <a:ext cx="1678293" cy="462387"/>
          </a:xfrm>
          <a:prstGeom prst="ellipse">
            <a:avLst/>
          </a:prstGeom>
          <a:noFill/>
          <a:ln w="349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Randomization</a:t>
            </a:r>
          </a:p>
        </p:txBody>
      </p:sp>
      <p:sp>
        <p:nvSpPr>
          <p:cNvPr id="13" name="TextBox 12">
            <a:extLst>
              <a:ext uri="{FF2B5EF4-FFF2-40B4-BE49-F238E27FC236}">
                <a16:creationId xmlns:a16="http://schemas.microsoft.com/office/drawing/2014/main" id="{9B4943B4-C074-D741-AA61-3BF638EB982C}"/>
              </a:ext>
            </a:extLst>
          </p:cNvPr>
          <p:cNvSpPr txBox="1"/>
          <p:nvPr/>
        </p:nvSpPr>
        <p:spPr>
          <a:xfrm>
            <a:off x="0" y="4858567"/>
            <a:ext cx="6979534"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sp>
        <p:nvSpPr>
          <p:cNvPr id="3" name="Rectangle 2"/>
          <p:cNvSpPr/>
          <p:nvPr/>
        </p:nvSpPr>
        <p:spPr>
          <a:xfrm>
            <a:off x="520996" y="4370283"/>
            <a:ext cx="8137664"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Patient and investigators remained blinded to treatment and lipid levels for the entire duration of the study</a:t>
            </a:r>
          </a:p>
        </p:txBody>
      </p:sp>
    </p:spTree>
    <p:extLst>
      <p:ext uri="{BB962C8B-B14F-4D97-AF65-F5344CB8AC3E}">
        <p14:creationId xmlns:p14="http://schemas.microsoft.com/office/powerpoint/2010/main" val="1526898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entagon 22">
            <a:extLst>
              <a:ext uri="{FF2B5EF4-FFF2-40B4-BE49-F238E27FC236}">
                <a16:creationId xmlns:a16="http://schemas.microsoft.com/office/drawing/2014/main" id="{FCE6CDD7-7832-6F43-B23D-AF1248CE421D}"/>
              </a:ext>
            </a:extLst>
          </p:cNvPr>
          <p:cNvSpPr/>
          <p:nvPr/>
        </p:nvSpPr>
        <p:spPr>
          <a:xfrm>
            <a:off x="4999511" y="1508166"/>
            <a:ext cx="2873831" cy="2446317"/>
          </a:xfrm>
          <a:prstGeom prst="homePlate">
            <a:avLst>
              <a:gd name="adj" fmla="val 18447"/>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Undesirably high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baseline range</a:t>
            </a:r>
          </a:p>
        </p:txBody>
      </p:sp>
      <p:cxnSp>
        <p:nvCxnSpPr>
          <p:cNvPr id="18" name="Straight Connector 17"/>
          <p:cNvCxnSpPr/>
          <p:nvPr/>
        </p:nvCxnSpPr>
        <p:spPr>
          <a:xfrm>
            <a:off x="4980870" y="1506914"/>
            <a:ext cx="0" cy="2471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541E750-DFFE-4DC8-B92A-A187929DCF6F}"/>
              </a:ext>
            </a:extLst>
          </p:cNvPr>
          <p:cNvSpPr/>
          <p:nvPr/>
        </p:nvSpPr>
        <p:spPr>
          <a:xfrm>
            <a:off x="3152070" y="1521202"/>
            <a:ext cx="1007269" cy="2443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Rectangle 5">
            <a:extLst>
              <a:ext uri="{FF2B5EF4-FFF2-40B4-BE49-F238E27FC236}">
                <a16:creationId xmlns:a16="http://schemas.microsoft.com/office/drawing/2014/main" id="{4D37D126-14CA-4317-A2A0-5B0603587FDF}"/>
              </a:ext>
            </a:extLst>
          </p:cNvPr>
          <p:cNvSpPr/>
          <p:nvPr/>
        </p:nvSpPr>
        <p:spPr>
          <a:xfrm>
            <a:off x="2130513" y="1521203"/>
            <a:ext cx="614363" cy="2450306"/>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TextBox 7">
            <a:extLst>
              <a:ext uri="{FF2B5EF4-FFF2-40B4-BE49-F238E27FC236}">
                <a16:creationId xmlns:a16="http://schemas.microsoft.com/office/drawing/2014/main" id="{E215DEB1-8C89-435E-A984-B41CAA9C07D6}"/>
              </a:ext>
            </a:extLst>
          </p:cNvPr>
          <p:cNvSpPr txBox="1"/>
          <p:nvPr/>
        </p:nvSpPr>
        <p:spPr>
          <a:xfrm>
            <a:off x="2087651" y="4000084"/>
            <a:ext cx="4964906" cy="646331"/>
          </a:xfrm>
          <a:prstGeom prst="rect">
            <a:avLst/>
          </a:prstGeom>
          <a:solidFill>
            <a:sysClr val="window" lastClr="FFFFFF"/>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LDL-C (mg/dL)</a:t>
            </a:r>
          </a:p>
        </p:txBody>
      </p:sp>
      <p:sp>
        <p:nvSpPr>
          <p:cNvPr id="9" name="TextBox 11">
            <a:extLst>
              <a:ext uri="{FF2B5EF4-FFF2-40B4-BE49-F238E27FC236}">
                <a16:creationId xmlns:a16="http://schemas.microsoft.com/office/drawing/2014/main" id="{7DFF9333-411D-4882-B454-673A3508D179}"/>
              </a:ext>
            </a:extLst>
          </p:cNvPr>
          <p:cNvSpPr txBox="1"/>
          <p:nvPr/>
        </p:nvSpPr>
        <p:spPr>
          <a:xfrm>
            <a:off x="3144926" y="1521203"/>
            <a:ext cx="958129" cy="64633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Target range</a:t>
            </a:r>
          </a:p>
        </p:txBody>
      </p:sp>
      <p:cxnSp>
        <p:nvCxnSpPr>
          <p:cNvPr id="10" name="Straight Arrow Connector 9"/>
          <p:cNvCxnSpPr/>
          <p:nvPr/>
        </p:nvCxnSpPr>
        <p:spPr>
          <a:xfrm flipH="1">
            <a:off x="3630701" y="2730556"/>
            <a:ext cx="2336006" cy="0"/>
          </a:xfrm>
          <a:prstGeom prst="straightConnector1">
            <a:avLst/>
          </a:prstGeom>
          <a:ln w="381000">
            <a:solidFill>
              <a:srgbClr val="B22222"/>
            </a:solidFill>
            <a:tailEnd type="triangle" w="sm" len="sm"/>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7DFF9333-411D-4882-B454-673A3508D179}"/>
              </a:ext>
            </a:extLst>
          </p:cNvPr>
          <p:cNvSpPr txBox="1"/>
          <p:nvPr/>
        </p:nvSpPr>
        <p:spPr>
          <a:xfrm>
            <a:off x="4236339" y="2545451"/>
            <a:ext cx="1283108"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Alirocumab</a:t>
            </a:r>
          </a:p>
        </p:txBody>
      </p:sp>
      <p:sp>
        <p:nvSpPr>
          <p:cNvPr id="12" name="TextBox 14">
            <a:extLst>
              <a:ext uri="{FF2B5EF4-FFF2-40B4-BE49-F238E27FC236}">
                <a16:creationId xmlns:a16="http://schemas.microsoft.com/office/drawing/2014/main" id="{7DFF9333-411D-4882-B454-673A3508D179}"/>
              </a:ext>
            </a:extLst>
          </p:cNvPr>
          <p:cNvSpPr txBox="1"/>
          <p:nvPr/>
        </p:nvSpPr>
        <p:spPr>
          <a:xfrm rot="16200000">
            <a:off x="1720465" y="2526454"/>
            <a:ext cx="1404680"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Below target</a:t>
            </a:r>
          </a:p>
        </p:txBody>
      </p:sp>
      <p:sp>
        <p:nvSpPr>
          <p:cNvPr id="13" name="TextBox 16">
            <a:extLst>
              <a:ext uri="{FF2B5EF4-FFF2-40B4-BE49-F238E27FC236}">
                <a16:creationId xmlns:a16="http://schemas.microsoft.com/office/drawing/2014/main" id="{7DFF9333-411D-4882-B454-673A3508D179}"/>
              </a:ext>
            </a:extLst>
          </p:cNvPr>
          <p:cNvSpPr txBox="1"/>
          <p:nvPr/>
        </p:nvSpPr>
        <p:spPr>
          <a:xfrm>
            <a:off x="480176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70</a:t>
            </a:r>
          </a:p>
        </p:txBody>
      </p:sp>
      <p:sp>
        <p:nvSpPr>
          <p:cNvPr id="14" name="TextBox 17">
            <a:extLst>
              <a:ext uri="{FF2B5EF4-FFF2-40B4-BE49-F238E27FC236}">
                <a16:creationId xmlns:a16="http://schemas.microsoft.com/office/drawing/2014/main" id="{7DFF9333-411D-4882-B454-673A3508D179}"/>
              </a:ext>
            </a:extLst>
          </p:cNvPr>
          <p:cNvSpPr txBox="1"/>
          <p:nvPr/>
        </p:nvSpPr>
        <p:spPr>
          <a:xfrm>
            <a:off x="3973086"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50</a:t>
            </a:r>
          </a:p>
        </p:txBody>
      </p:sp>
      <p:sp>
        <p:nvSpPr>
          <p:cNvPr id="15" name="TextBox 18">
            <a:extLst>
              <a:ext uri="{FF2B5EF4-FFF2-40B4-BE49-F238E27FC236}">
                <a16:creationId xmlns:a16="http://schemas.microsoft.com/office/drawing/2014/main" id="{7DFF9333-411D-4882-B454-673A3508D179}"/>
              </a:ext>
            </a:extLst>
          </p:cNvPr>
          <p:cNvSpPr txBox="1"/>
          <p:nvPr/>
        </p:nvSpPr>
        <p:spPr>
          <a:xfrm>
            <a:off x="2988794"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25</a:t>
            </a:r>
          </a:p>
        </p:txBody>
      </p:sp>
      <p:sp>
        <p:nvSpPr>
          <p:cNvPr id="16" name="TextBox 19">
            <a:extLst>
              <a:ext uri="{FF2B5EF4-FFF2-40B4-BE49-F238E27FC236}">
                <a16:creationId xmlns:a16="http://schemas.microsoft.com/office/drawing/2014/main" id="{7DFF9333-411D-4882-B454-673A3508D179}"/>
              </a:ext>
            </a:extLst>
          </p:cNvPr>
          <p:cNvSpPr txBox="1"/>
          <p:nvPr/>
        </p:nvSpPr>
        <p:spPr>
          <a:xfrm>
            <a:off x="258311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15</a:t>
            </a:r>
          </a:p>
        </p:txBody>
      </p:sp>
      <p:sp>
        <p:nvSpPr>
          <p:cNvPr id="17" name="TextBox 20">
            <a:extLst>
              <a:ext uri="{FF2B5EF4-FFF2-40B4-BE49-F238E27FC236}">
                <a16:creationId xmlns:a16="http://schemas.microsoft.com/office/drawing/2014/main" id="{7DFF9333-411D-4882-B454-673A3508D179}"/>
              </a:ext>
            </a:extLst>
          </p:cNvPr>
          <p:cNvSpPr txBox="1"/>
          <p:nvPr/>
        </p:nvSpPr>
        <p:spPr>
          <a:xfrm>
            <a:off x="2004374" y="3971508"/>
            <a:ext cx="301686"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0</a:t>
            </a:r>
          </a:p>
        </p:txBody>
      </p:sp>
      <p:sp>
        <p:nvSpPr>
          <p:cNvPr id="3" name="Rectangle 2">
            <a:extLst>
              <a:ext uri="{FF2B5EF4-FFF2-40B4-BE49-F238E27FC236}">
                <a16:creationId xmlns:a16="http://schemas.microsoft.com/office/drawing/2014/main" id="{3ABA1A7B-723F-4B31-8E51-FFF76BEE9C0A}"/>
              </a:ext>
            </a:extLst>
          </p:cNvPr>
          <p:cNvSpPr/>
          <p:nvPr/>
        </p:nvSpPr>
        <p:spPr>
          <a:xfrm>
            <a:off x="2723030" y="1519340"/>
            <a:ext cx="431002" cy="243135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ZoneTexte 18">
            <a:extLst>
              <a:ext uri="{FF2B5EF4-FFF2-40B4-BE49-F238E27FC236}">
                <a16:creationId xmlns:a16="http://schemas.microsoft.com/office/drawing/2014/main" id="{CEA4C483-698E-418D-85D0-1EE5538137F7}"/>
              </a:ext>
            </a:extLst>
          </p:cNvPr>
          <p:cNvSpPr txBox="1"/>
          <p:nvPr/>
        </p:nvSpPr>
        <p:spPr>
          <a:xfrm rot="-5400000">
            <a:off x="1907118" y="2502432"/>
            <a:ext cx="2057400" cy="346249"/>
          </a:xfrm>
          <a:prstGeom prst="rect">
            <a:avLst/>
          </a:prstGeom>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Acceptable rang</a:t>
            </a:r>
            <a:r>
              <a:rPr kumimoji="0" lang="fr-FR" sz="1800" b="1" i="0" u="none" strike="noStrike" kern="1200" cap="none" spc="0" normalizeH="0" baseline="0" noProof="0" dirty="0">
                <a:ln>
                  <a:noFill/>
                </a:ln>
                <a:solidFill>
                  <a:prstClr val="black"/>
                </a:solidFill>
                <a:effectLst/>
                <a:uLnTx/>
                <a:uFillTx/>
                <a:latin typeface="Calibri"/>
                <a:ea typeface="+mn-ea"/>
                <a:cs typeface="Calibri"/>
              </a:rPr>
              <a:t>e</a:t>
            </a:r>
          </a:p>
        </p:txBody>
      </p:sp>
      <p:cxnSp>
        <p:nvCxnSpPr>
          <p:cNvPr id="20" name="Straight Arrow Connector 19"/>
          <p:cNvCxnSpPr>
            <a:cxnSpLocks/>
          </p:cNvCxnSpPr>
          <p:nvPr/>
        </p:nvCxnSpPr>
        <p:spPr>
          <a:xfrm>
            <a:off x="2598308" y="2730556"/>
            <a:ext cx="525218" cy="0"/>
          </a:xfrm>
          <a:prstGeom prst="straightConnector1">
            <a:avLst/>
          </a:prstGeom>
          <a:ln w="190500">
            <a:solidFill>
              <a:schemeClr val="tx1">
                <a:lumMod val="50000"/>
                <a:lumOff val="50000"/>
                <a:alpha val="71000"/>
              </a:schemeClr>
            </a:solidFill>
            <a:prstDash val="solid"/>
            <a:headEnd type="none"/>
            <a:tailEnd type="triangle" w="sm" len="sm"/>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CB9BAAA3-EFFE-CB4D-8A70-C7AAF453AEA3}"/>
              </a:ext>
            </a:extLst>
          </p:cNvPr>
          <p:cNvSpPr>
            <a:spLocks noGrp="1"/>
          </p:cNvSpPr>
          <p:nvPr>
            <p:ph type="title"/>
          </p:nvPr>
        </p:nvSpPr>
        <p:spPr/>
        <p:txBody>
          <a:bodyPr/>
          <a:lstStyle/>
          <a:p>
            <a:r>
              <a:rPr lang="fr-FR" dirty="0"/>
              <a:t>A Target Range for LDL-C</a:t>
            </a:r>
            <a:endParaRPr lang="en-US" dirty="0"/>
          </a:p>
        </p:txBody>
      </p:sp>
      <p:sp>
        <p:nvSpPr>
          <p:cNvPr id="21" name="TextBox 20">
            <a:extLst>
              <a:ext uri="{FF2B5EF4-FFF2-40B4-BE49-F238E27FC236}">
                <a16:creationId xmlns:a16="http://schemas.microsoft.com/office/drawing/2014/main" id="{9EF1BB0A-EC4B-A044-A39A-3FB9ADD74E80}"/>
              </a:ext>
            </a:extLst>
          </p:cNvPr>
          <p:cNvSpPr txBox="1"/>
          <p:nvPr/>
        </p:nvSpPr>
        <p:spPr>
          <a:xfrm>
            <a:off x="0" y="4843591"/>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cxnSp>
        <p:nvCxnSpPr>
          <p:cNvPr id="22" name="Straight Connector 21">
            <a:extLst>
              <a:ext uri="{FF2B5EF4-FFF2-40B4-BE49-F238E27FC236}">
                <a16:creationId xmlns:a16="http://schemas.microsoft.com/office/drawing/2014/main" id="{7DBA3715-5C1B-D447-A756-E7617161594C}"/>
              </a:ext>
            </a:extLst>
          </p:cNvPr>
          <p:cNvCxnSpPr>
            <a:cxnSpLocks/>
          </p:cNvCxnSpPr>
          <p:nvPr/>
        </p:nvCxnSpPr>
        <p:spPr>
          <a:xfrm flipV="1">
            <a:off x="2123370" y="3971509"/>
            <a:ext cx="5272512"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A411F62A-EB58-4C47-B372-0EEB49348650}"/>
              </a:ext>
            </a:extLst>
          </p:cNvPr>
          <p:cNvSpPr txBox="1"/>
          <p:nvPr/>
        </p:nvSpPr>
        <p:spPr>
          <a:xfrm>
            <a:off x="193438" y="1741845"/>
            <a:ext cx="1900050" cy="189282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dirty="0">
                <a:ln>
                  <a:noFill/>
                </a:ln>
                <a:solidFill>
                  <a:prstClr val="black"/>
                </a:solidFill>
                <a:effectLst/>
                <a:uLnTx/>
                <a:uFillTx/>
                <a:latin typeface="Calibri"/>
                <a:ea typeface="+mn-ea"/>
                <a:cs typeface="+mn-cs"/>
              </a:rPr>
              <a:t>We attempted to maximize the number of patients in the target range and minimize the number below target by blindly titrating alirocumab (75 or 150 mg SC Q2W) or blindly switching to placebo.</a:t>
            </a:r>
          </a:p>
        </p:txBody>
      </p:sp>
    </p:spTree>
    <p:extLst>
      <p:ext uri="{BB962C8B-B14F-4D97-AF65-F5344CB8AC3E}">
        <p14:creationId xmlns:p14="http://schemas.microsoft.com/office/powerpoint/2010/main" val="38747551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Statistical Considerations</a:t>
            </a:r>
          </a:p>
        </p:txBody>
      </p:sp>
      <p:sp>
        <p:nvSpPr>
          <p:cNvPr id="3" name="Espace réservé du contenu 2"/>
          <p:cNvSpPr>
            <a:spLocks noGrp="1"/>
          </p:cNvSpPr>
          <p:nvPr>
            <p:ph idx="1"/>
          </p:nvPr>
        </p:nvSpPr>
        <p:spPr>
          <a:xfrm>
            <a:off x="436418" y="1132116"/>
            <a:ext cx="8278091" cy="4011384"/>
          </a:xfrm>
        </p:spPr>
        <p:txBody>
          <a:bodyPr>
            <a:normAutofit/>
          </a:bodyPr>
          <a:lstStyle/>
          <a:p>
            <a:pPr>
              <a:lnSpc>
                <a:spcPct val="110000"/>
              </a:lnSpc>
              <a:spcBef>
                <a:spcPts val="0"/>
              </a:spcBef>
              <a:spcAft>
                <a:spcPts val="600"/>
              </a:spcAft>
            </a:pPr>
            <a:r>
              <a:rPr lang="en-US" sz="1600" dirty="0"/>
              <a:t>All analyses conducted by independent academic statistical team at </a:t>
            </a:r>
            <a:r>
              <a:rPr lang="en-GB" sz="1600" dirty="0"/>
              <a:t>State University of New York (SUNY) Downstate School of Public Health, in parallel with the sponsor</a:t>
            </a:r>
          </a:p>
          <a:p>
            <a:pPr>
              <a:lnSpc>
                <a:spcPct val="110000"/>
              </a:lnSpc>
              <a:spcBef>
                <a:spcPts val="0"/>
              </a:spcBef>
              <a:spcAft>
                <a:spcPts val="600"/>
              </a:spcAft>
            </a:pPr>
            <a:r>
              <a:rPr lang="en-US" sz="1600" dirty="0"/>
              <a:t>Efficacy analysis by intention-to-treat (ITT)</a:t>
            </a:r>
          </a:p>
          <a:p>
            <a:pPr>
              <a:lnSpc>
                <a:spcPct val="110000"/>
              </a:lnSpc>
              <a:spcBef>
                <a:spcPts val="0"/>
              </a:spcBef>
              <a:spcAft>
                <a:spcPts val="600"/>
              </a:spcAft>
            </a:pPr>
            <a:r>
              <a:rPr lang="en-US" sz="1600" dirty="0"/>
              <a:t>Assumptions</a:t>
            </a:r>
          </a:p>
          <a:p>
            <a:pPr lvl="1">
              <a:lnSpc>
                <a:spcPct val="110000"/>
              </a:lnSpc>
              <a:spcBef>
                <a:spcPts val="0"/>
              </a:spcBef>
            </a:pPr>
            <a:r>
              <a:rPr lang="en-US" sz="1600" dirty="0"/>
              <a:t>Cumulative incidence of primary endpoint in placebo group 11.4% at 48 months</a:t>
            </a:r>
          </a:p>
          <a:p>
            <a:pPr lvl="1">
              <a:lnSpc>
                <a:spcPct val="110000"/>
              </a:lnSpc>
              <a:spcBef>
                <a:spcPts val="0"/>
              </a:spcBef>
            </a:pPr>
            <a:r>
              <a:rPr lang="en-US" sz="1600" dirty="0"/>
              <a:t>Baseline LDL-C 90 mg/dL; reduction to 45 mg/dL with alirocumab</a:t>
            </a:r>
          </a:p>
          <a:p>
            <a:pPr lvl="1">
              <a:lnSpc>
                <a:spcPct val="110000"/>
              </a:lnSpc>
              <a:spcBef>
                <a:spcPts val="0"/>
              </a:spcBef>
            </a:pPr>
            <a:r>
              <a:rPr lang="en-US" sz="1600" b="1" dirty="0"/>
              <a:t>15% expected hazard reduction for primary endpoint</a:t>
            </a:r>
          </a:p>
          <a:p>
            <a:pPr lvl="1">
              <a:lnSpc>
                <a:spcPct val="110000"/>
              </a:lnSpc>
              <a:spcBef>
                <a:spcPts val="0"/>
              </a:spcBef>
            </a:pPr>
            <a:r>
              <a:rPr lang="en-US" sz="1600" dirty="0"/>
              <a:t>Loss to follow-up at 24 months: 1%</a:t>
            </a:r>
          </a:p>
          <a:p>
            <a:pPr lvl="1">
              <a:lnSpc>
                <a:spcPct val="110000"/>
              </a:lnSpc>
              <a:spcBef>
                <a:spcPts val="0"/>
              </a:spcBef>
            </a:pPr>
            <a:r>
              <a:rPr lang="en-US" sz="1600" dirty="0"/>
              <a:t>Log-rank test with 1-sided 2.5% significance level</a:t>
            </a:r>
          </a:p>
          <a:p>
            <a:pPr lvl="1">
              <a:lnSpc>
                <a:spcPct val="110000"/>
              </a:lnSpc>
              <a:spcBef>
                <a:spcPts val="0"/>
              </a:spcBef>
            </a:pPr>
            <a:r>
              <a:rPr lang="en-US" sz="1600" dirty="0"/>
              <a:t>Continuation of the trial until </a:t>
            </a:r>
            <a:r>
              <a:rPr lang="en-US" sz="1600" b="1" dirty="0"/>
              <a:t>1613</a:t>
            </a:r>
            <a:r>
              <a:rPr lang="en-US" sz="1600" dirty="0"/>
              <a:t> patients with a primary endpoint (for 90% power) </a:t>
            </a:r>
            <a:r>
              <a:rPr lang="en-US" sz="1600" b="1" dirty="0"/>
              <a:t>AND</a:t>
            </a:r>
            <a:r>
              <a:rPr lang="en-US" sz="1600" dirty="0"/>
              <a:t> all surviving patients followed for </a:t>
            </a:r>
            <a:r>
              <a:rPr lang="en-US" sz="1600" b="1" dirty="0"/>
              <a:t>≥2 years </a:t>
            </a:r>
            <a:r>
              <a:rPr lang="en-US" sz="1600" dirty="0"/>
              <a:t>(for adequate safety assessments), </a:t>
            </a:r>
            <a:r>
              <a:rPr lang="en-US" sz="1600" b="1" dirty="0"/>
              <a:t>whichever came later</a:t>
            </a:r>
            <a:r>
              <a:rPr lang="en-US" sz="1600" dirty="0"/>
              <a:t>*</a:t>
            </a:r>
          </a:p>
        </p:txBody>
      </p:sp>
      <p:sp>
        <p:nvSpPr>
          <p:cNvPr id="4" name="ZoneTexte 3"/>
          <p:cNvSpPr txBox="1"/>
          <p:nvPr/>
        </p:nvSpPr>
        <p:spPr>
          <a:xfrm>
            <a:off x="0" y="4835723"/>
            <a:ext cx="564455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 Except for patients enrolled in China (enrollment started on May 5, 2016)</a:t>
            </a:r>
          </a:p>
        </p:txBody>
      </p:sp>
    </p:spTree>
    <p:extLst>
      <p:ext uri="{BB962C8B-B14F-4D97-AF65-F5344CB8AC3E}">
        <p14:creationId xmlns:p14="http://schemas.microsoft.com/office/powerpoint/2010/main" val="3999528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 name="Picture 58">
            <a:extLst>
              <a:ext uri="{FF2B5EF4-FFF2-40B4-BE49-F238E27FC236}">
                <a16:creationId xmlns:a16="http://schemas.microsoft.com/office/drawing/2014/main" id="{73F568F8-ABF7-464F-B6BA-07EE0EB2C5F4}"/>
              </a:ext>
            </a:extLst>
          </p:cNvPr>
          <p:cNvPicPr>
            <a:picLocks noChangeAspect="1"/>
          </p:cNvPicPr>
          <p:nvPr/>
        </p:nvPicPr>
        <p:blipFill rotWithShape="1">
          <a:blip r:embed="rId3">
            <a:extLst>
              <a:ext uri="{28A0092B-C50C-407E-A947-70E740481C1C}">
                <a14:useLocalDpi xmlns:a14="http://schemas.microsoft.com/office/drawing/2010/main" val="0"/>
              </a:ext>
            </a:extLst>
          </a:blip>
          <a:srcRect l="3035" t="11803" r="57308" b="10055"/>
          <a:stretch/>
        </p:blipFill>
        <p:spPr>
          <a:xfrm>
            <a:off x="89289" y="1563633"/>
            <a:ext cx="2778599" cy="3439418"/>
          </a:xfrm>
          <a:prstGeom prst="rect">
            <a:avLst/>
          </a:prstGeom>
        </p:spPr>
      </p:pic>
      <p:sp>
        <p:nvSpPr>
          <p:cNvPr id="2" name="Titre 1"/>
          <p:cNvSpPr>
            <a:spLocks noGrp="1"/>
          </p:cNvSpPr>
          <p:nvPr>
            <p:ph type="title"/>
          </p:nvPr>
        </p:nvSpPr>
        <p:spPr/>
        <p:txBody>
          <a:bodyPr>
            <a:normAutofit/>
          </a:bodyPr>
          <a:lstStyle/>
          <a:p>
            <a:r>
              <a:rPr lang="fr-FR" sz="3100" dirty="0"/>
              <a:t>ODYSSEY OUTCOMES: </a:t>
            </a:r>
            <a:r>
              <a:rPr lang="en-US" sz="2200" dirty="0"/>
              <a:t>18,924 patients randomized at 1315 sites in 57 countries, Nov 2, 2012 − Nov 11, 2017</a:t>
            </a:r>
          </a:p>
        </p:txBody>
      </p:sp>
      <p:sp>
        <p:nvSpPr>
          <p:cNvPr id="47" name="ZoneTexte 2">
            <a:extLst>
              <a:ext uri="{FF2B5EF4-FFF2-40B4-BE49-F238E27FC236}">
                <a16:creationId xmlns:a16="http://schemas.microsoft.com/office/drawing/2014/main" id="{AF0CA445-B4A4-4661-A9BE-FD5B396A5744}"/>
              </a:ext>
            </a:extLst>
          </p:cNvPr>
          <p:cNvSpPr txBox="1">
            <a:spLocks noChangeArrowheads="1"/>
          </p:cNvSpPr>
          <p:nvPr/>
        </p:nvSpPr>
        <p:spPr bwMode="auto">
          <a:xfrm>
            <a:off x="521491" y="1255217"/>
            <a:ext cx="1051416" cy="461665"/>
          </a:xfrm>
          <a:prstGeom prst="rect">
            <a:avLst/>
          </a:prstGeom>
          <a:solidFill>
            <a:srgbClr val="F7A209">
              <a:alpha val="54902"/>
            </a:srgbClr>
          </a:solidFill>
          <a:ln w="9525">
            <a:noFill/>
            <a:miter lim="800000"/>
            <a:headEnd/>
            <a:tailEnd/>
          </a:ln>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Canada/USA</a:t>
            </a:r>
          </a:p>
          <a:p>
            <a:pPr marL="0" marR="0" lvl="0" indent="0" algn="l" defTabSz="914400" rtl="0" eaLnBrk="0" fontAlgn="auto" latinLnBrk="0" hangingPunct="0">
              <a:lnSpc>
                <a:spcPct val="100000"/>
              </a:lnSpc>
              <a:spcBef>
                <a:spcPts val="0"/>
              </a:spcBef>
              <a:spcAft>
                <a:spcPts val="0"/>
              </a:spcAft>
              <a:buClrTx/>
              <a:buSzTx/>
              <a:buFontTx/>
              <a:buNone/>
              <a:tabLst>
                <a:tab pos="534988"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Canada	361</a:t>
            </a:r>
          </a:p>
          <a:p>
            <a:pPr marL="0" marR="0" lvl="0" indent="0" algn="l" defTabSz="914400" rtl="0" eaLnBrk="0" fontAlgn="auto" latinLnBrk="0" hangingPunct="0">
              <a:lnSpc>
                <a:spcPct val="100000"/>
              </a:lnSpc>
              <a:spcBef>
                <a:spcPts val="0"/>
              </a:spcBef>
              <a:spcAft>
                <a:spcPts val="0"/>
              </a:spcAft>
              <a:buClrTx/>
              <a:buSzTx/>
              <a:buFontTx/>
              <a:buNone/>
              <a:tabLst>
                <a:tab pos="534988"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US	2511</a:t>
            </a:r>
          </a:p>
        </p:txBody>
      </p:sp>
      <p:sp>
        <p:nvSpPr>
          <p:cNvPr id="48" name="ZoneTexte 2">
            <a:extLst>
              <a:ext uri="{FF2B5EF4-FFF2-40B4-BE49-F238E27FC236}">
                <a16:creationId xmlns:a16="http://schemas.microsoft.com/office/drawing/2014/main" id="{B0E2D4BD-7D4E-4323-8145-D3C19FD562FC}"/>
              </a:ext>
            </a:extLst>
          </p:cNvPr>
          <p:cNvSpPr txBox="1">
            <a:spLocks noChangeArrowheads="1"/>
          </p:cNvSpPr>
          <p:nvPr/>
        </p:nvSpPr>
        <p:spPr bwMode="auto">
          <a:xfrm>
            <a:off x="521491" y="3891944"/>
            <a:ext cx="1157966" cy="1077218"/>
          </a:xfrm>
          <a:prstGeom prst="rect">
            <a:avLst/>
          </a:prstGeom>
          <a:solidFill>
            <a:srgbClr val="E88484">
              <a:alpha val="54902"/>
            </a:srgbClr>
          </a:solidFill>
          <a:ln w="9525">
            <a:noFill/>
            <a:miter lim="800000"/>
            <a:headEnd/>
            <a:tailEnd/>
          </a:ln>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Latin America</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Argentina	592</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Brazil	928</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Chile	132</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Colombia	354</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Guatemala	25</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Mexico   	349</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Peru	208</a:t>
            </a:r>
          </a:p>
        </p:txBody>
      </p:sp>
      <p:pic>
        <p:nvPicPr>
          <p:cNvPr id="11" name="Picture 10">
            <a:extLst>
              <a:ext uri="{FF2B5EF4-FFF2-40B4-BE49-F238E27FC236}">
                <a16:creationId xmlns:a16="http://schemas.microsoft.com/office/drawing/2014/main" id="{3C39D78E-7A91-4516-B514-DA789811872D}"/>
              </a:ext>
            </a:extLst>
          </p:cNvPr>
          <p:cNvPicPr>
            <a:picLocks noChangeAspect="1"/>
          </p:cNvPicPr>
          <p:nvPr/>
        </p:nvPicPr>
        <p:blipFill rotWithShape="1">
          <a:blip r:embed="rId3">
            <a:extLst>
              <a:ext uri="{28A0092B-C50C-407E-A947-70E740481C1C}">
                <a14:useLocalDpi xmlns:a14="http://schemas.microsoft.com/office/drawing/2010/main" val="0"/>
              </a:ext>
            </a:extLst>
          </a:blip>
          <a:srcRect l="42381" t="11803" r="4866" b="10055"/>
          <a:stretch/>
        </p:blipFill>
        <p:spPr>
          <a:xfrm>
            <a:off x="3995954" y="1704083"/>
            <a:ext cx="3696138" cy="3439418"/>
          </a:xfrm>
          <a:prstGeom prst="rect">
            <a:avLst/>
          </a:prstGeom>
        </p:spPr>
      </p:pic>
      <p:sp>
        <p:nvSpPr>
          <p:cNvPr id="49" name="ZoneTexte 2">
            <a:extLst>
              <a:ext uri="{FF2B5EF4-FFF2-40B4-BE49-F238E27FC236}">
                <a16:creationId xmlns:a16="http://schemas.microsoft.com/office/drawing/2014/main" id="{D831080A-11FF-4AD1-B4DD-E1C06F8479BA}"/>
              </a:ext>
            </a:extLst>
          </p:cNvPr>
          <p:cNvSpPr txBox="1">
            <a:spLocks noChangeArrowheads="1"/>
          </p:cNvSpPr>
          <p:nvPr/>
        </p:nvSpPr>
        <p:spPr bwMode="auto">
          <a:xfrm>
            <a:off x="7537410" y="2681477"/>
            <a:ext cx="1063739" cy="1569660"/>
          </a:xfrm>
          <a:prstGeom prst="rect">
            <a:avLst/>
          </a:prstGeom>
          <a:solidFill>
            <a:schemeClr val="accent4">
              <a:lumMod val="40000"/>
              <a:lumOff val="60000"/>
            </a:schemeClr>
          </a:solidFill>
          <a:ln w="9525">
            <a:noFill/>
            <a:miter lim="800000"/>
            <a:headEnd/>
            <a:tailEnd/>
          </a:ln>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Asia</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China	614</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Hong Kong	17</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India	521</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Japan	204</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Korea	94</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Malaysia	110</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Philippines	116</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Singapore	49</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Sri Lanka	314</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Taiwan	93</a:t>
            </a:r>
          </a:p>
          <a:p>
            <a:pPr marL="0" marR="0" lvl="0" indent="0" algn="l" defTabSz="914400" rtl="0" eaLnBrk="0" fontAlgn="auto" latinLnBrk="0" hangingPunct="0">
              <a:lnSpc>
                <a:spcPct val="100000"/>
              </a:lnSpc>
              <a:spcBef>
                <a:spcPts val="0"/>
              </a:spcBef>
              <a:spcAft>
                <a:spcPts val="0"/>
              </a:spcAft>
              <a:buClrTx/>
              <a:buSzTx/>
              <a:buFontTx/>
              <a:buNone/>
              <a:tabLst>
                <a:tab pos="622300"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Thailand	161</a:t>
            </a:r>
          </a:p>
        </p:txBody>
      </p:sp>
      <p:sp>
        <p:nvSpPr>
          <p:cNvPr id="4" name="Rectangle 3">
            <a:extLst>
              <a:ext uri="{FF2B5EF4-FFF2-40B4-BE49-F238E27FC236}">
                <a16:creationId xmlns:a16="http://schemas.microsoft.com/office/drawing/2014/main" id="{F0FEFFD1-7A3C-4782-A982-9A45071D33A2}"/>
              </a:ext>
            </a:extLst>
          </p:cNvPr>
          <p:cNvSpPr/>
          <p:nvPr/>
        </p:nvSpPr>
        <p:spPr>
          <a:xfrm>
            <a:off x="2328560" y="2153540"/>
            <a:ext cx="154357" cy="1633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5" name="Picture 4">
            <a:extLst>
              <a:ext uri="{FF2B5EF4-FFF2-40B4-BE49-F238E27FC236}">
                <a16:creationId xmlns:a16="http://schemas.microsoft.com/office/drawing/2014/main" id="{78639C2B-55D0-499B-8E22-D74C88EF1850}"/>
              </a:ext>
            </a:extLst>
          </p:cNvPr>
          <p:cNvPicPr>
            <a:picLocks noChangeAspect="1"/>
          </p:cNvPicPr>
          <p:nvPr/>
        </p:nvPicPr>
        <p:blipFill>
          <a:blip r:embed="rId4"/>
          <a:stretch>
            <a:fillRect/>
          </a:stretch>
        </p:blipFill>
        <p:spPr>
          <a:xfrm>
            <a:off x="4069055" y="1685256"/>
            <a:ext cx="305092" cy="656541"/>
          </a:xfrm>
          <a:prstGeom prst="rect">
            <a:avLst/>
          </a:prstGeom>
        </p:spPr>
      </p:pic>
      <p:sp>
        <p:nvSpPr>
          <p:cNvPr id="55" name="ZoneTexte 2">
            <a:extLst>
              <a:ext uri="{FF2B5EF4-FFF2-40B4-BE49-F238E27FC236}">
                <a16:creationId xmlns:a16="http://schemas.microsoft.com/office/drawing/2014/main" id="{F0E6EE2A-3D71-47EE-88EC-F2FFB18CE56D}"/>
              </a:ext>
            </a:extLst>
          </p:cNvPr>
          <p:cNvSpPr txBox="1">
            <a:spLocks noChangeArrowheads="1"/>
          </p:cNvSpPr>
          <p:nvPr/>
        </p:nvSpPr>
        <p:spPr bwMode="auto">
          <a:xfrm>
            <a:off x="4955165" y="4258358"/>
            <a:ext cx="1359039" cy="707886"/>
          </a:xfrm>
          <a:prstGeom prst="rect">
            <a:avLst/>
          </a:prstGeom>
          <a:solidFill>
            <a:srgbClr val="CFAFE7">
              <a:alpha val="58824"/>
            </a:srgbClr>
          </a:solidFill>
          <a:ln w="9525">
            <a:noFill/>
            <a:miter lim="800000"/>
            <a:headEnd/>
            <a:tailEnd/>
          </a:ln>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Rest of World</a:t>
            </a: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	</a:t>
            </a:r>
          </a:p>
          <a:p>
            <a:pPr marL="0" marR="0" lvl="0" indent="0" algn="l" defTabSz="914400" rtl="0" eaLnBrk="0" fontAlgn="auto" latinLnBrk="0" hangingPunct="0">
              <a:lnSpc>
                <a:spcPct val="100000"/>
              </a:lnSpc>
              <a:spcBef>
                <a:spcPts val="0"/>
              </a:spcBef>
              <a:spcAft>
                <a:spcPts val="0"/>
              </a:spcAft>
              <a:buClrTx/>
              <a:buSzTx/>
              <a:buFontTx/>
              <a:buNone/>
              <a:tabLst>
                <a:tab pos="13430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Australia              216</a:t>
            </a:r>
          </a:p>
          <a:p>
            <a:pPr marL="0" marR="0" lvl="0" indent="0" algn="l" defTabSz="914400" rtl="0" eaLnBrk="0" fontAlgn="auto" latinLnBrk="0" hangingPunct="0">
              <a:lnSpc>
                <a:spcPct val="100000"/>
              </a:lnSpc>
              <a:spcBef>
                <a:spcPts val="0"/>
              </a:spcBef>
              <a:spcAft>
                <a:spcPts val="0"/>
              </a:spcAft>
              <a:buClrTx/>
              <a:buSzTx/>
              <a:buFontTx/>
              <a:buNone/>
              <a:tabLst>
                <a:tab pos="13430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Israel                  582</a:t>
            </a:r>
          </a:p>
          <a:p>
            <a:pPr marL="0" marR="0" lvl="0" indent="0" algn="l" defTabSz="914400" rtl="0" eaLnBrk="0" fontAlgn="auto" latinLnBrk="0" hangingPunct="0">
              <a:lnSpc>
                <a:spcPct val="100000"/>
              </a:lnSpc>
              <a:spcBef>
                <a:spcPts val="0"/>
              </a:spcBef>
              <a:spcAft>
                <a:spcPts val="0"/>
              </a:spcAft>
              <a:buClrTx/>
              <a:buSzTx/>
              <a:buFontTx/>
              <a:buNone/>
              <a:tabLst>
                <a:tab pos="13430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New Zealand        257</a:t>
            </a:r>
          </a:p>
          <a:p>
            <a:pPr marL="0" marR="0" lvl="0" indent="0" algn="l" defTabSz="914400" rtl="0" eaLnBrk="0" fontAlgn="auto" latinLnBrk="0" hangingPunct="0">
              <a:lnSpc>
                <a:spcPct val="100000"/>
              </a:lnSpc>
              <a:spcBef>
                <a:spcPts val="0"/>
              </a:spcBef>
              <a:spcAft>
                <a:spcPts val="0"/>
              </a:spcAft>
              <a:buClrTx/>
              <a:buSzTx/>
              <a:buFontTx/>
              <a:buNone/>
              <a:tabLst>
                <a:tab pos="13430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South Africa         505</a:t>
            </a:r>
          </a:p>
        </p:txBody>
      </p:sp>
      <p:sp>
        <p:nvSpPr>
          <p:cNvPr id="44" name="ZoneTexte 2">
            <a:extLst>
              <a:ext uri="{FF2B5EF4-FFF2-40B4-BE49-F238E27FC236}">
                <a16:creationId xmlns:a16="http://schemas.microsoft.com/office/drawing/2014/main" id="{A29BD2C7-7102-4BFA-A8BE-9A1CB0AA3179}"/>
              </a:ext>
            </a:extLst>
          </p:cNvPr>
          <p:cNvSpPr txBox="1">
            <a:spLocks noChangeArrowheads="1"/>
          </p:cNvSpPr>
          <p:nvPr/>
        </p:nvSpPr>
        <p:spPr bwMode="auto">
          <a:xfrm>
            <a:off x="2930587" y="1247568"/>
            <a:ext cx="1120081" cy="2062103"/>
          </a:xfrm>
          <a:prstGeom prst="rect">
            <a:avLst/>
          </a:prstGeom>
          <a:solidFill>
            <a:srgbClr val="9DC3E6">
              <a:alpha val="70980"/>
            </a:srgbClr>
          </a:solidFill>
          <a:ln w="9525">
            <a:noFill/>
            <a:miter lim="800000"/>
            <a:headEnd/>
            <a:tailEnd/>
          </a:ln>
        </p:spPr>
        <p:txBody>
          <a:bodyPr wrap="square">
            <a:spAutoFit/>
          </a:bodyPr>
          <a:lstStyle>
            <a:lvl1pPr eaLnBrk="0" hangingPunct="0">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Western Europe</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Austria	58</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Belgium	197</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Denmark	352</a:t>
            </a:r>
            <a:b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b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Finland 	116</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France	185 Germany	509</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Greece	70</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Italy	275</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Netherlands	686</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Norway 	97</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Portugal	174</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Spain	826</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Sweden 	250</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Switzerland 	88</a:t>
            </a:r>
          </a:p>
          <a:p>
            <a:pPr marL="0" marR="0" lvl="0" indent="0" algn="l" defTabSz="914400" rtl="0" eaLnBrk="0" fontAlgn="auto" latinLnBrk="0" hangingPunct="0">
              <a:lnSpc>
                <a:spcPct val="100000"/>
              </a:lnSpc>
              <a:spcBef>
                <a:spcPts val="0"/>
              </a:spcBef>
              <a:spcAft>
                <a:spcPts val="0"/>
              </a:spcAft>
              <a:buClrTx/>
              <a:buSzTx/>
              <a:buFontTx/>
              <a:buNone/>
              <a:tabLst>
                <a:tab pos="715963"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UK 	292</a:t>
            </a:r>
          </a:p>
        </p:txBody>
      </p:sp>
      <p:sp>
        <p:nvSpPr>
          <p:cNvPr id="45" name="ZoneTexte 2">
            <a:extLst>
              <a:ext uri="{FF2B5EF4-FFF2-40B4-BE49-F238E27FC236}">
                <a16:creationId xmlns:a16="http://schemas.microsoft.com/office/drawing/2014/main" id="{BAAF0EFD-00FC-452D-A1A7-66834222C763}"/>
              </a:ext>
            </a:extLst>
          </p:cNvPr>
          <p:cNvSpPr txBox="1">
            <a:spLocks noChangeArrowheads="1"/>
          </p:cNvSpPr>
          <p:nvPr/>
        </p:nvSpPr>
        <p:spPr bwMode="auto">
          <a:xfrm>
            <a:off x="5408958" y="1247568"/>
            <a:ext cx="3192191" cy="1323439"/>
          </a:xfrm>
          <a:prstGeom prst="rect">
            <a:avLst/>
          </a:prstGeom>
          <a:solidFill>
            <a:srgbClr val="C6E6A2">
              <a:alpha val="70980"/>
            </a:srgbClr>
          </a:solidFill>
          <a:ln w="9525">
            <a:noFill/>
            <a:miter lim="800000"/>
            <a:headEnd/>
            <a:tailEnd/>
          </a:ln>
        </p:spPr>
        <p:txBody>
          <a:bodyPr wrap="square">
            <a:spAutoFit/>
          </a:bodyPr>
          <a:lstStyle>
            <a:lvl1pPr eaLnBrk="0" hangingPunct="0">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1pPr>
            <a:lvl2pPr marL="742950" indent="-285750" eaLnBrk="0" hangingPunct="0">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2pPr>
            <a:lvl3pPr marL="1143000" indent="-228600" eaLnBrk="0" hangingPunct="0">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3pPr>
            <a:lvl4pPr marL="1600200" indent="-228600" eaLnBrk="0" hangingPunct="0">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4pPr>
            <a:lvl5pPr marL="2057400" indent="-228600" eaLnBrk="0" hangingPunct="0">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0"/>
              </a:spcBef>
              <a:spcAft>
                <a:spcPct val="0"/>
              </a:spcAft>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0"/>
              </a:spcBef>
              <a:spcAft>
                <a:spcPct val="0"/>
              </a:spcAft>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0"/>
              </a:spcBef>
              <a:spcAft>
                <a:spcPct val="0"/>
              </a:spcAft>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0"/>
              </a:spcBef>
              <a:spcAft>
                <a:spcPct val="0"/>
              </a:spcAft>
              <a:tabLst>
                <a:tab pos="895350" algn="l"/>
                <a:tab pos="1343025" algn="l"/>
                <a:tab pos="2066925" algn="l"/>
              </a:tabLst>
              <a:defRPr sz="2400">
                <a:solidFill>
                  <a:schemeClr val="tx1"/>
                </a:solidFill>
                <a:latin typeface="Calibri" panose="020F0502020204030204" pitchFamily="34" charset="0"/>
                <a:ea typeface="ＭＳ Ｐゴシック" panose="020B0600070205080204" pitchFamily="34" charset="-128"/>
              </a:defRPr>
            </a:lvl9pPr>
          </a:lstStyle>
          <a:p>
            <a:pPr marL="0" marR="0" lvl="0" indent="0" algn="l" defTabSz="914400" rtl="0" eaLnBrk="0" fontAlgn="auto" latinLnBrk="0" hangingPunct="0">
              <a:lnSpc>
                <a:spcPct val="100000"/>
              </a:lnSpc>
              <a:spcBef>
                <a:spcPts val="0"/>
              </a:spcBef>
              <a:spcAft>
                <a:spcPts val="0"/>
              </a:spcAft>
              <a:buClrTx/>
              <a:buSzTx/>
              <a:buFontTx/>
              <a:buNone/>
              <a:tabLst>
                <a:tab pos="895350" algn="l"/>
                <a:tab pos="1343025" algn="l"/>
                <a:tab pos="2066925" algn="l"/>
              </a:tabLst>
              <a:defRPr/>
            </a:pPr>
            <a:r>
              <a:rPr kumimoji="0" lang="en-US" altLang="en-US" sz="800" b="1"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Central/Eastern Europe</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GB"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Bosnia–Herzegovina	156	</a:t>
            </a: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Macedonia	132</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Bulgaria	333	Poland	926</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06692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Croatia	70	Romania 	145</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Czech Republic	381	Russian Federation	1109</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Estonia	216	Serbia	255</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Georgia	131	Slovakia 	340</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Hungary 	224	Slovenia	36</a:t>
            </a:r>
          </a:p>
          <a:p>
            <a:pPr marL="0" marR="0" lvl="0" indent="0" algn="l" defTabSz="914400" rtl="0" eaLnBrk="0" fontAlgn="auto" latinLnBrk="0" hangingPunct="0">
              <a:lnSpc>
                <a:spcPct val="100000"/>
              </a:lnSpc>
              <a:spcBef>
                <a:spcPts val="0"/>
              </a:spcBef>
              <a:spcAft>
                <a:spcPts val="0"/>
              </a:spcAft>
              <a:buClrTx/>
              <a:buSzTx/>
              <a:buFontTx/>
              <a:buNone/>
              <a:tabLst>
                <a:tab pos="1165225" algn="l"/>
                <a:tab pos="1616075" algn="l"/>
                <a:tab pos="2693988"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Latvia	80	Turkey	78</a:t>
            </a:r>
          </a:p>
          <a:p>
            <a:pPr marL="0" marR="0" lvl="0" indent="0" algn="l" defTabSz="914400" rtl="0" eaLnBrk="0" fontAlgn="auto" latinLnBrk="0" hangingPunct="0">
              <a:lnSpc>
                <a:spcPct val="100000"/>
              </a:lnSpc>
              <a:spcBef>
                <a:spcPts val="0"/>
              </a:spcBef>
              <a:spcAft>
                <a:spcPts val="0"/>
              </a:spcAft>
              <a:buClrTx/>
              <a:buSzTx/>
              <a:buFontTx/>
              <a:buNone/>
              <a:tabLst>
                <a:tab pos="895350" algn="l"/>
                <a:tab pos="1165225" algn="l"/>
                <a:tab pos="1616075" algn="l"/>
                <a:tab pos="2689225" algn="l"/>
              </a:tabLst>
              <a:defRPr/>
            </a:pPr>
            <a:r>
              <a:rPr kumimoji="0" lang="en-US" altLang="en-US" sz="800" b="0" i="0" u="none" strike="noStrike" kern="1200" cap="none" spc="0" normalizeH="0" baseline="0" noProof="0" dirty="0">
                <a:ln>
                  <a:noFill/>
                </a:ln>
                <a:solidFill>
                  <a:prstClr val="black"/>
                </a:solidFill>
                <a:effectLst/>
                <a:uLnTx/>
                <a:uFillTx/>
                <a:latin typeface="Verdana" panose="020B0604030504040204" pitchFamily="34" charset="0"/>
                <a:ea typeface="ＭＳ Ｐゴシック" panose="020B0600070205080204" pitchFamily="34" charset="-128"/>
                <a:cs typeface="+mn-cs"/>
              </a:rPr>
              <a:t>Lithuania		188	Ukraine	639</a:t>
            </a:r>
          </a:p>
        </p:txBody>
      </p:sp>
      <p:sp>
        <p:nvSpPr>
          <p:cNvPr id="3" name="TextBox 2">
            <a:extLst>
              <a:ext uri="{FF2B5EF4-FFF2-40B4-BE49-F238E27FC236}">
                <a16:creationId xmlns:a16="http://schemas.microsoft.com/office/drawing/2014/main" id="{33F1F163-9B5A-2740-8951-4F5161CDECED}"/>
              </a:ext>
            </a:extLst>
          </p:cNvPr>
          <p:cNvSpPr txBox="1"/>
          <p:nvPr/>
        </p:nvSpPr>
        <p:spPr>
          <a:xfrm>
            <a:off x="2694775" y="3913882"/>
            <a:ext cx="1765004" cy="93871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4682B4"/>
                </a:solidFill>
                <a:effectLst/>
                <a:uLnTx/>
                <a:uFillTx/>
                <a:latin typeface="Calibri"/>
                <a:ea typeface="+mn-ea"/>
                <a:cs typeface="+mn-cs"/>
              </a:rPr>
              <a:t>We thank the patients, their families, all investigators and coordinators involved in this study, and DCRI</a:t>
            </a:r>
            <a:endParaRPr kumimoji="0" lang="en-GB" sz="1100" b="1" i="0" u="none" strike="noStrike" kern="1200" cap="none" spc="0" normalizeH="0" baseline="0" noProof="0" dirty="0">
              <a:ln>
                <a:noFill/>
              </a:ln>
              <a:solidFill>
                <a:srgbClr val="4472C4"/>
              </a:solidFill>
              <a:effectLst/>
              <a:uLnTx/>
              <a:uFillTx/>
              <a:latin typeface="Calibri"/>
              <a:ea typeface="+mn-ea"/>
              <a:cs typeface="+mn-cs"/>
            </a:endParaRPr>
          </a:p>
        </p:txBody>
      </p:sp>
      <p:pic>
        <p:nvPicPr>
          <p:cNvPr id="14" name="Picture 13">
            <a:extLst>
              <a:ext uri="{FF2B5EF4-FFF2-40B4-BE49-F238E27FC236}">
                <a16:creationId xmlns:a16="http://schemas.microsoft.com/office/drawing/2014/main" id="{364119AC-6870-864E-93C1-BAA4A20BBC26}"/>
              </a:ext>
            </a:extLst>
          </p:cNvPr>
          <p:cNvPicPr>
            <a:picLocks noChangeAspect="1"/>
          </p:cNvPicPr>
          <p:nvPr/>
        </p:nvPicPr>
        <p:blipFill>
          <a:blip r:embed="rId5"/>
          <a:stretch>
            <a:fillRect/>
          </a:stretch>
        </p:blipFill>
        <p:spPr>
          <a:xfrm>
            <a:off x="7565515" y="4699809"/>
            <a:ext cx="1289313" cy="397391"/>
          </a:xfrm>
          <a:prstGeom prst="rect">
            <a:avLst/>
          </a:prstGeom>
        </p:spPr>
      </p:pic>
    </p:spTree>
    <p:extLst>
      <p:ext uri="{BB962C8B-B14F-4D97-AF65-F5344CB8AC3E}">
        <p14:creationId xmlns:p14="http://schemas.microsoft.com/office/powerpoint/2010/main" val="3647821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Patient Disposition</a:t>
            </a:r>
            <a:endParaRPr lang="en-US" dirty="0">
              <a:solidFill>
                <a:srgbClr val="FF0000"/>
              </a:solidFill>
            </a:endParaRPr>
          </a:p>
        </p:txBody>
      </p:sp>
      <p:sp>
        <p:nvSpPr>
          <p:cNvPr id="4" name="ZoneTexte 3"/>
          <p:cNvSpPr txBox="1"/>
          <p:nvPr/>
        </p:nvSpPr>
        <p:spPr>
          <a:xfrm>
            <a:off x="3777444" y="1299642"/>
            <a:ext cx="2003177" cy="276999"/>
          </a:xfrm>
          <a:prstGeom prst="rect">
            <a:avLst/>
          </a:prstGeom>
          <a:solidFill>
            <a:schemeClr val="bg2">
              <a:lumMod val="50000"/>
            </a:schemeClr>
          </a:solidFill>
          <a:ln/>
        </p:spPr>
        <p:style>
          <a:lnRef idx="0">
            <a:schemeClr val="accent1"/>
          </a:lnRef>
          <a:fillRef idx="3">
            <a:schemeClr val="accent1"/>
          </a:fillRef>
          <a:effectRef idx="3">
            <a:schemeClr val="accent1"/>
          </a:effectRef>
          <a:fontRef idx="minor">
            <a:schemeClr val="lt1"/>
          </a:fontRef>
        </p:style>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a:ea typeface="+mn-ea"/>
                <a:cs typeface="+mn-cs"/>
              </a:rPr>
              <a:t>Randomized 18,924 patients</a:t>
            </a:r>
          </a:p>
        </p:txBody>
      </p:sp>
      <p:sp>
        <p:nvSpPr>
          <p:cNvPr id="12" name="ZoneTexte 11"/>
          <p:cNvSpPr txBox="1"/>
          <p:nvPr/>
        </p:nvSpPr>
        <p:spPr>
          <a:xfrm>
            <a:off x="18143" y="4683780"/>
            <a:ext cx="739160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*Ascertainment was complete for 99.1% and 99.8% of potential patient-years of follow-up for the primary endpoint and all-cause death, respectively </a:t>
            </a:r>
          </a:p>
        </p:txBody>
      </p:sp>
      <p:cxnSp>
        <p:nvCxnSpPr>
          <p:cNvPr id="14" name="Connecteur droit 13"/>
          <p:cNvCxnSpPr>
            <a:cxnSpLocks/>
          </p:cNvCxnSpPr>
          <p:nvPr/>
        </p:nvCxnSpPr>
        <p:spPr>
          <a:xfrm>
            <a:off x="4774615" y="1573037"/>
            <a:ext cx="0" cy="97651"/>
          </a:xfrm>
          <a:prstGeom prst="line">
            <a:avLst/>
          </a:prstGeom>
          <a:ln w="412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Connecteur droit 15"/>
          <p:cNvCxnSpPr>
            <a:cxnSpLocks/>
          </p:cNvCxnSpPr>
          <p:nvPr/>
        </p:nvCxnSpPr>
        <p:spPr>
          <a:xfrm>
            <a:off x="4084585" y="1680280"/>
            <a:ext cx="1378794" cy="0"/>
          </a:xfrm>
          <a:prstGeom prst="line">
            <a:avLst/>
          </a:prstGeom>
          <a:ln w="412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Connecteur droit 17"/>
          <p:cNvCxnSpPr>
            <a:cxnSpLocks/>
          </p:cNvCxnSpPr>
          <p:nvPr/>
        </p:nvCxnSpPr>
        <p:spPr>
          <a:xfrm>
            <a:off x="4100580" y="1675484"/>
            <a:ext cx="0" cy="1461284"/>
          </a:xfrm>
          <a:prstGeom prst="line">
            <a:avLst/>
          </a:prstGeom>
          <a:ln w="412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Connecteur droit 19"/>
          <p:cNvCxnSpPr>
            <a:cxnSpLocks/>
          </p:cNvCxnSpPr>
          <p:nvPr/>
        </p:nvCxnSpPr>
        <p:spPr>
          <a:xfrm>
            <a:off x="5446668" y="1675484"/>
            <a:ext cx="0" cy="1631242"/>
          </a:xfrm>
          <a:prstGeom prst="line">
            <a:avLst/>
          </a:prstGeom>
          <a:ln w="412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ZoneTexte 24"/>
          <p:cNvSpPr txBox="1"/>
          <p:nvPr/>
        </p:nvSpPr>
        <p:spPr>
          <a:xfrm>
            <a:off x="2911693" y="3017025"/>
            <a:ext cx="3724577" cy="461665"/>
          </a:xfrm>
          <a:prstGeom prst="rect">
            <a:avLst/>
          </a:prstGeom>
          <a:solidFill>
            <a:schemeClr val="bg2">
              <a:lumMod val="50000"/>
            </a:schemeClr>
          </a:solidFill>
          <a:ln/>
        </p:spPr>
        <p:style>
          <a:lnRef idx="0">
            <a:schemeClr val="accent1"/>
          </a:lnRef>
          <a:fillRef idx="3">
            <a:schemeClr val="accent1"/>
          </a:fillRef>
          <a:effectRef idx="3">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a:ea typeface="+mn-ea"/>
                <a:cs typeface="+mn-cs"/>
              </a:rPr>
              <a:t>1955 patients experienced a primary endpoint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a:ea typeface="+mn-ea"/>
                <a:cs typeface="+mn-cs"/>
              </a:rPr>
              <a:t>726 patients died</a:t>
            </a:r>
          </a:p>
        </p:txBody>
      </p:sp>
      <p:sp>
        <p:nvSpPr>
          <p:cNvPr id="7" name="ZoneTexte 6"/>
          <p:cNvSpPr txBox="1"/>
          <p:nvPr/>
        </p:nvSpPr>
        <p:spPr>
          <a:xfrm>
            <a:off x="2994883" y="2383396"/>
            <a:ext cx="3647345" cy="461665"/>
          </a:xfrm>
          <a:prstGeom prst="rect">
            <a:avLst/>
          </a:prstGeom>
          <a:solidFill>
            <a:schemeClr val="bg2">
              <a:lumMod val="50000"/>
            </a:schemeClr>
          </a:solidFill>
          <a:ln/>
        </p:spPr>
        <p:style>
          <a:lnRef idx="0">
            <a:schemeClr val="accent1"/>
          </a:lnRef>
          <a:fillRef idx="3">
            <a:schemeClr val="accent1"/>
          </a:fillRef>
          <a:effectRef idx="3">
            <a:schemeClr val="accent1"/>
          </a:effectRef>
          <a:fontRef idx="minor">
            <a:schemeClr val="lt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a:ea typeface="+mn-ea"/>
                <a:cs typeface="+mn-cs"/>
              </a:rPr>
              <a:t>Follow-up*: median 2.8 (Q1–Q3 2.3–3.4) years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white"/>
                </a:solidFill>
                <a:effectLst/>
                <a:uLnTx/>
                <a:uFillTx/>
                <a:latin typeface="Calibri"/>
                <a:ea typeface="+mn-ea"/>
                <a:cs typeface="+mn-cs"/>
              </a:rPr>
              <a:t>8242 (44%) patients with potential follow-up </a:t>
            </a:r>
            <a:r>
              <a:rPr kumimoji="0" lang="en-US" sz="1200" b="0" i="0" u="none" strike="noStrike" kern="1200" cap="none" spc="0" normalizeH="0" baseline="0" noProof="0" dirty="0">
                <a:ln>
                  <a:noFill/>
                </a:ln>
                <a:solidFill>
                  <a:prstClr val="white"/>
                </a:solidFill>
                <a:effectLst/>
                <a:uLnTx/>
                <a:uFillTx/>
                <a:latin typeface="Calibri"/>
                <a:ea typeface="+mn-ea"/>
                <a:cs typeface="+mn-cs"/>
              </a:rPr>
              <a:t>≥</a:t>
            </a:r>
            <a:r>
              <a:rPr kumimoji="0" lang="en-US" sz="1200" b="1" i="0" u="none" strike="noStrike" kern="1200" cap="none" spc="0" normalizeH="0" baseline="0" noProof="0" dirty="0">
                <a:ln>
                  <a:noFill/>
                </a:ln>
                <a:solidFill>
                  <a:prstClr val="white"/>
                </a:solidFill>
                <a:effectLst/>
                <a:uLnTx/>
                <a:uFillTx/>
                <a:latin typeface="Calibri"/>
                <a:ea typeface="+mn-ea"/>
                <a:cs typeface="+mn-cs"/>
              </a:rPr>
              <a:t>3 years</a:t>
            </a:r>
          </a:p>
        </p:txBody>
      </p:sp>
      <p:sp>
        <p:nvSpPr>
          <p:cNvPr id="6" name="ZoneTexte 5"/>
          <p:cNvSpPr txBox="1"/>
          <p:nvPr/>
        </p:nvSpPr>
        <p:spPr>
          <a:xfrm>
            <a:off x="3594930" y="1795839"/>
            <a:ext cx="1011303" cy="507831"/>
          </a:xfrm>
          <a:prstGeom prst="rect">
            <a:avLst/>
          </a:prstGeom>
          <a:solidFill>
            <a:srgbClr val="B22222"/>
          </a:solidFill>
          <a:ln/>
        </p:spPr>
        <p:style>
          <a:lnRef idx="0">
            <a:schemeClr val="accent2"/>
          </a:lnRef>
          <a:fillRef idx="3">
            <a:schemeClr val="accent2"/>
          </a:fillRef>
          <a:effectRef idx="3">
            <a:schemeClr val="accent2"/>
          </a:effectRef>
          <a:fontRef idx="minor">
            <a:schemeClr val="lt1"/>
          </a:fontRef>
        </p:style>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white"/>
                </a:solidFill>
                <a:effectLst/>
                <a:uLnTx/>
                <a:uFillTx/>
                <a:latin typeface="Calibri"/>
                <a:ea typeface="+mn-ea"/>
                <a:cs typeface="+mn-cs"/>
              </a:rPr>
              <a:t>Alirocumab</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white"/>
                </a:solidFill>
                <a:effectLst/>
                <a:uLnTx/>
                <a:uFillTx/>
                <a:latin typeface="Calibri"/>
                <a:ea typeface="+mn-ea"/>
                <a:cs typeface="+mn-cs"/>
              </a:rPr>
              <a:t>(N=9462)</a:t>
            </a:r>
          </a:p>
        </p:txBody>
      </p:sp>
      <p:sp>
        <p:nvSpPr>
          <p:cNvPr id="8" name="ZoneTexte 7"/>
          <p:cNvSpPr txBox="1"/>
          <p:nvPr/>
        </p:nvSpPr>
        <p:spPr>
          <a:xfrm>
            <a:off x="4972516" y="1796249"/>
            <a:ext cx="983784" cy="507831"/>
          </a:xfrm>
          <a:prstGeom prst="rect">
            <a:avLst/>
          </a:prstGeom>
          <a:solidFill>
            <a:schemeClr val="accent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white"/>
                </a:solidFill>
                <a:effectLst/>
                <a:uLnTx/>
                <a:uFillTx/>
                <a:latin typeface="Calibri"/>
                <a:ea typeface="+mn-ea"/>
                <a:cs typeface="+mn-cs"/>
              </a:rPr>
              <a:t> Placebo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white"/>
                </a:solidFill>
                <a:effectLst/>
                <a:uLnTx/>
                <a:uFillTx/>
                <a:latin typeface="Calibri"/>
                <a:ea typeface="+mn-ea"/>
                <a:cs typeface="+mn-cs"/>
              </a:rPr>
              <a:t>  (N=9462)  </a:t>
            </a:r>
          </a:p>
        </p:txBody>
      </p:sp>
      <p:sp>
        <p:nvSpPr>
          <p:cNvPr id="19" name="ZoneTexte 5">
            <a:extLst>
              <a:ext uri="{FF2B5EF4-FFF2-40B4-BE49-F238E27FC236}">
                <a16:creationId xmlns:a16="http://schemas.microsoft.com/office/drawing/2014/main" id="{0604BEEC-CF0A-F04A-818E-694570ACCA1D}"/>
              </a:ext>
            </a:extLst>
          </p:cNvPr>
          <p:cNvSpPr txBox="1"/>
          <p:nvPr/>
        </p:nvSpPr>
        <p:spPr>
          <a:xfrm>
            <a:off x="2911693" y="3530519"/>
            <a:ext cx="1711249"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B22222"/>
                </a:solidFill>
                <a:effectLst/>
                <a:uLnTx/>
                <a:uFillTx/>
                <a:latin typeface="Calibri"/>
                <a:ea typeface="+mn-ea"/>
                <a:cs typeface="+mn-cs"/>
              </a:rPr>
              <a:t>1343 (14.2%) </a:t>
            </a:r>
          </a:p>
        </p:txBody>
      </p:sp>
      <p:sp>
        <p:nvSpPr>
          <p:cNvPr id="21" name="ZoneTexte 7">
            <a:extLst>
              <a:ext uri="{FF2B5EF4-FFF2-40B4-BE49-F238E27FC236}">
                <a16:creationId xmlns:a16="http://schemas.microsoft.com/office/drawing/2014/main" id="{09FA9D8F-57CD-D748-961E-1C05C7EFC0EC}"/>
              </a:ext>
            </a:extLst>
          </p:cNvPr>
          <p:cNvSpPr txBox="1"/>
          <p:nvPr/>
        </p:nvSpPr>
        <p:spPr>
          <a:xfrm>
            <a:off x="5040025" y="3530929"/>
            <a:ext cx="1596245"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srgbClr val="4682B4"/>
                </a:solidFill>
                <a:effectLst/>
                <a:uLnTx/>
                <a:uFillTx/>
                <a:latin typeface="Calibri"/>
                <a:ea typeface="+mn-ea"/>
                <a:cs typeface="+mn-cs"/>
              </a:rPr>
              <a:t>1496 (15.8%) </a:t>
            </a:r>
          </a:p>
        </p:txBody>
      </p:sp>
      <p:graphicFrame>
        <p:nvGraphicFramePr>
          <p:cNvPr id="24" name="Tableau 10">
            <a:extLst>
              <a:ext uri="{FF2B5EF4-FFF2-40B4-BE49-F238E27FC236}">
                <a16:creationId xmlns:a16="http://schemas.microsoft.com/office/drawing/2014/main" id="{9B474D9F-D60B-BB42-A6B4-AB926AA2655D}"/>
              </a:ext>
            </a:extLst>
          </p:cNvPr>
          <p:cNvGraphicFramePr>
            <a:graphicFrameLocks noGrp="1"/>
          </p:cNvGraphicFramePr>
          <p:nvPr/>
        </p:nvGraphicFramePr>
        <p:xfrm>
          <a:off x="1" y="3515095"/>
          <a:ext cx="2911692" cy="1128727"/>
        </p:xfrm>
        <a:graphic>
          <a:graphicData uri="http://schemas.openxmlformats.org/drawingml/2006/table">
            <a:tbl>
              <a:tblPr>
                <a:tableStyleId>{B301B821-A1FF-4177-AEE7-76D212191A09}</a:tableStyleId>
              </a:tblPr>
              <a:tblGrid>
                <a:gridCol w="2911692">
                  <a:extLst>
                    <a:ext uri="{9D8B030D-6E8A-4147-A177-3AD203B41FA5}">
                      <a16:colId xmlns:a16="http://schemas.microsoft.com/office/drawing/2014/main" val="20000"/>
                    </a:ext>
                  </a:extLst>
                </a:gridCol>
              </a:tblGrid>
              <a:tr h="304577">
                <a:tc>
                  <a:txBody>
                    <a:bodyPr/>
                    <a:lstStyle/>
                    <a:p>
                      <a:pPr marL="171450" marR="0" indent="-171450" algn="l" defTabSz="457200" rtl="0" eaLnBrk="1" fontAlgn="auto" latinLnBrk="0" hangingPunct="1">
                        <a:lnSpc>
                          <a:spcPct val="90000"/>
                        </a:lnSpc>
                        <a:spcBef>
                          <a:spcPts val="0"/>
                        </a:spcBef>
                        <a:spcAft>
                          <a:spcPts val="0"/>
                        </a:spcAft>
                        <a:buClrTx/>
                        <a:buSzTx/>
                        <a:buFont typeface="Arial" panose="020B0604020202020204" pitchFamily="34" charset="0"/>
                        <a:buChar char="•"/>
                        <a:tabLst/>
                        <a:defRPr/>
                      </a:pPr>
                      <a:r>
                        <a:rPr lang="en-US" sz="1200" b="1" dirty="0"/>
                        <a:t>Premature treatment discontinuation</a:t>
                      </a:r>
                      <a:endParaRPr lang="en-US" sz="1200" b="1" dirty="0">
                        <a:solidFill>
                          <a:schemeClr val="tx1"/>
                        </a:solidFill>
                      </a:endParaRPr>
                    </a:p>
                  </a:txBody>
                  <a:tcPr marL="68580" marR="68580" marT="34290" marB="34290" anchor="ctr">
                    <a:lnL w="3175"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519573">
                <a:tc>
                  <a:txBody>
                    <a:bodyPr/>
                    <a:lstStyle/>
                    <a:p>
                      <a:pPr marL="171450" indent="-171450">
                        <a:lnSpc>
                          <a:spcPct val="90000"/>
                        </a:lnSpc>
                        <a:buFont typeface="Arial" panose="020B0604020202020204" pitchFamily="34" charset="0"/>
                        <a:buChar char="•"/>
                      </a:pPr>
                      <a:r>
                        <a:rPr lang="en-US" sz="1200" b="1" dirty="0"/>
                        <a:t>Blinded switch to placebo (2 consecutive LDL-C values &lt;15 mg/dL)</a:t>
                      </a:r>
                      <a:endParaRPr lang="en-US" sz="1200" b="1" dirty="0">
                        <a:solidFill>
                          <a:schemeClr val="tx1"/>
                        </a:solidFill>
                      </a:endParaRPr>
                    </a:p>
                  </a:txBody>
                  <a:tcPr marL="68580" marR="68580" marT="34290" marB="34290" anchor="ctr">
                    <a:lnL w="3175"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4577">
                <a:tc>
                  <a:txBody>
                    <a:bodyPr/>
                    <a:lstStyle/>
                    <a:p>
                      <a:pPr marL="171450" indent="-171450">
                        <a:lnSpc>
                          <a:spcPct val="90000"/>
                        </a:lnSpc>
                        <a:buFont typeface="Arial" panose="020B0604020202020204" pitchFamily="34" charset="0"/>
                        <a:buChar char="•"/>
                      </a:pPr>
                      <a:r>
                        <a:rPr lang="en-US" sz="1200" b="1" kern="1200" dirty="0">
                          <a:solidFill>
                            <a:schemeClr val="dk1"/>
                          </a:solidFill>
                          <a:latin typeface="+mn-lt"/>
                          <a:ea typeface="+mn-ea"/>
                          <a:cs typeface="+mn-cs"/>
                        </a:rPr>
                        <a:t>Patients lost to follow-up (vital status)</a:t>
                      </a:r>
                    </a:p>
                  </a:txBody>
                  <a:tcPr marL="68580" marR="68580" marT="34290" marB="34290" anchor="ctr">
                    <a:lnL w="3175"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26" name="ZoneTexte 5">
            <a:extLst>
              <a:ext uri="{FF2B5EF4-FFF2-40B4-BE49-F238E27FC236}">
                <a16:creationId xmlns:a16="http://schemas.microsoft.com/office/drawing/2014/main" id="{2532177A-374A-8F42-B9E2-DDC87BB41991}"/>
              </a:ext>
            </a:extLst>
          </p:cNvPr>
          <p:cNvSpPr txBox="1"/>
          <p:nvPr/>
        </p:nvSpPr>
        <p:spPr>
          <a:xfrm>
            <a:off x="2911693" y="3928806"/>
            <a:ext cx="1711249"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B22222"/>
                </a:solidFill>
                <a:effectLst/>
                <a:uLnTx/>
                <a:uFillTx/>
                <a:latin typeface="Calibri"/>
                <a:ea typeface="+mn-ea"/>
                <a:cs typeface="+mn-cs"/>
              </a:rPr>
              <a:t>730 (7.7%)</a:t>
            </a:r>
          </a:p>
        </p:txBody>
      </p:sp>
      <p:sp>
        <p:nvSpPr>
          <p:cNvPr id="27" name="ZoneTexte 7">
            <a:extLst>
              <a:ext uri="{FF2B5EF4-FFF2-40B4-BE49-F238E27FC236}">
                <a16:creationId xmlns:a16="http://schemas.microsoft.com/office/drawing/2014/main" id="{97135AA2-735F-0745-8913-965BBB71162D}"/>
              </a:ext>
            </a:extLst>
          </p:cNvPr>
          <p:cNvSpPr txBox="1"/>
          <p:nvPr/>
        </p:nvSpPr>
        <p:spPr>
          <a:xfrm>
            <a:off x="5040025" y="3929216"/>
            <a:ext cx="1596245"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682B4"/>
                </a:solidFill>
                <a:effectLst/>
                <a:uLnTx/>
                <a:uFillTx/>
                <a:latin typeface="Calibri"/>
                <a:ea typeface="+mn-ea"/>
                <a:cs typeface="+mn-cs"/>
              </a:rPr>
              <a:t>Not applicable</a:t>
            </a:r>
            <a:endParaRPr kumimoji="0" lang="en-US" sz="1400" b="1" i="0" u="none" strike="noStrike" kern="1200" cap="none" spc="0" normalizeH="0" baseline="0" noProof="0" dirty="0">
              <a:ln>
                <a:noFill/>
              </a:ln>
              <a:solidFill>
                <a:prstClr val="white"/>
              </a:solidFill>
              <a:effectLst/>
              <a:uLnTx/>
              <a:uFillTx/>
              <a:latin typeface="Calibri"/>
              <a:ea typeface="+mn-ea"/>
              <a:cs typeface="+mn-cs"/>
            </a:endParaRPr>
          </a:p>
        </p:txBody>
      </p:sp>
      <p:sp>
        <p:nvSpPr>
          <p:cNvPr id="28" name="ZoneTexte 5">
            <a:extLst>
              <a:ext uri="{FF2B5EF4-FFF2-40B4-BE49-F238E27FC236}">
                <a16:creationId xmlns:a16="http://schemas.microsoft.com/office/drawing/2014/main" id="{8D1FF24E-D11C-FF4D-9A3E-938B0B332A21}"/>
              </a:ext>
            </a:extLst>
          </p:cNvPr>
          <p:cNvSpPr txBox="1"/>
          <p:nvPr/>
        </p:nvSpPr>
        <p:spPr>
          <a:xfrm>
            <a:off x="2911693" y="4327093"/>
            <a:ext cx="1711249"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B22222"/>
                </a:solidFill>
                <a:effectLst/>
                <a:uLnTx/>
                <a:uFillTx/>
                <a:latin typeface="Calibri"/>
                <a:ea typeface="+mn-ea"/>
                <a:cs typeface="+mn-cs"/>
              </a:rPr>
              <a:t>14</a:t>
            </a:r>
          </a:p>
        </p:txBody>
      </p:sp>
      <p:sp>
        <p:nvSpPr>
          <p:cNvPr id="29" name="ZoneTexte 7">
            <a:extLst>
              <a:ext uri="{FF2B5EF4-FFF2-40B4-BE49-F238E27FC236}">
                <a16:creationId xmlns:a16="http://schemas.microsoft.com/office/drawing/2014/main" id="{8C3882A7-3EE4-6342-83DE-2CAB7D8EDCA9}"/>
              </a:ext>
            </a:extLst>
          </p:cNvPr>
          <p:cNvSpPr txBox="1"/>
          <p:nvPr/>
        </p:nvSpPr>
        <p:spPr>
          <a:xfrm>
            <a:off x="5040025" y="4327503"/>
            <a:ext cx="1596245" cy="307777"/>
          </a:xfrm>
          <a:prstGeom prst="rect">
            <a:avLst/>
          </a:prstGeom>
          <a:solidFill>
            <a:schemeClr val="bg1"/>
          </a:solidFill>
          <a:ln/>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4682B4"/>
                </a:solidFill>
                <a:effectLst/>
                <a:uLnTx/>
                <a:uFillTx/>
                <a:latin typeface="Calibri"/>
                <a:ea typeface="+mn-ea"/>
                <a:cs typeface="+mn-cs"/>
              </a:rPr>
              <a:t>9</a:t>
            </a:r>
            <a:endParaRPr kumimoji="0" lang="en-US" sz="1400"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426061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Baseline Demographics</a:t>
            </a:r>
          </a:p>
        </p:txBody>
      </p:sp>
      <p:graphicFrame>
        <p:nvGraphicFramePr>
          <p:cNvPr id="4" name="Table 3"/>
          <p:cNvGraphicFramePr>
            <a:graphicFrameLocks noGrp="1"/>
          </p:cNvGraphicFramePr>
          <p:nvPr/>
        </p:nvGraphicFramePr>
        <p:xfrm>
          <a:off x="679731" y="1398086"/>
          <a:ext cx="7857367" cy="2907792"/>
        </p:xfrm>
        <a:graphic>
          <a:graphicData uri="http://schemas.openxmlformats.org/drawingml/2006/table">
            <a:tbl>
              <a:tblPr firstRow="1" bandRow="1">
                <a:tableStyleId>{5C22544A-7EE6-4342-B048-85BDC9FD1C3A}</a:tableStyleId>
              </a:tblPr>
              <a:tblGrid>
                <a:gridCol w="4411946">
                  <a:extLst>
                    <a:ext uri="{9D8B030D-6E8A-4147-A177-3AD203B41FA5}">
                      <a16:colId xmlns:a16="http://schemas.microsoft.com/office/drawing/2014/main" val="20000"/>
                    </a:ext>
                  </a:extLst>
                </a:gridCol>
                <a:gridCol w="1722710">
                  <a:extLst>
                    <a:ext uri="{9D8B030D-6E8A-4147-A177-3AD203B41FA5}">
                      <a16:colId xmlns:a16="http://schemas.microsoft.com/office/drawing/2014/main" val="20001"/>
                    </a:ext>
                  </a:extLst>
                </a:gridCol>
                <a:gridCol w="1722711">
                  <a:extLst>
                    <a:ext uri="{9D8B030D-6E8A-4147-A177-3AD203B41FA5}">
                      <a16:colId xmlns:a16="http://schemas.microsoft.com/office/drawing/2014/main" val="20002"/>
                    </a:ext>
                  </a:extLst>
                </a:gridCol>
              </a:tblGrid>
              <a:tr h="480060">
                <a:tc>
                  <a:txBody>
                    <a:bodyPr/>
                    <a:lstStyle/>
                    <a:p>
                      <a:r>
                        <a:rPr lang="en-US" sz="1800" dirty="0">
                          <a:solidFill>
                            <a:schemeClr val="tx1"/>
                          </a:solidFill>
                          <a:latin typeface="+mn-lt"/>
                        </a:rPr>
                        <a:t>Characteristic</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10000"/>
                  </a:ext>
                </a:extLst>
              </a:tr>
              <a:tr h="274320">
                <a:tc>
                  <a:txBody>
                    <a:bodyPr/>
                    <a:lstStyle/>
                    <a:p>
                      <a:r>
                        <a:rPr lang="en-US" sz="1800" dirty="0">
                          <a:solidFill>
                            <a:schemeClr val="tx1"/>
                          </a:solidFill>
                          <a:latin typeface="+mn-lt"/>
                        </a:rPr>
                        <a:t>Age, years, median (Q1</a:t>
                      </a:r>
                      <a:r>
                        <a:rPr lang="en-US" sz="1800" b="0" dirty="0">
                          <a:solidFill>
                            <a:schemeClr val="tx1"/>
                          </a:solidFill>
                          <a:latin typeface="+mn-lt"/>
                        </a:rPr>
                        <a:t>−</a:t>
                      </a:r>
                      <a:r>
                        <a:rPr lang="en-US" sz="1800" dirty="0">
                          <a:solidFill>
                            <a:schemeClr val="tx1"/>
                          </a:solidFill>
                          <a:latin typeface="+mn-lt"/>
                        </a:rPr>
                        <a:t>Q3)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58 (52−65)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latin typeface="+mn-lt"/>
                        </a:rPr>
                        <a:t>58 (52−65)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2743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Female,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2390 (25.3)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2372 (25.1)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55727429"/>
                  </a:ext>
                </a:extLst>
              </a:tr>
              <a:tr h="274320">
                <a:tc>
                  <a:txBody>
                    <a:bodyPr/>
                    <a:lstStyle/>
                    <a:p>
                      <a:r>
                        <a:rPr lang="en-US" sz="1800" dirty="0">
                          <a:solidFill>
                            <a:schemeClr val="tx1"/>
                          </a:solidFill>
                          <a:latin typeface="+mn-lt"/>
                        </a:rPr>
                        <a:t>Medical history,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789329569"/>
                  </a:ext>
                </a:extLst>
              </a:tr>
              <a:tr h="274320">
                <a:tc>
                  <a:txBody>
                    <a:bodyPr/>
                    <a:lstStyle/>
                    <a:p>
                      <a:pPr marL="228600">
                        <a:lnSpc>
                          <a:spcPct val="115000"/>
                        </a:lnSpc>
                        <a:spcAft>
                          <a:spcPts val="0"/>
                        </a:spcAft>
                      </a:pPr>
                      <a:r>
                        <a:rPr lang="en-US" sz="1800" dirty="0">
                          <a:effectLst/>
                          <a:latin typeface="+mn-lt"/>
                          <a:ea typeface="Calibri" panose="020F0502020204030204" pitchFamily="34" charset="0"/>
                          <a:cs typeface="Times New Roman" panose="02020603050405020304" pitchFamily="18" charset="0"/>
                        </a:rPr>
                        <a:t>Hypertension  </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B22222"/>
                          </a:solidFill>
                          <a:effectLst/>
                          <a:latin typeface="+mn-lt"/>
                          <a:ea typeface="Calibri" panose="020F0502020204030204" pitchFamily="34" charset="0"/>
                          <a:cs typeface="Times New Roman" panose="02020603050405020304" pitchFamily="18" charset="0"/>
                        </a:rPr>
                        <a:t>6205 (65.6)</a:t>
                      </a:r>
                      <a:endParaRPr lang="en-GB" sz="1800" b="1" dirty="0">
                        <a:solidFill>
                          <a:srgbClr val="B22222"/>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4682B4"/>
                          </a:solidFill>
                          <a:effectLst/>
                          <a:latin typeface="+mn-lt"/>
                          <a:ea typeface="Calibri" panose="020F0502020204030204" pitchFamily="34" charset="0"/>
                          <a:cs typeface="Times New Roman" panose="02020603050405020304" pitchFamily="18" charset="0"/>
                        </a:rPr>
                        <a:t>6044 (63.9)</a:t>
                      </a:r>
                      <a:endParaRPr lang="en-GB" sz="1800" b="1" dirty="0">
                        <a:solidFill>
                          <a:srgbClr val="4682B4"/>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519620363"/>
                  </a:ext>
                </a:extLst>
              </a:tr>
              <a:tr h="274320">
                <a:tc>
                  <a:txBody>
                    <a:bodyPr/>
                    <a:lstStyle/>
                    <a:p>
                      <a:pPr marL="228600">
                        <a:lnSpc>
                          <a:spcPct val="115000"/>
                        </a:lnSpc>
                        <a:spcAft>
                          <a:spcPts val="0"/>
                        </a:spcAft>
                      </a:pPr>
                      <a:r>
                        <a:rPr lang="en-GB" sz="1800" dirty="0">
                          <a:effectLst/>
                          <a:latin typeface="+mn-lt"/>
                          <a:ea typeface="Calibri" panose="020F0502020204030204" pitchFamily="34" charset="0"/>
                          <a:cs typeface="Times New Roman" panose="02020603050405020304" pitchFamily="18" charset="0"/>
                        </a:rPr>
                        <a:t>Diabetes mellitus</a:t>
                      </a: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B22222"/>
                          </a:solidFill>
                          <a:effectLst/>
                          <a:latin typeface="+mn-lt"/>
                          <a:ea typeface="Calibri" panose="020F0502020204030204" pitchFamily="34" charset="0"/>
                          <a:cs typeface="Times New Roman" panose="02020603050405020304" pitchFamily="18" charset="0"/>
                        </a:rPr>
                        <a:t>2693 (28.5)</a:t>
                      </a:r>
                      <a:endParaRPr lang="en-GB" sz="1800" b="1" dirty="0">
                        <a:solidFill>
                          <a:srgbClr val="B22222"/>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4682B4"/>
                          </a:solidFill>
                          <a:effectLst/>
                          <a:latin typeface="+mn-lt"/>
                          <a:ea typeface="Calibri" panose="020F0502020204030204" pitchFamily="34" charset="0"/>
                          <a:cs typeface="Times New Roman" panose="02020603050405020304" pitchFamily="18" charset="0"/>
                        </a:rPr>
                        <a:t>2751 (29.1)</a:t>
                      </a:r>
                      <a:endParaRPr lang="en-GB" sz="1800" b="1" dirty="0">
                        <a:solidFill>
                          <a:srgbClr val="4682B4"/>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1038200324"/>
                  </a:ext>
                </a:extLst>
              </a:tr>
              <a:tr h="274320">
                <a:tc>
                  <a:txBody>
                    <a:bodyPr/>
                    <a:lstStyle/>
                    <a:p>
                      <a:pPr marL="228600">
                        <a:lnSpc>
                          <a:spcPct val="115000"/>
                        </a:lnSpc>
                        <a:spcAft>
                          <a:spcPts val="0"/>
                        </a:spcAft>
                      </a:pPr>
                      <a:r>
                        <a:rPr lang="en-US" sz="1800" dirty="0">
                          <a:effectLst/>
                          <a:latin typeface="+mn-lt"/>
                          <a:ea typeface="Calibri" panose="020F0502020204030204" pitchFamily="34" charset="0"/>
                          <a:cs typeface="Times New Roman" panose="02020603050405020304" pitchFamily="18" charset="0"/>
                        </a:rPr>
                        <a:t>Current tobacco smoker </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B22222"/>
                          </a:solidFill>
                          <a:effectLst/>
                          <a:latin typeface="+mn-lt"/>
                          <a:ea typeface="Calibri" panose="020F0502020204030204" pitchFamily="34" charset="0"/>
                          <a:cs typeface="Times New Roman" panose="02020603050405020304" pitchFamily="18" charset="0"/>
                        </a:rPr>
                        <a:t>2282 (24.1)</a:t>
                      </a:r>
                      <a:endParaRPr lang="en-GB" sz="1800" b="1" dirty="0">
                        <a:solidFill>
                          <a:srgbClr val="B22222"/>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4682B4"/>
                          </a:solidFill>
                          <a:effectLst/>
                          <a:latin typeface="+mn-lt"/>
                          <a:ea typeface="Calibri" panose="020F0502020204030204" pitchFamily="34" charset="0"/>
                          <a:cs typeface="Times New Roman" panose="02020603050405020304" pitchFamily="18" charset="0"/>
                        </a:rPr>
                        <a:t>2278 (24.1)</a:t>
                      </a:r>
                      <a:endParaRPr lang="en-GB" sz="1800" b="1" dirty="0">
                        <a:solidFill>
                          <a:srgbClr val="4682B4"/>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802221791"/>
                  </a:ext>
                </a:extLst>
              </a:tr>
              <a:tr h="274320">
                <a:tc>
                  <a:txBody>
                    <a:bodyPr/>
                    <a:lstStyle/>
                    <a:p>
                      <a:pPr indent="228600">
                        <a:lnSpc>
                          <a:spcPct val="115000"/>
                        </a:lnSpc>
                        <a:spcAft>
                          <a:spcPts val="0"/>
                        </a:spcAft>
                      </a:pPr>
                      <a:r>
                        <a:rPr lang="en-US" sz="1800" dirty="0">
                          <a:effectLst/>
                          <a:latin typeface="+mn-lt"/>
                          <a:ea typeface="Calibri" panose="020F0502020204030204" pitchFamily="34" charset="0"/>
                          <a:cs typeface="Times New Roman" panose="02020603050405020304" pitchFamily="18" charset="0"/>
                        </a:rPr>
                        <a:t>Prior MI</a:t>
                      </a:r>
                      <a:endParaRPr lang="en-GB" sz="1800" dirty="0">
                        <a:effectLst/>
                        <a:latin typeface="+mn-lt"/>
                        <a:ea typeface="Calibri" panose="020F0502020204030204" pitchFamily="34" charset="0"/>
                        <a:cs typeface="Times New Roman" panose="02020603050405020304" pitchFamily="18" charset="0"/>
                      </a:endParaRPr>
                    </a:p>
                  </a:txBody>
                  <a:tcPr marL="68580" marR="68580" marT="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B22222"/>
                          </a:solidFill>
                          <a:effectLst/>
                          <a:latin typeface="+mn-lt"/>
                          <a:ea typeface="Calibri" panose="020F0502020204030204" pitchFamily="34" charset="0"/>
                          <a:cs typeface="Times New Roman" panose="02020603050405020304" pitchFamily="18" charset="0"/>
                        </a:rPr>
                        <a:t>1790 (18.9)</a:t>
                      </a:r>
                      <a:endParaRPr lang="en-GB" sz="1800" b="1" dirty="0">
                        <a:solidFill>
                          <a:srgbClr val="B22222"/>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lnSpc>
                          <a:spcPct val="115000"/>
                        </a:lnSpc>
                        <a:spcAft>
                          <a:spcPts val="0"/>
                        </a:spcAft>
                      </a:pPr>
                      <a:r>
                        <a:rPr lang="en-US" sz="1800" b="1" dirty="0">
                          <a:solidFill>
                            <a:srgbClr val="4682B4"/>
                          </a:solidFill>
                          <a:effectLst/>
                          <a:latin typeface="+mn-lt"/>
                          <a:ea typeface="Calibri" panose="020F0502020204030204" pitchFamily="34" charset="0"/>
                          <a:cs typeface="Times New Roman" panose="02020603050405020304" pitchFamily="18" charset="0"/>
                        </a:rPr>
                        <a:t>1843 (19.5)</a:t>
                      </a:r>
                      <a:endParaRPr lang="en-GB" sz="1800" b="1" dirty="0">
                        <a:solidFill>
                          <a:srgbClr val="4682B4"/>
                        </a:solidFill>
                        <a:effectLst/>
                        <a:latin typeface="+mn-lt"/>
                        <a:ea typeface="Calibri" panose="020F0502020204030204" pitchFamily="34" charset="0"/>
                        <a:cs typeface="Times New Roman" panose="02020603050405020304" pitchFamily="18" charset="0"/>
                      </a:endParaRPr>
                    </a:p>
                  </a:txBody>
                  <a:tcPr marL="68580" marR="68580" marT="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354557"/>
                  </a:ext>
                </a:extLst>
              </a:tr>
            </a:tbl>
          </a:graphicData>
        </a:graphic>
      </p:graphicFrame>
    </p:spTree>
    <p:extLst>
      <p:ext uri="{BB962C8B-B14F-4D97-AF65-F5344CB8AC3E}">
        <p14:creationId xmlns:p14="http://schemas.microsoft.com/office/powerpoint/2010/main" val="3265600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0400" y="1396800"/>
          <a:ext cx="7849274" cy="2948940"/>
        </p:xfrm>
        <a:graphic>
          <a:graphicData uri="http://schemas.openxmlformats.org/drawingml/2006/table">
            <a:tbl>
              <a:tblPr firstRow="1" bandRow="1">
                <a:tableStyleId>{5C22544A-7EE6-4342-B048-85BDC9FD1C3A}</a:tableStyleId>
              </a:tblPr>
              <a:tblGrid>
                <a:gridCol w="4520589">
                  <a:extLst>
                    <a:ext uri="{9D8B030D-6E8A-4147-A177-3AD203B41FA5}">
                      <a16:colId xmlns:a16="http://schemas.microsoft.com/office/drawing/2014/main" val="20000"/>
                    </a:ext>
                  </a:extLst>
                </a:gridCol>
                <a:gridCol w="1670666">
                  <a:extLst>
                    <a:ext uri="{9D8B030D-6E8A-4147-A177-3AD203B41FA5}">
                      <a16:colId xmlns:a16="http://schemas.microsoft.com/office/drawing/2014/main" val="20001"/>
                    </a:ext>
                  </a:extLst>
                </a:gridCol>
                <a:gridCol w="1658019">
                  <a:extLst>
                    <a:ext uri="{9D8B030D-6E8A-4147-A177-3AD203B41FA5}">
                      <a16:colId xmlns:a16="http://schemas.microsoft.com/office/drawing/2014/main" val="20002"/>
                    </a:ext>
                  </a:extLst>
                </a:gridCol>
              </a:tblGrid>
              <a:tr h="411480">
                <a:tc>
                  <a:txBody>
                    <a:bodyPr/>
                    <a:lstStyle/>
                    <a:p>
                      <a:pPr>
                        <a:lnSpc>
                          <a:spcPct val="100000"/>
                        </a:lnSpc>
                      </a:pPr>
                      <a:r>
                        <a:rPr lang="en-US" sz="1800" dirty="0">
                          <a:solidFill>
                            <a:schemeClr val="tx1"/>
                          </a:solidFill>
                        </a:rPr>
                        <a:t>Characteristic</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lnSpc>
                          <a:spcPct val="100000"/>
                        </a:lnSpc>
                      </a:pPr>
                      <a:r>
                        <a:rPr lang="en-US" sz="1800" dirty="0">
                          <a:solidFill>
                            <a:srgbClr val="FFFFFF"/>
                          </a:solidFill>
                        </a:rPr>
                        <a:t>Alirocumab</a:t>
                      </a:r>
                    </a:p>
                    <a:p>
                      <a:pPr algn="ctr">
                        <a:lnSpc>
                          <a:spcPct val="100000"/>
                        </a:lnSpc>
                      </a:pPr>
                      <a:r>
                        <a:rPr lang="en-US" sz="1800" dirty="0">
                          <a:solidFill>
                            <a:srgbClr val="FFFFFF"/>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lnSpc>
                          <a:spcPct val="100000"/>
                        </a:lnSpc>
                      </a:pPr>
                      <a:r>
                        <a:rPr lang="en-US" sz="1800" dirty="0">
                          <a:solidFill>
                            <a:srgbClr val="FFFFFF"/>
                          </a:solidFill>
                        </a:rPr>
                        <a:t>Placebo</a:t>
                      </a:r>
                    </a:p>
                    <a:p>
                      <a:pPr algn="ctr">
                        <a:lnSpc>
                          <a:spcPct val="100000"/>
                        </a:lnSpc>
                      </a:pPr>
                      <a:r>
                        <a:rPr lang="en-US" sz="1800" dirty="0">
                          <a:solidFill>
                            <a:srgbClr val="FFFFFF"/>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10000"/>
                  </a:ext>
                </a:extLst>
              </a:tr>
              <a:tr h="305964">
                <a:tc>
                  <a:txBody>
                    <a:bodyPr/>
                    <a:lstStyle/>
                    <a:p>
                      <a:pPr>
                        <a:lnSpc>
                          <a:spcPct val="100000"/>
                        </a:lnSpc>
                      </a:pPr>
                      <a:r>
                        <a:rPr lang="en-US" sz="1800" dirty="0">
                          <a:solidFill>
                            <a:schemeClr val="tx1"/>
                          </a:solidFill>
                        </a:rPr>
                        <a:t>Time</a:t>
                      </a:r>
                      <a:r>
                        <a:rPr lang="en-US" sz="1800" baseline="0" dirty="0">
                          <a:solidFill>
                            <a:schemeClr val="tx1"/>
                          </a:solidFill>
                        </a:rPr>
                        <a:t> from index ACS to randomization</a:t>
                      </a:r>
                      <a:r>
                        <a:rPr lang="en-US" sz="1800" dirty="0">
                          <a:solidFill>
                            <a:schemeClr val="tx1"/>
                          </a:solidFill>
                        </a:rPr>
                        <a:t>, months</a:t>
                      </a:r>
                      <a:r>
                        <a:rPr lang="en-US" sz="1800" dirty="0">
                          <a:solidFill>
                            <a:schemeClr val="tx1"/>
                          </a:solidFill>
                          <a:latin typeface="+mn-lt"/>
                        </a:rPr>
                        <a:t>, median (Q1</a:t>
                      </a:r>
                      <a:r>
                        <a:rPr lang="en-US" sz="1800" b="0" dirty="0">
                          <a:solidFill>
                            <a:schemeClr val="tx1"/>
                          </a:solidFill>
                          <a:latin typeface="+mn-lt"/>
                        </a:rPr>
                        <a:t>−</a:t>
                      </a:r>
                      <a:r>
                        <a:rPr lang="en-US" sz="1800" dirty="0">
                          <a:solidFill>
                            <a:schemeClr val="tx1"/>
                          </a:solidFill>
                          <a:latin typeface="+mn-lt"/>
                        </a:rPr>
                        <a:t>Q3)</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00000"/>
                        </a:lnSpc>
                      </a:pPr>
                      <a:r>
                        <a:rPr lang="en-US" sz="1800" b="1" dirty="0">
                          <a:solidFill>
                            <a:srgbClr val="B22222"/>
                          </a:solidFill>
                        </a:rPr>
                        <a:t>2.6 (1.7−4.4)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00000"/>
                        </a:lnSpc>
                      </a:pPr>
                      <a:r>
                        <a:rPr lang="en-US" sz="1800" b="1" dirty="0">
                          <a:solidFill>
                            <a:srgbClr val="4682B4"/>
                          </a:solidFill>
                        </a:rPr>
                        <a:t>2.6 (1.7−4.3)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150015">
                <a:tc>
                  <a:txBody>
                    <a:bodyPr/>
                    <a:lstStyle/>
                    <a:p>
                      <a:pPr marL="9525" marR="0" lvl="1"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ACS type,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046463354"/>
                  </a:ext>
                </a:extLst>
              </a:tr>
              <a:tr h="240030">
                <a:tc>
                  <a:txBody>
                    <a:bodyPr/>
                    <a:lstStyle/>
                    <a:p>
                      <a:pPr marL="360363" marR="0" lvl="1"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NSTEMI</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4574 (48.4)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4601 (48.7)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2853164412"/>
                  </a:ext>
                </a:extLst>
              </a:tr>
              <a:tr h="240030">
                <a:tc>
                  <a:txBody>
                    <a:bodyPr/>
                    <a:lstStyle/>
                    <a:p>
                      <a:pPr lvl="1">
                        <a:lnSpc>
                          <a:spcPct val="100000"/>
                        </a:lnSpc>
                      </a:pPr>
                      <a:r>
                        <a:rPr lang="en-US" sz="1800" dirty="0">
                          <a:solidFill>
                            <a:schemeClr val="tx1"/>
                          </a:solidFill>
                        </a:rPr>
                        <a:t>STEMI</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3301 (35.0)</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3235 (34.2)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6350" cap="flat" cmpd="sng" algn="ctr">
                      <a:solidFill>
                        <a:schemeClr val="tx1">
                          <a:lumMod val="50000"/>
                          <a:lumOff val="50000"/>
                        </a:schemeClr>
                      </a:solidFill>
                      <a:prstDash val="solid"/>
                      <a:round/>
                      <a:headEnd type="none" w="med" len="med"/>
                      <a:tailEnd type="none" w="med" len="med"/>
                    </a:lnB>
                    <a:noFill/>
                  </a:tcPr>
                </a:tc>
                <a:extLst>
                  <a:ext uri="{0D108BD9-81ED-4DB2-BD59-A6C34878D82A}">
                    <a16:rowId xmlns:a16="http://schemas.microsoft.com/office/drawing/2014/main" val="3310406496"/>
                  </a:ext>
                </a:extLst>
              </a:tr>
              <a:tr h="240030">
                <a:tc>
                  <a:txBody>
                    <a:bodyPr/>
                    <a:lstStyle/>
                    <a:p>
                      <a:pPr lvl="1">
                        <a:lnSpc>
                          <a:spcPct val="100000"/>
                        </a:lnSpc>
                      </a:pPr>
                      <a:r>
                        <a:rPr lang="en-US" sz="1800" dirty="0">
                          <a:solidFill>
                            <a:schemeClr val="tx1"/>
                          </a:solidFill>
                        </a:rPr>
                        <a:t>Unstable angina</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lnSpc>
                          <a:spcPct val="100000"/>
                        </a:lnSpc>
                      </a:pPr>
                      <a:r>
                        <a:rPr lang="en-US" sz="1800" b="1" dirty="0">
                          <a:solidFill>
                            <a:srgbClr val="B22222"/>
                          </a:solidFill>
                          <a:latin typeface="+mn-lt"/>
                        </a:rPr>
                        <a:t>1568 (16.6)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lnSpc>
                          <a:spcPct val="100000"/>
                        </a:lnSpc>
                      </a:pPr>
                      <a:r>
                        <a:rPr lang="en-US" sz="1800" b="1" dirty="0">
                          <a:solidFill>
                            <a:srgbClr val="4682B4"/>
                          </a:solidFill>
                          <a:latin typeface="+mn-lt"/>
                        </a:rPr>
                        <a:t>1614 (17.1)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6350" cap="flat" cmpd="sng" algn="ctr">
                      <a:solidFill>
                        <a:schemeClr val="tx1">
                          <a:lumMod val="50000"/>
                          <a:lumOff val="50000"/>
                        </a:schemeClr>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40030">
                <a:tc>
                  <a:txBody>
                    <a:bodyPr/>
                    <a:lstStyle/>
                    <a:p>
                      <a:pPr marL="0" lvl="1" indent="0">
                        <a:lnSpc>
                          <a:spcPct val="100000"/>
                        </a:lnSpc>
                        <a:tabLst/>
                      </a:pPr>
                      <a:r>
                        <a:rPr lang="en-US" sz="1800" dirty="0">
                          <a:solidFill>
                            <a:schemeClr val="tx1"/>
                          </a:solidFill>
                        </a:rPr>
                        <a:t>Revascularization for index ACS,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00000"/>
                        </a:lnSpc>
                      </a:pPr>
                      <a:r>
                        <a:rPr lang="en-US" sz="1800" b="1" dirty="0">
                          <a:solidFill>
                            <a:srgbClr val="B22222"/>
                          </a:solidFill>
                          <a:latin typeface="+mn-lt"/>
                        </a:rPr>
                        <a:t>6798</a:t>
                      </a:r>
                      <a:r>
                        <a:rPr lang="en-US" sz="1800" b="1" baseline="0" dirty="0">
                          <a:solidFill>
                            <a:srgbClr val="B22222"/>
                          </a:solidFill>
                          <a:latin typeface="+mn-lt"/>
                        </a:rPr>
                        <a:t> (71.8)</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00000"/>
                        </a:lnSpc>
                      </a:pPr>
                      <a:r>
                        <a:rPr lang="en-US" sz="1800" b="1" dirty="0">
                          <a:solidFill>
                            <a:srgbClr val="4682B4"/>
                          </a:solidFill>
                          <a:latin typeface="+mn-lt"/>
                        </a:rPr>
                        <a:t>6878</a:t>
                      </a:r>
                      <a:r>
                        <a:rPr lang="en-US" sz="1800" b="1" baseline="0" dirty="0">
                          <a:solidFill>
                            <a:srgbClr val="4682B4"/>
                          </a:solidFill>
                          <a:latin typeface="+mn-lt"/>
                        </a:rPr>
                        <a:t> (72.7)</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
        <p:nvSpPr>
          <p:cNvPr id="6" name="Title 5">
            <a:extLst>
              <a:ext uri="{FF2B5EF4-FFF2-40B4-BE49-F238E27FC236}">
                <a16:creationId xmlns:a16="http://schemas.microsoft.com/office/drawing/2014/main" id="{10AF857B-7AB8-A040-8721-85C9F4B33104}"/>
              </a:ext>
            </a:extLst>
          </p:cNvPr>
          <p:cNvSpPr>
            <a:spLocks noGrp="1"/>
          </p:cNvSpPr>
          <p:nvPr>
            <p:ph type="title"/>
          </p:nvPr>
        </p:nvSpPr>
        <p:spPr/>
        <p:txBody>
          <a:bodyPr/>
          <a:lstStyle/>
          <a:p>
            <a:r>
              <a:rPr lang="en-US" dirty="0"/>
              <a:t>Baseline Index Events</a:t>
            </a:r>
          </a:p>
        </p:txBody>
      </p:sp>
    </p:spTree>
    <p:extLst>
      <p:ext uri="{BB962C8B-B14F-4D97-AF65-F5344CB8AC3E}">
        <p14:creationId xmlns:p14="http://schemas.microsoft.com/office/powerpoint/2010/main" val="2556432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Baseline Lipid Characteristics</a:t>
            </a:r>
          </a:p>
        </p:txBody>
      </p:sp>
      <p:graphicFrame>
        <p:nvGraphicFramePr>
          <p:cNvPr id="4" name="Table 3"/>
          <p:cNvGraphicFramePr>
            <a:graphicFrameLocks noGrp="1"/>
          </p:cNvGraphicFramePr>
          <p:nvPr/>
        </p:nvGraphicFramePr>
        <p:xfrm>
          <a:off x="680400" y="1396800"/>
          <a:ext cx="7824998" cy="2675580"/>
        </p:xfrm>
        <a:graphic>
          <a:graphicData uri="http://schemas.openxmlformats.org/drawingml/2006/table">
            <a:tbl>
              <a:tblPr firstRow="1" bandRow="1">
                <a:tableStyleId>{5C22544A-7EE6-4342-B048-85BDC9FD1C3A}</a:tableStyleId>
              </a:tblPr>
              <a:tblGrid>
                <a:gridCol w="4103263">
                  <a:extLst>
                    <a:ext uri="{9D8B030D-6E8A-4147-A177-3AD203B41FA5}">
                      <a16:colId xmlns:a16="http://schemas.microsoft.com/office/drawing/2014/main" val="20000"/>
                    </a:ext>
                  </a:extLst>
                </a:gridCol>
                <a:gridCol w="1873950">
                  <a:extLst>
                    <a:ext uri="{9D8B030D-6E8A-4147-A177-3AD203B41FA5}">
                      <a16:colId xmlns:a16="http://schemas.microsoft.com/office/drawing/2014/main" val="20001"/>
                    </a:ext>
                  </a:extLst>
                </a:gridCol>
                <a:gridCol w="1847785">
                  <a:extLst>
                    <a:ext uri="{9D8B030D-6E8A-4147-A177-3AD203B41FA5}">
                      <a16:colId xmlns:a16="http://schemas.microsoft.com/office/drawing/2014/main" val="20002"/>
                    </a:ext>
                  </a:extLst>
                </a:gridCol>
              </a:tblGrid>
              <a:tr h="263569">
                <a:tc>
                  <a:txBody>
                    <a:bodyPr/>
                    <a:lstStyle/>
                    <a:p>
                      <a:r>
                        <a:rPr lang="en-US" sz="1800" dirty="0">
                          <a:solidFill>
                            <a:schemeClr val="tx1"/>
                          </a:solidFill>
                          <a:latin typeface="+mn-lt"/>
                        </a:rPr>
                        <a:t>Characteristic, mg/dL, median (Q1</a:t>
                      </a:r>
                      <a:r>
                        <a:rPr lang="mr-IN" sz="1800" b="1" baseline="0" dirty="0">
                          <a:solidFill>
                            <a:schemeClr val="tx1"/>
                          </a:solidFill>
                          <a:latin typeface="+mn-lt"/>
                        </a:rPr>
                        <a:t>–</a:t>
                      </a:r>
                      <a:r>
                        <a:rPr lang="en-US" sz="1800" dirty="0">
                          <a:solidFill>
                            <a:schemeClr val="tx1"/>
                          </a:solidFill>
                          <a:latin typeface="+mn-lt"/>
                        </a:rPr>
                        <a:t>Q3)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10000"/>
                  </a:ext>
                </a:extLst>
              </a:tr>
              <a:tr h="318059">
                <a:tc>
                  <a:txBody>
                    <a:bodyPr/>
                    <a:lstStyle/>
                    <a:p>
                      <a:r>
                        <a:rPr lang="en-US" sz="1800" dirty="0">
                          <a:solidFill>
                            <a:schemeClr val="tx1"/>
                          </a:solidFill>
                          <a:latin typeface="+mn-lt"/>
                        </a:rPr>
                        <a:t>LDL-C</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87 (73</a:t>
                      </a:r>
                      <a:r>
                        <a:rPr lang="mr-IN" sz="1800" b="1" baseline="0" dirty="0">
                          <a:solidFill>
                            <a:srgbClr val="B22222"/>
                          </a:solidFill>
                          <a:latin typeface="+mn-lt"/>
                        </a:rPr>
                        <a:t>–</a:t>
                      </a:r>
                      <a:r>
                        <a:rPr lang="en-US" sz="1800" b="1" baseline="0" dirty="0">
                          <a:solidFill>
                            <a:srgbClr val="B22222"/>
                          </a:solidFill>
                          <a:latin typeface="+mn-lt"/>
                        </a:rPr>
                        <a:t>104)</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87 (73</a:t>
                      </a:r>
                      <a:r>
                        <a:rPr lang="mr-IN" sz="1800" b="1" baseline="0" dirty="0">
                          <a:solidFill>
                            <a:srgbClr val="4682B4"/>
                          </a:solidFill>
                          <a:latin typeface="+mn-lt"/>
                        </a:rPr>
                        <a:t>–</a:t>
                      </a:r>
                      <a:r>
                        <a:rPr lang="en-US" sz="1800" b="1" baseline="0" dirty="0">
                          <a:solidFill>
                            <a:srgbClr val="4682B4"/>
                          </a:solidFill>
                          <a:latin typeface="+mn-lt"/>
                        </a:rPr>
                        <a:t>104)</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3431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Non-HDL-C</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115 (99−136)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latin typeface="+mn-lt"/>
                        </a:rPr>
                        <a:t>115 (99−137)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3"/>
                  </a:ext>
                </a:extLst>
              </a:tr>
              <a:tr h="343140">
                <a:tc>
                  <a:txBody>
                    <a:bodyPr/>
                    <a:lstStyle/>
                    <a:p>
                      <a:r>
                        <a:rPr lang="en-US" sz="1800" dirty="0">
                          <a:solidFill>
                            <a:schemeClr val="tx1"/>
                          </a:solidFill>
                          <a:latin typeface="+mn-lt"/>
                        </a:rPr>
                        <a:t>Apolipoprotein B</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79 (69−93)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latin typeface="+mn-lt"/>
                        </a:rPr>
                        <a:t>80 (69−93)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5"/>
                  </a:ext>
                </a:extLst>
              </a:tr>
              <a:tr h="30544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mn-lt"/>
                        </a:rPr>
                        <a:t>HDL-C</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43</a:t>
                      </a:r>
                      <a:r>
                        <a:rPr lang="en-US" sz="1800" b="1" baseline="0" dirty="0">
                          <a:solidFill>
                            <a:srgbClr val="B22222"/>
                          </a:solidFill>
                          <a:latin typeface="+mn-lt"/>
                        </a:rPr>
                        <a:t> </a:t>
                      </a:r>
                      <a:r>
                        <a:rPr lang="en-US" sz="1800" b="1" dirty="0">
                          <a:solidFill>
                            <a:srgbClr val="B22222"/>
                          </a:solidFill>
                          <a:latin typeface="+mn-lt"/>
                        </a:rPr>
                        <a:t>(37−50)</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latin typeface="+mn-lt"/>
                        </a:rPr>
                        <a:t>42 (36−50)</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343140">
                <a:tc>
                  <a:txBody>
                    <a:bodyPr/>
                    <a:lstStyle/>
                    <a:p>
                      <a:r>
                        <a:rPr lang="en-US" sz="1800" dirty="0">
                          <a:solidFill>
                            <a:schemeClr val="tx1"/>
                          </a:solidFill>
                          <a:latin typeface="+mn-lt"/>
                        </a:rPr>
                        <a:t>Triglycerides</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129 (94−181)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129 (95−183)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4"/>
                  </a:ext>
                </a:extLst>
              </a:tr>
              <a:tr h="343140">
                <a:tc>
                  <a:txBody>
                    <a:bodyPr/>
                    <a:lstStyle/>
                    <a:p>
                      <a:r>
                        <a:rPr lang="en-US" sz="1800" dirty="0">
                          <a:solidFill>
                            <a:schemeClr val="tx1"/>
                          </a:solidFill>
                          <a:latin typeface="+mn-lt"/>
                        </a:rPr>
                        <a:t>Lipoprotein(a)</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latin typeface="+mn-lt"/>
                        </a:rPr>
                        <a:t>21 (7−59)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22</a:t>
                      </a:r>
                      <a:r>
                        <a:rPr lang="en-US" sz="1800" b="1" baseline="0" dirty="0">
                          <a:solidFill>
                            <a:srgbClr val="4682B4"/>
                          </a:solidFill>
                          <a:latin typeface="+mn-lt"/>
                        </a:rPr>
                        <a:t> (7−60)</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5" name="TextBox 4">
            <a:extLst>
              <a:ext uri="{FF2B5EF4-FFF2-40B4-BE49-F238E27FC236}">
                <a16:creationId xmlns:a16="http://schemas.microsoft.com/office/drawing/2014/main" id="{B938DD8E-CCEA-EE4F-8068-5EB4E5C1F579}"/>
              </a:ext>
            </a:extLst>
          </p:cNvPr>
          <p:cNvSpPr txBox="1"/>
          <p:nvPr/>
        </p:nvSpPr>
        <p:spPr>
          <a:xfrm>
            <a:off x="585106" y="4240221"/>
            <a:ext cx="790942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92.5% of patients qualified on the basis of LDL-C ≥70 mg/dL</a:t>
            </a:r>
          </a:p>
        </p:txBody>
      </p:sp>
    </p:spTree>
    <p:extLst>
      <p:ext uri="{BB962C8B-B14F-4D97-AF65-F5344CB8AC3E}">
        <p14:creationId xmlns:p14="http://schemas.microsoft.com/office/powerpoint/2010/main" val="4169896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80400" y="1396800"/>
          <a:ext cx="7849274" cy="2331720"/>
        </p:xfrm>
        <a:graphic>
          <a:graphicData uri="http://schemas.openxmlformats.org/drawingml/2006/table">
            <a:tbl>
              <a:tblPr firstRow="1" bandRow="1">
                <a:tableStyleId>{5C22544A-7EE6-4342-B048-85BDC9FD1C3A}</a:tableStyleId>
              </a:tblPr>
              <a:tblGrid>
                <a:gridCol w="4520589">
                  <a:extLst>
                    <a:ext uri="{9D8B030D-6E8A-4147-A177-3AD203B41FA5}">
                      <a16:colId xmlns:a16="http://schemas.microsoft.com/office/drawing/2014/main" val="20000"/>
                    </a:ext>
                  </a:extLst>
                </a:gridCol>
                <a:gridCol w="1670666">
                  <a:extLst>
                    <a:ext uri="{9D8B030D-6E8A-4147-A177-3AD203B41FA5}">
                      <a16:colId xmlns:a16="http://schemas.microsoft.com/office/drawing/2014/main" val="20001"/>
                    </a:ext>
                  </a:extLst>
                </a:gridCol>
                <a:gridCol w="1658019">
                  <a:extLst>
                    <a:ext uri="{9D8B030D-6E8A-4147-A177-3AD203B41FA5}">
                      <a16:colId xmlns:a16="http://schemas.microsoft.com/office/drawing/2014/main" val="20002"/>
                    </a:ext>
                  </a:extLst>
                </a:gridCol>
              </a:tblGrid>
              <a:tr h="440008">
                <a:tc>
                  <a:txBody>
                    <a:bodyPr/>
                    <a:lstStyle/>
                    <a:p>
                      <a:pPr>
                        <a:lnSpc>
                          <a:spcPct val="100000"/>
                        </a:lnSpc>
                      </a:pPr>
                      <a:r>
                        <a:rPr lang="en-US" sz="1800" dirty="0">
                          <a:solidFill>
                            <a:schemeClr val="tx1"/>
                          </a:solidFill>
                        </a:rPr>
                        <a:t>Therapy, n (%)</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0000"/>
                        </a:lnSpc>
                      </a:pPr>
                      <a:r>
                        <a:rPr lang="en-US" sz="1800" dirty="0">
                          <a:solidFill>
                            <a:srgbClr val="FFFFFF"/>
                          </a:solidFill>
                        </a:rPr>
                        <a:t>Alirocumab</a:t>
                      </a:r>
                    </a:p>
                    <a:p>
                      <a:pPr algn="ctr">
                        <a:lnSpc>
                          <a:spcPct val="100000"/>
                        </a:lnSpc>
                      </a:pPr>
                      <a:r>
                        <a:rPr lang="en-US" sz="1800" dirty="0">
                          <a:solidFill>
                            <a:srgbClr val="FFFFFF"/>
                          </a:solidFill>
                        </a:rPr>
                        <a:t>(N=9462)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22222"/>
                    </a:solidFill>
                  </a:tcPr>
                </a:tc>
                <a:tc>
                  <a:txBody>
                    <a:bodyPr/>
                    <a:lstStyle/>
                    <a:p>
                      <a:pPr algn="ctr">
                        <a:lnSpc>
                          <a:spcPct val="100000"/>
                        </a:lnSpc>
                      </a:pPr>
                      <a:r>
                        <a:rPr lang="en-US" sz="1800" dirty="0">
                          <a:solidFill>
                            <a:srgbClr val="FFFFFF"/>
                          </a:solidFill>
                        </a:rPr>
                        <a:t>Placebo</a:t>
                      </a:r>
                    </a:p>
                    <a:p>
                      <a:pPr algn="ctr">
                        <a:lnSpc>
                          <a:spcPct val="100000"/>
                        </a:lnSpc>
                      </a:pPr>
                      <a:r>
                        <a:rPr lang="en-US" sz="1800" dirty="0">
                          <a:solidFill>
                            <a:srgbClr val="FFFFFF"/>
                          </a:solidFill>
                        </a:rPr>
                        <a:t>(N=9462)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682B4"/>
                    </a:solidFill>
                  </a:tcPr>
                </a:tc>
                <a:extLst>
                  <a:ext uri="{0D108BD9-81ED-4DB2-BD59-A6C34878D82A}">
                    <a16:rowId xmlns:a16="http://schemas.microsoft.com/office/drawing/2014/main" val="10000"/>
                  </a:ext>
                </a:extLst>
              </a:tr>
              <a:tr h="244449">
                <a:tc>
                  <a:txBody>
                    <a:bodyPr/>
                    <a:lstStyle/>
                    <a:p>
                      <a:pPr marL="9525" marR="0" lvl="1" indent="0" algn="l" defTabSz="91440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rPr>
                        <a:t>High-dose atorvastatin/rosuvastatin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8380 (88.6)</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4682B4"/>
                          </a:solidFill>
                          <a:latin typeface="+mn-lt"/>
                        </a:rPr>
                        <a:t>8431</a:t>
                      </a:r>
                      <a:r>
                        <a:rPr lang="en-US" sz="1800" b="1" baseline="0" dirty="0">
                          <a:solidFill>
                            <a:srgbClr val="4682B4"/>
                          </a:solidFill>
                          <a:latin typeface="+mn-lt"/>
                        </a:rPr>
                        <a:t> (89.1)</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4079820"/>
                  </a:ext>
                </a:extLst>
              </a:tr>
              <a:tr h="244449">
                <a:tc>
                  <a:txBody>
                    <a:bodyPr/>
                    <a:lstStyle/>
                    <a:p>
                      <a:pPr marL="9525" lvl="1" indent="0">
                        <a:lnSpc>
                          <a:spcPct val="100000"/>
                        </a:lnSpc>
                        <a:tabLst/>
                      </a:pPr>
                      <a:r>
                        <a:rPr lang="en-US" sz="1800" baseline="0" dirty="0">
                          <a:solidFill>
                            <a:schemeClr val="tx1"/>
                          </a:solidFill>
                        </a:rPr>
                        <a:t>Low-/moderate-dose atorvastatin/rosuvastatin</a:t>
                      </a:r>
                      <a:endParaRPr lang="en-US" sz="1800" dirty="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830 (8.8)</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rgbClr val="4682B4"/>
                          </a:solidFill>
                          <a:latin typeface="+mn-lt"/>
                        </a:rPr>
                        <a:t>777 (8.2)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32802073"/>
                  </a:ext>
                </a:extLst>
              </a:tr>
              <a:tr h="244449">
                <a:tc>
                  <a:txBody>
                    <a:bodyPr/>
                    <a:lstStyle/>
                    <a:p>
                      <a:pPr marL="9525" lvl="1" indent="0">
                        <a:lnSpc>
                          <a:spcPct val="100000"/>
                        </a:lnSpc>
                        <a:tabLst/>
                      </a:pPr>
                      <a:r>
                        <a:rPr lang="en-US" sz="1800" baseline="0" dirty="0">
                          <a:solidFill>
                            <a:schemeClr val="tx1"/>
                          </a:solidFill>
                        </a:rPr>
                        <a:t>Other statin</a:t>
                      </a:r>
                      <a:endParaRPr lang="en-US" sz="1800" dirty="0">
                        <a:solidFill>
                          <a:schemeClr val="tx1"/>
                        </a:solidFill>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19 (0.2)</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rgbClr val="4682B4"/>
                          </a:solidFill>
                          <a:latin typeface="+mn-lt"/>
                        </a:rPr>
                        <a:t>27 (0.3)</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5892222"/>
                  </a:ext>
                </a:extLst>
              </a:tr>
              <a:tr h="244449">
                <a:tc>
                  <a:txBody>
                    <a:bodyPr/>
                    <a:lstStyle/>
                    <a:p>
                      <a:pPr marL="9525" marR="0" lvl="2" indent="0" algn="l" defTabSz="914400" rtl="0" eaLnBrk="1" fontAlgn="auto" latinLnBrk="0" hangingPunct="1">
                        <a:lnSpc>
                          <a:spcPct val="100000"/>
                        </a:lnSpc>
                        <a:spcBef>
                          <a:spcPts val="0"/>
                        </a:spcBef>
                        <a:spcAft>
                          <a:spcPts val="0"/>
                        </a:spcAft>
                        <a:buClrTx/>
                        <a:buSzTx/>
                        <a:buFontTx/>
                        <a:buNone/>
                        <a:tabLst/>
                        <a:defRPr/>
                      </a:pPr>
                      <a:r>
                        <a:rPr lang="en-US" sz="1800" baseline="0" dirty="0">
                          <a:solidFill>
                            <a:schemeClr val="tx1"/>
                          </a:solidFill>
                        </a:rPr>
                        <a:t>Ezetimibe, with or without statin</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b="1" dirty="0">
                          <a:solidFill>
                            <a:srgbClr val="B22222"/>
                          </a:solidFill>
                          <a:effectLst/>
                          <a:latin typeface="+mn-lt"/>
                          <a:ea typeface="Calibri" panose="020F0502020204030204" pitchFamily="34" charset="0"/>
                          <a:cs typeface="Times New Roman" panose="02020603050405020304" pitchFamily="18" charset="0"/>
                        </a:rPr>
                        <a:t>269 (2.8)</a:t>
                      </a:r>
                      <a:endParaRPr lang="en-GB" sz="1800" b="1" dirty="0">
                        <a:solidFill>
                          <a:srgbClr val="B22222"/>
                        </a:solidFill>
                        <a:effectLst/>
                        <a:latin typeface="+mn-lt"/>
                        <a:ea typeface="Calibri" panose="020F0502020204030204" pitchFamily="34" charset="0"/>
                        <a:cs typeface="Times New Roman" panose="02020603050405020304" pitchFamily="18" charset="0"/>
                      </a:endParaRPr>
                    </a:p>
                  </a:txBody>
                  <a:tcPr marL="51435" marR="5143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0000"/>
                        </a:lnSpc>
                        <a:spcAft>
                          <a:spcPts val="0"/>
                        </a:spcAft>
                      </a:pPr>
                      <a:r>
                        <a:rPr lang="en-US" sz="1800" b="1" dirty="0">
                          <a:solidFill>
                            <a:srgbClr val="4682B4"/>
                          </a:solidFill>
                          <a:effectLst/>
                          <a:latin typeface="+mn-lt"/>
                          <a:ea typeface="Calibri" panose="020F0502020204030204" pitchFamily="34" charset="0"/>
                          <a:cs typeface="Times New Roman" panose="02020603050405020304" pitchFamily="18" charset="0"/>
                        </a:rPr>
                        <a:t>285 (3.0)</a:t>
                      </a:r>
                      <a:endParaRPr lang="en-GB" sz="1800" b="1" dirty="0">
                        <a:solidFill>
                          <a:srgbClr val="4682B4"/>
                        </a:solidFill>
                        <a:effectLst/>
                        <a:latin typeface="+mn-lt"/>
                        <a:ea typeface="Calibri" panose="020F0502020204030204" pitchFamily="34" charset="0"/>
                        <a:cs typeface="Times New Roman" panose="02020603050405020304" pitchFamily="18" charset="0"/>
                      </a:endParaRPr>
                    </a:p>
                  </a:txBody>
                  <a:tcPr marL="51435" marR="51435"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321092"/>
                  </a:ext>
                </a:extLst>
              </a:tr>
              <a:tr h="244449">
                <a:tc>
                  <a:txBody>
                    <a:bodyPr/>
                    <a:lstStyle/>
                    <a:p>
                      <a:pPr marL="9525" lvl="1" indent="0">
                        <a:lnSpc>
                          <a:spcPct val="100000"/>
                        </a:lnSpc>
                        <a:tabLst/>
                      </a:pPr>
                      <a:r>
                        <a:rPr lang="en-US" sz="1800" dirty="0">
                          <a:solidFill>
                            <a:schemeClr val="tx1"/>
                          </a:solidFill>
                        </a:rPr>
                        <a:t>No lipid-lowering therapy*</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dirty="0">
                          <a:solidFill>
                            <a:srgbClr val="B22222"/>
                          </a:solidFill>
                          <a:latin typeface="+mn-lt"/>
                        </a:rPr>
                        <a:t>87 (0.9)</a:t>
                      </a: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baseline="0" dirty="0">
                          <a:solidFill>
                            <a:srgbClr val="4682B4"/>
                          </a:solidFill>
                          <a:latin typeface="+mn-lt"/>
                        </a:rPr>
                        <a:t>91 (1.0)</a:t>
                      </a:r>
                      <a:endParaRPr lang="en-US" sz="1800" b="1" dirty="0">
                        <a:solidFill>
                          <a:srgbClr val="4682B4"/>
                        </a:solidFill>
                        <a:latin typeface="+mn-lt"/>
                      </a:endParaRPr>
                    </a:p>
                  </a:txBody>
                  <a:tcPr marL="68580" marR="6858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4641938"/>
                  </a:ext>
                </a:extLst>
              </a:tr>
            </a:tbl>
          </a:graphicData>
        </a:graphic>
      </p:graphicFrame>
      <p:sp>
        <p:nvSpPr>
          <p:cNvPr id="6" name="Title 5">
            <a:extLst>
              <a:ext uri="{FF2B5EF4-FFF2-40B4-BE49-F238E27FC236}">
                <a16:creationId xmlns:a16="http://schemas.microsoft.com/office/drawing/2014/main" id="{3731DF1E-61DA-8444-9752-83C84EE98C8A}"/>
              </a:ext>
            </a:extLst>
          </p:cNvPr>
          <p:cNvSpPr>
            <a:spLocks noGrp="1"/>
          </p:cNvSpPr>
          <p:nvPr>
            <p:ph type="title"/>
          </p:nvPr>
        </p:nvSpPr>
        <p:spPr/>
        <p:txBody>
          <a:bodyPr/>
          <a:lstStyle/>
          <a:p>
            <a:r>
              <a:rPr lang="en-US" dirty="0"/>
              <a:t>Baseline Lipid-Lowering Therapy</a:t>
            </a:r>
          </a:p>
        </p:txBody>
      </p:sp>
      <p:sp>
        <p:nvSpPr>
          <p:cNvPr id="5" name="TextBox 4">
            <a:extLst>
              <a:ext uri="{FF2B5EF4-FFF2-40B4-BE49-F238E27FC236}">
                <a16:creationId xmlns:a16="http://schemas.microsoft.com/office/drawing/2014/main" id="{57574CB7-1D67-2543-8121-062E2A1FC37F}"/>
              </a:ext>
            </a:extLst>
          </p:cNvPr>
          <p:cNvSpPr txBox="1"/>
          <p:nvPr/>
        </p:nvSpPr>
        <p:spPr>
          <a:xfrm>
            <a:off x="0" y="4866501"/>
            <a:ext cx="733962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*Patients not on statins were authorized to participate if tolerability issues were present and documented</a:t>
            </a:r>
            <a:r>
              <a:rPr kumimoji="0" lang="en-GB" sz="1200" b="0" i="0" u="none" strike="noStrike" kern="1200" cap="none" spc="0" normalizeH="0" baseline="0" noProof="0" dirty="0">
                <a:ln>
                  <a:noFill/>
                </a:ln>
                <a:solidFill>
                  <a:prstClr val="black"/>
                </a:solidFill>
                <a:effectLst/>
                <a:uLnTx/>
                <a:uFillTx/>
                <a:latin typeface="Calibri"/>
                <a:ea typeface="+mn-ea"/>
                <a:cs typeface="+mn-cs"/>
              </a:rPr>
              <a:t> </a:t>
            </a:r>
          </a:p>
        </p:txBody>
      </p:sp>
    </p:spTree>
    <p:extLst>
      <p:ext uri="{BB962C8B-B14F-4D97-AF65-F5344CB8AC3E}">
        <p14:creationId xmlns:p14="http://schemas.microsoft.com/office/powerpoint/2010/main" val="4283823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30865" y="538793"/>
            <a:ext cx="7804298" cy="1790700"/>
          </a:xfrm>
        </p:spPr>
        <p:txBody>
          <a:bodyPr>
            <a:normAutofit fontScale="90000"/>
          </a:bodyPr>
          <a:lstStyle/>
          <a:p>
            <a:r>
              <a:rPr lang="en-US" sz="2800" b="1" dirty="0">
                <a:solidFill>
                  <a:srgbClr val="0070C0"/>
                </a:solidFill>
                <a:latin typeface="+mn-lt"/>
                <a:ea typeface="Arial" charset="0"/>
                <a:cs typeface="Arial" charset="0"/>
              </a:rPr>
              <a:t>The ODYSSEY OUTCOMES Trial: Topline Results </a:t>
            </a:r>
            <a:br>
              <a:rPr lang="en-US" sz="2800" b="1" dirty="0">
                <a:solidFill>
                  <a:srgbClr val="0070C0"/>
                </a:solidFill>
                <a:latin typeface="+mn-lt"/>
                <a:ea typeface="Arial" charset="0"/>
                <a:cs typeface="Arial" charset="0"/>
              </a:rPr>
            </a:br>
            <a:br>
              <a:rPr lang="en-US" sz="2800" b="1" dirty="0">
                <a:solidFill>
                  <a:srgbClr val="0070C0"/>
                </a:solidFill>
                <a:latin typeface="+mn-lt"/>
                <a:ea typeface="Arial" charset="0"/>
                <a:cs typeface="Arial" charset="0"/>
              </a:rPr>
            </a:br>
            <a:r>
              <a:rPr lang="en-US" sz="2800" b="1" dirty="0">
                <a:solidFill>
                  <a:srgbClr val="0070C0"/>
                </a:solidFill>
                <a:latin typeface="+mn-lt"/>
                <a:ea typeface="Arial" charset="0"/>
                <a:cs typeface="Arial" charset="0"/>
              </a:rPr>
              <a:t>Alirocumab in Patients After Acute Coronary Syndrome</a:t>
            </a:r>
            <a:br>
              <a:rPr lang="en-US" sz="2800" b="1" dirty="0">
                <a:solidFill>
                  <a:srgbClr val="0070C0"/>
                </a:solidFill>
                <a:latin typeface="+mn-lt"/>
                <a:ea typeface="Arial" charset="0"/>
                <a:cs typeface="Arial" charset="0"/>
              </a:rPr>
            </a:br>
            <a:endParaRPr lang="en-GB" sz="2800" dirty="0">
              <a:solidFill>
                <a:srgbClr val="0070C0"/>
              </a:solidFill>
              <a:latin typeface="+mn-lt"/>
              <a:ea typeface="Arial" charset="0"/>
              <a:cs typeface="Arial" charset="0"/>
            </a:endParaRPr>
          </a:p>
        </p:txBody>
      </p:sp>
      <p:sp>
        <p:nvSpPr>
          <p:cNvPr id="5" name="Subtitle 4"/>
          <p:cNvSpPr>
            <a:spLocks noGrp="1"/>
          </p:cNvSpPr>
          <p:nvPr>
            <p:ph type="subTitle" idx="1"/>
          </p:nvPr>
        </p:nvSpPr>
        <p:spPr>
          <a:xfrm>
            <a:off x="633732" y="2438478"/>
            <a:ext cx="7900383" cy="1241822"/>
          </a:xfrm>
          <a:solidFill>
            <a:schemeClr val="accent5">
              <a:lumMod val="20000"/>
              <a:lumOff val="80000"/>
            </a:schemeClr>
          </a:solidFill>
        </p:spPr>
        <p:txBody>
          <a:bodyPr anchor="ctr" anchorCtr="0">
            <a:noAutofit/>
          </a:bodyPr>
          <a:lstStyle/>
          <a:p>
            <a:pPr>
              <a:lnSpc>
                <a:spcPct val="110000"/>
              </a:lnSpc>
              <a:spcBef>
                <a:spcPts val="0"/>
              </a:spcBef>
            </a:pPr>
            <a:r>
              <a:rPr lang="en-US" sz="1400" dirty="0"/>
              <a:t>Gregory G. Schwartz, Michael Szarek, Deepak L. Bhatt, Vera Bittner, Rafael Diaz, Jay Edelberg, </a:t>
            </a:r>
          </a:p>
          <a:p>
            <a:pPr>
              <a:lnSpc>
                <a:spcPct val="110000"/>
              </a:lnSpc>
              <a:spcBef>
                <a:spcPts val="0"/>
              </a:spcBef>
            </a:pPr>
            <a:r>
              <a:rPr lang="en-US" sz="1400" dirty="0"/>
              <a:t>Shaun G. Goodman, Corinne Hanotin, </a:t>
            </a:r>
            <a:r>
              <a:rPr lang="en-US" sz="1400" dirty="0">
                <a:solidFill>
                  <a:srgbClr val="000000"/>
                </a:solidFill>
              </a:rPr>
              <a:t>Robert</a:t>
            </a:r>
            <a:r>
              <a:rPr lang="en-US" sz="1400" dirty="0"/>
              <a:t> Harrington,</a:t>
            </a:r>
            <a:r>
              <a:rPr lang="en-US" sz="1400" dirty="0">
                <a:solidFill>
                  <a:srgbClr val="000000"/>
                </a:solidFill>
              </a:rPr>
              <a:t> </a:t>
            </a:r>
            <a:r>
              <a:rPr lang="fr-FR" sz="1400" dirty="0"/>
              <a:t>J. Wouter Jukema, </a:t>
            </a:r>
            <a:r>
              <a:rPr lang="fr-FR" sz="1400" dirty="0">
                <a:solidFill>
                  <a:srgbClr val="000000"/>
                </a:solidFill>
              </a:rPr>
              <a:t>Guillaume </a:t>
            </a:r>
            <a:r>
              <a:rPr lang="fr-FR" sz="1400" dirty="0"/>
              <a:t>Lecorps,</a:t>
            </a:r>
            <a:r>
              <a:rPr lang="fr-FR" sz="1400" dirty="0">
                <a:solidFill>
                  <a:srgbClr val="000000"/>
                </a:solidFill>
              </a:rPr>
              <a:t> Angèle </a:t>
            </a:r>
            <a:r>
              <a:rPr lang="fr-FR" sz="1400" dirty="0"/>
              <a:t>Moryusef,</a:t>
            </a:r>
            <a:r>
              <a:rPr lang="fr-FR" sz="1400" dirty="0">
                <a:solidFill>
                  <a:srgbClr val="000000"/>
                </a:solidFill>
              </a:rPr>
              <a:t> </a:t>
            </a:r>
            <a:r>
              <a:rPr lang="en-US" sz="1400" dirty="0"/>
              <a:t>Robert Pordy, Matthew </a:t>
            </a:r>
            <a:r>
              <a:rPr lang="en-US" sz="1400" dirty="0">
                <a:solidFill>
                  <a:srgbClr val="000000"/>
                </a:solidFill>
              </a:rPr>
              <a:t>Roe,</a:t>
            </a:r>
            <a:r>
              <a:rPr lang="en-US" sz="1400" dirty="0"/>
              <a:t> Harvey D. White, Andreas Zeiher, </a:t>
            </a:r>
          </a:p>
          <a:p>
            <a:pPr>
              <a:lnSpc>
                <a:spcPct val="110000"/>
              </a:lnSpc>
              <a:spcBef>
                <a:spcPts val="0"/>
              </a:spcBef>
            </a:pPr>
            <a:r>
              <a:rPr lang="en-US" sz="1400" b="1" u="sng" dirty="0"/>
              <a:t>Ph. Gabriel Steg</a:t>
            </a:r>
            <a:endParaRPr lang="en-GB" sz="1400" b="1" u="sng" dirty="0"/>
          </a:p>
          <a:p>
            <a:pPr>
              <a:lnSpc>
                <a:spcPct val="110000"/>
              </a:lnSpc>
              <a:spcBef>
                <a:spcPts val="0"/>
              </a:spcBef>
            </a:pPr>
            <a:r>
              <a:rPr lang="en-GB" sz="1400" dirty="0"/>
              <a:t>On behalf of the ODYSSEY OUTCOMES Investigators and Committees</a:t>
            </a:r>
            <a:endParaRPr lang="fr-FR" sz="1400" dirty="0">
              <a:cs typeface="Calibri"/>
            </a:endParaRPr>
          </a:p>
        </p:txBody>
      </p:sp>
      <p:sp>
        <p:nvSpPr>
          <p:cNvPr id="2" name="ZoneTexte 1"/>
          <p:cNvSpPr txBox="1"/>
          <p:nvPr/>
        </p:nvSpPr>
        <p:spPr>
          <a:xfrm>
            <a:off x="1825887" y="3905626"/>
            <a:ext cx="5590530" cy="5078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prstClr val="black"/>
                </a:solidFill>
                <a:effectLst/>
                <a:uLnTx/>
                <a:uFillTx/>
                <a:latin typeface="Calibri"/>
                <a:ea typeface="+mn-ea"/>
                <a:cs typeface="+mn-cs"/>
              </a:rPr>
              <a:t>American College of Cardiology – 67th Scientific Sessions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dirty="0">
                <a:ln>
                  <a:noFill/>
                </a:ln>
                <a:solidFill>
                  <a:prstClr val="black"/>
                </a:solidFill>
                <a:effectLst/>
                <a:uLnTx/>
                <a:uFillTx/>
                <a:latin typeface="Calibri"/>
                <a:ea typeface="+mn-ea"/>
                <a:cs typeface="+mn-cs"/>
              </a:rPr>
              <a:t>March 10, 2018</a:t>
            </a:r>
          </a:p>
        </p:txBody>
      </p:sp>
      <p:sp>
        <p:nvSpPr>
          <p:cNvPr id="6" name="TextBox 5">
            <a:extLst>
              <a:ext uri="{FF2B5EF4-FFF2-40B4-BE49-F238E27FC236}">
                <a16:creationId xmlns:a16="http://schemas.microsoft.com/office/drawing/2014/main" id="{22F141A0-0ED0-FD40-A4E5-0F3726B0DA73}"/>
              </a:ext>
            </a:extLst>
          </p:cNvPr>
          <p:cNvSpPr txBox="1"/>
          <p:nvPr/>
        </p:nvSpPr>
        <p:spPr>
          <a:xfrm>
            <a:off x="0" y="4866768"/>
            <a:ext cx="217348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ClinicalTrials.gov: NCT01663402</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33974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153524"/>
            <a:ext cx="8339986" cy="994172"/>
          </a:xfrm>
        </p:spPr>
        <p:txBody>
          <a:bodyPr>
            <a:normAutofit/>
          </a:bodyPr>
          <a:lstStyle/>
          <a:p>
            <a:r>
              <a:rPr lang="en-US" dirty="0"/>
              <a:t>Guideline-Recommended Post-ACS Medications</a:t>
            </a:r>
            <a:endParaRPr lang="en-US" dirty="0">
              <a:solidFill>
                <a:srgbClr val="FF0000"/>
              </a:solidFill>
            </a:endParaRPr>
          </a:p>
        </p:txBody>
      </p:sp>
      <p:graphicFrame>
        <p:nvGraphicFramePr>
          <p:cNvPr id="6" name="Content Placeholder 5">
            <a:extLst>
              <a:ext uri="{FF2B5EF4-FFF2-40B4-BE49-F238E27FC236}">
                <a16:creationId xmlns:a16="http://schemas.microsoft.com/office/drawing/2014/main" id="{C577E938-270C-F942-94D0-AE3C44952E6D}"/>
              </a:ext>
            </a:extLst>
          </p:cNvPr>
          <p:cNvGraphicFramePr>
            <a:graphicFrameLocks noGrp="1"/>
          </p:cNvGraphicFramePr>
          <p:nvPr>
            <p:ph idx="1"/>
          </p:nvPr>
        </p:nvGraphicFramePr>
        <p:xfrm>
          <a:off x="680400" y="1396800"/>
          <a:ext cx="7833089" cy="1988820"/>
        </p:xfrm>
        <a:graphic>
          <a:graphicData uri="http://schemas.openxmlformats.org/drawingml/2006/table">
            <a:tbl>
              <a:tblPr firstRow="1" bandRow="1">
                <a:tableStyleId>{5C22544A-7EE6-4342-B048-85BDC9FD1C3A}</a:tableStyleId>
              </a:tblPr>
              <a:tblGrid>
                <a:gridCol w="4107506">
                  <a:extLst>
                    <a:ext uri="{9D8B030D-6E8A-4147-A177-3AD203B41FA5}">
                      <a16:colId xmlns:a16="http://schemas.microsoft.com/office/drawing/2014/main" val="1870967013"/>
                    </a:ext>
                  </a:extLst>
                </a:gridCol>
                <a:gridCol w="1875887">
                  <a:extLst>
                    <a:ext uri="{9D8B030D-6E8A-4147-A177-3AD203B41FA5}">
                      <a16:colId xmlns:a16="http://schemas.microsoft.com/office/drawing/2014/main" val="3664266741"/>
                    </a:ext>
                  </a:extLst>
                </a:gridCol>
                <a:gridCol w="1849696">
                  <a:extLst>
                    <a:ext uri="{9D8B030D-6E8A-4147-A177-3AD203B41FA5}">
                      <a16:colId xmlns:a16="http://schemas.microsoft.com/office/drawing/2014/main" val="276549098"/>
                    </a:ext>
                  </a:extLst>
                </a:gridCol>
              </a:tblGrid>
              <a:tr h="388627">
                <a:tc>
                  <a:txBody>
                    <a:bodyPr/>
                    <a:lstStyle/>
                    <a:p>
                      <a:r>
                        <a:rPr lang="en-US" sz="1800" dirty="0">
                          <a:solidFill>
                            <a:schemeClr val="tx1"/>
                          </a:solidFill>
                          <a:latin typeface="+mn-lt"/>
                        </a:rPr>
                        <a:t>Medication,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p>
                      <a:pPr algn="ctr"/>
                      <a:r>
                        <a:rPr lang="en-US" sz="1800" dirty="0">
                          <a:solidFill>
                            <a:srgbClr val="FFFFFF"/>
                          </a:solidFill>
                          <a:latin typeface="+mn-lt"/>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1680887253"/>
                  </a:ext>
                </a:extLst>
              </a:tr>
              <a:tr h="297180">
                <a:tc>
                  <a:txBody>
                    <a:bodyPr/>
                    <a:lstStyle/>
                    <a:p>
                      <a:pPr>
                        <a:buNone/>
                      </a:pPr>
                      <a:r>
                        <a:rPr lang="en-US" sz="1800" baseline="0" dirty="0">
                          <a:solidFill>
                            <a:srgbClr val="000000"/>
                          </a:solidFill>
                        </a:rPr>
                        <a:t>Aspirin</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B22222"/>
                          </a:solidFill>
                          <a:effectLst/>
                          <a:latin typeface="+mn-lt"/>
                          <a:ea typeface="+mn-ea"/>
                          <a:cs typeface="+mn-cs"/>
                        </a:rPr>
                        <a:t>9050 (95.6)</a:t>
                      </a:r>
                      <a:r>
                        <a:rPr lang="en-GB" sz="1800" b="1" dirty="0">
                          <a:solidFill>
                            <a:srgbClr val="B22222"/>
                          </a:solidFill>
                          <a:effectLst/>
                        </a:rPr>
                        <a:t> </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4682B4"/>
                          </a:solidFill>
                          <a:effectLst/>
                          <a:latin typeface="+mn-lt"/>
                          <a:ea typeface="+mn-ea"/>
                          <a:cs typeface="+mn-cs"/>
                        </a:rPr>
                        <a:t>9036 (95.5)</a:t>
                      </a:r>
                      <a:r>
                        <a:rPr lang="en-GB" sz="1800" b="1" dirty="0">
                          <a:solidFill>
                            <a:srgbClr val="4682B4"/>
                          </a:solidFill>
                          <a:effectLst/>
                        </a:rPr>
                        <a:t> </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4074964325"/>
                  </a:ext>
                </a:extLst>
              </a:tr>
              <a:tr h="297180">
                <a:tc>
                  <a:txBody>
                    <a:bodyPr/>
                    <a:lstStyle/>
                    <a:p>
                      <a:pPr>
                        <a:buNone/>
                      </a:pPr>
                      <a:r>
                        <a:rPr lang="en-US" sz="1800" baseline="0" dirty="0">
                          <a:solidFill>
                            <a:srgbClr val="000000"/>
                          </a:solidFill>
                        </a:rPr>
                        <a:t>P2Y</a:t>
                      </a:r>
                      <a:r>
                        <a:rPr lang="en-US" sz="1800" baseline="-25000" dirty="0">
                          <a:solidFill>
                            <a:srgbClr val="000000"/>
                          </a:solidFill>
                        </a:rPr>
                        <a:t>12</a:t>
                      </a:r>
                      <a:r>
                        <a:rPr lang="en-US" sz="1800" baseline="0" dirty="0">
                          <a:solidFill>
                            <a:srgbClr val="000000"/>
                          </a:solidFill>
                        </a:rPr>
                        <a:t> antagonist</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B22222"/>
                          </a:solidFill>
                          <a:effectLst/>
                          <a:latin typeface="+mn-lt"/>
                          <a:ea typeface="+mn-ea"/>
                          <a:cs typeface="+mn-cs"/>
                        </a:rPr>
                        <a:t>8296 (87.7)</a:t>
                      </a:r>
                      <a:r>
                        <a:rPr lang="en-GB" sz="1800" b="1" dirty="0">
                          <a:solidFill>
                            <a:srgbClr val="B22222"/>
                          </a:solidFill>
                          <a:effectLst/>
                        </a:rPr>
                        <a:t> </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4682B4"/>
                          </a:solidFill>
                          <a:effectLst/>
                          <a:latin typeface="+mn-lt"/>
                          <a:ea typeface="+mn-ea"/>
                          <a:cs typeface="+mn-cs"/>
                        </a:rPr>
                        <a:t>8245 (87.1)</a:t>
                      </a:r>
                      <a:r>
                        <a:rPr lang="en-GB" sz="1800" b="1" dirty="0">
                          <a:solidFill>
                            <a:srgbClr val="4682B4"/>
                          </a:solidFill>
                          <a:effectLst/>
                        </a:rPr>
                        <a:t> </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4238947395"/>
                  </a:ext>
                </a:extLst>
              </a:tr>
              <a:tr h="297180">
                <a:tc>
                  <a:txBody>
                    <a:bodyPr/>
                    <a:lstStyle/>
                    <a:p>
                      <a:pPr>
                        <a:buNone/>
                      </a:pPr>
                      <a:r>
                        <a:rPr lang="en-US" sz="1800" baseline="0" dirty="0">
                          <a:solidFill>
                            <a:srgbClr val="000000"/>
                          </a:solidFill>
                        </a:rPr>
                        <a:t>ACE-I/ARB</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B22222"/>
                          </a:solidFill>
                          <a:effectLst/>
                          <a:latin typeface="+mn-lt"/>
                          <a:ea typeface="+mn-ea"/>
                          <a:cs typeface="+mn-cs"/>
                        </a:rPr>
                        <a:t>7356 (77.7)</a:t>
                      </a:r>
                      <a:r>
                        <a:rPr lang="en-GB" sz="1800" b="1" dirty="0">
                          <a:solidFill>
                            <a:srgbClr val="B22222"/>
                          </a:solidFill>
                          <a:effectLst/>
                        </a:rPr>
                        <a:t> </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4682B4"/>
                          </a:solidFill>
                          <a:effectLst/>
                          <a:latin typeface="+mn-lt"/>
                          <a:ea typeface="+mn-ea"/>
                          <a:cs typeface="+mn-cs"/>
                        </a:rPr>
                        <a:t>7360  (77.8)</a:t>
                      </a:r>
                      <a:r>
                        <a:rPr lang="en-GB" sz="1800" b="1" dirty="0">
                          <a:solidFill>
                            <a:srgbClr val="4682B4"/>
                          </a:solidFill>
                          <a:effectLst/>
                        </a:rPr>
                        <a:t> </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297180">
                <a:tc>
                  <a:txBody>
                    <a:bodyPr/>
                    <a:lstStyle/>
                    <a:p>
                      <a:pPr>
                        <a:buNone/>
                      </a:pPr>
                      <a:r>
                        <a:rPr lang="en-US" sz="1800" baseline="0" dirty="0">
                          <a:solidFill>
                            <a:srgbClr val="000000"/>
                          </a:solidFill>
                        </a:rPr>
                        <a:t>Beta-blocker</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B22222"/>
                          </a:solidFill>
                          <a:effectLst/>
                          <a:latin typeface="+mn-lt"/>
                          <a:ea typeface="+mn-ea"/>
                          <a:cs typeface="+mn-cs"/>
                        </a:rPr>
                        <a:t>7998 (84.5)</a:t>
                      </a:r>
                      <a:r>
                        <a:rPr lang="en-GB" sz="1800" b="1" dirty="0">
                          <a:solidFill>
                            <a:srgbClr val="B22222"/>
                          </a:solidFill>
                          <a:effectLst/>
                        </a:rPr>
                        <a:t> </a:t>
                      </a:r>
                      <a:endParaRPr lang="en-US" sz="1800" b="1" dirty="0">
                        <a:solidFill>
                          <a:srgbClr val="B22222"/>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kern="1200" dirty="0">
                          <a:solidFill>
                            <a:srgbClr val="4682B4"/>
                          </a:solidFill>
                          <a:effectLst/>
                          <a:latin typeface="+mn-lt"/>
                          <a:ea typeface="+mn-ea"/>
                          <a:cs typeface="+mn-cs"/>
                        </a:rPr>
                        <a:t>7992  (84.5)</a:t>
                      </a:r>
                      <a:r>
                        <a:rPr lang="en-GB" sz="1800" b="1" dirty="0">
                          <a:solidFill>
                            <a:srgbClr val="4682B4"/>
                          </a:solidFill>
                          <a:effectLst/>
                        </a:rPr>
                        <a:t> </a:t>
                      </a:r>
                      <a:endParaRPr lang="en-US" sz="1800" b="1" dirty="0">
                        <a:solidFill>
                          <a:srgbClr val="4682B4"/>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829579302"/>
                  </a:ext>
                </a:extLst>
              </a:tr>
            </a:tbl>
          </a:graphicData>
        </a:graphic>
      </p:graphicFrame>
      <p:sp>
        <p:nvSpPr>
          <p:cNvPr id="3" name="TextBox 2">
            <a:extLst>
              <a:ext uri="{FF2B5EF4-FFF2-40B4-BE49-F238E27FC236}">
                <a16:creationId xmlns:a16="http://schemas.microsoft.com/office/drawing/2014/main" id="{2C9D74E7-7F5D-4840-951C-2DE822321FDC}"/>
              </a:ext>
            </a:extLst>
          </p:cNvPr>
          <p:cNvSpPr txBox="1"/>
          <p:nvPr/>
        </p:nvSpPr>
        <p:spPr>
          <a:xfrm>
            <a:off x="0" y="4866501"/>
            <a:ext cx="5301131"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ACE-I, angiotensin-converting enzyme inhibitor; ARB, angiotensin receptor blocker</a:t>
            </a:r>
          </a:p>
        </p:txBody>
      </p:sp>
    </p:spTree>
    <p:extLst>
      <p:ext uri="{BB962C8B-B14F-4D97-AF65-F5344CB8AC3E}">
        <p14:creationId xmlns:p14="http://schemas.microsoft.com/office/powerpoint/2010/main" val="937672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0000000-0008-0000-0000-000002000000}"/>
              </a:ext>
            </a:extLst>
          </p:cNvPr>
          <p:cNvGraphicFramePr>
            <a:graphicFrameLocks/>
          </p:cNvGraphicFramePr>
          <p:nvPr/>
        </p:nvGraphicFramePr>
        <p:xfrm>
          <a:off x="288798" y="1178460"/>
          <a:ext cx="7853120" cy="424047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60134" y="184288"/>
            <a:ext cx="7886700" cy="994172"/>
          </a:xfrm>
        </p:spPr>
        <p:txBody>
          <a:bodyPr>
            <a:normAutofit/>
          </a:bodyPr>
          <a:lstStyle/>
          <a:p>
            <a:r>
              <a:rPr lang="en-US" dirty="0"/>
              <a:t>LDL-C: ITT and On-Treatment Analyses</a:t>
            </a:r>
            <a:endParaRPr lang="en-US" sz="2000" dirty="0"/>
          </a:p>
        </p:txBody>
      </p:sp>
      <p:sp>
        <p:nvSpPr>
          <p:cNvPr id="4" name="TextBox 3">
            <a:extLst>
              <a:ext uri="{FF2B5EF4-FFF2-40B4-BE49-F238E27FC236}">
                <a16:creationId xmlns:a16="http://schemas.microsoft.com/office/drawing/2014/main" id="{A5EBA051-CF46-AC46-8F68-3FCAF29626CD}"/>
              </a:ext>
            </a:extLst>
          </p:cNvPr>
          <p:cNvSpPr txBox="1"/>
          <p:nvPr/>
        </p:nvSpPr>
        <p:spPr>
          <a:xfrm>
            <a:off x="7355765" y="1242849"/>
            <a:ext cx="120380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4682B4"/>
                </a:solidFill>
                <a:effectLst/>
                <a:uLnTx/>
                <a:uFillTx/>
                <a:latin typeface="Calibri"/>
                <a:ea typeface="+mn-ea"/>
                <a:cs typeface="+mn-cs"/>
              </a:rPr>
              <a:t>Placebo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682B4"/>
                </a:solidFill>
                <a:effectLst/>
                <a:uLnTx/>
                <a:uFillTx/>
                <a:latin typeface="Calibri"/>
                <a:ea typeface="+mn-ea"/>
                <a:cs typeface="+mn-cs"/>
              </a:rPr>
              <a:t>ITT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4682B4"/>
                </a:solidFill>
                <a:effectLst/>
                <a:uLnTx/>
                <a:uFillTx/>
                <a:latin typeface="Calibri"/>
                <a:ea typeface="+mn-ea"/>
                <a:cs typeface="+mn-cs"/>
              </a:rPr>
              <a:t>On-treatment*</a:t>
            </a:r>
            <a:endParaRPr kumimoji="0" lang="en-GB" sz="1200" b="0" i="0" u="none" strike="noStrike" kern="1200" cap="none" spc="0" normalizeH="0" baseline="0" noProof="0" dirty="0">
              <a:ln>
                <a:noFill/>
              </a:ln>
              <a:solidFill>
                <a:srgbClr val="4682B4"/>
              </a:solidFill>
              <a:effectLst/>
              <a:uLnTx/>
              <a:uFillTx/>
              <a:latin typeface="Calibri"/>
              <a:ea typeface="+mn-ea"/>
              <a:cs typeface="+mn-cs"/>
            </a:endParaRPr>
          </a:p>
        </p:txBody>
      </p:sp>
      <p:sp>
        <p:nvSpPr>
          <p:cNvPr id="28" name="TextBox 3">
            <a:extLst>
              <a:ext uri="{FF2B5EF4-FFF2-40B4-BE49-F238E27FC236}">
                <a16:creationId xmlns:a16="http://schemas.microsoft.com/office/drawing/2014/main" id="{8DCE7F42-99C6-3148-AA15-4E268DC652A0}"/>
              </a:ext>
            </a:extLst>
          </p:cNvPr>
          <p:cNvSpPr txBox="1"/>
          <p:nvPr/>
        </p:nvSpPr>
        <p:spPr>
          <a:xfrm>
            <a:off x="7347267" y="2094297"/>
            <a:ext cx="1416745" cy="78483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B22222"/>
                </a:solidFill>
                <a:effectLst/>
                <a:uLnTx/>
                <a:uFillTx/>
                <a:latin typeface="Calibri"/>
                <a:ea typeface="+mn-ea"/>
                <a:cs typeface="+mn-cs"/>
              </a:rPr>
              <a:t>Alirocumab</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B22222"/>
                </a:solidFill>
                <a:effectLst/>
                <a:uLnTx/>
                <a:uFillTx/>
                <a:latin typeface="Calibri"/>
                <a:ea typeface="+mn-ea"/>
                <a:cs typeface="+mn-cs"/>
              </a:rPr>
              <a:t>ITT†</a:t>
            </a:r>
            <a:endParaRPr kumimoji="0" lang="en-US" sz="1050" b="0" i="0" u="none" strike="noStrike" kern="1200" cap="none" spc="0" normalizeH="0" baseline="0" noProof="0" dirty="0">
              <a:ln>
                <a:noFill/>
              </a:ln>
              <a:solidFill>
                <a:srgbClr val="B22222"/>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srgbClr val="B22222"/>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B22222"/>
                </a:solidFill>
                <a:effectLst/>
                <a:uLnTx/>
                <a:uFillTx/>
                <a:latin typeface="Calibri"/>
                <a:ea typeface="+mn-ea"/>
                <a:cs typeface="+mn-cs"/>
              </a:rPr>
              <a:t>On-treatment*</a:t>
            </a:r>
            <a:r>
              <a:rPr kumimoji="0" lang="en-GB" sz="1200" b="0" i="0" u="none" strike="noStrike" kern="1200" cap="none" spc="0" normalizeH="0" baseline="0" noProof="0" dirty="0">
                <a:ln>
                  <a:noFill/>
                </a:ln>
                <a:solidFill>
                  <a:srgbClr val="B22222"/>
                </a:solidFill>
                <a:effectLst/>
                <a:uLnTx/>
                <a:uFillTx/>
                <a:latin typeface="Calibri"/>
                <a:ea typeface="+mn-ea"/>
                <a:cs typeface="+mn-cs"/>
              </a:rPr>
              <a:t> </a:t>
            </a:r>
            <a:endParaRPr kumimoji="0" lang="en-US" sz="1200" b="0" i="0" u="none" strike="noStrike" kern="1200" cap="none" spc="0" normalizeH="0" baseline="0" noProof="0" dirty="0">
              <a:ln>
                <a:noFill/>
              </a:ln>
              <a:solidFill>
                <a:srgbClr val="B22222"/>
              </a:solidFill>
              <a:effectLst/>
              <a:uLnTx/>
              <a:uFillTx/>
              <a:latin typeface="Calibri"/>
              <a:ea typeface="+mn-ea"/>
              <a:cs typeface="+mn-cs"/>
            </a:endParaRPr>
          </a:p>
        </p:txBody>
      </p:sp>
      <p:sp>
        <p:nvSpPr>
          <p:cNvPr id="3" name="TextBox 2">
            <a:extLst>
              <a:ext uri="{FF2B5EF4-FFF2-40B4-BE49-F238E27FC236}">
                <a16:creationId xmlns:a16="http://schemas.microsoft.com/office/drawing/2014/main" id="{F80D33D3-7A2B-2843-B873-878E2B31F83D}"/>
              </a:ext>
            </a:extLst>
          </p:cNvPr>
          <p:cNvSpPr txBox="1"/>
          <p:nvPr/>
        </p:nvSpPr>
        <p:spPr>
          <a:xfrm>
            <a:off x="-12879" y="4716112"/>
            <a:ext cx="7871227"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prstClr val="black"/>
                </a:solidFill>
                <a:effectLst/>
                <a:uLnTx/>
                <a:uFillTx/>
                <a:latin typeface="Calibri"/>
                <a:ea typeface="+mn-ea"/>
                <a:cs typeface="+mn-cs"/>
              </a:rPr>
              <a:t>*Excludes LDL-C values after premature treatment discontinuation or blinded switch to placebo</a:t>
            </a: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a:t>
            </a:r>
            <a:r>
              <a:rPr kumimoji="0" lang="en-GB" sz="1100" b="0" i="0" u="none" strike="noStrike" kern="1200" cap="none" spc="0" normalizeH="0" baseline="0" noProof="0" dirty="0">
                <a:ln>
                  <a:noFill/>
                </a:ln>
                <a:solidFill>
                  <a:prstClr val="black"/>
                </a:solidFill>
                <a:effectLst/>
                <a:uLnTx/>
                <a:uFillTx/>
                <a:latin typeface="Calibri"/>
                <a:ea typeface="+mn-ea"/>
                <a:cs typeface="+mn-cs"/>
              </a:rPr>
              <a:t>All LDL-C values, including those after premature treatment discontinuation, blinded down titration, or blinded switch to placebo</a:t>
            </a:r>
            <a:endParaRPr kumimoji="0" lang="en-US" sz="11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467280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00000000-0008-0000-0000-000002000000}"/>
              </a:ext>
            </a:extLst>
          </p:cNvPr>
          <p:cNvGraphicFramePr>
            <a:graphicFrameLocks/>
          </p:cNvGraphicFramePr>
          <p:nvPr/>
        </p:nvGraphicFramePr>
        <p:xfrm>
          <a:off x="288798" y="1178460"/>
          <a:ext cx="7853120" cy="4240476"/>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a:xfrm>
            <a:off x="560134" y="184288"/>
            <a:ext cx="8583866" cy="994172"/>
          </a:xfrm>
        </p:spPr>
        <p:txBody>
          <a:bodyPr>
            <a:normAutofit/>
          </a:bodyPr>
          <a:lstStyle/>
          <a:p>
            <a:r>
              <a:rPr lang="en-US" dirty="0"/>
              <a:t>LDL-C: On-Treatment Analysis</a:t>
            </a:r>
            <a:endParaRPr lang="en-US" sz="2000" dirty="0"/>
          </a:p>
        </p:txBody>
      </p:sp>
      <p:sp>
        <p:nvSpPr>
          <p:cNvPr id="4" name="TextBox 3">
            <a:extLst>
              <a:ext uri="{FF2B5EF4-FFF2-40B4-BE49-F238E27FC236}">
                <a16:creationId xmlns:a16="http://schemas.microsoft.com/office/drawing/2014/main" id="{A5EBA051-CF46-AC46-8F68-3FCAF29626CD}"/>
              </a:ext>
            </a:extLst>
          </p:cNvPr>
          <p:cNvSpPr txBox="1"/>
          <p:nvPr/>
        </p:nvSpPr>
        <p:spPr>
          <a:xfrm>
            <a:off x="5066127" y="1180504"/>
            <a:ext cx="1203803"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4682B4"/>
                </a:solidFill>
                <a:effectLst/>
                <a:uLnTx/>
                <a:uFillTx/>
                <a:latin typeface="Calibri"/>
                <a:ea typeface="+mn-ea"/>
                <a:cs typeface="+mn-cs"/>
              </a:rPr>
              <a:t>Placebo</a:t>
            </a:r>
          </a:p>
        </p:txBody>
      </p:sp>
      <p:sp>
        <p:nvSpPr>
          <p:cNvPr id="28" name="TextBox 3">
            <a:extLst>
              <a:ext uri="{FF2B5EF4-FFF2-40B4-BE49-F238E27FC236}">
                <a16:creationId xmlns:a16="http://schemas.microsoft.com/office/drawing/2014/main" id="{8DCE7F42-99C6-3148-AA15-4E268DC652A0}"/>
              </a:ext>
            </a:extLst>
          </p:cNvPr>
          <p:cNvSpPr txBox="1"/>
          <p:nvPr/>
        </p:nvSpPr>
        <p:spPr>
          <a:xfrm>
            <a:off x="5067386" y="2919534"/>
            <a:ext cx="1416745" cy="400110"/>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B22222"/>
                </a:solidFill>
                <a:effectLst/>
                <a:uLnTx/>
                <a:uFillTx/>
                <a:latin typeface="Calibri"/>
                <a:ea typeface="+mn-ea"/>
                <a:cs typeface="+mn-cs"/>
              </a:rPr>
              <a:t>Alirocumab</a:t>
            </a:r>
          </a:p>
        </p:txBody>
      </p:sp>
      <p:sp>
        <p:nvSpPr>
          <p:cNvPr id="6" name="TextBox 5">
            <a:extLst>
              <a:ext uri="{FF2B5EF4-FFF2-40B4-BE49-F238E27FC236}">
                <a16:creationId xmlns:a16="http://schemas.microsoft.com/office/drawing/2014/main" id="{CD8DB91E-8BB2-2C45-BCA1-E37A9C564FC9}"/>
              </a:ext>
            </a:extLst>
          </p:cNvPr>
          <p:cNvSpPr txBox="1"/>
          <p:nvPr/>
        </p:nvSpPr>
        <p:spPr>
          <a:xfrm>
            <a:off x="0" y="4681835"/>
            <a:ext cx="6048835"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Excludes LDL-C values after premature treatment discontinuation or blinded switch to placebo</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Approximately 75% of months of active treatment were at the 75 mg dose</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290217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Efficacy Endpoint: MACE</a:t>
            </a:r>
          </a:p>
        </p:txBody>
      </p:sp>
      <p:sp>
        <p:nvSpPr>
          <p:cNvPr id="5" name="TextBox 4">
            <a:extLst>
              <a:ext uri="{FF2B5EF4-FFF2-40B4-BE49-F238E27FC236}">
                <a16:creationId xmlns:a16="http://schemas.microsoft.com/office/drawing/2014/main" id="{9D2CFC57-05D4-ED4E-B382-3B2A4BE9A8A8}"/>
              </a:ext>
            </a:extLst>
          </p:cNvPr>
          <p:cNvSpPr txBox="1"/>
          <p:nvPr/>
        </p:nvSpPr>
        <p:spPr>
          <a:xfrm>
            <a:off x="4077037" y="3761448"/>
            <a:ext cx="3163985"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634" b="-781"/>
          <a:stretch/>
        </p:blipFill>
        <p:spPr bwMode="auto">
          <a:xfrm>
            <a:off x="1828880" y="1169365"/>
            <a:ext cx="5227392" cy="3938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a:extLst>
              <a:ext uri="{FF2B5EF4-FFF2-40B4-BE49-F238E27FC236}">
                <a16:creationId xmlns:a16="http://schemas.microsoft.com/office/drawing/2014/main" id="{17379876-860F-AF47-AE15-4C566ECCF205}"/>
              </a:ext>
            </a:extLst>
          </p:cNvPr>
          <p:cNvSpPr txBox="1"/>
          <p:nvPr/>
        </p:nvSpPr>
        <p:spPr>
          <a:xfrm>
            <a:off x="6904656" y="1389766"/>
            <a:ext cx="97013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ARR* 1.6%</a:t>
            </a:r>
          </a:p>
        </p:txBody>
      </p:sp>
      <p:sp>
        <p:nvSpPr>
          <p:cNvPr id="9" name="TextBox 8">
            <a:extLst>
              <a:ext uri="{FF2B5EF4-FFF2-40B4-BE49-F238E27FC236}">
                <a16:creationId xmlns:a16="http://schemas.microsoft.com/office/drawing/2014/main" id="{2027491D-EA1C-3945-AD49-5EF06EFF0472}"/>
              </a:ext>
            </a:extLst>
          </p:cNvPr>
          <p:cNvSpPr txBox="1"/>
          <p:nvPr/>
        </p:nvSpPr>
        <p:spPr>
          <a:xfrm>
            <a:off x="0" y="4743390"/>
            <a:ext cx="153488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*Based on cumulative incidence</a:t>
            </a:r>
          </a:p>
        </p:txBody>
      </p:sp>
      <p:sp>
        <p:nvSpPr>
          <p:cNvPr id="10" name="TextBox 9">
            <a:extLst>
              <a:ext uri="{FF2B5EF4-FFF2-40B4-BE49-F238E27FC236}">
                <a16:creationId xmlns:a16="http://schemas.microsoft.com/office/drawing/2014/main" id="{4AFB4F77-85E7-A84F-B405-DB9C289E162C}"/>
              </a:ext>
            </a:extLst>
          </p:cNvPr>
          <p:cNvSpPr txBox="1"/>
          <p:nvPr/>
        </p:nvSpPr>
        <p:spPr>
          <a:xfrm>
            <a:off x="162560" y="3286087"/>
            <a:ext cx="2124789" cy="1097801"/>
          </a:xfrm>
          <a:prstGeom prst="rect">
            <a:avLst/>
          </a:prstGeom>
          <a:noFill/>
        </p:spPr>
        <p:txBody>
          <a:bodyPr wrap="square" rtlCol="0">
            <a:spAutoFit/>
          </a:bodyPr>
          <a:lstStyle/>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MACE: CHD death,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non-fatal MI,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ischemic stroke, or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unstable angina requiring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hospitalization</a:t>
            </a:r>
          </a:p>
        </p:txBody>
      </p:sp>
      <p:sp>
        <p:nvSpPr>
          <p:cNvPr id="3" name="TextBox 2">
            <a:extLst>
              <a:ext uri="{FF2B5EF4-FFF2-40B4-BE49-F238E27FC236}">
                <a16:creationId xmlns:a16="http://schemas.microsoft.com/office/drawing/2014/main" id="{170A7594-F954-8E48-A4E0-3349FCCE1920}"/>
              </a:ext>
            </a:extLst>
          </p:cNvPr>
          <p:cNvSpPr txBox="1"/>
          <p:nvPr/>
        </p:nvSpPr>
        <p:spPr>
          <a:xfrm>
            <a:off x="4734560" y="3017520"/>
            <a:ext cx="2763520"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HR 0.85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(95% CI 0.78, 0.93)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P=0.0003</a:t>
            </a:r>
          </a:p>
        </p:txBody>
      </p:sp>
      <p:sp>
        <p:nvSpPr>
          <p:cNvPr id="6" name="TextBox 5">
            <a:extLst>
              <a:ext uri="{FF2B5EF4-FFF2-40B4-BE49-F238E27FC236}">
                <a16:creationId xmlns:a16="http://schemas.microsoft.com/office/drawing/2014/main" id="{DFB22265-2ECE-4843-B8BC-EF2F6B785A68}"/>
              </a:ext>
            </a:extLst>
          </p:cNvPr>
          <p:cNvSpPr txBox="1"/>
          <p:nvPr/>
        </p:nvSpPr>
        <p:spPr>
          <a:xfrm>
            <a:off x="3728720" y="3749040"/>
            <a:ext cx="3525520"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675689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Efficacy and Components</a:t>
            </a:r>
          </a:p>
        </p:txBody>
      </p:sp>
      <p:graphicFrame>
        <p:nvGraphicFramePr>
          <p:cNvPr id="4" name="Table 3"/>
          <p:cNvGraphicFramePr>
            <a:graphicFrameLocks noGrp="1"/>
          </p:cNvGraphicFramePr>
          <p:nvPr/>
        </p:nvGraphicFramePr>
        <p:xfrm>
          <a:off x="716055" y="1409525"/>
          <a:ext cx="7799295" cy="3017520"/>
        </p:xfrm>
        <a:graphic>
          <a:graphicData uri="http://schemas.openxmlformats.org/drawingml/2006/table">
            <a:tbl>
              <a:tblPr firstRow="1" bandRow="1">
                <a:tableStyleId>{5C22544A-7EE6-4342-B048-85BDC9FD1C3A}</a:tableStyleId>
              </a:tblPr>
              <a:tblGrid>
                <a:gridCol w="1938025">
                  <a:extLst>
                    <a:ext uri="{9D8B030D-6E8A-4147-A177-3AD203B41FA5}">
                      <a16:colId xmlns:a16="http://schemas.microsoft.com/office/drawing/2014/main" val="20000"/>
                    </a:ext>
                  </a:extLst>
                </a:gridCol>
                <a:gridCol w="1412747">
                  <a:extLst>
                    <a:ext uri="{9D8B030D-6E8A-4147-A177-3AD203B41FA5}">
                      <a16:colId xmlns:a16="http://schemas.microsoft.com/office/drawing/2014/main" val="20001"/>
                    </a:ext>
                  </a:extLst>
                </a:gridCol>
                <a:gridCol w="1436293">
                  <a:extLst>
                    <a:ext uri="{9D8B030D-6E8A-4147-A177-3AD203B41FA5}">
                      <a16:colId xmlns:a16="http://schemas.microsoft.com/office/drawing/2014/main" val="20002"/>
                    </a:ext>
                  </a:extLst>
                </a:gridCol>
                <a:gridCol w="1934504">
                  <a:extLst>
                    <a:ext uri="{9D8B030D-6E8A-4147-A177-3AD203B41FA5}">
                      <a16:colId xmlns:a16="http://schemas.microsoft.com/office/drawing/2014/main" val="20003"/>
                    </a:ext>
                  </a:extLst>
                </a:gridCol>
                <a:gridCol w="1077726">
                  <a:extLst>
                    <a:ext uri="{9D8B030D-6E8A-4147-A177-3AD203B41FA5}">
                      <a16:colId xmlns:a16="http://schemas.microsoft.com/office/drawing/2014/main" val="20004"/>
                    </a:ext>
                  </a:extLst>
                </a:gridCol>
              </a:tblGrid>
              <a:tr h="525780">
                <a:tc>
                  <a:txBody>
                    <a:bodyPr/>
                    <a:lstStyle/>
                    <a:p>
                      <a:pPr>
                        <a:lnSpc>
                          <a:spcPct val="100000"/>
                        </a:lnSpc>
                      </a:pPr>
                      <a:r>
                        <a:rPr lang="en-US" sz="1800" dirty="0">
                          <a:solidFill>
                            <a:schemeClr val="tx1"/>
                          </a:solidFill>
                        </a:rPr>
                        <a:t>Endpoint</a:t>
                      </a:r>
                      <a:r>
                        <a:rPr lang="en-US" sz="1800" b="1" dirty="0">
                          <a:solidFill>
                            <a:schemeClr val="tx1"/>
                          </a:solidFill>
                        </a:rPr>
                        <a:t>, n (%)</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lnSpc>
                          <a:spcPct val="100000"/>
                        </a:lnSpc>
                      </a:pPr>
                      <a:r>
                        <a:rPr lang="en-US" sz="1800" dirty="0">
                          <a:solidFill>
                            <a:schemeClr val="bg1"/>
                          </a:solidFill>
                        </a:rPr>
                        <a:t>Alirocumab</a:t>
                      </a:r>
                    </a:p>
                    <a:p>
                      <a:pPr algn="ctr">
                        <a:lnSpc>
                          <a:spcPct val="100000"/>
                        </a:lnSpc>
                      </a:pPr>
                      <a:r>
                        <a:rPr lang="en-US" sz="1800" dirty="0">
                          <a:solidFill>
                            <a:schemeClr val="bg1"/>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lnSpc>
                          <a:spcPct val="100000"/>
                        </a:lnSpc>
                      </a:pPr>
                      <a:r>
                        <a:rPr lang="en-US" sz="1800" dirty="0">
                          <a:solidFill>
                            <a:schemeClr val="bg1"/>
                          </a:solidFill>
                        </a:rPr>
                        <a:t>Placebo</a:t>
                      </a:r>
                    </a:p>
                    <a:p>
                      <a:pPr algn="ctr">
                        <a:lnSpc>
                          <a:spcPct val="100000"/>
                        </a:lnSpc>
                      </a:pPr>
                      <a:r>
                        <a:rPr lang="en-US" sz="1800" dirty="0">
                          <a:solidFill>
                            <a:schemeClr val="bg1"/>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tc>
                  <a:txBody>
                    <a:bodyPr/>
                    <a:lstStyle/>
                    <a:p>
                      <a:pPr algn="ctr">
                        <a:lnSpc>
                          <a:spcPct val="100000"/>
                        </a:lnSpc>
                      </a:pPr>
                      <a:r>
                        <a:rPr lang="en-US" sz="1800" dirty="0">
                          <a:solidFill>
                            <a:schemeClr val="tx1"/>
                          </a:solidFill>
                        </a:rPr>
                        <a:t>HR (95%</a:t>
                      </a:r>
                      <a:r>
                        <a:rPr lang="en-US" sz="1800" baseline="0" dirty="0">
                          <a:solidFill>
                            <a:schemeClr val="tx1"/>
                          </a:solidFill>
                        </a:rPr>
                        <a:t> CI)</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lnSpc>
                          <a:spcPct val="100000"/>
                        </a:lnSpc>
                      </a:pPr>
                      <a:r>
                        <a:rPr lang="en-US" sz="1800" dirty="0">
                          <a:solidFill>
                            <a:schemeClr val="tx1"/>
                          </a:solidFill>
                        </a:rPr>
                        <a:t>Log-rank P-value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68415">
                <a:tc>
                  <a:txBody>
                    <a:bodyPr/>
                    <a:lstStyle/>
                    <a:p>
                      <a:pPr>
                        <a:lnSpc>
                          <a:spcPct val="150000"/>
                        </a:lnSpc>
                      </a:pPr>
                      <a:r>
                        <a:rPr lang="en-US" sz="1800" b="1" dirty="0">
                          <a:solidFill>
                            <a:schemeClr val="tx1"/>
                          </a:solidFill>
                        </a:rPr>
                        <a:t>MACE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B22222"/>
                          </a:solidFill>
                        </a:rPr>
                        <a:t>903 (9.5)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4682B4"/>
                          </a:solidFill>
                        </a:rPr>
                        <a:t>1052 (11.1)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chemeClr val="tx1"/>
                          </a:solidFill>
                        </a:rPr>
                        <a:t>0.85 (0.78, 0.93)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chemeClr val="tx1"/>
                          </a:solidFill>
                        </a:rPr>
                        <a:t>0.0003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368415">
                <a:tc>
                  <a:txBody>
                    <a:bodyPr/>
                    <a:lstStyle/>
                    <a:p>
                      <a:pPr>
                        <a:lnSpc>
                          <a:spcPct val="150000"/>
                        </a:lnSpc>
                      </a:pPr>
                      <a:r>
                        <a:rPr lang="en-US" sz="1800" dirty="0">
                          <a:solidFill>
                            <a:schemeClr val="tx1"/>
                          </a:solidFill>
                        </a:rPr>
                        <a:t>   CHD death</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B22222"/>
                          </a:solidFill>
                        </a:rPr>
                        <a:t>205</a:t>
                      </a:r>
                      <a:r>
                        <a:rPr lang="en-US" sz="1800" b="1" baseline="0" dirty="0">
                          <a:solidFill>
                            <a:srgbClr val="B22222"/>
                          </a:solidFill>
                        </a:rPr>
                        <a:t> (2.2)</a:t>
                      </a:r>
                      <a:endParaRPr lang="en-US" sz="1800" b="1" dirty="0">
                        <a:solidFill>
                          <a:srgbClr val="B22222"/>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4682B4"/>
                          </a:solidFill>
                        </a:rPr>
                        <a:t>222 (2.3)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0.92 (0.76, 1.11)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0.38</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368415">
                <a:tc>
                  <a:txBody>
                    <a:bodyPr/>
                    <a:lstStyle/>
                    <a:p>
                      <a:pPr>
                        <a:lnSpc>
                          <a:spcPct val="150000"/>
                        </a:lnSpc>
                      </a:pPr>
                      <a:r>
                        <a:rPr lang="en-US" sz="1800" dirty="0">
                          <a:solidFill>
                            <a:schemeClr val="tx1"/>
                          </a:solidFill>
                        </a:rPr>
                        <a:t>   Non-fatal</a:t>
                      </a:r>
                      <a:r>
                        <a:rPr lang="en-US" sz="1800" baseline="0" dirty="0">
                          <a:solidFill>
                            <a:schemeClr val="tx1"/>
                          </a:solidFill>
                        </a:rPr>
                        <a:t> </a:t>
                      </a:r>
                      <a:r>
                        <a:rPr lang="en-US" sz="1800" dirty="0">
                          <a:solidFill>
                            <a:schemeClr val="tx1"/>
                          </a:solidFill>
                        </a:rPr>
                        <a:t>MI</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B22222"/>
                          </a:solidFill>
                        </a:rPr>
                        <a:t>626 (6.6)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4682B4"/>
                          </a:solidFill>
                        </a:rPr>
                        <a:t>722 (7.6)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0.86 (0.77, 0.96)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0.006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3"/>
                  </a:ext>
                </a:extLst>
              </a:tr>
              <a:tr h="368415">
                <a:tc>
                  <a:txBody>
                    <a:bodyPr/>
                    <a:lstStyle/>
                    <a:p>
                      <a:pPr>
                        <a:lnSpc>
                          <a:spcPct val="150000"/>
                        </a:lnSpc>
                      </a:pPr>
                      <a:r>
                        <a:rPr lang="en-US" sz="1800" dirty="0">
                          <a:solidFill>
                            <a:schemeClr val="tx1"/>
                          </a:solidFill>
                        </a:rPr>
                        <a:t>   Ischemic</a:t>
                      </a:r>
                      <a:r>
                        <a:rPr lang="en-US" sz="1800" baseline="0" dirty="0">
                          <a:solidFill>
                            <a:schemeClr val="tx1"/>
                          </a:solidFill>
                        </a:rPr>
                        <a:t> stroke</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B22222"/>
                          </a:solidFill>
                        </a:rPr>
                        <a:t>111 (1.2)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4682B4"/>
                          </a:solidFill>
                        </a:rPr>
                        <a:t>152 (1.6)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0.73 (0.57, 0.93)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0.01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4"/>
                  </a:ext>
                </a:extLst>
              </a:tr>
              <a:tr h="0">
                <a:tc>
                  <a:txBody>
                    <a:bodyPr/>
                    <a:lstStyle/>
                    <a:p>
                      <a:pPr>
                        <a:lnSpc>
                          <a:spcPct val="150000"/>
                        </a:lnSpc>
                      </a:pPr>
                      <a:r>
                        <a:rPr lang="en-US" sz="1800" dirty="0">
                          <a:solidFill>
                            <a:schemeClr val="tx1"/>
                          </a:solidFill>
                        </a:rPr>
                        <a:t>   Unstable angina</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B22222"/>
                          </a:solidFill>
                        </a:rPr>
                        <a:t>37 (0.4)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b="1" dirty="0">
                          <a:solidFill>
                            <a:srgbClr val="4682B4"/>
                          </a:solidFill>
                        </a:rPr>
                        <a:t>60 (0.6)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0.61</a:t>
                      </a:r>
                      <a:r>
                        <a:rPr lang="en-US" sz="1800" baseline="0" dirty="0">
                          <a:solidFill>
                            <a:schemeClr val="tx1"/>
                          </a:solidFill>
                        </a:rPr>
                        <a:t> (0.41, 0.92)</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lnSpc>
                          <a:spcPct val="150000"/>
                        </a:lnSpc>
                      </a:pPr>
                      <a:r>
                        <a:rPr lang="en-US" sz="1800" dirty="0">
                          <a:solidFill>
                            <a:schemeClr val="tx1"/>
                          </a:solidFill>
                        </a:rPr>
                        <a:t>0.02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736883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718" y="87917"/>
            <a:ext cx="7886700" cy="994172"/>
          </a:xfrm>
        </p:spPr>
        <p:txBody>
          <a:bodyPr>
            <a:noAutofit/>
          </a:bodyPr>
          <a:lstStyle/>
          <a:p>
            <a:pPr>
              <a:tabLst>
                <a:tab pos="928688" algn="l"/>
              </a:tabLst>
            </a:pPr>
            <a:r>
              <a:rPr lang="en-US" dirty="0"/>
              <a:t>Main Secondary Efficacy Endpoints: </a:t>
            </a:r>
            <a:r>
              <a:rPr lang="en-US" sz="2800" dirty="0"/>
              <a:t>Hierarchical Testing</a:t>
            </a:r>
          </a:p>
        </p:txBody>
      </p:sp>
      <p:graphicFrame>
        <p:nvGraphicFramePr>
          <p:cNvPr id="4" name="Table 3"/>
          <p:cNvGraphicFramePr>
            <a:graphicFrameLocks noGrp="1"/>
          </p:cNvGraphicFramePr>
          <p:nvPr/>
        </p:nvGraphicFramePr>
        <p:xfrm>
          <a:off x="671639" y="1208427"/>
          <a:ext cx="7889733" cy="3374619"/>
        </p:xfrm>
        <a:graphic>
          <a:graphicData uri="http://schemas.openxmlformats.org/drawingml/2006/table">
            <a:tbl>
              <a:tblPr firstRow="1" bandRow="1">
                <a:tableStyleId>{5C22544A-7EE6-4342-B048-85BDC9FD1C3A}</a:tableStyleId>
              </a:tblPr>
              <a:tblGrid>
                <a:gridCol w="2095638">
                  <a:extLst>
                    <a:ext uri="{9D8B030D-6E8A-4147-A177-3AD203B41FA5}">
                      <a16:colId xmlns:a16="http://schemas.microsoft.com/office/drawing/2014/main" val="20000"/>
                    </a:ext>
                  </a:extLst>
                </a:gridCol>
                <a:gridCol w="1552881">
                  <a:extLst>
                    <a:ext uri="{9D8B030D-6E8A-4147-A177-3AD203B41FA5}">
                      <a16:colId xmlns:a16="http://schemas.microsoft.com/office/drawing/2014/main" val="20001"/>
                    </a:ext>
                  </a:extLst>
                </a:gridCol>
                <a:gridCol w="1447346">
                  <a:extLst>
                    <a:ext uri="{9D8B030D-6E8A-4147-A177-3AD203B41FA5}">
                      <a16:colId xmlns:a16="http://schemas.microsoft.com/office/drawing/2014/main" val="20002"/>
                    </a:ext>
                  </a:extLst>
                </a:gridCol>
                <a:gridCol w="1703645">
                  <a:extLst>
                    <a:ext uri="{9D8B030D-6E8A-4147-A177-3AD203B41FA5}">
                      <a16:colId xmlns:a16="http://schemas.microsoft.com/office/drawing/2014/main" val="20003"/>
                    </a:ext>
                  </a:extLst>
                </a:gridCol>
                <a:gridCol w="1090223">
                  <a:extLst>
                    <a:ext uri="{9D8B030D-6E8A-4147-A177-3AD203B41FA5}">
                      <a16:colId xmlns:a16="http://schemas.microsoft.com/office/drawing/2014/main" val="20004"/>
                    </a:ext>
                  </a:extLst>
                </a:gridCol>
              </a:tblGrid>
              <a:tr h="699999">
                <a:tc>
                  <a:txBody>
                    <a:bodyPr/>
                    <a:lstStyle/>
                    <a:p>
                      <a:r>
                        <a:rPr lang="en-US" sz="1800" dirty="0">
                          <a:solidFill>
                            <a:schemeClr val="tx1"/>
                          </a:solidFill>
                        </a:rPr>
                        <a:t>Endpoint,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chemeClr val="bg1"/>
                          </a:solidFill>
                        </a:rPr>
                        <a:t>Alirocumab</a:t>
                      </a:r>
                    </a:p>
                    <a:p>
                      <a:pPr algn="ctr"/>
                      <a:r>
                        <a:rPr lang="en-US" sz="1800" dirty="0">
                          <a:solidFill>
                            <a:schemeClr val="bg1"/>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chemeClr val="bg1"/>
                          </a:solidFill>
                        </a:rPr>
                        <a:t>Placebo</a:t>
                      </a:r>
                    </a:p>
                    <a:p>
                      <a:pPr algn="ctr"/>
                      <a:r>
                        <a:rPr lang="en-US" sz="1800" dirty="0">
                          <a:solidFill>
                            <a:schemeClr val="bg1"/>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tc>
                  <a:txBody>
                    <a:bodyPr/>
                    <a:lstStyle/>
                    <a:p>
                      <a:pPr algn="ctr"/>
                      <a:r>
                        <a:rPr lang="en-US" sz="1800" dirty="0">
                          <a:solidFill>
                            <a:schemeClr val="tx1"/>
                          </a:solidFill>
                        </a:rPr>
                        <a:t>HR (95%</a:t>
                      </a:r>
                      <a:r>
                        <a:rPr lang="en-US" sz="1800" baseline="0" dirty="0">
                          <a:solidFill>
                            <a:schemeClr val="tx1"/>
                          </a:solidFill>
                        </a:rPr>
                        <a:t> CI)</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chemeClr val="tx1"/>
                          </a:solidFill>
                        </a:rPr>
                        <a:t>Log-rank P-value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08293">
                <a:tc>
                  <a:txBody>
                    <a:bodyPr/>
                    <a:lstStyle/>
                    <a:p>
                      <a:r>
                        <a:rPr lang="en-US" sz="1800" b="1" dirty="0">
                          <a:solidFill>
                            <a:schemeClr val="tx1"/>
                          </a:solidFill>
                        </a:rPr>
                        <a:t>CHD event</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1199 (12.7)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1349 (14.3)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0.88 (0.81, 0.95)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0.001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308293">
                <a:tc>
                  <a:txBody>
                    <a:bodyPr/>
                    <a:lstStyle/>
                    <a:p>
                      <a:r>
                        <a:rPr lang="en-US" sz="1800" b="1" baseline="0" dirty="0">
                          <a:solidFill>
                            <a:schemeClr val="tx1"/>
                          </a:solidFill>
                        </a:rPr>
                        <a:t>Major CHD event</a:t>
                      </a:r>
                      <a:endParaRPr lang="en-US" sz="1800" b="1"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793 (8.4)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899 (9.5)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0.88 (0.80, 0.96)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0.006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308293">
                <a:tc>
                  <a:txBody>
                    <a:bodyPr/>
                    <a:lstStyle/>
                    <a:p>
                      <a:r>
                        <a:rPr lang="en-US" sz="1800" b="1" baseline="0" dirty="0">
                          <a:solidFill>
                            <a:schemeClr val="tx1"/>
                          </a:solidFill>
                        </a:rPr>
                        <a:t>CV event</a:t>
                      </a:r>
                      <a:endParaRPr lang="en-US" sz="1800" b="1"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1301 (13.7)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1474 (15.6)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0.87 (0.81, 0.94)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0.0003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3"/>
                  </a:ext>
                </a:extLst>
              </a:tr>
              <a:tr h="602319">
                <a:tc>
                  <a:txBody>
                    <a:bodyPr/>
                    <a:lstStyle/>
                    <a:p>
                      <a:r>
                        <a:rPr lang="en-US" sz="1800" b="1" baseline="0" dirty="0">
                          <a:solidFill>
                            <a:schemeClr val="tx1"/>
                          </a:solidFill>
                        </a:rPr>
                        <a:t>Death, MI, ischemic stroke</a:t>
                      </a:r>
                      <a:endParaRPr lang="en-US" sz="1800" b="1"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973 (10.3)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1126 (11.9)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0.86 (0.79, 0.93)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0.0003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4"/>
                  </a:ext>
                </a:extLst>
              </a:tr>
              <a:tr h="308293">
                <a:tc>
                  <a:txBody>
                    <a:bodyPr/>
                    <a:lstStyle/>
                    <a:p>
                      <a:r>
                        <a:rPr lang="en-US" sz="1800" dirty="0">
                          <a:solidFill>
                            <a:schemeClr val="tx1"/>
                          </a:solidFill>
                        </a:rPr>
                        <a:t>CHD death</a:t>
                      </a:r>
                    </a:p>
                  </a:txBody>
                  <a:tcPr marL="68580" marR="68580" marT="34290" marB="3429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1" dirty="0">
                          <a:solidFill>
                            <a:srgbClr val="B22222"/>
                          </a:solidFill>
                        </a:rPr>
                        <a:t>205</a:t>
                      </a:r>
                      <a:r>
                        <a:rPr lang="en-US" sz="1800" b="1" baseline="0" dirty="0">
                          <a:solidFill>
                            <a:srgbClr val="B22222"/>
                          </a:solidFill>
                        </a:rPr>
                        <a:t> (2.2)</a:t>
                      </a:r>
                      <a:endParaRPr lang="en-US" sz="1800" b="1" dirty="0">
                        <a:solidFill>
                          <a:srgbClr val="B22222"/>
                        </a:solidFill>
                      </a:endParaRPr>
                    </a:p>
                  </a:txBody>
                  <a:tcPr marL="68580" marR="68580" marT="34290" marB="3429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1" dirty="0">
                          <a:solidFill>
                            <a:srgbClr val="4682B4"/>
                          </a:solidFill>
                        </a:rPr>
                        <a:t>222 (2.3)</a:t>
                      </a:r>
                    </a:p>
                  </a:txBody>
                  <a:tcPr marL="68580" marR="68580" marT="34290" marB="3429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dirty="0">
                          <a:solidFill>
                            <a:schemeClr val="tx1"/>
                          </a:solidFill>
                        </a:rPr>
                        <a:t>0.92 (0.76, 1.11)</a:t>
                      </a:r>
                    </a:p>
                  </a:txBody>
                  <a:tcPr marL="68580" marR="68580" marT="34290" marB="3429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dirty="0">
                          <a:solidFill>
                            <a:schemeClr val="tx1"/>
                          </a:solidFill>
                        </a:rPr>
                        <a:t>0.38</a:t>
                      </a:r>
                    </a:p>
                  </a:txBody>
                  <a:tcPr marL="68580" marR="68580" marT="34290" marB="3429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5"/>
                  </a:ext>
                </a:extLst>
              </a:tr>
              <a:tr h="308293">
                <a:tc>
                  <a:txBody>
                    <a:bodyPr/>
                    <a:lstStyle/>
                    <a:p>
                      <a:r>
                        <a:rPr lang="en-US" sz="1800" b="0" dirty="0">
                          <a:solidFill>
                            <a:schemeClr val="tx1"/>
                          </a:solidFill>
                        </a:rPr>
                        <a:t>CV death</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1" i="0" dirty="0">
                          <a:solidFill>
                            <a:srgbClr val="B22222"/>
                          </a:solidFill>
                        </a:rPr>
                        <a:t>240 (2.5)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1" i="0" dirty="0">
                          <a:solidFill>
                            <a:srgbClr val="4682B4"/>
                          </a:solidFill>
                        </a:rPr>
                        <a:t>271 (2.9)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0" i="0" dirty="0">
                          <a:solidFill>
                            <a:schemeClr val="tx1"/>
                          </a:solidFill>
                        </a:rPr>
                        <a:t>0.88 (0.74, 1.05)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tc>
                  <a:txBody>
                    <a:bodyPr/>
                    <a:lstStyle/>
                    <a:p>
                      <a:pPr algn="ctr"/>
                      <a:r>
                        <a:rPr lang="en-US" sz="1800" b="0" i="0" dirty="0">
                          <a:solidFill>
                            <a:schemeClr val="tx1"/>
                          </a:solidFill>
                        </a:rPr>
                        <a:t>0.15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0006"/>
                  </a:ext>
                </a:extLst>
              </a:tr>
              <a:tr h="308293">
                <a:tc>
                  <a:txBody>
                    <a:bodyPr/>
                    <a:lstStyle/>
                    <a:p>
                      <a:r>
                        <a:rPr lang="en-US" sz="1800" b="1" baseline="0" dirty="0">
                          <a:solidFill>
                            <a:schemeClr val="tx1"/>
                          </a:solidFill>
                        </a:rPr>
                        <a:t>All-cause death</a:t>
                      </a:r>
                      <a:endParaRPr lang="en-US" sz="1800" b="1"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334 (3.5)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392</a:t>
                      </a:r>
                      <a:r>
                        <a:rPr lang="en-US" sz="1800" b="1" baseline="0" dirty="0">
                          <a:solidFill>
                            <a:srgbClr val="4682B4"/>
                          </a:solidFill>
                        </a:rPr>
                        <a:t> (4.1)</a:t>
                      </a:r>
                      <a:endParaRPr lang="en-US" sz="1800" b="1" dirty="0">
                        <a:solidFill>
                          <a:srgbClr val="4682B4"/>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0.85 (0.73, 0.98)</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chemeClr val="tx1"/>
                          </a:solidFill>
                        </a:rPr>
                        <a:t>0.026*</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5" name="TextBox 4"/>
          <p:cNvSpPr txBox="1"/>
          <p:nvPr/>
        </p:nvSpPr>
        <p:spPr>
          <a:xfrm>
            <a:off x="0" y="4835723"/>
            <a:ext cx="6310112"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*Nominal P-value</a:t>
            </a:r>
          </a:p>
        </p:txBody>
      </p:sp>
    </p:spTree>
    <p:extLst>
      <p:ext uri="{BB962C8B-B14F-4D97-AF65-F5344CB8AC3E}">
        <p14:creationId xmlns:p14="http://schemas.microsoft.com/office/powerpoint/2010/main" val="17526601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1494235" algn="l"/>
              </a:tabLst>
            </a:pPr>
            <a:r>
              <a:rPr lang="en-US" dirty="0"/>
              <a:t>All-Cause Death</a:t>
            </a:r>
          </a:p>
        </p:txBody>
      </p:sp>
      <p:sp>
        <p:nvSpPr>
          <p:cNvPr id="7" name="TextBox 6">
            <a:extLst>
              <a:ext uri="{FF2B5EF4-FFF2-40B4-BE49-F238E27FC236}">
                <a16:creationId xmlns:a16="http://schemas.microsoft.com/office/drawing/2014/main" id="{5290F94B-6601-634C-8BBE-2A715FAE471B}"/>
              </a:ext>
            </a:extLst>
          </p:cNvPr>
          <p:cNvSpPr txBox="1"/>
          <p:nvPr/>
        </p:nvSpPr>
        <p:spPr>
          <a:xfrm>
            <a:off x="4077037" y="3761448"/>
            <a:ext cx="3163985"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Box 4">
            <a:extLst>
              <a:ext uri="{FF2B5EF4-FFF2-40B4-BE49-F238E27FC236}">
                <a16:creationId xmlns:a16="http://schemas.microsoft.com/office/drawing/2014/main" id="{17379876-860F-AF47-AE15-4C566ECCF205}"/>
              </a:ext>
            </a:extLst>
          </p:cNvPr>
          <p:cNvSpPr txBox="1"/>
          <p:nvPr/>
        </p:nvSpPr>
        <p:spPr>
          <a:xfrm>
            <a:off x="7092002" y="1732471"/>
            <a:ext cx="987771"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ARR† 0.6%</a:t>
            </a:r>
          </a:p>
        </p:txBody>
      </p:sp>
      <p:sp>
        <p:nvSpPr>
          <p:cNvPr id="3" name="TextBox 2">
            <a:extLst>
              <a:ext uri="{FF2B5EF4-FFF2-40B4-BE49-F238E27FC236}">
                <a16:creationId xmlns:a16="http://schemas.microsoft.com/office/drawing/2014/main" id="{9C68120C-448A-AC43-835D-4D9D02D7B35D}"/>
              </a:ext>
            </a:extLst>
          </p:cNvPr>
          <p:cNvSpPr txBox="1"/>
          <p:nvPr/>
        </p:nvSpPr>
        <p:spPr>
          <a:xfrm>
            <a:off x="-38637" y="4738371"/>
            <a:ext cx="2286000" cy="43088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*Nominal P-value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†Based on cumulative incidence</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18579" y="1206704"/>
            <a:ext cx="5159592" cy="38099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776995" y="2947183"/>
            <a:ext cx="1617784"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a:ea typeface="+mn-ea"/>
                <a:cs typeface="+mn-cs"/>
              </a:rPr>
              <a:t>HR 0.85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a:ea typeface="+mn-ea"/>
                <a:cs typeface="+mn-cs"/>
              </a:rPr>
              <a:t>(95% CI 0.73, 0.98)</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Calibri"/>
                <a:ea typeface="+mn-ea"/>
                <a:cs typeface="+mn-cs"/>
              </a:rPr>
              <a:t>P=0.026*</a:t>
            </a:r>
          </a:p>
        </p:txBody>
      </p:sp>
      <p:sp>
        <p:nvSpPr>
          <p:cNvPr id="6" name="Rectangle 5"/>
          <p:cNvSpPr/>
          <p:nvPr/>
        </p:nvSpPr>
        <p:spPr>
          <a:xfrm>
            <a:off x="3979147" y="3838470"/>
            <a:ext cx="3112855" cy="292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41356728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Efficacy Endpoints</a:t>
            </a:r>
          </a:p>
        </p:txBody>
      </p:sp>
      <p:graphicFrame>
        <p:nvGraphicFramePr>
          <p:cNvPr id="4" name="Table 3"/>
          <p:cNvGraphicFramePr>
            <a:graphicFrameLocks noGrp="1"/>
          </p:cNvGraphicFramePr>
          <p:nvPr/>
        </p:nvGraphicFramePr>
        <p:xfrm>
          <a:off x="628650" y="1458107"/>
          <a:ext cx="7886700" cy="2497444"/>
        </p:xfrm>
        <a:graphic>
          <a:graphicData uri="http://schemas.openxmlformats.org/drawingml/2006/table">
            <a:tbl>
              <a:tblPr firstRow="1" bandRow="1">
                <a:tableStyleId>{5C22544A-7EE6-4342-B048-85BDC9FD1C3A}</a:tableStyleId>
              </a:tblPr>
              <a:tblGrid>
                <a:gridCol w="2094832">
                  <a:extLst>
                    <a:ext uri="{9D8B030D-6E8A-4147-A177-3AD203B41FA5}">
                      <a16:colId xmlns:a16="http://schemas.microsoft.com/office/drawing/2014/main" val="20000"/>
                    </a:ext>
                  </a:extLst>
                </a:gridCol>
                <a:gridCol w="1552284">
                  <a:extLst>
                    <a:ext uri="{9D8B030D-6E8A-4147-A177-3AD203B41FA5}">
                      <a16:colId xmlns:a16="http://schemas.microsoft.com/office/drawing/2014/main" val="20001"/>
                    </a:ext>
                  </a:extLst>
                </a:gridCol>
                <a:gridCol w="1446790">
                  <a:extLst>
                    <a:ext uri="{9D8B030D-6E8A-4147-A177-3AD203B41FA5}">
                      <a16:colId xmlns:a16="http://schemas.microsoft.com/office/drawing/2014/main" val="20002"/>
                    </a:ext>
                  </a:extLst>
                </a:gridCol>
                <a:gridCol w="1702990">
                  <a:extLst>
                    <a:ext uri="{9D8B030D-6E8A-4147-A177-3AD203B41FA5}">
                      <a16:colId xmlns:a16="http://schemas.microsoft.com/office/drawing/2014/main" val="20003"/>
                    </a:ext>
                  </a:extLst>
                </a:gridCol>
                <a:gridCol w="1089804">
                  <a:extLst>
                    <a:ext uri="{9D8B030D-6E8A-4147-A177-3AD203B41FA5}">
                      <a16:colId xmlns:a16="http://schemas.microsoft.com/office/drawing/2014/main" val="20004"/>
                    </a:ext>
                  </a:extLst>
                </a:gridCol>
              </a:tblGrid>
              <a:tr h="879557">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1800" dirty="0">
                          <a:solidFill>
                            <a:schemeClr val="tx1"/>
                          </a:solidFill>
                        </a:rPr>
                        <a:t>Endpoint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rPr>
                        <a:t>Alirocumab</a:t>
                      </a:r>
                    </a:p>
                    <a:p>
                      <a:pPr algn="ctr"/>
                      <a:r>
                        <a:rPr lang="en-US" sz="1800" dirty="0">
                          <a:solidFill>
                            <a:srgbClr val="FFFFFF"/>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rPr>
                        <a:t>Placebo</a:t>
                      </a:r>
                    </a:p>
                    <a:p>
                      <a:pPr algn="ctr"/>
                      <a:r>
                        <a:rPr lang="en-US" sz="1800" dirty="0">
                          <a:solidFill>
                            <a:srgbClr val="FFFFFF"/>
                          </a:solidFill>
                        </a:rPr>
                        <a:t>(N=9462)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tc>
                  <a:txBody>
                    <a:bodyPr/>
                    <a:lstStyle/>
                    <a:p>
                      <a:pPr algn="ctr"/>
                      <a:r>
                        <a:rPr lang="en-US" sz="1800" dirty="0">
                          <a:solidFill>
                            <a:schemeClr val="tx1"/>
                          </a:solidFill>
                        </a:rPr>
                        <a:t>HR (95%</a:t>
                      </a:r>
                      <a:r>
                        <a:rPr lang="en-US" sz="1800" baseline="0" dirty="0">
                          <a:solidFill>
                            <a:schemeClr val="tx1"/>
                          </a:solidFill>
                        </a:rPr>
                        <a:t> CI)</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chemeClr val="tx1"/>
                          </a:solidFill>
                        </a:rPr>
                        <a:t>Log-rank P-value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956024">
                <a:tc>
                  <a:txBody>
                    <a:bodyPr/>
                    <a:lstStyle/>
                    <a:p>
                      <a:r>
                        <a:rPr lang="en-US" sz="1800" dirty="0">
                          <a:solidFill>
                            <a:schemeClr val="tx1"/>
                          </a:solidFill>
                        </a:rPr>
                        <a:t>Ischemia-driven coronary revascularization</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731 (7.7)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828 (8.8)</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rPr>
                        <a:t>0.88 (0.79, 0.97)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rPr>
                        <a:t>0.009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r h="661863">
                <a:tc>
                  <a:txBody>
                    <a:bodyPr/>
                    <a:lstStyle/>
                    <a:p>
                      <a:r>
                        <a:rPr lang="en-US" sz="1800" dirty="0">
                          <a:solidFill>
                            <a:schemeClr val="tx1"/>
                          </a:solidFill>
                        </a:rPr>
                        <a:t>Hospitalization</a:t>
                      </a:r>
                      <a:r>
                        <a:rPr lang="en-US" sz="1800" baseline="0" dirty="0">
                          <a:solidFill>
                            <a:schemeClr val="tx1"/>
                          </a:solidFill>
                        </a:rPr>
                        <a:t> for </a:t>
                      </a:r>
                      <a:r>
                        <a:rPr lang="en-US" sz="1800" dirty="0">
                          <a:solidFill>
                            <a:schemeClr val="tx1"/>
                          </a:solidFill>
                        </a:rPr>
                        <a:t>CHF</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B22222"/>
                          </a:solidFill>
                        </a:rPr>
                        <a:t>176 (1.9)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dirty="0">
                          <a:solidFill>
                            <a:srgbClr val="4682B4"/>
                          </a:solidFill>
                        </a:rPr>
                        <a:t>179 (1.9)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rPr>
                        <a:t>0.98</a:t>
                      </a:r>
                      <a:r>
                        <a:rPr lang="en-US" sz="1800" baseline="0" dirty="0">
                          <a:solidFill>
                            <a:schemeClr val="tx1"/>
                          </a:solidFill>
                        </a:rPr>
                        <a:t> (0.79, 1.20)</a:t>
                      </a:r>
                      <a:endParaRPr lang="en-US" sz="1800" dirty="0">
                        <a:solidFill>
                          <a:schemeClr val="tx1"/>
                        </a:solidFill>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rPr>
                        <a:t>0.84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8006184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66F734-E473-C245-8AEB-059F286B9E9C}"/>
              </a:ext>
            </a:extLst>
          </p:cNvPr>
          <p:cNvSpPr>
            <a:spLocks noGrp="1"/>
          </p:cNvSpPr>
          <p:nvPr>
            <p:ph type="title"/>
          </p:nvPr>
        </p:nvSpPr>
        <p:spPr>
          <a:xfrm>
            <a:off x="628650" y="153524"/>
            <a:ext cx="8515350" cy="994172"/>
          </a:xfrm>
        </p:spPr>
        <p:txBody>
          <a:bodyPr>
            <a:normAutofit/>
          </a:bodyPr>
          <a:lstStyle/>
          <a:p>
            <a:r>
              <a:rPr lang="en-US" dirty="0"/>
              <a:t>Primary Efficacy in Main Prespecified Subgroups</a:t>
            </a:r>
          </a:p>
        </p:txBody>
      </p:sp>
      <p:pic>
        <p:nvPicPr>
          <p:cNvPr id="18" name="Picture 2">
            <a:extLst>
              <a:ext uri="{FF2B5EF4-FFF2-40B4-BE49-F238E27FC236}">
                <a16:creationId xmlns:a16="http://schemas.microsoft.com/office/drawing/2014/main" id="{608D9425-C5FE-A246-BB1C-73512A0B05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6902" y="1226986"/>
            <a:ext cx="5613879" cy="39165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F8971708-438B-E542-924E-7A447752CF77}"/>
              </a:ext>
            </a:extLst>
          </p:cNvPr>
          <p:cNvSpPr txBox="1"/>
          <p:nvPr/>
        </p:nvSpPr>
        <p:spPr>
          <a:xfrm>
            <a:off x="-1" y="4999500"/>
            <a:ext cx="5475767" cy="252984"/>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TextBox 11">
            <a:extLst>
              <a:ext uri="{FF2B5EF4-FFF2-40B4-BE49-F238E27FC236}">
                <a16:creationId xmlns:a16="http://schemas.microsoft.com/office/drawing/2014/main" id="{4B52BC6F-E875-E94C-A98A-14CCDD4B9D34}"/>
              </a:ext>
            </a:extLst>
          </p:cNvPr>
          <p:cNvSpPr txBox="1"/>
          <p:nvPr/>
        </p:nvSpPr>
        <p:spPr>
          <a:xfrm>
            <a:off x="0" y="4866501"/>
            <a:ext cx="275303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*P-values for interaction</a:t>
            </a:r>
          </a:p>
        </p:txBody>
      </p:sp>
    </p:spTree>
    <p:extLst>
      <p:ext uri="{BB962C8B-B14F-4D97-AF65-F5344CB8AC3E}">
        <p14:creationId xmlns:p14="http://schemas.microsoft.com/office/powerpoint/2010/main" val="14003738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87E645C2-97A6-8F40-9940-C12B8E06C3A7}"/>
              </a:ext>
            </a:extLst>
          </p:cNvPr>
          <p:cNvGrpSpPr/>
          <p:nvPr/>
        </p:nvGrpSpPr>
        <p:grpSpPr>
          <a:xfrm>
            <a:off x="546100" y="1094740"/>
            <a:ext cx="8115300" cy="1581728"/>
            <a:chOff x="546100" y="1094740"/>
            <a:chExt cx="8115300" cy="1581728"/>
          </a:xfrm>
        </p:grpSpPr>
        <p:pic>
          <p:nvPicPr>
            <p:cNvPr id="11" name="Picture 2">
              <a:extLst>
                <a:ext uri="{FF2B5EF4-FFF2-40B4-BE49-F238E27FC236}">
                  <a16:creationId xmlns:a16="http://schemas.microsoft.com/office/drawing/2014/main" id="{043C1646-3AFD-7B4E-951A-308D05D5A5C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673" b="5041"/>
            <a:stretch/>
          </p:blipFill>
          <p:spPr bwMode="auto">
            <a:xfrm>
              <a:off x="571500" y="1440242"/>
              <a:ext cx="7951109" cy="12362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a:extLst>
                <a:ext uri="{FF2B5EF4-FFF2-40B4-BE49-F238E27FC236}">
                  <a16:creationId xmlns:a16="http://schemas.microsoft.com/office/drawing/2014/main" id="{1C13CB71-324F-A04C-9FD7-FCD0C9B9217F}"/>
                </a:ext>
              </a:extLst>
            </p:cNvPr>
            <p:cNvSpPr txBox="1"/>
            <p:nvPr/>
          </p:nvSpPr>
          <p:spPr>
            <a:xfrm>
              <a:off x="546100" y="1094740"/>
              <a:ext cx="8115300" cy="391454"/>
            </a:xfrm>
            <a:prstGeom prst="rect">
              <a:avLst/>
            </a:prstGeom>
            <a:noFill/>
          </p:spPr>
          <p:txBody>
            <a:bodyPr wrap="square" rtlCol="0">
              <a:spAutoFit/>
            </a:bodyPr>
            <a:lstStyle/>
            <a:p>
              <a:pPr marL="0" marR="0" lvl="0" indent="0" algn="l" defTabSz="914400" rtl="0" eaLnBrk="1" fontAlgn="auto" latinLnBrk="0" hangingPunct="1">
                <a:lnSpc>
                  <a:spcPct val="80000"/>
                </a:lnSpc>
                <a:spcBef>
                  <a:spcPts val="0"/>
                </a:spcBef>
                <a:spcAft>
                  <a:spcPts val="0"/>
                </a:spcAft>
                <a:buClrTx/>
                <a:buSzTx/>
                <a:buFontTx/>
                <a:buNone/>
                <a:tabLst>
                  <a:tab pos="1593850" algn="l"/>
                  <a:tab pos="2752725"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		Incidence (%)</a:t>
              </a:r>
            </a:p>
            <a:p>
              <a:pPr marL="0" marR="0" lvl="0" indent="0" algn="l" defTabSz="914400" rtl="0" eaLnBrk="1" fontAlgn="auto" latinLnBrk="0" hangingPunct="1">
                <a:lnSpc>
                  <a:spcPct val="80000"/>
                </a:lnSpc>
                <a:spcBef>
                  <a:spcPts val="0"/>
                </a:spcBef>
                <a:spcAft>
                  <a:spcPts val="0"/>
                </a:spcAft>
                <a:buClrTx/>
                <a:buSzTx/>
                <a:buFontTx/>
                <a:buNone/>
                <a:tabLst>
                  <a:tab pos="1593850" algn="l"/>
                  <a:tab pos="2305050" algn="l"/>
                  <a:tab pos="3200400"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Subgroup	Patients	Alirocumab	Placebo	HR (95% CI)	p-value*</a:t>
              </a:r>
            </a:p>
          </p:txBody>
        </p:sp>
      </p:grpSp>
      <p:sp>
        <p:nvSpPr>
          <p:cNvPr id="5" name="Title 4">
            <a:extLst>
              <a:ext uri="{FF2B5EF4-FFF2-40B4-BE49-F238E27FC236}">
                <a16:creationId xmlns:a16="http://schemas.microsoft.com/office/drawing/2014/main" id="{7966F734-E473-C245-8AEB-059F286B9E9C}"/>
              </a:ext>
            </a:extLst>
          </p:cNvPr>
          <p:cNvSpPr>
            <a:spLocks noGrp="1"/>
          </p:cNvSpPr>
          <p:nvPr>
            <p:ph type="title"/>
          </p:nvPr>
        </p:nvSpPr>
        <p:spPr>
          <a:xfrm>
            <a:off x="628650" y="153524"/>
            <a:ext cx="8515350" cy="994172"/>
          </a:xfrm>
        </p:spPr>
        <p:txBody>
          <a:bodyPr>
            <a:normAutofit/>
          </a:bodyPr>
          <a:lstStyle/>
          <a:p>
            <a:r>
              <a:rPr lang="en-US" dirty="0"/>
              <a:t>Primary Efficacy in Main Prespecified Subgroups</a:t>
            </a:r>
          </a:p>
        </p:txBody>
      </p:sp>
      <p:sp>
        <p:nvSpPr>
          <p:cNvPr id="9" name="TextBox 8">
            <a:extLst>
              <a:ext uri="{FF2B5EF4-FFF2-40B4-BE49-F238E27FC236}">
                <a16:creationId xmlns:a16="http://schemas.microsoft.com/office/drawing/2014/main" id="{0F297E60-A10E-B347-86E5-12CC5CCF0CBB}"/>
              </a:ext>
            </a:extLst>
          </p:cNvPr>
          <p:cNvSpPr txBox="1"/>
          <p:nvPr/>
        </p:nvSpPr>
        <p:spPr>
          <a:xfrm>
            <a:off x="8039100" y="2148701"/>
            <a:ext cx="9525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*P-values for interaction</a:t>
            </a:r>
          </a:p>
        </p:txBody>
      </p:sp>
      <p:grpSp>
        <p:nvGrpSpPr>
          <p:cNvPr id="17" name="Group 16">
            <a:extLst>
              <a:ext uri="{FF2B5EF4-FFF2-40B4-BE49-F238E27FC236}">
                <a16:creationId xmlns:a16="http://schemas.microsoft.com/office/drawing/2014/main" id="{8303FEED-F330-5C48-ABD3-2F5B691A3DDB}"/>
              </a:ext>
            </a:extLst>
          </p:cNvPr>
          <p:cNvGrpSpPr/>
          <p:nvPr/>
        </p:nvGrpSpPr>
        <p:grpSpPr>
          <a:xfrm>
            <a:off x="492990" y="1042666"/>
            <a:ext cx="7099300" cy="5464929"/>
            <a:chOff x="759690" y="890266"/>
            <a:chExt cx="7099300" cy="5464929"/>
          </a:xfrm>
        </p:grpSpPr>
        <p:pic>
          <p:nvPicPr>
            <p:cNvPr id="3" name="Picture 2">
              <a:extLst>
                <a:ext uri="{FF2B5EF4-FFF2-40B4-BE49-F238E27FC236}">
                  <a16:creationId xmlns:a16="http://schemas.microsoft.com/office/drawing/2014/main" id="{9A7767F8-BC9C-7D4E-8D12-97CF3F69D431}"/>
                </a:ext>
              </a:extLst>
            </p:cNvPr>
            <p:cNvPicPr>
              <a:picLocks noChangeAspect="1"/>
            </p:cNvPicPr>
            <p:nvPr/>
          </p:nvPicPr>
          <p:blipFill>
            <a:blip r:embed="rId3"/>
            <a:stretch>
              <a:fillRect/>
            </a:stretch>
          </p:blipFill>
          <p:spPr>
            <a:xfrm>
              <a:off x="759690" y="890266"/>
              <a:ext cx="7099300" cy="5464929"/>
            </a:xfrm>
            <a:prstGeom prst="rect">
              <a:avLst/>
            </a:prstGeom>
          </p:spPr>
        </p:pic>
        <p:sp>
          <p:nvSpPr>
            <p:cNvPr id="2" name="TextBox 1">
              <a:extLst>
                <a:ext uri="{FF2B5EF4-FFF2-40B4-BE49-F238E27FC236}">
                  <a16:creationId xmlns:a16="http://schemas.microsoft.com/office/drawing/2014/main" id="{4FE94D20-3446-B54C-B9F6-648D46CD8038}"/>
                </a:ext>
              </a:extLst>
            </p:cNvPr>
            <p:cNvSpPr txBox="1"/>
            <p:nvPr/>
          </p:nvSpPr>
          <p:spPr>
            <a:xfrm>
              <a:off x="1696720" y="281432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&lt;80 mg/dL</a:t>
              </a:r>
            </a:p>
          </p:txBody>
        </p:sp>
        <p:sp>
          <p:nvSpPr>
            <p:cNvPr id="14" name="TextBox 13">
              <a:extLst>
                <a:ext uri="{FF2B5EF4-FFF2-40B4-BE49-F238E27FC236}">
                  <a16:creationId xmlns:a16="http://schemas.microsoft.com/office/drawing/2014/main" id="{65F6CD27-C1A4-714C-AF48-D0DF9E04ECEC}"/>
                </a:ext>
              </a:extLst>
            </p:cNvPr>
            <p:cNvSpPr txBox="1"/>
            <p:nvPr/>
          </p:nvSpPr>
          <p:spPr>
            <a:xfrm>
              <a:off x="3840480" y="280416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80 to &lt;100 mg/dL</a:t>
              </a:r>
            </a:p>
          </p:txBody>
        </p:sp>
        <p:sp>
          <p:nvSpPr>
            <p:cNvPr id="15" name="TextBox 14">
              <a:extLst>
                <a:ext uri="{FF2B5EF4-FFF2-40B4-BE49-F238E27FC236}">
                  <a16:creationId xmlns:a16="http://schemas.microsoft.com/office/drawing/2014/main" id="{D39F02D2-43FD-6C4E-9DF4-4C2F55224AEE}"/>
                </a:ext>
              </a:extLst>
            </p:cNvPr>
            <p:cNvSpPr txBox="1"/>
            <p:nvPr/>
          </p:nvSpPr>
          <p:spPr>
            <a:xfrm>
              <a:off x="5852160" y="279400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a:ea typeface="+mn-ea"/>
                  <a:cs typeface="+mn-cs"/>
                  <a:sym typeface="Symbol" pitchFamily="2" charset="2"/>
                </a:rPr>
                <a:t></a:t>
              </a:r>
              <a:r>
                <a:rPr kumimoji="0" lang="en-US" sz="1000" b="1" i="0" u="none" strike="noStrike" kern="1200" cap="none" spc="0" normalizeH="0" baseline="0" noProof="0" dirty="0">
                  <a:ln>
                    <a:noFill/>
                  </a:ln>
                  <a:solidFill>
                    <a:prstClr val="black"/>
                  </a:solidFill>
                  <a:effectLst/>
                  <a:uLnTx/>
                  <a:uFillTx/>
                  <a:latin typeface="Calibri"/>
                  <a:ea typeface="+mn-ea"/>
                  <a:cs typeface="+mn-cs"/>
                </a:rPr>
                <a:t>100 mg/dL</a:t>
              </a:r>
            </a:p>
          </p:txBody>
        </p:sp>
      </p:grpSp>
    </p:spTree>
    <p:extLst>
      <p:ext uri="{BB962C8B-B14F-4D97-AF65-F5344CB8AC3E}">
        <p14:creationId xmlns:p14="http://schemas.microsoft.com/office/powerpoint/2010/main" val="14646377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100000"/>
              </a:lnSpc>
              <a:spcBef>
                <a:spcPts val="600"/>
              </a:spcBef>
              <a:spcAft>
                <a:spcPts val="600"/>
              </a:spcAft>
            </a:pPr>
            <a:r>
              <a:rPr lang="en-US" dirty="0"/>
              <a:t>Remains high despite evidence-based preventive therapies</a:t>
            </a:r>
          </a:p>
          <a:p>
            <a:pPr>
              <a:lnSpc>
                <a:spcPct val="100000"/>
              </a:lnSpc>
              <a:spcBef>
                <a:spcPts val="600"/>
              </a:spcBef>
              <a:spcAft>
                <a:spcPts val="600"/>
              </a:spcAft>
            </a:pPr>
            <a:r>
              <a:rPr lang="en-US" dirty="0"/>
              <a:t>Is related, in part, to levels of low-density lipoprotein cholesterol (LDL-C) </a:t>
            </a:r>
          </a:p>
          <a:p>
            <a:pPr>
              <a:lnSpc>
                <a:spcPct val="100000"/>
              </a:lnSpc>
              <a:spcBef>
                <a:spcPts val="600"/>
              </a:spcBef>
              <a:spcAft>
                <a:spcPts val="600"/>
              </a:spcAft>
            </a:pPr>
            <a:r>
              <a:rPr lang="en-US" dirty="0"/>
              <a:t>Is reduced when LDL-C is lowered by</a:t>
            </a:r>
          </a:p>
          <a:p>
            <a:pPr lvl="1">
              <a:lnSpc>
                <a:spcPct val="100000"/>
              </a:lnSpc>
              <a:spcBef>
                <a:spcPts val="600"/>
              </a:spcBef>
              <a:spcAft>
                <a:spcPts val="600"/>
              </a:spcAft>
            </a:pPr>
            <a:r>
              <a:rPr lang="en-US" dirty="0"/>
              <a:t>Statin therapy, compared with placebo</a:t>
            </a:r>
            <a:r>
              <a:rPr lang="en-US" baseline="30000" dirty="0"/>
              <a:t>1</a:t>
            </a:r>
          </a:p>
          <a:p>
            <a:pPr lvl="1">
              <a:lnSpc>
                <a:spcPct val="100000"/>
              </a:lnSpc>
              <a:spcBef>
                <a:spcPts val="600"/>
              </a:spcBef>
              <a:spcAft>
                <a:spcPts val="600"/>
              </a:spcAft>
            </a:pPr>
            <a:r>
              <a:rPr lang="en-US" dirty="0"/>
              <a:t>High-intensity, compared with moderate-intensity statin therapy</a:t>
            </a:r>
            <a:r>
              <a:rPr lang="en-US" baseline="30000" dirty="0"/>
              <a:t>2</a:t>
            </a:r>
            <a:endParaRPr lang="en-US" dirty="0"/>
          </a:p>
          <a:p>
            <a:pPr lvl="1">
              <a:lnSpc>
                <a:spcPct val="100000"/>
              </a:lnSpc>
              <a:spcBef>
                <a:spcPts val="600"/>
              </a:spcBef>
              <a:spcAft>
                <a:spcPts val="600"/>
              </a:spcAft>
            </a:pPr>
            <a:r>
              <a:rPr lang="en-US" dirty="0"/>
              <a:t>Ezetimibe, compared with placebo, added to statin</a:t>
            </a:r>
            <a:r>
              <a:rPr lang="en-US" baseline="30000" dirty="0"/>
              <a:t>3</a:t>
            </a:r>
          </a:p>
        </p:txBody>
      </p:sp>
      <p:sp>
        <p:nvSpPr>
          <p:cNvPr id="5" name="Title 4">
            <a:extLst>
              <a:ext uri="{FF2B5EF4-FFF2-40B4-BE49-F238E27FC236}">
                <a16:creationId xmlns:a16="http://schemas.microsoft.com/office/drawing/2014/main" id="{584C287A-F44C-5646-B837-3F61A0772B70}"/>
              </a:ext>
            </a:extLst>
          </p:cNvPr>
          <p:cNvSpPr>
            <a:spLocks noGrp="1"/>
          </p:cNvSpPr>
          <p:nvPr>
            <p:ph type="title"/>
          </p:nvPr>
        </p:nvSpPr>
        <p:spPr/>
        <p:txBody>
          <a:bodyPr>
            <a:normAutofit fontScale="90000"/>
          </a:bodyPr>
          <a:lstStyle/>
          <a:p>
            <a:r>
              <a:rPr lang="en-US" dirty="0"/>
              <a:t>Residual Risk After Acute Coronary Syndrome</a:t>
            </a:r>
          </a:p>
        </p:txBody>
      </p:sp>
      <p:sp>
        <p:nvSpPr>
          <p:cNvPr id="2" name="TextBox 1">
            <a:extLst>
              <a:ext uri="{FF2B5EF4-FFF2-40B4-BE49-F238E27FC236}">
                <a16:creationId xmlns:a16="http://schemas.microsoft.com/office/drawing/2014/main" id="{58D8CE11-59FA-A849-BAA9-12ED0BDFA1B1}"/>
              </a:ext>
            </a:extLst>
          </p:cNvPr>
          <p:cNvSpPr txBox="1"/>
          <p:nvPr/>
        </p:nvSpPr>
        <p:spPr>
          <a:xfrm>
            <a:off x="0" y="4681835"/>
            <a:ext cx="731520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1. Schwartz GG, et al. JAMA 2001;285:1711-8. 2. Cannon CP, et al.</a:t>
            </a:r>
            <a:r>
              <a:rPr kumimoji="0" lang="en-GB" sz="1200" b="0" i="0" u="none" strike="noStrike" kern="1200" cap="none" spc="0" normalizeH="0" baseline="0" noProof="0" dirty="0">
                <a:ln>
                  <a:noFill/>
                </a:ln>
                <a:solidFill>
                  <a:prstClr val="black"/>
                </a:solidFill>
                <a:effectLst/>
                <a:uLnTx/>
                <a:uFillTx/>
                <a:latin typeface="Calibri"/>
                <a:ea typeface="+mn-ea"/>
                <a:cs typeface="+mn-cs"/>
              </a:rPr>
              <a:t> NEJM 2004;350:1495-504.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3. Cannon CP, et al. NEJM 2015;372:2387-97. </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033760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FD3A93-CDCE-B94F-8C84-E236E48D817E}"/>
              </a:ext>
            </a:extLst>
          </p:cNvPr>
          <p:cNvSpPr>
            <a:spLocks noGrp="1"/>
          </p:cNvSpPr>
          <p:nvPr>
            <p:ph type="title"/>
          </p:nvPr>
        </p:nvSpPr>
        <p:spPr>
          <a:xfrm>
            <a:off x="628650" y="153524"/>
            <a:ext cx="7885430" cy="994172"/>
          </a:xfrm>
        </p:spPr>
        <p:txBody>
          <a:bodyPr>
            <a:normAutofit fontScale="90000"/>
          </a:bodyPr>
          <a:lstStyle/>
          <a:p>
            <a:r>
              <a:rPr lang="en-US" dirty="0"/>
              <a:t>Post Hoc Analysis: All-Cause Death by Baseline LDL-C Subgroups </a:t>
            </a:r>
          </a:p>
        </p:txBody>
      </p:sp>
      <p:sp>
        <p:nvSpPr>
          <p:cNvPr id="8" name="TextBox 7">
            <a:extLst>
              <a:ext uri="{FF2B5EF4-FFF2-40B4-BE49-F238E27FC236}">
                <a16:creationId xmlns:a16="http://schemas.microsoft.com/office/drawing/2014/main" id="{8B0BC97F-26C8-5941-900F-7A214712F10B}"/>
              </a:ext>
            </a:extLst>
          </p:cNvPr>
          <p:cNvSpPr txBox="1"/>
          <p:nvPr/>
        </p:nvSpPr>
        <p:spPr>
          <a:xfrm>
            <a:off x="7476836" y="1386905"/>
            <a:ext cx="15367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P</a:t>
            </a:r>
            <a:r>
              <a:rPr kumimoji="0" lang="en-US" sz="1800" b="0" i="0" u="none" strike="noStrike" kern="1200" cap="none" spc="0" normalizeH="0" baseline="-25000" noProof="0" dirty="0">
                <a:ln>
                  <a:noFill/>
                </a:ln>
                <a:solidFill>
                  <a:prstClr val="black"/>
                </a:solidFill>
                <a:effectLst/>
                <a:uLnTx/>
                <a:uFillTx/>
                <a:latin typeface="Calibri"/>
                <a:ea typeface="+mn-ea"/>
                <a:cs typeface="+mn-cs"/>
              </a:rPr>
              <a:t>interaction</a:t>
            </a:r>
            <a:r>
              <a:rPr kumimoji="0" lang="en-US" sz="1800" b="0" i="0" u="none" strike="noStrike" kern="1200" cap="none" spc="0" normalizeH="0" baseline="0" noProof="0" dirty="0">
                <a:ln>
                  <a:noFill/>
                </a:ln>
                <a:solidFill>
                  <a:prstClr val="black"/>
                </a:solidFill>
                <a:effectLst/>
                <a:uLnTx/>
                <a:uFillTx/>
                <a:latin typeface="Calibri"/>
                <a:ea typeface="+mn-ea"/>
                <a:cs typeface="+mn-cs"/>
              </a:rPr>
              <a:t>=0.12</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9794" y="1751353"/>
            <a:ext cx="8301616" cy="2855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a:extLst>
              <a:ext uri="{FF2B5EF4-FFF2-40B4-BE49-F238E27FC236}">
                <a16:creationId xmlns:a16="http://schemas.microsoft.com/office/drawing/2014/main" id="{98389EAE-561F-7449-B003-AA1435C1BA43}"/>
              </a:ext>
            </a:extLst>
          </p:cNvPr>
          <p:cNvSpPr txBox="1"/>
          <p:nvPr/>
        </p:nvSpPr>
        <p:spPr>
          <a:xfrm>
            <a:off x="6733780" y="1818741"/>
            <a:ext cx="1673579"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≥100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 0.71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(95% CI </a:t>
            </a:r>
            <a:r>
              <a:rPr kumimoji="0" lang="en-GB" sz="1400" b="0" i="0" u="none" strike="noStrike" kern="1200" cap="none" spc="0" normalizeH="0" baseline="0" noProof="0" dirty="0">
                <a:ln>
                  <a:noFill/>
                </a:ln>
                <a:solidFill>
                  <a:prstClr val="black"/>
                </a:solidFill>
                <a:effectLst/>
                <a:uLnTx/>
                <a:uFillTx/>
                <a:latin typeface="Calibri"/>
                <a:ea typeface="+mn-ea"/>
                <a:cs typeface="+mn-cs"/>
              </a:rPr>
              <a:t>0.56, 0.90</a:t>
            </a:r>
            <a:r>
              <a:rPr kumimoji="0" lang="en-US" sz="1400" b="0" i="0" u="none" strike="noStrike" kern="1200" cap="none" spc="0" normalizeH="0" baseline="0" noProof="0" dirty="0">
                <a:ln>
                  <a:noFill/>
                </a:ln>
                <a:solidFill>
                  <a:prstClr val="black"/>
                </a:solidFill>
                <a:effectLst/>
                <a:uLnTx/>
                <a:uFillTx/>
                <a:latin typeface="Calibri"/>
                <a:ea typeface="+mn-ea"/>
                <a:cs typeface="+mn-cs"/>
              </a:rPr>
              <a:t>)</a:t>
            </a:r>
          </a:p>
        </p:txBody>
      </p:sp>
      <p:sp>
        <p:nvSpPr>
          <p:cNvPr id="14" name="TextBox 13">
            <a:extLst>
              <a:ext uri="{FF2B5EF4-FFF2-40B4-BE49-F238E27FC236}">
                <a16:creationId xmlns:a16="http://schemas.microsoft.com/office/drawing/2014/main" id="{EB0184B4-03D3-724C-A54B-267D9DB18DB9}"/>
              </a:ext>
            </a:extLst>
          </p:cNvPr>
          <p:cNvSpPr txBox="1"/>
          <p:nvPr/>
        </p:nvSpPr>
        <p:spPr>
          <a:xfrm>
            <a:off x="1004472" y="1818741"/>
            <a:ext cx="1828793"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&lt;80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 0.89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(95% CI </a:t>
            </a:r>
            <a:r>
              <a:rPr kumimoji="0" lang="en-GB" sz="1400" b="0" i="0" u="none" strike="noStrike" kern="1200" cap="none" spc="0" normalizeH="0" baseline="0" noProof="0" dirty="0">
                <a:ln>
                  <a:noFill/>
                </a:ln>
                <a:solidFill>
                  <a:prstClr val="black"/>
                </a:solidFill>
                <a:effectLst/>
                <a:uLnTx/>
                <a:uFillTx/>
                <a:latin typeface="Calibri"/>
                <a:ea typeface="+mn-ea"/>
                <a:cs typeface="+mn-cs"/>
              </a:rPr>
              <a:t>0.69, 1.14)</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6" name="TextBox 15">
            <a:extLst>
              <a:ext uri="{FF2B5EF4-FFF2-40B4-BE49-F238E27FC236}">
                <a16:creationId xmlns:a16="http://schemas.microsoft.com/office/drawing/2014/main" id="{A5F0AB7F-7768-EC48-8309-6FFDC2C60D49}"/>
              </a:ext>
            </a:extLst>
          </p:cNvPr>
          <p:cNvSpPr txBox="1"/>
          <p:nvPr/>
        </p:nvSpPr>
        <p:spPr>
          <a:xfrm>
            <a:off x="3653076" y="1818741"/>
            <a:ext cx="210348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80 to &lt;100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 1.03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(95% CI </a:t>
            </a:r>
            <a:r>
              <a:rPr kumimoji="0" lang="en-GB" sz="1400" b="0" i="0" u="none" strike="noStrike" kern="1200" cap="none" spc="0" normalizeH="0" baseline="0" noProof="0" dirty="0">
                <a:ln>
                  <a:noFill/>
                </a:ln>
                <a:solidFill>
                  <a:prstClr val="black"/>
                </a:solidFill>
                <a:effectLst/>
                <a:uLnTx/>
                <a:uFillTx/>
                <a:latin typeface="Calibri"/>
                <a:ea typeface="+mn-ea"/>
                <a:cs typeface="+mn-cs"/>
              </a:rPr>
              <a:t>0.78, 1.36)</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D8AEA9FF-8E2F-1542-A0A0-2A58011CA8DD}"/>
              </a:ext>
            </a:extLst>
          </p:cNvPr>
          <p:cNvSpPr txBox="1"/>
          <p:nvPr/>
        </p:nvSpPr>
        <p:spPr>
          <a:xfrm>
            <a:off x="6258506" y="1386000"/>
            <a:ext cx="11929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ARR* 1.7%</a:t>
            </a:r>
          </a:p>
        </p:txBody>
      </p:sp>
      <p:sp>
        <p:nvSpPr>
          <p:cNvPr id="17" name="TextBox 16">
            <a:extLst>
              <a:ext uri="{FF2B5EF4-FFF2-40B4-BE49-F238E27FC236}">
                <a16:creationId xmlns:a16="http://schemas.microsoft.com/office/drawing/2014/main" id="{48E4A87B-403B-DE43-9B13-F97A036D5C17}"/>
              </a:ext>
            </a:extLst>
          </p:cNvPr>
          <p:cNvSpPr txBox="1"/>
          <p:nvPr/>
        </p:nvSpPr>
        <p:spPr>
          <a:xfrm>
            <a:off x="0" y="4881890"/>
            <a:ext cx="2286000"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*Based on cumulative incidence</a:t>
            </a:r>
          </a:p>
        </p:txBody>
      </p:sp>
    </p:spTree>
    <p:extLst>
      <p:ext uri="{BB962C8B-B14F-4D97-AF65-F5344CB8AC3E}">
        <p14:creationId xmlns:p14="http://schemas.microsoft.com/office/powerpoint/2010/main" val="27960581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10FB0-31B4-2246-BBB3-12BDF165C21A}"/>
              </a:ext>
            </a:extLst>
          </p:cNvPr>
          <p:cNvSpPr>
            <a:spLocks noGrp="1"/>
          </p:cNvSpPr>
          <p:nvPr>
            <p:ph type="title"/>
          </p:nvPr>
        </p:nvSpPr>
        <p:spPr>
          <a:xfrm>
            <a:off x="628650" y="153524"/>
            <a:ext cx="8515350" cy="994172"/>
          </a:xfrm>
        </p:spPr>
        <p:txBody>
          <a:bodyPr>
            <a:normAutofit fontScale="90000"/>
          </a:bodyPr>
          <a:lstStyle/>
          <a:p>
            <a:r>
              <a:rPr lang="en-US" dirty="0"/>
              <a:t>Efficacy: Subgroup with Baseline LDL-C </a:t>
            </a:r>
            <a:r>
              <a:rPr lang="en-GB" b="1" dirty="0">
                <a:sym typeface="Symbol" pitchFamily="2" charset="2"/>
              </a:rPr>
              <a:t></a:t>
            </a:r>
            <a:r>
              <a:rPr lang="en-US" dirty="0"/>
              <a:t>100 mg/dL</a:t>
            </a:r>
            <a:br>
              <a:rPr lang="en-US" dirty="0"/>
            </a:br>
            <a:r>
              <a:rPr lang="en-US" dirty="0"/>
              <a:t>(Median Baseline LDL-C 118 mg/dL)</a:t>
            </a:r>
          </a:p>
        </p:txBody>
      </p:sp>
      <p:graphicFrame>
        <p:nvGraphicFramePr>
          <p:cNvPr id="4" name="Table 3">
            <a:extLst>
              <a:ext uri="{FF2B5EF4-FFF2-40B4-BE49-F238E27FC236}">
                <a16:creationId xmlns:a16="http://schemas.microsoft.com/office/drawing/2014/main" id="{7D9D12F8-E3BF-ED4A-9C06-C262BCD62189}"/>
              </a:ext>
            </a:extLst>
          </p:cNvPr>
          <p:cNvGraphicFramePr>
            <a:graphicFrameLocks noGrp="1"/>
          </p:cNvGraphicFramePr>
          <p:nvPr/>
        </p:nvGraphicFramePr>
        <p:xfrm>
          <a:off x="628650" y="1657396"/>
          <a:ext cx="7932253" cy="1988820"/>
        </p:xfrm>
        <a:graphic>
          <a:graphicData uri="http://schemas.openxmlformats.org/drawingml/2006/table">
            <a:tbl>
              <a:tblPr firstRow="1" bandRow="1">
                <a:tableStyleId>{5C22544A-7EE6-4342-B048-85BDC9FD1C3A}</a:tableStyleId>
              </a:tblPr>
              <a:tblGrid>
                <a:gridCol w="1616799">
                  <a:extLst>
                    <a:ext uri="{9D8B030D-6E8A-4147-A177-3AD203B41FA5}">
                      <a16:colId xmlns:a16="http://schemas.microsoft.com/office/drawing/2014/main" val="3973808709"/>
                    </a:ext>
                  </a:extLst>
                </a:gridCol>
                <a:gridCol w="1335951">
                  <a:extLst>
                    <a:ext uri="{9D8B030D-6E8A-4147-A177-3AD203B41FA5}">
                      <a16:colId xmlns:a16="http://schemas.microsoft.com/office/drawing/2014/main" val="235672077"/>
                    </a:ext>
                  </a:extLst>
                </a:gridCol>
                <a:gridCol w="1382486">
                  <a:extLst>
                    <a:ext uri="{9D8B030D-6E8A-4147-A177-3AD203B41FA5}">
                      <a16:colId xmlns:a16="http://schemas.microsoft.com/office/drawing/2014/main" val="278449120"/>
                    </a:ext>
                  </a:extLst>
                </a:gridCol>
                <a:gridCol w="1891710">
                  <a:extLst>
                    <a:ext uri="{9D8B030D-6E8A-4147-A177-3AD203B41FA5}">
                      <a16:colId xmlns:a16="http://schemas.microsoft.com/office/drawing/2014/main" val="1056007902"/>
                    </a:ext>
                  </a:extLst>
                </a:gridCol>
                <a:gridCol w="1705307">
                  <a:extLst>
                    <a:ext uri="{9D8B030D-6E8A-4147-A177-3AD203B41FA5}">
                      <a16:colId xmlns:a16="http://schemas.microsoft.com/office/drawing/2014/main" val="403228240"/>
                    </a:ext>
                  </a:extLst>
                </a:gridCol>
              </a:tblGrid>
              <a:tr h="487254">
                <a:tc>
                  <a:txBody>
                    <a:bodyPr/>
                    <a:lstStyle/>
                    <a:p>
                      <a:pPr algn="l"/>
                      <a:r>
                        <a:rPr lang="en-US" sz="1800" dirty="0">
                          <a:solidFill>
                            <a:schemeClr val="tx1"/>
                          </a:solidFill>
                          <a:latin typeface="+mn-lt"/>
                        </a:rPr>
                        <a:t>Endpoint, 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p>
                      <a:pPr algn="ctr"/>
                      <a:r>
                        <a:rPr lang="en-US" sz="1800" dirty="0">
                          <a:solidFill>
                            <a:srgbClr val="FFFFFF"/>
                          </a:solidFill>
                          <a:latin typeface="+mn-lt"/>
                        </a:rPr>
                        <a:t>(N=2814)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p>
                      <a:pPr algn="ctr"/>
                      <a:r>
                        <a:rPr lang="en-US" sz="1800" dirty="0">
                          <a:solidFill>
                            <a:srgbClr val="FFFFFF"/>
                          </a:solidFill>
                          <a:latin typeface="+mn-lt"/>
                        </a:rPr>
                        <a:t>(N=2815)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tc>
                  <a:txBody>
                    <a:bodyPr/>
                    <a:lstStyle/>
                    <a:p>
                      <a:pPr algn="ctr"/>
                      <a:r>
                        <a:rPr lang="en-US" sz="1800" dirty="0">
                          <a:solidFill>
                            <a:schemeClr val="tx1"/>
                          </a:solidFill>
                          <a:latin typeface="+mn-lt"/>
                        </a:rPr>
                        <a:t>Absolute</a:t>
                      </a:r>
                    </a:p>
                    <a:p>
                      <a:pPr algn="ctr"/>
                      <a:r>
                        <a:rPr lang="en-US" sz="1800" dirty="0">
                          <a:solidFill>
                            <a:schemeClr val="tx1"/>
                          </a:solidFill>
                          <a:latin typeface="+mn-lt"/>
                        </a:rPr>
                        <a:t>risk reduction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chemeClr val="tx1"/>
                          </a:solidFill>
                          <a:latin typeface="+mn-lt"/>
                        </a:rPr>
                        <a:t>HR (95%</a:t>
                      </a:r>
                      <a:r>
                        <a:rPr lang="en-US" sz="1800" baseline="0" dirty="0">
                          <a:solidFill>
                            <a:schemeClr val="tx1"/>
                          </a:solidFill>
                          <a:latin typeface="+mn-lt"/>
                        </a:rPr>
                        <a:t> CI)</a:t>
                      </a:r>
                      <a:endParaRPr lang="en-US" sz="1800" dirty="0">
                        <a:solidFill>
                          <a:schemeClr val="tx1"/>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extLst>
                  <a:ext uri="{0D108BD9-81ED-4DB2-BD59-A6C34878D82A}">
                    <a16:rowId xmlns:a16="http://schemas.microsoft.com/office/drawing/2014/main" val="552130530"/>
                  </a:ext>
                </a:extLst>
              </a:tr>
              <a:tr h="267648">
                <a:tc>
                  <a:txBody>
                    <a:bodyPr/>
                    <a:lstStyle/>
                    <a:p>
                      <a:r>
                        <a:rPr lang="en-US" sz="1800" dirty="0">
                          <a:solidFill>
                            <a:schemeClr val="tx1"/>
                          </a:solidFill>
                          <a:latin typeface="+mn-lt"/>
                        </a:rPr>
                        <a:t>MACE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B22222"/>
                          </a:solidFill>
                          <a:latin typeface="+mn-lt"/>
                        </a:rPr>
                        <a:t>324 (11.5)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4682B4"/>
                          </a:solidFill>
                          <a:latin typeface="+mn-lt"/>
                        </a:rPr>
                        <a:t>420 (14.9)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latin typeface="+mn-lt"/>
                        </a:rPr>
                        <a:t>3.4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GB" sz="1800" b="1" i="0" kern="1200" dirty="0">
                          <a:solidFill>
                            <a:schemeClr val="dk1"/>
                          </a:solidFill>
                          <a:effectLst/>
                          <a:latin typeface="+mn-lt"/>
                          <a:ea typeface="+mn-ea"/>
                          <a:cs typeface="+mn-cs"/>
                        </a:rPr>
                        <a:t>0.76</a:t>
                      </a:r>
                      <a:r>
                        <a:rPr lang="en-GB" sz="1800" b="0" i="0" kern="1200" dirty="0">
                          <a:solidFill>
                            <a:schemeClr val="dk1"/>
                          </a:solidFill>
                          <a:effectLst/>
                          <a:latin typeface="+mn-lt"/>
                          <a:ea typeface="+mn-ea"/>
                          <a:cs typeface="+mn-cs"/>
                        </a:rPr>
                        <a:t> (0.65, 0.87)</a:t>
                      </a:r>
                      <a:endParaRPr lang="en-US" sz="1800" dirty="0">
                        <a:solidFill>
                          <a:schemeClr val="tx1"/>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766431086"/>
                  </a:ext>
                </a:extLst>
              </a:tr>
              <a:tr h="341078">
                <a:tc>
                  <a:txBody>
                    <a:bodyPr/>
                    <a:lstStyle/>
                    <a:p>
                      <a:r>
                        <a:rPr lang="en-US" sz="1800" dirty="0">
                          <a:solidFill>
                            <a:schemeClr val="tx1"/>
                          </a:solidFill>
                          <a:latin typeface="+mn-lt"/>
                        </a:rPr>
                        <a:t>CHD death</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B22222"/>
                          </a:solidFill>
                          <a:latin typeface="+mn-lt"/>
                        </a:rPr>
                        <a:t>69 (2.5)</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4682B4"/>
                          </a:solidFill>
                          <a:latin typeface="+mn-lt"/>
                        </a:rPr>
                        <a:t>96 (3.4)</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latin typeface="+mn-lt"/>
                        </a:rPr>
                        <a:t>1.0</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GB" sz="1800" b="1" i="0" kern="1200" dirty="0">
                          <a:solidFill>
                            <a:schemeClr val="dk1"/>
                          </a:solidFill>
                          <a:effectLst/>
                          <a:latin typeface="+mn-lt"/>
                          <a:ea typeface="+mn-ea"/>
                          <a:cs typeface="+mn-cs"/>
                        </a:rPr>
                        <a:t>0.72</a:t>
                      </a:r>
                      <a:r>
                        <a:rPr lang="en-GB" sz="1800" b="0" i="0" kern="1200" dirty="0">
                          <a:solidFill>
                            <a:schemeClr val="dk1"/>
                          </a:solidFill>
                          <a:effectLst/>
                          <a:latin typeface="+mn-lt"/>
                          <a:ea typeface="+mn-ea"/>
                          <a:cs typeface="+mn-cs"/>
                        </a:rPr>
                        <a:t> (0.53, 0.98)</a:t>
                      </a:r>
                      <a:endParaRPr lang="en-US" sz="1800" dirty="0">
                        <a:solidFill>
                          <a:schemeClr val="tx1"/>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4000250493"/>
                  </a:ext>
                </a:extLst>
              </a:tr>
              <a:tr h="341078">
                <a:tc>
                  <a:txBody>
                    <a:bodyPr/>
                    <a:lstStyle/>
                    <a:p>
                      <a:r>
                        <a:rPr lang="en-US" sz="1800" dirty="0">
                          <a:solidFill>
                            <a:schemeClr val="tx1"/>
                          </a:solidFill>
                          <a:latin typeface="+mn-lt"/>
                        </a:rPr>
                        <a:t>CV death</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B22222"/>
                          </a:solidFill>
                          <a:latin typeface="+mn-lt"/>
                        </a:rPr>
                        <a:t>81 (2.9)</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4682B4"/>
                          </a:solidFill>
                          <a:latin typeface="+mn-lt"/>
                        </a:rPr>
                        <a:t>117 (4.2)</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latin typeface="+mn-lt"/>
                        </a:rPr>
                        <a:t>1.3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GB" sz="1800" b="1" i="0" kern="1200" dirty="0">
                          <a:solidFill>
                            <a:schemeClr val="dk1"/>
                          </a:solidFill>
                          <a:effectLst/>
                          <a:latin typeface="+mn-lt"/>
                          <a:ea typeface="+mn-ea"/>
                          <a:cs typeface="+mn-cs"/>
                        </a:rPr>
                        <a:t>0.69</a:t>
                      </a:r>
                      <a:r>
                        <a:rPr lang="en-GB" sz="1800" b="0" i="0" kern="1200" dirty="0">
                          <a:solidFill>
                            <a:schemeClr val="dk1"/>
                          </a:solidFill>
                          <a:effectLst/>
                          <a:latin typeface="+mn-lt"/>
                          <a:ea typeface="+mn-ea"/>
                          <a:cs typeface="+mn-cs"/>
                        </a:rPr>
                        <a:t> (0.52, 0.92)</a:t>
                      </a:r>
                      <a:endParaRPr lang="en-US" sz="1800" dirty="0">
                        <a:solidFill>
                          <a:schemeClr val="tx1"/>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3394631725"/>
                  </a:ext>
                </a:extLst>
              </a:tr>
              <a:tr h="341078">
                <a:tc>
                  <a:txBody>
                    <a:bodyPr/>
                    <a:lstStyle/>
                    <a:p>
                      <a:r>
                        <a:rPr lang="en-US" sz="1800" dirty="0">
                          <a:solidFill>
                            <a:schemeClr val="tx1"/>
                          </a:solidFill>
                          <a:latin typeface="+mn-lt"/>
                        </a:rPr>
                        <a:t>All-cause death</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B22222"/>
                          </a:solidFill>
                          <a:latin typeface="+mn-lt"/>
                        </a:rPr>
                        <a:t>114 (4.1)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0" dirty="0">
                          <a:solidFill>
                            <a:srgbClr val="4682B4"/>
                          </a:solidFill>
                          <a:latin typeface="+mn-lt"/>
                        </a:rPr>
                        <a:t>161 (5.7)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dirty="0">
                          <a:solidFill>
                            <a:schemeClr val="tx1"/>
                          </a:solidFill>
                          <a:latin typeface="+mn-lt"/>
                        </a:rPr>
                        <a:t>1.7</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GB" sz="1800" b="1" i="0" kern="1200" dirty="0">
                          <a:solidFill>
                            <a:schemeClr val="dk1"/>
                          </a:solidFill>
                          <a:effectLst/>
                          <a:latin typeface="+mn-lt"/>
                          <a:ea typeface="+mn-ea"/>
                          <a:cs typeface="+mn-cs"/>
                        </a:rPr>
                        <a:t>0.71</a:t>
                      </a:r>
                      <a:r>
                        <a:rPr lang="en-GB" sz="1800" b="0" i="0" kern="1200" dirty="0">
                          <a:solidFill>
                            <a:schemeClr val="dk1"/>
                          </a:solidFill>
                          <a:effectLst/>
                          <a:latin typeface="+mn-lt"/>
                          <a:ea typeface="+mn-ea"/>
                          <a:cs typeface="+mn-cs"/>
                        </a:rPr>
                        <a:t> (0.56, 0.90)</a:t>
                      </a:r>
                      <a:endParaRPr lang="en-US" sz="1800" dirty="0">
                        <a:solidFill>
                          <a:schemeClr val="tx1"/>
                        </a:solidFill>
                        <a:latin typeface="+mn-lt"/>
                      </a:endParaRP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07748503"/>
                  </a:ext>
                </a:extLst>
              </a:tr>
            </a:tbl>
          </a:graphicData>
        </a:graphic>
      </p:graphicFrame>
    </p:spTree>
    <p:extLst>
      <p:ext uri="{BB962C8B-B14F-4D97-AF65-F5344CB8AC3E}">
        <p14:creationId xmlns:p14="http://schemas.microsoft.com/office/powerpoint/2010/main" val="18993798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Safety (1)</a:t>
            </a:r>
          </a:p>
        </p:txBody>
      </p:sp>
      <p:graphicFrame>
        <p:nvGraphicFramePr>
          <p:cNvPr id="5" name="Table 4">
            <a:extLst>
              <a:ext uri="{FF2B5EF4-FFF2-40B4-BE49-F238E27FC236}">
                <a16:creationId xmlns:a16="http://schemas.microsoft.com/office/drawing/2014/main" id="{643B6725-62BD-E049-BEB7-6DFE5A0F73F8}"/>
              </a:ext>
            </a:extLst>
          </p:cNvPr>
          <p:cNvGraphicFramePr>
            <a:graphicFrameLocks noGrp="1"/>
          </p:cNvGraphicFramePr>
          <p:nvPr/>
        </p:nvGraphicFramePr>
        <p:xfrm>
          <a:off x="658086" y="1327207"/>
          <a:ext cx="7816906" cy="1271151"/>
        </p:xfrm>
        <a:graphic>
          <a:graphicData uri="http://schemas.openxmlformats.org/drawingml/2006/table">
            <a:tbl>
              <a:tblPr firstRow="1" bandRow="1">
                <a:tableStyleId>{5C22544A-7EE6-4342-B048-85BDC9FD1C3A}</a:tableStyleId>
              </a:tblPr>
              <a:tblGrid>
                <a:gridCol w="4099020">
                  <a:extLst>
                    <a:ext uri="{9D8B030D-6E8A-4147-A177-3AD203B41FA5}">
                      <a16:colId xmlns:a16="http://schemas.microsoft.com/office/drawing/2014/main" val="1512266486"/>
                    </a:ext>
                  </a:extLst>
                </a:gridCol>
                <a:gridCol w="1872012">
                  <a:extLst>
                    <a:ext uri="{9D8B030D-6E8A-4147-A177-3AD203B41FA5}">
                      <a16:colId xmlns:a16="http://schemas.microsoft.com/office/drawing/2014/main" val="2610164250"/>
                    </a:ext>
                  </a:extLst>
                </a:gridCol>
                <a:gridCol w="1845874">
                  <a:extLst>
                    <a:ext uri="{9D8B030D-6E8A-4147-A177-3AD203B41FA5}">
                      <a16:colId xmlns:a16="http://schemas.microsoft.com/office/drawing/2014/main" val="715573386"/>
                    </a:ext>
                  </a:extLst>
                </a:gridCol>
              </a:tblGrid>
              <a:tr h="520136">
                <a:tc>
                  <a:txBody>
                    <a:bodyPr/>
                    <a:lstStyle/>
                    <a:p>
                      <a:r>
                        <a:rPr lang="en-US" sz="1800" dirty="0">
                          <a:solidFill>
                            <a:schemeClr val="tx1"/>
                          </a:solidFill>
                          <a:latin typeface="+mn-lt"/>
                        </a:rPr>
                        <a:t>Treatment</a:t>
                      </a:r>
                      <a:r>
                        <a:rPr lang="en-US" sz="1800" baseline="0" dirty="0">
                          <a:solidFill>
                            <a:schemeClr val="tx1"/>
                          </a:solidFill>
                          <a:latin typeface="+mn-lt"/>
                        </a:rPr>
                        <a:t>-emergent adverse events</a:t>
                      </a:r>
                      <a:r>
                        <a:rPr lang="en-US" sz="1800" dirty="0">
                          <a:solidFill>
                            <a:schemeClr val="tx1"/>
                          </a:solidFill>
                          <a:latin typeface="+mn-lt"/>
                        </a:rPr>
                        <a:t>, </a:t>
                      </a:r>
                    </a:p>
                    <a:p>
                      <a:r>
                        <a:rPr lang="en-US" sz="1800" dirty="0">
                          <a:solidFill>
                            <a:schemeClr val="tx1"/>
                          </a:solidFill>
                          <a:latin typeface="+mn-lt"/>
                        </a:rPr>
                        <a:t>n (%)</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p>
                      <a:pPr algn="ctr"/>
                      <a:r>
                        <a:rPr lang="en-US" sz="1800" dirty="0">
                          <a:solidFill>
                            <a:srgbClr val="FFFFFF"/>
                          </a:solidFill>
                          <a:latin typeface="+mn-lt"/>
                        </a:rPr>
                        <a:t>(N=9451)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p>
                      <a:pPr algn="ctr"/>
                      <a:r>
                        <a:rPr lang="en-US" sz="1800" dirty="0">
                          <a:solidFill>
                            <a:srgbClr val="FFFFFF"/>
                          </a:solidFill>
                          <a:latin typeface="+mn-lt"/>
                        </a:rPr>
                        <a:t>(N=9443)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3530840996"/>
                  </a:ext>
                </a:extLst>
              </a:tr>
              <a:tr h="265847">
                <a:tc>
                  <a:txBody>
                    <a:bodyPr/>
                    <a:lstStyle/>
                    <a:p>
                      <a:r>
                        <a:rPr lang="en-US" sz="1800" i="0" dirty="0">
                          <a:solidFill>
                            <a:schemeClr val="tx1"/>
                          </a:solidFill>
                        </a:rPr>
                        <a:t>Any</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B22222"/>
                          </a:solidFill>
                        </a:rPr>
                        <a:t>7165</a:t>
                      </a:r>
                      <a:r>
                        <a:rPr lang="en-US" sz="1800" b="1" i="0" baseline="0" dirty="0">
                          <a:solidFill>
                            <a:srgbClr val="B22222"/>
                          </a:solidFill>
                        </a:rPr>
                        <a:t> (75.8)</a:t>
                      </a:r>
                      <a:endParaRPr lang="en-US" sz="1800" b="1" i="0" dirty="0">
                        <a:solidFill>
                          <a:srgbClr val="B22222"/>
                        </a:solidFill>
                      </a:endParaRP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4682B4"/>
                          </a:solidFill>
                        </a:rPr>
                        <a:t>7282 (77.1)</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3645637276"/>
                  </a:ext>
                </a:extLst>
              </a:tr>
              <a:tr h="338463">
                <a:tc>
                  <a:txBody>
                    <a:bodyPr/>
                    <a:lstStyle/>
                    <a:p>
                      <a:r>
                        <a:rPr lang="en-US" sz="1800" i="0" dirty="0">
                          <a:solidFill>
                            <a:schemeClr val="tx1"/>
                          </a:solidFill>
                        </a:rPr>
                        <a:t>Serious</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B22222"/>
                          </a:solidFill>
                        </a:rPr>
                        <a:t>2202 (23.3)</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4682B4"/>
                          </a:solidFill>
                        </a:rPr>
                        <a:t>2350 (24.9)</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987965417"/>
                  </a:ext>
                </a:extLst>
              </a:tr>
            </a:tbl>
          </a:graphicData>
        </a:graphic>
      </p:graphicFrame>
      <p:graphicFrame>
        <p:nvGraphicFramePr>
          <p:cNvPr id="6" name="Table 5">
            <a:extLst>
              <a:ext uri="{FF2B5EF4-FFF2-40B4-BE49-F238E27FC236}">
                <a16:creationId xmlns:a16="http://schemas.microsoft.com/office/drawing/2014/main" id="{BC53D5A1-C565-4C48-9CE5-8FFBBEC2931F}"/>
              </a:ext>
            </a:extLst>
          </p:cNvPr>
          <p:cNvGraphicFramePr>
            <a:graphicFrameLocks noGrp="1"/>
          </p:cNvGraphicFramePr>
          <p:nvPr/>
        </p:nvGraphicFramePr>
        <p:xfrm>
          <a:off x="658086" y="2752952"/>
          <a:ext cx="7835619" cy="1312168"/>
        </p:xfrm>
        <a:graphic>
          <a:graphicData uri="http://schemas.openxmlformats.org/drawingml/2006/table">
            <a:tbl>
              <a:tblPr firstRow="1" bandRow="1">
                <a:tableStyleId>{5C22544A-7EE6-4342-B048-85BDC9FD1C3A}</a:tableStyleId>
              </a:tblPr>
              <a:tblGrid>
                <a:gridCol w="4108832">
                  <a:extLst>
                    <a:ext uri="{9D8B030D-6E8A-4147-A177-3AD203B41FA5}">
                      <a16:colId xmlns:a16="http://schemas.microsoft.com/office/drawing/2014/main" val="1512266486"/>
                    </a:ext>
                  </a:extLst>
                </a:gridCol>
                <a:gridCol w="1876493">
                  <a:extLst>
                    <a:ext uri="{9D8B030D-6E8A-4147-A177-3AD203B41FA5}">
                      <a16:colId xmlns:a16="http://schemas.microsoft.com/office/drawing/2014/main" val="2610164250"/>
                    </a:ext>
                  </a:extLst>
                </a:gridCol>
                <a:gridCol w="1850294">
                  <a:extLst>
                    <a:ext uri="{9D8B030D-6E8A-4147-A177-3AD203B41FA5}">
                      <a16:colId xmlns:a16="http://schemas.microsoft.com/office/drawing/2014/main" val="715573386"/>
                    </a:ext>
                  </a:extLst>
                </a:gridCol>
              </a:tblGrid>
              <a:tr h="681232">
                <a:tc>
                  <a:txBody>
                    <a:bodyPr/>
                    <a:lstStyle/>
                    <a:p>
                      <a:r>
                        <a:rPr lang="en-US" sz="1800" dirty="0">
                          <a:solidFill>
                            <a:schemeClr val="tx1"/>
                          </a:solidFill>
                          <a:latin typeface="+mn-lt"/>
                        </a:rPr>
                        <a:t>Laboratory value</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800" dirty="0">
                          <a:solidFill>
                            <a:srgbClr val="FFFFFF"/>
                          </a:solidFill>
                          <a:latin typeface="+mn-lt"/>
                        </a:rPr>
                        <a:t>Alirocumab</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800" dirty="0">
                          <a:solidFill>
                            <a:srgbClr val="FFFFFF"/>
                          </a:solidFill>
                          <a:latin typeface="+mn-lt"/>
                        </a:rPr>
                        <a:t>Placebo</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3530840996"/>
                  </a:ext>
                </a:extLst>
              </a:tr>
              <a:tr h="262196">
                <a:tc>
                  <a:txBody>
                    <a:bodyPr/>
                    <a:lstStyle/>
                    <a:p>
                      <a:pPr marL="9525" marR="0" indent="0">
                        <a:lnSpc>
                          <a:spcPct val="110000"/>
                        </a:lnSpc>
                        <a:spcBef>
                          <a:spcPts val="0"/>
                        </a:spcBef>
                        <a:spcAft>
                          <a:spcPts val="0"/>
                        </a:spcAft>
                        <a:tabLst/>
                      </a:pPr>
                      <a:r>
                        <a:rPr lang="en-US" sz="1800" baseline="0" dirty="0">
                          <a:effectLst/>
                          <a:latin typeface="+mn-lt"/>
                        </a:rPr>
                        <a:t>ALT &gt;3 </a:t>
                      </a:r>
                      <a:r>
                        <a:rPr lang="en-US" sz="1800" dirty="0">
                          <a:solidFill>
                            <a:schemeClr val="dk1"/>
                          </a:solidFill>
                          <a:latin typeface="+mn-lt"/>
                          <a:sym typeface="Symbol" pitchFamily="2" charset="2"/>
                        </a:rPr>
                        <a:t></a:t>
                      </a:r>
                      <a:r>
                        <a:rPr lang="en-US" sz="1800" baseline="0" dirty="0">
                          <a:effectLst/>
                          <a:latin typeface="+mn-lt"/>
                        </a:rPr>
                        <a:t> ULN, n/N (%)</a:t>
                      </a:r>
                      <a:endParaRPr lang="en-GB" sz="1800" baseline="0" dirty="0">
                        <a:effectLst/>
                        <a:latin typeface="+mn-lt"/>
                        <a:ea typeface="Calibri" charset="0"/>
                        <a:cs typeface="Times New Roman" charset="0"/>
                      </a:endParaRPr>
                    </a:p>
                  </a:txBody>
                  <a:tcPr marL="51128" marR="51128"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B22222"/>
                          </a:solidFill>
                          <a:latin typeface="+mn-lt"/>
                        </a:rPr>
                        <a:t>212/9369 (2.3)</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4682B4"/>
                          </a:solidFill>
                          <a:latin typeface="+mn-lt"/>
                        </a:rPr>
                        <a:t>228/9341 (2.4)</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987965417"/>
                  </a:ext>
                </a:extLst>
              </a:tr>
              <a:tr h="241051">
                <a:tc>
                  <a:txBody>
                    <a:bodyPr/>
                    <a:lstStyle/>
                    <a:p>
                      <a:pPr marL="9525" marR="0" indent="0">
                        <a:lnSpc>
                          <a:spcPct val="110000"/>
                        </a:lnSpc>
                        <a:spcBef>
                          <a:spcPts val="0"/>
                        </a:spcBef>
                        <a:spcAft>
                          <a:spcPts val="0"/>
                        </a:spcAft>
                        <a:tabLst/>
                      </a:pPr>
                      <a:r>
                        <a:rPr lang="en-US" sz="1800" baseline="0" dirty="0">
                          <a:solidFill>
                            <a:schemeClr val="tx1"/>
                          </a:solidFill>
                          <a:effectLst/>
                          <a:latin typeface="+mn-lt"/>
                        </a:rPr>
                        <a:t>Creatine kinase &gt;10 </a:t>
                      </a:r>
                      <a:r>
                        <a:rPr lang="en-US" sz="1800" dirty="0">
                          <a:solidFill>
                            <a:schemeClr val="dk1"/>
                          </a:solidFill>
                          <a:latin typeface="+mn-lt"/>
                          <a:sym typeface="Symbol" pitchFamily="2" charset="2"/>
                        </a:rPr>
                        <a:t></a:t>
                      </a:r>
                      <a:r>
                        <a:rPr lang="en-US" sz="1800" baseline="0" dirty="0">
                          <a:solidFill>
                            <a:schemeClr val="tx1"/>
                          </a:solidFill>
                          <a:effectLst/>
                          <a:latin typeface="+mn-lt"/>
                        </a:rPr>
                        <a:t> </a:t>
                      </a:r>
                      <a:r>
                        <a:rPr lang="en-US" sz="1800" baseline="0" dirty="0">
                          <a:effectLst/>
                          <a:latin typeface="+mn-lt"/>
                        </a:rPr>
                        <a:t>ULN, n/N (%)</a:t>
                      </a:r>
                      <a:endParaRPr lang="en-GB" sz="1800" baseline="0" dirty="0">
                        <a:solidFill>
                          <a:schemeClr val="tx1"/>
                        </a:solidFill>
                        <a:effectLst/>
                        <a:latin typeface="+mn-lt"/>
                        <a:ea typeface="Calibri" charset="0"/>
                        <a:cs typeface="Times New Roman" charset="0"/>
                      </a:endParaRPr>
                    </a:p>
                  </a:txBody>
                  <a:tcPr marL="51128" marR="51128" marT="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B22222"/>
                          </a:solidFill>
                          <a:latin typeface="+mn-lt"/>
                        </a:rPr>
                        <a:t>46/9369 (0.5)</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800" b="1" i="0" dirty="0">
                          <a:solidFill>
                            <a:srgbClr val="4682B4"/>
                          </a:solidFill>
                          <a:latin typeface="+mn-lt"/>
                        </a:rPr>
                        <a:t>48/9338 (0.5)</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453171193"/>
                  </a:ext>
                </a:extLst>
              </a:tr>
            </a:tbl>
          </a:graphicData>
        </a:graphic>
      </p:graphicFrame>
    </p:spTree>
    <p:extLst>
      <p:ext uri="{BB962C8B-B14F-4D97-AF65-F5344CB8AC3E}">
        <p14:creationId xmlns:p14="http://schemas.microsoft.com/office/powerpoint/2010/main" val="14098451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Safety (2)</a:t>
            </a:r>
          </a:p>
        </p:txBody>
      </p:sp>
      <p:graphicFrame>
        <p:nvGraphicFramePr>
          <p:cNvPr id="4" name="Table 3"/>
          <p:cNvGraphicFramePr>
            <a:graphicFrameLocks noGrp="1"/>
          </p:cNvGraphicFramePr>
          <p:nvPr/>
        </p:nvGraphicFramePr>
        <p:xfrm>
          <a:off x="628650" y="1355110"/>
          <a:ext cx="7879230" cy="3114991"/>
        </p:xfrm>
        <a:graphic>
          <a:graphicData uri="http://schemas.openxmlformats.org/drawingml/2006/table">
            <a:tbl>
              <a:tblPr firstRow="1" bandRow="1">
                <a:tableStyleId>{5C22544A-7EE6-4342-B048-85BDC9FD1C3A}</a:tableStyleId>
              </a:tblPr>
              <a:tblGrid>
                <a:gridCol w="4558345">
                  <a:extLst>
                    <a:ext uri="{9D8B030D-6E8A-4147-A177-3AD203B41FA5}">
                      <a16:colId xmlns:a16="http://schemas.microsoft.com/office/drawing/2014/main" val="20000"/>
                    </a:ext>
                  </a:extLst>
                </a:gridCol>
                <a:gridCol w="1654136">
                  <a:extLst>
                    <a:ext uri="{9D8B030D-6E8A-4147-A177-3AD203B41FA5}">
                      <a16:colId xmlns:a16="http://schemas.microsoft.com/office/drawing/2014/main" val="20001"/>
                    </a:ext>
                  </a:extLst>
                </a:gridCol>
                <a:gridCol w="1666749">
                  <a:extLst>
                    <a:ext uri="{9D8B030D-6E8A-4147-A177-3AD203B41FA5}">
                      <a16:colId xmlns:a16="http://schemas.microsoft.com/office/drawing/2014/main" val="20002"/>
                    </a:ext>
                  </a:extLst>
                </a:gridCol>
              </a:tblGrid>
              <a:tr h="591247">
                <a:tc>
                  <a:txBody>
                    <a:bodyPr/>
                    <a:lstStyle/>
                    <a:p>
                      <a:r>
                        <a:rPr lang="en-US" sz="1600" dirty="0">
                          <a:solidFill>
                            <a:schemeClr val="tx1"/>
                          </a:solidFill>
                          <a:latin typeface="+mn-lt"/>
                        </a:rPr>
                        <a:t>Event</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bg1"/>
                    </a:solidFill>
                  </a:tcPr>
                </a:tc>
                <a:tc>
                  <a:txBody>
                    <a:bodyPr/>
                    <a:lstStyle/>
                    <a:p>
                      <a:pPr algn="ctr"/>
                      <a:r>
                        <a:rPr lang="en-US" sz="1600" dirty="0">
                          <a:solidFill>
                            <a:srgbClr val="FFFFFF"/>
                          </a:solidFill>
                          <a:latin typeface="+mn-lt"/>
                        </a:rPr>
                        <a:t>Alirocumab</a:t>
                      </a:r>
                    </a:p>
                    <a:p>
                      <a:pPr algn="ctr"/>
                      <a:r>
                        <a:rPr lang="en-US" sz="1600" dirty="0">
                          <a:solidFill>
                            <a:srgbClr val="FFFFFF"/>
                          </a:solidFill>
                          <a:latin typeface="+mn-lt"/>
                        </a:rPr>
                        <a:t>(N=9451)</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B22222"/>
                    </a:solidFill>
                  </a:tcPr>
                </a:tc>
                <a:tc>
                  <a:txBody>
                    <a:bodyPr/>
                    <a:lstStyle/>
                    <a:p>
                      <a:pPr algn="ctr"/>
                      <a:r>
                        <a:rPr lang="en-US" sz="1600" dirty="0">
                          <a:solidFill>
                            <a:srgbClr val="FFFFFF"/>
                          </a:solidFill>
                          <a:latin typeface="+mn-lt"/>
                        </a:rPr>
                        <a:t>Placebo</a:t>
                      </a:r>
                    </a:p>
                    <a:p>
                      <a:pPr algn="ctr"/>
                      <a:r>
                        <a:rPr lang="en-US" sz="1600" dirty="0">
                          <a:solidFill>
                            <a:srgbClr val="FFFFFF"/>
                          </a:solidFill>
                          <a:latin typeface="+mn-lt"/>
                        </a:rPr>
                        <a:t>(N=9443)</a:t>
                      </a:r>
                    </a:p>
                  </a:txBody>
                  <a:tcPr marL="68580" marR="68580" marT="34290" marB="3429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4682B4"/>
                    </a:solidFill>
                  </a:tcPr>
                </a:tc>
                <a:extLst>
                  <a:ext uri="{0D108BD9-81ED-4DB2-BD59-A6C34878D82A}">
                    <a16:rowId xmlns:a16="http://schemas.microsoft.com/office/drawing/2014/main" val="10000"/>
                  </a:ext>
                </a:extLst>
              </a:tr>
              <a:tr h="256306">
                <a:tc>
                  <a:txBody>
                    <a:bodyPr/>
                    <a:lstStyle/>
                    <a:p>
                      <a:r>
                        <a:rPr lang="en-US" sz="1600" i="0" dirty="0">
                          <a:solidFill>
                            <a:schemeClr val="tx1"/>
                          </a:solidFill>
                          <a:latin typeface="+mn-lt"/>
                        </a:rPr>
                        <a:t>Diabetes worsening or diabetic complications: </a:t>
                      </a:r>
                      <a:r>
                        <a:rPr lang="en-US" sz="1600" i="1" dirty="0">
                          <a:solidFill>
                            <a:schemeClr val="tx1"/>
                          </a:solidFill>
                          <a:latin typeface="+mn-lt"/>
                        </a:rPr>
                        <a:t>pts</a:t>
                      </a:r>
                      <a:r>
                        <a:rPr lang="en-US" sz="1600" i="1" baseline="0" dirty="0">
                          <a:solidFill>
                            <a:schemeClr val="tx1"/>
                          </a:solidFill>
                          <a:latin typeface="+mn-lt"/>
                        </a:rPr>
                        <a:t> w/DM at baseline</a:t>
                      </a:r>
                      <a:r>
                        <a:rPr lang="en-US" sz="1600" i="0" dirty="0">
                          <a:solidFill>
                            <a:schemeClr val="tx1"/>
                          </a:solidFill>
                          <a:latin typeface="+mn-lt"/>
                        </a:rPr>
                        <a:t>, n/N (%)</a:t>
                      </a:r>
                      <a:endParaRPr lang="en-US" sz="1600" i="1" dirty="0">
                        <a:solidFill>
                          <a:schemeClr val="tx1"/>
                        </a:solidFill>
                        <a:latin typeface="+mn-lt"/>
                      </a:endParaRP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506/2688 (18.8)</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583/2747 (21.2)</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618669710"/>
                  </a:ext>
                </a:extLst>
              </a:tr>
              <a:tr h="256306">
                <a:tc>
                  <a:txBody>
                    <a:bodyPr/>
                    <a:lstStyle/>
                    <a:p>
                      <a:r>
                        <a:rPr lang="en-US" sz="1600" i="0" dirty="0">
                          <a:solidFill>
                            <a:schemeClr val="tx1"/>
                          </a:solidFill>
                          <a:latin typeface="+mn-lt"/>
                        </a:rPr>
                        <a:t>New onset diabetes; </a:t>
                      </a:r>
                      <a:r>
                        <a:rPr lang="en-US" sz="1600" i="1" dirty="0">
                          <a:solidFill>
                            <a:schemeClr val="tx1"/>
                          </a:solidFill>
                          <a:latin typeface="+mn-lt"/>
                        </a:rPr>
                        <a:t>pts w/o DM at baseline</a:t>
                      </a:r>
                      <a:r>
                        <a:rPr lang="en-US" sz="1600" i="0" dirty="0">
                          <a:solidFill>
                            <a:schemeClr val="tx1"/>
                          </a:solidFill>
                          <a:latin typeface="+mn-lt"/>
                        </a:rPr>
                        <a:t>, n/N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648/6763 (9.6)</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676/6696</a:t>
                      </a:r>
                      <a:r>
                        <a:rPr lang="en-US" sz="1600" b="1" i="0" baseline="0" dirty="0">
                          <a:solidFill>
                            <a:srgbClr val="4682B4"/>
                          </a:solidFill>
                          <a:latin typeface="+mn-lt"/>
                        </a:rPr>
                        <a:t> (10.1)</a:t>
                      </a:r>
                      <a:endParaRPr lang="en-US" sz="1600" b="1" i="0" dirty="0">
                        <a:solidFill>
                          <a:srgbClr val="4682B4"/>
                        </a:solidFill>
                        <a:latin typeface="+mn-lt"/>
                      </a:endParaRP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541696458"/>
                  </a:ext>
                </a:extLst>
              </a:tr>
              <a:tr h="256306">
                <a:tc>
                  <a:txBody>
                    <a:bodyPr/>
                    <a:lstStyle/>
                    <a:p>
                      <a:r>
                        <a:rPr lang="en-US" sz="1600" i="0" baseline="0" dirty="0">
                          <a:solidFill>
                            <a:schemeClr val="tx1"/>
                          </a:solidFill>
                          <a:latin typeface="+mn-lt"/>
                        </a:rPr>
                        <a:t>General allergic reaction</a:t>
                      </a:r>
                      <a:r>
                        <a:rPr lang="en-US" sz="1600" i="0" dirty="0">
                          <a:solidFill>
                            <a:schemeClr val="tx1"/>
                          </a:solidFill>
                          <a:latin typeface="+mn-lt"/>
                        </a:rPr>
                        <a:t>,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748 (7.9)</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736 (7.8)</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434122061"/>
                  </a:ext>
                </a:extLst>
              </a:tr>
              <a:tr h="256306">
                <a:tc>
                  <a:txBody>
                    <a:bodyPr/>
                    <a:lstStyle/>
                    <a:p>
                      <a:r>
                        <a:rPr lang="en-US" sz="1600" i="0" dirty="0">
                          <a:solidFill>
                            <a:schemeClr val="tx1"/>
                          </a:solidFill>
                          <a:latin typeface="+mn-lt"/>
                        </a:rPr>
                        <a:t>Hepatic disorder,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500 (5.3)</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534 (5.7)</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52113340"/>
                  </a:ext>
                </a:extLst>
              </a:tr>
              <a:tr h="256306">
                <a:tc>
                  <a:txBody>
                    <a:bodyPr/>
                    <a:lstStyle/>
                    <a:p>
                      <a:r>
                        <a:rPr lang="en-US" sz="1600" i="0" dirty="0">
                          <a:solidFill>
                            <a:schemeClr val="tx1"/>
                          </a:solidFill>
                          <a:latin typeface="+mn-lt"/>
                        </a:rPr>
                        <a:t>Local injection site reaction,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360 (3.8)</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203 (2.1)</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54967945"/>
                  </a:ext>
                </a:extLst>
              </a:tr>
              <a:tr h="256306">
                <a:tc>
                  <a:txBody>
                    <a:bodyPr/>
                    <a:lstStyle/>
                    <a:p>
                      <a:r>
                        <a:rPr lang="en-US" sz="1600" i="0" baseline="0" dirty="0">
                          <a:solidFill>
                            <a:schemeClr val="tx1"/>
                          </a:solidFill>
                          <a:latin typeface="+mn-lt"/>
                        </a:rPr>
                        <a:t>Neurocognitive disorder</a:t>
                      </a:r>
                      <a:r>
                        <a:rPr lang="en-US" sz="1600" i="0" dirty="0">
                          <a:solidFill>
                            <a:schemeClr val="tx1"/>
                          </a:solidFill>
                          <a:latin typeface="+mn-lt"/>
                        </a:rPr>
                        <a:t>,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143 (1.5)</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167</a:t>
                      </a:r>
                      <a:r>
                        <a:rPr lang="en-US" sz="1600" b="1" i="0" baseline="0" dirty="0">
                          <a:solidFill>
                            <a:srgbClr val="4682B4"/>
                          </a:solidFill>
                          <a:latin typeface="+mn-lt"/>
                        </a:rPr>
                        <a:t> (1.8)</a:t>
                      </a:r>
                      <a:endParaRPr lang="en-US" sz="1600" b="1" i="0" dirty="0">
                        <a:solidFill>
                          <a:srgbClr val="4682B4"/>
                        </a:solidFill>
                        <a:latin typeface="+mn-lt"/>
                      </a:endParaRP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2116532258"/>
                  </a:ext>
                </a:extLst>
              </a:tr>
              <a:tr h="256306">
                <a:tc>
                  <a:txBody>
                    <a:bodyPr/>
                    <a:lstStyle/>
                    <a:p>
                      <a:r>
                        <a:rPr lang="en-US" sz="1600" i="0" dirty="0">
                          <a:solidFill>
                            <a:schemeClr val="tx1"/>
                          </a:solidFill>
                          <a:latin typeface="+mn-lt"/>
                        </a:rPr>
                        <a:t>Cataracts,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120 (1.3)</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134 (1.4)</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3172423357"/>
                  </a:ext>
                </a:extLst>
              </a:tr>
              <a:tr h="256306">
                <a:tc>
                  <a:txBody>
                    <a:bodyPr/>
                    <a:lstStyle/>
                    <a:p>
                      <a:r>
                        <a:rPr lang="en-US" sz="1600" i="0" dirty="0">
                          <a:solidFill>
                            <a:schemeClr val="tx1"/>
                          </a:solidFill>
                          <a:latin typeface="+mn-lt"/>
                        </a:rPr>
                        <a:t>Hemorrhagic stroke, n (%)</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B22222"/>
                          </a:solidFill>
                          <a:latin typeface="+mn-lt"/>
                        </a:rPr>
                        <a:t>9 (&lt;0.1)</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lang="en-US" sz="1600" b="1" i="0" dirty="0">
                          <a:solidFill>
                            <a:srgbClr val="4682B4"/>
                          </a:solidFill>
                          <a:latin typeface="+mn-lt"/>
                        </a:rPr>
                        <a:t>16 (0.2)</a:t>
                      </a:r>
                    </a:p>
                  </a:txBody>
                  <a:tcPr marL="68580" marR="68580" marT="20574" marB="20574"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8"/>
                  </a:ext>
                </a:extLst>
              </a:tr>
            </a:tbl>
          </a:graphicData>
        </a:graphic>
      </p:graphicFrame>
      <p:sp>
        <p:nvSpPr>
          <p:cNvPr id="3" name="TextBox 2">
            <a:extLst>
              <a:ext uri="{FF2B5EF4-FFF2-40B4-BE49-F238E27FC236}">
                <a16:creationId xmlns:a16="http://schemas.microsoft.com/office/drawing/2014/main" id="{D6287B98-58D1-6B41-8CF8-D7D321C2361D}"/>
              </a:ext>
            </a:extLst>
          </p:cNvPr>
          <p:cNvSpPr txBox="1"/>
          <p:nvPr/>
        </p:nvSpPr>
        <p:spPr>
          <a:xfrm>
            <a:off x="0" y="4864321"/>
            <a:ext cx="2691058"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*HR vs. placebo 1.82 (95% CI 1.54, 2.17)</a:t>
            </a:r>
          </a:p>
        </p:txBody>
      </p:sp>
    </p:spTree>
    <p:extLst>
      <p:ext uri="{BB962C8B-B14F-4D97-AF65-F5344CB8AC3E}">
        <p14:creationId xmlns:p14="http://schemas.microsoft.com/office/powerpoint/2010/main" val="18021908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2ADAF-A996-40B0-930D-2EA09B33906C}"/>
              </a:ext>
            </a:extLst>
          </p:cNvPr>
          <p:cNvSpPr>
            <a:spLocks noGrp="1"/>
          </p:cNvSpPr>
          <p:nvPr>
            <p:ph type="title"/>
          </p:nvPr>
        </p:nvSpPr>
        <p:spPr/>
        <p:txBody>
          <a:bodyPr/>
          <a:lstStyle/>
          <a:p>
            <a:r>
              <a:rPr lang="en-US" dirty="0"/>
              <a:t>Conclusions</a:t>
            </a:r>
          </a:p>
        </p:txBody>
      </p:sp>
      <p:sp>
        <p:nvSpPr>
          <p:cNvPr id="4" name="Content Placeholder 4">
            <a:extLst>
              <a:ext uri="{FF2B5EF4-FFF2-40B4-BE49-F238E27FC236}">
                <a16:creationId xmlns:a16="http://schemas.microsoft.com/office/drawing/2014/main" id="{E43F6328-D6DE-4F2F-AB35-3A64F3B7EB0D}"/>
              </a:ext>
            </a:extLst>
          </p:cNvPr>
          <p:cNvSpPr>
            <a:spLocks noGrp="1"/>
          </p:cNvSpPr>
          <p:nvPr>
            <p:ph idx="1"/>
          </p:nvPr>
        </p:nvSpPr>
        <p:spPr>
          <a:xfrm>
            <a:off x="628650" y="1211196"/>
            <a:ext cx="8090048" cy="3485027"/>
          </a:xfrm>
        </p:spPr>
        <p:txBody>
          <a:bodyPr anchor="t">
            <a:normAutofit/>
          </a:bodyPr>
          <a:lstStyle/>
          <a:p>
            <a:pPr marL="0" indent="0">
              <a:lnSpc>
                <a:spcPct val="100000"/>
              </a:lnSpc>
              <a:buNone/>
            </a:pPr>
            <a:r>
              <a:rPr lang="en-US" sz="2400" dirty="0"/>
              <a:t>Compared with placebo in patients with recent ACS, </a:t>
            </a:r>
          </a:p>
          <a:p>
            <a:pPr marL="0" indent="0">
              <a:lnSpc>
                <a:spcPct val="100000"/>
              </a:lnSpc>
              <a:spcBef>
                <a:spcPts val="0"/>
              </a:spcBef>
              <a:spcAft>
                <a:spcPts val="600"/>
              </a:spcAft>
              <a:buNone/>
            </a:pPr>
            <a:r>
              <a:rPr lang="en-US" sz="2400" dirty="0"/>
              <a:t>alirocumab 75 or 150 mg subcutaneous Q2W targeting LDL-C levels 25</a:t>
            </a:r>
            <a:r>
              <a:rPr lang="en-GB" dirty="0"/>
              <a:t>–</a:t>
            </a:r>
            <a:r>
              <a:rPr lang="en-US" sz="2400" dirty="0"/>
              <a:t>50 mg/dL, and allowing levels as low as 15 mg/dL: </a:t>
            </a:r>
          </a:p>
          <a:p>
            <a:pPr marL="582613" lvl="1" indent="-569913">
              <a:lnSpc>
                <a:spcPct val="100000"/>
              </a:lnSpc>
              <a:spcBef>
                <a:spcPts val="975"/>
              </a:spcBef>
              <a:spcAft>
                <a:spcPts val="600"/>
              </a:spcAft>
              <a:buFont typeface="+mj-lt"/>
              <a:buAutoNum type="arabicPeriod"/>
            </a:pPr>
            <a:r>
              <a:rPr lang="en-US" sz="2400" dirty="0"/>
              <a:t>Reduced</a:t>
            </a:r>
            <a:r>
              <a:rPr lang="en-US" sz="2400" dirty="0">
                <a:cs typeface="Calibri"/>
              </a:rPr>
              <a:t> MACE, MI, and ischemic stroke</a:t>
            </a:r>
          </a:p>
          <a:p>
            <a:pPr marL="582613" lvl="1" indent="-569913">
              <a:lnSpc>
                <a:spcPct val="100000"/>
              </a:lnSpc>
              <a:spcAft>
                <a:spcPts val="600"/>
              </a:spcAft>
              <a:buFont typeface="+mj-lt"/>
              <a:buAutoNum type="arabicPeriod"/>
            </a:pPr>
            <a:r>
              <a:rPr lang="en-US" sz="2400" dirty="0">
                <a:cs typeface="Calibri"/>
              </a:rPr>
              <a:t>Was associated with a lower rate of all-cause death</a:t>
            </a:r>
          </a:p>
          <a:p>
            <a:pPr marL="582613" lvl="1" indent="-569913">
              <a:lnSpc>
                <a:spcPct val="100000"/>
              </a:lnSpc>
              <a:spcAft>
                <a:spcPts val="600"/>
              </a:spcAft>
              <a:buFont typeface="+mj-lt"/>
              <a:buAutoNum type="arabicPeriod"/>
            </a:pPr>
            <a:r>
              <a:rPr lang="en-US" sz="2400" dirty="0">
                <a:cs typeface="Calibri"/>
              </a:rPr>
              <a:t>Was safe and well-tolerated over the duration of the trial</a:t>
            </a:r>
          </a:p>
        </p:txBody>
      </p:sp>
    </p:spTree>
    <p:extLst>
      <p:ext uri="{BB962C8B-B14F-4D97-AF65-F5344CB8AC3E}">
        <p14:creationId xmlns:p14="http://schemas.microsoft.com/office/powerpoint/2010/main" val="39435151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2ADAF-A996-40B0-930D-2EA09B33906C}"/>
              </a:ext>
            </a:extLst>
          </p:cNvPr>
          <p:cNvSpPr>
            <a:spLocks noGrp="1"/>
          </p:cNvSpPr>
          <p:nvPr>
            <p:ph type="title"/>
          </p:nvPr>
        </p:nvSpPr>
        <p:spPr/>
        <p:txBody>
          <a:bodyPr/>
          <a:lstStyle/>
          <a:p>
            <a:r>
              <a:rPr lang="en-US" dirty="0"/>
              <a:t>Clinical Perspective</a:t>
            </a:r>
          </a:p>
        </p:txBody>
      </p:sp>
      <p:sp>
        <p:nvSpPr>
          <p:cNvPr id="4" name="Content Placeholder 4">
            <a:extLst>
              <a:ext uri="{FF2B5EF4-FFF2-40B4-BE49-F238E27FC236}">
                <a16:creationId xmlns:a16="http://schemas.microsoft.com/office/drawing/2014/main" id="{E43F6328-D6DE-4F2F-AB35-3A64F3B7EB0D}"/>
              </a:ext>
            </a:extLst>
          </p:cNvPr>
          <p:cNvSpPr>
            <a:spLocks noGrp="1"/>
          </p:cNvSpPr>
          <p:nvPr>
            <p:ph idx="1"/>
          </p:nvPr>
        </p:nvSpPr>
        <p:spPr>
          <a:xfrm>
            <a:off x="628650" y="1369219"/>
            <a:ext cx="7886700" cy="3263504"/>
          </a:xfrm>
        </p:spPr>
        <p:txBody>
          <a:bodyPr>
            <a:normAutofit/>
          </a:bodyPr>
          <a:lstStyle/>
          <a:p>
            <a:pPr marL="214313" indent="-214313">
              <a:lnSpc>
                <a:spcPct val="100000"/>
              </a:lnSpc>
              <a:spcAft>
                <a:spcPts val="450"/>
              </a:spcAft>
            </a:pPr>
            <a:r>
              <a:rPr lang="en-US" sz="2400" dirty="0">
                <a:cs typeface="Calibri"/>
              </a:rPr>
              <a:t>In this nearly 19,000-patient placebo-controlled trial, including many patients treated for </a:t>
            </a:r>
            <a:r>
              <a:rPr lang="en-US" sz="2400" dirty="0"/>
              <a:t>≥</a:t>
            </a:r>
            <a:r>
              <a:rPr lang="en-US" sz="2400" dirty="0">
                <a:cs typeface="Calibri"/>
              </a:rPr>
              <a:t>3 years, there was no safety signal with alirocumab other than injection site reactions</a:t>
            </a:r>
          </a:p>
          <a:p>
            <a:pPr marL="214313" indent="-214313">
              <a:lnSpc>
                <a:spcPct val="100000"/>
              </a:lnSpc>
            </a:pPr>
            <a:r>
              <a:rPr lang="en-US" sz="2400" dirty="0">
                <a:cs typeface="Calibri"/>
              </a:rPr>
              <a:t>Among patients with ACS and baseline LDL-C </a:t>
            </a:r>
            <a:r>
              <a:rPr lang="en-GB" sz="2400" b="1" dirty="0">
                <a:sym typeface="Symbol" pitchFamily="2" charset="2"/>
              </a:rPr>
              <a:t></a:t>
            </a:r>
            <a:r>
              <a:rPr lang="en-GB" sz="2400" dirty="0">
                <a:sym typeface="Symbol" pitchFamily="2" charset="2"/>
              </a:rPr>
              <a:t>1</a:t>
            </a:r>
            <a:r>
              <a:rPr lang="en-US" sz="2400" dirty="0">
                <a:cs typeface="Calibri"/>
              </a:rPr>
              <a:t>00 mg/dL, alirocumab reduced MACE by 24% (ARR 3.4%) and </a:t>
            </a:r>
          </a:p>
          <a:p>
            <a:pPr marL="223838" indent="0">
              <a:lnSpc>
                <a:spcPct val="100000"/>
              </a:lnSpc>
              <a:spcBef>
                <a:spcPts val="0"/>
              </a:spcBef>
              <a:spcAft>
                <a:spcPts val="450"/>
              </a:spcAft>
              <a:buNone/>
            </a:pPr>
            <a:r>
              <a:rPr lang="en-US" sz="2400" dirty="0">
                <a:cs typeface="Calibri"/>
              </a:rPr>
              <a:t>all-cause death by 29% </a:t>
            </a:r>
            <a:r>
              <a:rPr lang="en-US" sz="2400">
                <a:cs typeface="Calibri"/>
              </a:rPr>
              <a:t>(ARR </a:t>
            </a:r>
            <a:r>
              <a:rPr lang="en-US" sz="2400" dirty="0">
                <a:cs typeface="Calibri"/>
              </a:rPr>
              <a:t>1.7%) compared with placebo</a:t>
            </a:r>
          </a:p>
          <a:p>
            <a:pPr lvl="1">
              <a:lnSpc>
                <a:spcPct val="100000"/>
              </a:lnSpc>
              <a:spcAft>
                <a:spcPts val="450"/>
              </a:spcAft>
              <a:buFont typeface="Wingdings" charset="2"/>
              <a:buChar char="Ø"/>
            </a:pPr>
            <a:r>
              <a:rPr lang="en-US" sz="1800" dirty="0">
                <a:cs typeface="Calibri"/>
                <a:sym typeface="Wingdings" panose="05000000000000000000" pitchFamily="2" charset="2"/>
              </a:rPr>
              <a:t>These are the patients who may benefit most from treatment</a:t>
            </a:r>
            <a:endParaRPr lang="en-US" sz="1800" dirty="0">
              <a:cs typeface="Calibri"/>
            </a:endParaRPr>
          </a:p>
        </p:txBody>
      </p:sp>
      <p:sp>
        <p:nvSpPr>
          <p:cNvPr id="3" name="TextBox 2">
            <a:extLst>
              <a:ext uri="{FF2B5EF4-FFF2-40B4-BE49-F238E27FC236}">
                <a16:creationId xmlns:a16="http://schemas.microsoft.com/office/drawing/2014/main" id="{E546D1FD-45E2-A94E-9C6E-0B3DE88E0142}"/>
              </a:ext>
            </a:extLst>
          </p:cNvPr>
          <p:cNvSpPr txBox="1"/>
          <p:nvPr/>
        </p:nvSpPr>
        <p:spPr>
          <a:xfrm>
            <a:off x="0" y="4866501"/>
            <a:ext cx="1945084"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ARR, absolute risk reduction</a:t>
            </a:r>
          </a:p>
        </p:txBody>
      </p:sp>
    </p:spTree>
    <p:extLst>
      <p:ext uri="{BB962C8B-B14F-4D97-AF65-F5344CB8AC3E}">
        <p14:creationId xmlns:p14="http://schemas.microsoft.com/office/powerpoint/2010/main" val="21293782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2">
            <a:extLst>
              <a:ext uri="{FF2B5EF4-FFF2-40B4-BE49-F238E27FC236}">
                <a16:creationId xmlns:a16="http://schemas.microsoft.com/office/drawing/2014/main" id="{9B0D5C03-0D2C-8040-8189-656223DE41E0}"/>
              </a:ext>
            </a:extLst>
          </p:cNvPr>
          <p:cNvSpPr>
            <a:spLocks noGrp="1"/>
          </p:cNvSpPr>
          <p:nvPr>
            <p:ph idx="1"/>
          </p:nvPr>
        </p:nvSpPr>
        <p:spPr>
          <a:xfrm>
            <a:off x="189571" y="1142747"/>
            <a:ext cx="8820614" cy="3869361"/>
          </a:xfrm>
        </p:spPr>
        <p:txBody>
          <a:bodyPr numCol="4">
            <a:noAutofit/>
          </a:bodyPr>
          <a:lstStyle/>
          <a:p>
            <a:pPr marL="0" indent="0">
              <a:lnSpc>
                <a:spcPct val="120000"/>
              </a:lnSpc>
              <a:spcBef>
                <a:spcPts val="0"/>
              </a:spcBef>
              <a:buNone/>
            </a:pPr>
            <a:r>
              <a:rPr lang="en-GB" sz="1250" b="1" dirty="0">
                <a:solidFill>
                  <a:srgbClr val="4682B4"/>
                </a:solidFill>
              </a:rPr>
              <a:t>Argentina</a:t>
            </a:r>
            <a:r>
              <a:rPr lang="en-GB" sz="1250" dirty="0">
                <a:solidFill>
                  <a:schemeClr val="accent1"/>
                </a:solidFill>
              </a:rPr>
              <a:t> </a:t>
            </a:r>
            <a:r>
              <a:rPr lang="en-GB" sz="1250" dirty="0"/>
              <a:t>R. Diaz</a:t>
            </a:r>
          </a:p>
          <a:p>
            <a:pPr marL="0" indent="0">
              <a:lnSpc>
                <a:spcPct val="120000"/>
              </a:lnSpc>
              <a:spcBef>
                <a:spcPts val="0"/>
              </a:spcBef>
              <a:buNone/>
            </a:pPr>
            <a:r>
              <a:rPr lang="en-GB" sz="1250" b="1" dirty="0">
                <a:solidFill>
                  <a:srgbClr val="4682B4"/>
                </a:solidFill>
              </a:rPr>
              <a:t>Australia</a:t>
            </a:r>
            <a:r>
              <a:rPr lang="en-GB" sz="1250" dirty="0">
                <a:solidFill>
                  <a:schemeClr val="accent1"/>
                </a:solidFill>
              </a:rPr>
              <a:t> </a:t>
            </a:r>
            <a:r>
              <a:rPr lang="en-GB" sz="1250" dirty="0"/>
              <a:t>P.E. </a:t>
            </a:r>
            <a:r>
              <a:rPr lang="en-GB" sz="1250" dirty="0" err="1"/>
              <a:t>Aylward</a:t>
            </a:r>
            <a:endParaRPr lang="en-GB" sz="1250" dirty="0"/>
          </a:p>
          <a:p>
            <a:pPr marL="0" indent="0">
              <a:lnSpc>
                <a:spcPct val="120000"/>
              </a:lnSpc>
              <a:spcBef>
                <a:spcPts val="0"/>
              </a:spcBef>
              <a:buNone/>
            </a:pPr>
            <a:r>
              <a:rPr lang="en-GB" sz="1250" b="1" dirty="0">
                <a:solidFill>
                  <a:srgbClr val="4682B4"/>
                </a:solidFill>
              </a:rPr>
              <a:t>Austria</a:t>
            </a:r>
            <a:r>
              <a:rPr lang="en-GB" sz="1250" dirty="0">
                <a:solidFill>
                  <a:schemeClr val="accent1"/>
                </a:solidFill>
              </a:rPr>
              <a:t> </a:t>
            </a:r>
            <a:r>
              <a:rPr lang="en-GB" sz="1250" dirty="0"/>
              <a:t>H. Drexel</a:t>
            </a:r>
          </a:p>
          <a:p>
            <a:pPr marL="0" indent="0">
              <a:lnSpc>
                <a:spcPct val="120000"/>
              </a:lnSpc>
              <a:spcBef>
                <a:spcPts val="0"/>
              </a:spcBef>
              <a:buNone/>
            </a:pPr>
            <a:r>
              <a:rPr lang="en-GB" sz="1250" b="1" dirty="0">
                <a:solidFill>
                  <a:srgbClr val="4682B4"/>
                </a:solidFill>
              </a:rPr>
              <a:t>Belgium</a:t>
            </a:r>
            <a:r>
              <a:rPr lang="en-GB" sz="1250" dirty="0">
                <a:solidFill>
                  <a:schemeClr val="accent1"/>
                </a:solidFill>
              </a:rPr>
              <a:t> </a:t>
            </a:r>
            <a:r>
              <a:rPr lang="en-GB" sz="1250" dirty="0"/>
              <a:t>P. </a:t>
            </a:r>
            <a:r>
              <a:rPr lang="en-GB" sz="1250" dirty="0" err="1"/>
              <a:t>Sinnaeve</a:t>
            </a:r>
            <a:endParaRPr lang="en-GB" sz="1250" dirty="0"/>
          </a:p>
          <a:p>
            <a:pPr marL="0" indent="0">
              <a:lnSpc>
                <a:spcPct val="120000"/>
              </a:lnSpc>
              <a:spcBef>
                <a:spcPts val="0"/>
              </a:spcBef>
              <a:buNone/>
            </a:pPr>
            <a:r>
              <a:rPr lang="en-GB" sz="1250" b="1" dirty="0">
                <a:solidFill>
                  <a:srgbClr val="4682B4"/>
                </a:solidFill>
              </a:rPr>
              <a:t>Bosnia and Herzegovina</a:t>
            </a:r>
            <a:r>
              <a:rPr lang="en-GB" sz="1250" dirty="0">
                <a:solidFill>
                  <a:srgbClr val="4682B4"/>
                </a:solidFill>
              </a:rPr>
              <a:t> </a:t>
            </a:r>
            <a:r>
              <a:rPr lang="en-GB" sz="1250" dirty="0"/>
              <a:t>M. </a:t>
            </a:r>
            <a:r>
              <a:rPr lang="en-GB" sz="1250" dirty="0" err="1"/>
              <a:t>Dilic</a:t>
            </a:r>
            <a:endParaRPr lang="en-GB" sz="1250" dirty="0"/>
          </a:p>
          <a:p>
            <a:pPr marL="0" indent="0">
              <a:lnSpc>
                <a:spcPct val="120000"/>
              </a:lnSpc>
              <a:spcBef>
                <a:spcPts val="0"/>
              </a:spcBef>
              <a:buNone/>
            </a:pPr>
            <a:r>
              <a:rPr lang="en-GB" sz="1250" b="1" dirty="0">
                <a:solidFill>
                  <a:srgbClr val="4682B4"/>
                </a:solidFill>
              </a:rPr>
              <a:t>Brazil</a:t>
            </a:r>
            <a:r>
              <a:rPr lang="en-GB" sz="1250" dirty="0">
                <a:solidFill>
                  <a:schemeClr val="accent1"/>
                </a:solidFill>
              </a:rPr>
              <a:t> </a:t>
            </a:r>
            <a:r>
              <a:rPr lang="en-GB" sz="1250" dirty="0"/>
              <a:t>R.D. Lopes</a:t>
            </a:r>
          </a:p>
          <a:p>
            <a:pPr marL="0" indent="0">
              <a:lnSpc>
                <a:spcPct val="120000"/>
              </a:lnSpc>
              <a:spcBef>
                <a:spcPts val="0"/>
              </a:spcBef>
              <a:buNone/>
            </a:pPr>
            <a:r>
              <a:rPr lang="en-GB" sz="1250" b="1" dirty="0">
                <a:solidFill>
                  <a:srgbClr val="4682B4"/>
                </a:solidFill>
              </a:rPr>
              <a:t>Bulgaria</a:t>
            </a:r>
            <a:r>
              <a:rPr lang="en-GB" sz="1250" dirty="0">
                <a:solidFill>
                  <a:schemeClr val="accent1"/>
                </a:solidFill>
              </a:rPr>
              <a:t> </a:t>
            </a:r>
            <a:r>
              <a:rPr lang="en-GB" sz="1250" dirty="0"/>
              <a:t>N.N. </a:t>
            </a:r>
            <a:r>
              <a:rPr lang="en-GB" sz="1250" dirty="0" err="1"/>
              <a:t>Gotcheva</a:t>
            </a:r>
            <a:endParaRPr lang="en-GB" sz="1250" dirty="0"/>
          </a:p>
          <a:p>
            <a:pPr marL="0" indent="0">
              <a:lnSpc>
                <a:spcPct val="120000"/>
              </a:lnSpc>
              <a:spcBef>
                <a:spcPts val="0"/>
              </a:spcBef>
              <a:buNone/>
            </a:pPr>
            <a:r>
              <a:rPr lang="en-GB" sz="1250" b="1" dirty="0">
                <a:solidFill>
                  <a:srgbClr val="4682B4"/>
                </a:solidFill>
              </a:rPr>
              <a:t>Canada</a:t>
            </a:r>
            <a:r>
              <a:rPr lang="en-GB" sz="1250" dirty="0">
                <a:solidFill>
                  <a:schemeClr val="accent1"/>
                </a:solidFill>
              </a:rPr>
              <a:t> </a:t>
            </a:r>
            <a:r>
              <a:rPr lang="en-GB" sz="1250" dirty="0"/>
              <a:t>S.G. Goodman</a:t>
            </a:r>
          </a:p>
          <a:p>
            <a:pPr marL="0" indent="0">
              <a:lnSpc>
                <a:spcPct val="120000"/>
              </a:lnSpc>
              <a:spcBef>
                <a:spcPts val="0"/>
              </a:spcBef>
              <a:buNone/>
            </a:pPr>
            <a:r>
              <a:rPr lang="en-GB" sz="1250" b="1" dirty="0">
                <a:solidFill>
                  <a:srgbClr val="4682B4"/>
                </a:solidFill>
              </a:rPr>
              <a:t>Chile</a:t>
            </a:r>
            <a:r>
              <a:rPr lang="en-GB" sz="1250" dirty="0">
                <a:solidFill>
                  <a:schemeClr val="accent1"/>
                </a:solidFill>
              </a:rPr>
              <a:t> </a:t>
            </a:r>
            <a:r>
              <a:rPr lang="en-GB" sz="1250" dirty="0"/>
              <a:t>J.-C. Prieto</a:t>
            </a:r>
          </a:p>
          <a:p>
            <a:pPr marL="0" indent="0">
              <a:lnSpc>
                <a:spcPct val="120000"/>
              </a:lnSpc>
              <a:spcBef>
                <a:spcPts val="0"/>
              </a:spcBef>
              <a:buNone/>
            </a:pPr>
            <a:r>
              <a:rPr lang="en-GB" sz="1250" b="1" dirty="0">
                <a:solidFill>
                  <a:srgbClr val="4682B4"/>
                </a:solidFill>
              </a:rPr>
              <a:t>China</a:t>
            </a:r>
            <a:r>
              <a:rPr lang="en-GB" sz="1250" dirty="0">
                <a:solidFill>
                  <a:schemeClr val="accent1"/>
                </a:solidFill>
              </a:rPr>
              <a:t> </a:t>
            </a:r>
            <a:r>
              <a:rPr lang="en-GB" sz="1250" dirty="0"/>
              <a:t>H. Yong</a:t>
            </a:r>
          </a:p>
          <a:p>
            <a:pPr marL="0" indent="0">
              <a:lnSpc>
                <a:spcPct val="120000"/>
              </a:lnSpc>
              <a:spcBef>
                <a:spcPts val="0"/>
              </a:spcBef>
              <a:buNone/>
            </a:pPr>
            <a:r>
              <a:rPr lang="en-GB" sz="1250" b="1" dirty="0">
                <a:solidFill>
                  <a:srgbClr val="4682B4"/>
                </a:solidFill>
              </a:rPr>
              <a:t>Colombia</a:t>
            </a:r>
            <a:r>
              <a:rPr lang="en-GB" sz="1250" dirty="0">
                <a:solidFill>
                  <a:schemeClr val="accent1"/>
                </a:solidFill>
              </a:rPr>
              <a:t> </a:t>
            </a:r>
            <a:r>
              <a:rPr lang="en-GB" sz="1250" dirty="0"/>
              <a:t>P. </a:t>
            </a:r>
            <a:r>
              <a:rPr lang="en-GB" sz="1250" dirty="0" err="1"/>
              <a:t>López</a:t>
            </a:r>
            <a:r>
              <a:rPr lang="en-GB" sz="1250" dirty="0"/>
              <a:t>-Jaramillo</a:t>
            </a:r>
          </a:p>
          <a:p>
            <a:pPr marL="0" indent="0">
              <a:lnSpc>
                <a:spcPct val="120000"/>
              </a:lnSpc>
              <a:spcBef>
                <a:spcPts val="0"/>
              </a:spcBef>
              <a:buNone/>
            </a:pPr>
            <a:r>
              <a:rPr lang="en-GB" sz="1250" b="1" dirty="0">
                <a:solidFill>
                  <a:srgbClr val="4682B4"/>
                </a:solidFill>
              </a:rPr>
              <a:t>Croatia</a:t>
            </a:r>
            <a:r>
              <a:rPr lang="en-GB" sz="1250" dirty="0"/>
              <a:t> I. </a:t>
            </a:r>
            <a:r>
              <a:rPr lang="en-GB" sz="1250" dirty="0" err="1"/>
              <a:t>Pećin</a:t>
            </a:r>
            <a:endParaRPr lang="en-GB" sz="1250" dirty="0"/>
          </a:p>
          <a:p>
            <a:pPr marL="0" indent="0">
              <a:lnSpc>
                <a:spcPct val="120000"/>
              </a:lnSpc>
              <a:spcBef>
                <a:spcPts val="0"/>
              </a:spcBef>
              <a:buNone/>
            </a:pPr>
            <a:r>
              <a:rPr lang="en-GB" sz="1250" b="1" dirty="0">
                <a:solidFill>
                  <a:srgbClr val="4682B4"/>
                </a:solidFill>
              </a:rPr>
              <a:t>Czech Republic</a:t>
            </a:r>
            <a:r>
              <a:rPr lang="en-GB" sz="1250" dirty="0">
                <a:solidFill>
                  <a:srgbClr val="4682B4"/>
                </a:solidFill>
              </a:rPr>
              <a:t> </a:t>
            </a:r>
            <a:r>
              <a:rPr lang="en-GB" sz="1250" dirty="0"/>
              <a:t>P. </a:t>
            </a:r>
            <a:r>
              <a:rPr lang="en-GB" sz="1250" dirty="0" err="1"/>
              <a:t>Ostadal</a:t>
            </a:r>
            <a:endParaRPr lang="en-GB" sz="1250" dirty="0"/>
          </a:p>
          <a:p>
            <a:pPr marL="0" indent="0">
              <a:lnSpc>
                <a:spcPct val="120000"/>
              </a:lnSpc>
              <a:spcBef>
                <a:spcPts val="0"/>
              </a:spcBef>
              <a:buNone/>
            </a:pPr>
            <a:r>
              <a:rPr lang="en-GB" sz="1250" b="1" dirty="0">
                <a:solidFill>
                  <a:srgbClr val="4682B4"/>
                </a:solidFill>
              </a:rPr>
              <a:t>Denmark</a:t>
            </a:r>
            <a:r>
              <a:rPr lang="en-GB" sz="1250" dirty="0">
                <a:solidFill>
                  <a:schemeClr val="accent1"/>
                </a:solidFill>
              </a:rPr>
              <a:t> </a:t>
            </a:r>
            <a:r>
              <a:rPr lang="en-GB" sz="1250" dirty="0"/>
              <a:t>S. </a:t>
            </a:r>
            <a:r>
              <a:rPr lang="en-GB" sz="1250" dirty="0" err="1"/>
              <a:t>Hvitfeldt</a:t>
            </a:r>
            <a:r>
              <a:rPr lang="en-GB" sz="1250" dirty="0"/>
              <a:t> </a:t>
            </a:r>
            <a:r>
              <a:rPr lang="en-GB" sz="1250" dirty="0" err="1"/>
              <a:t>Poulsen</a:t>
            </a:r>
            <a:r>
              <a:rPr lang="en-GB" sz="1250" dirty="0"/>
              <a:t> </a:t>
            </a:r>
          </a:p>
          <a:p>
            <a:pPr marL="0" indent="0">
              <a:lnSpc>
                <a:spcPct val="120000"/>
              </a:lnSpc>
              <a:spcBef>
                <a:spcPts val="0"/>
              </a:spcBef>
              <a:buNone/>
            </a:pPr>
            <a:r>
              <a:rPr lang="en-GB" sz="1250" b="1" dirty="0">
                <a:solidFill>
                  <a:srgbClr val="4682B4"/>
                </a:solidFill>
              </a:rPr>
              <a:t>Estonia</a:t>
            </a:r>
            <a:r>
              <a:rPr lang="en-GB" sz="1250" dirty="0"/>
              <a:t> M. </a:t>
            </a:r>
            <a:r>
              <a:rPr lang="en-GB" sz="1250" dirty="0" err="1"/>
              <a:t>Viigimaa</a:t>
            </a:r>
            <a:endParaRPr lang="en-GB" sz="1250" dirty="0"/>
          </a:p>
          <a:p>
            <a:pPr marL="0" indent="0">
              <a:lnSpc>
                <a:spcPct val="120000"/>
              </a:lnSpc>
              <a:spcBef>
                <a:spcPts val="0"/>
              </a:spcBef>
              <a:buNone/>
            </a:pPr>
            <a:endParaRPr lang="en-GB" sz="1250" b="1" dirty="0">
              <a:solidFill>
                <a:srgbClr val="4682B4"/>
              </a:solidFill>
            </a:endParaRPr>
          </a:p>
          <a:p>
            <a:pPr marL="0" indent="0">
              <a:lnSpc>
                <a:spcPct val="120000"/>
              </a:lnSpc>
              <a:spcBef>
                <a:spcPts val="0"/>
              </a:spcBef>
              <a:buNone/>
            </a:pPr>
            <a:r>
              <a:rPr lang="en-GB" sz="1250" b="1" dirty="0">
                <a:solidFill>
                  <a:srgbClr val="4682B4"/>
                </a:solidFill>
              </a:rPr>
              <a:t>Finland</a:t>
            </a:r>
            <a:r>
              <a:rPr lang="en-GB" sz="1250" dirty="0"/>
              <a:t> </a:t>
            </a:r>
            <a:r>
              <a:rPr lang="en-US" sz="1250" dirty="0"/>
              <a:t>M.S. </a:t>
            </a:r>
            <a:r>
              <a:rPr lang="en-US" sz="1250" dirty="0" err="1"/>
              <a:t>Nieminen</a:t>
            </a:r>
            <a:endParaRPr lang="en-GB" sz="1250" dirty="0"/>
          </a:p>
          <a:p>
            <a:pPr marL="0" indent="0">
              <a:lnSpc>
                <a:spcPct val="120000"/>
              </a:lnSpc>
              <a:spcBef>
                <a:spcPts val="0"/>
              </a:spcBef>
              <a:buNone/>
            </a:pPr>
            <a:r>
              <a:rPr lang="en-GB" sz="1250" b="1" dirty="0">
                <a:solidFill>
                  <a:srgbClr val="4682B4"/>
                </a:solidFill>
              </a:rPr>
              <a:t>France</a:t>
            </a:r>
            <a:r>
              <a:rPr lang="en-GB" sz="1250" dirty="0">
                <a:solidFill>
                  <a:schemeClr val="accent1"/>
                </a:solidFill>
              </a:rPr>
              <a:t> </a:t>
            </a:r>
            <a:r>
              <a:rPr lang="en-GB" sz="1250" dirty="0"/>
              <a:t>N. </a:t>
            </a:r>
            <a:r>
              <a:rPr lang="en-GB" sz="1250" dirty="0" err="1"/>
              <a:t>Danchin</a:t>
            </a:r>
            <a:endParaRPr lang="en-GB" sz="1250" dirty="0"/>
          </a:p>
          <a:p>
            <a:pPr marL="0" indent="0">
              <a:lnSpc>
                <a:spcPct val="120000"/>
              </a:lnSpc>
              <a:spcBef>
                <a:spcPts val="0"/>
              </a:spcBef>
              <a:buNone/>
            </a:pPr>
            <a:r>
              <a:rPr lang="en-GB" sz="1250" b="1" dirty="0">
                <a:solidFill>
                  <a:srgbClr val="4682B4"/>
                </a:solidFill>
              </a:rPr>
              <a:t>Georgia</a:t>
            </a:r>
            <a:r>
              <a:rPr lang="en-GB" sz="1250" dirty="0">
                <a:solidFill>
                  <a:schemeClr val="accent1"/>
                </a:solidFill>
              </a:rPr>
              <a:t> </a:t>
            </a:r>
            <a:r>
              <a:rPr lang="en-GB" sz="1250" dirty="0"/>
              <a:t>V. </a:t>
            </a:r>
            <a:r>
              <a:rPr lang="en-GB" sz="1250" dirty="0" err="1"/>
              <a:t>Chumburidze</a:t>
            </a:r>
            <a:endParaRPr lang="en-GB" sz="1250" dirty="0"/>
          </a:p>
          <a:p>
            <a:pPr marL="0" indent="0">
              <a:lnSpc>
                <a:spcPct val="120000"/>
              </a:lnSpc>
              <a:spcBef>
                <a:spcPts val="0"/>
              </a:spcBef>
              <a:buNone/>
            </a:pPr>
            <a:r>
              <a:rPr lang="en-GB" sz="1250" b="1" dirty="0">
                <a:solidFill>
                  <a:srgbClr val="4682B4"/>
                </a:solidFill>
              </a:rPr>
              <a:t>Germany</a:t>
            </a:r>
            <a:r>
              <a:rPr lang="en-GB" sz="1250" dirty="0">
                <a:solidFill>
                  <a:schemeClr val="accent1"/>
                </a:solidFill>
              </a:rPr>
              <a:t> </a:t>
            </a:r>
            <a:r>
              <a:rPr lang="en-GB" sz="1250" dirty="0"/>
              <a:t>N. Marx</a:t>
            </a:r>
          </a:p>
          <a:p>
            <a:pPr marL="0" indent="0">
              <a:lnSpc>
                <a:spcPct val="120000"/>
              </a:lnSpc>
              <a:spcBef>
                <a:spcPts val="0"/>
              </a:spcBef>
              <a:buNone/>
            </a:pPr>
            <a:r>
              <a:rPr lang="en-GB" sz="1250" b="1" dirty="0">
                <a:solidFill>
                  <a:srgbClr val="4682B4"/>
                </a:solidFill>
              </a:rPr>
              <a:t>Greece</a:t>
            </a:r>
            <a:r>
              <a:rPr lang="en-GB" sz="1250" dirty="0">
                <a:solidFill>
                  <a:schemeClr val="accent1"/>
                </a:solidFill>
              </a:rPr>
              <a:t> </a:t>
            </a:r>
            <a:r>
              <a:rPr lang="en-GB" sz="1250" dirty="0"/>
              <a:t>E. </a:t>
            </a:r>
            <a:r>
              <a:rPr lang="en-GB" sz="1250" dirty="0" err="1"/>
              <a:t>Liberopoulos</a:t>
            </a:r>
            <a:endParaRPr lang="en-GB" sz="1250" dirty="0"/>
          </a:p>
          <a:p>
            <a:pPr marL="0" indent="0">
              <a:lnSpc>
                <a:spcPct val="120000"/>
              </a:lnSpc>
              <a:spcBef>
                <a:spcPts val="0"/>
              </a:spcBef>
              <a:buNone/>
            </a:pPr>
            <a:r>
              <a:rPr lang="en-GB" sz="1250" b="1" dirty="0">
                <a:solidFill>
                  <a:srgbClr val="4682B4"/>
                </a:solidFill>
              </a:rPr>
              <a:t>Guatemala</a:t>
            </a:r>
            <a:r>
              <a:rPr lang="en-GB" sz="1250" dirty="0"/>
              <a:t> P.C. Montenegro </a:t>
            </a:r>
            <a:r>
              <a:rPr lang="en-GB" sz="1250" dirty="0" err="1"/>
              <a:t>Valdovinos</a:t>
            </a:r>
            <a:endParaRPr lang="en-GB" sz="1250" dirty="0"/>
          </a:p>
          <a:p>
            <a:pPr marL="0" indent="0">
              <a:lnSpc>
                <a:spcPct val="120000"/>
              </a:lnSpc>
              <a:spcBef>
                <a:spcPts val="0"/>
              </a:spcBef>
              <a:buNone/>
            </a:pPr>
            <a:r>
              <a:rPr lang="en-GB" sz="1250" b="1" dirty="0">
                <a:solidFill>
                  <a:srgbClr val="4682B4"/>
                </a:solidFill>
              </a:rPr>
              <a:t>Hong Kong</a:t>
            </a:r>
            <a:r>
              <a:rPr lang="en-GB" sz="1250" dirty="0">
                <a:solidFill>
                  <a:srgbClr val="4682B4"/>
                </a:solidFill>
              </a:rPr>
              <a:t> </a:t>
            </a:r>
            <a:r>
              <a:rPr lang="en-GB" sz="1250" dirty="0"/>
              <a:t>H.-F. </a:t>
            </a:r>
            <a:r>
              <a:rPr lang="en-GB" sz="1250" dirty="0" err="1"/>
              <a:t>Tse</a:t>
            </a:r>
            <a:endParaRPr lang="en-GB" sz="1250" dirty="0"/>
          </a:p>
          <a:p>
            <a:pPr marL="0" indent="0">
              <a:lnSpc>
                <a:spcPct val="120000"/>
              </a:lnSpc>
              <a:spcBef>
                <a:spcPts val="0"/>
              </a:spcBef>
              <a:buNone/>
            </a:pPr>
            <a:r>
              <a:rPr lang="en-GB" sz="1250" b="1" dirty="0">
                <a:solidFill>
                  <a:srgbClr val="4682B4"/>
                </a:solidFill>
              </a:rPr>
              <a:t>Hungary</a:t>
            </a:r>
            <a:r>
              <a:rPr lang="en-GB" sz="1250" dirty="0">
                <a:solidFill>
                  <a:schemeClr val="accent1"/>
                </a:solidFill>
              </a:rPr>
              <a:t> </a:t>
            </a:r>
            <a:r>
              <a:rPr lang="en-GB" sz="1250" dirty="0"/>
              <a:t>R. Gabor Kiss</a:t>
            </a:r>
          </a:p>
          <a:p>
            <a:pPr marL="0" indent="0">
              <a:lnSpc>
                <a:spcPct val="120000"/>
              </a:lnSpc>
              <a:spcBef>
                <a:spcPts val="0"/>
              </a:spcBef>
              <a:buNone/>
            </a:pPr>
            <a:r>
              <a:rPr lang="en-GB" sz="1250" b="1" dirty="0">
                <a:solidFill>
                  <a:srgbClr val="4682B4"/>
                </a:solidFill>
              </a:rPr>
              <a:t>India</a:t>
            </a:r>
            <a:r>
              <a:rPr lang="en-GB" sz="1250" dirty="0">
                <a:solidFill>
                  <a:schemeClr val="accent1"/>
                </a:solidFill>
              </a:rPr>
              <a:t> </a:t>
            </a:r>
            <a:r>
              <a:rPr lang="en-GB" sz="1250" dirty="0"/>
              <a:t>D. Xavier</a:t>
            </a:r>
          </a:p>
          <a:p>
            <a:pPr marL="0" indent="0">
              <a:lnSpc>
                <a:spcPct val="120000"/>
              </a:lnSpc>
              <a:spcBef>
                <a:spcPts val="0"/>
              </a:spcBef>
              <a:buNone/>
            </a:pPr>
            <a:r>
              <a:rPr lang="en-GB" sz="1250" b="1" dirty="0">
                <a:solidFill>
                  <a:srgbClr val="4682B4"/>
                </a:solidFill>
              </a:rPr>
              <a:t>Israel</a:t>
            </a:r>
            <a:r>
              <a:rPr lang="en-GB" sz="1250" dirty="0">
                <a:solidFill>
                  <a:schemeClr val="accent1"/>
                </a:solidFill>
              </a:rPr>
              <a:t> </a:t>
            </a:r>
            <a:r>
              <a:rPr lang="en-GB" sz="1250" dirty="0"/>
              <a:t>D. </a:t>
            </a:r>
            <a:r>
              <a:rPr lang="en-GB" sz="1250" dirty="0" err="1"/>
              <a:t>Zahger</a:t>
            </a:r>
            <a:endParaRPr lang="en-GB" sz="1250" dirty="0"/>
          </a:p>
          <a:p>
            <a:pPr marL="0" indent="0">
              <a:lnSpc>
                <a:spcPct val="120000"/>
              </a:lnSpc>
              <a:spcBef>
                <a:spcPts val="0"/>
              </a:spcBef>
              <a:buNone/>
            </a:pPr>
            <a:r>
              <a:rPr lang="en-GB" sz="1250" b="1" dirty="0">
                <a:solidFill>
                  <a:srgbClr val="4682B4"/>
                </a:solidFill>
              </a:rPr>
              <a:t>Italy</a:t>
            </a:r>
            <a:r>
              <a:rPr lang="en-GB" sz="1250" dirty="0">
                <a:solidFill>
                  <a:schemeClr val="accent1"/>
                </a:solidFill>
              </a:rPr>
              <a:t> </a:t>
            </a:r>
            <a:r>
              <a:rPr lang="en-GB" sz="1250" dirty="0"/>
              <a:t>M. </a:t>
            </a:r>
            <a:r>
              <a:rPr lang="en-GB" sz="1250" dirty="0" err="1"/>
              <a:t>Valgimigli</a:t>
            </a:r>
            <a:endParaRPr lang="en-GB" sz="1250" dirty="0"/>
          </a:p>
          <a:p>
            <a:pPr marL="0" indent="0">
              <a:lnSpc>
                <a:spcPct val="120000"/>
              </a:lnSpc>
              <a:spcBef>
                <a:spcPts val="0"/>
              </a:spcBef>
              <a:buNone/>
            </a:pPr>
            <a:r>
              <a:rPr lang="en-GB" sz="1250" b="1" dirty="0">
                <a:solidFill>
                  <a:srgbClr val="4682B4"/>
                </a:solidFill>
              </a:rPr>
              <a:t>Japan</a:t>
            </a:r>
            <a:r>
              <a:rPr lang="en-GB" sz="1250" dirty="0">
                <a:solidFill>
                  <a:schemeClr val="accent1"/>
                </a:solidFill>
              </a:rPr>
              <a:t> </a:t>
            </a:r>
            <a:r>
              <a:rPr lang="en-GB" sz="1250" dirty="0"/>
              <a:t>T. Kimura</a:t>
            </a:r>
          </a:p>
          <a:p>
            <a:pPr marL="0" indent="0">
              <a:lnSpc>
                <a:spcPct val="120000"/>
              </a:lnSpc>
              <a:spcBef>
                <a:spcPts val="0"/>
              </a:spcBef>
              <a:buNone/>
            </a:pPr>
            <a:r>
              <a:rPr lang="en-GB" sz="1250" b="1" dirty="0">
                <a:solidFill>
                  <a:srgbClr val="4682B4"/>
                </a:solidFill>
              </a:rPr>
              <a:t>Korea</a:t>
            </a:r>
            <a:r>
              <a:rPr lang="en-GB" sz="1250" dirty="0">
                <a:solidFill>
                  <a:schemeClr val="accent1"/>
                </a:solidFill>
              </a:rPr>
              <a:t> </a:t>
            </a:r>
            <a:r>
              <a:rPr lang="en-GB" sz="1250" dirty="0"/>
              <a:t>H. Soo Kim</a:t>
            </a:r>
          </a:p>
          <a:p>
            <a:pPr marL="0" indent="0">
              <a:lnSpc>
                <a:spcPct val="120000"/>
              </a:lnSpc>
              <a:spcBef>
                <a:spcPts val="0"/>
              </a:spcBef>
              <a:buNone/>
            </a:pPr>
            <a:r>
              <a:rPr lang="en-GB" sz="1250" b="1" dirty="0">
                <a:solidFill>
                  <a:srgbClr val="4682B4"/>
                </a:solidFill>
              </a:rPr>
              <a:t>Latvia</a:t>
            </a:r>
            <a:r>
              <a:rPr lang="en-GB" sz="1250" dirty="0">
                <a:solidFill>
                  <a:schemeClr val="accent1"/>
                </a:solidFill>
              </a:rPr>
              <a:t> </a:t>
            </a:r>
            <a:r>
              <a:rPr lang="en-GB" sz="1250" dirty="0"/>
              <a:t>A. </a:t>
            </a:r>
            <a:r>
              <a:rPr lang="en-GB" sz="1250" dirty="0" err="1"/>
              <a:t>Erglis</a:t>
            </a:r>
            <a:endParaRPr lang="en-GB" sz="1250" dirty="0"/>
          </a:p>
          <a:p>
            <a:pPr marL="0" indent="0">
              <a:lnSpc>
                <a:spcPct val="120000"/>
              </a:lnSpc>
              <a:spcBef>
                <a:spcPts val="0"/>
              </a:spcBef>
              <a:buNone/>
            </a:pPr>
            <a:endParaRPr lang="en-GB" sz="1250" b="1" dirty="0">
              <a:solidFill>
                <a:srgbClr val="4682B4"/>
              </a:solidFill>
            </a:endParaRPr>
          </a:p>
          <a:p>
            <a:pPr marL="0" indent="0">
              <a:lnSpc>
                <a:spcPct val="120000"/>
              </a:lnSpc>
              <a:spcBef>
                <a:spcPts val="0"/>
              </a:spcBef>
              <a:buNone/>
            </a:pPr>
            <a:r>
              <a:rPr lang="en-GB" sz="1250" b="1" dirty="0">
                <a:solidFill>
                  <a:srgbClr val="4682B4"/>
                </a:solidFill>
              </a:rPr>
              <a:t>Lithuania</a:t>
            </a:r>
            <a:r>
              <a:rPr lang="en-GB" sz="1250" dirty="0">
                <a:solidFill>
                  <a:schemeClr val="accent1"/>
                </a:solidFill>
              </a:rPr>
              <a:t> </a:t>
            </a:r>
            <a:r>
              <a:rPr lang="en-GB" sz="1250" dirty="0"/>
              <a:t>A. </a:t>
            </a:r>
            <a:r>
              <a:rPr lang="en-GB" sz="1250" dirty="0" err="1"/>
              <a:t>Laucevicius</a:t>
            </a:r>
            <a:endParaRPr lang="en-GB" sz="1250" dirty="0"/>
          </a:p>
          <a:p>
            <a:pPr marL="0" indent="0">
              <a:lnSpc>
                <a:spcPct val="120000"/>
              </a:lnSpc>
              <a:spcBef>
                <a:spcPts val="0"/>
              </a:spcBef>
              <a:buNone/>
            </a:pPr>
            <a:r>
              <a:rPr lang="en-GB" sz="1250" b="1" dirty="0">
                <a:solidFill>
                  <a:srgbClr val="4682B4"/>
                </a:solidFill>
              </a:rPr>
              <a:t>Macedonia</a:t>
            </a:r>
            <a:r>
              <a:rPr lang="en-GB" sz="1250" dirty="0">
                <a:solidFill>
                  <a:schemeClr val="accent1"/>
                </a:solidFill>
              </a:rPr>
              <a:t> </a:t>
            </a:r>
            <a:r>
              <a:rPr lang="en-GB" sz="1250" dirty="0"/>
              <a:t>S. </a:t>
            </a:r>
            <a:r>
              <a:rPr lang="en-GB" sz="1250" dirty="0" err="1"/>
              <a:t>Kedev</a:t>
            </a:r>
            <a:endParaRPr lang="en-GB" sz="1250" dirty="0"/>
          </a:p>
          <a:p>
            <a:pPr marL="0" indent="0">
              <a:lnSpc>
                <a:spcPct val="120000"/>
              </a:lnSpc>
              <a:spcBef>
                <a:spcPts val="0"/>
              </a:spcBef>
              <a:buNone/>
            </a:pPr>
            <a:r>
              <a:rPr lang="en-GB" sz="1250" b="1" dirty="0">
                <a:solidFill>
                  <a:srgbClr val="4682B4"/>
                </a:solidFill>
              </a:rPr>
              <a:t>Malaysia</a:t>
            </a:r>
            <a:r>
              <a:rPr lang="en-GB" sz="1250" dirty="0">
                <a:solidFill>
                  <a:schemeClr val="accent1"/>
                </a:solidFill>
              </a:rPr>
              <a:t> </a:t>
            </a:r>
            <a:r>
              <a:rPr lang="en-GB" sz="1250" dirty="0"/>
              <a:t>K. </a:t>
            </a:r>
            <a:r>
              <a:rPr lang="en-GB" sz="1250" dirty="0" err="1"/>
              <a:t>Yusoff</a:t>
            </a:r>
            <a:endParaRPr lang="en-GB" sz="1250" dirty="0"/>
          </a:p>
          <a:p>
            <a:pPr marL="0" indent="0">
              <a:lnSpc>
                <a:spcPct val="120000"/>
              </a:lnSpc>
              <a:spcBef>
                <a:spcPts val="0"/>
              </a:spcBef>
              <a:buNone/>
            </a:pPr>
            <a:r>
              <a:rPr lang="en-GB" sz="1250" b="1" dirty="0">
                <a:solidFill>
                  <a:srgbClr val="4682B4"/>
                </a:solidFill>
              </a:rPr>
              <a:t>Mexico</a:t>
            </a:r>
            <a:r>
              <a:rPr lang="en-GB" sz="1250" dirty="0"/>
              <a:t> G.A. Ramos </a:t>
            </a:r>
            <a:r>
              <a:rPr lang="en-GB" sz="1250" dirty="0" err="1"/>
              <a:t>López</a:t>
            </a:r>
            <a:endParaRPr lang="en-GB" sz="1250" dirty="0"/>
          </a:p>
          <a:p>
            <a:pPr marL="0" indent="0">
              <a:lnSpc>
                <a:spcPct val="120000"/>
              </a:lnSpc>
              <a:spcBef>
                <a:spcPts val="0"/>
              </a:spcBef>
              <a:buNone/>
            </a:pPr>
            <a:r>
              <a:rPr lang="en-GB" sz="1250" b="1" dirty="0">
                <a:solidFill>
                  <a:srgbClr val="4682B4"/>
                </a:solidFill>
              </a:rPr>
              <a:t>Netherlands</a:t>
            </a:r>
            <a:r>
              <a:rPr lang="en-GB" sz="1250" dirty="0"/>
              <a:t> M. </a:t>
            </a:r>
            <a:r>
              <a:rPr lang="en-GB" sz="1250" dirty="0" err="1"/>
              <a:t>Alings</a:t>
            </a:r>
            <a:endParaRPr lang="en-GB" sz="1250" dirty="0"/>
          </a:p>
          <a:p>
            <a:pPr marL="0" indent="0">
              <a:lnSpc>
                <a:spcPct val="120000"/>
              </a:lnSpc>
              <a:spcBef>
                <a:spcPts val="0"/>
              </a:spcBef>
              <a:buNone/>
            </a:pPr>
            <a:r>
              <a:rPr lang="en-GB" sz="1250" b="1" dirty="0">
                <a:solidFill>
                  <a:srgbClr val="4682B4"/>
                </a:solidFill>
              </a:rPr>
              <a:t>New Zealand</a:t>
            </a:r>
            <a:r>
              <a:rPr lang="en-GB" sz="1250" dirty="0">
                <a:solidFill>
                  <a:srgbClr val="4682B4"/>
                </a:solidFill>
              </a:rPr>
              <a:t> </a:t>
            </a:r>
            <a:r>
              <a:rPr lang="en-GB" sz="1250" dirty="0"/>
              <a:t>H.D. White</a:t>
            </a:r>
          </a:p>
          <a:p>
            <a:pPr marL="0" indent="0">
              <a:lnSpc>
                <a:spcPct val="120000"/>
              </a:lnSpc>
              <a:spcBef>
                <a:spcPts val="0"/>
              </a:spcBef>
              <a:buNone/>
            </a:pPr>
            <a:r>
              <a:rPr lang="en-GB" sz="1250" b="1" dirty="0">
                <a:solidFill>
                  <a:srgbClr val="4682B4"/>
                </a:solidFill>
              </a:rPr>
              <a:t>Norway</a:t>
            </a:r>
            <a:r>
              <a:rPr lang="en-GB" sz="1250" dirty="0">
                <a:solidFill>
                  <a:schemeClr val="accent1"/>
                </a:solidFill>
              </a:rPr>
              <a:t> </a:t>
            </a:r>
            <a:r>
              <a:rPr lang="en-GB" sz="1250" dirty="0"/>
              <a:t>S. </a:t>
            </a:r>
            <a:r>
              <a:rPr lang="en-GB" sz="1250" dirty="0" err="1"/>
              <a:t>Halvorsen</a:t>
            </a:r>
            <a:endParaRPr lang="en-GB" sz="1250" dirty="0"/>
          </a:p>
          <a:p>
            <a:pPr marL="0" indent="0">
              <a:lnSpc>
                <a:spcPct val="120000"/>
              </a:lnSpc>
              <a:spcBef>
                <a:spcPts val="0"/>
              </a:spcBef>
              <a:buNone/>
            </a:pPr>
            <a:r>
              <a:rPr lang="en-GB" sz="1250" b="1" dirty="0">
                <a:solidFill>
                  <a:srgbClr val="4682B4"/>
                </a:solidFill>
              </a:rPr>
              <a:t>Peru</a:t>
            </a:r>
            <a:r>
              <a:rPr lang="en-GB" sz="1250" dirty="0">
                <a:solidFill>
                  <a:schemeClr val="accent1"/>
                </a:solidFill>
              </a:rPr>
              <a:t> </a:t>
            </a:r>
            <a:r>
              <a:rPr lang="en-GB" sz="1250" dirty="0"/>
              <a:t>R.M. Correa Flores</a:t>
            </a:r>
          </a:p>
          <a:p>
            <a:pPr marL="0" indent="0">
              <a:lnSpc>
                <a:spcPct val="120000"/>
              </a:lnSpc>
              <a:spcBef>
                <a:spcPts val="0"/>
              </a:spcBef>
              <a:buNone/>
            </a:pPr>
            <a:r>
              <a:rPr lang="en-GB" sz="1250" b="1" dirty="0">
                <a:solidFill>
                  <a:srgbClr val="4682B4"/>
                </a:solidFill>
              </a:rPr>
              <a:t>Philippines</a:t>
            </a:r>
            <a:r>
              <a:rPr lang="en-GB" sz="1250" dirty="0">
                <a:solidFill>
                  <a:schemeClr val="accent1"/>
                </a:solidFill>
              </a:rPr>
              <a:t> </a:t>
            </a:r>
            <a:r>
              <a:rPr lang="en-GB" sz="1250" dirty="0"/>
              <a:t>R.G. </a:t>
            </a:r>
            <a:r>
              <a:rPr lang="en-GB" sz="1250" dirty="0" err="1"/>
              <a:t>Sy</a:t>
            </a:r>
            <a:endParaRPr lang="en-GB" sz="1250" dirty="0"/>
          </a:p>
          <a:p>
            <a:pPr marL="0" indent="0">
              <a:lnSpc>
                <a:spcPct val="120000"/>
              </a:lnSpc>
              <a:spcBef>
                <a:spcPts val="0"/>
              </a:spcBef>
              <a:buNone/>
            </a:pPr>
            <a:r>
              <a:rPr lang="en-GB" sz="1250" b="1" dirty="0">
                <a:solidFill>
                  <a:srgbClr val="4682B4"/>
                </a:solidFill>
              </a:rPr>
              <a:t>Poland</a:t>
            </a:r>
            <a:r>
              <a:rPr lang="en-GB" sz="1250" dirty="0">
                <a:solidFill>
                  <a:schemeClr val="accent1"/>
                </a:solidFill>
              </a:rPr>
              <a:t> </a:t>
            </a:r>
            <a:r>
              <a:rPr lang="en-GB" sz="1250" dirty="0"/>
              <a:t>A. </a:t>
            </a:r>
            <a:r>
              <a:rPr lang="en-GB" sz="1250" dirty="0" err="1"/>
              <a:t>Budaj</a:t>
            </a:r>
            <a:endParaRPr lang="en-GB" sz="1250" dirty="0"/>
          </a:p>
          <a:p>
            <a:pPr marL="0" indent="0">
              <a:lnSpc>
                <a:spcPct val="120000"/>
              </a:lnSpc>
              <a:spcBef>
                <a:spcPts val="0"/>
              </a:spcBef>
              <a:buNone/>
            </a:pPr>
            <a:r>
              <a:rPr lang="en-GB" sz="1250" b="1" dirty="0">
                <a:solidFill>
                  <a:srgbClr val="4682B4"/>
                </a:solidFill>
              </a:rPr>
              <a:t>Portugal</a:t>
            </a:r>
            <a:r>
              <a:rPr lang="en-GB" sz="1250" dirty="0"/>
              <a:t> J. </a:t>
            </a:r>
            <a:r>
              <a:rPr lang="en-GB" sz="1250" dirty="0" err="1"/>
              <a:t>Morais</a:t>
            </a:r>
            <a:endParaRPr lang="en-GB" sz="1250" dirty="0"/>
          </a:p>
          <a:p>
            <a:pPr marL="0" indent="0">
              <a:lnSpc>
                <a:spcPct val="120000"/>
              </a:lnSpc>
              <a:spcBef>
                <a:spcPts val="0"/>
              </a:spcBef>
              <a:buNone/>
            </a:pPr>
            <a:r>
              <a:rPr lang="en-GB" sz="1250" b="1" dirty="0">
                <a:solidFill>
                  <a:srgbClr val="4682B4"/>
                </a:solidFill>
              </a:rPr>
              <a:t>Romania</a:t>
            </a:r>
            <a:r>
              <a:rPr lang="en-GB" sz="1250" dirty="0">
                <a:solidFill>
                  <a:schemeClr val="accent1"/>
                </a:solidFill>
              </a:rPr>
              <a:t> </a:t>
            </a:r>
            <a:r>
              <a:rPr lang="en-GB" sz="1250" dirty="0"/>
              <a:t>M. </a:t>
            </a:r>
            <a:r>
              <a:rPr lang="en-GB" sz="1250" dirty="0" err="1"/>
              <a:t>Dorobantu</a:t>
            </a:r>
            <a:endParaRPr lang="en-GB" sz="1250" dirty="0"/>
          </a:p>
          <a:p>
            <a:pPr marL="0" indent="0">
              <a:lnSpc>
                <a:spcPct val="120000"/>
              </a:lnSpc>
              <a:spcBef>
                <a:spcPts val="0"/>
              </a:spcBef>
              <a:buNone/>
            </a:pPr>
            <a:r>
              <a:rPr lang="en-GB" sz="1250" b="1" dirty="0">
                <a:solidFill>
                  <a:srgbClr val="4682B4"/>
                </a:solidFill>
              </a:rPr>
              <a:t>Russian Federation</a:t>
            </a:r>
            <a:r>
              <a:rPr lang="en-GB" sz="1250" dirty="0"/>
              <a:t> Y. </a:t>
            </a:r>
            <a:r>
              <a:rPr lang="en-GB" sz="1250" dirty="0" err="1"/>
              <a:t>Karpov</a:t>
            </a:r>
            <a:endParaRPr lang="en-GB" sz="1250" dirty="0"/>
          </a:p>
          <a:p>
            <a:pPr marL="0" indent="0">
              <a:lnSpc>
                <a:spcPct val="120000"/>
              </a:lnSpc>
              <a:spcBef>
                <a:spcPts val="0"/>
              </a:spcBef>
              <a:buNone/>
            </a:pPr>
            <a:r>
              <a:rPr lang="en-GB" sz="1250" b="1" dirty="0">
                <a:solidFill>
                  <a:srgbClr val="4682B4"/>
                </a:solidFill>
              </a:rPr>
              <a:t>Serbia</a:t>
            </a:r>
            <a:r>
              <a:rPr lang="en-GB" sz="1250" dirty="0"/>
              <a:t> A.D. </a:t>
            </a:r>
            <a:r>
              <a:rPr lang="en-GB" sz="1250" dirty="0" err="1"/>
              <a:t>Ristic</a:t>
            </a:r>
            <a:endParaRPr lang="en-GB" sz="1250" dirty="0"/>
          </a:p>
          <a:p>
            <a:pPr marL="0" indent="0">
              <a:lnSpc>
                <a:spcPct val="120000"/>
              </a:lnSpc>
              <a:spcBef>
                <a:spcPts val="0"/>
              </a:spcBef>
              <a:buNone/>
            </a:pPr>
            <a:r>
              <a:rPr lang="en-GB" sz="1250" b="1" dirty="0">
                <a:solidFill>
                  <a:srgbClr val="4682B4"/>
                </a:solidFill>
              </a:rPr>
              <a:t>Singapore</a:t>
            </a:r>
            <a:r>
              <a:rPr lang="en-GB" sz="1250" dirty="0"/>
              <a:t> T. Chua</a:t>
            </a:r>
          </a:p>
          <a:p>
            <a:pPr marL="0" indent="0">
              <a:lnSpc>
                <a:spcPct val="120000"/>
              </a:lnSpc>
              <a:spcBef>
                <a:spcPts val="0"/>
              </a:spcBef>
              <a:buNone/>
            </a:pPr>
            <a:endParaRPr lang="en-GB" sz="1250" b="1" dirty="0">
              <a:solidFill>
                <a:srgbClr val="4682B4"/>
              </a:solidFill>
            </a:endParaRPr>
          </a:p>
          <a:p>
            <a:pPr marL="0" indent="0">
              <a:lnSpc>
                <a:spcPct val="120000"/>
              </a:lnSpc>
              <a:spcBef>
                <a:spcPts val="0"/>
              </a:spcBef>
              <a:buNone/>
            </a:pPr>
            <a:r>
              <a:rPr lang="en-GB" sz="1250" b="1" dirty="0">
                <a:solidFill>
                  <a:srgbClr val="4682B4"/>
                </a:solidFill>
              </a:rPr>
              <a:t>Slovakia</a:t>
            </a:r>
            <a:r>
              <a:rPr lang="en-GB" sz="1250" dirty="0"/>
              <a:t> J. </a:t>
            </a:r>
            <a:r>
              <a:rPr lang="en-GB" sz="1250" dirty="0" err="1"/>
              <a:t>Murin</a:t>
            </a:r>
            <a:endParaRPr lang="en-GB" sz="1250" dirty="0"/>
          </a:p>
          <a:p>
            <a:pPr marL="0" indent="0">
              <a:lnSpc>
                <a:spcPct val="120000"/>
              </a:lnSpc>
              <a:spcBef>
                <a:spcPts val="0"/>
              </a:spcBef>
              <a:buNone/>
            </a:pPr>
            <a:r>
              <a:rPr lang="en-GB" sz="1250" b="1" dirty="0">
                <a:solidFill>
                  <a:srgbClr val="4682B4"/>
                </a:solidFill>
              </a:rPr>
              <a:t>Slovenia</a:t>
            </a:r>
            <a:r>
              <a:rPr lang="en-GB" sz="1250" dirty="0">
                <a:solidFill>
                  <a:schemeClr val="accent1"/>
                </a:solidFill>
              </a:rPr>
              <a:t> </a:t>
            </a:r>
            <a:r>
              <a:rPr lang="en-GB" sz="1250" dirty="0"/>
              <a:t>Z. Fras</a:t>
            </a:r>
          </a:p>
          <a:p>
            <a:pPr marL="0" indent="0">
              <a:lnSpc>
                <a:spcPct val="120000"/>
              </a:lnSpc>
              <a:spcBef>
                <a:spcPts val="0"/>
              </a:spcBef>
              <a:buNone/>
            </a:pPr>
            <a:r>
              <a:rPr lang="en-GB" sz="1250" b="1" dirty="0">
                <a:solidFill>
                  <a:srgbClr val="4682B4"/>
                </a:solidFill>
              </a:rPr>
              <a:t>Republic of South Africa</a:t>
            </a:r>
            <a:r>
              <a:rPr lang="en-GB" sz="1250" dirty="0">
                <a:solidFill>
                  <a:schemeClr val="accent1"/>
                </a:solidFill>
              </a:rPr>
              <a:t> </a:t>
            </a:r>
            <a:r>
              <a:rPr lang="en-GB" sz="1250" dirty="0"/>
              <a:t>A.J. Dalby</a:t>
            </a:r>
          </a:p>
          <a:p>
            <a:pPr marL="0" indent="0">
              <a:lnSpc>
                <a:spcPct val="120000"/>
              </a:lnSpc>
              <a:spcBef>
                <a:spcPts val="0"/>
              </a:spcBef>
              <a:buNone/>
            </a:pPr>
            <a:r>
              <a:rPr lang="en-GB" sz="1250" b="1" dirty="0">
                <a:solidFill>
                  <a:srgbClr val="4682B4"/>
                </a:solidFill>
              </a:rPr>
              <a:t>Spain</a:t>
            </a:r>
            <a:r>
              <a:rPr lang="en-GB" sz="1250" dirty="0">
                <a:solidFill>
                  <a:schemeClr val="accent1"/>
                </a:solidFill>
              </a:rPr>
              <a:t> </a:t>
            </a:r>
            <a:r>
              <a:rPr lang="en-GB" sz="1250" dirty="0"/>
              <a:t>J. </a:t>
            </a:r>
            <a:r>
              <a:rPr lang="en-GB" sz="1250" dirty="0" err="1"/>
              <a:t>Tuñón</a:t>
            </a:r>
            <a:endParaRPr lang="en-GB" sz="1250" dirty="0"/>
          </a:p>
          <a:p>
            <a:pPr marL="0" indent="0">
              <a:lnSpc>
                <a:spcPct val="120000"/>
              </a:lnSpc>
              <a:spcBef>
                <a:spcPts val="0"/>
              </a:spcBef>
              <a:buNone/>
            </a:pPr>
            <a:r>
              <a:rPr lang="en-GB" sz="1250" b="1" dirty="0">
                <a:solidFill>
                  <a:srgbClr val="4682B4"/>
                </a:solidFill>
              </a:rPr>
              <a:t>Sri Lanka</a:t>
            </a:r>
            <a:r>
              <a:rPr lang="en-GB" sz="1250" dirty="0">
                <a:solidFill>
                  <a:srgbClr val="4682B4"/>
                </a:solidFill>
              </a:rPr>
              <a:t> </a:t>
            </a:r>
            <a:r>
              <a:rPr lang="en-GB" sz="1250" dirty="0"/>
              <a:t>H. </a:t>
            </a:r>
            <a:r>
              <a:rPr lang="en-GB" sz="1250" dirty="0" err="1"/>
              <a:t>Asita</a:t>
            </a:r>
            <a:r>
              <a:rPr lang="en-GB" sz="1250" dirty="0"/>
              <a:t> de Silva</a:t>
            </a:r>
          </a:p>
          <a:p>
            <a:pPr marL="0" indent="0">
              <a:lnSpc>
                <a:spcPct val="120000"/>
              </a:lnSpc>
              <a:spcBef>
                <a:spcPts val="0"/>
              </a:spcBef>
              <a:buNone/>
            </a:pPr>
            <a:r>
              <a:rPr lang="en-GB" sz="1250" b="1" dirty="0">
                <a:solidFill>
                  <a:srgbClr val="4682B4"/>
                </a:solidFill>
              </a:rPr>
              <a:t>Sweden</a:t>
            </a:r>
            <a:r>
              <a:rPr lang="en-GB" sz="1250" dirty="0"/>
              <a:t> E. </a:t>
            </a:r>
            <a:r>
              <a:rPr lang="en-GB" sz="1250" dirty="0" err="1"/>
              <a:t>Hagström</a:t>
            </a:r>
            <a:endParaRPr lang="en-GB" sz="1250" dirty="0"/>
          </a:p>
          <a:p>
            <a:pPr marL="0" indent="0">
              <a:lnSpc>
                <a:spcPct val="120000"/>
              </a:lnSpc>
              <a:spcBef>
                <a:spcPts val="0"/>
              </a:spcBef>
              <a:buNone/>
            </a:pPr>
            <a:r>
              <a:rPr lang="en-GB" sz="1250" b="1" dirty="0">
                <a:solidFill>
                  <a:srgbClr val="4682B4"/>
                </a:solidFill>
              </a:rPr>
              <a:t>Switzerland</a:t>
            </a:r>
            <a:r>
              <a:rPr lang="en-GB" sz="1250" dirty="0"/>
              <a:t> C. Müller</a:t>
            </a:r>
          </a:p>
          <a:p>
            <a:pPr marL="0" indent="0">
              <a:lnSpc>
                <a:spcPct val="120000"/>
              </a:lnSpc>
              <a:spcBef>
                <a:spcPts val="0"/>
              </a:spcBef>
              <a:buNone/>
            </a:pPr>
            <a:r>
              <a:rPr lang="en-GB" sz="1250" b="1" dirty="0">
                <a:solidFill>
                  <a:srgbClr val="4682B4"/>
                </a:solidFill>
              </a:rPr>
              <a:t>Taiwan</a:t>
            </a:r>
            <a:r>
              <a:rPr lang="en-GB" sz="1250" dirty="0"/>
              <a:t> C.-E. Chiang</a:t>
            </a:r>
          </a:p>
          <a:p>
            <a:pPr marL="0" indent="0">
              <a:lnSpc>
                <a:spcPct val="120000"/>
              </a:lnSpc>
              <a:spcBef>
                <a:spcPts val="0"/>
              </a:spcBef>
              <a:buNone/>
            </a:pPr>
            <a:r>
              <a:rPr lang="en-GB" sz="1250" b="1" dirty="0">
                <a:solidFill>
                  <a:srgbClr val="4682B4"/>
                </a:solidFill>
              </a:rPr>
              <a:t>Thailand</a:t>
            </a:r>
            <a:r>
              <a:rPr lang="en-GB" sz="1250" dirty="0">
                <a:solidFill>
                  <a:schemeClr val="accent1"/>
                </a:solidFill>
              </a:rPr>
              <a:t> </a:t>
            </a:r>
            <a:r>
              <a:rPr lang="en-GB" sz="1250" dirty="0"/>
              <a:t>P. </a:t>
            </a:r>
            <a:r>
              <a:rPr lang="en-GB" sz="1250" dirty="0" err="1"/>
              <a:t>Sritara</a:t>
            </a:r>
            <a:endParaRPr lang="en-GB" sz="1250" dirty="0"/>
          </a:p>
          <a:p>
            <a:pPr marL="0" indent="0">
              <a:lnSpc>
                <a:spcPct val="120000"/>
              </a:lnSpc>
              <a:spcBef>
                <a:spcPts val="0"/>
              </a:spcBef>
              <a:buNone/>
            </a:pPr>
            <a:r>
              <a:rPr lang="en-GB" sz="1250" b="1" dirty="0">
                <a:solidFill>
                  <a:srgbClr val="4682B4"/>
                </a:solidFill>
              </a:rPr>
              <a:t>Turkey</a:t>
            </a:r>
            <a:r>
              <a:rPr lang="en-GB" sz="1250" dirty="0"/>
              <a:t> S. </a:t>
            </a:r>
            <a:r>
              <a:rPr lang="en-GB" sz="1250" dirty="0" err="1"/>
              <a:t>Guneri</a:t>
            </a:r>
            <a:endParaRPr lang="en-GB" sz="1250" dirty="0"/>
          </a:p>
          <a:p>
            <a:pPr marL="0" indent="0">
              <a:lnSpc>
                <a:spcPct val="120000"/>
              </a:lnSpc>
              <a:spcBef>
                <a:spcPts val="0"/>
              </a:spcBef>
              <a:buNone/>
            </a:pPr>
            <a:r>
              <a:rPr lang="en-GB" sz="1250" b="1" dirty="0">
                <a:solidFill>
                  <a:srgbClr val="4682B4"/>
                </a:solidFill>
              </a:rPr>
              <a:t>Ukraine</a:t>
            </a:r>
            <a:r>
              <a:rPr lang="en-GB" sz="1250" dirty="0"/>
              <a:t> A. </a:t>
            </a:r>
            <a:r>
              <a:rPr lang="en-GB" sz="1250" dirty="0" err="1"/>
              <a:t>Parkhomenko</a:t>
            </a:r>
            <a:endParaRPr lang="en-GB" sz="1250" dirty="0"/>
          </a:p>
          <a:p>
            <a:pPr marL="0" indent="0">
              <a:lnSpc>
                <a:spcPct val="120000"/>
              </a:lnSpc>
              <a:spcBef>
                <a:spcPts val="0"/>
              </a:spcBef>
              <a:buNone/>
            </a:pPr>
            <a:r>
              <a:rPr lang="en-GB" sz="1250" b="1" dirty="0">
                <a:solidFill>
                  <a:srgbClr val="4682B4"/>
                </a:solidFill>
              </a:rPr>
              <a:t>UK</a:t>
            </a:r>
            <a:r>
              <a:rPr lang="en-GB" sz="1250" dirty="0">
                <a:solidFill>
                  <a:schemeClr val="accent1"/>
                </a:solidFill>
              </a:rPr>
              <a:t> </a:t>
            </a:r>
            <a:r>
              <a:rPr lang="en-GB" sz="1250" dirty="0"/>
              <a:t>K.K. Ray</a:t>
            </a:r>
          </a:p>
          <a:p>
            <a:pPr marL="0" indent="0">
              <a:lnSpc>
                <a:spcPct val="120000"/>
              </a:lnSpc>
              <a:spcBef>
                <a:spcPts val="0"/>
              </a:spcBef>
              <a:buNone/>
            </a:pPr>
            <a:r>
              <a:rPr lang="en-GB" sz="1250" b="1" dirty="0">
                <a:solidFill>
                  <a:srgbClr val="4682B4"/>
                </a:solidFill>
              </a:rPr>
              <a:t>USA</a:t>
            </a:r>
            <a:r>
              <a:rPr lang="en-GB" sz="1250" dirty="0"/>
              <a:t> P. Moriarty, M Roe, R. Vogel</a:t>
            </a:r>
          </a:p>
        </p:txBody>
      </p:sp>
      <p:sp>
        <p:nvSpPr>
          <p:cNvPr id="3" name="Title 2">
            <a:extLst>
              <a:ext uri="{FF2B5EF4-FFF2-40B4-BE49-F238E27FC236}">
                <a16:creationId xmlns:a16="http://schemas.microsoft.com/office/drawing/2014/main" id="{C1062D5B-CEB6-7345-ADA9-8DDFD3B67473}"/>
              </a:ext>
            </a:extLst>
          </p:cNvPr>
          <p:cNvSpPr>
            <a:spLocks noGrp="1"/>
          </p:cNvSpPr>
          <p:nvPr>
            <p:ph type="title"/>
          </p:nvPr>
        </p:nvSpPr>
        <p:spPr/>
        <p:txBody>
          <a:bodyPr/>
          <a:lstStyle/>
          <a:p>
            <a:r>
              <a:rPr lang="en-US"/>
              <a:t>ODYSSEY OUTCOMES </a:t>
            </a:r>
            <a:r>
              <a:rPr lang="fr-FR"/>
              <a:t>National Leaders</a:t>
            </a:r>
            <a:endParaRPr lang="en-US"/>
          </a:p>
        </p:txBody>
      </p:sp>
    </p:spTree>
    <p:extLst>
      <p:ext uri="{BB962C8B-B14F-4D97-AF65-F5344CB8AC3E}">
        <p14:creationId xmlns:p14="http://schemas.microsoft.com/office/powerpoint/2010/main" val="42534721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71639" y="1203552"/>
            <a:ext cx="7873550" cy="3386308"/>
          </a:xfrm>
        </p:spPr>
        <p:txBody>
          <a:bodyPr>
            <a:noAutofit/>
          </a:bodyPr>
          <a:lstStyle/>
          <a:p>
            <a:pPr marL="0" indent="0">
              <a:spcBef>
                <a:spcPts val="0"/>
              </a:spcBef>
              <a:spcAft>
                <a:spcPts val="600"/>
              </a:spcAft>
              <a:buNone/>
            </a:pPr>
            <a:r>
              <a:rPr lang="en-GB" sz="1300" b="1" dirty="0">
                <a:solidFill>
                  <a:srgbClr val="4682B4"/>
                </a:solidFill>
              </a:rPr>
              <a:t>Executive Steering Committee</a:t>
            </a:r>
            <a:endParaRPr lang="en-GB" sz="200" b="1" dirty="0">
              <a:solidFill>
                <a:srgbClr val="4682B4"/>
              </a:solidFill>
            </a:endParaRPr>
          </a:p>
          <a:p>
            <a:pPr marL="0" indent="0">
              <a:spcBef>
                <a:spcPts val="0"/>
              </a:spcBef>
              <a:spcAft>
                <a:spcPts val="600"/>
              </a:spcAft>
              <a:buNone/>
            </a:pPr>
            <a:r>
              <a:rPr lang="en-GB" sz="1300" b="1" dirty="0"/>
              <a:t>G.G. Schwartz and Ph.G. Steg </a:t>
            </a:r>
            <a:r>
              <a:rPr lang="en-GB" sz="1300" dirty="0"/>
              <a:t>(</a:t>
            </a:r>
            <a:r>
              <a:rPr lang="en-GB" sz="1300" b="1" dirty="0"/>
              <a:t>Co-Chairs</a:t>
            </a:r>
            <a:r>
              <a:rPr lang="en-GB" sz="1300" dirty="0"/>
              <a:t>)</a:t>
            </a:r>
            <a:endParaRPr lang="en-GB" sz="1300" b="1" dirty="0"/>
          </a:p>
          <a:p>
            <a:pPr marL="0" indent="0">
              <a:spcBef>
                <a:spcPts val="0"/>
              </a:spcBef>
              <a:spcAft>
                <a:spcPts val="600"/>
              </a:spcAft>
              <a:buNone/>
            </a:pPr>
            <a:r>
              <a:rPr lang="en-GB" sz="1300" dirty="0"/>
              <a:t>D.L. Bhatt, V. Bittner, R. Diaz, S.G. Goodman, R.A. Harrington, J.W. Jukema, M. Szarek, H. White, A. Zeiher</a:t>
            </a:r>
          </a:p>
          <a:p>
            <a:pPr marL="0" indent="0">
              <a:spcBef>
                <a:spcPts val="0"/>
              </a:spcBef>
              <a:buNone/>
            </a:pPr>
            <a:r>
              <a:rPr lang="en-GB" sz="300" dirty="0"/>
              <a:t> </a:t>
            </a:r>
          </a:p>
          <a:p>
            <a:pPr marL="0" indent="0">
              <a:spcBef>
                <a:spcPts val="0"/>
              </a:spcBef>
              <a:buNone/>
            </a:pPr>
            <a:r>
              <a:rPr lang="en-US" sz="1300" b="1" i="1" dirty="0"/>
              <a:t>Non-voting members: </a:t>
            </a:r>
          </a:p>
          <a:p>
            <a:pPr marL="0" indent="0">
              <a:spcBef>
                <a:spcPts val="0"/>
              </a:spcBef>
              <a:buNone/>
            </a:pPr>
            <a:r>
              <a:rPr lang="en-US" sz="1300" i="1" dirty="0"/>
              <a:t>Ex officio:</a:t>
            </a:r>
            <a:r>
              <a:rPr lang="en-US" sz="1300" b="1" i="1" dirty="0"/>
              <a:t> </a:t>
            </a:r>
            <a:r>
              <a:rPr lang="en-US" sz="1300" dirty="0"/>
              <a:t>P. </a:t>
            </a:r>
            <a:r>
              <a:rPr lang="en-US" sz="1300" dirty="0" err="1"/>
              <a:t>Tricoci</a:t>
            </a:r>
            <a:r>
              <a:rPr lang="en-US" sz="1300" dirty="0"/>
              <a:t>, M.T. Roe, K.W. Mahaffey</a:t>
            </a:r>
          </a:p>
          <a:p>
            <a:pPr marL="0" indent="0">
              <a:spcBef>
                <a:spcPts val="0"/>
              </a:spcBef>
              <a:buNone/>
            </a:pPr>
            <a:r>
              <a:rPr lang="en-US" sz="1300" dirty="0"/>
              <a:t>Sponsor representatives: C. Hanotin, G. </a:t>
            </a:r>
            <a:r>
              <a:rPr lang="en-US" sz="1300" dirty="0" err="1"/>
              <a:t>Lecorps</a:t>
            </a:r>
            <a:r>
              <a:rPr lang="en-US" sz="1300" dirty="0"/>
              <a:t>, A.  </a:t>
            </a:r>
            <a:r>
              <a:rPr lang="en-US" sz="1300" dirty="0" err="1"/>
              <a:t>Moryusef</a:t>
            </a:r>
            <a:r>
              <a:rPr lang="en-US" sz="1300" dirty="0"/>
              <a:t>, R. Pordy, W.J. </a:t>
            </a:r>
            <a:r>
              <a:rPr lang="en-US" sz="1300" dirty="0" err="1"/>
              <a:t>Sasiela</a:t>
            </a:r>
            <a:r>
              <a:rPr lang="en-US" sz="1300" dirty="0"/>
              <a:t>, J.-F. </a:t>
            </a:r>
            <a:r>
              <a:rPr lang="en-US" sz="1300" dirty="0" err="1"/>
              <a:t>Tamby</a:t>
            </a:r>
            <a:endParaRPr lang="en-US" sz="1300" dirty="0"/>
          </a:p>
          <a:p>
            <a:pPr marL="0" indent="0">
              <a:spcBef>
                <a:spcPts val="0"/>
              </a:spcBef>
              <a:buNone/>
            </a:pPr>
            <a:endParaRPr lang="en-GB" sz="1300" dirty="0"/>
          </a:p>
          <a:p>
            <a:pPr marL="0" indent="0">
              <a:spcBef>
                <a:spcPts val="0"/>
              </a:spcBef>
              <a:buNone/>
            </a:pPr>
            <a:r>
              <a:rPr lang="en-GB" sz="1300" b="1" dirty="0">
                <a:solidFill>
                  <a:srgbClr val="4682B4"/>
                </a:solidFill>
              </a:rPr>
              <a:t>Clinical Events Committee </a:t>
            </a:r>
          </a:p>
          <a:p>
            <a:pPr marL="0" indent="0">
              <a:spcBef>
                <a:spcPts val="0"/>
              </a:spcBef>
              <a:buNone/>
            </a:pPr>
            <a:r>
              <a:rPr lang="en-GB" sz="1300" b="1" dirty="0"/>
              <a:t>P. </a:t>
            </a:r>
            <a:r>
              <a:rPr lang="en-GB" sz="1300" b="1" dirty="0" err="1"/>
              <a:t>Tricoci</a:t>
            </a:r>
            <a:r>
              <a:rPr lang="en-GB" sz="1300" b="1" dirty="0"/>
              <a:t> </a:t>
            </a:r>
            <a:r>
              <a:rPr lang="en-GB" sz="1300" dirty="0"/>
              <a:t>(</a:t>
            </a:r>
            <a:r>
              <a:rPr lang="en-GB" sz="1300" b="1" dirty="0"/>
              <a:t>Chair</a:t>
            </a:r>
            <a:r>
              <a:rPr lang="en-GB" sz="1300" dirty="0"/>
              <a:t>),  J.H. Alexander,  L. </a:t>
            </a:r>
            <a:r>
              <a:rPr lang="en-GB" sz="1300" dirty="0" err="1"/>
              <a:t>Armaganijan</a:t>
            </a:r>
            <a:r>
              <a:rPr lang="en-GB" sz="1300" dirty="0"/>
              <a:t>,  A. </a:t>
            </a:r>
            <a:r>
              <a:rPr lang="en-GB" sz="1300" dirty="0" err="1"/>
              <a:t>Bagai</a:t>
            </a:r>
            <a:r>
              <a:rPr lang="en-GB" sz="1300" dirty="0"/>
              <a:t>,  M.C. </a:t>
            </a:r>
            <a:r>
              <a:rPr lang="en-GB" sz="1300" dirty="0" err="1"/>
              <a:t>Bahit</a:t>
            </a:r>
            <a:r>
              <a:rPr lang="en-GB" sz="1300" dirty="0"/>
              <a:t>,  J.M. Brennan,  S. Clifton,  A.D. </a:t>
            </a:r>
            <a:r>
              <a:rPr lang="en-GB" sz="1300" dirty="0" err="1"/>
              <a:t>DeVore</a:t>
            </a:r>
            <a:r>
              <a:rPr lang="en-GB" sz="1300" dirty="0"/>
              <a:t>,  S. Deloatch,  S. Dickey,  K. </a:t>
            </a:r>
            <a:r>
              <a:rPr lang="en-GB" sz="1300" dirty="0" err="1"/>
              <a:t>Dombrowski</a:t>
            </a:r>
            <a:r>
              <a:rPr lang="en-GB" sz="1300" dirty="0"/>
              <a:t>,  G. </a:t>
            </a:r>
            <a:r>
              <a:rPr lang="en-GB" sz="1300" dirty="0" err="1"/>
              <a:t>Ducrocq</a:t>
            </a:r>
            <a:r>
              <a:rPr lang="en-GB" sz="1300" dirty="0"/>
              <a:t>,  Z. </a:t>
            </a:r>
            <a:r>
              <a:rPr lang="en-GB" sz="1300" dirty="0" err="1"/>
              <a:t>Eapen</a:t>
            </a:r>
            <a:r>
              <a:rPr lang="en-GB" sz="1300" dirty="0"/>
              <a:t>,  P. </a:t>
            </a:r>
            <a:r>
              <a:rPr lang="en-GB" sz="1300" dirty="0" err="1"/>
              <a:t>Endsley</a:t>
            </a:r>
            <a:r>
              <a:rPr lang="en-GB" sz="1300" dirty="0"/>
              <a:t>,  A. </a:t>
            </a:r>
            <a:r>
              <a:rPr lang="en-GB" sz="1300" dirty="0" err="1"/>
              <a:t>Eppinger</a:t>
            </a:r>
            <a:r>
              <a:rPr lang="en-GB" sz="1300" dirty="0"/>
              <a:t>,  R.W. Harrison,  C.N. Hess,  M.A. </a:t>
            </a:r>
            <a:r>
              <a:rPr lang="en-GB" sz="1300" dirty="0" err="1"/>
              <a:t>Hlatky</a:t>
            </a:r>
            <a:r>
              <a:rPr lang="en-GB" sz="1300" dirty="0"/>
              <a:t>,  J.D. Jordan,  J.W. Knowles,  B.J. </a:t>
            </a:r>
            <a:r>
              <a:rPr lang="en-GB" sz="1300" dirty="0" err="1"/>
              <a:t>Kolls</a:t>
            </a:r>
            <a:r>
              <a:rPr lang="en-GB" sz="1300" dirty="0"/>
              <a:t>,  D.F. Kong,  S. </a:t>
            </a:r>
            <a:r>
              <a:rPr lang="en-GB" sz="1300" dirty="0" err="1"/>
              <a:t>Leonardi</a:t>
            </a:r>
            <a:r>
              <a:rPr lang="en-GB" sz="1300" dirty="0"/>
              <a:t>,  L. Lillis,  R.D. Lopes,  D.J. </a:t>
            </a:r>
            <a:r>
              <a:rPr lang="en-GB" sz="1300" dirty="0" err="1"/>
              <a:t>Maron</a:t>
            </a:r>
            <a:r>
              <a:rPr lang="en-GB" sz="1300" dirty="0"/>
              <a:t>,  K.W. Mahaffey,  J. Marcus,  R. Mathews,  R.H. Mehta,  R.J. Mentz,  H.G. Moreira,  C.B. Patel,  S.B. Pereira,  L. Perkins,  T.J. </a:t>
            </a:r>
            <a:r>
              <a:rPr lang="en-GB" sz="1300" dirty="0" err="1"/>
              <a:t>Povsic</a:t>
            </a:r>
            <a:r>
              <a:rPr lang="en-GB" sz="1300" dirty="0"/>
              <a:t>,  E. </a:t>
            </a:r>
            <a:r>
              <a:rPr lang="en-GB" sz="1300" dirty="0" err="1"/>
              <a:t>Puymirat</a:t>
            </a:r>
            <a:r>
              <a:rPr lang="en-GB" sz="1300" dirty="0"/>
              <a:t>,  M.T. Roe,  W. Schuyler Jones,  B.R. Shah,  M.W. Sherwood,  K. </a:t>
            </a:r>
            <a:r>
              <a:rPr lang="en-GB" sz="1300" dirty="0" err="1"/>
              <a:t>Stringfellow</a:t>
            </a:r>
            <a:r>
              <a:rPr lang="en-GB" sz="1300" dirty="0"/>
              <a:t>,  D. </a:t>
            </a:r>
            <a:r>
              <a:rPr lang="en-GB" sz="1300" dirty="0" err="1"/>
              <a:t>Sujjavanich</a:t>
            </a:r>
            <a:r>
              <a:rPr lang="en-GB" sz="1300" dirty="0"/>
              <a:t>,  M. </a:t>
            </a:r>
            <a:r>
              <a:rPr lang="en-GB" sz="1300" dirty="0" err="1"/>
              <a:t>Toma</a:t>
            </a:r>
            <a:r>
              <a:rPr lang="en-GB" sz="1300" dirty="0"/>
              <a:t>,  C. Trotter,  S.F.P. van </a:t>
            </a:r>
            <a:r>
              <a:rPr lang="en-GB" sz="1300" dirty="0" err="1"/>
              <a:t>Diepen</a:t>
            </a:r>
            <a:r>
              <a:rPr lang="en-GB" sz="1300" dirty="0"/>
              <a:t>, M.D. Wilson,  A. T.-K. Yan</a:t>
            </a:r>
          </a:p>
          <a:p>
            <a:pPr marL="0" indent="0">
              <a:spcBef>
                <a:spcPts val="0"/>
              </a:spcBef>
              <a:buNone/>
            </a:pPr>
            <a:endParaRPr lang="en-GB" sz="1300" dirty="0"/>
          </a:p>
          <a:p>
            <a:pPr marL="0" indent="0">
              <a:spcBef>
                <a:spcPts val="0"/>
              </a:spcBef>
              <a:buNone/>
            </a:pPr>
            <a:r>
              <a:rPr lang="en-GB" sz="1300" b="1" dirty="0">
                <a:solidFill>
                  <a:srgbClr val="4682B4"/>
                </a:solidFill>
              </a:rPr>
              <a:t>Data Safety Monitoring Board </a:t>
            </a:r>
          </a:p>
          <a:p>
            <a:pPr marL="0" indent="0">
              <a:spcBef>
                <a:spcPts val="0"/>
              </a:spcBef>
              <a:buNone/>
            </a:pPr>
            <a:r>
              <a:rPr lang="en-GB" sz="1300" b="1" dirty="0"/>
              <a:t>B. </a:t>
            </a:r>
            <a:r>
              <a:rPr lang="en-GB" sz="1300" b="1" dirty="0" err="1"/>
              <a:t>Chaitman</a:t>
            </a:r>
            <a:r>
              <a:rPr lang="en-GB" sz="1300" b="1" dirty="0"/>
              <a:t> </a:t>
            </a:r>
            <a:r>
              <a:rPr lang="en-GB" sz="1300" dirty="0"/>
              <a:t>(</a:t>
            </a:r>
            <a:r>
              <a:rPr lang="en-GB" sz="1300" b="1" dirty="0"/>
              <a:t>Chair</a:t>
            </a:r>
            <a:r>
              <a:rPr lang="en-GB" sz="1300" dirty="0"/>
              <a:t>), S.F. Kelsey, A.G. Olsson, J.-L. Rouleau, M.L. </a:t>
            </a:r>
            <a:r>
              <a:rPr lang="en-GB" sz="1300" dirty="0" err="1"/>
              <a:t>Simoons</a:t>
            </a:r>
            <a:endParaRPr lang="en-GB" sz="1300" dirty="0"/>
          </a:p>
          <a:p>
            <a:pPr marL="0" indent="0">
              <a:spcBef>
                <a:spcPts val="0"/>
              </a:spcBef>
              <a:buNone/>
            </a:pPr>
            <a:endParaRPr lang="en-GB" sz="1300" dirty="0"/>
          </a:p>
          <a:p>
            <a:pPr marL="0" indent="0">
              <a:spcBef>
                <a:spcPts val="0"/>
              </a:spcBef>
              <a:buNone/>
            </a:pPr>
            <a:r>
              <a:rPr lang="en-GB" sz="1300" b="1" dirty="0">
                <a:solidFill>
                  <a:srgbClr val="4682B4"/>
                </a:solidFill>
              </a:rPr>
              <a:t>Monitoring of safety in patients with low LDL-C values </a:t>
            </a:r>
          </a:p>
          <a:p>
            <a:pPr marL="0" indent="0">
              <a:spcBef>
                <a:spcPts val="0"/>
              </a:spcBef>
              <a:buNone/>
            </a:pPr>
            <a:r>
              <a:rPr lang="en-GB" sz="1300" dirty="0"/>
              <a:t>K. Alexander, C. </a:t>
            </a:r>
            <a:r>
              <a:rPr lang="en-GB" sz="1300" dirty="0" err="1"/>
              <a:t>Meloni</a:t>
            </a:r>
            <a:r>
              <a:rPr lang="en-GB" sz="1300" dirty="0"/>
              <a:t>, R.S. </a:t>
            </a:r>
            <a:r>
              <a:rPr lang="en-GB" sz="1300" dirty="0" err="1"/>
              <a:t>Rosenson</a:t>
            </a:r>
            <a:r>
              <a:rPr lang="en-GB" sz="1300" dirty="0"/>
              <a:t>, E.J.G. </a:t>
            </a:r>
            <a:r>
              <a:rPr lang="en-GB" sz="1300" dirty="0" err="1"/>
              <a:t>Sijbrands</a:t>
            </a:r>
            <a:endParaRPr lang="en-GB" sz="1300" dirty="0"/>
          </a:p>
        </p:txBody>
      </p:sp>
      <p:sp>
        <p:nvSpPr>
          <p:cNvPr id="4" name="Rectangle 3"/>
          <p:cNvSpPr/>
          <p:nvPr/>
        </p:nvSpPr>
        <p:spPr>
          <a:xfrm>
            <a:off x="4482913" y="2433250"/>
            <a:ext cx="223138" cy="30008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350" b="0" i="0" u="none" strike="noStrike" kern="1200" cap="none" spc="0" normalizeH="0" baseline="0" noProof="0">
                <a:ln>
                  <a:noFill/>
                </a:ln>
                <a:solidFill>
                  <a:prstClr val="black"/>
                </a:solidFill>
                <a:effectLst/>
                <a:uLnTx/>
                <a:uFillTx/>
                <a:latin typeface="Calibri"/>
                <a:ea typeface="+mn-ea"/>
                <a:cs typeface="+mn-cs"/>
              </a:rPr>
              <a:t> </a:t>
            </a:r>
          </a:p>
        </p:txBody>
      </p:sp>
      <p:sp>
        <p:nvSpPr>
          <p:cNvPr id="6" name="Title 5">
            <a:extLst>
              <a:ext uri="{FF2B5EF4-FFF2-40B4-BE49-F238E27FC236}">
                <a16:creationId xmlns:a16="http://schemas.microsoft.com/office/drawing/2014/main" id="{EA820C9F-6750-0640-B208-33BDBB345856}"/>
              </a:ext>
            </a:extLst>
          </p:cNvPr>
          <p:cNvSpPr>
            <a:spLocks noGrp="1"/>
          </p:cNvSpPr>
          <p:nvPr>
            <p:ph type="title"/>
          </p:nvPr>
        </p:nvSpPr>
        <p:spPr/>
        <p:txBody>
          <a:bodyPr/>
          <a:lstStyle/>
          <a:p>
            <a:r>
              <a:rPr lang="en-US" sz="3600"/>
              <a:t>ODYSSEY OUTCOMES Committees</a:t>
            </a:r>
            <a:endParaRPr lang="en-US"/>
          </a:p>
        </p:txBody>
      </p:sp>
    </p:spTree>
    <p:extLst>
      <p:ext uri="{BB962C8B-B14F-4D97-AF65-F5344CB8AC3E}">
        <p14:creationId xmlns:p14="http://schemas.microsoft.com/office/powerpoint/2010/main" val="20035766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ODYSSEY OUTCOMES Trial Organization</a:t>
            </a:r>
          </a:p>
        </p:txBody>
      </p:sp>
      <p:sp>
        <p:nvSpPr>
          <p:cNvPr id="3" name="Espace réservé du contenu 2"/>
          <p:cNvSpPr>
            <a:spLocks noGrp="1"/>
          </p:cNvSpPr>
          <p:nvPr>
            <p:ph idx="1"/>
          </p:nvPr>
        </p:nvSpPr>
        <p:spPr>
          <a:xfrm>
            <a:off x="679731" y="1246415"/>
            <a:ext cx="7833089" cy="3585935"/>
          </a:xfrm>
        </p:spPr>
        <p:txBody>
          <a:bodyPr vert="horz" lIns="68580" tIns="34290" rIns="68580" bIns="34290" rtlCol="0" anchor="t">
            <a:noAutofit/>
          </a:bodyPr>
          <a:lstStyle/>
          <a:p>
            <a:pPr marL="0" indent="0">
              <a:spcBef>
                <a:spcPts val="0"/>
              </a:spcBef>
              <a:spcAft>
                <a:spcPts val="900"/>
              </a:spcAft>
              <a:buNone/>
            </a:pPr>
            <a:r>
              <a:rPr lang="en-GB" sz="1200" b="1" dirty="0"/>
              <a:t>Academic and Contract Research Organizations</a:t>
            </a:r>
            <a:endParaRPr lang="en-GB" sz="1200" dirty="0"/>
          </a:p>
          <a:p>
            <a:pPr marL="0" indent="0">
              <a:spcBef>
                <a:spcPts val="0"/>
              </a:spcBef>
              <a:spcAft>
                <a:spcPts val="900"/>
              </a:spcAft>
              <a:buNone/>
            </a:pPr>
            <a:r>
              <a:rPr lang="en-GB" sz="1200" b="1" dirty="0">
                <a:solidFill>
                  <a:srgbClr val="4682B4"/>
                </a:solidFill>
              </a:rPr>
              <a:t>Brazilian Clinical Research Institute, São Paulo, Brazil </a:t>
            </a:r>
            <a:r>
              <a:rPr lang="en-GB" sz="1200" dirty="0"/>
              <a:t>R. Lopes, F. </a:t>
            </a:r>
            <a:r>
              <a:rPr lang="en-GB" sz="1200" dirty="0" err="1"/>
              <a:t>Egydio</a:t>
            </a:r>
            <a:r>
              <a:rPr lang="en-GB" sz="1200" dirty="0"/>
              <a:t>, A. Kawakami, J. Oliveira</a:t>
            </a:r>
          </a:p>
          <a:p>
            <a:pPr marL="0" indent="0">
              <a:spcBef>
                <a:spcPts val="0"/>
              </a:spcBef>
              <a:spcAft>
                <a:spcPts val="900"/>
              </a:spcAft>
              <a:buNone/>
            </a:pPr>
            <a:r>
              <a:rPr lang="en-GB" sz="1200" b="1" dirty="0">
                <a:solidFill>
                  <a:srgbClr val="4682B4"/>
                </a:solidFill>
              </a:rPr>
              <a:t>Canadian VIGOUR Centre, University of Alberta, Toronto, Canada </a:t>
            </a:r>
            <a:r>
              <a:rPr lang="en-US" sz="1200" dirty="0"/>
              <a:t>S.G. Goodman, J. Wozniak</a:t>
            </a:r>
            <a:endParaRPr lang="en-GB" sz="1200" dirty="0"/>
          </a:p>
          <a:p>
            <a:pPr marL="0" indent="0">
              <a:spcBef>
                <a:spcPts val="0"/>
              </a:spcBef>
              <a:spcAft>
                <a:spcPts val="900"/>
              </a:spcAft>
              <a:buNone/>
            </a:pPr>
            <a:r>
              <a:rPr lang="en-GB" sz="1200" b="1" dirty="0">
                <a:solidFill>
                  <a:srgbClr val="4682B4"/>
                </a:solidFill>
              </a:rPr>
              <a:t>Covance, Marlow, Buckinghamshire, UK </a:t>
            </a:r>
            <a:r>
              <a:rPr lang="en-GB" sz="1200" dirty="0"/>
              <a:t>A. Matthews, C. </a:t>
            </a:r>
            <a:r>
              <a:rPr lang="en-GB" sz="1200" dirty="0" err="1"/>
              <a:t>Ratky</a:t>
            </a:r>
            <a:r>
              <a:rPr lang="en-GB" sz="1200" dirty="0"/>
              <a:t>, J. </a:t>
            </a:r>
            <a:r>
              <a:rPr lang="en-GB" sz="1200" dirty="0" err="1"/>
              <a:t>Valiris</a:t>
            </a:r>
            <a:endParaRPr lang="en-GB" sz="1200" dirty="0"/>
          </a:p>
          <a:p>
            <a:pPr marL="0" indent="0">
              <a:spcBef>
                <a:spcPts val="0"/>
              </a:spcBef>
              <a:spcAft>
                <a:spcPts val="900"/>
              </a:spcAft>
              <a:buNone/>
            </a:pPr>
            <a:r>
              <a:rPr lang="en-GB" sz="1200" b="1" dirty="0">
                <a:solidFill>
                  <a:srgbClr val="4682B4"/>
                </a:solidFill>
              </a:rPr>
              <a:t>Duke Clinical Research Institute, Durham, NC, USA </a:t>
            </a:r>
            <a:r>
              <a:rPr lang="en-GB" sz="1200" dirty="0"/>
              <a:t>L. </a:t>
            </a:r>
            <a:r>
              <a:rPr lang="en-GB" sz="1200" dirty="0" err="1"/>
              <a:t>Berdan</a:t>
            </a:r>
            <a:r>
              <a:rPr lang="en-GB" sz="1200" dirty="0"/>
              <a:t>, </a:t>
            </a:r>
            <a:r>
              <a:rPr lang="fr-FR" sz="1200" dirty="0"/>
              <a:t>K. </a:t>
            </a:r>
            <a:r>
              <a:rPr lang="fr-FR" sz="1200" dirty="0" err="1"/>
              <a:t>Quintero</a:t>
            </a:r>
            <a:r>
              <a:rPr lang="fr-FR" sz="1200" dirty="0"/>
              <a:t>,</a:t>
            </a:r>
            <a:r>
              <a:rPr lang="en-GB" sz="1200" dirty="0"/>
              <a:t> T. </a:t>
            </a:r>
            <a:r>
              <a:rPr lang="en-GB" sz="1200" dirty="0" err="1"/>
              <a:t>Rorick</a:t>
            </a:r>
            <a:endParaRPr lang="en-GB" sz="1200" dirty="0"/>
          </a:p>
          <a:p>
            <a:pPr marL="0" indent="0">
              <a:spcBef>
                <a:spcPts val="0"/>
              </a:spcBef>
              <a:spcAft>
                <a:spcPts val="900"/>
              </a:spcAft>
              <a:buNone/>
            </a:pPr>
            <a:r>
              <a:rPr lang="en-GB" sz="1200" b="1" dirty="0" err="1">
                <a:solidFill>
                  <a:srgbClr val="4682B4"/>
                </a:solidFill>
              </a:rPr>
              <a:t>Estudios</a:t>
            </a:r>
            <a:r>
              <a:rPr lang="en-GB" sz="1200" b="1" dirty="0">
                <a:solidFill>
                  <a:srgbClr val="4682B4"/>
                </a:solidFill>
              </a:rPr>
              <a:t> </a:t>
            </a:r>
            <a:r>
              <a:rPr lang="en-GB" sz="1200" b="1" dirty="0" err="1">
                <a:solidFill>
                  <a:srgbClr val="4682B4"/>
                </a:solidFill>
              </a:rPr>
              <a:t>Clínicos</a:t>
            </a:r>
            <a:r>
              <a:rPr lang="en-GB" sz="1200" b="1" dirty="0">
                <a:solidFill>
                  <a:srgbClr val="4682B4"/>
                </a:solidFill>
              </a:rPr>
              <a:t> Latino America, Rosario, Santa Fe, Argentina </a:t>
            </a:r>
            <a:r>
              <a:rPr lang="en-GB" sz="1200" dirty="0"/>
              <a:t>R. Diaz, A. </a:t>
            </a:r>
            <a:r>
              <a:rPr lang="en-GB" sz="1200" dirty="0" err="1"/>
              <a:t>Pascual</a:t>
            </a:r>
            <a:r>
              <a:rPr lang="en-GB" sz="1200" dirty="0"/>
              <a:t>, C. </a:t>
            </a:r>
            <a:r>
              <a:rPr lang="en-GB" sz="1200" dirty="0" err="1"/>
              <a:t>Rovito</a:t>
            </a:r>
            <a:endParaRPr lang="en-GB" sz="1200" dirty="0"/>
          </a:p>
          <a:p>
            <a:pPr marL="0" indent="0">
              <a:spcBef>
                <a:spcPts val="0"/>
              </a:spcBef>
              <a:spcAft>
                <a:spcPts val="900"/>
              </a:spcAft>
              <a:buNone/>
            </a:pPr>
            <a:r>
              <a:rPr lang="en-GB" sz="1200" b="1" dirty="0">
                <a:solidFill>
                  <a:srgbClr val="4682B4"/>
                </a:solidFill>
              </a:rPr>
              <a:t>French Alliance for Cardiovascular Trials, Paris, France </a:t>
            </a:r>
            <a:r>
              <a:rPr lang="en-US" sz="1200" dirty="0"/>
              <a:t>N. </a:t>
            </a:r>
            <a:r>
              <a:rPr lang="en-US" sz="1200" dirty="0" err="1"/>
              <a:t>Danchin</a:t>
            </a:r>
            <a:r>
              <a:rPr lang="en-US" sz="1200" dirty="0"/>
              <a:t>, M. </a:t>
            </a:r>
            <a:r>
              <a:rPr lang="en-US" sz="1200" dirty="0" err="1"/>
              <a:t>Bezault</a:t>
            </a:r>
            <a:r>
              <a:rPr lang="en-US" sz="1200" dirty="0"/>
              <a:t>, E. </a:t>
            </a:r>
            <a:r>
              <a:rPr lang="en-US" sz="1200" dirty="0" err="1"/>
              <a:t>Drouet</a:t>
            </a:r>
            <a:r>
              <a:rPr lang="en-US" sz="1200" dirty="0"/>
              <a:t>, T. Simon</a:t>
            </a:r>
            <a:endParaRPr lang="en-GB" sz="1200" dirty="0"/>
          </a:p>
          <a:p>
            <a:pPr marL="0" indent="0">
              <a:spcBef>
                <a:spcPts val="0"/>
              </a:spcBef>
              <a:spcAft>
                <a:spcPts val="900"/>
              </a:spcAft>
              <a:buNone/>
            </a:pPr>
            <a:r>
              <a:rPr lang="en-GB" sz="1200" b="1" dirty="0">
                <a:solidFill>
                  <a:srgbClr val="4682B4"/>
                </a:solidFill>
              </a:rPr>
              <a:t>Green Lane Coordinating Centre, Kingsland, Auckland, New Zealand </a:t>
            </a:r>
            <a:r>
              <a:rPr lang="en-GB" sz="1200" dirty="0"/>
              <a:t>H.D. White, C. </a:t>
            </a:r>
            <a:r>
              <a:rPr lang="en-GB" sz="1200" dirty="0" err="1"/>
              <a:t>Alsweiler</a:t>
            </a:r>
            <a:endParaRPr lang="en-GB" sz="1200" dirty="0"/>
          </a:p>
          <a:p>
            <a:pPr marL="0" indent="0">
              <a:spcBef>
                <a:spcPts val="0"/>
              </a:spcBef>
              <a:spcAft>
                <a:spcPts val="900"/>
              </a:spcAft>
              <a:buNone/>
            </a:pPr>
            <a:r>
              <a:rPr lang="en-GB" sz="1200" b="1" dirty="0">
                <a:solidFill>
                  <a:srgbClr val="4682B4"/>
                </a:solidFill>
              </a:rPr>
              <a:t>Leuven </a:t>
            </a:r>
            <a:r>
              <a:rPr lang="en-GB" sz="1200" b="1" dirty="0" err="1">
                <a:solidFill>
                  <a:srgbClr val="4682B4"/>
                </a:solidFill>
              </a:rPr>
              <a:t>Klinisch</a:t>
            </a:r>
            <a:r>
              <a:rPr lang="en-GB" sz="1200" b="1" dirty="0">
                <a:solidFill>
                  <a:srgbClr val="4682B4"/>
                </a:solidFill>
              </a:rPr>
              <a:t> </a:t>
            </a:r>
            <a:r>
              <a:rPr lang="en-GB" sz="1200" b="1" dirty="0" err="1">
                <a:solidFill>
                  <a:srgbClr val="4682B4"/>
                </a:solidFill>
              </a:rPr>
              <a:t>Coördinatiecentrum</a:t>
            </a:r>
            <a:r>
              <a:rPr lang="en-GB" sz="1200" b="1" dirty="0">
                <a:solidFill>
                  <a:srgbClr val="4682B4"/>
                </a:solidFill>
              </a:rPr>
              <a:t>, Leuven, Belgium </a:t>
            </a:r>
            <a:r>
              <a:rPr lang="en-GB" sz="1200" dirty="0"/>
              <a:t>P. </a:t>
            </a:r>
            <a:r>
              <a:rPr lang="en-GB" sz="1200" dirty="0" err="1"/>
              <a:t>Sinnaeve</a:t>
            </a:r>
            <a:r>
              <a:rPr lang="en-GB" sz="1200" dirty="0"/>
              <a:t>, A. </a:t>
            </a:r>
            <a:r>
              <a:rPr lang="en-GB" sz="1200" dirty="0" err="1"/>
              <a:t>Luyten</a:t>
            </a:r>
            <a:endParaRPr lang="en-GB" sz="1200" dirty="0"/>
          </a:p>
          <a:p>
            <a:pPr marL="0" indent="0">
              <a:spcBef>
                <a:spcPts val="0"/>
              </a:spcBef>
              <a:spcAft>
                <a:spcPts val="900"/>
              </a:spcAft>
              <a:buNone/>
            </a:pPr>
            <a:r>
              <a:rPr lang="en-GB" sz="1200" b="1" dirty="0">
                <a:solidFill>
                  <a:srgbClr val="4682B4"/>
                </a:solidFill>
              </a:rPr>
              <a:t>South Australian Health &amp; Medical Research Institute </a:t>
            </a:r>
            <a:r>
              <a:rPr lang="en-GB" sz="1200" dirty="0"/>
              <a:t>P. </a:t>
            </a:r>
            <a:r>
              <a:rPr lang="en-GB" sz="1200" dirty="0" err="1"/>
              <a:t>Aylward</a:t>
            </a:r>
            <a:r>
              <a:rPr lang="en-GB" sz="1200" dirty="0"/>
              <a:t>, J. Butters, L. Griffith, M. Shaw</a:t>
            </a:r>
          </a:p>
          <a:p>
            <a:pPr marL="0" indent="0">
              <a:spcBef>
                <a:spcPts val="0"/>
              </a:spcBef>
              <a:spcAft>
                <a:spcPts val="900"/>
              </a:spcAft>
              <a:buNone/>
            </a:pPr>
            <a:r>
              <a:rPr lang="en-GB" sz="1200" b="1" dirty="0">
                <a:solidFill>
                  <a:srgbClr val="4682B4"/>
                </a:solidFill>
              </a:rPr>
              <a:t>Uppsala</a:t>
            </a:r>
            <a:r>
              <a:rPr lang="en-GB" sz="1200" b="1" dirty="0">
                <a:solidFill>
                  <a:schemeClr val="accent1"/>
                </a:solidFill>
              </a:rPr>
              <a:t> </a:t>
            </a:r>
            <a:r>
              <a:rPr lang="en-GB" sz="1200" b="1" dirty="0" err="1">
                <a:solidFill>
                  <a:srgbClr val="4682B4"/>
                </a:solidFill>
              </a:rPr>
              <a:t>Kliniska</a:t>
            </a:r>
            <a:r>
              <a:rPr lang="en-GB" sz="1200" b="1" dirty="0">
                <a:solidFill>
                  <a:srgbClr val="4682B4"/>
                </a:solidFill>
              </a:rPr>
              <a:t> </a:t>
            </a:r>
            <a:r>
              <a:rPr lang="en-GB" sz="1200" b="1" dirty="0" err="1">
                <a:solidFill>
                  <a:srgbClr val="4682B4"/>
                </a:solidFill>
              </a:rPr>
              <a:t>Forskningscentrum</a:t>
            </a:r>
            <a:r>
              <a:rPr lang="en-GB" sz="1200" b="1" dirty="0">
                <a:solidFill>
                  <a:srgbClr val="4682B4"/>
                </a:solidFill>
              </a:rPr>
              <a:t>, Uppsala, Sweden </a:t>
            </a:r>
            <a:r>
              <a:rPr lang="en-GB" sz="1200" dirty="0"/>
              <a:t>E. </a:t>
            </a:r>
            <a:r>
              <a:rPr lang="en-GB" sz="1200" dirty="0" err="1"/>
              <a:t>Hagstrom</a:t>
            </a:r>
            <a:r>
              <a:rPr lang="en-GB" sz="1200" dirty="0"/>
              <a:t>, L. Grunberg</a:t>
            </a:r>
            <a:endParaRPr lang="en-US" sz="1200" b="1" dirty="0">
              <a:solidFill>
                <a:srgbClr val="0070C0"/>
              </a:solidFill>
            </a:endParaRPr>
          </a:p>
          <a:p>
            <a:pPr marL="0" indent="0">
              <a:spcBef>
                <a:spcPts val="0"/>
              </a:spcBef>
              <a:spcAft>
                <a:spcPts val="900"/>
              </a:spcAft>
              <a:buNone/>
            </a:pPr>
            <a:r>
              <a:rPr lang="en-US" sz="1200" b="1" dirty="0"/>
              <a:t>Independent Statistical Team</a:t>
            </a:r>
          </a:p>
          <a:p>
            <a:pPr marL="0" indent="0">
              <a:spcBef>
                <a:spcPts val="0"/>
              </a:spcBef>
              <a:spcAft>
                <a:spcPts val="900"/>
              </a:spcAft>
              <a:buNone/>
            </a:pPr>
            <a:r>
              <a:rPr lang="en-GB" sz="1200" b="1" dirty="0">
                <a:solidFill>
                  <a:srgbClr val="4682B4"/>
                </a:solidFill>
              </a:rPr>
              <a:t>SUNY Downstate School of Public Health </a:t>
            </a:r>
            <a:r>
              <a:rPr lang="en-GB" sz="1200" dirty="0"/>
              <a:t>M. Szarek, S. Islam</a:t>
            </a:r>
          </a:p>
        </p:txBody>
      </p:sp>
    </p:spTree>
    <p:extLst>
      <p:ext uri="{BB962C8B-B14F-4D97-AF65-F5344CB8AC3E}">
        <p14:creationId xmlns:p14="http://schemas.microsoft.com/office/powerpoint/2010/main" val="36784458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Statistical Considerations</a:t>
            </a:r>
          </a:p>
        </p:txBody>
      </p:sp>
      <p:sp>
        <p:nvSpPr>
          <p:cNvPr id="3" name="Espace réservé du contenu 2"/>
          <p:cNvSpPr>
            <a:spLocks noGrp="1"/>
          </p:cNvSpPr>
          <p:nvPr>
            <p:ph idx="1"/>
          </p:nvPr>
        </p:nvSpPr>
        <p:spPr>
          <a:xfrm>
            <a:off x="436418" y="1132116"/>
            <a:ext cx="8278091" cy="4011384"/>
          </a:xfrm>
        </p:spPr>
        <p:txBody>
          <a:bodyPr>
            <a:normAutofit/>
          </a:bodyPr>
          <a:lstStyle/>
          <a:p>
            <a:pPr>
              <a:lnSpc>
                <a:spcPct val="110000"/>
              </a:lnSpc>
              <a:spcBef>
                <a:spcPts val="0"/>
              </a:spcBef>
              <a:spcAft>
                <a:spcPts val="600"/>
              </a:spcAft>
            </a:pPr>
            <a:r>
              <a:rPr lang="en-US" sz="1600" dirty="0"/>
              <a:t>All analyses conducted by independent academic statistical team at </a:t>
            </a:r>
            <a:r>
              <a:rPr lang="en-GB" sz="1600" dirty="0"/>
              <a:t>State University of New York (SUNY) Downstate School of Public Health, in parallel with the sponsor</a:t>
            </a:r>
          </a:p>
          <a:p>
            <a:pPr>
              <a:lnSpc>
                <a:spcPct val="110000"/>
              </a:lnSpc>
              <a:spcBef>
                <a:spcPts val="0"/>
              </a:spcBef>
              <a:spcAft>
                <a:spcPts val="600"/>
              </a:spcAft>
            </a:pPr>
            <a:r>
              <a:rPr lang="en-US" sz="1600" dirty="0"/>
              <a:t>Efficacy analysis by intention-to-treat (ITT)</a:t>
            </a:r>
          </a:p>
        </p:txBody>
      </p:sp>
    </p:spTree>
    <p:extLst>
      <p:ext uri="{BB962C8B-B14F-4D97-AF65-F5344CB8AC3E}">
        <p14:creationId xmlns:p14="http://schemas.microsoft.com/office/powerpoint/2010/main" val="2017710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Alirocumab</a:t>
            </a:r>
          </a:p>
        </p:txBody>
      </p:sp>
      <p:sp>
        <p:nvSpPr>
          <p:cNvPr id="3" name="Content Placeholder 2"/>
          <p:cNvSpPr>
            <a:spLocks noGrp="1"/>
          </p:cNvSpPr>
          <p:nvPr>
            <p:ph idx="1"/>
          </p:nvPr>
        </p:nvSpPr>
        <p:spPr>
          <a:xfrm>
            <a:off x="628650" y="1475333"/>
            <a:ext cx="7886700" cy="3157389"/>
          </a:xfrm>
        </p:spPr>
        <p:txBody>
          <a:bodyPr vert="horz" lIns="68580" tIns="34290" rIns="68580" bIns="34290" rtlCol="0" anchor="t">
            <a:normAutofit/>
          </a:bodyPr>
          <a:lstStyle/>
          <a:p>
            <a:pPr marL="198120">
              <a:lnSpc>
                <a:spcPct val="100000"/>
              </a:lnSpc>
              <a:spcBef>
                <a:spcPts val="600"/>
              </a:spcBef>
              <a:spcAft>
                <a:spcPts val="1200"/>
              </a:spcAft>
            </a:pPr>
            <a:r>
              <a:rPr lang="en-US" sz="2400" dirty="0"/>
              <a:t>PCSK9 is a validated target for risk reduction in stable atherosclerotic cardiovascular disease</a:t>
            </a:r>
            <a:r>
              <a:rPr lang="en-US" sz="2400" baseline="30000" dirty="0"/>
              <a:t>1–3</a:t>
            </a:r>
          </a:p>
          <a:p>
            <a:pPr marL="198120">
              <a:lnSpc>
                <a:spcPct val="100000"/>
              </a:lnSpc>
              <a:spcBef>
                <a:spcPts val="600"/>
              </a:spcBef>
              <a:spcAft>
                <a:spcPts val="1200"/>
              </a:spcAft>
            </a:pPr>
            <a:r>
              <a:rPr lang="en-US" sz="2400" dirty="0"/>
              <a:t>A fully human monoclonal antibody against PCSK9</a:t>
            </a:r>
            <a:endParaRPr lang="fr-FR" sz="2400" dirty="0">
              <a:cs typeface="Calibri"/>
            </a:endParaRPr>
          </a:p>
          <a:p>
            <a:pPr marL="198120">
              <a:lnSpc>
                <a:spcPct val="100000"/>
              </a:lnSpc>
              <a:spcBef>
                <a:spcPts val="600"/>
              </a:spcBef>
              <a:spcAft>
                <a:spcPts val="1200"/>
              </a:spcAft>
            </a:pPr>
            <a:r>
              <a:rPr lang="en-US" sz="2400" dirty="0"/>
              <a:t>Produces substantial and sustained reductions in LDL-C and other atherogenic lipoproteins</a:t>
            </a:r>
            <a:r>
              <a:rPr lang="en-US" sz="2400" baseline="30000" dirty="0"/>
              <a:t>2</a:t>
            </a:r>
            <a:r>
              <a:rPr lang="en-US" sz="2400" dirty="0"/>
              <a:t> </a:t>
            </a:r>
            <a:endParaRPr lang="en-US" sz="2400" dirty="0">
              <a:cs typeface="Calibri"/>
            </a:endParaRPr>
          </a:p>
          <a:p>
            <a:pPr marL="198120">
              <a:lnSpc>
                <a:spcPct val="100000"/>
              </a:lnSpc>
              <a:spcBef>
                <a:spcPts val="600"/>
              </a:spcBef>
              <a:spcAft>
                <a:spcPts val="1200"/>
              </a:spcAft>
            </a:pPr>
            <a:r>
              <a:rPr lang="en-US" sz="2400" dirty="0"/>
              <a:t>Has been safe and well-tolerated in studies to date</a:t>
            </a:r>
            <a:r>
              <a:rPr lang="en-US" sz="2000" baseline="30000" dirty="0"/>
              <a:t>4</a:t>
            </a:r>
            <a:endParaRPr lang="en-US" baseline="30000" dirty="0">
              <a:cs typeface="Calibri"/>
            </a:endParaRPr>
          </a:p>
          <a:p>
            <a:pPr>
              <a:spcBef>
                <a:spcPts val="600"/>
              </a:spcBef>
              <a:spcAft>
                <a:spcPts val="1200"/>
              </a:spcAft>
            </a:pPr>
            <a:endParaRPr lang="en-US" dirty="0">
              <a:cs typeface="Calibri"/>
            </a:endParaRPr>
          </a:p>
        </p:txBody>
      </p:sp>
      <p:sp>
        <p:nvSpPr>
          <p:cNvPr id="4" name="TextBox 3">
            <a:extLst>
              <a:ext uri="{FF2B5EF4-FFF2-40B4-BE49-F238E27FC236}">
                <a16:creationId xmlns:a16="http://schemas.microsoft.com/office/drawing/2014/main" id="{509E1575-3B2A-2F4F-963F-0CBE4BFCA4BF}"/>
              </a:ext>
            </a:extLst>
          </p:cNvPr>
          <p:cNvSpPr txBox="1"/>
          <p:nvPr/>
        </p:nvSpPr>
        <p:spPr>
          <a:xfrm>
            <a:off x="0" y="4497169"/>
            <a:ext cx="75835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PCSK9, proprotein convertase subtilisin/kexin type 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1. </a:t>
            </a:r>
            <a:r>
              <a:rPr kumimoji="0" lang="en-GB" sz="1200" b="0" i="0" u="none" strike="noStrike" kern="1200" cap="none" spc="0" normalizeH="0" baseline="0" noProof="0" dirty="0" err="1">
                <a:ln>
                  <a:noFill/>
                </a:ln>
                <a:solidFill>
                  <a:prstClr val="black"/>
                </a:solidFill>
                <a:effectLst/>
                <a:uLnTx/>
                <a:uFillTx/>
                <a:latin typeface="Calibri"/>
                <a:ea typeface="+mn-ea"/>
                <a:cs typeface="+mn-cs"/>
              </a:rPr>
              <a:t>Sabatine</a:t>
            </a:r>
            <a:r>
              <a:rPr kumimoji="0" lang="en-GB" sz="1200" b="0" i="0" u="none" strike="noStrike" kern="1200" cap="none" spc="0" normalizeH="0" baseline="0" noProof="0" dirty="0">
                <a:ln>
                  <a:noFill/>
                </a:ln>
                <a:solidFill>
                  <a:prstClr val="black"/>
                </a:solidFill>
                <a:effectLst/>
                <a:uLnTx/>
                <a:uFillTx/>
                <a:latin typeface="Calibri"/>
                <a:ea typeface="+mn-ea"/>
                <a:cs typeface="+mn-cs"/>
              </a:rPr>
              <a:t> et al, NEJM 2017;376:713-22. 2. Robinson JG et al. NEJM 2015;372:1489-99.</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3. </a:t>
            </a:r>
            <a:r>
              <a:rPr kumimoji="0" lang="en-GB" sz="1200" b="0" i="0" u="none" strike="noStrike" kern="1200" cap="none" spc="0" normalizeH="0" baseline="0" noProof="0" dirty="0" err="1">
                <a:ln>
                  <a:noFill/>
                </a:ln>
                <a:solidFill>
                  <a:prstClr val="black"/>
                </a:solidFill>
                <a:effectLst/>
                <a:uLnTx/>
                <a:uFillTx/>
                <a:latin typeface="Calibri"/>
                <a:ea typeface="+mn-ea"/>
                <a:cs typeface="+mn-cs"/>
              </a:rPr>
              <a:t>Ridker</a:t>
            </a:r>
            <a:r>
              <a:rPr kumimoji="0" lang="en-GB" sz="1200" b="0" i="0" u="none" strike="noStrike" kern="1200" cap="none" spc="0" normalizeH="0" baseline="0" noProof="0" dirty="0">
                <a:ln>
                  <a:noFill/>
                </a:ln>
                <a:solidFill>
                  <a:prstClr val="black"/>
                </a:solidFill>
                <a:effectLst/>
                <a:uLnTx/>
                <a:uFillTx/>
                <a:latin typeface="Calibri"/>
                <a:ea typeface="+mn-ea"/>
                <a:cs typeface="+mn-cs"/>
              </a:rPr>
              <a:t> PM et al. NEJM 2017;376:1527-39. 4. Robinson JG et al. JACC 2017;69:471-82.</a:t>
            </a:r>
          </a:p>
        </p:txBody>
      </p:sp>
    </p:spTree>
    <p:extLst>
      <p:ext uri="{BB962C8B-B14F-4D97-AF65-F5344CB8AC3E}">
        <p14:creationId xmlns:p14="http://schemas.microsoft.com/office/powerpoint/2010/main" val="23061021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Straight Connector 17"/>
          <p:cNvCxnSpPr/>
          <p:nvPr/>
        </p:nvCxnSpPr>
        <p:spPr>
          <a:xfrm>
            <a:off x="4980870" y="1506914"/>
            <a:ext cx="0" cy="2471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7">
            <a:extLst>
              <a:ext uri="{FF2B5EF4-FFF2-40B4-BE49-F238E27FC236}">
                <a16:creationId xmlns:a16="http://schemas.microsoft.com/office/drawing/2014/main" id="{E215DEB1-8C89-435E-A984-B41CAA9C07D6}"/>
              </a:ext>
            </a:extLst>
          </p:cNvPr>
          <p:cNvSpPr txBox="1"/>
          <p:nvPr/>
        </p:nvSpPr>
        <p:spPr>
          <a:xfrm>
            <a:off x="2087651" y="4000084"/>
            <a:ext cx="4964906" cy="646331"/>
          </a:xfrm>
          <a:prstGeom prst="rect">
            <a:avLst/>
          </a:prstGeom>
          <a:solidFill>
            <a:sysClr val="window" lastClr="FFFFFF"/>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LDL-C (mg/dL)  </a:t>
            </a:r>
          </a:p>
        </p:txBody>
      </p:sp>
      <p:cxnSp>
        <p:nvCxnSpPr>
          <p:cNvPr id="8" name="Straight Connector 7">
            <a:extLst>
              <a:ext uri="{FF2B5EF4-FFF2-40B4-BE49-F238E27FC236}">
                <a16:creationId xmlns:a16="http://schemas.microsoft.com/office/drawing/2014/main" id="{9D102324-0953-4DCC-B6EB-9B3356E557D6}"/>
              </a:ext>
            </a:extLst>
          </p:cNvPr>
          <p:cNvCxnSpPr>
            <a:cxnSpLocks/>
          </p:cNvCxnSpPr>
          <p:nvPr/>
        </p:nvCxnSpPr>
        <p:spPr>
          <a:xfrm flipV="1">
            <a:off x="2123370" y="3971509"/>
            <a:ext cx="5272512"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6">
            <a:extLst>
              <a:ext uri="{FF2B5EF4-FFF2-40B4-BE49-F238E27FC236}">
                <a16:creationId xmlns:a16="http://schemas.microsoft.com/office/drawing/2014/main" id="{7DFF9333-411D-4882-B454-673A3508D179}"/>
              </a:ext>
            </a:extLst>
          </p:cNvPr>
          <p:cNvSpPr txBox="1"/>
          <p:nvPr/>
        </p:nvSpPr>
        <p:spPr>
          <a:xfrm>
            <a:off x="480176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70</a:t>
            </a:r>
          </a:p>
        </p:txBody>
      </p:sp>
      <p:sp>
        <p:nvSpPr>
          <p:cNvPr id="14" name="TextBox 17">
            <a:extLst>
              <a:ext uri="{FF2B5EF4-FFF2-40B4-BE49-F238E27FC236}">
                <a16:creationId xmlns:a16="http://schemas.microsoft.com/office/drawing/2014/main" id="{7DFF9333-411D-4882-B454-673A3508D179}"/>
              </a:ext>
            </a:extLst>
          </p:cNvPr>
          <p:cNvSpPr txBox="1"/>
          <p:nvPr/>
        </p:nvSpPr>
        <p:spPr>
          <a:xfrm>
            <a:off x="3973086"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50</a:t>
            </a:r>
          </a:p>
        </p:txBody>
      </p:sp>
      <p:sp>
        <p:nvSpPr>
          <p:cNvPr id="15" name="TextBox 18">
            <a:extLst>
              <a:ext uri="{FF2B5EF4-FFF2-40B4-BE49-F238E27FC236}">
                <a16:creationId xmlns:a16="http://schemas.microsoft.com/office/drawing/2014/main" id="{7DFF9333-411D-4882-B454-673A3508D179}"/>
              </a:ext>
            </a:extLst>
          </p:cNvPr>
          <p:cNvSpPr txBox="1"/>
          <p:nvPr/>
        </p:nvSpPr>
        <p:spPr>
          <a:xfrm>
            <a:off x="2988794"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25</a:t>
            </a:r>
          </a:p>
        </p:txBody>
      </p:sp>
      <p:sp>
        <p:nvSpPr>
          <p:cNvPr id="16" name="TextBox 19">
            <a:extLst>
              <a:ext uri="{FF2B5EF4-FFF2-40B4-BE49-F238E27FC236}">
                <a16:creationId xmlns:a16="http://schemas.microsoft.com/office/drawing/2014/main" id="{7DFF9333-411D-4882-B454-673A3508D179}"/>
              </a:ext>
            </a:extLst>
          </p:cNvPr>
          <p:cNvSpPr txBox="1"/>
          <p:nvPr/>
        </p:nvSpPr>
        <p:spPr>
          <a:xfrm>
            <a:off x="258311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15</a:t>
            </a:r>
          </a:p>
        </p:txBody>
      </p:sp>
      <p:sp>
        <p:nvSpPr>
          <p:cNvPr id="17" name="TextBox 20">
            <a:extLst>
              <a:ext uri="{FF2B5EF4-FFF2-40B4-BE49-F238E27FC236}">
                <a16:creationId xmlns:a16="http://schemas.microsoft.com/office/drawing/2014/main" id="{7DFF9333-411D-4882-B454-673A3508D179}"/>
              </a:ext>
            </a:extLst>
          </p:cNvPr>
          <p:cNvSpPr txBox="1"/>
          <p:nvPr/>
        </p:nvSpPr>
        <p:spPr>
          <a:xfrm>
            <a:off x="2004374" y="3971508"/>
            <a:ext cx="301686"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0</a:t>
            </a:r>
          </a:p>
        </p:txBody>
      </p:sp>
      <p:sp>
        <p:nvSpPr>
          <p:cNvPr id="2" name="Title 1">
            <a:extLst>
              <a:ext uri="{FF2B5EF4-FFF2-40B4-BE49-F238E27FC236}">
                <a16:creationId xmlns:a16="http://schemas.microsoft.com/office/drawing/2014/main" id="{CB9BAAA3-EFFE-CB4D-8A70-C7AAF453AEA3}"/>
              </a:ext>
            </a:extLst>
          </p:cNvPr>
          <p:cNvSpPr>
            <a:spLocks noGrp="1"/>
          </p:cNvSpPr>
          <p:nvPr>
            <p:ph type="title"/>
          </p:nvPr>
        </p:nvSpPr>
        <p:spPr/>
        <p:txBody>
          <a:bodyPr/>
          <a:lstStyle/>
          <a:p>
            <a:r>
              <a:rPr lang="fr-FR" dirty="0"/>
              <a:t>A Target Range for LDL-C</a:t>
            </a:r>
            <a:endParaRPr lang="en-US" dirty="0"/>
          </a:p>
        </p:txBody>
      </p:sp>
      <p:sp>
        <p:nvSpPr>
          <p:cNvPr id="21" name="TextBox 20">
            <a:extLst>
              <a:ext uri="{FF2B5EF4-FFF2-40B4-BE49-F238E27FC236}">
                <a16:creationId xmlns:a16="http://schemas.microsoft.com/office/drawing/2014/main" id="{9EF1BB0A-EC4B-A044-A39A-3FB9ADD74E80}"/>
              </a:ext>
            </a:extLst>
          </p:cNvPr>
          <p:cNvSpPr txBox="1"/>
          <p:nvPr/>
        </p:nvSpPr>
        <p:spPr>
          <a:xfrm>
            <a:off x="0" y="4843591"/>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sp>
        <p:nvSpPr>
          <p:cNvPr id="26" name="Pentagon 25">
            <a:extLst>
              <a:ext uri="{FF2B5EF4-FFF2-40B4-BE49-F238E27FC236}">
                <a16:creationId xmlns:a16="http://schemas.microsoft.com/office/drawing/2014/main" id="{87C376F7-D6F9-EF4D-97E3-1E45902BE16D}"/>
              </a:ext>
            </a:extLst>
          </p:cNvPr>
          <p:cNvSpPr/>
          <p:nvPr/>
        </p:nvSpPr>
        <p:spPr>
          <a:xfrm>
            <a:off x="4999511" y="1508166"/>
            <a:ext cx="2873831" cy="2446317"/>
          </a:xfrm>
          <a:prstGeom prst="homePlate">
            <a:avLst>
              <a:gd name="adj" fmla="val 18447"/>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Undesirably high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baseline range</a:t>
            </a:r>
          </a:p>
        </p:txBody>
      </p:sp>
    </p:spTree>
    <p:extLst>
      <p:ext uri="{BB962C8B-B14F-4D97-AF65-F5344CB8AC3E}">
        <p14:creationId xmlns:p14="http://schemas.microsoft.com/office/powerpoint/2010/main" val="17893238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Pentagon 18">
            <a:extLst>
              <a:ext uri="{FF2B5EF4-FFF2-40B4-BE49-F238E27FC236}">
                <a16:creationId xmlns:a16="http://schemas.microsoft.com/office/drawing/2014/main" id="{29C247AC-38BF-2548-A227-F9E29EE07904}"/>
              </a:ext>
            </a:extLst>
          </p:cNvPr>
          <p:cNvSpPr/>
          <p:nvPr/>
        </p:nvSpPr>
        <p:spPr>
          <a:xfrm>
            <a:off x="4999511" y="1508166"/>
            <a:ext cx="2873831" cy="2446317"/>
          </a:xfrm>
          <a:prstGeom prst="homePlate">
            <a:avLst>
              <a:gd name="adj" fmla="val 18447"/>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Undesirably high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baseline range</a:t>
            </a:r>
          </a:p>
        </p:txBody>
      </p:sp>
      <p:cxnSp>
        <p:nvCxnSpPr>
          <p:cNvPr id="18" name="Straight Connector 17"/>
          <p:cNvCxnSpPr/>
          <p:nvPr/>
        </p:nvCxnSpPr>
        <p:spPr>
          <a:xfrm>
            <a:off x="4980870" y="1506914"/>
            <a:ext cx="0" cy="2471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541E750-DFFE-4DC8-B92A-A187929DCF6F}"/>
              </a:ext>
            </a:extLst>
          </p:cNvPr>
          <p:cNvSpPr/>
          <p:nvPr/>
        </p:nvSpPr>
        <p:spPr>
          <a:xfrm>
            <a:off x="3152070" y="1521202"/>
            <a:ext cx="1007269" cy="2443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TextBox 7">
            <a:extLst>
              <a:ext uri="{FF2B5EF4-FFF2-40B4-BE49-F238E27FC236}">
                <a16:creationId xmlns:a16="http://schemas.microsoft.com/office/drawing/2014/main" id="{E215DEB1-8C89-435E-A984-B41CAA9C07D6}"/>
              </a:ext>
            </a:extLst>
          </p:cNvPr>
          <p:cNvSpPr txBox="1"/>
          <p:nvPr/>
        </p:nvSpPr>
        <p:spPr>
          <a:xfrm>
            <a:off x="2087651" y="4000084"/>
            <a:ext cx="4964906" cy="646331"/>
          </a:xfrm>
          <a:prstGeom prst="rect">
            <a:avLst/>
          </a:prstGeom>
          <a:solidFill>
            <a:sysClr val="window" lastClr="FFFFFF"/>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LDL-C (mg/dL)</a:t>
            </a:r>
          </a:p>
        </p:txBody>
      </p:sp>
      <p:sp>
        <p:nvSpPr>
          <p:cNvPr id="9" name="TextBox 11">
            <a:extLst>
              <a:ext uri="{FF2B5EF4-FFF2-40B4-BE49-F238E27FC236}">
                <a16:creationId xmlns:a16="http://schemas.microsoft.com/office/drawing/2014/main" id="{7DFF9333-411D-4882-B454-673A3508D179}"/>
              </a:ext>
            </a:extLst>
          </p:cNvPr>
          <p:cNvSpPr txBox="1"/>
          <p:nvPr/>
        </p:nvSpPr>
        <p:spPr>
          <a:xfrm>
            <a:off x="3144926" y="1521203"/>
            <a:ext cx="958129" cy="64633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Target range</a:t>
            </a:r>
          </a:p>
        </p:txBody>
      </p:sp>
      <p:sp>
        <p:nvSpPr>
          <p:cNvPr id="13" name="TextBox 16">
            <a:extLst>
              <a:ext uri="{FF2B5EF4-FFF2-40B4-BE49-F238E27FC236}">
                <a16:creationId xmlns:a16="http://schemas.microsoft.com/office/drawing/2014/main" id="{7DFF9333-411D-4882-B454-673A3508D179}"/>
              </a:ext>
            </a:extLst>
          </p:cNvPr>
          <p:cNvSpPr txBox="1"/>
          <p:nvPr/>
        </p:nvSpPr>
        <p:spPr>
          <a:xfrm>
            <a:off x="480176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70</a:t>
            </a:r>
          </a:p>
        </p:txBody>
      </p:sp>
      <p:sp>
        <p:nvSpPr>
          <p:cNvPr id="14" name="TextBox 17">
            <a:extLst>
              <a:ext uri="{FF2B5EF4-FFF2-40B4-BE49-F238E27FC236}">
                <a16:creationId xmlns:a16="http://schemas.microsoft.com/office/drawing/2014/main" id="{7DFF9333-411D-4882-B454-673A3508D179}"/>
              </a:ext>
            </a:extLst>
          </p:cNvPr>
          <p:cNvSpPr txBox="1"/>
          <p:nvPr/>
        </p:nvSpPr>
        <p:spPr>
          <a:xfrm>
            <a:off x="3973086"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50</a:t>
            </a:r>
          </a:p>
        </p:txBody>
      </p:sp>
      <p:sp>
        <p:nvSpPr>
          <p:cNvPr id="15" name="TextBox 18">
            <a:extLst>
              <a:ext uri="{FF2B5EF4-FFF2-40B4-BE49-F238E27FC236}">
                <a16:creationId xmlns:a16="http://schemas.microsoft.com/office/drawing/2014/main" id="{7DFF9333-411D-4882-B454-673A3508D179}"/>
              </a:ext>
            </a:extLst>
          </p:cNvPr>
          <p:cNvSpPr txBox="1"/>
          <p:nvPr/>
        </p:nvSpPr>
        <p:spPr>
          <a:xfrm>
            <a:off x="2988794"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25</a:t>
            </a:r>
          </a:p>
        </p:txBody>
      </p:sp>
      <p:sp>
        <p:nvSpPr>
          <p:cNvPr id="16" name="TextBox 19">
            <a:extLst>
              <a:ext uri="{FF2B5EF4-FFF2-40B4-BE49-F238E27FC236}">
                <a16:creationId xmlns:a16="http://schemas.microsoft.com/office/drawing/2014/main" id="{7DFF9333-411D-4882-B454-673A3508D179}"/>
              </a:ext>
            </a:extLst>
          </p:cNvPr>
          <p:cNvSpPr txBox="1"/>
          <p:nvPr/>
        </p:nvSpPr>
        <p:spPr>
          <a:xfrm>
            <a:off x="258311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15</a:t>
            </a:r>
          </a:p>
        </p:txBody>
      </p:sp>
      <p:sp>
        <p:nvSpPr>
          <p:cNvPr id="17" name="TextBox 20">
            <a:extLst>
              <a:ext uri="{FF2B5EF4-FFF2-40B4-BE49-F238E27FC236}">
                <a16:creationId xmlns:a16="http://schemas.microsoft.com/office/drawing/2014/main" id="{7DFF9333-411D-4882-B454-673A3508D179}"/>
              </a:ext>
            </a:extLst>
          </p:cNvPr>
          <p:cNvSpPr txBox="1"/>
          <p:nvPr/>
        </p:nvSpPr>
        <p:spPr>
          <a:xfrm>
            <a:off x="2004374" y="3971508"/>
            <a:ext cx="301686"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0</a:t>
            </a:r>
          </a:p>
        </p:txBody>
      </p:sp>
      <p:sp>
        <p:nvSpPr>
          <p:cNvPr id="2" name="Title 1">
            <a:extLst>
              <a:ext uri="{FF2B5EF4-FFF2-40B4-BE49-F238E27FC236}">
                <a16:creationId xmlns:a16="http://schemas.microsoft.com/office/drawing/2014/main" id="{CB9BAAA3-EFFE-CB4D-8A70-C7AAF453AEA3}"/>
              </a:ext>
            </a:extLst>
          </p:cNvPr>
          <p:cNvSpPr>
            <a:spLocks noGrp="1"/>
          </p:cNvSpPr>
          <p:nvPr>
            <p:ph type="title"/>
          </p:nvPr>
        </p:nvSpPr>
        <p:spPr/>
        <p:txBody>
          <a:bodyPr/>
          <a:lstStyle/>
          <a:p>
            <a:r>
              <a:rPr lang="fr-FR" dirty="0"/>
              <a:t>A Target Range for LDL-C</a:t>
            </a:r>
            <a:endParaRPr lang="en-US" dirty="0"/>
          </a:p>
        </p:txBody>
      </p:sp>
      <p:sp>
        <p:nvSpPr>
          <p:cNvPr id="21" name="TextBox 20">
            <a:extLst>
              <a:ext uri="{FF2B5EF4-FFF2-40B4-BE49-F238E27FC236}">
                <a16:creationId xmlns:a16="http://schemas.microsoft.com/office/drawing/2014/main" id="{9EF1BB0A-EC4B-A044-A39A-3FB9ADD74E80}"/>
              </a:ext>
            </a:extLst>
          </p:cNvPr>
          <p:cNvSpPr txBox="1"/>
          <p:nvPr/>
        </p:nvSpPr>
        <p:spPr>
          <a:xfrm>
            <a:off x="0" y="4843591"/>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cxnSp>
        <p:nvCxnSpPr>
          <p:cNvPr id="22" name="Straight Connector 21">
            <a:extLst>
              <a:ext uri="{FF2B5EF4-FFF2-40B4-BE49-F238E27FC236}">
                <a16:creationId xmlns:a16="http://schemas.microsoft.com/office/drawing/2014/main" id="{C56ADFCA-37C6-1348-BCDA-E68EAB5DAB33}"/>
              </a:ext>
            </a:extLst>
          </p:cNvPr>
          <p:cNvCxnSpPr>
            <a:cxnSpLocks/>
          </p:cNvCxnSpPr>
          <p:nvPr/>
        </p:nvCxnSpPr>
        <p:spPr>
          <a:xfrm flipV="1">
            <a:off x="2123370" y="3971509"/>
            <a:ext cx="5272512"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630701" y="2730556"/>
            <a:ext cx="2336006" cy="0"/>
          </a:xfrm>
          <a:prstGeom prst="straightConnector1">
            <a:avLst/>
          </a:prstGeom>
          <a:ln w="381000">
            <a:solidFill>
              <a:srgbClr val="B22222"/>
            </a:solidFill>
            <a:tailEnd type="triangle" w="sm" len="sm"/>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7DFF9333-411D-4882-B454-673A3508D179}"/>
              </a:ext>
            </a:extLst>
          </p:cNvPr>
          <p:cNvSpPr txBox="1"/>
          <p:nvPr/>
        </p:nvSpPr>
        <p:spPr>
          <a:xfrm>
            <a:off x="4236339" y="2545451"/>
            <a:ext cx="1283108"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Alirocumab</a:t>
            </a:r>
          </a:p>
        </p:txBody>
      </p:sp>
    </p:spTree>
    <p:extLst>
      <p:ext uri="{BB962C8B-B14F-4D97-AF65-F5344CB8AC3E}">
        <p14:creationId xmlns:p14="http://schemas.microsoft.com/office/powerpoint/2010/main" val="7457602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entagon 22">
            <a:extLst>
              <a:ext uri="{FF2B5EF4-FFF2-40B4-BE49-F238E27FC236}">
                <a16:creationId xmlns:a16="http://schemas.microsoft.com/office/drawing/2014/main" id="{B1DB72F1-E5BA-E04E-8325-277127796E58}"/>
              </a:ext>
            </a:extLst>
          </p:cNvPr>
          <p:cNvSpPr/>
          <p:nvPr/>
        </p:nvSpPr>
        <p:spPr>
          <a:xfrm>
            <a:off x="4999511" y="1508166"/>
            <a:ext cx="2873831" cy="2446317"/>
          </a:xfrm>
          <a:prstGeom prst="homePlate">
            <a:avLst>
              <a:gd name="adj" fmla="val 18447"/>
            </a:avLst>
          </a:prstGeom>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Undesirably high</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ysClr val="windowText" lastClr="000000"/>
                </a:solidFill>
                <a:effectLst/>
                <a:uLnTx/>
                <a:uFillTx/>
                <a:latin typeface="Calibri"/>
                <a:ea typeface="+mn-ea"/>
                <a:cs typeface="+mn-cs"/>
              </a:rPr>
              <a:t>baseline range</a:t>
            </a:r>
          </a:p>
        </p:txBody>
      </p:sp>
      <p:cxnSp>
        <p:nvCxnSpPr>
          <p:cNvPr id="18" name="Straight Connector 17"/>
          <p:cNvCxnSpPr/>
          <p:nvPr/>
        </p:nvCxnSpPr>
        <p:spPr>
          <a:xfrm>
            <a:off x="4980870" y="1506914"/>
            <a:ext cx="0" cy="247173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A541E750-DFFE-4DC8-B92A-A187929DCF6F}"/>
              </a:ext>
            </a:extLst>
          </p:cNvPr>
          <p:cNvSpPr/>
          <p:nvPr/>
        </p:nvSpPr>
        <p:spPr>
          <a:xfrm>
            <a:off x="3152070" y="1521202"/>
            <a:ext cx="1007269" cy="2443163"/>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25"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TextBox 7">
            <a:extLst>
              <a:ext uri="{FF2B5EF4-FFF2-40B4-BE49-F238E27FC236}">
                <a16:creationId xmlns:a16="http://schemas.microsoft.com/office/drawing/2014/main" id="{E215DEB1-8C89-435E-A984-B41CAA9C07D6}"/>
              </a:ext>
            </a:extLst>
          </p:cNvPr>
          <p:cNvSpPr txBox="1"/>
          <p:nvPr/>
        </p:nvSpPr>
        <p:spPr>
          <a:xfrm>
            <a:off x="2087651" y="4000084"/>
            <a:ext cx="4964906" cy="646331"/>
          </a:xfrm>
          <a:prstGeom prst="rect">
            <a:avLst/>
          </a:prstGeom>
          <a:solidFill>
            <a:sysClr val="window" lastClr="FFFFFF"/>
          </a:solid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LDL-C (mg/dL)</a:t>
            </a:r>
          </a:p>
        </p:txBody>
      </p:sp>
      <p:sp>
        <p:nvSpPr>
          <p:cNvPr id="9" name="TextBox 11">
            <a:extLst>
              <a:ext uri="{FF2B5EF4-FFF2-40B4-BE49-F238E27FC236}">
                <a16:creationId xmlns:a16="http://schemas.microsoft.com/office/drawing/2014/main" id="{7DFF9333-411D-4882-B454-673A3508D179}"/>
              </a:ext>
            </a:extLst>
          </p:cNvPr>
          <p:cNvSpPr txBox="1"/>
          <p:nvPr/>
        </p:nvSpPr>
        <p:spPr>
          <a:xfrm>
            <a:off x="3144926" y="1521203"/>
            <a:ext cx="958129" cy="646331"/>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Target range</a:t>
            </a:r>
          </a:p>
        </p:txBody>
      </p:sp>
      <p:cxnSp>
        <p:nvCxnSpPr>
          <p:cNvPr id="10" name="Straight Arrow Connector 9"/>
          <p:cNvCxnSpPr/>
          <p:nvPr/>
        </p:nvCxnSpPr>
        <p:spPr>
          <a:xfrm flipH="1">
            <a:off x="3630701" y="2730556"/>
            <a:ext cx="2336006" cy="0"/>
          </a:xfrm>
          <a:prstGeom prst="straightConnector1">
            <a:avLst/>
          </a:prstGeom>
          <a:ln w="381000">
            <a:solidFill>
              <a:srgbClr val="B22222"/>
            </a:solidFill>
            <a:tailEnd type="triangle" w="sm" len="sm"/>
          </a:ln>
        </p:spPr>
        <p:style>
          <a:lnRef idx="1">
            <a:schemeClr val="accent1"/>
          </a:lnRef>
          <a:fillRef idx="0">
            <a:schemeClr val="accent1"/>
          </a:fillRef>
          <a:effectRef idx="0">
            <a:schemeClr val="accent1"/>
          </a:effectRef>
          <a:fontRef idx="minor">
            <a:schemeClr val="tx1"/>
          </a:fontRef>
        </p:style>
      </p:cxnSp>
      <p:sp>
        <p:nvSpPr>
          <p:cNvPr id="11" name="TextBox 12">
            <a:extLst>
              <a:ext uri="{FF2B5EF4-FFF2-40B4-BE49-F238E27FC236}">
                <a16:creationId xmlns:a16="http://schemas.microsoft.com/office/drawing/2014/main" id="{7DFF9333-411D-4882-B454-673A3508D179}"/>
              </a:ext>
            </a:extLst>
          </p:cNvPr>
          <p:cNvSpPr txBox="1"/>
          <p:nvPr/>
        </p:nvSpPr>
        <p:spPr>
          <a:xfrm>
            <a:off x="4236339" y="2545451"/>
            <a:ext cx="1283108"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Calibri"/>
                <a:ea typeface="+mn-ea"/>
                <a:cs typeface="+mn-cs"/>
              </a:rPr>
              <a:t>Alirocumab</a:t>
            </a:r>
          </a:p>
        </p:txBody>
      </p:sp>
      <p:sp>
        <p:nvSpPr>
          <p:cNvPr id="13" name="TextBox 16">
            <a:extLst>
              <a:ext uri="{FF2B5EF4-FFF2-40B4-BE49-F238E27FC236}">
                <a16:creationId xmlns:a16="http://schemas.microsoft.com/office/drawing/2014/main" id="{7DFF9333-411D-4882-B454-673A3508D179}"/>
              </a:ext>
            </a:extLst>
          </p:cNvPr>
          <p:cNvSpPr txBox="1"/>
          <p:nvPr/>
        </p:nvSpPr>
        <p:spPr>
          <a:xfrm>
            <a:off x="480176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70</a:t>
            </a:r>
          </a:p>
        </p:txBody>
      </p:sp>
      <p:sp>
        <p:nvSpPr>
          <p:cNvPr id="14" name="TextBox 17">
            <a:extLst>
              <a:ext uri="{FF2B5EF4-FFF2-40B4-BE49-F238E27FC236}">
                <a16:creationId xmlns:a16="http://schemas.microsoft.com/office/drawing/2014/main" id="{7DFF9333-411D-4882-B454-673A3508D179}"/>
              </a:ext>
            </a:extLst>
          </p:cNvPr>
          <p:cNvSpPr txBox="1"/>
          <p:nvPr/>
        </p:nvSpPr>
        <p:spPr>
          <a:xfrm>
            <a:off x="3973086"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50</a:t>
            </a:r>
          </a:p>
        </p:txBody>
      </p:sp>
      <p:sp>
        <p:nvSpPr>
          <p:cNvPr id="15" name="TextBox 18">
            <a:extLst>
              <a:ext uri="{FF2B5EF4-FFF2-40B4-BE49-F238E27FC236}">
                <a16:creationId xmlns:a16="http://schemas.microsoft.com/office/drawing/2014/main" id="{7DFF9333-411D-4882-B454-673A3508D179}"/>
              </a:ext>
            </a:extLst>
          </p:cNvPr>
          <p:cNvSpPr txBox="1"/>
          <p:nvPr/>
        </p:nvSpPr>
        <p:spPr>
          <a:xfrm>
            <a:off x="2988794"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25</a:t>
            </a:r>
          </a:p>
        </p:txBody>
      </p:sp>
      <p:sp>
        <p:nvSpPr>
          <p:cNvPr id="16" name="TextBox 19">
            <a:extLst>
              <a:ext uri="{FF2B5EF4-FFF2-40B4-BE49-F238E27FC236}">
                <a16:creationId xmlns:a16="http://schemas.microsoft.com/office/drawing/2014/main" id="{7DFF9333-411D-4882-B454-673A3508D179}"/>
              </a:ext>
            </a:extLst>
          </p:cNvPr>
          <p:cNvSpPr txBox="1"/>
          <p:nvPr/>
        </p:nvSpPr>
        <p:spPr>
          <a:xfrm>
            <a:off x="2583111" y="3971508"/>
            <a:ext cx="418704"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15</a:t>
            </a:r>
          </a:p>
        </p:txBody>
      </p:sp>
      <p:sp>
        <p:nvSpPr>
          <p:cNvPr id="17" name="TextBox 20">
            <a:extLst>
              <a:ext uri="{FF2B5EF4-FFF2-40B4-BE49-F238E27FC236}">
                <a16:creationId xmlns:a16="http://schemas.microsoft.com/office/drawing/2014/main" id="{7DFF9333-411D-4882-B454-673A3508D179}"/>
              </a:ext>
            </a:extLst>
          </p:cNvPr>
          <p:cNvSpPr txBox="1"/>
          <p:nvPr/>
        </p:nvSpPr>
        <p:spPr>
          <a:xfrm>
            <a:off x="2004374" y="3971508"/>
            <a:ext cx="301686" cy="369332"/>
          </a:xfrm>
          <a:prstGeom prst="rect">
            <a:avLst/>
          </a:prstGeom>
          <a:noFill/>
        </p:spPr>
        <p:style>
          <a:lnRef idx="0">
            <a:scrgbClr r="0" g="0" b="0"/>
          </a:lnRef>
          <a:fillRef idx="0">
            <a:scrgbClr r="0" g="0" b="0"/>
          </a:fillRef>
          <a:effectRef idx="0">
            <a:scrgbClr r="0" g="0" b="0"/>
          </a:effectRef>
          <a:fontRef idx="minor">
            <a:schemeClr val="tx1"/>
          </a:fontRef>
        </p:style>
        <p:txBody>
          <a:bodyPr wrap="non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a:ea typeface="+mn-ea"/>
                <a:cs typeface="+mn-cs"/>
              </a:rPr>
              <a:t>0</a:t>
            </a:r>
          </a:p>
        </p:txBody>
      </p:sp>
      <p:sp>
        <p:nvSpPr>
          <p:cNvPr id="2" name="Title 1">
            <a:extLst>
              <a:ext uri="{FF2B5EF4-FFF2-40B4-BE49-F238E27FC236}">
                <a16:creationId xmlns:a16="http://schemas.microsoft.com/office/drawing/2014/main" id="{CB9BAAA3-EFFE-CB4D-8A70-C7AAF453AEA3}"/>
              </a:ext>
            </a:extLst>
          </p:cNvPr>
          <p:cNvSpPr>
            <a:spLocks noGrp="1"/>
          </p:cNvSpPr>
          <p:nvPr>
            <p:ph type="title"/>
          </p:nvPr>
        </p:nvSpPr>
        <p:spPr/>
        <p:txBody>
          <a:bodyPr/>
          <a:lstStyle/>
          <a:p>
            <a:r>
              <a:rPr lang="fr-FR" dirty="0"/>
              <a:t>A Target Range for LDL-C</a:t>
            </a:r>
            <a:endParaRPr lang="en-US" dirty="0"/>
          </a:p>
        </p:txBody>
      </p:sp>
      <p:sp>
        <p:nvSpPr>
          <p:cNvPr id="21" name="TextBox 20">
            <a:extLst>
              <a:ext uri="{FF2B5EF4-FFF2-40B4-BE49-F238E27FC236}">
                <a16:creationId xmlns:a16="http://schemas.microsoft.com/office/drawing/2014/main" id="{9EF1BB0A-EC4B-A044-A39A-3FB9ADD74E80}"/>
              </a:ext>
            </a:extLst>
          </p:cNvPr>
          <p:cNvSpPr txBox="1"/>
          <p:nvPr/>
        </p:nvSpPr>
        <p:spPr>
          <a:xfrm>
            <a:off x="0" y="4843591"/>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cxnSp>
        <p:nvCxnSpPr>
          <p:cNvPr id="22" name="Straight Connector 21">
            <a:extLst>
              <a:ext uri="{FF2B5EF4-FFF2-40B4-BE49-F238E27FC236}">
                <a16:creationId xmlns:a16="http://schemas.microsoft.com/office/drawing/2014/main" id="{FDB35823-47EA-164D-B03E-8ADF67A82BC2}"/>
              </a:ext>
            </a:extLst>
          </p:cNvPr>
          <p:cNvCxnSpPr>
            <a:cxnSpLocks/>
          </p:cNvCxnSpPr>
          <p:nvPr/>
        </p:nvCxnSpPr>
        <p:spPr>
          <a:xfrm flipV="1">
            <a:off x="2123370" y="3971509"/>
            <a:ext cx="5272512" cy="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FF01F41F-77DB-9744-A901-47ED3AFF7B26}"/>
              </a:ext>
            </a:extLst>
          </p:cNvPr>
          <p:cNvSpPr/>
          <p:nvPr/>
        </p:nvSpPr>
        <p:spPr>
          <a:xfrm>
            <a:off x="2723030" y="1519340"/>
            <a:ext cx="431002" cy="243135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50" b="0" i="0" u="none" strike="noStrike" kern="1200" cap="none" spc="0" normalizeH="0" baseline="0" noProof="0" dirty="0">
              <a:ln>
                <a:noFill/>
              </a:ln>
              <a:solidFill>
                <a:prstClr val="white"/>
              </a:solidFill>
              <a:effectLst/>
              <a:uLnTx/>
              <a:uFillTx/>
              <a:latin typeface="Calibri"/>
              <a:ea typeface="+mn-ea"/>
              <a:cs typeface="+mn-cs"/>
            </a:endParaRPr>
          </a:p>
        </p:txBody>
      </p:sp>
      <p:sp>
        <p:nvSpPr>
          <p:cNvPr id="20" name="ZoneTexte 18">
            <a:extLst>
              <a:ext uri="{FF2B5EF4-FFF2-40B4-BE49-F238E27FC236}">
                <a16:creationId xmlns:a16="http://schemas.microsoft.com/office/drawing/2014/main" id="{E89A664C-E3D6-D547-BB6A-9E11EE4CADD4}"/>
              </a:ext>
            </a:extLst>
          </p:cNvPr>
          <p:cNvSpPr txBox="1"/>
          <p:nvPr/>
        </p:nvSpPr>
        <p:spPr>
          <a:xfrm rot="-5400000">
            <a:off x="1907118" y="2502432"/>
            <a:ext cx="2057400" cy="346249"/>
          </a:xfrm>
          <a:prstGeom prst="rect">
            <a:avLst/>
          </a:prstGeom>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prstClr val="black"/>
                </a:solidFill>
                <a:effectLst/>
                <a:uLnTx/>
                <a:uFillTx/>
                <a:latin typeface="Calibri"/>
                <a:ea typeface="+mn-ea"/>
                <a:cs typeface="+mn-cs"/>
              </a:rPr>
              <a:t>Acceptable rang</a:t>
            </a:r>
            <a:r>
              <a:rPr kumimoji="0" lang="fr-FR" sz="1800" b="1" i="0" u="none" strike="noStrike" kern="1200" cap="none" spc="0" normalizeH="0" baseline="0" noProof="0" dirty="0">
                <a:ln>
                  <a:noFill/>
                </a:ln>
                <a:solidFill>
                  <a:prstClr val="black"/>
                </a:solidFill>
                <a:effectLst/>
                <a:uLnTx/>
                <a:uFillTx/>
                <a:latin typeface="Calibri"/>
                <a:ea typeface="+mn-ea"/>
                <a:cs typeface="Calibri"/>
              </a:rPr>
              <a:t>e</a:t>
            </a:r>
          </a:p>
        </p:txBody>
      </p:sp>
    </p:spTree>
    <p:extLst>
      <p:ext uri="{BB962C8B-B14F-4D97-AF65-F5344CB8AC3E}">
        <p14:creationId xmlns:p14="http://schemas.microsoft.com/office/powerpoint/2010/main" val="17294286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Primary Efficacy Endpoint: MACE</a:t>
            </a:r>
          </a:p>
        </p:txBody>
      </p:sp>
      <p:sp>
        <p:nvSpPr>
          <p:cNvPr id="5" name="TextBox 4">
            <a:extLst>
              <a:ext uri="{FF2B5EF4-FFF2-40B4-BE49-F238E27FC236}">
                <a16:creationId xmlns:a16="http://schemas.microsoft.com/office/drawing/2014/main" id="{9D2CFC57-05D4-ED4E-B382-3B2A4BE9A8A8}"/>
              </a:ext>
            </a:extLst>
          </p:cNvPr>
          <p:cNvSpPr txBox="1"/>
          <p:nvPr/>
        </p:nvSpPr>
        <p:spPr>
          <a:xfrm>
            <a:off x="4077037" y="3761448"/>
            <a:ext cx="3163985" cy="369332"/>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311"/>
          <a:stretch/>
        </p:blipFill>
        <p:spPr bwMode="auto">
          <a:xfrm>
            <a:off x="1842255" y="1181378"/>
            <a:ext cx="5188617" cy="37376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F0B4173A-CB40-3243-BD5D-DCD4774FB80A}"/>
              </a:ext>
            </a:extLst>
          </p:cNvPr>
          <p:cNvSpPr txBox="1"/>
          <p:nvPr/>
        </p:nvSpPr>
        <p:spPr>
          <a:xfrm>
            <a:off x="162560" y="3286087"/>
            <a:ext cx="2124789" cy="1097801"/>
          </a:xfrm>
          <a:prstGeom prst="rect">
            <a:avLst/>
          </a:prstGeom>
          <a:noFill/>
        </p:spPr>
        <p:txBody>
          <a:bodyPr wrap="square" rtlCol="0">
            <a:spAutoFit/>
          </a:bodyPr>
          <a:lstStyle/>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MACE: CHD death,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non-fatal MI,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ischemic stroke, or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unstable angina requiring </a:t>
            </a:r>
          </a:p>
          <a:p>
            <a:pPr marL="0" marR="0" lvl="1" indent="9525" algn="l" defTabSz="914400" rtl="0" eaLnBrk="1" fontAlgn="auto" latinLnBrk="0" hangingPunct="1">
              <a:lnSpc>
                <a:spcPct val="11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hospitalization</a:t>
            </a:r>
          </a:p>
        </p:txBody>
      </p:sp>
    </p:spTree>
    <p:extLst>
      <p:ext uri="{BB962C8B-B14F-4D97-AF65-F5344CB8AC3E}">
        <p14:creationId xmlns:p14="http://schemas.microsoft.com/office/powerpoint/2010/main" val="4733110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966F734-E473-C245-8AEB-059F286B9E9C}"/>
              </a:ext>
            </a:extLst>
          </p:cNvPr>
          <p:cNvSpPr>
            <a:spLocks noGrp="1"/>
          </p:cNvSpPr>
          <p:nvPr>
            <p:ph type="title"/>
          </p:nvPr>
        </p:nvSpPr>
        <p:spPr>
          <a:xfrm>
            <a:off x="628650" y="153524"/>
            <a:ext cx="8515350" cy="994172"/>
          </a:xfrm>
        </p:spPr>
        <p:txBody>
          <a:bodyPr>
            <a:normAutofit/>
          </a:bodyPr>
          <a:lstStyle/>
          <a:p>
            <a:r>
              <a:rPr lang="en-US" dirty="0"/>
              <a:t>Primary Efficacy in Main Prespecified Subgroups</a:t>
            </a:r>
          </a:p>
        </p:txBody>
      </p:sp>
      <p:grpSp>
        <p:nvGrpSpPr>
          <p:cNvPr id="10" name="Group 9">
            <a:extLst>
              <a:ext uri="{FF2B5EF4-FFF2-40B4-BE49-F238E27FC236}">
                <a16:creationId xmlns:a16="http://schemas.microsoft.com/office/drawing/2014/main" id="{3756C25C-54B7-3642-A057-C7217A0BC207}"/>
              </a:ext>
            </a:extLst>
          </p:cNvPr>
          <p:cNvGrpSpPr/>
          <p:nvPr/>
        </p:nvGrpSpPr>
        <p:grpSpPr>
          <a:xfrm>
            <a:off x="546100" y="1094740"/>
            <a:ext cx="8115300" cy="1581728"/>
            <a:chOff x="546100" y="1094740"/>
            <a:chExt cx="8115300" cy="1581728"/>
          </a:xfrm>
        </p:grpSpPr>
        <p:pic>
          <p:nvPicPr>
            <p:cNvPr id="11" name="Picture 2">
              <a:extLst>
                <a:ext uri="{FF2B5EF4-FFF2-40B4-BE49-F238E27FC236}">
                  <a16:creationId xmlns:a16="http://schemas.microsoft.com/office/drawing/2014/main" id="{6282959C-B978-9D40-A5D9-B52BED67196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673" b="5041"/>
            <a:stretch/>
          </p:blipFill>
          <p:spPr bwMode="auto">
            <a:xfrm>
              <a:off x="571500" y="1440242"/>
              <a:ext cx="7951109" cy="12362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12" name="TextBox 11">
              <a:extLst>
                <a:ext uri="{FF2B5EF4-FFF2-40B4-BE49-F238E27FC236}">
                  <a16:creationId xmlns:a16="http://schemas.microsoft.com/office/drawing/2014/main" id="{0B326343-8AD7-9847-A412-BF609957CCDD}"/>
                </a:ext>
              </a:extLst>
            </p:cNvPr>
            <p:cNvSpPr txBox="1"/>
            <p:nvPr/>
          </p:nvSpPr>
          <p:spPr>
            <a:xfrm>
              <a:off x="546100" y="1094740"/>
              <a:ext cx="8115300" cy="391454"/>
            </a:xfrm>
            <a:prstGeom prst="rect">
              <a:avLst/>
            </a:prstGeom>
            <a:noFill/>
          </p:spPr>
          <p:txBody>
            <a:bodyPr wrap="square" rtlCol="0">
              <a:spAutoFit/>
            </a:bodyPr>
            <a:lstStyle/>
            <a:p>
              <a:pPr marL="0" marR="0" lvl="0" indent="0" algn="l" defTabSz="914400" rtl="0" eaLnBrk="1" fontAlgn="auto" latinLnBrk="0" hangingPunct="1">
                <a:lnSpc>
                  <a:spcPct val="80000"/>
                </a:lnSpc>
                <a:spcBef>
                  <a:spcPts val="0"/>
                </a:spcBef>
                <a:spcAft>
                  <a:spcPts val="0"/>
                </a:spcAft>
                <a:buClrTx/>
                <a:buSzTx/>
                <a:buFontTx/>
                <a:buNone/>
                <a:tabLst>
                  <a:tab pos="1593850" algn="l"/>
                  <a:tab pos="2752725"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		Incidence (%)</a:t>
              </a:r>
            </a:p>
            <a:p>
              <a:pPr marL="0" marR="0" lvl="0" indent="0" algn="l" defTabSz="914400" rtl="0" eaLnBrk="1" fontAlgn="auto" latinLnBrk="0" hangingPunct="1">
                <a:lnSpc>
                  <a:spcPct val="80000"/>
                </a:lnSpc>
                <a:spcBef>
                  <a:spcPts val="0"/>
                </a:spcBef>
                <a:spcAft>
                  <a:spcPts val="0"/>
                </a:spcAft>
                <a:buClrTx/>
                <a:buSzTx/>
                <a:buFontTx/>
                <a:buNone/>
                <a:tabLst>
                  <a:tab pos="1593850" algn="l"/>
                  <a:tab pos="2305050" algn="l"/>
                  <a:tab pos="3200400"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Subgroup	Patients	Alirocumab	Placebo	HR (95% CI)	p-value*</a:t>
              </a:r>
            </a:p>
          </p:txBody>
        </p:sp>
      </p:grpSp>
      <p:sp>
        <p:nvSpPr>
          <p:cNvPr id="14" name="TextBox 13">
            <a:extLst>
              <a:ext uri="{FF2B5EF4-FFF2-40B4-BE49-F238E27FC236}">
                <a16:creationId xmlns:a16="http://schemas.microsoft.com/office/drawing/2014/main" id="{833F5D1B-048C-5746-906D-380BEB3F2C5B}"/>
              </a:ext>
            </a:extLst>
          </p:cNvPr>
          <p:cNvSpPr txBox="1"/>
          <p:nvPr/>
        </p:nvSpPr>
        <p:spPr>
          <a:xfrm>
            <a:off x="8039100" y="2148701"/>
            <a:ext cx="9525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*P-values for interaction</a:t>
            </a:r>
          </a:p>
        </p:txBody>
      </p:sp>
    </p:spTree>
    <p:extLst>
      <p:ext uri="{BB962C8B-B14F-4D97-AF65-F5344CB8AC3E}">
        <p14:creationId xmlns:p14="http://schemas.microsoft.com/office/powerpoint/2010/main" val="18546802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76FAA43F-0206-7C47-8E2F-1855D1D4CC8A}"/>
              </a:ext>
            </a:extLst>
          </p:cNvPr>
          <p:cNvGrpSpPr/>
          <p:nvPr/>
        </p:nvGrpSpPr>
        <p:grpSpPr>
          <a:xfrm>
            <a:off x="492990" y="1042666"/>
            <a:ext cx="7099300" cy="5464929"/>
            <a:chOff x="759690" y="890266"/>
            <a:chExt cx="7099300" cy="5464929"/>
          </a:xfrm>
        </p:grpSpPr>
        <p:pic>
          <p:nvPicPr>
            <p:cNvPr id="29" name="Picture 28">
              <a:extLst>
                <a:ext uri="{FF2B5EF4-FFF2-40B4-BE49-F238E27FC236}">
                  <a16:creationId xmlns:a16="http://schemas.microsoft.com/office/drawing/2014/main" id="{F19695D6-D849-4B44-802F-A43B4DC60AB1}"/>
                </a:ext>
              </a:extLst>
            </p:cNvPr>
            <p:cNvPicPr>
              <a:picLocks noChangeAspect="1"/>
            </p:cNvPicPr>
            <p:nvPr/>
          </p:nvPicPr>
          <p:blipFill>
            <a:blip r:embed="rId2"/>
            <a:stretch>
              <a:fillRect/>
            </a:stretch>
          </p:blipFill>
          <p:spPr>
            <a:xfrm>
              <a:off x="759690" y="890266"/>
              <a:ext cx="7099300" cy="5464929"/>
            </a:xfrm>
            <a:prstGeom prst="rect">
              <a:avLst/>
            </a:prstGeom>
          </p:spPr>
        </p:pic>
        <p:sp>
          <p:nvSpPr>
            <p:cNvPr id="30" name="TextBox 29">
              <a:extLst>
                <a:ext uri="{FF2B5EF4-FFF2-40B4-BE49-F238E27FC236}">
                  <a16:creationId xmlns:a16="http://schemas.microsoft.com/office/drawing/2014/main" id="{5DC958DF-55C9-C94B-B230-813731EA91C1}"/>
                </a:ext>
              </a:extLst>
            </p:cNvPr>
            <p:cNvSpPr txBox="1"/>
            <p:nvPr/>
          </p:nvSpPr>
          <p:spPr>
            <a:xfrm>
              <a:off x="1696720" y="281432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&lt;80 mg/dL</a:t>
              </a:r>
            </a:p>
          </p:txBody>
        </p:sp>
        <p:sp>
          <p:nvSpPr>
            <p:cNvPr id="31" name="TextBox 30">
              <a:extLst>
                <a:ext uri="{FF2B5EF4-FFF2-40B4-BE49-F238E27FC236}">
                  <a16:creationId xmlns:a16="http://schemas.microsoft.com/office/drawing/2014/main" id="{57513350-FECD-5C49-AEF9-62A127F76264}"/>
                </a:ext>
              </a:extLst>
            </p:cNvPr>
            <p:cNvSpPr txBox="1"/>
            <p:nvPr/>
          </p:nvSpPr>
          <p:spPr>
            <a:xfrm>
              <a:off x="3840480" y="280416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Calibri"/>
                  <a:ea typeface="+mn-ea"/>
                  <a:cs typeface="+mn-cs"/>
                </a:rPr>
                <a:t>80 to &lt;100 mg/dL</a:t>
              </a:r>
            </a:p>
          </p:txBody>
        </p:sp>
        <p:sp>
          <p:nvSpPr>
            <p:cNvPr id="32" name="TextBox 31">
              <a:extLst>
                <a:ext uri="{FF2B5EF4-FFF2-40B4-BE49-F238E27FC236}">
                  <a16:creationId xmlns:a16="http://schemas.microsoft.com/office/drawing/2014/main" id="{2E14BB4E-B84E-714B-AEA8-A8582CA45F9E}"/>
                </a:ext>
              </a:extLst>
            </p:cNvPr>
            <p:cNvSpPr txBox="1"/>
            <p:nvPr/>
          </p:nvSpPr>
          <p:spPr>
            <a:xfrm>
              <a:off x="5852160" y="2794000"/>
              <a:ext cx="1300480"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black"/>
                  </a:solidFill>
                  <a:effectLst/>
                  <a:uLnTx/>
                  <a:uFillTx/>
                  <a:latin typeface="Calibri"/>
                  <a:ea typeface="+mn-ea"/>
                  <a:cs typeface="+mn-cs"/>
                  <a:sym typeface="Symbol" pitchFamily="2" charset="2"/>
                </a:rPr>
                <a:t></a:t>
              </a:r>
              <a:r>
                <a:rPr kumimoji="0" lang="en-US" sz="1000" b="1" i="0" u="none" strike="noStrike" kern="1200" cap="none" spc="0" normalizeH="0" baseline="0" noProof="0" dirty="0">
                  <a:ln>
                    <a:noFill/>
                  </a:ln>
                  <a:solidFill>
                    <a:prstClr val="black"/>
                  </a:solidFill>
                  <a:effectLst/>
                  <a:uLnTx/>
                  <a:uFillTx/>
                  <a:latin typeface="Calibri"/>
                  <a:ea typeface="+mn-ea"/>
                  <a:cs typeface="+mn-cs"/>
                </a:rPr>
                <a:t>100 mg/dL</a:t>
              </a:r>
            </a:p>
          </p:txBody>
        </p:sp>
      </p:grpSp>
      <p:sp>
        <p:nvSpPr>
          <p:cNvPr id="5" name="Title 4">
            <a:extLst>
              <a:ext uri="{FF2B5EF4-FFF2-40B4-BE49-F238E27FC236}">
                <a16:creationId xmlns:a16="http://schemas.microsoft.com/office/drawing/2014/main" id="{7966F734-E473-C245-8AEB-059F286B9E9C}"/>
              </a:ext>
            </a:extLst>
          </p:cNvPr>
          <p:cNvSpPr>
            <a:spLocks noGrp="1"/>
          </p:cNvSpPr>
          <p:nvPr>
            <p:ph type="title"/>
          </p:nvPr>
        </p:nvSpPr>
        <p:spPr>
          <a:xfrm>
            <a:off x="628650" y="153524"/>
            <a:ext cx="8515350" cy="994172"/>
          </a:xfrm>
        </p:spPr>
        <p:txBody>
          <a:bodyPr>
            <a:normAutofit/>
          </a:bodyPr>
          <a:lstStyle/>
          <a:p>
            <a:r>
              <a:rPr lang="en-US" dirty="0"/>
              <a:t>Primary Efficacy in Main Prespecified Subgroups</a:t>
            </a:r>
          </a:p>
        </p:txBody>
      </p:sp>
      <p:sp>
        <p:nvSpPr>
          <p:cNvPr id="2" name="TextBox 1">
            <a:extLst>
              <a:ext uri="{FF2B5EF4-FFF2-40B4-BE49-F238E27FC236}">
                <a16:creationId xmlns:a16="http://schemas.microsoft.com/office/drawing/2014/main" id="{8C18C468-6BBC-364C-AA8E-5576E5838E4C}"/>
              </a:ext>
            </a:extLst>
          </p:cNvPr>
          <p:cNvSpPr txBox="1"/>
          <p:nvPr/>
        </p:nvSpPr>
        <p:spPr>
          <a:xfrm>
            <a:off x="5101705" y="2776220"/>
            <a:ext cx="2753360" cy="236728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97681D7A-FF89-D240-8FA4-E038228AF33C}"/>
              </a:ext>
            </a:extLst>
          </p:cNvPr>
          <p:cNvPicPr>
            <a:picLocks noChangeAspect="1"/>
          </p:cNvPicPr>
          <p:nvPr/>
        </p:nvPicPr>
        <p:blipFill>
          <a:blip r:embed="rId3"/>
          <a:stretch>
            <a:fillRect/>
          </a:stretch>
        </p:blipFill>
        <p:spPr>
          <a:xfrm>
            <a:off x="7565515" y="4699809"/>
            <a:ext cx="1289313" cy="397391"/>
          </a:xfrm>
          <a:prstGeom prst="rect">
            <a:avLst/>
          </a:prstGeom>
        </p:spPr>
      </p:pic>
      <p:grpSp>
        <p:nvGrpSpPr>
          <p:cNvPr id="21" name="Group 20">
            <a:extLst>
              <a:ext uri="{FF2B5EF4-FFF2-40B4-BE49-F238E27FC236}">
                <a16:creationId xmlns:a16="http://schemas.microsoft.com/office/drawing/2014/main" id="{07C0CA7B-3415-354E-848B-2A54AF29A69E}"/>
              </a:ext>
            </a:extLst>
          </p:cNvPr>
          <p:cNvGrpSpPr/>
          <p:nvPr/>
        </p:nvGrpSpPr>
        <p:grpSpPr>
          <a:xfrm>
            <a:off x="546100" y="1094740"/>
            <a:ext cx="8115300" cy="1581728"/>
            <a:chOff x="546100" y="1094740"/>
            <a:chExt cx="8115300" cy="1581728"/>
          </a:xfrm>
        </p:grpSpPr>
        <p:pic>
          <p:nvPicPr>
            <p:cNvPr id="22" name="Picture 2">
              <a:extLst>
                <a:ext uri="{FF2B5EF4-FFF2-40B4-BE49-F238E27FC236}">
                  <a16:creationId xmlns:a16="http://schemas.microsoft.com/office/drawing/2014/main" id="{B891DCEC-8ECF-E74A-8F61-B4126E1988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2673" b="5041"/>
            <a:stretch/>
          </p:blipFill>
          <p:spPr bwMode="auto">
            <a:xfrm>
              <a:off x="571500" y="1440242"/>
              <a:ext cx="7951109" cy="1236226"/>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23" name="TextBox 22">
              <a:extLst>
                <a:ext uri="{FF2B5EF4-FFF2-40B4-BE49-F238E27FC236}">
                  <a16:creationId xmlns:a16="http://schemas.microsoft.com/office/drawing/2014/main" id="{9F734133-32F5-0249-9BC8-EE568986B53E}"/>
                </a:ext>
              </a:extLst>
            </p:cNvPr>
            <p:cNvSpPr txBox="1"/>
            <p:nvPr/>
          </p:nvSpPr>
          <p:spPr>
            <a:xfrm>
              <a:off x="546100" y="1094740"/>
              <a:ext cx="8115300" cy="391454"/>
            </a:xfrm>
            <a:prstGeom prst="rect">
              <a:avLst/>
            </a:prstGeom>
            <a:noFill/>
          </p:spPr>
          <p:txBody>
            <a:bodyPr wrap="square" rtlCol="0">
              <a:spAutoFit/>
            </a:bodyPr>
            <a:lstStyle/>
            <a:p>
              <a:pPr marL="0" marR="0" lvl="0" indent="0" algn="l" defTabSz="914400" rtl="0" eaLnBrk="1" fontAlgn="auto" latinLnBrk="0" hangingPunct="1">
                <a:lnSpc>
                  <a:spcPct val="80000"/>
                </a:lnSpc>
                <a:spcBef>
                  <a:spcPts val="0"/>
                </a:spcBef>
                <a:spcAft>
                  <a:spcPts val="0"/>
                </a:spcAft>
                <a:buClrTx/>
                <a:buSzTx/>
                <a:buFontTx/>
                <a:buNone/>
                <a:tabLst>
                  <a:tab pos="1593850" algn="l"/>
                  <a:tab pos="2752725"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		Incidence (%)</a:t>
              </a:r>
            </a:p>
            <a:p>
              <a:pPr marL="0" marR="0" lvl="0" indent="0" algn="l" defTabSz="914400" rtl="0" eaLnBrk="1" fontAlgn="auto" latinLnBrk="0" hangingPunct="1">
                <a:lnSpc>
                  <a:spcPct val="80000"/>
                </a:lnSpc>
                <a:spcBef>
                  <a:spcPts val="0"/>
                </a:spcBef>
                <a:spcAft>
                  <a:spcPts val="0"/>
                </a:spcAft>
                <a:buClrTx/>
                <a:buSzTx/>
                <a:buFontTx/>
                <a:buNone/>
                <a:tabLst>
                  <a:tab pos="1593850" algn="l"/>
                  <a:tab pos="2305050" algn="l"/>
                  <a:tab pos="3200400" algn="l"/>
                  <a:tab pos="3860800" algn="l"/>
                  <a:tab pos="7061200" algn="l"/>
                </a:tabLst>
                <a:defRPr/>
              </a:pPr>
              <a:r>
                <a:rPr kumimoji="0" lang="en-US" sz="1200" b="1" i="0" u="none" strike="noStrike" kern="1200" cap="none" spc="0" normalizeH="0" baseline="0" noProof="0" dirty="0">
                  <a:ln>
                    <a:noFill/>
                  </a:ln>
                  <a:solidFill>
                    <a:prstClr val="black"/>
                  </a:solidFill>
                  <a:effectLst/>
                  <a:uLnTx/>
                  <a:uFillTx/>
                  <a:latin typeface="Calibri"/>
                  <a:ea typeface="+mn-ea"/>
                  <a:cs typeface="+mn-cs"/>
                </a:rPr>
                <a:t>Subgroup	Patients	Alirocumab	Placebo	HR (95% CI)	p-value*</a:t>
              </a:r>
            </a:p>
          </p:txBody>
        </p:sp>
      </p:grpSp>
      <p:sp>
        <p:nvSpPr>
          <p:cNvPr id="27" name="TextBox 26">
            <a:extLst>
              <a:ext uri="{FF2B5EF4-FFF2-40B4-BE49-F238E27FC236}">
                <a16:creationId xmlns:a16="http://schemas.microsoft.com/office/drawing/2014/main" id="{8EE8CC50-9D6A-6E48-B922-7DD21249F691}"/>
              </a:ext>
            </a:extLst>
          </p:cNvPr>
          <p:cNvSpPr txBox="1"/>
          <p:nvPr/>
        </p:nvSpPr>
        <p:spPr>
          <a:xfrm>
            <a:off x="8039100" y="2148701"/>
            <a:ext cx="952500"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a:ea typeface="+mn-ea"/>
                <a:cs typeface="+mn-cs"/>
              </a:rPr>
              <a:t>*P-values for interaction</a:t>
            </a:r>
          </a:p>
        </p:txBody>
      </p:sp>
    </p:spTree>
    <p:extLst>
      <p:ext uri="{BB962C8B-B14F-4D97-AF65-F5344CB8AC3E}">
        <p14:creationId xmlns:p14="http://schemas.microsoft.com/office/powerpoint/2010/main" val="29628675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FD3A93-CDCE-B94F-8C84-E236E48D817E}"/>
              </a:ext>
            </a:extLst>
          </p:cNvPr>
          <p:cNvSpPr>
            <a:spLocks noGrp="1"/>
          </p:cNvSpPr>
          <p:nvPr>
            <p:ph type="title"/>
          </p:nvPr>
        </p:nvSpPr>
        <p:spPr>
          <a:xfrm>
            <a:off x="628650" y="153524"/>
            <a:ext cx="7865110" cy="994172"/>
          </a:xfrm>
        </p:spPr>
        <p:txBody>
          <a:bodyPr>
            <a:normAutofit fontScale="90000"/>
          </a:bodyPr>
          <a:lstStyle/>
          <a:p>
            <a:r>
              <a:rPr lang="en-US" dirty="0"/>
              <a:t>Post Hoc Analysis: All-Cause Death by Baseline LDL-C Subgroups </a:t>
            </a:r>
          </a:p>
        </p:txBody>
      </p:sp>
      <p:sp>
        <p:nvSpPr>
          <p:cNvPr id="21" name="TextBox 20">
            <a:extLst>
              <a:ext uri="{FF2B5EF4-FFF2-40B4-BE49-F238E27FC236}">
                <a16:creationId xmlns:a16="http://schemas.microsoft.com/office/drawing/2014/main" id="{EAF7D574-E998-4B46-AB60-DBAE23F7EC53}"/>
              </a:ext>
            </a:extLst>
          </p:cNvPr>
          <p:cNvSpPr txBox="1"/>
          <p:nvPr/>
        </p:nvSpPr>
        <p:spPr>
          <a:xfrm>
            <a:off x="5727700" y="1143000"/>
            <a:ext cx="10795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≥100 mg/dL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HR=0.71</a:t>
            </a:r>
          </a:p>
        </p:txBody>
      </p:sp>
      <p:grpSp>
        <p:nvGrpSpPr>
          <p:cNvPr id="23" name="Group 22">
            <a:extLst>
              <a:ext uri="{FF2B5EF4-FFF2-40B4-BE49-F238E27FC236}">
                <a16:creationId xmlns:a16="http://schemas.microsoft.com/office/drawing/2014/main" id="{47324E73-3E36-1542-9B6E-F3D1C1A41D44}"/>
              </a:ext>
            </a:extLst>
          </p:cNvPr>
          <p:cNvGrpSpPr/>
          <p:nvPr/>
        </p:nvGrpSpPr>
        <p:grpSpPr>
          <a:xfrm>
            <a:off x="5276920" y="1139483"/>
            <a:ext cx="3617742" cy="4004017"/>
            <a:chOff x="5371513" y="1139483"/>
            <a:chExt cx="3617742" cy="4004017"/>
          </a:xfrm>
        </p:grpSpPr>
        <p:sp>
          <p:nvSpPr>
            <p:cNvPr id="24" name="TextBox 23">
              <a:extLst>
                <a:ext uri="{FF2B5EF4-FFF2-40B4-BE49-F238E27FC236}">
                  <a16:creationId xmlns:a16="http://schemas.microsoft.com/office/drawing/2014/main" id="{12528766-4781-6A4E-B28C-05E985EC4A33}"/>
                </a:ext>
              </a:extLst>
            </p:cNvPr>
            <p:cNvSpPr txBox="1"/>
            <p:nvPr/>
          </p:nvSpPr>
          <p:spPr>
            <a:xfrm>
              <a:off x="7160455" y="1997613"/>
              <a:ext cx="1828800" cy="1223890"/>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FC13EAD7-3B45-CE41-8AEF-9FAB027D92DB}"/>
                </a:ext>
              </a:extLst>
            </p:cNvPr>
            <p:cNvSpPr txBox="1"/>
            <p:nvPr/>
          </p:nvSpPr>
          <p:spPr>
            <a:xfrm>
              <a:off x="5371513" y="1139483"/>
              <a:ext cx="2222695" cy="4004017"/>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grpSp>
      <p:pic>
        <p:nvPicPr>
          <p:cNvPr id="1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2979"/>
          <a:stretch/>
        </p:blipFill>
        <p:spPr bwMode="auto">
          <a:xfrm>
            <a:off x="429794" y="1751353"/>
            <a:ext cx="5563864" cy="28557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a:extLst>
              <a:ext uri="{FF2B5EF4-FFF2-40B4-BE49-F238E27FC236}">
                <a16:creationId xmlns:a16="http://schemas.microsoft.com/office/drawing/2014/main" id="{53B663C6-A4F6-8E4A-9A84-EBFF846EC449}"/>
              </a:ext>
            </a:extLst>
          </p:cNvPr>
          <p:cNvSpPr txBox="1"/>
          <p:nvPr/>
        </p:nvSpPr>
        <p:spPr>
          <a:xfrm>
            <a:off x="1004472" y="1818741"/>
            <a:ext cx="1828793"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&lt;80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 0.89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(95% CI </a:t>
            </a:r>
            <a:r>
              <a:rPr kumimoji="0" lang="en-GB" sz="1400" b="0" i="0" u="none" strike="noStrike" kern="1200" cap="none" spc="0" normalizeH="0" baseline="0" noProof="0" dirty="0">
                <a:ln>
                  <a:noFill/>
                </a:ln>
                <a:solidFill>
                  <a:prstClr val="black"/>
                </a:solidFill>
                <a:effectLst/>
                <a:uLnTx/>
                <a:uFillTx/>
                <a:latin typeface="Calibri"/>
                <a:ea typeface="+mn-ea"/>
                <a:cs typeface="+mn-cs"/>
              </a:rPr>
              <a:t>0.69, 1.14)</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0E6EAD56-ECE7-714E-8733-5DF1B98276AD}"/>
              </a:ext>
            </a:extLst>
          </p:cNvPr>
          <p:cNvSpPr txBox="1"/>
          <p:nvPr/>
        </p:nvSpPr>
        <p:spPr>
          <a:xfrm>
            <a:off x="3653076" y="1818741"/>
            <a:ext cx="2103488"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80 to &lt;100 mg/dL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HR 1.03 </a:t>
            </a:r>
            <a:br>
              <a:rPr kumimoji="0" lang="en-US" sz="1400" b="0" i="0" u="none" strike="noStrike" kern="1200" cap="none" spc="0" normalizeH="0" baseline="0" noProof="0" dirty="0">
                <a:ln>
                  <a:noFill/>
                </a:ln>
                <a:solidFill>
                  <a:prstClr val="black"/>
                </a:solidFill>
                <a:effectLst/>
                <a:uLnTx/>
                <a:uFillTx/>
                <a:latin typeface="Calibri"/>
                <a:ea typeface="+mn-ea"/>
                <a:cs typeface="+mn-cs"/>
              </a:rPr>
            </a:br>
            <a:r>
              <a:rPr kumimoji="0" lang="en-US" sz="1400" b="0" i="0" u="none" strike="noStrike" kern="1200" cap="none" spc="0" normalizeH="0" baseline="0" noProof="0" dirty="0">
                <a:ln>
                  <a:noFill/>
                </a:ln>
                <a:solidFill>
                  <a:prstClr val="black"/>
                </a:solidFill>
                <a:effectLst/>
                <a:uLnTx/>
                <a:uFillTx/>
                <a:latin typeface="Calibri"/>
                <a:ea typeface="+mn-ea"/>
                <a:cs typeface="+mn-cs"/>
              </a:rPr>
              <a:t>(95% CI </a:t>
            </a:r>
            <a:r>
              <a:rPr kumimoji="0" lang="en-GB" sz="1400" b="0" i="0" u="none" strike="noStrike" kern="1200" cap="none" spc="0" normalizeH="0" baseline="0" noProof="0" dirty="0">
                <a:ln>
                  <a:noFill/>
                </a:ln>
                <a:solidFill>
                  <a:prstClr val="black"/>
                </a:solidFill>
                <a:effectLst/>
                <a:uLnTx/>
                <a:uFillTx/>
                <a:latin typeface="Calibri"/>
                <a:ea typeface="+mn-ea"/>
                <a:cs typeface="+mn-cs"/>
              </a:rPr>
              <a:t>0.78, 1.36)</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784694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2ADAF-A996-40B0-930D-2EA09B33906C}"/>
              </a:ext>
            </a:extLst>
          </p:cNvPr>
          <p:cNvSpPr>
            <a:spLocks noGrp="1"/>
          </p:cNvSpPr>
          <p:nvPr>
            <p:ph type="title"/>
          </p:nvPr>
        </p:nvSpPr>
        <p:spPr/>
        <p:txBody>
          <a:bodyPr/>
          <a:lstStyle/>
          <a:p>
            <a:r>
              <a:rPr lang="en-US" dirty="0"/>
              <a:t>Clinical Perspective</a:t>
            </a:r>
          </a:p>
        </p:txBody>
      </p:sp>
      <p:sp>
        <p:nvSpPr>
          <p:cNvPr id="4" name="Content Placeholder 4">
            <a:extLst>
              <a:ext uri="{FF2B5EF4-FFF2-40B4-BE49-F238E27FC236}">
                <a16:creationId xmlns:a16="http://schemas.microsoft.com/office/drawing/2014/main" id="{E43F6328-D6DE-4F2F-AB35-3A64F3B7EB0D}"/>
              </a:ext>
            </a:extLst>
          </p:cNvPr>
          <p:cNvSpPr>
            <a:spLocks noGrp="1"/>
          </p:cNvSpPr>
          <p:nvPr>
            <p:ph idx="1"/>
          </p:nvPr>
        </p:nvSpPr>
        <p:spPr>
          <a:xfrm>
            <a:off x="628650" y="1369219"/>
            <a:ext cx="7886700" cy="3263504"/>
          </a:xfrm>
        </p:spPr>
        <p:txBody>
          <a:bodyPr>
            <a:normAutofit/>
          </a:bodyPr>
          <a:lstStyle/>
          <a:p>
            <a:pPr marL="214313" indent="-214313">
              <a:lnSpc>
                <a:spcPct val="100000"/>
              </a:lnSpc>
              <a:spcAft>
                <a:spcPts val="450"/>
              </a:spcAft>
            </a:pPr>
            <a:r>
              <a:rPr lang="en-US" sz="2400" dirty="0">
                <a:cs typeface="Calibri"/>
              </a:rPr>
              <a:t>In this nearly 19,000-patient placebo-controlled trial, including many patients treated for </a:t>
            </a:r>
            <a:r>
              <a:rPr lang="en-US" sz="2400" dirty="0"/>
              <a:t>≥</a:t>
            </a:r>
            <a:r>
              <a:rPr lang="en-US" sz="2400" dirty="0">
                <a:cs typeface="Calibri"/>
              </a:rPr>
              <a:t>3 years, there was no safety signal with alirocumab other than injection site reactions</a:t>
            </a:r>
          </a:p>
        </p:txBody>
      </p:sp>
    </p:spTree>
    <p:extLst>
      <p:ext uri="{BB962C8B-B14F-4D97-AF65-F5344CB8AC3E}">
        <p14:creationId xmlns:p14="http://schemas.microsoft.com/office/powerpoint/2010/main" val="21758688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5" name="Imagen 4" descr="logo whats n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4367" y="2100209"/>
            <a:ext cx="6175266" cy="1003938"/>
          </a:xfrm>
          <a:prstGeom prst="rect">
            <a:avLst/>
          </a:prstGeom>
        </p:spPr>
      </p:pic>
    </p:spTree>
    <p:extLst>
      <p:ext uri="{BB962C8B-B14F-4D97-AF65-F5344CB8AC3E}">
        <p14:creationId xmlns:p14="http://schemas.microsoft.com/office/powerpoint/2010/main" val="18408228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Study Hypothesis</a:t>
            </a:r>
          </a:p>
        </p:txBody>
      </p:sp>
      <p:sp>
        <p:nvSpPr>
          <p:cNvPr id="4" name="Espace réservé du contenu 3"/>
          <p:cNvSpPr>
            <a:spLocks noGrp="1"/>
          </p:cNvSpPr>
          <p:nvPr>
            <p:ph idx="1"/>
          </p:nvPr>
        </p:nvSpPr>
        <p:spPr/>
        <p:txBody>
          <a:bodyPr>
            <a:normAutofit/>
          </a:bodyPr>
          <a:lstStyle/>
          <a:p>
            <a:pPr marL="26670" indent="0">
              <a:lnSpc>
                <a:spcPct val="150000"/>
              </a:lnSpc>
              <a:spcBef>
                <a:spcPts val="1200"/>
              </a:spcBef>
              <a:buNone/>
            </a:pPr>
            <a:r>
              <a:rPr lang="en-GB" sz="2400" dirty="0"/>
              <a:t>Alirocumab, versus placebo, reduces cardiovascular (CV) morbidity and mortality after recent acute coronary syndrome (ACS) in patients with elevated levels of atherogenic lipoproteins despite intensive or maximum-tolerated statin therapy</a:t>
            </a:r>
            <a:endParaRPr lang="en-US" sz="2400" baseline="30000" dirty="0">
              <a:cs typeface="Calibri"/>
            </a:endParaRPr>
          </a:p>
        </p:txBody>
      </p:sp>
      <p:sp>
        <p:nvSpPr>
          <p:cNvPr id="2" name="TextBox 1"/>
          <p:cNvSpPr txBox="1"/>
          <p:nvPr/>
        </p:nvSpPr>
        <p:spPr>
          <a:xfrm>
            <a:off x="-12700" y="4842623"/>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spTree>
    <p:extLst>
      <p:ext uri="{BB962C8B-B14F-4D97-AF65-F5344CB8AC3E}">
        <p14:creationId xmlns:p14="http://schemas.microsoft.com/office/powerpoint/2010/main" val="3779373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67500" tIns="45720" rIns="91440" bIns="45720" rtlCol="0" anchor="ctr">
            <a:normAutofit/>
          </a:bodyPr>
          <a:lstStyle/>
          <a:p>
            <a:r>
              <a:rPr lang="en-US" dirty="0"/>
              <a:t>Main Inclusion Criteria</a:t>
            </a:r>
          </a:p>
        </p:txBody>
      </p:sp>
      <p:sp>
        <p:nvSpPr>
          <p:cNvPr id="3" name="Content Placeholder 2"/>
          <p:cNvSpPr>
            <a:spLocks noGrp="1"/>
          </p:cNvSpPr>
          <p:nvPr>
            <p:ph idx="1"/>
          </p:nvPr>
        </p:nvSpPr>
        <p:spPr>
          <a:xfrm>
            <a:off x="470018" y="1223890"/>
            <a:ext cx="8263783" cy="3706925"/>
          </a:xfrm>
        </p:spPr>
        <p:txBody>
          <a:bodyPr>
            <a:normAutofit lnSpcReduction="10000"/>
          </a:bodyPr>
          <a:lstStyle/>
          <a:p>
            <a:pPr marL="184150" lvl="1" indent="-168275">
              <a:lnSpc>
                <a:spcPct val="100000"/>
              </a:lnSpc>
              <a:spcBef>
                <a:spcPts val="0"/>
              </a:spcBef>
              <a:spcAft>
                <a:spcPts val="600"/>
              </a:spcAft>
            </a:pPr>
            <a:r>
              <a:rPr lang="en-US" b="1" dirty="0">
                <a:solidFill>
                  <a:srgbClr val="4682B4"/>
                </a:solidFill>
              </a:rPr>
              <a:t>Age</a:t>
            </a:r>
            <a:r>
              <a:rPr lang="en-US" dirty="0"/>
              <a:t> ≥40 years </a:t>
            </a:r>
          </a:p>
          <a:p>
            <a:pPr marL="176213" lvl="1" indent="-176213">
              <a:lnSpc>
                <a:spcPct val="100000"/>
              </a:lnSpc>
              <a:spcBef>
                <a:spcPts val="0"/>
              </a:spcBef>
            </a:pPr>
            <a:r>
              <a:rPr lang="en-US" b="1" dirty="0">
                <a:solidFill>
                  <a:srgbClr val="4682B4"/>
                </a:solidFill>
              </a:rPr>
              <a:t>ACS</a:t>
            </a:r>
          </a:p>
          <a:p>
            <a:pPr lvl="2">
              <a:lnSpc>
                <a:spcPct val="100000"/>
              </a:lnSpc>
              <a:spcBef>
                <a:spcPts val="0"/>
              </a:spcBef>
              <a:spcAft>
                <a:spcPts val="600"/>
              </a:spcAft>
            </a:pPr>
            <a:r>
              <a:rPr lang="en-US" dirty="0"/>
              <a:t>1 to 12 months prior to randomization</a:t>
            </a:r>
          </a:p>
          <a:p>
            <a:pPr lvl="2">
              <a:lnSpc>
                <a:spcPct val="100000"/>
              </a:lnSpc>
              <a:spcBef>
                <a:spcPts val="0"/>
              </a:spcBef>
              <a:spcAft>
                <a:spcPts val="600"/>
              </a:spcAft>
            </a:pPr>
            <a:r>
              <a:rPr lang="en-US" dirty="0"/>
              <a:t>Acute myocardial infarction (MI) or unstable angina</a:t>
            </a:r>
          </a:p>
          <a:p>
            <a:pPr marL="184150" lvl="1" indent="-168275">
              <a:lnSpc>
                <a:spcPct val="100000"/>
              </a:lnSpc>
              <a:spcBef>
                <a:spcPts val="0"/>
              </a:spcBef>
            </a:pPr>
            <a:r>
              <a:rPr lang="en-US" b="1" dirty="0">
                <a:solidFill>
                  <a:srgbClr val="4682B4"/>
                </a:solidFill>
              </a:rPr>
              <a:t>High-intensity statin therapy*</a:t>
            </a:r>
          </a:p>
          <a:p>
            <a:pPr lvl="2">
              <a:lnSpc>
                <a:spcPct val="100000"/>
              </a:lnSpc>
              <a:spcBef>
                <a:spcPts val="0"/>
              </a:spcBef>
              <a:spcAft>
                <a:spcPts val="600"/>
              </a:spcAft>
            </a:pPr>
            <a:r>
              <a:rPr lang="en-US" dirty="0"/>
              <a:t>Atorvastatin 40 to 80 mg daily </a:t>
            </a:r>
            <a:r>
              <a:rPr lang="en-US" dirty="0">
                <a:solidFill>
                  <a:srgbClr val="4682B4"/>
                </a:solidFill>
              </a:rPr>
              <a:t>or</a:t>
            </a:r>
          </a:p>
          <a:p>
            <a:pPr lvl="2">
              <a:lnSpc>
                <a:spcPct val="100000"/>
              </a:lnSpc>
              <a:spcBef>
                <a:spcPts val="0"/>
              </a:spcBef>
              <a:spcAft>
                <a:spcPts val="600"/>
              </a:spcAft>
            </a:pPr>
            <a:r>
              <a:rPr lang="en-US" dirty="0"/>
              <a:t>Rosuvastatin 20 to 40 mg daily </a:t>
            </a:r>
            <a:r>
              <a:rPr lang="en-US" dirty="0">
                <a:solidFill>
                  <a:srgbClr val="4682B4"/>
                </a:solidFill>
              </a:rPr>
              <a:t>or </a:t>
            </a:r>
          </a:p>
          <a:p>
            <a:pPr lvl="2">
              <a:lnSpc>
                <a:spcPct val="100000"/>
              </a:lnSpc>
              <a:spcBef>
                <a:spcPts val="0"/>
              </a:spcBef>
              <a:spcAft>
                <a:spcPts val="600"/>
              </a:spcAft>
            </a:pPr>
            <a:r>
              <a:rPr lang="en-US" dirty="0"/>
              <a:t>Maximum tolerated dose of one of these agents for ≥2 weeks </a:t>
            </a:r>
          </a:p>
          <a:p>
            <a:pPr marL="184150" lvl="1" indent="-168275">
              <a:lnSpc>
                <a:spcPct val="100000"/>
              </a:lnSpc>
              <a:spcBef>
                <a:spcPts val="0"/>
              </a:spcBef>
            </a:pPr>
            <a:r>
              <a:rPr lang="en-US" b="1" dirty="0">
                <a:solidFill>
                  <a:srgbClr val="4682B4"/>
                </a:solidFill>
              </a:rPr>
              <a:t>Inadequate control of lipids</a:t>
            </a:r>
            <a:endParaRPr lang="fr-FR" sz="2325" dirty="0">
              <a:solidFill>
                <a:srgbClr val="4682B4"/>
              </a:solidFill>
            </a:endParaRPr>
          </a:p>
          <a:p>
            <a:pPr lvl="2">
              <a:lnSpc>
                <a:spcPct val="100000"/>
              </a:lnSpc>
              <a:spcBef>
                <a:spcPts val="0"/>
              </a:spcBef>
              <a:spcAft>
                <a:spcPts val="600"/>
              </a:spcAft>
            </a:pPr>
            <a:r>
              <a:rPr lang="en-US" dirty="0"/>
              <a:t>LDL-C </a:t>
            </a:r>
            <a:r>
              <a:rPr lang="en-US" sz="1800" dirty="0"/>
              <a:t>≥</a:t>
            </a:r>
            <a:r>
              <a:rPr lang="en-US" dirty="0"/>
              <a:t>70 mg/dL (1.8 mmol/L) </a:t>
            </a:r>
            <a:r>
              <a:rPr lang="en-US" dirty="0">
                <a:solidFill>
                  <a:srgbClr val="4682B4"/>
                </a:solidFill>
              </a:rPr>
              <a:t>or</a:t>
            </a:r>
          </a:p>
          <a:p>
            <a:pPr lvl="2">
              <a:lnSpc>
                <a:spcPct val="100000"/>
              </a:lnSpc>
              <a:spcBef>
                <a:spcPts val="0"/>
              </a:spcBef>
              <a:spcAft>
                <a:spcPts val="600"/>
              </a:spcAft>
            </a:pPr>
            <a:r>
              <a:rPr lang="en-US" dirty="0"/>
              <a:t>Non-HDL-C </a:t>
            </a:r>
            <a:r>
              <a:rPr lang="en-US" sz="1800" dirty="0"/>
              <a:t>≥</a:t>
            </a:r>
            <a:r>
              <a:rPr lang="en-US" dirty="0"/>
              <a:t>100 mg/dL (2.6 mmol/L) </a:t>
            </a:r>
            <a:r>
              <a:rPr lang="en-US" dirty="0">
                <a:solidFill>
                  <a:srgbClr val="4682B4"/>
                </a:solidFill>
              </a:rPr>
              <a:t>or </a:t>
            </a:r>
          </a:p>
          <a:p>
            <a:pPr lvl="2">
              <a:lnSpc>
                <a:spcPct val="100000"/>
              </a:lnSpc>
              <a:spcBef>
                <a:spcPts val="0"/>
              </a:spcBef>
              <a:spcAft>
                <a:spcPts val="600"/>
              </a:spcAft>
            </a:pPr>
            <a:r>
              <a:rPr lang="en-US" dirty="0"/>
              <a:t>Apolipoprotein B </a:t>
            </a:r>
            <a:r>
              <a:rPr lang="en-US" sz="1800" dirty="0"/>
              <a:t>≥</a:t>
            </a:r>
            <a:r>
              <a:rPr lang="en-US" dirty="0"/>
              <a:t>80 mg/dL </a:t>
            </a:r>
          </a:p>
        </p:txBody>
      </p:sp>
      <p:sp>
        <p:nvSpPr>
          <p:cNvPr id="6" name="TextBox 5">
            <a:extLst>
              <a:ext uri="{FF2B5EF4-FFF2-40B4-BE49-F238E27FC236}">
                <a16:creationId xmlns:a16="http://schemas.microsoft.com/office/drawing/2014/main" id="{AA3BDABE-BF34-3D48-9E18-E5236C129AB6}"/>
              </a:ext>
            </a:extLst>
          </p:cNvPr>
          <p:cNvSpPr txBox="1"/>
          <p:nvPr/>
        </p:nvSpPr>
        <p:spPr>
          <a:xfrm>
            <a:off x="0" y="4681835"/>
            <a:ext cx="733962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*Patients not on statins were authorized to participate if tolerability issues were present and documented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spTree>
    <p:extLst>
      <p:ext uri="{BB962C8B-B14F-4D97-AF65-F5344CB8AC3E}">
        <p14:creationId xmlns:p14="http://schemas.microsoft.com/office/powerpoint/2010/main" val="1992527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Exclusion Criteria</a:t>
            </a:r>
          </a:p>
        </p:txBody>
      </p:sp>
      <p:sp>
        <p:nvSpPr>
          <p:cNvPr id="3" name="Content Placeholder 2"/>
          <p:cNvSpPr>
            <a:spLocks noGrp="1"/>
          </p:cNvSpPr>
          <p:nvPr>
            <p:ph idx="1"/>
          </p:nvPr>
        </p:nvSpPr>
        <p:spPr>
          <a:xfrm>
            <a:off x="659220" y="1199985"/>
            <a:ext cx="7910622" cy="3291096"/>
          </a:xfrm>
        </p:spPr>
        <p:txBody>
          <a:bodyPr numCol="2">
            <a:noAutofit/>
          </a:bodyPr>
          <a:lstStyle/>
          <a:p>
            <a:pPr lvl="0">
              <a:lnSpc>
                <a:spcPct val="100000"/>
              </a:lnSpc>
            </a:pPr>
            <a:r>
              <a:rPr lang="en-US" sz="1600" dirty="0"/>
              <a:t>Uncontrolled hypertension</a:t>
            </a:r>
            <a:endParaRPr lang="fr-FR" sz="1600" dirty="0"/>
          </a:p>
          <a:p>
            <a:pPr lvl="0">
              <a:lnSpc>
                <a:spcPct val="100000"/>
              </a:lnSpc>
            </a:pPr>
            <a:r>
              <a:rPr lang="en-US" sz="1600" dirty="0"/>
              <a:t>NYHA class III or IV heart failure; </a:t>
            </a:r>
          </a:p>
          <a:p>
            <a:pPr marL="180975" lvl="0" indent="0">
              <a:lnSpc>
                <a:spcPct val="100000"/>
              </a:lnSpc>
              <a:buNone/>
            </a:pPr>
            <a:r>
              <a:rPr lang="en-US" sz="1600" dirty="0"/>
              <a:t>LVEF &lt;25% if measured</a:t>
            </a:r>
            <a:endParaRPr lang="fr-FR" sz="1600" dirty="0"/>
          </a:p>
          <a:p>
            <a:pPr lvl="0">
              <a:lnSpc>
                <a:spcPct val="100000"/>
              </a:lnSpc>
            </a:pPr>
            <a:r>
              <a:rPr lang="en-US" sz="1600" dirty="0"/>
              <a:t>History of hemorrhagic stroke</a:t>
            </a:r>
            <a:endParaRPr lang="fr-FR" sz="1600" dirty="0"/>
          </a:p>
          <a:p>
            <a:pPr lvl="0">
              <a:lnSpc>
                <a:spcPct val="100000"/>
              </a:lnSpc>
            </a:pPr>
            <a:r>
              <a:rPr lang="en-US" sz="1600" dirty="0"/>
              <a:t>Fasting triglycerides &gt;400 mg/dL </a:t>
            </a:r>
          </a:p>
          <a:p>
            <a:pPr marL="182563" lvl="0" indent="0">
              <a:lnSpc>
                <a:spcPct val="100000"/>
              </a:lnSpc>
              <a:buNone/>
            </a:pPr>
            <a:r>
              <a:rPr lang="en-US" sz="1600" dirty="0"/>
              <a:t>(4.52 mmol/L)</a:t>
            </a:r>
            <a:endParaRPr lang="fr-FR" sz="1600" dirty="0"/>
          </a:p>
          <a:p>
            <a:pPr>
              <a:lnSpc>
                <a:spcPct val="100000"/>
              </a:lnSpc>
            </a:pPr>
            <a:r>
              <a:rPr lang="en-US" sz="1600" dirty="0"/>
              <a:t>Use of fibrates other than fenofibrate or fenofibric acid</a:t>
            </a:r>
            <a:r>
              <a:rPr lang="fr-FR" sz="1600" dirty="0"/>
              <a:t> </a:t>
            </a:r>
            <a:endParaRPr lang="en-US" sz="1600" dirty="0"/>
          </a:p>
          <a:p>
            <a:pPr lvl="0">
              <a:lnSpc>
                <a:spcPct val="100000"/>
              </a:lnSpc>
            </a:pPr>
            <a:r>
              <a:rPr lang="en-US" sz="1600" dirty="0"/>
              <a:t>Recurrent ACS within 2 weeks prior to randomization visit</a:t>
            </a:r>
            <a:endParaRPr lang="fr-FR" sz="1600" dirty="0"/>
          </a:p>
          <a:p>
            <a:pPr marL="357188" lvl="0" indent="-161925">
              <a:lnSpc>
                <a:spcPct val="100000"/>
              </a:lnSpc>
            </a:pPr>
            <a:r>
              <a:rPr lang="en-US" sz="1600" dirty="0"/>
              <a:t>Coronary revascularization performed within 2 weeks prior to randomization visit, or planned after randomization</a:t>
            </a:r>
            <a:endParaRPr lang="fr-FR" sz="1600" dirty="0"/>
          </a:p>
          <a:p>
            <a:pPr marL="357188" lvl="0" indent="-161925">
              <a:lnSpc>
                <a:spcPct val="100000"/>
              </a:lnSpc>
            </a:pPr>
            <a:r>
              <a:rPr lang="en-US" sz="1600" dirty="0"/>
              <a:t>Liver transaminases &gt;3 </a:t>
            </a:r>
            <a:r>
              <a:rPr lang="en-US" sz="1600" dirty="0">
                <a:solidFill>
                  <a:schemeClr val="dk1"/>
                </a:solidFill>
                <a:sym typeface="Symbol" pitchFamily="2" charset="2"/>
              </a:rPr>
              <a:t></a:t>
            </a:r>
            <a:r>
              <a:rPr lang="en-US" sz="1600" dirty="0"/>
              <a:t> ULN; </a:t>
            </a:r>
          </a:p>
          <a:p>
            <a:pPr marL="361950" lvl="0" indent="0">
              <a:lnSpc>
                <a:spcPct val="100000"/>
              </a:lnSpc>
              <a:buNone/>
            </a:pPr>
            <a:r>
              <a:rPr lang="en-US" sz="1600" dirty="0"/>
              <a:t>hepatitis B or C infection</a:t>
            </a:r>
          </a:p>
          <a:p>
            <a:pPr marL="357188" lvl="0" indent="-161925">
              <a:lnSpc>
                <a:spcPct val="100000"/>
              </a:lnSpc>
            </a:pPr>
            <a:r>
              <a:rPr lang="en-US" sz="1600" dirty="0"/>
              <a:t>Creatine kinase &gt;3 </a:t>
            </a:r>
            <a:r>
              <a:rPr lang="en-US" sz="1600" dirty="0">
                <a:solidFill>
                  <a:schemeClr val="dk1"/>
                </a:solidFill>
                <a:sym typeface="Symbol" pitchFamily="2" charset="2"/>
              </a:rPr>
              <a:t></a:t>
            </a:r>
            <a:r>
              <a:rPr lang="en-US" sz="1600" dirty="0"/>
              <a:t> ULN</a:t>
            </a:r>
          </a:p>
          <a:p>
            <a:pPr marL="357188" lvl="0" indent="-161925">
              <a:lnSpc>
                <a:spcPct val="100000"/>
              </a:lnSpc>
            </a:pPr>
            <a:r>
              <a:rPr lang="en-US" sz="1600" dirty="0"/>
              <a:t>eGFR &lt;30 mL/min/1.73 m</a:t>
            </a:r>
            <a:r>
              <a:rPr lang="en-US" sz="1600" baseline="30000" dirty="0"/>
              <a:t>2</a:t>
            </a:r>
            <a:r>
              <a:rPr lang="en-US" sz="1600" dirty="0"/>
              <a:t> </a:t>
            </a:r>
          </a:p>
          <a:p>
            <a:pPr marL="357188" lvl="0" indent="-161925">
              <a:lnSpc>
                <a:spcPct val="100000"/>
              </a:lnSpc>
            </a:pPr>
            <a:r>
              <a:rPr lang="en-US" sz="1600" dirty="0"/>
              <a:t>Positive pregnancy test</a:t>
            </a:r>
            <a:endParaRPr lang="fr-FR" sz="1600" dirty="0"/>
          </a:p>
        </p:txBody>
      </p:sp>
      <p:sp>
        <p:nvSpPr>
          <p:cNvPr id="4" name="TextBox 3">
            <a:extLst>
              <a:ext uri="{FF2B5EF4-FFF2-40B4-BE49-F238E27FC236}">
                <a16:creationId xmlns:a16="http://schemas.microsoft.com/office/drawing/2014/main" id="{F2425B4B-14DD-EE40-94E9-E5CC8180E891}"/>
              </a:ext>
            </a:extLst>
          </p:cNvPr>
          <p:cNvSpPr txBox="1"/>
          <p:nvPr/>
        </p:nvSpPr>
        <p:spPr>
          <a:xfrm>
            <a:off x="0" y="4681835"/>
            <a:ext cx="562994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eGFR, estimated glomerular filtration rate; ULN, upper limit of normal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866014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28375" y="1310723"/>
            <a:ext cx="6241254" cy="1724855"/>
          </a:xfrm>
        </p:spPr>
        <p:txBody>
          <a:bodyPr>
            <a:noAutofit/>
          </a:bodyPr>
          <a:lstStyle/>
          <a:p>
            <a:pPr marL="0" indent="0">
              <a:lnSpc>
                <a:spcPct val="110000"/>
              </a:lnSpc>
              <a:buNone/>
            </a:pPr>
            <a:r>
              <a:rPr lang="en-US" sz="2000" b="1" dirty="0"/>
              <a:t>Time of first occurrence of:</a:t>
            </a:r>
          </a:p>
          <a:p>
            <a:pPr marL="231775" lvl="1" indent="-222250">
              <a:lnSpc>
                <a:spcPct val="110000"/>
              </a:lnSpc>
            </a:pPr>
            <a:r>
              <a:rPr lang="en-US" sz="2000" b="1" dirty="0"/>
              <a:t>Coronary heart disease (CHD) death, or</a:t>
            </a:r>
          </a:p>
          <a:p>
            <a:pPr marL="231775" lvl="1" indent="-222250">
              <a:lnSpc>
                <a:spcPct val="110000"/>
              </a:lnSpc>
            </a:pPr>
            <a:r>
              <a:rPr lang="en-US" sz="2000" b="1" dirty="0"/>
              <a:t>Non-fatal MI, or</a:t>
            </a:r>
          </a:p>
          <a:p>
            <a:pPr marL="231775" lvl="1" indent="-222250">
              <a:lnSpc>
                <a:spcPct val="110000"/>
              </a:lnSpc>
            </a:pPr>
            <a:r>
              <a:rPr lang="en-US" sz="2000" b="1" dirty="0"/>
              <a:t>Fatal or non-fatal ischemic stroke, or </a:t>
            </a:r>
          </a:p>
          <a:p>
            <a:pPr marL="231775" lvl="1" indent="-222250">
              <a:lnSpc>
                <a:spcPct val="110000"/>
              </a:lnSpc>
            </a:pPr>
            <a:r>
              <a:rPr lang="en-US" sz="2000" b="1" dirty="0"/>
              <a:t>Unstable angina requiring hospitalization*</a:t>
            </a:r>
          </a:p>
        </p:txBody>
      </p:sp>
      <p:sp>
        <p:nvSpPr>
          <p:cNvPr id="6" name="Title 5">
            <a:extLst>
              <a:ext uri="{FF2B5EF4-FFF2-40B4-BE49-F238E27FC236}">
                <a16:creationId xmlns:a16="http://schemas.microsoft.com/office/drawing/2014/main" id="{6E251B37-54B9-CB45-8768-EA0BD2FB450A}"/>
              </a:ext>
            </a:extLst>
          </p:cNvPr>
          <p:cNvSpPr>
            <a:spLocks noGrp="1"/>
          </p:cNvSpPr>
          <p:nvPr>
            <p:ph type="title"/>
          </p:nvPr>
        </p:nvSpPr>
        <p:spPr/>
        <p:txBody>
          <a:bodyPr/>
          <a:lstStyle/>
          <a:p>
            <a:r>
              <a:rPr lang="en-US" dirty="0"/>
              <a:t>Primary Efficacy Outcome</a:t>
            </a:r>
          </a:p>
        </p:txBody>
      </p:sp>
      <p:sp>
        <p:nvSpPr>
          <p:cNvPr id="2" name="TextBox 1"/>
          <p:cNvSpPr txBox="1"/>
          <p:nvPr/>
        </p:nvSpPr>
        <p:spPr>
          <a:xfrm>
            <a:off x="119743" y="3474882"/>
            <a:ext cx="871497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mn-cs"/>
              </a:rPr>
              <a:t>All outcomes adjudicated by the Clinical Events Committee</a:t>
            </a:r>
            <a:r>
              <a:rPr kumimoji="0" lang="en-US" sz="1400" b="0" i="0" u="none" strike="noStrike" kern="1200" cap="none" spc="0" normalizeH="0" baseline="0" noProof="0" dirty="0">
                <a:ln>
                  <a:noFill/>
                </a:ln>
                <a:solidFill>
                  <a:prstClr val="black"/>
                </a:solidFill>
                <a:effectLst/>
                <a:uLnTx/>
                <a:uFillTx/>
                <a:latin typeface="Calibri"/>
                <a:ea typeface="+mn-ea"/>
                <a:cs typeface="+mn-cs"/>
              </a:rPr>
              <a:t>, under the auspices of the Duke Clinical Research Institute (DCRI). Members were unaware of treatment assignment and lipid levels</a:t>
            </a:r>
            <a:endParaRPr kumimoji="0" lang="fr-FR"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TextBox 4">
            <a:extLst>
              <a:ext uri="{FF2B5EF4-FFF2-40B4-BE49-F238E27FC236}">
                <a16:creationId xmlns:a16="http://schemas.microsoft.com/office/drawing/2014/main" id="{AE9D14A6-52D9-4C42-8B9A-FD5F383350EC}"/>
              </a:ext>
            </a:extLst>
          </p:cNvPr>
          <p:cNvSpPr txBox="1"/>
          <p:nvPr/>
        </p:nvSpPr>
        <p:spPr>
          <a:xfrm>
            <a:off x="106935" y="4078386"/>
            <a:ext cx="7164722" cy="769441"/>
          </a:xfrm>
          <a:prstGeom prst="rect">
            <a:avLst/>
          </a:prstGeom>
          <a:solidFill>
            <a:schemeClr val="accent3">
              <a:lumMod val="20000"/>
              <a:lumOff val="8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*Required all of the following:</a:t>
            </a:r>
          </a:p>
          <a:p>
            <a:pPr marL="231775" marR="0" lvl="0" indent="-231775" algn="l" defTabSz="914400" rtl="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Hospital admission &gt;23 h for MI symptoms, </a:t>
            </a:r>
            <a:r>
              <a:rPr kumimoji="0" lang="en-GB" sz="1100" b="1" i="0" u="none" strike="noStrike" kern="1200" cap="none" spc="0" normalizeH="0" baseline="0" noProof="0" dirty="0">
                <a:ln>
                  <a:noFill/>
                </a:ln>
                <a:solidFill>
                  <a:prstClr val="black"/>
                </a:solidFill>
                <a:effectLst/>
                <a:uLnTx/>
                <a:uFillTx/>
                <a:latin typeface="Calibri"/>
                <a:ea typeface="+mn-ea"/>
                <a:cs typeface="+mn-cs"/>
                <a:sym typeface="Symbol" pitchFamily="2" charset="2"/>
              </a:rPr>
              <a:t></a:t>
            </a:r>
            <a:r>
              <a:rPr kumimoji="0" lang="en-GB" sz="1100" b="0" i="0" u="none" strike="noStrike" kern="1200" cap="none" spc="0" normalizeH="0" baseline="0" noProof="0" dirty="0">
                <a:ln>
                  <a:noFill/>
                </a:ln>
                <a:solidFill>
                  <a:prstClr val="black"/>
                </a:solidFill>
                <a:effectLst/>
                <a:uLnTx/>
                <a:uFillTx/>
                <a:latin typeface="Calibri"/>
                <a:ea typeface="+mn-ea"/>
                <a:cs typeface="+mn-cs"/>
              </a:rPr>
              <a:t> </a:t>
            </a:r>
            <a:r>
              <a:rPr kumimoji="0" lang="en-US" sz="1100" b="0" i="0" u="none" strike="noStrike" kern="1200" cap="none" spc="0" normalizeH="0" baseline="0" noProof="0" dirty="0">
                <a:ln>
                  <a:noFill/>
                </a:ln>
                <a:solidFill>
                  <a:prstClr val="black"/>
                </a:solidFill>
                <a:effectLst/>
                <a:uLnTx/>
                <a:uFillTx/>
                <a:latin typeface="Calibri"/>
                <a:ea typeface="+mn-ea"/>
                <a:cs typeface="+mn-cs"/>
              </a:rPr>
              <a:t> tempo in prior 48 hours and/or ≥20 min of chest discomfort at rest</a:t>
            </a:r>
          </a:p>
          <a:p>
            <a:pPr marL="231775" marR="0" lvl="0" indent="-231775" algn="l" defTabSz="914400" rtl="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New ECG findings consistent with ischemia or infarction</a:t>
            </a:r>
          </a:p>
          <a:p>
            <a:pPr marL="231775" marR="0" lvl="0" indent="-231775" algn="l" defTabSz="914400" rtl="0" eaLnBrk="1" fontAlgn="auto" latinLnBrk="0" hangingPunct="1">
              <a:lnSpc>
                <a:spcPct val="100000"/>
              </a:lnSpc>
              <a:spcBef>
                <a:spcPts val="0"/>
              </a:spcBef>
              <a:spcAft>
                <a:spcPts val="0"/>
              </a:spcAft>
              <a:buClrTx/>
              <a:buSzTx/>
              <a:buFontTx/>
              <a:buAutoNum type="arabicPeriod"/>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Angiographically significant obstructive coronary disease</a:t>
            </a:r>
          </a:p>
        </p:txBody>
      </p:sp>
      <p:sp>
        <p:nvSpPr>
          <p:cNvPr id="8" name="TextBox 7">
            <a:extLst>
              <a:ext uri="{FF2B5EF4-FFF2-40B4-BE49-F238E27FC236}">
                <a16:creationId xmlns:a16="http://schemas.microsoft.com/office/drawing/2014/main" id="{1CB5F2B7-E45B-8F4F-9BA7-CC7CB9CE4EC0}"/>
              </a:ext>
            </a:extLst>
          </p:cNvPr>
          <p:cNvSpPr txBox="1"/>
          <p:nvPr/>
        </p:nvSpPr>
        <p:spPr>
          <a:xfrm>
            <a:off x="-12700" y="4842623"/>
            <a:ext cx="6523463"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a:ea typeface="+mn-ea"/>
                <a:cs typeface="+mn-cs"/>
              </a:rPr>
              <a:t>Schwartz GG, et al. Am Heart J 2014;168:682-689.e1. </a:t>
            </a:r>
          </a:p>
        </p:txBody>
      </p:sp>
    </p:spTree>
    <p:extLst>
      <p:ext uri="{BB962C8B-B14F-4D97-AF65-F5344CB8AC3E}">
        <p14:creationId xmlns:p14="http://schemas.microsoft.com/office/powerpoint/2010/main" val="9869563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US" dirty="0"/>
              <a:t>Major Secondary Efficacy Endpoints</a:t>
            </a:r>
          </a:p>
        </p:txBody>
      </p:sp>
      <p:sp>
        <p:nvSpPr>
          <p:cNvPr id="3" name="Espace réservé du contenu 2"/>
          <p:cNvSpPr>
            <a:spLocks noGrp="1"/>
          </p:cNvSpPr>
          <p:nvPr>
            <p:ph idx="1"/>
          </p:nvPr>
        </p:nvSpPr>
        <p:spPr>
          <a:xfrm>
            <a:off x="647257" y="1304672"/>
            <a:ext cx="7868093" cy="3238664"/>
          </a:xfrm>
        </p:spPr>
        <p:txBody>
          <a:bodyPr>
            <a:normAutofit fontScale="92500" lnSpcReduction="10000"/>
          </a:bodyPr>
          <a:lstStyle/>
          <a:p>
            <a:pPr marL="0" indent="0">
              <a:lnSpc>
                <a:spcPct val="120000"/>
              </a:lnSpc>
              <a:spcBef>
                <a:spcPts val="0"/>
              </a:spcBef>
              <a:spcAft>
                <a:spcPts val="600"/>
              </a:spcAft>
              <a:buNone/>
            </a:pPr>
            <a:r>
              <a:rPr lang="en-US" sz="1800" dirty="0"/>
              <a:t>Tested in the following hierarchical sequence:</a:t>
            </a:r>
            <a:endParaRPr lang="en-US" sz="500" dirty="0"/>
          </a:p>
          <a:p>
            <a:pPr>
              <a:lnSpc>
                <a:spcPct val="120000"/>
              </a:lnSpc>
              <a:spcBef>
                <a:spcPts val="0"/>
              </a:spcBef>
              <a:spcAft>
                <a:spcPts val="600"/>
              </a:spcAft>
            </a:pPr>
            <a:r>
              <a:rPr lang="en-US" sz="1800" b="1" dirty="0">
                <a:solidFill>
                  <a:srgbClr val="4682B4"/>
                </a:solidFill>
              </a:rPr>
              <a:t>CHD event</a:t>
            </a:r>
            <a:r>
              <a:rPr lang="en-US" sz="1800" dirty="0">
                <a:solidFill>
                  <a:srgbClr val="4682B4"/>
                </a:solidFill>
              </a:rPr>
              <a:t>: </a:t>
            </a:r>
            <a:r>
              <a:rPr lang="en-US" sz="1800" dirty="0"/>
              <a:t>CHD death, non-fatal MI, unstable angina requiring hospitalization, or ischemia-driven coronary revascularization*</a:t>
            </a:r>
          </a:p>
          <a:p>
            <a:pPr>
              <a:lnSpc>
                <a:spcPct val="120000"/>
              </a:lnSpc>
              <a:spcBef>
                <a:spcPts val="0"/>
              </a:spcBef>
              <a:spcAft>
                <a:spcPts val="600"/>
              </a:spcAft>
            </a:pPr>
            <a:r>
              <a:rPr lang="en-US" sz="1800" b="1" dirty="0">
                <a:solidFill>
                  <a:srgbClr val="4682B4"/>
                </a:solidFill>
              </a:rPr>
              <a:t>Major CHD event</a:t>
            </a:r>
            <a:r>
              <a:rPr lang="en-US" sz="1800" dirty="0">
                <a:solidFill>
                  <a:srgbClr val="4682B4"/>
                </a:solidFill>
              </a:rPr>
              <a:t>: </a:t>
            </a:r>
            <a:r>
              <a:rPr lang="en-US" sz="1800" dirty="0"/>
              <a:t>CHD death or non-fatal MI</a:t>
            </a:r>
          </a:p>
          <a:p>
            <a:pPr>
              <a:lnSpc>
                <a:spcPct val="120000"/>
              </a:lnSpc>
              <a:spcBef>
                <a:spcPts val="0"/>
              </a:spcBef>
              <a:spcAft>
                <a:spcPts val="600"/>
              </a:spcAft>
            </a:pPr>
            <a:r>
              <a:rPr lang="en-US" sz="1800" b="1" dirty="0">
                <a:solidFill>
                  <a:srgbClr val="4682B4"/>
                </a:solidFill>
              </a:rPr>
              <a:t>CV event: </a:t>
            </a:r>
            <a:r>
              <a:rPr lang="en-US" sz="1800" dirty="0"/>
              <a:t>CV death, non-fatal CHD event, or non-fatal ischemic stroke</a:t>
            </a:r>
          </a:p>
          <a:p>
            <a:pPr>
              <a:lnSpc>
                <a:spcPct val="120000"/>
              </a:lnSpc>
              <a:spcBef>
                <a:spcPts val="0"/>
              </a:spcBef>
              <a:spcAft>
                <a:spcPts val="600"/>
              </a:spcAft>
            </a:pPr>
            <a:r>
              <a:rPr lang="en-US" sz="1800" b="1" dirty="0">
                <a:solidFill>
                  <a:srgbClr val="4682B4"/>
                </a:solidFill>
              </a:rPr>
              <a:t>All-cause death, non-fatal MI, non-fatal ischemic stroke</a:t>
            </a:r>
          </a:p>
          <a:p>
            <a:pPr>
              <a:lnSpc>
                <a:spcPct val="120000"/>
              </a:lnSpc>
              <a:spcBef>
                <a:spcPts val="0"/>
              </a:spcBef>
              <a:spcAft>
                <a:spcPts val="600"/>
              </a:spcAft>
            </a:pPr>
            <a:r>
              <a:rPr lang="en-US" sz="1800" b="1" dirty="0">
                <a:solidFill>
                  <a:srgbClr val="4682B4"/>
                </a:solidFill>
              </a:rPr>
              <a:t>CHD death</a:t>
            </a:r>
          </a:p>
          <a:p>
            <a:pPr>
              <a:lnSpc>
                <a:spcPct val="120000"/>
              </a:lnSpc>
              <a:spcBef>
                <a:spcPts val="0"/>
              </a:spcBef>
              <a:spcAft>
                <a:spcPts val="600"/>
              </a:spcAft>
            </a:pPr>
            <a:r>
              <a:rPr lang="en-US" sz="1800" b="1" dirty="0">
                <a:solidFill>
                  <a:srgbClr val="4682B4"/>
                </a:solidFill>
              </a:rPr>
              <a:t>CV death</a:t>
            </a:r>
          </a:p>
          <a:p>
            <a:pPr>
              <a:lnSpc>
                <a:spcPct val="120000"/>
              </a:lnSpc>
              <a:spcBef>
                <a:spcPts val="0"/>
              </a:spcBef>
              <a:spcAft>
                <a:spcPts val="600"/>
              </a:spcAft>
            </a:pPr>
            <a:r>
              <a:rPr lang="en-US" sz="1800" b="1" dirty="0">
                <a:solidFill>
                  <a:srgbClr val="4682B4"/>
                </a:solidFill>
              </a:rPr>
              <a:t>All-cause death</a:t>
            </a:r>
          </a:p>
        </p:txBody>
      </p:sp>
      <p:sp>
        <p:nvSpPr>
          <p:cNvPr id="6" name="Rectangle 5"/>
          <p:cNvSpPr/>
          <p:nvPr/>
        </p:nvSpPr>
        <p:spPr>
          <a:xfrm>
            <a:off x="69157" y="4628902"/>
            <a:ext cx="7407408" cy="430887"/>
          </a:xfrm>
          <a:prstGeom prst="rect">
            <a:avLst/>
          </a:prstGeom>
          <a:solidFill>
            <a:schemeClr val="accent3">
              <a:lumMod val="20000"/>
              <a:lumOff val="80000"/>
            </a:schemeClr>
          </a:solidFill>
        </p:spPr>
        <p:txBody>
          <a:bodyPr wrap="square"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a:ea typeface="+mn-ea"/>
                <a:cs typeface="+mn-cs"/>
              </a:rPr>
              <a:t>*Revascularization performed because of recurrent ACS, new or progressive symptoms of myocardial ischemia or new or progressive abnormalities on functional testing, except revascularization due to restenosis at a prior coronary intervention site.</a:t>
            </a:r>
          </a:p>
        </p:txBody>
      </p:sp>
    </p:spTree>
    <p:extLst>
      <p:ext uri="{BB962C8B-B14F-4D97-AF65-F5344CB8AC3E}">
        <p14:creationId xmlns:p14="http://schemas.microsoft.com/office/powerpoint/2010/main" val="208457431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5_Fireball">
  <a:themeElements>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fontScheme name="2_Firebal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b"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accent1"/>
            </a:solidFill>
            <a:effectLst/>
            <a:latin typeface="Arial" charset="0"/>
          </a:defRPr>
        </a:defPPr>
      </a:lstStyle>
    </a:lnDef>
  </a:objectDefaults>
  <a:extraClrSchemeLst>
    <a:extraClrScheme>
      <a:clrScheme name="2_Fireball 1">
        <a:dk1>
          <a:srgbClr val="5F5F5F"/>
        </a:dk1>
        <a:lt1>
          <a:srgbClr val="FFFFCC"/>
        </a:lt1>
        <a:dk2>
          <a:srgbClr val="000000"/>
        </a:dk2>
        <a:lt2>
          <a:srgbClr val="FFCC66"/>
        </a:lt2>
        <a:accent1>
          <a:srgbClr val="FF9933"/>
        </a:accent1>
        <a:accent2>
          <a:srgbClr val="CC0066"/>
        </a:accent2>
        <a:accent3>
          <a:srgbClr val="AAAAAA"/>
        </a:accent3>
        <a:accent4>
          <a:srgbClr val="DADAAE"/>
        </a:accent4>
        <a:accent5>
          <a:srgbClr val="FFCAAD"/>
        </a:accent5>
        <a:accent6>
          <a:srgbClr val="B9005C"/>
        </a:accent6>
        <a:hlink>
          <a:srgbClr val="CC00CC"/>
        </a:hlink>
        <a:folHlink>
          <a:srgbClr val="990099"/>
        </a:folHlink>
      </a:clrScheme>
      <a:clrMap bg1="dk2" tx1="lt1" bg2="dk1" tx2="lt2" accent1="accent1" accent2="accent2" accent3="accent3" accent4="accent4" accent5="accent5" accent6="accent6" hlink="hlink" folHlink="folHlink"/>
    </a:extraClrScheme>
    <a:extraClrScheme>
      <a:clrScheme name="2_Fireball 2">
        <a:dk1>
          <a:srgbClr val="000000"/>
        </a:dk1>
        <a:lt1>
          <a:srgbClr val="FFFFFF"/>
        </a:lt1>
        <a:dk2>
          <a:srgbClr val="FF9900"/>
        </a:dk2>
        <a:lt2>
          <a:srgbClr val="5F5F5F"/>
        </a:lt2>
        <a:accent1>
          <a:srgbClr val="FF9933"/>
        </a:accent1>
        <a:accent2>
          <a:srgbClr val="CC0066"/>
        </a:accent2>
        <a:accent3>
          <a:srgbClr val="FFFFFF"/>
        </a:accent3>
        <a:accent4>
          <a:srgbClr val="000000"/>
        </a:accent4>
        <a:accent5>
          <a:srgbClr val="FFCAAD"/>
        </a:accent5>
        <a:accent6>
          <a:srgbClr val="B9005C"/>
        </a:accent6>
        <a:hlink>
          <a:srgbClr val="CC00CC"/>
        </a:hlink>
        <a:folHlink>
          <a:srgbClr val="990099"/>
        </a:folHlink>
      </a:clrScheme>
      <a:clrMap bg1="lt1" tx1="dk1" bg2="lt2" tx2="dk2" accent1="accent1" accent2="accent2" accent3="accent3" accent4="accent4" accent5="accent5" accent6="accent6" hlink="hlink" folHlink="folHlink"/>
    </a:extraClrScheme>
    <a:extraClrScheme>
      <a:clrScheme name="2_Fireball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99C812-CBFF-4B7B-947F-42D4271A4148}"/>
</file>

<file path=customXml/itemProps2.xml><?xml version="1.0" encoding="utf-8"?>
<ds:datastoreItem xmlns:ds="http://schemas.openxmlformats.org/officeDocument/2006/customXml" ds:itemID="{B4376FC3-927D-42BA-A4A7-2B3CF81E920E}"/>
</file>

<file path=customXml/itemProps3.xml><?xml version="1.0" encoding="utf-8"?>
<ds:datastoreItem xmlns:ds="http://schemas.openxmlformats.org/officeDocument/2006/customXml" ds:itemID="{CB932FD4-AE12-45BE-94D1-22F7F8047AFE}"/>
</file>

<file path=docProps/app.xml><?xml version="1.0" encoding="utf-8"?>
<Properties xmlns="http://schemas.openxmlformats.org/officeDocument/2006/extended-properties" xmlns:vt="http://schemas.openxmlformats.org/officeDocument/2006/docPropsVTypes">
  <TotalTime>1996</TotalTime>
  <Words>3979</Words>
  <Application>Microsoft Office PowerPoint</Application>
  <PresentationFormat>Presentación en pantalla (16:9)</PresentationFormat>
  <Paragraphs>789</Paragraphs>
  <Slides>48</Slides>
  <Notes>32</Notes>
  <HiddenSlides>0</HiddenSlides>
  <MMClips>0</MMClips>
  <ScaleCrop>false</ScaleCrop>
  <HeadingPairs>
    <vt:vector size="6" baseType="variant">
      <vt:variant>
        <vt:lpstr>Fuentes usadas</vt:lpstr>
      </vt:variant>
      <vt:variant>
        <vt:i4>8</vt:i4>
      </vt:variant>
      <vt:variant>
        <vt:lpstr>Tema</vt:lpstr>
      </vt:variant>
      <vt:variant>
        <vt:i4>4</vt:i4>
      </vt:variant>
      <vt:variant>
        <vt:lpstr>Títulos de diapositiva</vt:lpstr>
      </vt:variant>
      <vt:variant>
        <vt:i4>48</vt:i4>
      </vt:variant>
    </vt:vector>
  </HeadingPairs>
  <TitlesOfParts>
    <vt:vector size="60" baseType="lpstr">
      <vt:lpstr>Arial</vt:lpstr>
      <vt:lpstr>Arial Black</vt:lpstr>
      <vt:lpstr>Calibri</vt:lpstr>
      <vt:lpstr>Calibri Light</vt:lpstr>
      <vt:lpstr>Constantia</vt:lpstr>
      <vt:lpstr>Symbol</vt:lpstr>
      <vt:lpstr>Verdana</vt:lpstr>
      <vt:lpstr>Wingdings</vt:lpstr>
      <vt:lpstr>Tema de Office</vt:lpstr>
      <vt:lpstr>5_Tema de Office</vt:lpstr>
      <vt:lpstr>5_Fireball</vt:lpstr>
      <vt:lpstr>Office Theme</vt:lpstr>
      <vt:lpstr>Nuevas evidencias en el tratamiento  de las dislipemias</vt:lpstr>
      <vt:lpstr>The ODYSSEY OUTCOMES Trial: Topline Results   Alirocumab in Patients After Acute Coronary Syndrome </vt:lpstr>
      <vt:lpstr>Residual Risk After Acute Coronary Syndrome</vt:lpstr>
      <vt:lpstr>Alirocumab</vt:lpstr>
      <vt:lpstr>Study Hypothesis</vt:lpstr>
      <vt:lpstr>Main Inclusion Criteria</vt:lpstr>
      <vt:lpstr>Key Exclusion Criteria</vt:lpstr>
      <vt:lpstr>Primary Efficacy Outcome</vt:lpstr>
      <vt:lpstr>Major Secondary Efficacy Endpoints</vt:lpstr>
      <vt:lpstr>Other Secondary and Safety Endpoints</vt:lpstr>
      <vt:lpstr>Treatment Assignment</vt:lpstr>
      <vt:lpstr>A Target Range for LDL-C</vt:lpstr>
      <vt:lpstr>Statistical Considerations</vt:lpstr>
      <vt:lpstr>ODYSSEY OUTCOMES: 18,924 patients randomized at 1315 sites in 57 countries, Nov 2, 2012 − Nov 11, 2017</vt:lpstr>
      <vt:lpstr>Patient Disposition</vt:lpstr>
      <vt:lpstr>Baseline Demographics</vt:lpstr>
      <vt:lpstr>Baseline Index Events</vt:lpstr>
      <vt:lpstr>Baseline Lipid Characteristics</vt:lpstr>
      <vt:lpstr>Baseline Lipid-Lowering Therapy</vt:lpstr>
      <vt:lpstr>Guideline-Recommended Post-ACS Medications</vt:lpstr>
      <vt:lpstr>LDL-C: ITT and On-Treatment Analyses</vt:lpstr>
      <vt:lpstr>LDL-C: On-Treatment Analysis</vt:lpstr>
      <vt:lpstr>Primary Efficacy Endpoint: MACE</vt:lpstr>
      <vt:lpstr>Primary Efficacy and Components</vt:lpstr>
      <vt:lpstr>Main Secondary Efficacy Endpoints: Hierarchical Testing</vt:lpstr>
      <vt:lpstr>All-Cause Death</vt:lpstr>
      <vt:lpstr>Other Efficacy Endpoints</vt:lpstr>
      <vt:lpstr>Primary Efficacy in Main Prespecified Subgroups</vt:lpstr>
      <vt:lpstr>Primary Efficacy in Main Prespecified Subgroups</vt:lpstr>
      <vt:lpstr>Post Hoc Analysis: All-Cause Death by Baseline LDL-C Subgroups </vt:lpstr>
      <vt:lpstr>Efficacy: Subgroup with Baseline LDL-C 100 mg/dL (Median Baseline LDL-C 118 mg/dL)</vt:lpstr>
      <vt:lpstr>Safety (1)</vt:lpstr>
      <vt:lpstr>Safety (2)</vt:lpstr>
      <vt:lpstr>Conclusions</vt:lpstr>
      <vt:lpstr>Clinical Perspective</vt:lpstr>
      <vt:lpstr>ODYSSEY OUTCOMES National Leaders</vt:lpstr>
      <vt:lpstr>ODYSSEY OUTCOMES Committees</vt:lpstr>
      <vt:lpstr>ODYSSEY OUTCOMES Trial Organization</vt:lpstr>
      <vt:lpstr>Statistical Considerations</vt:lpstr>
      <vt:lpstr>A Target Range for LDL-C</vt:lpstr>
      <vt:lpstr>A Target Range for LDL-C</vt:lpstr>
      <vt:lpstr>A Target Range for LDL-C</vt:lpstr>
      <vt:lpstr>Primary Efficacy Endpoint: MACE</vt:lpstr>
      <vt:lpstr>Primary Efficacy in Main Prespecified Subgroups</vt:lpstr>
      <vt:lpstr>Primary Efficacy in Main Prespecified Subgroups</vt:lpstr>
      <vt:lpstr>Post Hoc Analysis: All-Cause Death by Baseline LDL-C Subgroups </vt:lpstr>
      <vt:lpstr>Clinical Perspective</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Ana</dc:creator>
  <cp:lastModifiedBy>Andrés Montserrat Sierra</cp:lastModifiedBy>
  <cp:revision>60</cp:revision>
  <dcterms:created xsi:type="dcterms:W3CDTF">2018-03-23T10:47:05Z</dcterms:created>
  <dcterms:modified xsi:type="dcterms:W3CDTF">2019-06-25T13:04:49Z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0x0101002EB6916E2FA23742BB0CC296FD5401EC</vt:lpwstr>
  </property>
</Properties>
</file>