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83" r:id="rId2"/>
    <p:sldId id="257" r:id="rId3"/>
    <p:sldId id="285" r:id="rId4"/>
    <p:sldId id="284" r:id="rId5"/>
    <p:sldId id="273" r:id="rId6"/>
    <p:sldId id="256" r:id="rId7"/>
    <p:sldId id="259" r:id="rId8"/>
    <p:sldId id="263" r:id="rId9"/>
    <p:sldId id="262" r:id="rId10"/>
    <p:sldId id="264" r:id="rId11"/>
    <p:sldId id="261" r:id="rId12"/>
    <p:sldId id="265" r:id="rId13"/>
    <p:sldId id="274" r:id="rId14"/>
    <p:sldId id="266" r:id="rId15"/>
    <p:sldId id="267" r:id="rId16"/>
    <p:sldId id="268" r:id="rId17"/>
    <p:sldId id="271" r:id="rId18"/>
    <p:sldId id="269" r:id="rId19"/>
    <p:sldId id="276" r:id="rId20"/>
    <p:sldId id="272" r:id="rId21"/>
    <p:sldId id="275" r:id="rId22"/>
    <p:sldId id="280" r:id="rId23"/>
    <p:sldId id="281" r:id="rId24"/>
    <p:sldId id="258" r:id="rId25"/>
    <p:sldId id="282" r:id="rId26"/>
    <p:sldId id="260" r:id="rId27"/>
    <p:sldId id="286" r:id="rId28"/>
  </p:sldIdLst>
  <p:sldSz cx="9144000" cy="5143500" type="screen16x9"/>
  <p:notesSz cx="6858000" cy="9144000"/>
  <p:defaultTex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2F2F"/>
    <a:srgbClr val="BDCD51"/>
    <a:srgbClr val="8FA832"/>
    <a:srgbClr val="6D8D33"/>
    <a:srgbClr val="0846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94643" autoAdjust="0"/>
  </p:normalViewPr>
  <p:slideViewPr>
    <p:cSldViewPr snapToGrid="0" snapToObjects="1">
      <p:cViewPr varScale="1">
        <p:scale>
          <a:sx n="85" d="100"/>
          <a:sy n="85" d="100"/>
        </p:scale>
        <p:origin x="852" y="7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113607774646904"/>
          <c:y val="0.13283869944311938"/>
          <c:w val="0.88886392225353295"/>
          <c:h val="0.64423156592525266"/>
        </c:manualLayout>
      </c:layout>
      <c:barChart>
        <c:barDir val="col"/>
        <c:grouping val="clustered"/>
        <c:varyColors val="0"/>
        <c:ser>
          <c:idx val="0"/>
          <c:order val="0"/>
          <c:tx>
            <c:strRef>
              <c:f>Hoja1!$B$1</c:f>
              <c:strCache>
                <c:ptCount val="1"/>
                <c:pt idx="0">
                  <c:v>Prev 1ª</c:v>
                </c:pt>
              </c:strCache>
            </c:strRef>
          </c:tx>
          <c:spPr>
            <a:solidFill>
              <a:srgbClr val="FF0000"/>
            </a:solidFill>
            <a:ln>
              <a:solidFill>
                <a:srgbClr val="FFC000"/>
              </a:solidFill>
            </a:ln>
          </c:spPr>
          <c:invertIfNegative val="0"/>
          <c:dPt>
            <c:idx val="1"/>
            <c:invertIfNegative val="0"/>
            <c:bubble3D val="0"/>
            <c:spPr>
              <a:solidFill>
                <a:srgbClr val="FFC000"/>
              </a:solidFill>
              <a:ln>
                <a:solidFill>
                  <a:srgbClr val="FFC000"/>
                </a:solidFill>
              </a:ln>
            </c:spPr>
            <c:extLst>
              <c:ext xmlns:c16="http://schemas.microsoft.com/office/drawing/2014/chart" uri="{C3380CC4-5D6E-409C-BE32-E72D297353CC}">
                <c16:uniqueId val="{00000000-BE47-4FBC-B05E-6C58C02362E1}"/>
              </c:ext>
            </c:extLst>
          </c:dPt>
          <c:dPt>
            <c:idx val="2"/>
            <c:invertIfNegative val="0"/>
            <c:bubble3D val="0"/>
            <c:spPr>
              <a:solidFill>
                <a:srgbClr val="00B050"/>
              </a:solidFill>
              <a:ln>
                <a:solidFill>
                  <a:srgbClr val="FFC000"/>
                </a:solidFill>
              </a:ln>
            </c:spPr>
            <c:extLst>
              <c:ext xmlns:c16="http://schemas.microsoft.com/office/drawing/2014/chart" uri="{C3380CC4-5D6E-409C-BE32-E72D297353CC}">
                <c16:uniqueId val="{00000001-BE47-4FBC-B05E-6C58C02362E1}"/>
              </c:ext>
            </c:extLst>
          </c:dPt>
          <c:dLbls>
            <c:dLbl>
              <c:idx val="0"/>
              <c:tx>
                <c:rich>
                  <a:bodyPr/>
                  <a:lstStyle/>
                  <a:p>
                    <a:r>
                      <a:rPr lang="en-US" sz="1200"/>
                      <a:t>48%</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E47-4FBC-B05E-6C58C02362E1}"/>
                </c:ext>
              </c:extLst>
            </c:dLbl>
            <c:dLbl>
              <c:idx val="1"/>
              <c:tx>
                <c:rich>
                  <a:bodyPr/>
                  <a:lstStyle/>
                  <a:p>
                    <a:r>
                      <a:rPr lang="en-US" sz="1200"/>
                      <a:t>33%</a:t>
                    </a:r>
                    <a:endParaRPr lang="en-US" sz="1200"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E47-4FBC-B05E-6C58C02362E1}"/>
                </c:ext>
              </c:extLst>
            </c:dLbl>
            <c:dLbl>
              <c:idx val="2"/>
              <c:tx>
                <c:rich>
                  <a:bodyPr/>
                  <a:lstStyle/>
                  <a:p>
                    <a:r>
                      <a:rPr lang="en-US" sz="1200"/>
                      <a:t>12%</a:t>
                    </a:r>
                    <a:endParaRPr lang="en-US" sz="1200" dirty="0"/>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E47-4FBC-B05E-6C58C02362E1}"/>
                </c:ext>
              </c:extLst>
            </c:dLbl>
            <c:spPr>
              <a:noFill/>
              <a:ln>
                <a:noFill/>
              </a:ln>
              <a:effectLst/>
            </c:spPr>
            <c:txPr>
              <a:bodyPr/>
              <a:lstStyle/>
              <a:p>
                <a:pPr>
                  <a:defRPr sz="12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C-LDL&lt;160 </c:v>
                </c:pt>
                <c:pt idx="1">
                  <c:v>C-LDL&lt;130</c:v>
                </c:pt>
                <c:pt idx="2">
                  <c:v>C-LDL&lt;100</c:v>
                </c:pt>
                <c:pt idx="3">
                  <c:v>C-LDL&lt;100 </c:v>
                </c:pt>
                <c:pt idx="4">
                  <c:v>C-LDL&lt;70 </c:v>
                </c:pt>
                <c:pt idx="5">
                  <c:v>C-LDL&lt;55 </c:v>
                </c:pt>
              </c:strCache>
            </c:strRef>
          </c:cat>
          <c:val>
            <c:numRef>
              <c:f>Hoja1!$B$2:$B$7</c:f>
              <c:numCache>
                <c:formatCode>General</c:formatCode>
                <c:ptCount val="6"/>
                <c:pt idx="0">
                  <c:v>48</c:v>
                </c:pt>
                <c:pt idx="1">
                  <c:v>33</c:v>
                </c:pt>
                <c:pt idx="2">
                  <c:v>12</c:v>
                </c:pt>
              </c:numCache>
            </c:numRef>
          </c:val>
          <c:extLst>
            <c:ext xmlns:c16="http://schemas.microsoft.com/office/drawing/2014/chart" uri="{C3380CC4-5D6E-409C-BE32-E72D297353CC}">
              <c16:uniqueId val="{00000003-BE47-4FBC-B05E-6C58C02362E1}"/>
            </c:ext>
          </c:extLst>
        </c:ser>
        <c:ser>
          <c:idx val="1"/>
          <c:order val="1"/>
          <c:tx>
            <c:strRef>
              <c:f>Hoja1!$C$1</c:f>
              <c:strCache>
                <c:ptCount val="1"/>
                <c:pt idx="0">
                  <c:v>Prev 2ª</c:v>
                </c:pt>
              </c:strCache>
            </c:strRef>
          </c:tx>
          <c:spPr>
            <a:solidFill>
              <a:srgbClr val="FF0000"/>
            </a:solidFill>
          </c:spPr>
          <c:invertIfNegative val="0"/>
          <c:dPt>
            <c:idx val="4"/>
            <c:invertIfNegative val="0"/>
            <c:bubble3D val="0"/>
            <c:spPr>
              <a:solidFill>
                <a:srgbClr val="FFC000"/>
              </a:solidFill>
            </c:spPr>
            <c:extLst>
              <c:ext xmlns:c16="http://schemas.microsoft.com/office/drawing/2014/chart" uri="{C3380CC4-5D6E-409C-BE32-E72D297353CC}">
                <c16:uniqueId val="{00000004-BE47-4FBC-B05E-6C58C02362E1}"/>
              </c:ext>
            </c:extLst>
          </c:dPt>
          <c:dPt>
            <c:idx val="5"/>
            <c:invertIfNegative val="0"/>
            <c:bubble3D val="0"/>
            <c:spPr>
              <a:solidFill>
                <a:srgbClr val="00B050"/>
              </a:solidFill>
            </c:spPr>
            <c:extLst>
              <c:ext xmlns:c16="http://schemas.microsoft.com/office/drawing/2014/chart" uri="{C3380CC4-5D6E-409C-BE32-E72D297353CC}">
                <c16:uniqueId val="{00000005-BE47-4FBC-B05E-6C58C02362E1}"/>
              </c:ext>
            </c:extLst>
          </c:dPt>
          <c:dLbls>
            <c:dLbl>
              <c:idx val="3"/>
              <c:tx>
                <c:rich>
                  <a:bodyPr/>
                  <a:lstStyle/>
                  <a:p>
                    <a:r>
                      <a:rPr lang="en-US" sz="1200"/>
                      <a:t>35%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E47-4FBC-B05E-6C58C02362E1}"/>
                </c:ext>
              </c:extLst>
            </c:dLbl>
            <c:dLbl>
              <c:idx val="4"/>
              <c:tx>
                <c:rich>
                  <a:bodyPr/>
                  <a:lstStyle/>
                  <a:p>
                    <a:r>
                      <a:rPr lang="en-US" sz="1200"/>
                      <a:t>17%</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E47-4FBC-B05E-6C58C02362E1}"/>
                </c:ext>
              </c:extLst>
            </c:dLbl>
            <c:dLbl>
              <c:idx val="5"/>
              <c:tx>
                <c:rich>
                  <a:bodyPr/>
                  <a:lstStyle/>
                  <a:p>
                    <a:r>
                      <a:rPr lang="en-US" sz="1200"/>
                      <a:t>9%</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BE47-4FBC-B05E-6C58C02362E1}"/>
                </c:ext>
              </c:extLst>
            </c:dLbl>
            <c:spPr>
              <a:noFill/>
              <a:ln>
                <a:noFill/>
              </a:ln>
              <a:effectLst/>
            </c:spPr>
            <c:txPr>
              <a:bodyPr/>
              <a:lstStyle/>
              <a:p>
                <a:pPr>
                  <a:defRPr sz="1200"/>
                </a:pPr>
                <a:endParaRPr lang="es-E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Hoja1!$A$2:$A$7</c:f>
              <c:strCache>
                <c:ptCount val="6"/>
                <c:pt idx="0">
                  <c:v>C-LDL&lt;160 </c:v>
                </c:pt>
                <c:pt idx="1">
                  <c:v>C-LDL&lt;130</c:v>
                </c:pt>
                <c:pt idx="2">
                  <c:v>C-LDL&lt;100</c:v>
                </c:pt>
                <c:pt idx="3">
                  <c:v>C-LDL&lt;100 </c:v>
                </c:pt>
                <c:pt idx="4">
                  <c:v>C-LDL&lt;70 </c:v>
                </c:pt>
                <c:pt idx="5">
                  <c:v>C-LDL&lt;55 </c:v>
                </c:pt>
              </c:strCache>
            </c:strRef>
          </c:cat>
          <c:val>
            <c:numRef>
              <c:f>Hoja1!$C$2:$C$7</c:f>
              <c:numCache>
                <c:formatCode>General</c:formatCode>
                <c:ptCount val="6"/>
                <c:pt idx="3">
                  <c:v>35</c:v>
                </c:pt>
                <c:pt idx="4">
                  <c:v>17</c:v>
                </c:pt>
                <c:pt idx="5">
                  <c:v>9</c:v>
                </c:pt>
              </c:numCache>
            </c:numRef>
          </c:val>
          <c:extLst>
            <c:ext xmlns:c16="http://schemas.microsoft.com/office/drawing/2014/chart" uri="{C3380CC4-5D6E-409C-BE32-E72D297353CC}">
              <c16:uniqueId val="{00000007-BE47-4FBC-B05E-6C58C02362E1}"/>
            </c:ext>
          </c:extLst>
        </c:ser>
        <c:ser>
          <c:idx val="2"/>
          <c:order val="2"/>
          <c:tx>
            <c:strRef>
              <c:f>Hoja1!$D$1</c:f>
              <c:strCache>
                <c:ptCount val="1"/>
                <c:pt idx="0">
                  <c:v>Columna1</c:v>
                </c:pt>
              </c:strCache>
            </c:strRef>
          </c:tx>
          <c:invertIfNegative val="0"/>
          <c:cat>
            <c:strRef>
              <c:f>Hoja1!$A$2:$A$7</c:f>
              <c:strCache>
                <c:ptCount val="6"/>
                <c:pt idx="0">
                  <c:v>C-LDL&lt;160 </c:v>
                </c:pt>
                <c:pt idx="1">
                  <c:v>C-LDL&lt;130</c:v>
                </c:pt>
                <c:pt idx="2">
                  <c:v>C-LDL&lt;100</c:v>
                </c:pt>
                <c:pt idx="3">
                  <c:v>C-LDL&lt;100 </c:v>
                </c:pt>
                <c:pt idx="4">
                  <c:v>C-LDL&lt;70 </c:v>
                </c:pt>
                <c:pt idx="5">
                  <c:v>C-LDL&lt;55 </c:v>
                </c:pt>
              </c:strCache>
            </c:strRef>
          </c:cat>
          <c:val>
            <c:numRef>
              <c:f>Hoja1!$D$2:$D$7</c:f>
              <c:numCache>
                <c:formatCode>General</c:formatCode>
                <c:ptCount val="6"/>
              </c:numCache>
            </c:numRef>
          </c:val>
          <c:extLst>
            <c:ext xmlns:c16="http://schemas.microsoft.com/office/drawing/2014/chart" uri="{C3380CC4-5D6E-409C-BE32-E72D297353CC}">
              <c16:uniqueId val="{00000008-BE47-4FBC-B05E-6C58C02362E1}"/>
            </c:ext>
          </c:extLst>
        </c:ser>
        <c:dLbls>
          <c:showLegendKey val="0"/>
          <c:showVal val="0"/>
          <c:showCatName val="0"/>
          <c:showSerName val="0"/>
          <c:showPercent val="0"/>
          <c:showBubbleSize val="0"/>
        </c:dLbls>
        <c:gapWidth val="150"/>
        <c:axId val="146307328"/>
        <c:axId val="146317312"/>
      </c:barChart>
      <c:catAx>
        <c:axId val="146307328"/>
        <c:scaling>
          <c:orientation val="minMax"/>
        </c:scaling>
        <c:delete val="0"/>
        <c:axPos val="b"/>
        <c:numFmt formatCode="General" sourceLinked="0"/>
        <c:majorTickMark val="out"/>
        <c:minorTickMark val="none"/>
        <c:tickLblPos val="nextTo"/>
        <c:txPr>
          <a:bodyPr/>
          <a:lstStyle/>
          <a:p>
            <a:pPr>
              <a:defRPr sz="1200" baseline="0"/>
            </a:pPr>
            <a:endParaRPr lang="es-ES"/>
          </a:p>
        </c:txPr>
        <c:crossAx val="146317312"/>
        <c:crosses val="autoZero"/>
        <c:auto val="1"/>
        <c:lblAlgn val="ctr"/>
        <c:lblOffset val="100"/>
        <c:noMultiLvlLbl val="0"/>
      </c:catAx>
      <c:valAx>
        <c:axId val="146317312"/>
        <c:scaling>
          <c:orientation val="minMax"/>
        </c:scaling>
        <c:delete val="0"/>
        <c:axPos val="l"/>
        <c:majorGridlines/>
        <c:numFmt formatCode="General" sourceLinked="1"/>
        <c:majorTickMark val="out"/>
        <c:minorTickMark val="none"/>
        <c:tickLblPos val="nextTo"/>
        <c:txPr>
          <a:bodyPr/>
          <a:lstStyle/>
          <a:p>
            <a:pPr>
              <a:defRPr sz="1400"/>
            </a:pPr>
            <a:endParaRPr lang="es-ES"/>
          </a:p>
        </c:txPr>
        <c:crossAx val="146307328"/>
        <c:crosses val="autoZero"/>
        <c:crossBetween val="between"/>
      </c:valAx>
      <c:spPr>
        <a:ln w="38100">
          <a:solidFill>
            <a:srgbClr val="0070C0"/>
          </a:solidFill>
        </a:ln>
      </c:spPr>
    </c:plotArea>
    <c:plotVisOnly val="1"/>
    <c:dispBlanksAs val="gap"/>
    <c:showDLblsOverMax val="0"/>
  </c:chart>
  <c:txPr>
    <a:bodyPr/>
    <a:lstStyle/>
    <a:p>
      <a:pPr>
        <a:defRPr sz="1800"/>
      </a:pPr>
      <a:endParaRPr lang="es-E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0.20742</cdr:x>
      <cdr:y>0.11095</cdr:y>
    </cdr:from>
    <cdr:to>
      <cdr:x>0.31992</cdr:x>
      <cdr:y>0.16887</cdr:y>
    </cdr:to>
    <cdr:sp macro="" textlink="">
      <cdr:nvSpPr>
        <cdr:cNvPr id="2" name="1 CuadroTexto"/>
        <cdr:cNvSpPr txBox="1"/>
      </cdr:nvSpPr>
      <cdr:spPr>
        <a:xfrm xmlns:a="http://schemas.openxmlformats.org/drawingml/2006/main">
          <a:off x="1132644" y="540962"/>
          <a:ext cx="614320" cy="28245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s-ES" sz="1200" b="1" dirty="0" err="1"/>
            <a:t>Prev</a:t>
          </a:r>
          <a:r>
            <a:rPr lang="es-ES" sz="1200" b="1" dirty="0"/>
            <a:t>. 1ª</a:t>
          </a:r>
        </a:p>
      </cdr:txBody>
    </cdr:sp>
  </cdr:relSizeAnchor>
  <cdr:relSizeAnchor xmlns:cdr="http://schemas.openxmlformats.org/drawingml/2006/chartDrawing">
    <cdr:from>
      <cdr:x>0.61201</cdr:x>
      <cdr:y>0.11755</cdr:y>
    </cdr:from>
    <cdr:to>
      <cdr:x>0.72451</cdr:x>
      <cdr:y>0.17547</cdr:y>
    </cdr:to>
    <cdr:sp macro="" textlink="">
      <cdr:nvSpPr>
        <cdr:cNvPr id="3" name="1 CuadroTexto"/>
        <cdr:cNvSpPr txBox="1"/>
      </cdr:nvSpPr>
      <cdr:spPr>
        <a:xfrm xmlns:a="http://schemas.openxmlformats.org/drawingml/2006/main">
          <a:off x="3341977" y="573141"/>
          <a:ext cx="614320" cy="2824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s-ES" sz="1200" b="1" dirty="0" err="1"/>
            <a:t>Prev</a:t>
          </a:r>
          <a:r>
            <a:rPr lang="es-ES" sz="1200" b="1" dirty="0"/>
            <a:t>. 2ª</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ACF8B1-CFDD-453F-A1F4-473CDBF2F545}" type="datetimeFigureOut">
              <a:rPr lang="es-ES" smtClean="0"/>
              <a:pPr/>
              <a:t>11/01/2021</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D6D8D-DC94-4485-B089-1BD605931E3C}"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B9348305-AA48-0548-97DD-2479E6095F20}"/>
              </a:ext>
            </a:extLst>
          </p:cNvPr>
          <p:cNvSpPr/>
          <p:nvPr userDrawn="1"/>
        </p:nvSpPr>
        <p:spPr>
          <a:xfrm>
            <a:off x="0" y="0"/>
            <a:ext cx="9144000" cy="5143500"/>
          </a:xfrm>
          <a:prstGeom prst="rect">
            <a:avLst/>
          </a:prstGeom>
          <a:gradFill>
            <a:gsLst>
              <a:gs pos="0">
                <a:srgbClr val="08464E"/>
              </a:gs>
              <a:gs pos="100000">
                <a:srgbClr val="0C2F2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6" name="Imagen 15">
            <a:extLst>
              <a:ext uri="{FF2B5EF4-FFF2-40B4-BE49-F238E27FC236}">
                <a16:creationId xmlns:a16="http://schemas.microsoft.com/office/drawing/2014/main" id="{874930F4-9523-9B4A-934C-BF43C87D092B}"/>
              </a:ext>
            </a:extLst>
          </p:cNvPr>
          <p:cNvPicPr>
            <a:picLocks noChangeAspect="1"/>
          </p:cNvPicPr>
          <p:nvPr userDrawn="1"/>
        </p:nvPicPr>
        <p:blipFill>
          <a:blip r:embed="rId2"/>
          <a:stretch>
            <a:fillRect/>
          </a:stretch>
        </p:blipFill>
        <p:spPr>
          <a:xfrm>
            <a:off x="0" y="0"/>
            <a:ext cx="5669322" cy="5143500"/>
          </a:xfrm>
          <a:prstGeom prst="rect">
            <a:avLst/>
          </a:prstGeom>
        </p:spPr>
      </p:pic>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pic>
        <p:nvPicPr>
          <p:cNvPr id="9" name="Imagen 8">
            <a:extLst>
              <a:ext uri="{FF2B5EF4-FFF2-40B4-BE49-F238E27FC236}">
                <a16:creationId xmlns:a16="http://schemas.microsoft.com/office/drawing/2014/main" id="{6D647A2A-2522-A94B-BB8D-40E302AE2680}"/>
              </a:ext>
            </a:extLst>
          </p:cNvPr>
          <p:cNvPicPr>
            <a:picLocks noChangeAspect="1"/>
          </p:cNvPicPr>
          <p:nvPr userDrawn="1"/>
        </p:nvPicPr>
        <p:blipFill>
          <a:blip r:embed="rId3"/>
          <a:stretch>
            <a:fillRect/>
          </a:stretch>
        </p:blipFill>
        <p:spPr>
          <a:xfrm>
            <a:off x="225321" y="126511"/>
            <a:ext cx="829757" cy="253947"/>
          </a:xfrm>
          <a:prstGeom prst="rect">
            <a:avLst/>
          </a:prstGeom>
        </p:spPr>
      </p:pic>
      <p:sp>
        <p:nvSpPr>
          <p:cNvPr id="12" name="Triángulo rectángulo 11">
            <a:extLst>
              <a:ext uri="{FF2B5EF4-FFF2-40B4-BE49-F238E27FC236}">
                <a16:creationId xmlns:a16="http://schemas.microsoft.com/office/drawing/2014/main" id="{B50FBC00-8DCD-A848-A1A0-CB0B1623F166}"/>
              </a:ext>
            </a:extLst>
          </p:cNvPr>
          <p:cNvSpPr/>
          <p:nvPr userDrawn="1"/>
        </p:nvSpPr>
        <p:spPr>
          <a:xfrm rot="10800000">
            <a:off x="7523018" y="0"/>
            <a:ext cx="1620982" cy="235527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4" name="Imagen 13">
            <a:extLst>
              <a:ext uri="{FF2B5EF4-FFF2-40B4-BE49-F238E27FC236}">
                <a16:creationId xmlns:a16="http://schemas.microsoft.com/office/drawing/2014/main" id="{58E6F109-118F-A94E-8DC7-E2A0A7BA622C}"/>
              </a:ext>
            </a:extLst>
          </p:cNvPr>
          <p:cNvPicPr>
            <a:picLocks noChangeAspect="1"/>
          </p:cNvPicPr>
          <p:nvPr userDrawn="1"/>
        </p:nvPicPr>
        <p:blipFill>
          <a:blip r:embed="rId4"/>
          <a:stretch>
            <a:fillRect/>
          </a:stretch>
        </p:blipFill>
        <p:spPr>
          <a:xfrm>
            <a:off x="7961392" y="200314"/>
            <a:ext cx="1016353" cy="229178"/>
          </a:xfrm>
          <a:prstGeom prst="rect">
            <a:avLst/>
          </a:prstGeom>
        </p:spPr>
      </p:pic>
      <p:pic>
        <p:nvPicPr>
          <p:cNvPr id="18" name="Imagen 17">
            <a:extLst>
              <a:ext uri="{FF2B5EF4-FFF2-40B4-BE49-F238E27FC236}">
                <a16:creationId xmlns:a16="http://schemas.microsoft.com/office/drawing/2014/main" id="{4BEF93E5-3529-2B4A-8F2E-72FB3774B83F}"/>
              </a:ext>
            </a:extLst>
          </p:cNvPr>
          <p:cNvPicPr>
            <a:picLocks noChangeAspect="1"/>
          </p:cNvPicPr>
          <p:nvPr userDrawn="1"/>
        </p:nvPicPr>
        <p:blipFill rotWithShape="1">
          <a:blip r:embed="rId5"/>
          <a:srcRect t="33292"/>
          <a:stretch/>
        </p:blipFill>
        <p:spPr>
          <a:xfrm>
            <a:off x="3782291" y="0"/>
            <a:ext cx="3973368" cy="625759"/>
          </a:xfrm>
          <a:prstGeom prst="rect">
            <a:avLst/>
          </a:prstGeom>
        </p:spPr>
      </p:pic>
      <p:pic>
        <p:nvPicPr>
          <p:cNvPr id="3" name="Imagen 2">
            <a:extLst>
              <a:ext uri="{FF2B5EF4-FFF2-40B4-BE49-F238E27FC236}">
                <a16:creationId xmlns:a16="http://schemas.microsoft.com/office/drawing/2014/main" id="{BC9854DB-F628-5A4E-B0E9-229D48962376}"/>
              </a:ext>
            </a:extLst>
          </p:cNvPr>
          <p:cNvPicPr>
            <a:picLocks noChangeAspect="1"/>
          </p:cNvPicPr>
          <p:nvPr userDrawn="1"/>
        </p:nvPicPr>
        <p:blipFill>
          <a:blip r:embed="rId6"/>
          <a:stretch>
            <a:fillRect/>
          </a:stretch>
        </p:blipFill>
        <p:spPr>
          <a:xfrm>
            <a:off x="7451934" y="1462808"/>
            <a:ext cx="1310984" cy="2262090"/>
          </a:xfrm>
          <a:prstGeom prst="rect">
            <a:avLst/>
          </a:prstGeom>
        </p:spPr>
      </p:pic>
      <p:pic>
        <p:nvPicPr>
          <p:cNvPr id="15" name="Imagen 14">
            <a:extLst>
              <a:ext uri="{FF2B5EF4-FFF2-40B4-BE49-F238E27FC236}">
                <a16:creationId xmlns:a16="http://schemas.microsoft.com/office/drawing/2014/main" id="{FD9196FA-21EA-C549-BD65-DC0B2773D2EA}"/>
              </a:ext>
            </a:extLst>
          </p:cNvPr>
          <p:cNvPicPr>
            <a:picLocks noChangeAspect="1"/>
          </p:cNvPicPr>
          <p:nvPr userDrawn="1"/>
        </p:nvPicPr>
        <p:blipFill>
          <a:blip r:embed="rId6">
            <a:alphaModFix amt="25000"/>
          </a:blip>
          <a:stretch>
            <a:fillRect/>
          </a:stretch>
        </p:blipFill>
        <p:spPr>
          <a:xfrm>
            <a:off x="6203018" y="3406441"/>
            <a:ext cx="781904" cy="1349167"/>
          </a:xfrm>
          <a:prstGeom prst="rect">
            <a:avLst/>
          </a:prstGeom>
        </p:spPr>
      </p:pic>
      <p:pic>
        <p:nvPicPr>
          <p:cNvPr id="17" name="Imagen 16">
            <a:extLst>
              <a:ext uri="{FF2B5EF4-FFF2-40B4-BE49-F238E27FC236}">
                <a16:creationId xmlns:a16="http://schemas.microsoft.com/office/drawing/2014/main" id="{16970F2F-A383-A047-ABF8-CA3E6AB485C8}"/>
              </a:ext>
            </a:extLst>
          </p:cNvPr>
          <p:cNvPicPr>
            <a:picLocks noChangeAspect="1"/>
          </p:cNvPicPr>
          <p:nvPr userDrawn="1"/>
        </p:nvPicPr>
        <p:blipFill>
          <a:blip r:embed="rId6">
            <a:alphaModFix amt="25000"/>
          </a:blip>
          <a:stretch>
            <a:fillRect/>
          </a:stretch>
        </p:blipFill>
        <p:spPr>
          <a:xfrm>
            <a:off x="5913876" y="3228312"/>
            <a:ext cx="537849" cy="928052"/>
          </a:xfrm>
          <a:prstGeom prst="rect">
            <a:avLst/>
          </a:prstGeom>
        </p:spPr>
      </p:pic>
      <p:pic>
        <p:nvPicPr>
          <p:cNvPr id="19" name="Imagen 18">
            <a:extLst>
              <a:ext uri="{FF2B5EF4-FFF2-40B4-BE49-F238E27FC236}">
                <a16:creationId xmlns:a16="http://schemas.microsoft.com/office/drawing/2014/main" id="{9FB03710-6E6F-6540-9BC9-21BD21C1F635}"/>
              </a:ext>
            </a:extLst>
          </p:cNvPr>
          <p:cNvPicPr>
            <a:picLocks noChangeAspect="1"/>
          </p:cNvPicPr>
          <p:nvPr userDrawn="1"/>
        </p:nvPicPr>
        <p:blipFill>
          <a:blip r:embed="rId6">
            <a:alphaModFix amt="9000"/>
          </a:blip>
          <a:stretch>
            <a:fillRect/>
          </a:stretch>
        </p:blipFill>
        <p:spPr>
          <a:xfrm>
            <a:off x="95003" y="641267"/>
            <a:ext cx="1452213" cy="2505776"/>
          </a:xfrm>
          <a:prstGeom prst="rect">
            <a:avLst/>
          </a:prstGeom>
        </p:spPr>
      </p:pic>
      <p:pic>
        <p:nvPicPr>
          <p:cNvPr id="20" name="Imagen 19">
            <a:extLst>
              <a:ext uri="{FF2B5EF4-FFF2-40B4-BE49-F238E27FC236}">
                <a16:creationId xmlns:a16="http://schemas.microsoft.com/office/drawing/2014/main" id="{D88E597B-57DD-8743-8291-03F37FA2DE4E}"/>
              </a:ext>
            </a:extLst>
          </p:cNvPr>
          <p:cNvPicPr>
            <a:picLocks noChangeAspect="1"/>
          </p:cNvPicPr>
          <p:nvPr userDrawn="1"/>
        </p:nvPicPr>
        <p:blipFill>
          <a:blip r:embed="rId6">
            <a:alphaModFix amt="25000"/>
          </a:blip>
          <a:stretch>
            <a:fillRect/>
          </a:stretch>
        </p:blipFill>
        <p:spPr>
          <a:xfrm>
            <a:off x="971600" y="773182"/>
            <a:ext cx="453439" cy="782404"/>
          </a:xfrm>
          <a:prstGeom prst="rect">
            <a:avLst/>
          </a:prstGeom>
        </p:spPr>
      </p:pic>
      <p:pic>
        <p:nvPicPr>
          <p:cNvPr id="10" name="Imagen 9">
            <a:extLst>
              <a:ext uri="{FF2B5EF4-FFF2-40B4-BE49-F238E27FC236}">
                <a16:creationId xmlns:a16="http://schemas.microsoft.com/office/drawing/2014/main" id="{790C39D9-2C7F-4140-906E-76D8FA71813E}"/>
              </a:ext>
            </a:extLst>
          </p:cNvPr>
          <p:cNvPicPr>
            <a:picLocks noChangeAspect="1"/>
          </p:cNvPicPr>
          <p:nvPr userDrawn="1"/>
        </p:nvPicPr>
        <p:blipFill>
          <a:blip r:embed="rId7"/>
          <a:stretch>
            <a:fillRect/>
          </a:stretch>
        </p:blipFill>
        <p:spPr>
          <a:xfrm>
            <a:off x="0" y="2125681"/>
            <a:ext cx="4875358" cy="3017819"/>
          </a:xfrm>
          <a:prstGeom prst="rect">
            <a:avLst/>
          </a:prstGeom>
        </p:spPr>
      </p:pic>
      <p:pic>
        <p:nvPicPr>
          <p:cNvPr id="21" name="Imagen 20">
            <a:extLst>
              <a:ext uri="{FF2B5EF4-FFF2-40B4-BE49-F238E27FC236}">
                <a16:creationId xmlns:a16="http://schemas.microsoft.com/office/drawing/2014/main" id="{7D9D4C71-5544-8748-8F66-7C7737BF3B8D}"/>
              </a:ext>
            </a:extLst>
          </p:cNvPr>
          <p:cNvPicPr>
            <a:picLocks noChangeAspect="1"/>
          </p:cNvPicPr>
          <p:nvPr userDrawn="1"/>
        </p:nvPicPr>
        <p:blipFill>
          <a:blip r:embed="rId7">
            <a:alphaModFix amt="51000"/>
          </a:blip>
          <a:stretch>
            <a:fillRect/>
          </a:stretch>
        </p:blipFill>
        <p:spPr>
          <a:xfrm rot="5400000">
            <a:off x="-484096" y="711038"/>
            <a:ext cx="3399990" cy="2104575"/>
          </a:xfrm>
          <a:prstGeom prst="rect">
            <a:avLst/>
          </a:prstGeom>
        </p:spPr>
      </p:pic>
      <p:pic>
        <p:nvPicPr>
          <p:cNvPr id="22" name="Imagen 21">
            <a:extLst>
              <a:ext uri="{FF2B5EF4-FFF2-40B4-BE49-F238E27FC236}">
                <a16:creationId xmlns:a16="http://schemas.microsoft.com/office/drawing/2014/main" id="{87119C1D-8E33-FF48-9509-2BD01FB0961B}"/>
              </a:ext>
            </a:extLst>
          </p:cNvPr>
          <p:cNvPicPr>
            <a:picLocks noChangeAspect="1"/>
          </p:cNvPicPr>
          <p:nvPr userDrawn="1"/>
        </p:nvPicPr>
        <p:blipFill>
          <a:blip r:embed="rId8"/>
          <a:stretch>
            <a:fillRect/>
          </a:stretch>
        </p:blipFill>
        <p:spPr>
          <a:xfrm>
            <a:off x="1723653" y="2037861"/>
            <a:ext cx="5581651" cy="1069185"/>
          </a:xfrm>
          <a:prstGeom prst="rect">
            <a:avLst/>
          </a:prstGeom>
        </p:spPr>
      </p:pic>
      <p:pic>
        <p:nvPicPr>
          <p:cNvPr id="24" name="Imagen 23">
            <a:extLst>
              <a:ext uri="{FF2B5EF4-FFF2-40B4-BE49-F238E27FC236}">
                <a16:creationId xmlns:a16="http://schemas.microsoft.com/office/drawing/2014/main" id="{34FFA87D-ACD4-D84A-BCA6-7103FF216953}"/>
              </a:ext>
            </a:extLst>
          </p:cNvPr>
          <p:cNvPicPr>
            <a:picLocks noChangeAspect="1"/>
          </p:cNvPicPr>
          <p:nvPr userDrawn="1"/>
        </p:nvPicPr>
        <p:blipFill rotWithShape="1">
          <a:blip r:embed="rId6">
            <a:alphaModFix amt="17000"/>
          </a:blip>
          <a:srcRect b="35452"/>
          <a:stretch/>
        </p:blipFill>
        <p:spPr>
          <a:xfrm>
            <a:off x="6636059" y="3157059"/>
            <a:ext cx="1783544" cy="1986441"/>
          </a:xfrm>
          <a:prstGeom prst="rect">
            <a:avLst/>
          </a:prstGeom>
        </p:spPr>
      </p:pic>
      <p:pic>
        <p:nvPicPr>
          <p:cNvPr id="25" name="Imagen 24">
            <a:extLst>
              <a:ext uri="{FF2B5EF4-FFF2-40B4-BE49-F238E27FC236}">
                <a16:creationId xmlns:a16="http://schemas.microsoft.com/office/drawing/2014/main" id="{CB0FC273-3FD7-2D4F-8975-9B5A7C62E85B}"/>
              </a:ext>
            </a:extLst>
          </p:cNvPr>
          <p:cNvPicPr>
            <a:picLocks noChangeAspect="1"/>
          </p:cNvPicPr>
          <p:nvPr userDrawn="1"/>
        </p:nvPicPr>
        <p:blipFill>
          <a:blip r:embed="rId7">
            <a:alphaModFix amt="71000"/>
          </a:blip>
          <a:stretch>
            <a:fillRect/>
          </a:stretch>
        </p:blipFill>
        <p:spPr>
          <a:xfrm rot="9900000">
            <a:off x="4479410" y="282030"/>
            <a:ext cx="3399990" cy="2104575"/>
          </a:xfrm>
          <a:prstGeom prst="rect">
            <a:avLst/>
          </a:prstGeom>
        </p:spPr>
      </p:pic>
      <p:sp>
        <p:nvSpPr>
          <p:cNvPr id="13" name="Elipse 12">
            <a:extLst>
              <a:ext uri="{FF2B5EF4-FFF2-40B4-BE49-F238E27FC236}">
                <a16:creationId xmlns:a16="http://schemas.microsoft.com/office/drawing/2014/main" id="{348E4E80-6D15-7C4E-8C38-A3AAF825A135}"/>
              </a:ext>
            </a:extLst>
          </p:cNvPr>
          <p:cNvSpPr/>
          <p:nvPr userDrawn="1"/>
        </p:nvSpPr>
        <p:spPr>
          <a:xfrm>
            <a:off x="7192132" y="1168728"/>
            <a:ext cx="622808" cy="622808"/>
          </a:xfrm>
          <a:prstGeom prst="ellipse">
            <a:avLst/>
          </a:prstGeom>
          <a:gradFill flip="none" rotWithShape="1">
            <a:gsLst>
              <a:gs pos="0">
                <a:srgbClr val="BDCD51"/>
              </a:gs>
              <a:gs pos="28000">
                <a:srgbClr val="8FA832">
                  <a:alpha val="77000"/>
                </a:srgbClr>
              </a:gs>
              <a:gs pos="51000">
                <a:srgbClr val="6D8D33">
                  <a:alpha val="38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7" name="Elipse 26">
            <a:extLst>
              <a:ext uri="{FF2B5EF4-FFF2-40B4-BE49-F238E27FC236}">
                <a16:creationId xmlns:a16="http://schemas.microsoft.com/office/drawing/2014/main" id="{5989AD5F-C7A3-EB41-9F31-319FF1F46A5F}"/>
              </a:ext>
            </a:extLst>
          </p:cNvPr>
          <p:cNvSpPr/>
          <p:nvPr userDrawn="1"/>
        </p:nvSpPr>
        <p:spPr>
          <a:xfrm>
            <a:off x="1777297" y="3472541"/>
            <a:ext cx="324636" cy="324636"/>
          </a:xfrm>
          <a:prstGeom prst="ellipse">
            <a:avLst/>
          </a:prstGeom>
          <a:gradFill flip="none" rotWithShape="1">
            <a:gsLst>
              <a:gs pos="0">
                <a:srgbClr val="BDCD51"/>
              </a:gs>
              <a:gs pos="27000">
                <a:srgbClr val="8FA832">
                  <a:alpha val="53000"/>
                </a:srgbClr>
              </a:gs>
              <a:gs pos="50000">
                <a:srgbClr val="6D8D33">
                  <a:alpha val="27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8" name="Elipse 27">
            <a:extLst>
              <a:ext uri="{FF2B5EF4-FFF2-40B4-BE49-F238E27FC236}">
                <a16:creationId xmlns:a16="http://schemas.microsoft.com/office/drawing/2014/main" id="{17B43988-C9E0-B248-BC06-F0DF3C8A57D0}"/>
              </a:ext>
            </a:extLst>
          </p:cNvPr>
          <p:cNvSpPr/>
          <p:nvPr userDrawn="1"/>
        </p:nvSpPr>
        <p:spPr>
          <a:xfrm>
            <a:off x="3627791" y="4046481"/>
            <a:ext cx="216024" cy="216024"/>
          </a:xfrm>
          <a:prstGeom prst="ellipse">
            <a:avLst/>
          </a:prstGeom>
          <a:gradFill flip="none" rotWithShape="1">
            <a:gsLst>
              <a:gs pos="0">
                <a:srgbClr val="BDCD51"/>
              </a:gs>
              <a:gs pos="27000">
                <a:srgbClr val="8FA832">
                  <a:alpha val="53000"/>
                </a:srgbClr>
              </a:gs>
              <a:gs pos="50000">
                <a:srgbClr val="6D8D33">
                  <a:alpha val="27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9" name="Elipse 28">
            <a:extLst>
              <a:ext uri="{FF2B5EF4-FFF2-40B4-BE49-F238E27FC236}">
                <a16:creationId xmlns:a16="http://schemas.microsoft.com/office/drawing/2014/main" id="{89105507-E889-1243-A5EA-9AD12AC67A11}"/>
              </a:ext>
            </a:extLst>
          </p:cNvPr>
          <p:cNvSpPr/>
          <p:nvPr userDrawn="1"/>
        </p:nvSpPr>
        <p:spPr>
          <a:xfrm>
            <a:off x="6041839" y="4254674"/>
            <a:ext cx="470121" cy="470121"/>
          </a:xfrm>
          <a:prstGeom prst="ellipse">
            <a:avLst/>
          </a:prstGeom>
          <a:gradFill flip="none" rotWithShape="1">
            <a:gsLst>
              <a:gs pos="0">
                <a:srgbClr val="BDCD51"/>
              </a:gs>
              <a:gs pos="27000">
                <a:srgbClr val="8FA832">
                  <a:alpha val="53000"/>
                </a:srgbClr>
              </a:gs>
              <a:gs pos="50000">
                <a:srgbClr val="6D8D33">
                  <a:alpha val="27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3125165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2225798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11882700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Editar los estilos de texto del patrón
Segundo nivel
Tercer nivel
Cuarto nivel
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2586436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1237135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1427739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2126591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Diapositiva de título">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94EC9F38-21E9-E040-90DE-172DCE30DBAD}"/>
              </a:ext>
            </a:extLst>
          </p:cNvPr>
          <p:cNvSpPr/>
          <p:nvPr userDrawn="1"/>
        </p:nvSpPr>
        <p:spPr>
          <a:xfrm>
            <a:off x="1" y="0"/>
            <a:ext cx="5200649" cy="5143500"/>
          </a:xfrm>
          <a:prstGeom prst="rect">
            <a:avLst/>
          </a:prstGeom>
          <a:gradFill>
            <a:gsLst>
              <a:gs pos="0">
                <a:srgbClr val="08464E"/>
              </a:gs>
              <a:gs pos="100000">
                <a:srgbClr val="0C2F2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itle 1"/>
          <p:cNvSpPr>
            <a:spLocks noGrp="1"/>
          </p:cNvSpPr>
          <p:nvPr>
            <p:ph type="ctrTitle"/>
          </p:nvPr>
        </p:nvSpPr>
        <p:spPr>
          <a:xfrm>
            <a:off x="5986462" y="1027509"/>
            <a:ext cx="2728914" cy="2230041"/>
          </a:xfrm>
        </p:spPr>
        <p:txBody>
          <a:bodyPr anchor="b">
            <a:normAutofit/>
          </a:bodyPr>
          <a:lstStyle>
            <a:lvl1pPr algn="l">
              <a:defRPr sz="2800">
                <a:solidFill>
                  <a:srgbClr val="6D8D33"/>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6015038" y="3358752"/>
            <a:ext cx="2814637" cy="1098948"/>
          </a:xfrm>
        </p:spPr>
        <p:txBody>
          <a:bodyPr>
            <a:normAutofit/>
          </a:bodyPr>
          <a:lstStyle>
            <a:lvl1pPr marL="0" indent="0" algn="l">
              <a:buNone/>
              <a:defRPr sz="1600">
                <a:solidFill>
                  <a:srgbClr val="08464E"/>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pic>
        <p:nvPicPr>
          <p:cNvPr id="8" name="Imagen 7">
            <a:extLst>
              <a:ext uri="{FF2B5EF4-FFF2-40B4-BE49-F238E27FC236}">
                <a16:creationId xmlns:a16="http://schemas.microsoft.com/office/drawing/2014/main" id="{C9F63ED3-783E-3240-93BA-382ADD2E45F3}"/>
              </a:ext>
            </a:extLst>
          </p:cNvPr>
          <p:cNvPicPr>
            <a:picLocks noChangeAspect="1"/>
          </p:cNvPicPr>
          <p:nvPr userDrawn="1"/>
        </p:nvPicPr>
        <p:blipFill>
          <a:blip r:embed="rId2"/>
          <a:stretch>
            <a:fillRect/>
          </a:stretch>
        </p:blipFill>
        <p:spPr>
          <a:xfrm>
            <a:off x="7961392" y="200314"/>
            <a:ext cx="1016353" cy="229178"/>
          </a:xfrm>
          <a:prstGeom prst="rect">
            <a:avLst/>
          </a:prstGeom>
        </p:spPr>
      </p:pic>
      <p:pic>
        <p:nvPicPr>
          <p:cNvPr id="9" name="Imagen 8">
            <a:extLst>
              <a:ext uri="{FF2B5EF4-FFF2-40B4-BE49-F238E27FC236}">
                <a16:creationId xmlns:a16="http://schemas.microsoft.com/office/drawing/2014/main" id="{AB365228-C80F-C749-8408-B7E033AA3C49}"/>
              </a:ext>
            </a:extLst>
          </p:cNvPr>
          <p:cNvPicPr>
            <a:picLocks noChangeAspect="1"/>
          </p:cNvPicPr>
          <p:nvPr userDrawn="1"/>
        </p:nvPicPr>
        <p:blipFill>
          <a:blip r:embed="rId3"/>
          <a:stretch>
            <a:fillRect/>
          </a:stretch>
        </p:blipFill>
        <p:spPr>
          <a:xfrm>
            <a:off x="225321" y="126511"/>
            <a:ext cx="829757" cy="253947"/>
          </a:xfrm>
          <a:prstGeom prst="rect">
            <a:avLst/>
          </a:prstGeom>
        </p:spPr>
      </p:pic>
      <p:pic>
        <p:nvPicPr>
          <p:cNvPr id="10" name="Imagen 9">
            <a:extLst>
              <a:ext uri="{FF2B5EF4-FFF2-40B4-BE49-F238E27FC236}">
                <a16:creationId xmlns:a16="http://schemas.microsoft.com/office/drawing/2014/main" id="{0D78B679-6070-FC4D-A720-26C2174B39A9}"/>
              </a:ext>
            </a:extLst>
          </p:cNvPr>
          <p:cNvPicPr>
            <a:picLocks noChangeAspect="1"/>
          </p:cNvPicPr>
          <p:nvPr userDrawn="1"/>
        </p:nvPicPr>
        <p:blipFill>
          <a:blip r:embed="rId4"/>
          <a:stretch>
            <a:fillRect/>
          </a:stretch>
        </p:blipFill>
        <p:spPr>
          <a:xfrm>
            <a:off x="4647073" y="871538"/>
            <a:ext cx="1126115" cy="1943100"/>
          </a:xfrm>
          <a:prstGeom prst="rect">
            <a:avLst/>
          </a:prstGeom>
        </p:spPr>
      </p:pic>
      <p:sp>
        <p:nvSpPr>
          <p:cNvPr id="11" name="Elipse 10">
            <a:extLst>
              <a:ext uri="{FF2B5EF4-FFF2-40B4-BE49-F238E27FC236}">
                <a16:creationId xmlns:a16="http://schemas.microsoft.com/office/drawing/2014/main" id="{DAA300DF-8CBF-1D44-9635-FBCA79AFC004}"/>
              </a:ext>
            </a:extLst>
          </p:cNvPr>
          <p:cNvSpPr/>
          <p:nvPr userDrawn="1"/>
        </p:nvSpPr>
        <p:spPr>
          <a:xfrm>
            <a:off x="4471803" y="678638"/>
            <a:ext cx="375653" cy="375653"/>
          </a:xfrm>
          <a:prstGeom prst="ellipse">
            <a:avLst/>
          </a:prstGeom>
          <a:gradFill flip="none" rotWithShape="1">
            <a:gsLst>
              <a:gs pos="0">
                <a:srgbClr val="BDCD51"/>
              </a:gs>
              <a:gs pos="28000">
                <a:srgbClr val="8FA832">
                  <a:alpha val="77000"/>
                </a:srgbClr>
              </a:gs>
              <a:gs pos="51000">
                <a:srgbClr val="6D8D33">
                  <a:alpha val="38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14" name="Imagen 13">
            <a:extLst>
              <a:ext uri="{FF2B5EF4-FFF2-40B4-BE49-F238E27FC236}">
                <a16:creationId xmlns:a16="http://schemas.microsoft.com/office/drawing/2014/main" id="{3075905F-0BEF-D547-A3AB-923C31D9948E}"/>
              </a:ext>
            </a:extLst>
          </p:cNvPr>
          <p:cNvPicPr>
            <a:picLocks noChangeAspect="1"/>
          </p:cNvPicPr>
          <p:nvPr userDrawn="1"/>
        </p:nvPicPr>
        <p:blipFill>
          <a:blip r:embed="rId5"/>
          <a:stretch>
            <a:fillRect/>
          </a:stretch>
        </p:blipFill>
        <p:spPr>
          <a:xfrm>
            <a:off x="1709365" y="1466362"/>
            <a:ext cx="2976935" cy="570242"/>
          </a:xfrm>
          <a:prstGeom prst="rect">
            <a:avLst/>
          </a:prstGeom>
        </p:spPr>
      </p:pic>
      <p:pic>
        <p:nvPicPr>
          <p:cNvPr id="15" name="Imagen 14">
            <a:extLst>
              <a:ext uri="{FF2B5EF4-FFF2-40B4-BE49-F238E27FC236}">
                <a16:creationId xmlns:a16="http://schemas.microsoft.com/office/drawing/2014/main" id="{181E9590-4617-8941-9CF0-0053BDEFD814}"/>
              </a:ext>
            </a:extLst>
          </p:cNvPr>
          <p:cNvPicPr>
            <a:picLocks noChangeAspect="1"/>
          </p:cNvPicPr>
          <p:nvPr userDrawn="1"/>
        </p:nvPicPr>
        <p:blipFill>
          <a:blip r:embed="rId4">
            <a:alphaModFix amt="9000"/>
          </a:blip>
          <a:stretch>
            <a:fillRect/>
          </a:stretch>
        </p:blipFill>
        <p:spPr>
          <a:xfrm>
            <a:off x="95003" y="1441368"/>
            <a:ext cx="1452213" cy="2505776"/>
          </a:xfrm>
          <a:prstGeom prst="rect">
            <a:avLst/>
          </a:prstGeom>
        </p:spPr>
      </p:pic>
      <p:pic>
        <p:nvPicPr>
          <p:cNvPr id="16" name="Imagen 15">
            <a:extLst>
              <a:ext uri="{FF2B5EF4-FFF2-40B4-BE49-F238E27FC236}">
                <a16:creationId xmlns:a16="http://schemas.microsoft.com/office/drawing/2014/main" id="{2FE49FF6-ADAD-AE43-93B7-13125A32B8D6}"/>
              </a:ext>
            </a:extLst>
          </p:cNvPr>
          <p:cNvPicPr>
            <a:picLocks noChangeAspect="1"/>
          </p:cNvPicPr>
          <p:nvPr userDrawn="1"/>
        </p:nvPicPr>
        <p:blipFill>
          <a:blip r:embed="rId4">
            <a:alphaModFix amt="25000"/>
          </a:blip>
          <a:stretch>
            <a:fillRect/>
          </a:stretch>
        </p:blipFill>
        <p:spPr>
          <a:xfrm>
            <a:off x="971600" y="1573283"/>
            <a:ext cx="453439" cy="782404"/>
          </a:xfrm>
          <a:prstGeom prst="rect">
            <a:avLst/>
          </a:prstGeom>
        </p:spPr>
      </p:pic>
      <p:pic>
        <p:nvPicPr>
          <p:cNvPr id="17" name="Imagen 16">
            <a:extLst>
              <a:ext uri="{FF2B5EF4-FFF2-40B4-BE49-F238E27FC236}">
                <a16:creationId xmlns:a16="http://schemas.microsoft.com/office/drawing/2014/main" id="{C581FE7C-8AE1-6847-ABEC-B8CEEAA62CD9}"/>
              </a:ext>
            </a:extLst>
          </p:cNvPr>
          <p:cNvPicPr>
            <a:picLocks noChangeAspect="1"/>
          </p:cNvPicPr>
          <p:nvPr userDrawn="1"/>
        </p:nvPicPr>
        <p:blipFill>
          <a:blip r:embed="rId6">
            <a:alphaModFix amt="51000"/>
          </a:blip>
          <a:stretch>
            <a:fillRect/>
          </a:stretch>
        </p:blipFill>
        <p:spPr>
          <a:xfrm rot="5400000">
            <a:off x="-484096" y="1511139"/>
            <a:ext cx="3399990" cy="2104575"/>
          </a:xfrm>
          <a:prstGeom prst="rect">
            <a:avLst/>
          </a:prstGeom>
        </p:spPr>
      </p:pic>
      <p:pic>
        <p:nvPicPr>
          <p:cNvPr id="18" name="Imagen 17">
            <a:extLst>
              <a:ext uri="{FF2B5EF4-FFF2-40B4-BE49-F238E27FC236}">
                <a16:creationId xmlns:a16="http://schemas.microsoft.com/office/drawing/2014/main" id="{5CC43167-B129-B346-B914-4C00A343E406}"/>
              </a:ext>
            </a:extLst>
          </p:cNvPr>
          <p:cNvPicPr>
            <a:picLocks noChangeAspect="1"/>
          </p:cNvPicPr>
          <p:nvPr userDrawn="1"/>
        </p:nvPicPr>
        <p:blipFill rotWithShape="1">
          <a:blip r:embed="rId7"/>
          <a:srcRect t="33292"/>
          <a:stretch/>
        </p:blipFill>
        <p:spPr>
          <a:xfrm>
            <a:off x="3968029" y="0"/>
            <a:ext cx="3973368" cy="625759"/>
          </a:xfrm>
          <a:prstGeom prst="rect">
            <a:avLst/>
          </a:prstGeom>
        </p:spPr>
      </p:pic>
      <p:grpSp>
        <p:nvGrpSpPr>
          <p:cNvPr id="23" name="Grupo 22">
            <a:extLst>
              <a:ext uri="{FF2B5EF4-FFF2-40B4-BE49-F238E27FC236}">
                <a16:creationId xmlns:a16="http://schemas.microsoft.com/office/drawing/2014/main" id="{B49BBA17-0917-494F-A16D-FF707AAF306F}"/>
              </a:ext>
            </a:extLst>
          </p:cNvPr>
          <p:cNvGrpSpPr/>
          <p:nvPr userDrawn="1"/>
        </p:nvGrpSpPr>
        <p:grpSpPr>
          <a:xfrm>
            <a:off x="0" y="2514600"/>
            <a:ext cx="4247050" cy="2628900"/>
            <a:chOff x="0" y="2125681"/>
            <a:chExt cx="4875358" cy="3017819"/>
          </a:xfrm>
        </p:grpSpPr>
        <p:pic>
          <p:nvPicPr>
            <p:cNvPr id="20" name="Imagen 19">
              <a:extLst>
                <a:ext uri="{FF2B5EF4-FFF2-40B4-BE49-F238E27FC236}">
                  <a16:creationId xmlns:a16="http://schemas.microsoft.com/office/drawing/2014/main" id="{87155903-08E1-C642-BB97-5CF0DCAFE0D5}"/>
                </a:ext>
              </a:extLst>
            </p:cNvPr>
            <p:cNvPicPr>
              <a:picLocks noChangeAspect="1"/>
            </p:cNvPicPr>
            <p:nvPr userDrawn="1"/>
          </p:nvPicPr>
          <p:blipFill>
            <a:blip r:embed="rId6"/>
            <a:stretch>
              <a:fillRect/>
            </a:stretch>
          </p:blipFill>
          <p:spPr>
            <a:xfrm>
              <a:off x="0" y="2125681"/>
              <a:ext cx="4875358" cy="3017819"/>
            </a:xfrm>
            <a:prstGeom prst="rect">
              <a:avLst/>
            </a:prstGeom>
          </p:spPr>
        </p:pic>
        <p:sp>
          <p:nvSpPr>
            <p:cNvPr id="21" name="Elipse 20">
              <a:extLst>
                <a:ext uri="{FF2B5EF4-FFF2-40B4-BE49-F238E27FC236}">
                  <a16:creationId xmlns:a16="http://schemas.microsoft.com/office/drawing/2014/main" id="{5B99DC56-F7C7-6F47-96D2-E29BA5A5E875}"/>
                </a:ext>
              </a:extLst>
            </p:cNvPr>
            <p:cNvSpPr/>
            <p:nvPr userDrawn="1"/>
          </p:nvSpPr>
          <p:spPr>
            <a:xfrm>
              <a:off x="1777297" y="3472541"/>
              <a:ext cx="324636" cy="324636"/>
            </a:xfrm>
            <a:prstGeom prst="ellipse">
              <a:avLst/>
            </a:prstGeom>
            <a:gradFill flip="none" rotWithShape="1">
              <a:gsLst>
                <a:gs pos="0">
                  <a:srgbClr val="BDCD51"/>
                </a:gs>
                <a:gs pos="27000">
                  <a:srgbClr val="8FA832">
                    <a:alpha val="53000"/>
                  </a:srgbClr>
                </a:gs>
                <a:gs pos="50000">
                  <a:srgbClr val="6D8D33">
                    <a:alpha val="27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2" name="Elipse 21">
              <a:extLst>
                <a:ext uri="{FF2B5EF4-FFF2-40B4-BE49-F238E27FC236}">
                  <a16:creationId xmlns:a16="http://schemas.microsoft.com/office/drawing/2014/main" id="{1DDB7533-F6FC-B744-8202-420473CF4BAC}"/>
                </a:ext>
              </a:extLst>
            </p:cNvPr>
            <p:cNvSpPr/>
            <p:nvPr userDrawn="1"/>
          </p:nvSpPr>
          <p:spPr>
            <a:xfrm>
              <a:off x="3627791" y="4046481"/>
              <a:ext cx="216024" cy="216024"/>
            </a:xfrm>
            <a:prstGeom prst="ellipse">
              <a:avLst/>
            </a:prstGeom>
            <a:gradFill flip="none" rotWithShape="1">
              <a:gsLst>
                <a:gs pos="0">
                  <a:srgbClr val="BDCD51"/>
                </a:gs>
                <a:gs pos="27000">
                  <a:srgbClr val="8FA832">
                    <a:alpha val="53000"/>
                  </a:srgbClr>
                </a:gs>
                <a:gs pos="50000">
                  <a:srgbClr val="6D8D33">
                    <a:alpha val="27000"/>
                  </a:srgbClr>
                </a:gs>
                <a:gs pos="76000">
                  <a:srgbClr val="08464E">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spTree>
    <p:extLst>
      <p:ext uri="{BB962C8B-B14F-4D97-AF65-F5344CB8AC3E}">
        <p14:creationId xmlns:p14="http://schemas.microsoft.com/office/powerpoint/2010/main" val="1169551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85D9EAF4-BD26-5041-92B8-E3E785EA2BE1}"/>
              </a:ext>
            </a:extLst>
          </p:cNvPr>
          <p:cNvSpPr/>
          <p:nvPr userDrawn="1"/>
        </p:nvSpPr>
        <p:spPr>
          <a:xfrm>
            <a:off x="0" y="0"/>
            <a:ext cx="9144000" cy="5143500"/>
          </a:xfrm>
          <a:prstGeom prst="rect">
            <a:avLst/>
          </a:prstGeom>
          <a:gradFill>
            <a:gsLst>
              <a:gs pos="0">
                <a:srgbClr val="08464E"/>
              </a:gs>
              <a:gs pos="100000">
                <a:srgbClr val="0C2F2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Rectángulo 17">
            <a:extLst>
              <a:ext uri="{FF2B5EF4-FFF2-40B4-BE49-F238E27FC236}">
                <a16:creationId xmlns:a16="http://schemas.microsoft.com/office/drawing/2014/main" id="{DBD176B6-571D-044E-9D3C-64FD1870B5AA}"/>
              </a:ext>
            </a:extLst>
          </p:cNvPr>
          <p:cNvSpPr/>
          <p:nvPr userDrawn="1"/>
        </p:nvSpPr>
        <p:spPr>
          <a:xfrm>
            <a:off x="7665720" y="701040"/>
            <a:ext cx="1478280" cy="4442460"/>
          </a:xfrm>
          <a:prstGeom prst="rect">
            <a:avLst/>
          </a:prstGeom>
          <a:solidFill>
            <a:srgbClr val="BDCD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a:extLst>
              <a:ext uri="{FF2B5EF4-FFF2-40B4-BE49-F238E27FC236}">
                <a16:creationId xmlns:a16="http://schemas.microsoft.com/office/drawing/2014/main" id="{7E817D08-576D-7F41-BB9F-79E2A586FA30}"/>
              </a:ext>
            </a:extLst>
          </p:cNvPr>
          <p:cNvSpPr/>
          <p:nvPr userDrawn="1"/>
        </p:nvSpPr>
        <p:spPr>
          <a:xfrm>
            <a:off x="86547" y="700087"/>
            <a:ext cx="8962860" cy="3998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7" name="Imagen 16">
            <a:extLst>
              <a:ext uri="{FF2B5EF4-FFF2-40B4-BE49-F238E27FC236}">
                <a16:creationId xmlns:a16="http://schemas.microsoft.com/office/drawing/2014/main" id="{66751460-5643-A944-B877-0ACEE26CC779}"/>
              </a:ext>
            </a:extLst>
          </p:cNvPr>
          <p:cNvPicPr>
            <a:picLocks noChangeAspect="1"/>
          </p:cNvPicPr>
          <p:nvPr userDrawn="1"/>
        </p:nvPicPr>
        <p:blipFill>
          <a:blip r:embed="rId2">
            <a:alphaModFix amt="7000"/>
          </a:blip>
          <a:stretch>
            <a:fillRect/>
          </a:stretch>
        </p:blipFill>
        <p:spPr>
          <a:xfrm>
            <a:off x="0" y="711200"/>
            <a:ext cx="4441371" cy="4029440"/>
          </a:xfrm>
          <a:prstGeom prst="rect">
            <a:avLst/>
          </a:prstGeom>
        </p:spPr>
      </p:pic>
      <p:sp>
        <p:nvSpPr>
          <p:cNvPr id="2" name="Title 1"/>
          <p:cNvSpPr>
            <a:spLocks noGrp="1"/>
          </p:cNvSpPr>
          <p:nvPr>
            <p:ph type="title"/>
          </p:nvPr>
        </p:nvSpPr>
        <p:spPr>
          <a:xfrm>
            <a:off x="785812" y="0"/>
            <a:ext cx="6900863" cy="671513"/>
          </a:xfrm>
        </p:spPr>
        <p:txBody>
          <a:bodyPr>
            <a:normAutofit/>
          </a:bodyPr>
          <a:lstStyle>
            <a:lvl1pPr>
              <a:defRPr sz="2000">
                <a:solidFill>
                  <a:srgbClr val="BDCD51"/>
                </a:solidFill>
              </a:defRPr>
            </a:lvl1p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lvl1pPr marL="171450" indent="-171450">
              <a:buFontTx/>
              <a:buBlip>
                <a:blip r:embed="rId3"/>
              </a:buBlip>
              <a:defRPr>
                <a:solidFill>
                  <a:srgbClr val="08464E"/>
                </a:solidFill>
              </a:defRPr>
            </a:lvl1pPr>
          </a:lstStyle>
          <a:p>
            <a:pPr lvl="0"/>
            <a:r>
              <a:rPr lang="es-ES" dirty="0"/>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pic>
        <p:nvPicPr>
          <p:cNvPr id="9" name="Imagen 8">
            <a:extLst>
              <a:ext uri="{FF2B5EF4-FFF2-40B4-BE49-F238E27FC236}">
                <a16:creationId xmlns:a16="http://schemas.microsoft.com/office/drawing/2014/main" id="{6C268C36-1A90-4043-99A8-E38306960B10}"/>
              </a:ext>
            </a:extLst>
          </p:cNvPr>
          <p:cNvPicPr>
            <a:picLocks noChangeAspect="1"/>
          </p:cNvPicPr>
          <p:nvPr userDrawn="1"/>
        </p:nvPicPr>
        <p:blipFill>
          <a:blip r:embed="rId4"/>
          <a:stretch>
            <a:fillRect/>
          </a:stretch>
        </p:blipFill>
        <p:spPr>
          <a:xfrm>
            <a:off x="7750217" y="225051"/>
            <a:ext cx="1182936" cy="226596"/>
          </a:xfrm>
          <a:prstGeom prst="rect">
            <a:avLst/>
          </a:prstGeom>
        </p:spPr>
      </p:pic>
      <p:pic>
        <p:nvPicPr>
          <p:cNvPr id="11" name="Imagen 10">
            <a:extLst>
              <a:ext uri="{FF2B5EF4-FFF2-40B4-BE49-F238E27FC236}">
                <a16:creationId xmlns:a16="http://schemas.microsoft.com/office/drawing/2014/main" id="{9EFA200C-A4BB-164B-8752-825FCCB73BB0}"/>
              </a:ext>
            </a:extLst>
          </p:cNvPr>
          <p:cNvPicPr>
            <a:picLocks noChangeAspect="1"/>
          </p:cNvPicPr>
          <p:nvPr userDrawn="1"/>
        </p:nvPicPr>
        <p:blipFill>
          <a:blip r:embed="rId5"/>
          <a:stretch>
            <a:fillRect/>
          </a:stretch>
        </p:blipFill>
        <p:spPr>
          <a:xfrm>
            <a:off x="405273" y="88900"/>
            <a:ext cx="284289" cy="490538"/>
          </a:xfrm>
          <a:prstGeom prst="rect">
            <a:avLst/>
          </a:prstGeom>
        </p:spPr>
      </p:pic>
      <p:pic>
        <p:nvPicPr>
          <p:cNvPr id="12" name="Imagen 11">
            <a:extLst>
              <a:ext uri="{FF2B5EF4-FFF2-40B4-BE49-F238E27FC236}">
                <a16:creationId xmlns:a16="http://schemas.microsoft.com/office/drawing/2014/main" id="{5801D95B-352A-C247-9C47-BAA5F48FDA42}"/>
              </a:ext>
            </a:extLst>
          </p:cNvPr>
          <p:cNvPicPr>
            <a:picLocks noChangeAspect="1"/>
          </p:cNvPicPr>
          <p:nvPr userDrawn="1"/>
        </p:nvPicPr>
        <p:blipFill>
          <a:blip r:embed="rId5">
            <a:alphaModFix amt="30000"/>
          </a:blip>
          <a:stretch>
            <a:fillRect/>
          </a:stretch>
        </p:blipFill>
        <p:spPr>
          <a:xfrm>
            <a:off x="301625" y="327024"/>
            <a:ext cx="195285" cy="336961"/>
          </a:xfrm>
          <a:prstGeom prst="rect">
            <a:avLst/>
          </a:prstGeom>
        </p:spPr>
      </p:pic>
      <p:pic>
        <p:nvPicPr>
          <p:cNvPr id="13" name="Imagen 12">
            <a:extLst>
              <a:ext uri="{FF2B5EF4-FFF2-40B4-BE49-F238E27FC236}">
                <a16:creationId xmlns:a16="http://schemas.microsoft.com/office/drawing/2014/main" id="{6867314C-13B5-BF43-94C0-C3DE041DAFE3}"/>
              </a:ext>
            </a:extLst>
          </p:cNvPr>
          <p:cNvPicPr>
            <a:picLocks noChangeAspect="1"/>
          </p:cNvPicPr>
          <p:nvPr userDrawn="1"/>
        </p:nvPicPr>
        <p:blipFill>
          <a:blip r:embed="rId5">
            <a:alphaModFix amt="19000"/>
          </a:blip>
          <a:stretch>
            <a:fillRect/>
          </a:stretch>
        </p:blipFill>
        <p:spPr>
          <a:xfrm>
            <a:off x="85280" y="-1"/>
            <a:ext cx="197295" cy="340429"/>
          </a:xfrm>
          <a:prstGeom prst="rect">
            <a:avLst/>
          </a:prstGeom>
        </p:spPr>
      </p:pic>
      <p:pic>
        <p:nvPicPr>
          <p:cNvPr id="14" name="Imagen 13">
            <a:extLst>
              <a:ext uri="{FF2B5EF4-FFF2-40B4-BE49-F238E27FC236}">
                <a16:creationId xmlns:a16="http://schemas.microsoft.com/office/drawing/2014/main" id="{2D91DD7B-9024-C84B-B5DF-00DAC1CE2C32}"/>
              </a:ext>
            </a:extLst>
          </p:cNvPr>
          <p:cNvPicPr>
            <a:picLocks noChangeAspect="1"/>
          </p:cNvPicPr>
          <p:nvPr userDrawn="1"/>
        </p:nvPicPr>
        <p:blipFill rotWithShape="1">
          <a:blip r:embed="rId6"/>
          <a:srcRect t="7655"/>
          <a:stretch/>
        </p:blipFill>
        <p:spPr>
          <a:xfrm>
            <a:off x="6030685" y="-1"/>
            <a:ext cx="2164307" cy="1237130"/>
          </a:xfrm>
          <a:prstGeom prst="rect">
            <a:avLst/>
          </a:prstGeom>
        </p:spPr>
      </p:pic>
      <p:pic>
        <p:nvPicPr>
          <p:cNvPr id="16" name="Imagen 15">
            <a:extLst>
              <a:ext uri="{FF2B5EF4-FFF2-40B4-BE49-F238E27FC236}">
                <a16:creationId xmlns:a16="http://schemas.microsoft.com/office/drawing/2014/main" id="{FC53D48E-801A-AD4F-AF2B-9199BEEF19B1}"/>
              </a:ext>
            </a:extLst>
          </p:cNvPr>
          <p:cNvPicPr>
            <a:picLocks noChangeAspect="1"/>
          </p:cNvPicPr>
          <p:nvPr userDrawn="1"/>
        </p:nvPicPr>
        <p:blipFill rotWithShape="1">
          <a:blip r:embed="rId7"/>
          <a:srcRect t="33292"/>
          <a:stretch/>
        </p:blipFill>
        <p:spPr>
          <a:xfrm rot="10800000">
            <a:off x="3701372" y="4711950"/>
            <a:ext cx="2740203" cy="431550"/>
          </a:xfrm>
          <a:prstGeom prst="rect">
            <a:avLst/>
          </a:prstGeom>
        </p:spPr>
      </p:pic>
    </p:spTree>
    <p:extLst>
      <p:ext uri="{BB962C8B-B14F-4D97-AF65-F5344CB8AC3E}">
        <p14:creationId xmlns:p14="http://schemas.microsoft.com/office/powerpoint/2010/main" val="2465333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ítulo y objetos">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85D9EAF4-BD26-5041-92B8-E3E785EA2BE1}"/>
              </a:ext>
            </a:extLst>
          </p:cNvPr>
          <p:cNvSpPr/>
          <p:nvPr userDrawn="1"/>
        </p:nvSpPr>
        <p:spPr>
          <a:xfrm>
            <a:off x="0" y="0"/>
            <a:ext cx="9144000" cy="693019"/>
          </a:xfrm>
          <a:prstGeom prst="rect">
            <a:avLst/>
          </a:prstGeom>
          <a:gradFill>
            <a:gsLst>
              <a:gs pos="0">
                <a:srgbClr val="08464E"/>
              </a:gs>
              <a:gs pos="100000">
                <a:srgbClr val="0C2F2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itle 1"/>
          <p:cNvSpPr>
            <a:spLocks noGrp="1"/>
          </p:cNvSpPr>
          <p:nvPr>
            <p:ph type="title"/>
          </p:nvPr>
        </p:nvSpPr>
        <p:spPr>
          <a:xfrm>
            <a:off x="785812" y="0"/>
            <a:ext cx="6900863" cy="671513"/>
          </a:xfrm>
        </p:spPr>
        <p:txBody>
          <a:bodyPr>
            <a:normAutofit/>
          </a:bodyPr>
          <a:lstStyle>
            <a:lvl1pPr>
              <a:defRPr sz="2000">
                <a:solidFill>
                  <a:srgbClr val="BDCD51"/>
                </a:solidFill>
              </a:defRPr>
            </a:lvl1pPr>
          </a:lstStyle>
          <a:p>
            <a:r>
              <a:rPr lang="es-ES" dirty="0"/>
              <a:t>Haga clic para modificar el estilo de título del patrón</a:t>
            </a:r>
            <a:endParaRPr lang="en-US" dirty="0"/>
          </a:p>
        </p:txBody>
      </p:sp>
      <p:sp>
        <p:nvSpPr>
          <p:cNvPr id="3" name="Content Placeholder 2"/>
          <p:cNvSpPr>
            <a:spLocks noGrp="1"/>
          </p:cNvSpPr>
          <p:nvPr>
            <p:ph idx="1"/>
          </p:nvPr>
        </p:nvSpPr>
        <p:spPr/>
        <p:txBody>
          <a:bodyPr/>
          <a:lstStyle>
            <a:lvl1pPr marL="171450" indent="-171450">
              <a:buFontTx/>
              <a:buBlip>
                <a:blip r:embed="rId2"/>
              </a:buBlip>
              <a:defRPr>
                <a:solidFill>
                  <a:srgbClr val="08464E"/>
                </a:solidFill>
              </a:defRPr>
            </a:lvl1pPr>
          </a:lstStyle>
          <a:p>
            <a:pPr lvl="0"/>
            <a:r>
              <a:rPr lang="es-ES" dirty="0"/>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pic>
        <p:nvPicPr>
          <p:cNvPr id="9" name="Imagen 8">
            <a:extLst>
              <a:ext uri="{FF2B5EF4-FFF2-40B4-BE49-F238E27FC236}">
                <a16:creationId xmlns:a16="http://schemas.microsoft.com/office/drawing/2014/main" id="{6C268C36-1A90-4043-99A8-E38306960B10}"/>
              </a:ext>
            </a:extLst>
          </p:cNvPr>
          <p:cNvPicPr>
            <a:picLocks noChangeAspect="1"/>
          </p:cNvPicPr>
          <p:nvPr userDrawn="1"/>
        </p:nvPicPr>
        <p:blipFill>
          <a:blip r:embed="rId3"/>
          <a:stretch>
            <a:fillRect/>
          </a:stretch>
        </p:blipFill>
        <p:spPr>
          <a:xfrm>
            <a:off x="7725103" y="223280"/>
            <a:ext cx="1182936" cy="226596"/>
          </a:xfrm>
          <a:prstGeom prst="rect">
            <a:avLst/>
          </a:prstGeom>
        </p:spPr>
      </p:pic>
      <p:pic>
        <p:nvPicPr>
          <p:cNvPr id="11" name="Imagen 10">
            <a:extLst>
              <a:ext uri="{FF2B5EF4-FFF2-40B4-BE49-F238E27FC236}">
                <a16:creationId xmlns:a16="http://schemas.microsoft.com/office/drawing/2014/main" id="{9EFA200C-A4BB-164B-8752-825FCCB73BB0}"/>
              </a:ext>
            </a:extLst>
          </p:cNvPr>
          <p:cNvPicPr>
            <a:picLocks noChangeAspect="1"/>
          </p:cNvPicPr>
          <p:nvPr userDrawn="1"/>
        </p:nvPicPr>
        <p:blipFill>
          <a:blip r:embed="rId4"/>
          <a:stretch>
            <a:fillRect/>
          </a:stretch>
        </p:blipFill>
        <p:spPr>
          <a:xfrm>
            <a:off x="405273" y="88900"/>
            <a:ext cx="284289" cy="490538"/>
          </a:xfrm>
          <a:prstGeom prst="rect">
            <a:avLst/>
          </a:prstGeom>
        </p:spPr>
      </p:pic>
      <p:pic>
        <p:nvPicPr>
          <p:cNvPr id="12" name="Imagen 11">
            <a:extLst>
              <a:ext uri="{FF2B5EF4-FFF2-40B4-BE49-F238E27FC236}">
                <a16:creationId xmlns:a16="http://schemas.microsoft.com/office/drawing/2014/main" id="{5801D95B-352A-C247-9C47-BAA5F48FDA42}"/>
              </a:ext>
            </a:extLst>
          </p:cNvPr>
          <p:cNvPicPr>
            <a:picLocks noChangeAspect="1"/>
          </p:cNvPicPr>
          <p:nvPr userDrawn="1"/>
        </p:nvPicPr>
        <p:blipFill>
          <a:blip r:embed="rId4">
            <a:alphaModFix amt="30000"/>
          </a:blip>
          <a:stretch>
            <a:fillRect/>
          </a:stretch>
        </p:blipFill>
        <p:spPr>
          <a:xfrm>
            <a:off x="301625" y="327024"/>
            <a:ext cx="195285" cy="336961"/>
          </a:xfrm>
          <a:prstGeom prst="rect">
            <a:avLst/>
          </a:prstGeom>
        </p:spPr>
      </p:pic>
      <p:pic>
        <p:nvPicPr>
          <p:cNvPr id="13" name="Imagen 12">
            <a:extLst>
              <a:ext uri="{FF2B5EF4-FFF2-40B4-BE49-F238E27FC236}">
                <a16:creationId xmlns:a16="http://schemas.microsoft.com/office/drawing/2014/main" id="{6867314C-13B5-BF43-94C0-C3DE041DAFE3}"/>
              </a:ext>
            </a:extLst>
          </p:cNvPr>
          <p:cNvPicPr>
            <a:picLocks noChangeAspect="1"/>
          </p:cNvPicPr>
          <p:nvPr userDrawn="1"/>
        </p:nvPicPr>
        <p:blipFill>
          <a:blip r:embed="rId4">
            <a:alphaModFix amt="19000"/>
          </a:blip>
          <a:stretch>
            <a:fillRect/>
          </a:stretch>
        </p:blipFill>
        <p:spPr>
          <a:xfrm>
            <a:off x="85280" y="-1"/>
            <a:ext cx="197295" cy="340429"/>
          </a:xfrm>
          <a:prstGeom prst="rect">
            <a:avLst/>
          </a:prstGeom>
        </p:spPr>
      </p:pic>
      <p:pic>
        <p:nvPicPr>
          <p:cNvPr id="14" name="Imagen 13">
            <a:extLst>
              <a:ext uri="{FF2B5EF4-FFF2-40B4-BE49-F238E27FC236}">
                <a16:creationId xmlns:a16="http://schemas.microsoft.com/office/drawing/2014/main" id="{2D91DD7B-9024-C84B-B5DF-00DAC1CE2C32}"/>
              </a:ext>
            </a:extLst>
          </p:cNvPr>
          <p:cNvPicPr>
            <a:picLocks noChangeAspect="1"/>
          </p:cNvPicPr>
          <p:nvPr userDrawn="1"/>
        </p:nvPicPr>
        <p:blipFill rotWithShape="1">
          <a:blip r:embed="rId5"/>
          <a:srcRect t="40356"/>
          <a:stretch/>
        </p:blipFill>
        <p:spPr>
          <a:xfrm>
            <a:off x="6172504" y="0"/>
            <a:ext cx="1881875" cy="694765"/>
          </a:xfrm>
          <a:prstGeom prst="rect">
            <a:avLst/>
          </a:prstGeom>
        </p:spPr>
      </p:pic>
    </p:spTree>
    <p:extLst>
      <p:ext uri="{BB962C8B-B14F-4D97-AF65-F5344CB8AC3E}">
        <p14:creationId xmlns:p14="http://schemas.microsoft.com/office/powerpoint/2010/main" val="3502108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3083989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4090534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4136656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Editar los estilos de texto del patrón
Segundo nivel
Tercer nivel
Cuarto nivel
Quinto nivel</a:t>
            </a:r>
            <a:endParaRPr lang="en-US" dirty="0"/>
          </a:p>
        </p:txBody>
      </p:sp>
      <p:sp>
        <p:nvSpPr>
          <p:cNvPr id="5" name="Date Placeholder 4"/>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1545653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
Segundo nivel
Tercer nivel
Cuarto nivel
Quinto nivel</a:t>
            </a:r>
            <a:endParaRPr lang="en-US" dirty="0"/>
          </a:p>
        </p:txBody>
      </p:sp>
      <p:sp>
        <p:nvSpPr>
          <p:cNvPr id="4" name="Content Placeholder 3"/>
          <p:cNvSpPr>
            <a:spLocks noGrp="1"/>
          </p:cNvSpPr>
          <p:nvPr>
            <p:ph sz="half" idx="2"/>
          </p:nvPr>
        </p:nvSpPr>
        <p:spPr>
          <a:xfrm>
            <a:off x="629842" y="1878806"/>
            <a:ext cx="3868340" cy="2763441"/>
          </a:xfrm>
        </p:spPr>
        <p:txBody>
          <a:bodyPr/>
          <a:lstStyle/>
          <a:p>
            <a:pPr lvl="0"/>
            <a:r>
              <a:rPr lang="es-ES"/>
              <a:t>Editar los estilos de texto del patrón
Segundo nivel
Tercer nivel
Cuarto nivel
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Editar los estilos de texto del patrón
Segundo nivel
Tercer nivel
Cuarto nivel
Quinto nivel</a:t>
            </a:r>
            <a:endParaRPr lang="en-US" dirty="0"/>
          </a:p>
        </p:txBody>
      </p:sp>
      <p:sp>
        <p:nvSpPr>
          <p:cNvPr id="6" name="Content Placeholder 5"/>
          <p:cNvSpPr>
            <a:spLocks noGrp="1"/>
          </p:cNvSpPr>
          <p:nvPr>
            <p:ph sz="quarter" idx="4"/>
          </p:nvPr>
        </p:nvSpPr>
        <p:spPr>
          <a:xfrm>
            <a:off x="4629150" y="1878806"/>
            <a:ext cx="3887391" cy="2763441"/>
          </a:xfrm>
        </p:spPr>
        <p:txBody>
          <a:bodyPr/>
          <a:lstStyle/>
          <a:p>
            <a:pPr lvl="0"/>
            <a:r>
              <a:rPr lang="es-ES"/>
              <a:t>Editar los estilos de texto del patrón
Segundo nivel
Tercer nivel
Cuarto nivel
Quinto nivel</a:t>
            </a:r>
            <a:endParaRPr lang="en-US" dirty="0"/>
          </a:p>
        </p:txBody>
      </p:sp>
      <p:sp>
        <p:nvSpPr>
          <p:cNvPr id="7" name="Date Placeholder 6"/>
          <p:cNvSpPr>
            <a:spLocks noGrp="1"/>
          </p:cNvSpPr>
          <p:nvPr>
            <p:ph type="dt" sz="half" idx="10"/>
          </p:nvPr>
        </p:nvSpPr>
        <p:spPr/>
        <p:txBody>
          <a:bodyPr/>
          <a:lstStyle/>
          <a:p>
            <a:fld id="{00237853-E85C-5C4D-AA30-B12D7E1104B5}" type="datetimeFigureOut">
              <a:rPr lang="es-ES" smtClean="0"/>
              <a:pPr/>
              <a:t>11/01/2021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11E599F-9231-C444-9503-596D5A1AFDC7}" type="slidenum">
              <a:rPr lang="es-ES" smtClean="0"/>
              <a:pPr/>
              <a:t>‹Nº›</a:t>
            </a:fld>
            <a:endParaRPr lang="es-ES"/>
          </a:p>
        </p:txBody>
      </p:sp>
    </p:spTree>
    <p:extLst>
      <p:ext uri="{BB962C8B-B14F-4D97-AF65-F5344CB8AC3E}">
        <p14:creationId xmlns:p14="http://schemas.microsoft.com/office/powerpoint/2010/main" val="1695756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Editar los estilos de texto del patrón
Segundo nivel
Tercer nivel
Cuarto nivel
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0237853-E85C-5C4D-AA30-B12D7E1104B5}" type="datetimeFigureOut">
              <a:rPr lang="es-ES" smtClean="0"/>
              <a:pPr/>
              <a:t>11/01/2021</a:t>
            </a:fld>
            <a:endParaRPr lang="es-E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11E599F-9231-C444-9503-596D5A1AFDC7}" type="slidenum">
              <a:rPr lang="es-ES" smtClean="0"/>
              <a:pPr/>
              <a:t>‹Nº›</a:t>
            </a:fld>
            <a:endParaRPr lang="es-ES"/>
          </a:p>
        </p:txBody>
      </p:sp>
    </p:spTree>
    <p:extLst>
      <p:ext uri="{BB962C8B-B14F-4D97-AF65-F5344CB8AC3E}">
        <p14:creationId xmlns:p14="http://schemas.microsoft.com/office/powerpoint/2010/main" val="1503536803"/>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75" r:id="rId4"/>
    <p:sldLayoutId id="2147483674" r:id="rId5"/>
    <p:sldLayoutId id="214748367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isvgirona.net/SIDIAP-FHP_score/" TargetMode="External"/><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4.emf"/><Relationship Id="rId5" Type="http://schemas.openxmlformats.org/officeDocument/2006/relationships/image" Target="../media/image13.sv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1F57269-7F0B-4C64-A3C1-B64F89036817}"/>
              </a:ext>
            </a:extLst>
          </p:cNvPr>
          <p:cNvSpPr/>
          <p:nvPr/>
        </p:nvSpPr>
        <p:spPr>
          <a:xfrm>
            <a:off x="0" y="4928056"/>
            <a:ext cx="2177808" cy="215444"/>
          </a:xfrm>
          <a:prstGeom prst="rect">
            <a:avLst/>
          </a:prstGeom>
        </p:spPr>
        <p:txBody>
          <a:bodyPr wrap="square">
            <a:spAutoFit/>
          </a:bodyPr>
          <a:lstStyle/>
          <a:p>
            <a:r>
              <a:rPr lang="es-ES" sz="800" dirty="0">
                <a:solidFill>
                  <a:srgbClr val="555555"/>
                </a:solidFill>
                <a:latin typeface="Arial" panose="020B0604020202020204" pitchFamily="34" charset="0"/>
              </a:rPr>
              <a:t>MAT-ES-2004312-V1-Noviembre 2020</a:t>
            </a:r>
            <a:endParaRPr lang="es-ES" sz="800" dirty="0"/>
          </a:p>
        </p:txBody>
      </p:sp>
    </p:spTree>
    <p:extLst>
      <p:ext uri="{BB962C8B-B14F-4D97-AF65-F5344CB8AC3E}">
        <p14:creationId xmlns:p14="http://schemas.microsoft.com/office/powerpoint/2010/main" val="3856959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9994" y="0"/>
            <a:ext cx="6900863" cy="671513"/>
          </a:xfrm>
        </p:spPr>
        <p:txBody>
          <a:bodyPr/>
          <a:lstStyle/>
          <a:p>
            <a:r>
              <a:rPr lang="es-ES" dirty="0"/>
              <a:t>Rastreo masivo de datos buscando pacientes con HF    </a:t>
            </a:r>
          </a:p>
        </p:txBody>
      </p:sp>
      <p:pic>
        <p:nvPicPr>
          <p:cNvPr id="4" name="Picture 2"/>
          <p:cNvPicPr>
            <a:picLocks noGrp="1" noChangeAspect="1" noChangeArrowheads="1"/>
          </p:cNvPicPr>
          <p:nvPr>
            <p:ph idx="1"/>
          </p:nvPr>
        </p:nvPicPr>
        <p:blipFill>
          <a:blip r:embed="rId2" cstate="print"/>
          <a:srcRect l="34615" t="33955" r="14093" b="16791"/>
          <a:stretch>
            <a:fillRect/>
          </a:stretch>
        </p:blipFill>
        <p:spPr bwMode="auto">
          <a:xfrm>
            <a:off x="306564" y="2015831"/>
            <a:ext cx="2312874" cy="1248364"/>
          </a:xfrm>
          <a:prstGeom prst="rect">
            <a:avLst/>
          </a:prstGeom>
          <a:noFill/>
          <a:ln w="9525">
            <a:noFill/>
            <a:miter lim="800000"/>
            <a:headEnd/>
            <a:tailEnd/>
          </a:ln>
          <a:effectLst/>
        </p:spPr>
      </p:pic>
      <p:pic>
        <p:nvPicPr>
          <p:cNvPr id="5" name="4 Imagen" descr="archivo.jpg"/>
          <p:cNvPicPr>
            <a:picLocks noChangeAspect="1"/>
          </p:cNvPicPr>
          <p:nvPr/>
        </p:nvPicPr>
        <p:blipFill>
          <a:blip r:embed="rId3"/>
          <a:stretch>
            <a:fillRect/>
          </a:stretch>
        </p:blipFill>
        <p:spPr>
          <a:xfrm>
            <a:off x="491146" y="3391786"/>
            <a:ext cx="2128292" cy="1573794"/>
          </a:xfrm>
          <a:prstGeom prst="rect">
            <a:avLst/>
          </a:prstGeom>
        </p:spPr>
      </p:pic>
      <p:pic>
        <p:nvPicPr>
          <p:cNvPr id="6" name="5 Imagen" descr="Figura_1_bis (1).jpg"/>
          <p:cNvPicPr>
            <a:picLocks noChangeAspect="1"/>
          </p:cNvPicPr>
          <p:nvPr/>
        </p:nvPicPr>
        <p:blipFill>
          <a:blip r:embed="rId4"/>
          <a:srcRect l="4677" t="8955" r="11891" b="7463"/>
          <a:stretch>
            <a:fillRect/>
          </a:stretch>
        </p:blipFill>
        <p:spPr>
          <a:xfrm>
            <a:off x="3459610" y="1289476"/>
            <a:ext cx="4631101" cy="3479539"/>
          </a:xfrm>
          <a:prstGeom prst="rect">
            <a:avLst/>
          </a:prstGeom>
          <a:ln w="38100">
            <a:solidFill>
              <a:srgbClr val="0070C0"/>
            </a:solidFill>
          </a:ln>
        </p:spPr>
      </p:pic>
      <p:sp>
        <p:nvSpPr>
          <p:cNvPr id="7" name="6 CuadroTexto"/>
          <p:cNvSpPr txBox="1"/>
          <p:nvPr/>
        </p:nvSpPr>
        <p:spPr>
          <a:xfrm>
            <a:off x="785812" y="1158949"/>
            <a:ext cx="184731" cy="300082"/>
          </a:xfrm>
          <a:prstGeom prst="rect">
            <a:avLst/>
          </a:prstGeom>
          <a:noFill/>
        </p:spPr>
        <p:txBody>
          <a:bodyPr wrap="none" rtlCol="0">
            <a:spAutoFit/>
          </a:bodyPr>
          <a:lstStyle/>
          <a:p>
            <a:endParaRPr lang="es-ES" dirty="0"/>
          </a:p>
        </p:txBody>
      </p:sp>
      <p:sp>
        <p:nvSpPr>
          <p:cNvPr id="8" name="7 CuadroTexto"/>
          <p:cNvSpPr txBox="1"/>
          <p:nvPr/>
        </p:nvSpPr>
        <p:spPr>
          <a:xfrm>
            <a:off x="306563" y="884752"/>
            <a:ext cx="2638655" cy="923330"/>
          </a:xfrm>
          <a:prstGeom prst="rect">
            <a:avLst/>
          </a:prstGeom>
          <a:noFill/>
        </p:spPr>
        <p:txBody>
          <a:bodyPr wrap="square" rtlCol="0">
            <a:spAutoFit/>
          </a:bodyPr>
          <a:lstStyle/>
          <a:p>
            <a:r>
              <a:rPr lang="es-ES" b="1" dirty="0"/>
              <a:t>CSMS</a:t>
            </a:r>
          </a:p>
          <a:p>
            <a:r>
              <a:rPr lang="es-ES" b="1" dirty="0"/>
              <a:t>Población cobertura: 195.000</a:t>
            </a:r>
          </a:p>
          <a:p>
            <a:r>
              <a:rPr lang="es-ES" b="1" dirty="0"/>
              <a:t>Periodo: 2010-2020</a:t>
            </a:r>
          </a:p>
          <a:p>
            <a:endParaRPr lang="es-ES" dirty="0"/>
          </a:p>
        </p:txBody>
      </p:sp>
      <p:sp>
        <p:nvSpPr>
          <p:cNvPr id="9" name="8 CuadroTexto"/>
          <p:cNvSpPr txBox="1"/>
          <p:nvPr/>
        </p:nvSpPr>
        <p:spPr>
          <a:xfrm>
            <a:off x="3191725" y="4811547"/>
            <a:ext cx="5985678" cy="515526"/>
          </a:xfrm>
          <a:prstGeom prst="rect">
            <a:avLst/>
          </a:prstGeom>
          <a:noFill/>
        </p:spPr>
        <p:txBody>
          <a:bodyPr wrap="none" rtlCol="0">
            <a:spAutoFit/>
          </a:bodyPr>
          <a:lstStyle/>
          <a:p>
            <a:r>
              <a:rPr lang="es-ES" sz="1400" dirty="0"/>
              <a:t>A. Zamora,…Plana N, </a:t>
            </a:r>
            <a:r>
              <a:rPr lang="es-ES" sz="1400" dirty="0" err="1"/>
              <a:t>Masana</a:t>
            </a:r>
            <a:r>
              <a:rPr lang="es-ES" sz="1400" dirty="0"/>
              <a:t> L,  et al. </a:t>
            </a:r>
            <a:r>
              <a:rPr lang="es-ES" sz="1400" dirty="0" err="1"/>
              <a:t>Clin</a:t>
            </a:r>
            <a:r>
              <a:rPr lang="es-ES" sz="1400" dirty="0"/>
              <a:t> </a:t>
            </a:r>
            <a:r>
              <a:rPr lang="es-ES" sz="1400" dirty="0" err="1"/>
              <a:t>Invest</a:t>
            </a:r>
            <a:r>
              <a:rPr lang="es-ES" sz="1400" dirty="0"/>
              <a:t>  </a:t>
            </a:r>
            <a:r>
              <a:rPr lang="es-ES" sz="1400" dirty="0" err="1"/>
              <a:t>Arterioscler</a:t>
            </a:r>
            <a:r>
              <a:rPr lang="es-ES" sz="1400" dirty="0"/>
              <a:t> (in </a:t>
            </a:r>
            <a:r>
              <a:rPr lang="es-ES" sz="1400" dirty="0" err="1"/>
              <a:t>press</a:t>
            </a:r>
            <a:r>
              <a:rPr lang="es-ES" sz="1400" dirty="0"/>
              <a:t>)</a:t>
            </a:r>
          </a:p>
          <a:p>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750204-8CC0-B340-841B-035DCA1FFFD2}"/>
              </a:ext>
            </a:extLst>
          </p:cNvPr>
          <p:cNvSpPr>
            <a:spLocks noGrp="1"/>
          </p:cNvSpPr>
          <p:nvPr>
            <p:ph type="title"/>
          </p:nvPr>
        </p:nvSpPr>
        <p:spPr>
          <a:xfrm>
            <a:off x="2412661" y="0"/>
            <a:ext cx="6900863" cy="671513"/>
          </a:xfrm>
        </p:spPr>
        <p:txBody>
          <a:bodyPr/>
          <a:lstStyle/>
          <a:p>
            <a:r>
              <a:rPr lang="es-ES" dirty="0"/>
              <a:t>Posibles algoritmos de rastreo para HF </a:t>
            </a:r>
          </a:p>
        </p:txBody>
      </p:sp>
      <p:pic>
        <p:nvPicPr>
          <p:cNvPr id="5" name="Picture 2"/>
          <p:cNvPicPr>
            <a:picLocks noGrp="1" noChangeAspect="1" noChangeArrowheads="1"/>
          </p:cNvPicPr>
          <p:nvPr>
            <p:ph idx="1"/>
          </p:nvPr>
        </p:nvPicPr>
        <p:blipFill>
          <a:blip r:embed="rId2"/>
          <a:srcRect l="781" t="4962" r="1342"/>
          <a:stretch>
            <a:fillRect/>
          </a:stretch>
        </p:blipFill>
        <p:spPr bwMode="auto">
          <a:xfrm>
            <a:off x="3223407" y="808071"/>
            <a:ext cx="5714752" cy="3569069"/>
          </a:xfrm>
          <a:prstGeom prst="rect">
            <a:avLst/>
          </a:prstGeom>
          <a:noFill/>
          <a:ln w="38100">
            <a:solidFill>
              <a:srgbClr val="0070C0"/>
            </a:solidFill>
            <a:miter lim="800000"/>
            <a:headEnd/>
            <a:tailEnd/>
          </a:ln>
          <a:effectLst/>
        </p:spPr>
      </p:pic>
      <p:pic>
        <p:nvPicPr>
          <p:cNvPr id="6" name="Picture 3"/>
          <p:cNvPicPr>
            <a:picLocks noChangeAspect="1" noChangeArrowheads="1"/>
          </p:cNvPicPr>
          <p:nvPr/>
        </p:nvPicPr>
        <p:blipFill>
          <a:blip r:embed="rId3"/>
          <a:srcRect l="2084" r="2441" b="6411"/>
          <a:stretch>
            <a:fillRect/>
          </a:stretch>
        </p:blipFill>
        <p:spPr bwMode="auto">
          <a:xfrm>
            <a:off x="53165" y="808071"/>
            <a:ext cx="3019647" cy="3569069"/>
          </a:xfrm>
          <a:prstGeom prst="rect">
            <a:avLst/>
          </a:prstGeom>
          <a:noFill/>
          <a:ln w="38100">
            <a:solidFill>
              <a:srgbClr val="FF0000"/>
            </a:solidFill>
            <a:miter lim="800000"/>
            <a:headEnd/>
            <a:tailEnd/>
          </a:ln>
          <a:effectLst/>
        </p:spPr>
      </p:pic>
      <p:sp>
        <p:nvSpPr>
          <p:cNvPr id="11" name="10 Rectángulo redondeado"/>
          <p:cNvSpPr/>
          <p:nvPr/>
        </p:nvSpPr>
        <p:spPr>
          <a:xfrm>
            <a:off x="5247256" y="1433017"/>
            <a:ext cx="818868" cy="278811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CuadroTexto"/>
          <p:cNvSpPr txBox="1"/>
          <p:nvPr/>
        </p:nvSpPr>
        <p:spPr>
          <a:xfrm>
            <a:off x="3072812" y="4377140"/>
            <a:ext cx="6758389" cy="369332"/>
          </a:xfrm>
          <a:prstGeom prst="rect">
            <a:avLst/>
          </a:prstGeom>
          <a:noFill/>
        </p:spPr>
        <p:txBody>
          <a:bodyPr wrap="none" rtlCol="0">
            <a:spAutoFit/>
          </a:bodyPr>
          <a:lstStyle/>
          <a:p>
            <a:r>
              <a:rPr lang="es-ES" b="1" dirty="0">
                <a:solidFill>
                  <a:srgbClr val="FF0000"/>
                </a:solidFill>
              </a:rPr>
              <a:t>Niveles de </a:t>
            </a:r>
            <a:r>
              <a:rPr lang="es-ES" b="1" dirty="0" err="1">
                <a:solidFill>
                  <a:srgbClr val="FF0000"/>
                </a:solidFill>
              </a:rPr>
              <a:t>Lpa</a:t>
            </a:r>
            <a:r>
              <a:rPr lang="es-ES" b="1" dirty="0">
                <a:solidFill>
                  <a:srgbClr val="FF0000"/>
                </a:solidFill>
              </a:rPr>
              <a:t>: 492 (0.4%); 267 (55%&gt;40) m/</a:t>
            </a:r>
            <a:r>
              <a:rPr lang="es-ES" b="1" dirty="0" err="1">
                <a:solidFill>
                  <a:srgbClr val="FF0000"/>
                </a:solidFill>
              </a:rPr>
              <a:t>dL</a:t>
            </a:r>
            <a:r>
              <a:rPr lang="es-ES" b="1" dirty="0">
                <a:solidFill>
                  <a:srgbClr val="FF0000"/>
                </a:solidFill>
              </a:rPr>
              <a:t>; 93 (19%)&gt;180mg/</a:t>
            </a:r>
            <a:r>
              <a:rPr lang="es-ES" b="1" dirty="0" err="1">
                <a:solidFill>
                  <a:srgbClr val="FF0000"/>
                </a:solidFill>
              </a:rPr>
              <a:t>dL</a:t>
            </a:r>
            <a:r>
              <a:rPr lang="es-ES" b="1" dirty="0">
                <a:solidFill>
                  <a:srgbClr val="FF0000"/>
                </a:solidFill>
              </a:rPr>
              <a:t> </a:t>
            </a:r>
          </a:p>
        </p:txBody>
      </p:sp>
      <p:sp>
        <p:nvSpPr>
          <p:cNvPr id="13" name="12 CuadroTexto"/>
          <p:cNvSpPr txBox="1"/>
          <p:nvPr/>
        </p:nvSpPr>
        <p:spPr>
          <a:xfrm>
            <a:off x="361507" y="4602403"/>
            <a:ext cx="8378456" cy="300082"/>
          </a:xfrm>
          <a:prstGeom prst="rect">
            <a:avLst/>
          </a:prstGeom>
          <a:noFill/>
        </p:spPr>
        <p:txBody>
          <a:bodyPr wrap="square" rtlCol="0">
            <a:spAutoFit/>
          </a:bodyPr>
          <a:lstStyle/>
          <a:p>
            <a:r>
              <a:rPr lang="es-ES" b="1" dirty="0"/>
              <a:t>Elección algoritmo: </a:t>
            </a:r>
            <a:r>
              <a:rPr lang="es-ES" dirty="0"/>
              <a:t>Equilibrio entre S-E, con la prevalencia esperada y trasladable a la práctica clínica</a:t>
            </a:r>
          </a:p>
        </p:txBody>
      </p:sp>
      <p:sp>
        <p:nvSpPr>
          <p:cNvPr id="8" name="7 Elipse"/>
          <p:cNvSpPr/>
          <p:nvPr/>
        </p:nvSpPr>
        <p:spPr>
          <a:xfrm>
            <a:off x="8559208" y="1552351"/>
            <a:ext cx="378951" cy="2977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Elipse"/>
          <p:cNvSpPr/>
          <p:nvPr/>
        </p:nvSpPr>
        <p:spPr>
          <a:xfrm>
            <a:off x="7010398" y="1555895"/>
            <a:ext cx="378951" cy="2977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Elipse"/>
          <p:cNvSpPr/>
          <p:nvPr/>
        </p:nvSpPr>
        <p:spPr>
          <a:xfrm>
            <a:off x="4178584" y="1560613"/>
            <a:ext cx="378951" cy="2977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Elipse"/>
          <p:cNvSpPr/>
          <p:nvPr/>
        </p:nvSpPr>
        <p:spPr>
          <a:xfrm>
            <a:off x="7726347" y="1910322"/>
            <a:ext cx="378951" cy="2977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CuadroTexto">
            <a:extLst>
              <a:ext uri="{FF2B5EF4-FFF2-40B4-BE49-F238E27FC236}">
                <a16:creationId xmlns:a16="http://schemas.microsoft.com/office/drawing/2014/main" id="{91488B49-60D5-44E2-8D98-39A93300116C}"/>
              </a:ext>
            </a:extLst>
          </p:cNvPr>
          <p:cNvSpPr txBox="1"/>
          <p:nvPr/>
        </p:nvSpPr>
        <p:spPr>
          <a:xfrm>
            <a:off x="3223407" y="4850808"/>
            <a:ext cx="4328429" cy="246221"/>
          </a:xfrm>
          <a:prstGeom prst="rect">
            <a:avLst/>
          </a:prstGeom>
          <a:noFill/>
        </p:spPr>
        <p:txBody>
          <a:bodyPr wrap="none" rtlCol="0">
            <a:spAutoFit/>
          </a:bodyPr>
          <a:ls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s-ES" sz="1000" dirty="0"/>
              <a:t>A. Zamora,…Plana N, </a:t>
            </a:r>
            <a:r>
              <a:rPr lang="es-ES" sz="1000" dirty="0" err="1"/>
              <a:t>Masana</a:t>
            </a:r>
            <a:r>
              <a:rPr lang="es-ES" sz="1000" dirty="0"/>
              <a:t> L,  et al. Clin </a:t>
            </a:r>
            <a:r>
              <a:rPr lang="es-ES" sz="1000" dirty="0" err="1"/>
              <a:t>Invest</a:t>
            </a:r>
            <a:r>
              <a:rPr lang="es-ES" sz="1000" dirty="0"/>
              <a:t>  </a:t>
            </a:r>
            <a:r>
              <a:rPr lang="es-ES" sz="1000" dirty="0" err="1"/>
              <a:t>Arterioscler</a:t>
            </a:r>
            <a:r>
              <a:rPr lang="es-ES" sz="1000" dirty="0"/>
              <a:t> (in </a:t>
            </a:r>
            <a:r>
              <a:rPr lang="es-ES" sz="1000" dirty="0" err="1"/>
              <a:t>press</a:t>
            </a:r>
            <a:r>
              <a:rPr lang="es-ES" sz="1000" dirty="0"/>
              <a:t>)</a:t>
            </a:r>
          </a:p>
        </p:txBody>
      </p:sp>
    </p:spTree>
    <p:extLst>
      <p:ext uri="{BB962C8B-B14F-4D97-AF65-F5344CB8AC3E}">
        <p14:creationId xmlns:p14="http://schemas.microsoft.com/office/powerpoint/2010/main" val="825111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P spid="9" grpId="0" animBg="1"/>
      <p:bldP spid="10"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812" y="0"/>
            <a:ext cx="8007310" cy="671513"/>
          </a:xfrm>
        </p:spPr>
        <p:txBody>
          <a:bodyPr/>
          <a:lstStyle/>
          <a:p>
            <a:r>
              <a:rPr lang="es-ES" dirty="0"/>
              <a:t>    Rastreo masivo de pacientes: ¡Una segunda oportunidad!</a:t>
            </a:r>
          </a:p>
        </p:txBody>
      </p:sp>
      <p:pic>
        <p:nvPicPr>
          <p:cNvPr id="4" name="Picture 3"/>
          <p:cNvPicPr>
            <a:picLocks noGrp="1" noChangeAspect="1" noChangeArrowheads="1"/>
          </p:cNvPicPr>
          <p:nvPr>
            <p:ph idx="1"/>
          </p:nvPr>
        </p:nvPicPr>
        <p:blipFill>
          <a:blip r:embed="rId2"/>
          <a:srcRect r="1645" b="8653"/>
          <a:stretch>
            <a:fillRect/>
          </a:stretch>
        </p:blipFill>
        <p:spPr bwMode="auto">
          <a:xfrm>
            <a:off x="2174858" y="658512"/>
            <a:ext cx="3109520" cy="4242102"/>
          </a:xfrm>
          <a:prstGeom prst="rect">
            <a:avLst/>
          </a:prstGeom>
          <a:noFill/>
          <a:ln w="9525">
            <a:solidFill>
              <a:srgbClr val="0070C0"/>
            </a:solidFill>
            <a:miter lim="800000"/>
            <a:headEnd/>
            <a:tailEnd/>
          </a:ln>
          <a:effectLst/>
        </p:spPr>
      </p:pic>
      <p:sp>
        <p:nvSpPr>
          <p:cNvPr id="7" name="6 Rectángulo"/>
          <p:cNvSpPr/>
          <p:nvPr/>
        </p:nvSpPr>
        <p:spPr>
          <a:xfrm>
            <a:off x="0" y="745944"/>
            <a:ext cx="2063831" cy="1323439"/>
          </a:xfrm>
          <a:prstGeom prst="rect">
            <a:avLst/>
          </a:prstGeom>
          <a:ln>
            <a:solidFill>
              <a:srgbClr val="FF0000"/>
            </a:solidFill>
          </a:ln>
        </p:spPr>
        <p:txBody>
          <a:bodyPr wrap="square">
            <a:spAutoFit/>
          </a:bodyPr>
          <a:lstStyle/>
          <a:p>
            <a:r>
              <a:rPr lang="es-ES" sz="1000" b="1" dirty="0"/>
              <a:t>Criterios de rastreo</a:t>
            </a:r>
          </a:p>
          <a:p>
            <a:endParaRPr lang="es-ES" sz="1000" dirty="0"/>
          </a:p>
          <a:p>
            <a:r>
              <a:rPr lang="es-ES" sz="1000" dirty="0"/>
              <a:t>(C-LDL&gt;=150 y edad&lt;18) </a:t>
            </a:r>
          </a:p>
          <a:p>
            <a:r>
              <a:rPr lang="es-ES" sz="1000" dirty="0"/>
              <a:t> </a:t>
            </a:r>
          </a:p>
          <a:p>
            <a:r>
              <a:rPr lang="es-ES" sz="1000" dirty="0"/>
              <a:t>(C-LDL&gt;=230 y edad&gt;=18 y edad&lt;30) </a:t>
            </a:r>
          </a:p>
          <a:p>
            <a:endParaRPr lang="es-ES" sz="1000" dirty="0"/>
          </a:p>
          <a:p>
            <a:r>
              <a:rPr lang="es-ES" sz="1000" dirty="0"/>
              <a:t>(C-LDL&gt;=238 y edad&gt;=30))</a:t>
            </a:r>
          </a:p>
        </p:txBody>
      </p:sp>
      <p:sp>
        <p:nvSpPr>
          <p:cNvPr id="9" name="8 CuadroTexto"/>
          <p:cNvSpPr txBox="1"/>
          <p:nvPr/>
        </p:nvSpPr>
        <p:spPr>
          <a:xfrm>
            <a:off x="0" y="2317898"/>
            <a:ext cx="2063831" cy="400110"/>
          </a:xfrm>
          <a:prstGeom prst="rect">
            <a:avLst/>
          </a:prstGeom>
          <a:noFill/>
          <a:ln>
            <a:solidFill>
              <a:srgbClr val="FF0000"/>
            </a:solidFill>
          </a:ln>
        </p:spPr>
        <p:txBody>
          <a:bodyPr wrap="square" rtlCol="0">
            <a:spAutoFit/>
          </a:bodyPr>
          <a:lstStyle/>
          <a:p>
            <a:r>
              <a:rPr lang="es-ES_tradnl" sz="1000" b="1" dirty="0"/>
              <a:t>S: 91% ;E:71% VPP: 74%</a:t>
            </a:r>
          </a:p>
          <a:p>
            <a:r>
              <a:rPr lang="es-ES_tradnl" sz="1000" b="1" dirty="0"/>
              <a:t>Para HF genéticamente +</a:t>
            </a:r>
            <a:endParaRPr lang="es-ES" sz="1000" b="1" dirty="0"/>
          </a:p>
        </p:txBody>
      </p:sp>
      <p:graphicFrame>
        <p:nvGraphicFramePr>
          <p:cNvPr id="10" name="9 Gráfico"/>
          <p:cNvGraphicFramePr/>
          <p:nvPr/>
        </p:nvGraphicFramePr>
        <p:xfrm>
          <a:off x="5323297" y="751734"/>
          <a:ext cx="3820703" cy="3132327"/>
        </p:xfrm>
        <a:graphic>
          <a:graphicData uri="http://schemas.openxmlformats.org/drawingml/2006/chart">
            <c:chart xmlns:c="http://schemas.openxmlformats.org/drawingml/2006/chart" xmlns:r="http://schemas.openxmlformats.org/officeDocument/2006/relationships" r:id="rId3"/>
          </a:graphicData>
        </a:graphic>
      </p:graphicFrame>
      <p:sp>
        <p:nvSpPr>
          <p:cNvPr id="11" name="10 Flecha abajo"/>
          <p:cNvSpPr/>
          <p:nvPr/>
        </p:nvSpPr>
        <p:spPr>
          <a:xfrm>
            <a:off x="785812" y="2913321"/>
            <a:ext cx="484632" cy="5422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CuadroTexto"/>
          <p:cNvSpPr txBox="1"/>
          <p:nvPr/>
        </p:nvSpPr>
        <p:spPr>
          <a:xfrm>
            <a:off x="-53171" y="3618236"/>
            <a:ext cx="2358338" cy="507831"/>
          </a:xfrm>
          <a:prstGeom prst="rect">
            <a:avLst/>
          </a:prstGeom>
          <a:noFill/>
        </p:spPr>
        <p:txBody>
          <a:bodyPr wrap="none" rtlCol="0">
            <a:spAutoFit/>
          </a:bodyPr>
          <a:lstStyle/>
          <a:p>
            <a:r>
              <a:rPr lang="es-ES" b="1" dirty="0" err="1"/>
              <a:t>Sd</a:t>
            </a:r>
            <a:r>
              <a:rPr lang="es-ES" b="1" dirty="0"/>
              <a:t> de Hipercolesterolemia</a:t>
            </a:r>
          </a:p>
          <a:p>
            <a:r>
              <a:rPr lang="es-ES" b="1" dirty="0"/>
              <a:t>Severa de origen genético</a:t>
            </a:r>
          </a:p>
        </p:txBody>
      </p:sp>
      <p:sp>
        <p:nvSpPr>
          <p:cNvPr id="13" name="12 CuadroTexto">
            <a:extLst>
              <a:ext uri="{FF2B5EF4-FFF2-40B4-BE49-F238E27FC236}">
                <a16:creationId xmlns:a16="http://schemas.microsoft.com/office/drawing/2014/main" id="{DB4BAF5E-28B6-4044-B8B3-7BB31DBA14C8}"/>
              </a:ext>
            </a:extLst>
          </p:cNvPr>
          <p:cNvSpPr txBox="1"/>
          <p:nvPr/>
        </p:nvSpPr>
        <p:spPr>
          <a:xfrm>
            <a:off x="3120163" y="4897279"/>
            <a:ext cx="4328429" cy="246221"/>
          </a:xfrm>
          <a:prstGeom prst="rect">
            <a:avLst/>
          </a:prstGeom>
          <a:noFill/>
        </p:spPr>
        <p:txBody>
          <a:bodyPr wrap="none" rtlCol="0">
            <a:spAutoFit/>
          </a:bodyPr>
          <a:ls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s-ES" sz="1000" dirty="0"/>
              <a:t>A. Zamora,…Plana N, </a:t>
            </a:r>
            <a:r>
              <a:rPr lang="es-ES" sz="1000" dirty="0" err="1"/>
              <a:t>Masana</a:t>
            </a:r>
            <a:r>
              <a:rPr lang="es-ES" sz="1000" dirty="0"/>
              <a:t> L,  et al. Clin </a:t>
            </a:r>
            <a:r>
              <a:rPr lang="es-ES" sz="1000" dirty="0" err="1"/>
              <a:t>Invest</a:t>
            </a:r>
            <a:r>
              <a:rPr lang="es-ES" sz="1000" dirty="0"/>
              <a:t>  </a:t>
            </a:r>
            <a:r>
              <a:rPr lang="es-ES" sz="1000" dirty="0" err="1"/>
              <a:t>Arterioscler</a:t>
            </a:r>
            <a:r>
              <a:rPr lang="es-ES" sz="1000" dirty="0"/>
              <a:t> (in </a:t>
            </a:r>
            <a:r>
              <a:rPr lang="es-ES" sz="1000" dirty="0" err="1"/>
              <a:t>press</a:t>
            </a:r>
            <a:r>
              <a:rPr lang="es-ES" sz="10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                  Perfilado y </a:t>
            </a:r>
            <a:r>
              <a:rPr lang="es-ES" dirty="0"/>
              <a:t>priorización </a:t>
            </a:r>
            <a:r>
              <a:rPr lang="es-ES"/>
              <a:t>de pacientes</a:t>
            </a:r>
            <a:endParaRPr lang="es-ES" dirty="0"/>
          </a:p>
        </p:txBody>
      </p:sp>
      <p:pic>
        <p:nvPicPr>
          <p:cNvPr id="4" name="4 Marcador de contenido" descr="figure02_histogram (2).jpg"/>
          <p:cNvPicPr>
            <a:picLocks noGrp="1" noChangeAspect="1"/>
          </p:cNvPicPr>
          <p:nvPr>
            <p:ph idx="1"/>
          </p:nvPr>
        </p:nvPicPr>
        <p:blipFill>
          <a:blip r:embed="rId2"/>
          <a:stretch>
            <a:fillRect/>
          </a:stretch>
        </p:blipFill>
        <p:spPr>
          <a:xfrm>
            <a:off x="1290166" y="947959"/>
            <a:ext cx="6609159" cy="3698468"/>
          </a:xfrm>
          <a:ln w="38100">
            <a:solidFill>
              <a:srgbClr val="0070C0"/>
            </a:solidFill>
          </a:ln>
        </p:spPr>
      </p:pic>
      <p:sp>
        <p:nvSpPr>
          <p:cNvPr id="5" name="4 CuadroTexto"/>
          <p:cNvSpPr txBox="1"/>
          <p:nvPr/>
        </p:nvSpPr>
        <p:spPr>
          <a:xfrm>
            <a:off x="5714789" y="1177008"/>
            <a:ext cx="1971886" cy="646331"/>
          </a:xfrm>
          <a:prstGeom prst="rect">
            <a:avLst/>
          </a:prstGeom>
          <a:noFill/>
        </p:spPr>
        <p:txBody>
          <a:bodyPr wrap="none" rtlCol="0">
            <a:spAutoFit/>
          </a:bodyPr>
          <a:lstStyle/>
          <a:p>
            <a:r>
              <a:rPr lang="es-ES" dirty="0"/>
              <a:t>Población con F-FH</a:t>
            </a:r>
          </a:p>
          <a:p>
            <a:r>
              <a:rPr lang="es-ES" dirty="0"/>
              <a:t>N:12.823</a:t>
            </a:r>
          </a:p>
        </p:txBody>
      </p:sp>
      <p:sp>
        <p:nvSpPr>
          <p:cNvPr id="6" name="5 CuadroTexto"/>
          <p:cNvSpPr txBox="1"/>
          <p:nvPr/>
        </p:nvSpPr>
        <p:spPr>
          <a:xfrm>
            <a:off x="2442236" y="1177008"/>
            <a:ext cx="2857520" cy="646331"/>
          </a:xfrm>
          <a:prstGeom prst="rect">
            <a:avLst/>
          </a:prstGeom>
          <a:noFill/>
          <a:ln w="38100">
            <a:solidFill>
              <a:srgbClr val="FF0000"/>
            </a:solidFill>
          </a:ln>
        </p:spPr>
        <p:txBody>
          <a:bodyPr wrap="square" rtlCol="0">
            <a:spAutoFit/>
          </a:bodyPr>
          <a:lstStyle/>
          <a:p>
            <a:r>
              <a:rPr lang="es-ES" dirty="0"/>
              <a:t>65%  RCV a los 5 años&gt;5%</a:t>
            </a:r>
          </a:p>
          <a:p>
            <a:r>
              <a:rPr lang="es-ES" dirty="0"/>
              <a:t>95%  RCV a 5 años&gt;2.5%</a:t>
            </a:r>
          </a:p>
        </p:txBody>
      </p:sp>
      <p:sp>
        <p:nvSpPr>
          <p:cNvPr id="7" name="6 CuadroTexto"/>
          <p:cNvSpPr txBox="1"/>
          <p:nvPr/>
        </p:nvSpPr>
        <p:spPr>
          <a:xfrm>
            <a:off x="1691753" y="4835723"/>
            <a:ext cx="6700104" cy="307777"/>
          </a:xfrm>
          <a:prstGeom prst="rect">
            <a:avLst/>
          </a:prstGeom>
          <a:noFill/>
        </p:spPr>
        <p:txBody>
          <a:bodyPr wrap="none" rtlCol="0">
            <a:spAutoFit/>
          </a:bodyPr>
          <a:lstStyle/>
          <a:p>
            <a:r>
              <a:rPr lang="es-ES" sz="1400" dirty="0"/>
              <a:t>Adaptado de Ramos R, </a:t>
            </a:r>
            <a:r>
              <a:rPr lang="es-ES" sz="1400" dirty="0" err="1"/>
              <a:t>Masana</a:t>
            </a:r>
            <a:r>
              <a:rPr lang="es-ES" sz="1400" dirty="0"/>
              <a:t> L, Zamora A. </a:t>
            </a:r>
            <a:r>
              <a:rPr lang="es-ES" sz="1400" dirty="0" err="1"/>
              <a:t>Atherosclerosis</a:t>
            </a:r>
            <a:r>
              <a:rPr lang="es-ES" sz="1400" dirty="0"/>
              <a:t>. 2020 Jan;292:42-51</a:t>
            </a:r>
          </a:p>
        </p:txBody>
      </p:sp>
      <p:sp>
        <p:nvSpPr>
          <p:cNvPr id="8" name="7 Rectángulo"/>
          <p:cNvSpPr/>
          <p:nvPr/>
        </p:nvSpPr>
        <p:spPr>
          <a:xfrm>
            <a:off x="4338084" y="3891516"/>
            <a:ext cx="3348591" cy="300082"/>
          </a:xfrm>
          <a:prstGeom prst="rect">
            <a:avLst/>
          </a:prstGeom>
          <a:solidFill>
            <a:schemeClr val="bg1"/>
          </a:solidFill>
        </p:spPr>
        <p:txBody>
          <a:bodyPr wrap="square">
            <a:spAutoFit/>
          </a:bodyPr>
          <a:lstStyle/>
          <a:p>
            <a:r>
              <a:rPr lang="es-ES" dirty="0">
                <a:hlinkClick r:id="rId3"/>
              </a:rPr>
              <a:t>http://isvgirona.net/SIDIAP-FHP_score/</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                       De los macro-datos a la práctica clínica</a:t>
            </a:r>
          </a:p>
        </p:txBody>
      </p:sp>
      <p:pic>
        <p:nvPicPr>
          <p:cNvPr id="3074" name="Picture 2"/>
          <p:cNvPicPr>
            <a:picLocks noGrp="1" noChangeAspect="1" noChangeArrowheads="1"/>
          </p:cNvPicPr>
          <p:nvPr>
            <p:ph idx="1"/>
          </p:nvPr>
        </p:nvPicPr>
        <p:blipFill>
          <a:blip r:embed="rId2"/>
          <a:srcRect l="4816" t="9339"/>
          <a:stretch>
            <a:fillRect/>
          </a:stretch>
        </p:blipFill>
        <p:spPr bwMode="auto">
          <a:xfrm>
            <a:off x="785812" y="671513"/>
            <a:ext cx="8045325" cy="4308338"/>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                                Aspectos éticos y legales</a:t>
            </a:r>
          </a:p>
        </p:txBody>
      </p:sp>
      <p:pic>
        <p:nvPicPr>
          <p:cNvPr id="4099" name="Picture 3"/>
          <p:cNvPicPr>
            <a:picLocks noGrp="1" noChangeAspect="1" noChangeArrowheads="1"/>
          </p:cNvPicPr>
          <p:nvPr>
            <p:ph idx="1"/>
          </p:nvPr>
        </p:nvPicPr>
        <p:blipFill>
          <a:blip r:embed="rId2"/>
          <a:srcRect l="8038" t="10152" r="13169"/>
          <a:stretch>
            <a:fillRect/>
          </a:stretch>
        </p:blipFill>
        <p:spPr bwMode="auto">
          <a:xfrm>
            <a:off x="1211447" y="992222"/>
            <a:ext cx="6475228" cy="4151278"/>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                       Utilidad de un “</a:t>
            </a:r>
            <a:r>
              <a:rPr lang="es-ES" dirty="0" err="1"/>
              <a:t>lipidólogo</a:t>
            </a:r>
            <a:r>
              <a:rPr lang="es-ES" dirty="0"/>
              <a:t> virtual”</a:t>
            </a:r>
          </a:p>
        </p:txBody>
      </p:sp>
      <p:pic>
        <p:nvPicPr>
          <p:cNvPr id="4" name="Imagen 1"/>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9016" t="5417" r="12099" b="3333"/>
          <a:stretch/>
        </p:blipFill>
        <p:spPr>
          <a:xfrm>
            <a:off x="6249318" y="915901"/>
            <a:ext cx="1979617" cy="2358928"/>
          </a:xfrm>
          <a:prstGeom prst="rect">
            <a:avLst/>
          </a:prstGeom>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l="3880" t="14687" r="3305" b="65427"/>
          <a:stretch>
            <a:fillRect/>
          </a:stretch>
        </p:blipFill>
        <p:spPr bwMode="auto">
          <a:xfrm>
            <a:off x="361507" y="915901"/>
            <a:ext cx="5582093" cy="1307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5348178" y="3320560"/>
            <a:ext cx="3576748" cy="1546577"/>
          </a:xfrm>
          <a:prstGeom prst="rect">
            <a:avLst/>
          </a:prstGeom>
          <a:noFill/>
          <a:ln>
            <a:solidFill>
              <a:srgbClr val="FF0000"/>
            </a:solidFill>
          </a:ln>
        </p:spPr>
        <p:txBody>
          <a:bodyPr wrap="none" rtlCol="0">
            <a:spAutoFit/>
          </a:bodyPr>
          <a:lstStyle/>
          <a:p>
            <a:r>
              <a:rPr lang="es-ES" dirty="0"/>
              <a:t>“</a:t>
            </a:r>
            <a:r>
              <a:rPr lang="es-ES" b="1" dirty="0"/>
              <a:t>Dr. </a:t>
            </a:r>
            <a:r>
              <a:rPr lang="es-ES" b="1" dirty="0" err="1"/>
              <a:t>Hipocolito</a:t>
            </a:r>
            <a:r>
              <a:rPr lang="es-ES" b="1" dirty="0"/>
              <a:t> HTE-DLP”</a:t>
            </a:r>
          </a:p>
          <a:p>
            <a:br>
              <a:rPr lang="es-ES" dirty="0"/>
            </a:br>
            <a:r>
              <a:rPr lang="es-ES" dirty="0"/>
              <a:t>Funciones:</a:t>
            </a:r>
          </a:p>
          <a:p>
            <a:r>
              <a:rPr lang="es-ES" dirty="0"/>
              <a:t>1- Detección automatizada</a:t>
            </a:r>
          </a:p>
          <a:p>
            <a:r>
              <a:rPr lang="es-ES" dirty="0"/>
              <a:t>2- Asesoramiento en el manejo</a:t>
            </a:r>
          </a:p>
          <a:p>
            <a:r>
              <a:rPr lang="es-ES" dirty="0"/>
              <a:t>3- Planificación y personalización del </a:t>
            </a:r>
            <a:r>
              <a:rPr lang="es-ES" dirty="0" err="1"/>
              <a:t>tº</a:t>
            </a:r>
            <a:endParaRPr lang="es-ES" dirty="0"/>
          </a:p>
          <a:p>
            <a:r>
              <a:rPr lang="es-ES" dirty="0"/>
              <a:t>4- Docente ( Aval de interés docente SEEM)</a:t>
            </a:r>
          </a:p>
        </p:txBody>
      </p:sp>
      <p:sp>
        <p:nvSpPr>
          <p:cNvPr id="7" name="6 CuadroTexto"/>
          <p:cNvSpPr txBox="1"/>
          <p:nvPr/>
        </p:nvSpPr>
        <p:spPr>
          <a:xfrm>
            <a:off x="0" y="4713248"/>
            <a:ext cx="4887364" cy="307777"/>
          </a:xfrm>
          <a:prstGeom prst="rect">
            <a:avLst/>
          </a:prstGeom>
          <a:noFill/>
        </p:spPr>
        <p:txBody>
          <a:bodyPr wrap="none" rtlCol="0">
            <a:spAutoFit/>
          </a:bodyPr>
          <a:lstStyle/>
          <a:p>
            <a:r>
              <a:rPr lang="es-ES" sz="1400" dirty="0"/>
              <a:t>Karen E, eta. </a:t>
            </a:r>
            <a:r>
              <a:rPr lang="es-ES" sz="1400" dirty="0" err="1"/>
              <a:t>Journal</a:t>
            </a:r>
            <a:r>
              <a:rPr lang="es-ES" sz="1400" dirty="0"/>
              <a:t> of </a:t>
            </a:r>
            <a:r>
              <a:rPr lang="es-ES" sz="1400" dirty="0" err="1"/>
              <a:t>Clinical</a:t>
            </a:r>
            <a:r>
              <a:rPr lang="es-ES" sz="1400" dirty="0"/>
              <a:t> </a:t>
            </a:r>
            <a:r>
              <a:rPr lang="es-ES" sz="1400" dirty="0" err="1"/>
              <a:t>Lipidology</a:t>
            </a:r>
            <a:r>
              <a:rPr lang="es-ES" sz="1400" dirty="0"/>
              <a:t>, 2013, 7546-560</a:t>
            </a:r>
          </a:p>
        </p:txBody>
      </p:sp>
      <p:sp>
        <p:nvSpPr>
          <p:cNvPr id="8" name="7 CuadroTexto"/>
          <p:cNvSpPr txBox="1"/>
          <p:nvPr/>
        </p:nvSpPr>
        <p:spPr>
          <a:xfrm>
            <a:off x="361507" y="2247188"/>
            <a:ext cx="3541354" cy="715581"/>
          </a:xfrm>
          <a:prstGeom prst="rect">
            <a:avLst/>
          </a:prstGeom>
          <a:noFill/>
          <a:ln w="38100">
            <a:solidFill>
              <a:srgbClr val="FF0000"/>
            </a:solidFill>
          </a:ln>
        </p:spPr>
        <p:txBody>
          <a:bodyPr wrap="none" rtlCol="0">
            <a:spAutoFit/>
          </a:bodyPr>
          <a:lstStyle/>
          <a:p>
            <a:r>
              <a:rPr lang="es-ES" dirty="0"/>
              <a:t>34 estudios; N: 87874 pacientes</a:t>
            </a:r>
          </a:p>
          <a:p>
            <a:r>
              <a:rPr lang="es-ES" dirty="0"/>
              <a:t>23 mostraron mejoría en el control </a:t>
            </a:r>
            <a:r>
              <a:rPr lang="es-ES" dirty="0" err="1"/>
              <a:t>lipídico</a:t>
            </a:r>
            <a:endParaRPr lang="es-ES" dirty="0"/>
          </a:p>
          <a:p>
            <a:r>
              <a:rPr lang="es-ES" dirty="0"/>
              <a:t>14 con mejoría de los </a:t>
            </a:r>
            <a:r>
              <a:rPr lang="es-ES" dirty="0" err="1"/>
              <a:t>out</a:t>
            </a:r>
            <a:r>
              <a:rPr lang="es-ES" dirty="0"/>
              <a:t>-comes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uadroTexto 14"/>
          <p:cNvSpPr txBox="1"/>
          <p:nvPr/>
        </p:nvSpPr>
        <p:spPr>
          <a:xfrm>
            <a:off x="214318" y="737782"/>
            <a:ext cx="8763308" cy="1169551"/>
          </a:xfrm>
          <a:prstGeom prst="rect">
            <a:avLst/>
          </a:prstGeom>
          <a:noFill/>
          <a:ln w="38100">
            <a:noFill/>
          </a:ln>
        </p:spPr>
        <p:txBody>
          <a:bodyPr wrap="square" rtlCol="0">
            <a:spAutoFit/>
          </a:bodyPr>
          <a:lstStyle/>
          <a:p>
            <a:pPr marL="285750" indent="-285750">
              <a:buFontTx/>
              <a:buChar char="-"/>
            </a:pPr>
            <a:r>
              <a:rPr lang="es-ES" sz="1400" dirty="0"/>
              <a:t>Los expertos, cuando usan HTE-DLP, alcanzan 4,4 veces más los objetivos lipídicos en los pacientes de muy alto riesgo cardio-vascular </a:t>
            </a:r>
          </a:p>
          <a:p>
            <a:endParaRPr lang="es-ES" sz="1400" dirty="0"/>
          </a:p>
          <a:p>
            <a:pPr marL="285750" indent="-285750">
              <a:buFontTx/>
              <a:buChar char="-"/>
            </a:pPr>
            <a:r>
              <a:rPr lang="es-ES" sz="1400" dirty="0"/>
              <a:t>El coste del descenso de 1mg/dl de LDLC fue un 19% menos cuando se utilizaba HTE-DLP</a:t>
            </a:r>
          </a:p>
          <a:p>
            <a:r>
              <a:rPr lang="es-ES" sz="1400" dirty="0">
                <a:solidFill>
                  <a:schemeClr val="accent1"/>
                </a:solidFill>
              </a:rPr>
              <a:t> </a:t>
            </a:r>
          </a:p>
        </p:txBody>
      </p:sp>
      <p:sp>
        <p:nvSpPr>
          <p:cNvPr id="17" name="CuadroTexto 16"/>
          <p:cNvSpPr txBox="1"/>
          <p:nvPr/>
        </p:nvSpPr>
        <p:spPr>
          <a:xfrm>
            <a:off x="214318" y="1754347"/>
            <a:ext cx="8719130" cy="3323987"/>
          </a:xfrm>
          <a:prstGeom prst="rect">
            <a:avLst/>
          </a:prstGeom>
          <a:noFill/>
          <a:ln w="38100">
            <a:noFill/>
          </a:ln>
        </p:spPr>
        <p:txBody>
          <a:bodyPr wrap="square" rtlCol="0">
            <a:spAutoFit/>
          </a:bodyPr>
          <a:lstStyle/>
          <a:p>
            <a:pPr marL="285750" indent="-285750">
              <a:buFontTx/>
              <a:buChar char="-"/>
            </a:pPr>
            <a:r>
              <a:rPr lang="es-ES" sz="1400" dirty="0"/>
              <a:t>En una simulación con un uso generalizado de HTE-DLP en el 2020 se conseguiría disminuir en la población de 35 a 74 años entre un 5,4% y un 7,4% los eventos coronarios mortales y no mortales en varones y entre 1,8% y 2% en mujeres de la misma edad</a:t>
            </a:r>
          </a:p>
          <a:p>
            <a:pPr marL="285750" indent="-285750">
              <a:buFontTx/>
              <a:buChar char="-"/>
            </a:pPr>
            <a:endParaRPr lang="es-ES" sz="1400" dirty="0"/>
          </a:p>
          <a:p>
            <a:pPr marL="285750" indent="-285750">
              <a:buFontTx/>
              <a:buChar char="-"/>
            </a:pPr>
            <a:r>
              <a:rPr lang="es-ES" sz="1400" dirty="0"/>
              <a:t>El uso generalizado de HTE-DLP supondría un reducción entre 4,7% y 6,4% del gasto estatal derivado de la enfermedad coronaria</a:t>
            </a:r>
          </a:p>
          <a:p>
            <a:pPr marL="285750" indent="-285750">
              <a:buFontTx/>
              <a:buChar char="-"/>
            </a:pPr>
            <a:endParaRPr lang="es-ES" sz="1400" dirty="0"/>
          </a:p>
          <a:p>
            <a:pPr marL="285750" indent="-285750">
              <a:buFontTx/>
              <a:buChar char="-"/>
            </a:pPr>
            <a:r>
              <a:rPr lang="es-ES" sz="1400" dirty="0"/>
              <a:t>Los clínicos valoraron muy positivamente el uso de HTE-DLP y su aplicabilidad en un futuro a la práctica clínica</a:t>
            </a:r>
          </a:p>
          <a:p>
            <a:pPr marL="285750" indent="-285750">
              <a:buFontTx/>
              <a:buChar char="-"/>
            </a:pPr>
            <a:endParaRPr lang="es-ES" sz="1400" dirty="0"/>
          </a:p>
          <a:p>
            <a:pPr marL="285750" indent="-285750">
              <a:buFontTx/>
              <a:buChar char="-"/>
            </a:pPr>
            <a:r>
              <a:rPr lang="es-ES" sz="1400" dirty="0"/>
              <a:t>Utilizarlo en una población de unos 200.000 habitantes supondría evitar unos 100 eventos CV en 10 años sólo en población con fenotipo HF y un ahorro en gastos sanitarios (directos + indirectos) de unos 1.400.000 EUR</a:t>
            </a:r>
          </a:p>
          <a:p>
            <a:pPr marL="285750" indent="-285750">
              <a:buFontTx/>
              <a:buChar char="-"/>
            </a:pPr>
            <a:endParaRPr lang="es-ES" sz="1400" b="1" dirty="0"/>
          </a:p>
          <a:p>
            <a:r>
              <a:rPr lang="es-ES" sz="1400" b="1" dirty="0"/>
              <a:t>       </a:t>
            </a:r>
            <a:r>
              <a:rPr lang="es-ES" altLang="en-US" sz="1400" dirty="0">
                <a:solidFill>
                  <a:schemeClr val="accent1"/>
                </a:solidFill>
              </a:rPr>
              <a:t>. </a:t>
            </a:r>
            <a:endParaRPr lang="en-GB" altLang="en-US" sz="1400" dirty="0">
              <a:solidFill>
                <a:schemeClr val="accent1"/>
              </a:solidFill>
            </a:endParaRPr>
          </a:p>
        </p:txBody>
      </p:sp>
      <p:sp>
        <p:nvSpPr>
          <p:cNvPr id="18" name="CuadroTexto 17"/>
          <p:cNvSpPr txBox="1"/>
          <p:nvPr/>
        </p:nvSpPr>
        <p:spPr>
          <a:xfrm>
            <a:off x="279766" y="4684078"/>
            <a:ext cx="8697860" cy="523220"/>
          </a:xfrm>
          <a:prstGeom prst="rect">
            <a:avLst/>
          </a:prstGeom>
          <a:noFill/>
          <a:ln w="38100">
            <a:noFill/>
          </a:ln>
        </p:spPr>
        <p:txBody>
          <a:bodyPr wrap="square" rtlCol="0">
            <a:spAutoFit/>
          </a:bodyPr>
          <a:lstStyle/>
          <a:p>
            <a:pPr marL="285750" indent="-285750"/>
            <a:r>
              <a:rPr lang="es-ES" sz="1400" dirty="0">
                <a:solidFill>
                  <a:schemeClr val="accent1"/>
                </a:solidFill>
              </a:rPr>
              <a:t>	</a:t>
            </a:r>
            <a:r>
              <a:rPr lang="es-ES" sz="1400" dirty="0">
                <a:solidFill>
                  <a:schemeClr val="bg1"/>
                </a:solidFill>
              </a:rPr>
              <a:t>Zamora A, et al. </a:t>
            </a:r>
            <a:r>
              <a:rPr lang="es-ES" sz="1400" dirty="0" err="1">
                <a:solidFill>
                  <a:schemeClr val="bg1"/>
                </a:solidFill>
              </a:rPr>
              <a:t>Atherosclerosis</a:t>
            </a:r>
            <a:r>
              <a:rPr lang="es-ES" sz="1400" dirty="0">
                <a:solidFill>
                  <a:schemeClr val="bg1"/>
                </a:solidFill>
              </a:rPr>
              <a:t> 2013 Dec;231(2):401-4.</a:t>
            </a:r>
            <a:r>
              <a:rPr lang="es-ES" altLang="en-US" sz="1400" dirty="0">
                <a:solidFill>
                  <a:schemeClr val="bg1"/>
                </a:solidFill>
              </a:rPr>
              <a:t> </a:t>
            </a:r>
            <a:r>
              <a:rPr lang="es-ES" altLang="en-US" sz="1400" dirty="0" err="1">
                <a:solidFill>
                  <a:schemeClr val="bg1"/>
                </a:solidFill>
              </a:rPr>
              <a:t>Rev</a:t>
            </a:r>
            <a:r>
              <a:rPr lang="es-ES" altLang="en-US" sz="1400" dirty="0">
                <a:solidFill>
                  <a:schemeClr val="bg1"/>
                </a:solidFill>
              </a:rPr>
              <a:t> </a:t>
            </a:r>
            <a:r>
              <a:rPr lang="es-ES" altLang="en-US" sz="1400" dirty="0" err="1">
                <a:solidFill>
                  <a:schemeClr val="bg1"/>
                </a:solidFill>
              </a:rPr>
              <a:t>Esp</a:t>
            </a:r>
            <a:r>
              <a:rPr lang="es-ES" altLang="en-US" sz="1400" dirty="0">
                <a:solidFill>
                  <a:schemeClr val="bg1"/>
                </a:solidFill>
              </a:rPr>
              <a:t> </a:t>
            </a:r>
            <a:r>
              <a:rPr lang="es-ES" altLang="en-US" sz="1400" dirty="0" err="1">
                <a:solidFill>
                  <a:schemeClr val="bg1"/>
                </a:solidFill>
              </a:rPr>
              <a:t>Cardiol</a:t>
            </a:r>
            <a:r>
              <a:rPr lang="es-ES" altLang="en-US" sz="1400" dirty="0">
                <a:solidFill>
                  <a:schemeClr val="bg1"/>
                </a:solidFill>
              </a:rPr>
              <a:t> 2015; 68 (1): 78-81</a:t>
            </a:r>
            <a:endParaRPr lang="es-ES" sz="1400" dirty="0">
              <a:solidFill>
                <a:schemeClr val="bg1"/>
              </a:solidFill>
            </a:endParaRPr>
          </a:p>
          <a:p>
            <a:r>
              <a:rPr lang="es-ES" sz="1400" dirty="0">
                <a:solidFill>
                  <a:schemeClr val="bg1"/>
                </a:solidFill>
              </a:rPr>
              <a:t>       </a:t>
            </a:r>
            <a:r>
              <a:rPr lang="es-ES" sz="1400" dirty="0" err="1">
                <a:solidFill>
                  <a:schemeClr val="bg1"/>
                </a:solidFill>
              </a:rPr>
              <a:t>Int</a:t>
            </a:r>
            <a:r>
              <a:rPr lang="es-ES" sz="1400" dirty="0">
                <a:solidFill>
                  <a:schemeClr val="bg1"/>
                </a:solidFill>
              </a:rPr>
              <a:t> J </a:t>
            </a:r>
            <a:r>
              <a:rPr lang="es-ES" sz="1400" dirty="0" err="1">
                <a:solidFill>
                  <a:schemeClr val="bg1"/>
                </a:solidFill>
              </a:rPr>
              <a:t>Cardiovasc</a:t>
            </a:r>
            <a:r>
              <a:rPr lang="es-ES" sz="1400" dirty="0">
                <a:solidFill>
                  <a:schemeClr val="bg1"/>
                </a:solidFill>
              </a:rPr>
              <a:t> </a:t>
            </a:r>
            <a:r>
              <a:rPr lang="es-ES" sz="1400" dirty="0" err="1">
                <a:solidFill>
                  <a:schemeClr val="bg1"/>
                </a:solidFill>
              </a:rPr>
              <a:t>Pract</a:t>
            </a:r>
            <a:r>
              <a:rPr lang="es-ES" sz="1400" dirty="0">
                <a:solidFill>
                  <a:schemeClr val="bg1"/>
                </a:solidFill>
              </a:rPr>
              <a:t>, 2017; 2; 1, 10-16 </a:t>
            </a:r>
            <a:endParaRPr lang="en-GB" sz="1400" dirty="0">
              <a:solidFill>
                <a:schemeClr val="bg1"/>
              </a:solidFill>
            </a:endParaRPr>
          </a:p>
        </p:txBody>
      </p:sp>
      <p:sp>
        <p:nvSpPr>
          <p:cNvPr id="12" name="11 CuadroTexto"/>
          <p:cNvSpPr txBox="1"/>
          <p:nvPr/>
        </p:nvSpPr>
        <p:spPr>
          <a:xfrm>
            <a:off x="807996" y="233914"/>
            <a:ext cx="7717177" cy="461665"/>
          </a:xfrm>
          <a:prstGeom prst="rect">
            <a:avLst/>
          </a:prstGeom>
          <a:noFill/>
        </p:spPr>
        <p:txBody>
          <a:bodyPr wrap="none" rtlCol="0">
            <a:spAutoFit/>
          </a:bodyPr>
          <a:lstStyle/>
          <a:p>
            <a:r>
              <a:rPr lang="es-ES" sz="2400" dirty="0">
                <a:solidFill>
                  <a:srgbClr val="BDCD51"/>
                </a:solidFill>
              </a:rPr>
              <a:t>HTE  un “</a:t>
            </a:r>
            <a:r>
              <a:rPr lang="es-ES" sz="2400" dirty="0" err="1">
                <a:solidFill>
                  <a:srgbClr val="BDCD51"/>
                </a:solidFill>
              </a:rPr>
              <a:t>lipidólogo</a:t>
            </a:r>
            <a:r>
              <a:rPr lang="es-ES" sz="2400" dirty="0">
                <a:solidFill>
                  <a:srgbClr val="BDCD51"/>
                </a:solidFill>
              </a:rPr>
              <a:t> “  efectivo, eficiente y bien valorado</a:t>
            </a:r>
          </a:p>
        </p:txBody>
      </p:sp>
      <p:sp>
        <p:nvSpPr>
          <p:cNvPr id="13" name="12 Rectángulo"/>
          <p:cNvSpPr/>
          <p:nvPr/>
        </p:nvSpPr>
        <p:spPr>
          <a:xfrm>
            <a:off x="-8975" y="676808"/>
            <a:ext cx="9144000" cy="400726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4" name="Imagen 1"/>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9016" t="5417" r="12099" b="3333"/>
          <a:stretch/>
        </p:blipFill>
        <p:spPr>
          <a:xfrm>
            <a:off x="8515908" y="198035"/>
            <a:ext cx="417540" cy="497544"/>
          </a:xfrm>
          <a:prstGeom prst="rect">
            <a:avLst/>
          </a:prstGeom>
        </p:spPr>
      </p:pic>
    </p:spTree>
    <p:extLst>
      <p:ext uri="{BB962C8B-B14F-4D97-AF65-F5344CB8AC3E}">
        <p14:creationId xmlns:p14="http://schemas.microsoft.com/office/powerpoint/2010/main" val="17321549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 Integración de HTE-DLP en Laboratorio Central: rastrea y alerta</a:t>
            </a:r>
          </a:p>
        </p:txBody>
      </p:sp>
      <p:pic>
        <p:nvPicPr>
          <p:cNvPr id="4" name="Picture 18" descr="fat%20ma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9070" y="849018"/>
            <a:ext cx="1900876" cy="1160535"/>
          </a:xfrm>
          <a:prstGeom prst="rect">
            <a:avLst/>
          </a:prstGeom>
          <a:noFill/>
          <a:ln w="28575">
            <a:solidFill>
              <a:schemeClr val="bg1"/>
            </a:solidFill>
            <a:miter lim="800000"/>
            <a:headEnd/>
            <a:tailEnd/>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2354252" y="849018"/>
            <a:ext cx="2664315" cy="307777"/>
          </a:xfrm>
          <a:prstGeom prst="rect">
            <a:avLst/>
          </a:prstGeom>
          <a:noFill/>
          <a:ln w="57150">
            <a:solidFill>
              <a:srgbClr val="0070C0"/>
            </a:solidFill>
          </a:ln>
        </p:spPr>
        <p:txBody>
          <a:bodyPr wrap="square" rtlCol="0">
            <a:spAutoFit/>
          </a:bodyPr>
          <a:lstStyle/>
          <a:p>
            <a:r>
              <a:rPr lang="es-ES" sz="1400" dirty="0"/>
              <a:t>Preoperatorio de IQ de fémur</a:t>
            </a:r>
          </a:p>
        </p:txBody>
      </p:sp>
      <p:sp>
        <p:nvSpPr>
          <p:cNvPr id="6" name="Text Box 8"/>
          <p:cNvSpPr txBox="1">
            <a:spLocks noChangeArrowheads="1"/>
          </p:cNvSpPr>
          <p:nvPr/>
        </p:nvSpPr>
        <p:spPr bwMode="auto">
          <a:xfrm>
            <a:off x="2354253" y="1329070"/>
            <a:ext cx="2962026" cy="523220"/>
          </a:xfrm>
          <a:prstGeom prst="rect">
            <a:avLst/>
          </a:prstGeom>
          <a:noFill/>
          <a:ln w="381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anose="020B0604030504040204" pitchFamily="34" charset="0"/>
                <a:cs typeface="Arial" panose="020B0604020202020204" pitchFamily="34" charset="0"/>
              </a:defRPr>
            </a:lvl1pPr>
            <a:lvl2pPr marL="742950" indent="-285750" eaLnBrk="0" hangingPunct="0">
              <a:defRPr>
                <a:solidFill>
                  <a:schemeClr val="tx1"/>
                </a:solidFill>
                <a:latin typeface="Verdana" panose="020B0604030504040204" pitchFamily="34" charset="0"/>
                <a:cs typeface="Arial" panose="020B0604020202020204" pitchFamily="34" charset="0"/>
              </a:defRPr>
            </a:lvl2pPr>
            <a:lvl3pPr marL="1143000" indent="-228600" eaLnBrk="0" hangingPunct="0">
              <a:defRPr>
                <a:solidFill>
                  <a:schemeClr val="tx1"/>
                </a:solidFill>
                <a:latin typeface="Verdana" panose="020B0604030504040204" pitchFamily="34" charset="0"/>
                <a:cs typeface="Arial" panose="020B0604020202020204" pitchFamily="34" charset="0"/>
              </a:defRPr>
            </a:lvl3pPr>
            <a:lvl4pPr marL="1600200" indent="-228600" eaLnBrk="0" hangingPunct="0">
              <a:defRPr>
                <a:solidFill>
                  <a:schemeClr val="tx1"/>
                </a:solidFill>
                <a:latin typeface="Verdana" panose="020B0604030504040204" pitchFamily="34" charset="0"/>
                <a:cs typeface="Arial" panose="020B0604020202020204" pitchFamily="34" charset="0"/>
              </a:defRPr>
            </a:lvl4pPr>
            <a:lvl5pPr marL="2057400" indent="-228600" eaLnBrk="0" hangingPunct="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r>
              <a:rPr lang="es-ES" altLang="en-US" sz="1400" dirty="0"/>
              <a:t>Varón de 55 años</a:t>
            </a:r>
          </a:p>
          <a:p>
            <a:pPr eaLnBrk="1" hangingPunct="1"/>
            <a:r>
              <a:rPr lang="es-ES" altLang="en-US" sz="1400" dirty="0"/>
              <a:t>C-LDL 255; C-HDL 30; TG 250      </a:t>
            </a:r>
          </a:p>
        </p:txBody>
      </p:sp>
      <p:sp>
        <p:nvSpPr>
          <p:cNvPr id="7" name="6 Flecha derecha"/>
          <p:cNvSpPr/>
          <p:nvPr/>
        </p:nvSpPr>
        <p:spPr>
          <a:xfrm>
            <a:off x="5528930" y="1086754"/>
            <a:ext cx="637954" cy="48463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CuadroTexto"/>
          <p:cNvSpPr txBox="1"/>
          <p:nvPr/>
        </p:nvSpPr>
        <p:spPr>
          <a:xfrm>
            <a:off x="6283824" y="944135"/>
            <a:ext cx="2637325" cy="923330"/>
          </a:xfrm>
          <a:prstGeom prst="rect">
            <a:avLst/>
          </a:prstGeom>
          <a:noFill/>
          <a:ln>
            <a:solidFill>
              <a:srgbClr val="FF0000"/>
            </a:solidFill>
          </a:ln>
        </p:spPr>
        <p:txBody>
          <a:bodyPr wrap="none" rtlCol="0">
            <a:spAutoFit/>
          </a:bodyPr>
          <a:lstStyle/>
          <a:p>
            <a:r>
              <a:rPr lang="es-ES" dirty="0"/>
              <a:t>Alerta en la Estación de Trabajo</a:t>
            </a:r>
          </a:p>
          <a:p>
            <a:r>
              <a:rPr lang="es-ES" dirty="0"/>
              <a:t>de paciente con fenotipo de HF</a:t>
            </a:r>
          </a:p>
          <a:p>
            <a:endParaRPr lang="es-ES" dirty="0"/>
          </a:p>
          <a:p>
            <a:r>
              <a:rPr lang="es-ES" dirty="0"/>
              <a:t>Visible a todos los usuarios</a:t>
            </a:r>
          </a:p>
        </p:txBody>
      </p:sp>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9" t="-1463" r="41844" b="80088"/>
          <a:stretch/>
        </p:blipFill>
        <p:spPr bwMode="auto">
          <a:xfrm>
            <a:off x="457036" y="2364428"/>
            <a:ext cx="8281422" cy="1941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9 Rectángulo"/>
          <p:cNvSpPr/>
          <p:nvPr/>
        </p:nvSpPr>
        <p:spPr>
          <a:xfrm>
            <a:off x="2551814" y="3023190"/>
            <a:ext cx="2406502" cy="212651"/>
          </a:xfrm>
          <a:prstGeom prst="rect">
            <a:avLst/>
          </a:prstGeom>
          <a:solidFill>
            <a:srgbClr val="BDC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BDCD51"/>
              </a:solidFill>
            </a:endParaRPr>
          </a:p>
        </p:txBody>
      </p:sp>
      <p:sp>
        <p:nvSpPr>
          <p:cNvPr id="11" name="10 Rectángulo"/>
          <p:cNvSpPr/>
          <p:nvPr/>
        </p:nvSpPr>
        <p:spPr>
          <a:xfrm>
            <a:off x="2551814" y="2810535"/>
            <a:ext cx="2406502" cy="212651"/>
          </a:xfrm>
          <a:prstGeom prst="rect">
            <a:avLst/>
          </a:prstGeom>
          <a:solidFill>
            <a:srgbClr val="BDC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BDCD51"/>
              </a:solidFill>
            </a:endParaRPr>
          </a:p>
        </p:txBody>
      </p:sp>
      <p:sp>
        <p:nvSpPr>
          <p:cNvPr id="12" name="11 Elipse"/>
          <p:cNvSpPr/>
          <p:nvPr/>
        </p:nvSpPr>
        <p:spPr>
          <a:xfrm>
            <a:off x="8346557" y="3561907"/>
            <a:ext cx="391901" cy="3296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Rectángulo"/>
          <p:cNvSpPr/>
          <p:nvPr/>
        </p:nvSpPr>
        <p:spPr>
          <a:xfrm>
            <a:off x="457036" y="2534086"/>
            <a:ext cx="2406502" cy="212651"/>
          </a:xfrm>
          <a:prstGeom prst="rect">
            <a:avLst/>
          </a:prstGeom>
          <a:solidFill>
            <a:srgbClr val="BDCD5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srgbClr val="BDCD51"/>
              </a:solidFill>
            </a:endParaRPr>
          </a:p>
        </p:txBody>
      </p:sp>
      <p:sp>
        <p:nvSpPr>
          <p:cNvPr id="15" name="13 Rectángulo">
            <a:extLst>
              <a:ext uri="{FF2B5EF4-FFF2-40B4-BE49-F238E27FC236}">
                <a16:creationId xmlns:a16="http://schemas.microsoft.com/office/drawing/2014/main" id="{7037F9CA-FC85-4D4F-AF8D-40980510AAE9}"/>
              </a:ext>
            </a:extLst>
          </p:cNvPr>
          <p:cNvSpPr/>
          <p:nvPr/>
        </p:nvSpPr>
        <p:spPr>
          <a:xfrm>
            <a:off x="62511" y="4862392"/>
            <a:ext cx="2173993" cy="246221"/>
          </a:xfrm>
          <a:prstGeom prst="rect">
            <a:avLst/>
          </a:prstGeom>
        </p:spPr>
        <p:txBody>
          <a:bodyPr wrap="none">
            <a:spAutoFit/>
          </a:bodyPr>
          <a:ls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s-ES" sz="1000" dirty="0"/>
              <a:t>FUENTE: Datos internos HTE-DLP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Ofrece ayuda adaptado al nivel de conocimientos del clínico y personaliza el tratamiento</a:t>
            </a:r>
          </a:p>
        </p:txBody>
      </p:sp>
      <p:pic>
        <p:nvPicPr>
          <p:cNvPr id="1027" name="Picture 3"/>
          <p:cNvPicPr>
            <a:picLocks noGrp="1" noChangeAspect="1" noChangeArrowheads="1"/>
          </p:cNvPicPr>
          <p:nvPr>
            <p:ph idx="1"/>
          </p:nvPr>
        </p:nvPicPr>
        <p:blipFill>
          <a:blip r:embed="rId2"/>
          <a:srcRect l="29769" t="9099" r="29386" b="51244"/>
          <a:stretch>
            <a:fillRect/>
          </a:stretch>
        </p:blipFill>
        <p:spPr bwMode="auto">
          <a:xfrm>
            <a:off x="0" y="671513"/>
            <a:ext cx="4518837" cy="2466754"/>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l="28847" t="9180" r="29722" b="7122"/>
          <a:stretch>
            <a:fillRect/>
          </a:stretch>
        </p:blipFill>
        <p:spPr bwMode="auto">
          <a:xfrm>
            <a:off x="4890977" y="671513"/>
            <a:ext cx="3933382" cy="4467482"/>
          </a:xfrm>
          <a:prstGeom prst="rect">
            <a:avLst/>
          </a:prstGeom>
          <a:noFill/>
          <a:ln w="9525">
            <a:noFill/>
            <a:miter lim="800000"/>
            <a:headEnd/>
            <a:tailEnd/>
          </a:ln>
          <a:effectLst/>
        </p:spPr>
      </p:pic>
      <p:sp>
        <p:nvSpPr>
          <p:cNvPr id="9" name="8 CuadroTexto"/>
          <p:cNvSpPr txBox="1"/>
          <p:nvPr/>
        </p:nvSpPr>
        <p:spPr>
          <a:xfrm>
            <a:off x="5762847" y="4104165"/>
            <a:ext cx="1116418" cy="246221"/>
          </a:xfrm>
          <a:prstGeom prst="rect">
            <a:avLst/>
          </a:prstGeom>
          <a:solidFill>
            <a:schemeClr val="bg1"/>
          </a:solidFill>
        </p:spPr>
        <p:txBody>
          <a:bodyPr wrap="square" rtlCol="0">
            <a:spAutoFit/>
          </a:bodyPr>
          <a:lstStyle/>
          <a:p>
            <a:r>
              <a:rPr lang="es-ES" sz="1000" dirty="0"/>
              <a:t>255 mg/</a:t>
            </a:r>
            <a:r>
              <a:rPr lang="es-ES" sz="1000" dirty="0" err="1"/>
              <a:t>dL</a:t>
            </a:r>
            <a:endParaRPr lang="es-ES" sz="1000" dirty="0"/>
          </a:p>
        </p:txBody>
      </p:sp>
      <p:sp>
        <p:nvSpPr>
          <p:cNvPr id="7" name="13 Rectángulo">
            <a:extLst>
              <a:ext uri="{FF2B5EF4-FFF2-40B4-BE49-F238E27FC236}">
                <a16:creationId xmlns:a16="http://schemas.microsoft.com/office/drawing/2014/main" id="{93886AB8-D00E-46A3-83E6-5AC5B66C307A}"/>
              </a:ext>
            </a:extLst>
          </p:cNvPr>
          <p:cNvSpPr/>
          <p:nvPr/>
        </p:nvSpPr>
        <p:spPr>
          <a:xfrm>
            <a:off x="85425" y="4892774"/>
            <a:ext cx="2173993" cy="246221"/>
          </a:xfrm>
          <a:prstGeom prst="rect">
            <a:avLst/>
          </a:prstGeom>
        </p:spPr>
        <p:txBody>
          <a:bodyPr wrap="none">
            <a:spAutoFit/>
          </a:bodyPr>
          <a:ls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s-ES" sz="1000" dirty="0"/>
              <a:t>FUENTE: Datos internos HTE-DLP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F8837208-CEC0-42CD-A537-C02ADFF496D5}"/>
              </a:ext>
            </a:extLst>
          </p:cNvPr>
          <p:cNvPicPr>
            <a:picLocks noChangeAspect="1"/>
          </p:cNvPicPr>
          <p:nvPr/>
        </p:nvPicPr>
        <p:blipFill>
          <a:blip r:embed="rId2"/>
          <a:stretch>
            <a:fillRect/>
          </a:stretch>
        </p:blipFill>
        <p:spPr>
          <a:xfrm>
            <a:off x="5854699" y="1061244"/>
            <a:ext cx="3014663" cy="2553088"/>
          </a:xfrm>
          <a:prstGeom prst="rect">
            <a:avLst/>
          </a:prstGeom>
        </p:spPr>
      </p:pic>
    </p:spTree>
    <p:extLst>
      <p:ext uri="{BB962C8B-B14F-4D97-AF65-F5344CB8AC3E}">
        <p14:creationId xmlns:p14="http://schemas.microsoft.com/office/powerpoint/2010/main" val="20772280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Ofrece tratamientos ordenados con criterios de efectividad, seguridad y eficiencia</a:t>
            </a:r>
          </a:p>
        </p:txBody>
      </p:sp>
      <p:pic>
        <p:nvPicPr>
          <p:cNvPr id="5122" name="Picture 2"/>
          <p:cNvPicPr>
            <a:picLocks noGrp="1" noChangeAspect="1" noChangeArrowheads="1"/>
          </p:cNvPicPr>
          <p:nvPr>
            <p:ph idx="1"/>
          </p:nvPr>
        </p:nvPicPr>
        <p:blipFill>
          <a:blip r:embed="rId2"/>
          <a:srcRect l="12988" t="16181" r="12520"/>
          <a:stretch>
            <a:fillRect/>
          </a:stretch>
        </p:blipFill>
        <p:spPr bwMode="auto">
          <a:xfrm>
            <a:off x="1066799" y="671514"/>
            <a:ext cx="6619875" cy="4187816"/>
          </a:xfrm>
          <a:prstGeom prst="rect">
            <a:avLst/>
          </a:prstGeom>
          <a:noFill/>
          <a:ln w="9525">
            <a:noFill/>
            <a:miter lim="800000"/>
            <a:headEnd/>
            <a:tailEnd/>
          </a:ln>
          <a:effectLst/>
        </p:spPr>
      </p:pic>
      <p:sp>
        <p:nvSpPr>
          <p:cNvPr id="4" name="13 Rectángulo">
            <a:extLst>
              <a:ext uri="{FF2B5EF4-FFF2-40B4-BE49-F238E27FC236}">
                <a16:creationId xmlns:a16="http://schemas.microsoft.com/office/drawing/2014/main" id="{E6464D17-14B6-4F57-BF96-02C460781B59}"/>
              </a:ext>
            </a:extLst>
          </p:cNvPr>
          <p:cNvSpPr/>
          <p:nvPr/>
        </p:nvSpPr>
        <p:spPr>
          <a:xfrm>
            <a:off x="3632200" y="4893557"/>
            <a:ext cx="2173993" cy="246221"/>
          </a:xfrm>
          <a:prstGeom prst="rect">
            <a:avLst/>
          </a:prstGeom>
        </p:spPr>
        <p:txBody>
          <a:bodyPr wrap="none">
            <a:spAutoFit/>
          </a:bodyPr>
          <a:ls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s-ES" sz="1000" dirty="0"/>
              <a:t>FUENTE: Datos internos HTE-DLP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                Soluciones posibles al problema de la HF</a:t>
            </a:r>
          </a:p>
        </p:txBody>
      </p:sp>
      <p:pic>
        <p:nvPicPr>
          <p:cNvPr id="7171" name="Picture 3"/>
          <p:cNvPicPr>
            <a:picLocks noGrp="1" noChangeAspect="1" noChangeArrowheads="1"/>
          </p:cNvPicPr>
          <p:nvPr>
            <p:ph idx="1"/>
          </p:nvPr>
        </p:nvPicPr>
        <p:blipFill>
          <a:blip r:embed="rId2"/>
          <a:srcRect t="7517" b="5912"/>
          <a:stretch>
            <a:fillRect/>
          </a:stretch>
        </p:blipFill>
        <p:spPr bwMode="auto">
          <a:xfrm>
            <a:off x="388581" y="1010093"/>
            <a:ext cx="8011140" cy="3899194"/>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Imagen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707654"/>
            <a:ext cx="4105963" cy="2124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contenido 2"/>
          <p:cNvSpPr txBox="1">
            <a:spLocks/>
          </p:cNvSpPr>
          <p:nvPr/>
        </p:nvSpPr>
        <p:spPr>
          <a:xfrm>
            <a:off x="4355976" y="1656512"/>
            <a:ext cx="4679013" cy="1878508"/>
          </a:xfrm>
          <a:prstGeom prst="rect">
            <a:avLst/>
          </a:prstGeom>
          <a:solidFill>
            <a:schemeClr val="bg1"/>
          </a:solidFill>
        </p:spPr>
        <p:txBody>
          <a:bodyPr/>
          <a:lstStyle>
            <a:lvl1pPr marL="342900" indent="-342900" algn="l" defTabSz="914400" rtl="0" eaLnBrk="1" latinLnBrk="0" hangingPunct="1">
              <a:spcBef>
                <a:spcPct val="20000"/>
              </a:spcBef>
              <a:buClr>
                <a:srgbClr val="E63D38"/>
              </a:buClr>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63D38"/>
              </a:buClr>
              <a:buFont typeface="Arial"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63D38"/>
              </a:buClr>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63D38"/>
              </a:buClr>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63D38"/>
              </a:buClr>
              <a:buFont typeface="Arial"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endParaRPr lang="es-ES" sz="1600" b="1" dirty="0">
              <a:solidFill>
                <a:srgbClr val="FF0000"/>
              </a:solidFill>
            </a:endParaRPr>
          </a:p>
          <a:p>
            <a:pPr marL="0" indent="0">
              <a:buNone/>
              <a:defRPr/>
            </a:pPr>
            <a:r>
              <a:rPr lang="es-ES" sz="1600" b="1" dirty="0">
                <a:solidFill>
                  <a:srgbClr val="FF0000"/>
                </a:solidFill>
              </a:rPr>
              <a:t>“Los datos en sí mismos no son dinámicos ni inteligentes. Son necesarias las preguntas correctas para hacerlos dinámicos. Es necesario saber qué se espera de la información de la que se dispone”</a:t>
            </a:r>
          </a:p>
          <a:p>
            <a:pPr marL="0" indent="0">
              <a:buFont typeface="Wingdings 3" pitchFamily="18" charset="2"/>
              <a:buNone/>
              <a:defRPr/>
            </a:pPr>
            <a:r>
              <a:rPr lang="es-ES" sz="1400" b="1" dirty="0"/>
              <a:t>     </a:t>
            </a:r>
            <a:r>
              <a:rPr lang="es-ES" sz="1400" b="1" dirty="0" err="1"/>
              <a:t>Lissa</a:t>
            </a:r>
            <a:r>
              <a:rPr lang="es-ES" sz="1400" b="1" dirty="0"/>
              <a:t> </a:t>
            </a:r>
            <a:r>
              <a:rPr lang="es-ES" sz="1400" b="1" dirty="0" err="1"/>
              <a:t>Coffey</a:t>
            </a:r>
            <a:r>
              <a:rPr lang="es-ES" sz="1400" b="1" dirty="0"/>
              <a:t>,  Instituto de Tecnología de Massachusetts (MIT) </a:t>
            </a:r>
            <a:endParaRPr lang="en-GB" sz="1400" b="1" dirty="0"/>
          </a:p>
        </p:txBody>
      </p:sp>
      <p:sp>
        <p:nvSpPr>
          <p:cNvPr id="2" name="1 CuadroTexto"/>
          <p:cNvSpPr txBox="1"/>
          <p:nvPr/>
        </p:nvSpPr>
        <p:spPr>
          <a:xfrm>
            <a:off x="1907704" y="195029"/>
            <a:ext cx="6447599" cy="584775"/>
          </a:xfrm>
          <a:prstGeom prst="rect">
            <a:avLst/>
          </a:prstGeom>
          <a:noFill/>
        </p:spPr>
        <p:txBody>
          <a:bodyPr wrap="none" rtlCol="0">
            <a:spAutoFit/>
          </a:bodyPr>
          <a:lstStyle/>
          <a:p>
            <a:r>
              <a:rPr lang="es-ES" sz="3200" dirty="0">
                <a:solidFill>
                  <a:srgbClr val="0C2F2F"/>
                </a:solidFill>
              </a:rPr>
              <a:t>Reflexiones para llevarnos a casa </a:t>
            </a:r>
          </a:p>
        </p:txBody>
      </p:sp>
      <p:sp>
        <p:nvSpPr>
          <p:cNvPr id="5" name="4 CuadroTexto"/>
          <p:cNvSpPr txBox="1"/>
          <p:nvPr/>
        </p:nvSpPr>
        <p:spPr>
          <a:xfrm>
            <a:off x="2196377" y="4497169"/>
            <a:ext cx="3624710" cy="461665"/>
          </a:xfrm>
          <a:prstGeom prst="rect">
            <a:avLst/>
          </a:prstGeom>
          <a:noFill/>
        </p:spPr>
        <p:txBody>
          <a:bodyPr wrap="none" rtlCol="0">
            <a:spAutoFit/>
          </a:bodyPr>
          <a:lstStyle/>
          <a:p>
            <a:r>
              <a:rPr lang="es-ES" sz="2400" dirty="0">
                <a:solidFill>
                  <a:srgbClr val="0C2F2F"/>
                </a:solidFill>
              </a:rPr>
              <a:t>¡Gracias por su atención!</a:t>
            </a:r>
          </a:p>
        </p:txBody>
      </p:sp>
      <p:sp>
        <p:nvSpPr>
          <p:cNvPr id="6" name="5 Rectángulo"/>
          <p:cNvSpPr/>
          <p:nvPr/>
        </p:nvSpPr>
        <p:spPr>
          <a:xfrm>
            <a:off x="7125492" y="4808793"/>
            <a:ext cx="1909497" cy="300082"/>
          </a:xfrm>
          <a:prstGeom prst="rect">
            <a:avLst/>
          </a:prstGeom>
        </p:spPr>
        <p:txBody>
          <a:bodyPr wrap="none">
            <a:spAutoFit/>
          </a:bodyPr>
          <a:lstStyle/>
          <a:p>
            <a:r>
              <a:rPr lang="es-ES" dirty="0"/>
              <a:t>azamora@salutms.cat</a:t>
            </a:r>
          </a:p>
        </p:txBody>
      </p:sp>
    </p:spTree>
    <p:extLst>
      <p:ext uri="{BB962C8B-B14F-4D97-AF65-F5344CB8AC3E}">
        <p14:creationId xmlns:p14="http://schemas.microsoft.com/office/powerpoint/2010/main" val="38293121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FC9ED8-4949-0147-B265-E4EE8A1A3AE8}"/>
              </a:ext>
            </a:extLst>
          </p:cNvPr>
          <p:cNvSpPr>
            <a:spLocks noGrp="1"/>
          </p:cNvSpPr>
          <p:nvPr>
            <p:ph type="title"/>
          </p:nvPr>
        </p:nvSpPr>
        <p:spPr/>
        <p:txBody>
          <a:bodyPr/>
          <a:lstStyle/>
          <a:p>
            <a:r>
              <a:rPr lang="es-ES" dirty="0"/>
              <a:t>  Taller: Vías de actuación para la detección de la HF</a:t>
            </a:r>
          </a:p>
        </p:txBody>
      </p:sp>
      <p:sp>
        <p:nvSpPr>
          <p:cNvPr id="3" name="Marcador de contenido 2">
            <a:extLst>
              <a:ext uri="{FF2B5EF4-FFF2-40B4-BE49-F238E27FC236}">
                <a16:creationId xmlns:a16="http://schemas.microsoft.com/office/drawing/2014/main" id="{31F76524-99CC-1C4E-A53E-F64067FA8682}"/>
              </a:ext>
            </a:extLst>
          </p:cNvPr>
          <p:cNvSpPr>
            <a:spLocks noGrp="1"/>
          </p:cNvSpPr>
          <p:nvPr>
            <p:ph idx="1"/>
          </p:nvPr>
        </p:nvSpPr>
        <p:spPr>
          <a:xfrm>
            <a:off x="1145894" y="1299771"/>
            <a:ext cx="6493398" cy="3263504"/>
          </a:xfrm>
        </p:spPr>
        <p:txBody>
          <a:bodyPr/>
          <a:lstStyle/>
          <a:p>
            <a:pPr>
              <a:lnSpc>
                <a:spcPct val="100000"/>
              </a:lnSpc>
            </a:pPr>
            <a:r>
              <a:rPr lang="es-ES" dirty="0"/>
              <a:t>¿En su centro se evalúa periódicamente el proceso de atención a pacientes con HF (número de pacientes de detectados, número de estudios genéticos y número en objetivos </a:t>
            </a:r>
            <a:r>
              <a:rPr lang="es-ES" dirty="0" err="1"/>
              <a:t>lipidicos</a:t>
            </a:r>
            <a:r>
              <a:rPr lang="es-ES" dirty="0"/>
              <a:t>? </a:t>
            </a:r>
          </a:p>
          <a:p>
            <a:pPr>
              <a:lnSpc>
                <a:spcPct val="100000"/>
              </a:lnSpc>
            </a:pPr>
            <a:endParaRPr lang="es-ES" dirty="0"/>
          </a:p>
          <a:p>
            <a:pPr>
              <a:lnSpc>
                <a:spcPct val="100000"/>
              </a:lnSpc>
              <a:buNone/>
            </a:pPr>
            <a:r>
              <a:rPr lang="es-ES" dirty="0"/>
              <a:t>   A) Sí</a:t>
            </a:r>
          </a:p>
          <a:p>
            <a:pPr>
              <a:lnSpc>
                <a:spcPct val="100000"/>
              </a:lnSpc>
              <a:buNone/>
            </a:pPr>
            <a:r>
              <a:rPr lang="es-ES" dirty="0"/>
              <a:t>   B) No </a:t>
            </a:r>
            <a:endParaRPr lang="es-ES" sz="1200" dirty="0"/>
          </a:p>
        </p:txBody>
      </p:sp>
    </p:spTree>
    <p:extLst>
      <p:ext uri="{BB962C8B-B14F-4D97-AF65-F5344CB8AC3E}">
        <p14:creationId xmlns:p14="http://schemas.microsoft.com/office/powerpoint/2010/main" val="1298917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FC9ED8-4949-0147-B265-E4EE8A1A3AE8}"/>
              </a:ext>
            </a:extLst>
          </p:cNvPr>
          <p:cNvSpPr>
            <a:spLocks noGrp="1"/>
          </p:cNvSpPr>
          <p:nvPr>
            <p:ph type="title"/>
          </p:nvPr>
        </p:nvSpPr>
        <p:spPr/>
        <p:txBody>
          <a:bodyPr/>
          <a:lstStyle/>
          <a:p>
            <a:r>
              <a:rPr lang="es-ES" dirty="0"/>
              <a:t>  Taller: Vías de actuación para la detección de la HF</a:t>
            </a:r>
          </a:p>
        </p:txBody>
      </p:sp>
      <p:sp>
        <p:nvSpPr>
          <p:cNvPr id="3" name="Marcador de contenido 2">
            <a:extLst>
              <a:ext uri="{FF2B5EF4-FFF2-40B4-BE49-F238E27FC236}">
                <a16:creationId xmlns:a16="http://schemas.microsoft.com/office/drawing/2014/main" id="{31F76524-99CC-1C4E-A53E-F64067FA8682}"/>
              </a:ext>
            </a:extLst>
          </p:cNvPr>
          <p:cNvSpPr>
            <a:spLocks noGrp="1"/>
          </p:cNvSpPr>
          <p:nvPr>
            <p:ph idx="1"/>
          </p:nvPr>
        </p:nvSpPr>
        <p:spPr>
          <a:xfrm>
            <a:off x="1145894" y="1299771"/>
            <a:ext cx="6493398" cy="3263504"/>
          </a:xfrm>
        </p:spPr>
        <p:txBody>
          <a:bodyPr/>
          <a:lstStyle/>
          <a:p>
            <a:pPr>
              <a:lnSpc>
                <a:spcPct val="100000"/>
              </a:lnSpc>
            </a:pPr>
            <a:r>
              <a:rPr lang="es-ES" dirty="0"/>
              <a:t>¿En su centro hay implantado algún sistema de      detección de pacientes con HF? </a:t>
            </a:r>
          </a:p>
          <a:p>
            <a:pPr>
              <a:lnSpc>
                <a:spcPct val="100000"/>
              </a:lnSpc>
            </a:pPr>
            <a:endParaRPr lang="es-ES" dirty="0"/>
          </a:p>
          <a:p>
            <a:pPr>
              <a:lnSpc>
                <a:spcPct val="100000"/>
              </a:lnSpc>
              <a:buNone/>
            </a:pPr>
            <a:r>
              <a:rPr lang="es-ES" dirty="0"/>
              <a:t>   A) Sí</a:t>
            </a:r>
          </a:p>
          <a:p>
            <a:pPr>
              <a:lnSpc>
                <a:spcPct val="100000"/>
              </a:lnSpc>
              <a:buNone/>
            </a:pPr>
            <a:r>
              <a:rPr lang="es-ES" dirty="0"/>
              <a:t>   B) No </a:t>
            </a:r>
            <a:endParaRPr lang="es-ES" sz="1200" dirty="0"/>
          </a:p>
        </p:txBody>
      </p:sp>
    </p:spTree>
    <p:extLst>
      <p:ext uri="{BB962C8B-B14F-4D97-AF65-F5344CB8AC3E}">
        <p14:creationId xmlns:p14="http://schemas.microsoft.com/office/powerpoint/2010/main" val="3966866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Taller: Vías de actuación para la detección de la HF</a:t>
            </a:r>
          </a:p>
        </p:txBody>
      </p:sp>
      <p:sp>
        <p:nvSpPr>
          <p:cNvPr id="3" name="2 Marcador de contenido"/>
          <p:cNvSpPr>
            <a:spLocks noGrp="1"/>
          </p:cNvSpPr>
          <p:nvPr>
            <p:ph idx="1"/>
          </p:nvPr>
        </p:nvSpPr>
        <p:spPr/>
        <p:txBody>
          <a:bodyPr/>
          <a:lstStyle/>
          <a:p>
            <a:r>
              <a:rPr lang="es-ES" dirty="0"/>
              <a:t>En su zona ¿Dónde cree que sería más factible realizar un rastreo automatizado de pacientes con HF?</a:t>
            </a:r>
          </a:p>
          <a:p>
            <a:endParaRPr lang="es-ES" dirty="0"/>
          </a:p>
          <a:p>
            <a:r>
              <a:rPr lang="es-ES" dirty="0"/>
              <a:t>A) A nivel de Atención Primaria</a:t>
            </a:r>
          </a:p>
          <a:p>
            <a:r>
              <a:rPr lang="es-ES" dirty="0"/>
              <a:t>B) A nivel Hospitalario</a:t>
            </a:r>
          </a:p>
          <a:p>
            <a:r>
              <a:rPr lang="es-ES" dirty="0"/>
              <a:t>C) Tanto a nivel de Atención Primaria como Hospitalario</a:t>
            </a:r>
          </a:p>
          <a:p>
            <a:r>
              <a:rPr lang="es-ES" dirty="0"/>
              <a:t>D) Solo a nivel de listados de cada consulta</a:t>
            </a:r>
          </a:p>
          <a:p>
            <a:r>
              <a:rPr lang="es-ES" dirty="0"/>
              <a:t>E)  Ahora mismo no lo veo posible a ningún nivel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Taller: Vías de actuación para la detección de la HF</a:t>
            </a:r>
          </a:p>
        </p:txBody>
      </p:sp>
      <p:sp>
        <p:nvSpPr>
          <p:cNvPr id="3" name="2 Marcador de contenido"/>
          <p:cNvSpPr>
            <a:spLocks noGrp="1"/>
          </p:cNvSpPr>
          <p:nvPr>
            <p:ph idx="1"/>
          </p:nvPr>
        </p:nvSpPr>
        <p:spPr/>
        <p:txBody>
          <a:bodyPr/>
          <a:lstStyle/>
          <a:p>
            <a:r>
              <a:rPr lang="es-ES" dirty="0"/>
              <a:t>¿Piensa que mejoraría el manejo clínico de la HF la implantación de Sistemas de Detección y  Ayuda en la Toma de Decisiones?</a:t>
            </a:r>
          </a:p>
          <a:p>
            <a:endParaRPr lang="es-ES" dirty="0"/>
          </a:p>
          <a:p>
            <a:r>
              <a:rPr lang="es-ES" dirty="0"/>
              <a:t>A) Sí</a:t>
            </a:r>
          </a:p>
          <a:p>
            <a:r>
              <a:rPr lang="es-ES" dirty="0"/>
              <a:t>B) No</a:t>
            </a:r>
          </a:p>
        </p:txBody>
      </p:sp>
      <p:sp>
        <p:nvSpPr>
          <p:cNvPr id="4" name="Rectángulo 3">
            <a:extLst>
              <a:ext uri="{FF2B5EF4-FFF2-40B4-BE49-F238E27FC236}">
                <a16:creationId xmlns:a16="http://schemas.microsoft.com/office/drawing/2014/main" id="{B8CAD322-3181-4115-8F4A-F040FCEDE5BB}"/>
              </a:ext>
            </a:extLst>
          </p:cNvPr>
          <p:cNvSpPr/>
          <p:nvPr/>
        </p:nvSpPr>
        <p:spPr>
          <a:xfrm>
            <a:off x="0" y="4928056"/>
            <a:ext cx="2177808" cy="215444"/>
          </a:xfrm>
          <a:prstGeom prst="rect">
            <a:avLst/>
          </a:prstGeom>
        </p:spPr>
        <p:txBody>
          <a:bodyPr wrap="square">
            <a:spAutoFit/>
          </a:bodyPr>
          <a:lstStyle/>
          <a:p>
            <a:r>
              <a:rPr lang="es-ES" sz="800" dirty="0">
                <a:solidFill>
                  <a:srgbClr val="555555"/>
                </a:solidFill>
                <a:latin typeface="Arial" panose="020B0604020202020204" pitchFamily="34" charset="0"/>
              </a:rPr>
              <a:t>MAT-ES-2004312-V1-Noviembre 2020</a:t>
            </a:r>
            <a:endParaRPr lang="es-ES" sz="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1F57269-7F0B-4C64-A3C1-B64F89036817}"/>
              </a:ext>
            </a:extLst>
          </p:cNvPr>
          <p:cNvSpPr/>
          <p:nvPr/>
        </p:nvSpPr>
        <p:spPr>
          <a:xfrm>
            <a:off x="0" y="4928056"/>
            <a:ext cx="2177808" cy="215444"/>
          </a:xfrm>
          <a:prstGeom prst="rect">
            <a:avLst/>
          </a:prstGeom>
        </p:spPr>
        <p:txBody>
          <a:bodyPr wrap="square">
            <a:spAutoFit/>
          </a:bodyPr>
          <a:lstStyle/>
          <a:p>
            <a:r>
              <a:rPr lang="es-ES" sz="800" dirty="0">
                <a:solidFill>
                  <a:srgbClr val="555555"/>
                </a:solidFill>
                <a:latin typeface="Arial" panose="020B0604020202020204" pitchFamily="34" charset="0"/>
              </a:rPr>
              <a:t>MAT-ES-2004312-V1-Noviembre 2020</a:t>
            </a:r>
            <a:endParaRPr lang="es-ES" sz="800" dirty="0"/>
          </a:p>
        </p:txBody>
      </p:sp>
    </p:spTree>
    <p:extLst>
      <p:ext uri="{BB962C8B-B14F-4D97-AF65-F5344CB8AC3E}">
        <p14:creationId xmlns:p14="http://schemas.microsoft.com/office/powerpoint/2010/main" val="3836755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9D7B6AE2-220D-7A44-9B22-FA7401F919D4}"/>
              </a:ext>
            </a:extLst>
          </p:cNvPr>
          <p:cNvSpPr>
            <a:spLocks noGrp="1"/>
          </p:cNvSpPr>
          <p:nvPr>
            <p:ph type="subTitle" idx="1"/>
          </p:nvPr>
        </p:nvSpPr>
        <p:spPr>
          <a:xfrm>
            <a:off x="5901134" y="3041252"/>
            <a:ext cx="2814637" cy="1098948"/>
          </a:xfrm>
        </p:spPr>
        <p:txBody>
          <a:bodyPr/>
          <a:lstStyle/>
          <a:p>
            <a:r>
              <a:rPr lang="es-ES" dirty="0"/>
              <a:t>Pedro Valdivielso</a:t>
            </a:r>
          </a:p>
          <a:p>
            <a:r>
              <a:rPr lang="es-ES" dirty="0"/>
              <a:t>@</a:t>
            </a:r>
            <a:r>
              <a:rPr lang="es-ES" dirty="0" err="1"/>
              <a:t>ValdivielsoP</a:t>
            </a:r>
            <a:endParaRPr lang="es-ES" dirty="0"/>
          </a:p>
        </p:txBody>
      </p:sp>
      <p:sp>
        <p:nvSpPr>
          <p:cNvPr id="6" name="AutoShape 6" descr="./?_task=mail&amp;_id=14801384545fbf6a7d34532&amp;_action=display-attachment&amp;_file=rcmfile6721606380157061803000">
            <a:extLst>
              <a:ext uri="{FF2B5EF4-FFF2-40B4-BE49-F238E27FC236}">
                <a16:creationId xmlns:a16="http://schemas.microsoft.com/office/drawing/2014/main" id="{37E9854D-2EFB-4320-A4CC-3347EEA0B69A}"/>
              </a:ext>
            </a:extLst>
          </p:cNvPr>
          <p:cNvSpPr>
            <a:spLocks noGrp="1" noChangeAspect="1" noChangeArrowheads="1"/>
          </p:cNvSpPr>
          <p:nvPr>
            <p:ph type="ctrTitle"/>
          </p:nvPr>
        </p:nvSpPr>
        <p:spPr bwMode="auto">
          <a:xfrm>
            <a:off x="5901134" y="1456729"/>
            <a:ext cx="3042444" cy="22300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a:bodyPr>
          <a:lstStyle/>
          <a:p>
            <a:r>
              <a:rPr lang="es-ES" sz="2400" dirty="0"/>
              <a:t>Mejoras en la detección de la Hipercolesterolemia Familiar</a:t>
            </a:r>
          </a:p>
        </p:txBody>
      </p:sp>
    </p:spTree>
    <p:extLst>
      <p:ext uri="{BB962C8B-B14F-4D97-AF65-F5344CB8AC3E}">
        <p14:creationId xmlns:p14="http://schemas.microsoft.com/office/powerpoint/2010/main" val="2993082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FC9ED8-4949-0147-B265-E4EE8A1A3AE8}"/>
              </a:ext>
            </a:extLst>
          </p:cNvPr>
          <p:cNvSpPr>
            <a:spLocks noGrp="1"/>
          </p:cNvSpPr>
          <p:nvPr>
            <p:ph type="title"/>
          </p:nvPr>
        </p:nvSpPr>
        <p:spPr/>
        <p:txBody>
          <a:bodyPr/>
          <a:lstStyle/>
          <a:p>
            <a:r>
              <a:rPr lang="es-ES" dirty="0"/>
              <a:t>Mejoras en la detección de la Hipercolesterolemia Familiar</a:t>
            </a:r>
          </a:p>
        </p:txBody>
      </p:sp>
      <p:sp>
        <p:nvSpPr>
          <p:cNvPr id="3" name="Marcador de contenido 2">
            <a:extLst>
              <a:ext uri="{FF2B5EF4-FFF2-40B4-BE49-F238E27FC236}">
                <a16:creationId xmlns:a16="http://schemas.microsoft.com/office/drawing/2014/main" id="{31F76524-99CC-1C4E-A53E-F64067FA8682}"/>
              </a:ext>
            </a:extLst>
          </p:cNvPr>
          <p:cNvSpPr>
            <a:spLocks noGrp="1"/>
          </p:cNvSpPr>
          <p:nvPr>
            <p:ph idx="1"/>
          </p:nvPr>
        </p:nvSpPr>
        <p:spPr>
          <a:xfrm>
            <a:off x="256894" y="939998"/>
            <a:ext cx="6493398" cy="3263504"/>
          </a:xfrm>
        </p:spPr>
        <p:txBody>
          <a:bodyPr>
            <a:normAutofit/>
          </a:bodyPr>
          <a:lstStyle/>
          <a:p>
            <a:pPr lvl="1">
              <a:lnSpc>
                <a:spcPct val="250000"/>
              </a:lnSpc>
            </a:pPr>
            <a:r>
              <a:rPr lang="es-ES" sz="2800" dirty="0"/>
              <a:t>CRIBADO OPORTUNISTA</a:t>
            </a:r>
          </a:p>
          <a:p>
            <a:pPr lvl="1">
              <a:lnSpc>
                <a:spcPct val="250000"/>
              </a:lnSpc>
            </a:pPr>
            <a:r>
              <a:rPr lang="es-ES" sz="2800" dirty="0"/>
              <a:t>CRIBADO EN CASCADA FAMILIAR</a:t>
            </a:r>
          </a:p>
          <a:p>
            <a:pPr lvl="1">
              <a:lnSpc>
                <a:spcPct val="250000"/>
              </a:lnSpc>
            </a:pPr>
            <a:r>
              <a:rPr lang="es-ES" sz="2800" dirty="0"/>
              <a:t>CRIBADO UNIVERSAL</a:t>
            </a:r>
            <a:endParaRPr lang="es-ES" dirty="0"/>
          </a:p>
        </p:txBody>
      </p:sp>
      <p:pic>
        <p:nvPicPr>
          <p:cNvPr id="9" name="Gráfico 8" descr="Grupo de personas">
            <a:extLst>
              <a:ext uri="{FF2B5EF4-FFF2-40B4-BE49-F238E27FC236}">
                <a16:creationId xmlns:a16="http://schemas.microsoft.com/office/drawing/2014/main" id="{F16860D6-24E5-46F8-BB78-A81B4586B2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1792" y="2251075"/>
            <a:ext cx="1035050" cy="1035050"/>
          </a:xfrm>
          <a:prstGeom prst="rect">
            <a:avLst/>
          </a:prstGeom>
        </p:spPr>
      </p:pic>
      <p:pic>
        <p:nvPicPr>
          <p:cNvPr id="11" name="Gráfico 10" descr="Mujer">
            <a:extLst>
              <a:ext uri="{FF2B5EF4-FFF2-40B4-BE49-F238E27FC236}">
                <a16:creationId xmlns:a16="http://schemas.microsoft.com/office/drawing/2014/main" id="{20523F49-68E8-4385-8023-37DB907E17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82358" y="1354138"/>
            <a:ext cx="844550" cy="844550"/>
          </a:xfrm>
          <a:prstGeom prst="rect">
            <a:avLst/>
          </a:prstGeom>
        </p:spPr>
      </p:pic>
      <p:pic>
        <p:nvPicPr>
          <p:cNvPr id="14" name="Imagen 13">
            <a:extLst>
              <a:ext uri="{FF2B5EF4-FFF2-40B4-BE49-F238E27FC236}">
                <a16:creationId xmlns:a16="http://schemas.microsoft.com/office/drawing/2014/main" id="{84CCCC38-F018-49BC-9CEC-E5520F20DB57}"/>
              </a:ext>
            </a:extLst>
          </p:cNvPr>
          <p:cNvPicPr>
            <a:picLocks noChangeAspect="1"/>
          </p:cNvPicPr>
          <p:nvPr/>
        </p:nvPicPr>
        <p:blipFill>
          <a:blip r:embed="rId6"/>
          <a:stretch>
            <a:fillRect/>
          </a:stretch>
        </p:blipFill>
        <p:spPr>
          <a:xfrm>
            <a:off x="6956564" y="3338512"/>
            <a:ext cx="1765505" cy="1244362"/>
          </a:xfrm>
          <a:prstGeom prst="rect">
            <a:avLst/>
          </a:prstGeom>
        </p:spPr>
      </p:pic>
    </p:spTree>
    <p:extLst>
      <p:ext uri="{BB962C8B-B14F-4D97-AF65-F5344CB8AC3E}">
        <p14:creationId xmlns:p14="http://schemas.microsoft.com/office/powerpoint/2010/main" val="1181539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303" t="20326" r="19473" b="15527"/>
          <a:stretch/>
        </p:blipFill>
        <p:spPr bwMode="auto">
          <a:xfrm>
            <a:off x="3112559" y="783771"/>
            <a:ext cx="5316943" cy="3978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147365" y="1619201"/>
            <a:ext cx="2717697" cy="919173"/>
          </a:xfrm>
          <a:prstGeom prst="rect">
            <a:avLst/>
          </a:prstGeom>
          <a:solidFill>
            <a:schemeClr val="accent1">
              <a:lumMod val="40000"/>
              <a:lumOff val="6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ARIAN 1: N= 23.  Noviembre 2018</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ARAN 2: N= 32. Noviembre 2019</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ARIAN +: N= 20 .  Enero 2021</a:t>
            </a:r>
          </a:p>
        </p:txBody>
      </p:sp>
      <p:sp>
        <p:nvSpPr>
          <p:cNvPr id="3" name="2 CuadroTexto"/>
          <p:cNvSpPr txBox="1"/>
          <p:nvPr/>
        </p:nvSpPr>
        <p:spPr>
          <a:xfrm>
            <a:off x="518430" y="3471515"/>
            <a:ext cx="2045405" cy="507831"/>
          </a:xfrm>
          <a:prstGeom prst="rect">
            <a:avLst/>
          </a:prstGeom>
          <a:solidFill>
            <a:schemeClr val="accent1">
              <a:lumMod val="40000"/>
              <a:lumOff val="6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Entrega de resultados Noviembre 2020  N= 22</a:t>
            </a:r>
          </a:p>
        </p:txBody>
      </p:sp>
      <p:sp>
        <p:nvSpPr>
          <p:cNvPr id="4" name="3 Elipse"/>
          <p:cNvSpPr/>
          <p:nvPr/>
        </p:nvSpPr>
        <p:spPr>
          <a:xfrm>
            <a:off x="4809506" y="4286992"/>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6" name="5 Elipse"/>
          <p:cNvSpPr/>
          <p:nvPr/>
        </p:nvSpPr>
        <p:spPr>
          <a:xfrm>
            <a:off x="6834597" y="2039747"/>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7" name="6 Elipse"/>
          <p:cNvSpPr/>
          <p:nvPr/>
        </p:nvSpPr>
        <p:spPr>
          <a:xfrm>
            <a:off x="4991168" y="4053048"/>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8" name="7 Elipse"/>
          <p:cNvSpPr/>
          <p:nvPr/>
        </p:nvSpPr>
        <p:spPr>
          <a:xfrm>
            <a:off x="6934192" y="322375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0" name="9 Elipse"/>
          <p:cNvSpPr/>
          <p:nvPr/>
        </p:nvSpPr>
        <p:spPr>
          <a:xfrm>
            <a:off x="5676027" y="4286991"/>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1" name="10 Elipse"/>
          <p:cNvSpPr/>
          <p:nvPr/>
        </p:nvSpPr>
        <p:spPr>
          <a:xfrm>
            <a:off x="5581024" y="99605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2" name="11 Elipse"/>
          <p:cNvSpPr/>
          <p:nvPr/>
        </p:nvSpPr>
        <p:spPr>
          <a:xfrm>
            <a:off x="7930658" y="2134750"/>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3" name="12 Elipse"/>
          <p:cNvSpPr/>
          <p:nvPr/>
        </p:nvSpPr>
        <p:spPr>
          <a:xfrm>
            <a:off x="4762004" y="4714503"/>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4" name="13 Elipse"/>
          <p:cNvSpPr/>
          <p:nvPr/>
        </p:nvSpPr>
        <p:spPr>
          <a:xfrm>
            <a:off x="8169574" y="1971756"/>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5" name="14 Elipse"/>
          <p:cNvSpPr/>
          <p:nvPr/>
        </p:nvSpPr>
        <p:spPr>
          <a:xfrm>
            <a:off x="6328630" y="1665658"/>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6" name="15 Elipse"/>
          <p:cNvSpPr/>
          <p:nvPr/>
        </p:nvSpPr>
        <p:spPr>
          <a:xfrm>
            <a:off x="4463253" y="3970000"/>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16 Elipse"/>
          <p:cNvSpPr/>
          <p:nvPr/>
        </p:nvSpPr>
        <p:spPr>
          <a:xfrm>
            <a:off x="8217075" y="301696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17 Elipse"/>
          <p:cNvSpPr/>
          <p:nvPr/>
        </p:nvSpPr>
        <p:spPr>
          <a:xfrm>
            <a:off x="4463253" y="3510362"/>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9" name="18 Elipse"/>
          <p:cNvSpPr/>
          <p:nvPr/>
        </p:nvSpPr>
        <p:spPr>
          <a:xfrm>
            <a:off x="5676026" y="267788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0" name="19 Elipse"/>
          <p:cNvSpPr/>
          <p:nvPr/>
        </p:nvSpPr>
        <p:spPr>
          <a:xfrm>
            <a:off x="4809506" y="1754497"/>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1" name="20 Elipse"/>
          <p:cNvSpPr/>
          <p:nvPr/>
        </p:nvSpPr>
        <p:spPr>
          <a:xfrm>
            <a:off x="4396006" y="313185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3" name="22 Elipse"/>
          <p:cNvSpPr/>
          <p:nvPr/>
        </p:nvSpPr>
        <p:spPr>
          <a:xfrm>
            <a:off x="7427129" y="2293662"/>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4" name="23 Elipse"/>
          <p:cNvSpPr/>
          <p:nvPr/>
        </p:nvSpPr>
        <p:spPr>
          <a:xfrm>
            <a:off x="3235520" y="4667002"/>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5" name="24 Elipse"/>
          <p:cNvSpPr/>
          <p:nvPr/>
        </p:nvSpPr>
        <p:spPr>
          <a:xfrm>
            <a:off x="6787095" y="1702355"/>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6" name="25 Elipse"/>
          <p:cNvSpPr/>
          <p:nvPr/>
        </p:nvSpPr>
        <p:spPr>
          <a:xfrm>
            <a:off x="7661215" y="2229753"/>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8" name="27 Elipse"/>
          <p:cNvSpPr/>
          <p:nvPr/>
        </p:nvSpPr>
        <p:spPr>
          <a:xfrm>
            <a:off x="6692092" y="2045240"/>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29" name="28 Elipse"/>
          <p:cNvSpPr/>
          <p:nvPr/>
        </p:nvSpPr>
        <p:spPr>
          <a:xfrm>
            <a:off x="3387919" y="4667002"/>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 name="4 Rectángulo"/>
          <p:cNvSpPr/>
          <p:nvPr/>
        </p:nvSpPr>
        <p:spPr>
          <a:xfrm>
            <a:off x="4510754" y="2443277"/>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1" name="30 Rectángulo"/>
          <p:cNvSpPr/>
          <p:nvPr/>
        </p:nvSpPr>
        <p:spPr>
          <a:xfrm>
            <a:off x="6520926" y="1306250"/>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2" name="31 Rectángulo"/>
          <p:cNvSpPr/>
          <p:nvPr/>
        </p:nvSpPr>
        <p:spPr>
          <a:xfrm>
            <a:off x="4882325" y="1043557"/>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3" name="32 Rectángulo"/>
          <p:cNvSpPr/>
          <p:nvPr/>
        </p:nvSpPr>
        <p:spPr>
          <a:xfrm>
            <a:off x="3895058" y="1138654"/>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4" name="33 Rectángulo"/>
          <p:cNvSpPr/>
          <p:nvPr/>
        </p:nvSpPr>
        <p:spPr>
          <a:xfrm>
            <a:off x="7194214" y="2582788"/>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5" name="34 Rectángulo"/>
          <p:cNvSpPr/>
          <p:nvPr/>
        </p:nvSpPr>
        <p:spPr>
          <a:xfrm>
            <a:off x="6893024" y="2921868"/>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6" name="35 Rectángulo"/>
          <p:cNvSpPr/>
          <p:nvPr/>
        </p:nvSpPr>
        <p:spPr>
          <a:xfrm>
            <a:off x="6708923" y="3874903"/>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7" name="36 Rectángulo"/>
          <p:cNvSpPr/>
          <p:nvPr/>
        </p:nvSpPr>
        <p:spPr>
          <a:xfrm>
            <a:off x="6888795" y="3064419"/>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8" name="37 Rectángulo"/>
          <p:cNvSpPr/>
          <p:nvPr/>
        </p:nvSpPr>
        <p:spPr>
          <a:xfrm>
            <a:off x="6989989" y="3318758"/>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9" name="38 Rectángulo"/>
          <p:cNvSpPr/>
          <p:nvPr/>
        </p:nvSpPr>
        <p:spPr>
          <a:xfrm>
            <a:off x="5840901" y="2620536"/>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0" name="39 Rectángulo"/>
          <p:cNvSpPr/>
          <p:nvPr/>
        </p:nvSpPr>
        <p:spPr>
          <a:xfrm>
            <a:off x="5210574" y="2605431"/>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1" name="40 Rectángulo"/>
          <p:cNvSpPr/>
          <p:nvPr/>
        </p:nvSpPr>
        <p:spPr>
          <a:xfrm>
            <a:off x="5423318" y="2652980"/>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2" name="41 Elipse"/>
          <p:cNvSpPr/>
          <p:nvPr/>
        </p:nvSpPr>
        <p:spPr>
          <a:xfrm>
            <a:off x="8334499" y="1849500"/>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3" name="42 Elipse"/>
          <p:cNvSpPr/>
          <p:nvPr/>
        </p:nvSpPr>
        <p:spPr>
          <a:xfrm>
            <a:off x="4278819" y="4239489"/>
            <a:ext cx="95003" cy="9500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4" name="43 Rectángulo"/>
          <p:cNvSpPr/>
          <p:nvPr/>
        </p:nvSpPr>
        <p:spPr>
          <a:xfrm>
            <a:off x="4169976" y="4017501"/>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5" name="44 Rectángulo"/>
          <p:cNvSpPr/>
          <p:nvPr/>
        </p:nvSpPr>
        <p:spPr>
          <a:xfrm>
            <a:off x="5375911" y="2388665"/>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6" name="45 Rectángulo"/>
          <p:cNvSpPr/>
          <p:nvPr/>
        </p:nvSpPr>
        <p:spPr>
          <a:xfrm>
            <a:off x="5597854" y="2388665"/>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7" name="46 Rectángulo"/>
          <p:cNvSpPr/>
          <p:nvPr/>
        </p:nvSpPr>
        <p:spPr>
          <a:xfrm>
            <a:off x="7756218" y="1876659"/>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8" name="47 Rectángulo"/>
          <p:cNvSpPr/>
          <p:nvPr/>
        </p:nvSpPr>
        <p:spPr>
          <a:xfrm>
            <a:off x="7947489" y="1891047"/>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49" name="48 Rectángulo"/>
          <p:cNvSpPr/>
          <p:nvPr/>
        </p:nvSpPr>
        <p:spPr>
          <a:xfrm>
            <a:off x="8025661" y="2141605"/>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0" name="49 Rectángulo"/>
          <p:cNvSpPr/>
          <p:nvPr/>
        </p:nvSpPr>
        <p:spPr>
          <a:xfrm>
            <a:off x="5139100" y="3922404"/>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1" name="50 Rectángulo"/>
          <p:cNvSpPr/>
          <p:nvPr/>
        </p:nvSpPr>
        <p:spPr>
          <a:xfrm>
            <a:off x="5997245" y="4460403"/>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2" name="51 Rectángulo"/>
          <p:cNvSpPr/>
          <p:nvPr/>
        </p:nvSpPr>
        <p:spPr>
          <a:xfrm>
            <a:off x="4605234" y="4619406"/>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3" name="52 Rectángulo"/>
          <p:cNvSpPr/>
          <p:nvPr/>
        </p:nvSpPr>
        <p:spPr>
          <a:xfrm>
            <a:off x="4653162" y="3922403"/>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4" name="53 Rectángulo"/>
          <p:cNvSpPr/>
          <p:nvPr/>
        </p:nvSpPr>
        <p:spPr>
          <a:xfrm>
            <a:off x="5581024" y="1233751"/>
            <a:ext cx="156344" cy="9509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0" name="29 Flecha abajo"/>
          <p:cNvSpPr/>
          <p:nvPr/>
        </p:nvSpPr>
        <p:spPr>
          <a:xfrm>
            <a:off x="1340091" y="3048568"/>
            <a:ext cx="248717" cy="337392"/>
          </a:xfrm>
          <a:prstGeom prst="down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5" name="54 Flecha abajo"/>
          <p:cNvSpPr/>
          <p:nvPr/>
        </p:nvSpPr>
        <p:spPr>
          <a:xfrm>
            <a:off x="1210507" y="4065382"/>
            <a:ext cx="317690" cy="287079"/>
          </a:xfrm>
          <a:prstGeom prst="down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ES" sz="135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56" name="55 CuadroTexto"/>
          <p:cNvSpPr txBox="1"/>
          <p:nvPr/>
        </p:nvSpPr>
        <p:spPr>
          <a:xfrm>
            <a:off x="266700" y="4423288"/>
            <a:ext cx="2534499" cy="300082"/>
          </a:xfrm>
          <a:prstGeom prst="rect">
            <a:avLst/>
          </a:prstGeom>
          <a:solidFill>
            <a:schemeClr val="accent1">
              <a:lumMod val="40000"/>
              <a:lumOff val="6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Primavera de 2020 stop </a:t>
            </a:r>
            <a:r>
              <a:rPr kumimoji="0" lang="es-ES" sz="1350" b="0" i="0" u="none" strike="noStrike" kern="1200" cap="none" spc="0" normalizeH="0" baseline="0" noProof="0" dirty="0" err="1">
                <a:ln>
                  <a:noFill/>
                </a:ln>
                <a:solidFill>
                  <a:prstClr val="black"/>
                </a:solidFill>
                <a:effectLst/>
                <a:uLnTx/>
                <a:uFillTx/>
                <a:latin typeface="Arial" panose="020B0604020202020204"/>
                <a:ea typeface="+mn-ea"/>
                <a:cs typeface="+mn-cs"/>
              </a:rPr>
              <a:t>covid</a:t>
            </a: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a:t>
            </a:r>
          </a:p>
        </p:txBody>
      </p:sp>
      <p:sp>
        <p:nvSpPr>
          <p:cNvPr id="57" name="56 CuadroTexto"/>
          <p:cNvSpPr txBox="1"/>
          <p:nvPr/>
        </p:nvSpPr>
        <p:spPr>
          <a:xfrm>
            <a:off x="4463253" y="138989"/>
            <a:ext cx="1690336" cy="40011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srgbClr val="4472C4">
                    <a:lumMod val="75000"/>
                  </a:srgbClr>
                </a:solidFill>
                <a:effectLst/>
                <a:uLnTx/>
                <a:uFillTx/>
                <a:latin typeface="Arial" panose="020B0604020202020204"/>
                <a:ea typeface="+mn-ea"/>
                <a:cs typeface="+mn-cs"/>
              </a:rPr>
              <a:t>MÉTODOS</a:t>
            </a:r>
          </a:p>
        </p:txBody>
      </p:sp>
      <p:sp>
        <p:nvSpPr>
          <p:cNvPr id="58" name="57 CuadroTexto"/>
          <p:cNvSpPr txBox="1"/>
          <p:nvPr/>
        </p:nvSpPr>
        <p:spPr>
          <a:xfrm>
            <a:off x="189673" y="845967"/>
            <a:ext cx="2611527" cy="507831"/>
          </a:xfrm>
          <a:prstGeom prst="rect">
            <a:avLst/>
          </a:prstGeom>
          <a:solidFill>
            <a:schemeClr val="accent4">
              <a:lumMod val="60000"/>
              <a:lumOff val="40000"/>
            </a:schemeClr>
          </a:solid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Invitados a colaborar unidades de lípidos de la SEA.</a:t>
            </a:r>
          </a:p>
        </p:txBody>
      </p:sp>
      <p:sp>
        <p:nvSpPr>
          <p:cNvPr id="59" name="58 CuadroTexto"/>
          <p:cNvSpPr txBox="1"/>
          <p:nvPr/>
        </p:nvSpPr>
        <p:spPr>
          <a:xfrm>
            <a:off x="820730" y="2668084"/>
            <a:ext cx="1651713" cy="300082"/>
          </a:xfrm>
          <a:prstGeom prst="rect">
            <a:avLst/>
          </a:prstGeom>
          <a:solidFill>
            <a:schemeClr val="accent4">
              <a:lumMod val="60000"/>
              <a:lumOff val="4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prstClr val="black"/>
                </a:solidFill>
                <a:effectLst/>
                <a:uLnTx/>
                <a:uFillTx/>
                <a:latin typeface="Arial" panose="020B0604020202020204"/>
                <a:ea typeface="+mn-ea"/>
                <a:cs typeface="+mn-cs"/>
              </a:rPr>
              <a:t>1 año de proyecto</a:t>
            </a:r>
          </a:p>
        </p:txBody>
      </p:sp>
      <p:sp>
        <p:nvSpPr>
          <p:cNvPr id="9" name="CuadroTexto 8">
            <a:extLst>
              <a:ext uri="{FF2B5EF4-FFF2-40B4-BE49-F238E27FC236}">
                <a16:creationId xmlns:a16="http://schemas.microsoft.com/office/drawing/2014/main" id="{0AC7D9C3-0BF5-4047-979F-BE8C6EA72F5F}"/>
              </a:ext>
            </a:extLst>
          </p:cNvPr>
          <p:cNvSpPr txBox="1"/>
          <p:nvPr/>
        </p:nvSpPr>
        <p:spPr>
          <a:xfrm>
            <a:off x="387350" y="190500"/>
            <a:ext cx="2955296"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2400" b="1" i="0" u="none" strike="noStrike" kern="1200" cap="none" spc="0" normalizeH="0" baseline="0" noProof="0" dirty="0">
                <a:ln>
                  <a:noFill/>
                </a:ln>
                <a:solidFill>
                  <a:srgbClr val="002060"/>
                </a:solidFill>
                <a:effectLst/>
                <a:uLnTx/>
                <a:uFillTx/>
                <a:latin typeface="Arial" panose="020B0604020202020204"/>
                <a:ea typeface="+mn-ea"/>
                <a:cs typeface="+mn-cs"/>
              </a:rPr>
              <a:t>PROYECTO ARIAN</a:t>
            </a:r>
          </a:p>
        </p:txBody>
      </p:sp>
      <p:sp>
        <p:nvSpPr>
          <p:cNvPr id="22" name="CuadroTexto 21">
            <a:extLst>
              <a:ext uri="{FF2B5EF4-FFF2-40B4-BE49-F238E27FC236}">
                <a16:creationId xmlns:a16="http://schemas.microsoft.com/office/drawing/2014/main" id="{1E8EA9E7-99F2-458C-A3DB-36E8F0E82773}"/>
              </a:ext>
            </a:extLst>
          </p:cNvPr>
          <p:cNvSpPr txBox="1"/>
          <p:nvPr/>
        </p:nvSpPr>
        <p:spPr>
          <a:xfrm>
            <a:off x="6153589" y="4869961"/>
            <a:ext cx="2577950" cy="30008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s-ES" sz="1350" b="0" i="0" u="none" strike="noStrike" kern="1200" cap="none" spc="0" normalizeH="0" baseline="0" noProof="0" dirty="0">
                <a:ln>
                  <a:noFill/>
                </a:ln>
                <a:solidFill>
                  <a:srgbClr val="7030A0"/>
                </a:solidFill>
                <a:effectLst/>
                <a:uLnTx/>
                <a:uFillTx/>
                <a:latin typeface="Comic Sans MS" panose="030F0702030302020204" pitchFamily="66" charset="0"/>
                <a:ea typeface="+mn-ea"/>
                <a:cs typeface="+mn-cs"/>
              </a:rPr>
              <a:t>Cortesía Dra. Teresa Arrobas</a:t>
            </a:r>
          </a:p>
        </p:txBody>
      </p:sp>
    </p:spTree>
    <p:extLst>
      <p:ext uri="{BB962C8B-B14F-4D97-AF65-F5344CB8AC3E}">
        <p14:creationId xmlns:p14="http://schemas.microsoft.com/office/powerpoint/2010/main" val="4188806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C21AD8-A4C0-C245-83F7-CBCA92327BC8}"/>
              </a:ext>
            </a:extLst>
          </p:cNvPr>
          <p:cNvSpPr txBox="1">
            <a:spLocks/>
          </p:cNvSpPr>
          <p:nvPr/>
        </p:nvSpPr>
        <p:spPr>
          <a:xfrm>
            <a:off x="1257300" y="3158836"/>
            <a:ext cx="7034645" cy="374073"/>
          </a:xfrm>
          <a:prstGeom prst="rect">
            <a:avLst/>
          </a:prstGeom>
          <a:solidFill>
            <a:schemeClr val="bg1"/>
          </a:solidFill>
        </p:spPr>
        <p:txBody>
          <a:bodyPr>
            <a:normAutofit fontScale="92500"/>
          </a:body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es-ES" sz="2000" b="1" i="0" u="none" strike="noStrike" kern="1200" cap="none" spc="0" normalizeH="0" baseline="0" noProof="0" dirty="0">
                <a:ln>
                  <a:noFill/>
                </a:ln>
                <a:solidFill>
                  <a:srgbClr val="BDCD51"/>
                </a:solidFill>
                <a:effectLst/>
                <a:uLnTx/>
                <a:uFillTx/>
                <a:latin typeface="+mj-lt"/>
                <a:ea typeface="+mj-ea"/>
                <a:cs typeface="+mj-cs"/>
              </a:rPr>
              <a:t>Mejoras en la detección de la Hipercolesterolemia Familiar</a:t>
            </a:r>
          </a:p>
        </p:txBody>
      </p:sp>
      <p:sp>
        <p:nvSpPr>
          <p:cNvPr id="3" name="Subtítulo 2">
            <a:extLst>
              <a:ext uri="{FF2B5EF4-FFF2-40B4-BE49-F238E27FC236}">
                <a16:creationId xmlns:a16="http://schemas.microsoft.com/office/drawing/2014/main" id="{9D7B6AE2-220D-7A44-9B22-FA7401F919D4}"/>
              </a:ext>
            </a:extLst>
          </p:cNvPr>
          <p:cNvSpPr txBox="1">
            <a:spLocks/>
          </p:cNvSpPr>
          <p:nvPr/>
        </p:nvSpPr>
        <p:spPr>
          <a:xfrm>
            <a:off x="2488020" y="3657600"/>
            <a:ext cx="5603358" cy="1098948"/>
          </a:xfrm>
          <a:prstGeom prst="rect">
            <a:avLst/>
          </a:prstGeom>
        </p:spPr>
        <p:txBody>
          <a:body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s-ES" sz="2100" b="0" i="0" u="none" strike="noStrike" kern="1200" cap="none" spc="0" normalizeH="0" baseline="0" noProof="0" dirty="0">
                <a:ln>
                  <a:noFill/>
                </a:ln>
                <a:solidFill>
                  <a:srgbClr val="8FA832"/>
                </a:solidFill>
                <a:effectLst/>
                <a:uLnTx/>
                <a:uFillTx/>
                <a:latin typeface="+mn-lt"/>
                <a:ea typeface="+mn-ea"/>
                <a:cs typeface="+mn-cs"/>
              </a:rPr>
              <a:t>Dr.  Alberto Zamora</a:t>
            </a:r>
          </a:p>
          <a:p>
            <a:pPr marL="171450" marR="0" lvl="0" indent="-171450" algn="l" defTabSz="685800" rtl="0" eaLnBrk="1" fontAlgn="auto" latinLnBrk="0" hangingPunct="1">
              <a:lnSpc>
                <a:spcPct val="90000"/>
              </a:lnSpc>
              <a:spcBef>
                <a:spcPts val="750"/>
              </a:spcBef>
              <a:spcAft>
                <a:spcPts val="0"/>
              </a:spcAft>
              <a:buClrTx/>
              <a:buSzTx/>
              <a:tabLst/>
              <a:defRPr/>
            </a:pPr>
            <a:r>
              <a:rPr lang="es-ES" sz="2100" dirty="0">
                <a:solidFill>
                  <a:srgbClr val="8FA832"/>
                </a:solidFill>
              </a:rPr>
              <a:t>  Unidad de Lípidos y RCV de la CSMS</a:t>
            </a:r>
          </a:p>
          <a:p>
            <a:pPr marL="171450" marR="0" lvl="0" indent="-171450" algn="l" defTabSz="685800" rtl="0" eaLnBrk="1" fontAlgn="auto" latinLnBrk="0" hangingPunct="1">
              <a:lnSpc>
                <a:spcPct val="90000"/>
              </a:lnSpc>
              <a:spcBef>
                <a:spcPts val="750"/>
              </a:spcBef>
              <a:spcAft>
                <a:spcPts val="0"/>
              </a:spcAft>
              <a:buClrTx/>
              <a:buSzTx/>
              <a:tabLst/>
              <a:defRPr/>
            </a:pPr>
            <a:r>
              <a:rPr kumimoji="0" lang="es-ES" sz="2100" b="0" i="0" u="none" strike="noStrike" kern="1200" cap="none" spc="0" normalizeH="0" baseline="0" noProof="0" dirty="0">
                <a:ln>
                  <a:noFill/>
                </a:ln>
                <a:solidFill>
                  <a:srgbClr val="8FA832"/>
                </a:solidFill>
                <a:effectLst/>
                <a:uLnTx/>
                <a:uFillTx/>
                <a:latin typeface="+mn-lt"/>
                <a:ea typeface="+mn-ea"/>
                <a:cs typeface="+mn-cs"/>
              </a:rPr>
              <a:t>  Facultad de Medicina-UDG</a:t>
            </a:r>
          </a:p>
        </p:txBody>
      </p:sp>
    </p:spTree>
    <p:extLst>
      <p:ext uri="{BB962C8B-B14F-4D97-AF65-F5344CB8AC3E}">
        <p14:creationId xmlns:p14="http://schemas.microsoft.com/office/powerpoint/2010/main" val="2986129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750204-8CC0-B340-841B-035DCA1FFFD2}"/>
              </a:ext>
            </a:extLst>
          </p:cNvPr>
          <p:cNvSpPr>
            <a:spLocks noGrp="1"/>
          </p:cNvSpPr>
          <p:nvPr>
            <p:ph type="title"/>
          </p:nvPr>
        </p:nvSpPr>
        <p:spPr/>
        <p:txBody>
          <a:bodyPr/>
          <a:lstStyle/>
          <a:p>
            <a:r>
              <a:rPr lang="es-ES" dirty="0"/>
              <a:t>HF: un problema de salud pública, una llamada a la acción</a:t>
            </a:r>
          </a:p>
        </p:txBody>
      </p:sp>
      <p:pic>
        <p:nvPicPr>
          <p:cNvPr id="4" name="Picture 2"/>
          <p:cNvPicPr>
            <a:picLocks noChangeAspect="1" noChangeArrowheads="1"/>
          </p:cNvPicPr>
          <p:nvPr/>
        </p:nvPicPr>
        <p:blipFill>
          <a:blip r:embed="rId2"/>
          <a:srcRect t="5485" r="3750" b="1338"/>
          <a:stretch>
            <a:fillRect/>
          </a:stretch>
        </p:blipFill>
        <p:spPr bwMode="auto">
          <a:xfrm>
            <a:off x="0" y="671513"/>
            <a:ext cx="4395355" cy="3555541"/>
          </a:xfrm>
          <a:prstGeom prst="rect">
            <a:avLst/>
          </a:prstGeom>
          <a:noFill/>
          <a:ln w="9525">
            <a:noFill/>
            <a:miter lim="800000"/>
            <a:headEnd/>
            <a:tailEnd/>
          </a:ln>
          <a:effectLst/>
        </p:spPr>
      </p:pic>
      <p:pic>
        <p:nvPicPr>
          <p:cNvPr id="5" name="Picture 2"/>
          <p:cNvPicPr>
            <a:picLocks noChangeAspect="1" noChangeArrowheads="1"/>
          </p:cNvPicPr>
          <p:nvPr/>
        </p:nvPicPr>
        <p:blipFill>
          <a:blip r:embed="rId3"/>
          <a:srcRect l="17732" t="18433" r="18805" b="17754"/>
          <a:stretch>
            <a:fillRect/>
          </a:stretch>
        </p:blipFill>
        <p:spPr bwMode="auto">
          <a:xfrm>
            <a:off x="4395355" y="1299771"/>
            <a:ext cx="4748645" cy="2684526"/>
          </a:xfrm>
          <a:prstGeom prst="rect">
            <a:avLst/>
          </a:prstGeom>
          <a:noFill/>
          <a:ln w="9525">
            <a:noFill/>
            <a:miter lim="800000"/>
            <a:headEnd/>
            <a:tailEnd/>
          </a:ln>
          <a:effectLst/>
        </p:spPr>
      </p:pic>
      <p:sp>
        <p:nvSpPr>
          <p:cNvPr id="8" name="7 Rectángulo"/>
          <p:cNvSpPr/>
          <p:nvPr/>
        </p:nvSpPr>
        <p:spPr>
          <a:xfrm>
            <a:off x="191844" y="4582393"/>
            <a:ext cx="8785901" cy="307777"/>
          </a:xfrm>
          <a:prstGeom prst="rect">
            <a:avLst/>
          </a:prstGeom>
        </p:spPr>
        <p:txBody>
          <a:bodyPr wrap="square">
            <a:spAutoFit/>
          </a:bodyPr>
          <a:lstStyle/>
          <a:p>
            <a:r>
              <a:rPr lang="en-US" sz="1400" dirty="0"/>
              <a:t>Representatives of the Global Familial Hypercholesterolemia Community.  </a:t>
            </a:r>
            <a:r>
              <a:rPr lang="en-US" sz="1400" i="1" dirty="0"/>
              <a:t>JAMA </a:t>
            </a:r>
            <a:r>
              <a:rPr lang="en-US" sz="1400" i="1" dirty="0" err="1"/>
              <a:t>Cardiol</a:t>
            </a:r>
            <a:r>
              <a:rPr lang="en-US" sz="1400" i="1" dirty="0"/>
              <a:t>.</a:t>
            </a:r>
            <a:r>
              <a:rPr lang="en-US" sz="1400" dirty="0"/>
              <a:t> 2020;5(2):217–229</a:t>
            </a:r>
            <a:endParaRPr lang="es-ES" sz="1400" dirty="0"/>
          </a:p>
        </p:txBody>
      </p:sp>
      <p:sp>
        <p:nvSpPr>
          <p:cNvPr id="9" name="8 Rectángulo"/>
          <p:cNvSpPr/>
          <p:nvPr/>
        </p:nvSpPr>
        <p:spPr>
          <a:xfrm>
            <a:off x="191844" y="4620280"/>
            <a:ext cx="4572000" cy="523220"/>
          </a:xfrm>
          <a:prstGeom prst="rect">
            <a:avLst/>
          </a:prstGeom>
        </p:spPr>
        <p:txBody>
          <a:bodyPr>
            <a:spAutoFit/>
          </a:bodyPr>
          <a:lstStyle/>
          <a:p>
            <a:endParaRPr lang="en-US" sz="1400" dirty="0"/>
          </a:p>
          <a:p>
            <a:r>
              <a:rPr lang="en-US" sz="1400" dirty="0" err="1"/>
              <a:t>Beheshti</a:t>
            </a:r>
            <a:r>
              <a:rPr lang="en-US" sz="1400" dirty="0"/>
              <a:t>  </a:t>
            </a:r>
            <a:r>
              <a:rPr lang="en-US" sz="1400" dirty="0" err="1"/>
              <a:t>S.Oet</a:t>
            </a:r>
            <a:r>
              <a:rPr lang="en-US" sz="1400" dirty="0"/>
              <a:t> al. JACC 2020 ; 75 (20)26, 2553-66 </a:t>
            </a:r>
            <a:endParaRPr lang="es-ES" sz="1400" dirty="0"/>
          </a:p>
        </p:txBody>
      </p:sp>
    </p:spTree>
    <p:extLst>
      <p:ext uri="{BB962C8B-B14F-4D97-AF65-F5344CB8AC3E}">
        <p14:creationId xmlns:p14="http://schemas.microsoft.com/office/powerpoint/2010/main" val="825111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
            <a:ext cx="8229600" cy="902511"/>
          </a:xfrm>
        </p:spPr>
        <p:txBody>
          <a:bodyPr>
            <a:normAutofit/>
          </a:bodyPr>
          <a:lstStyle/>
          <a:p>
            <a:r>
              <a:rPr lang="es-ES" sz="2800" dirty="0">
                <a:solidFill>
                  <a:srgbClr val="8FA832"/>
                </a:solidFill>
              </a:rPr>
              <a:t>     </a:t>
            </a:r>
            <a:r>
              <a:rPr lang="es-ES" sz="2400" dirty="0">
                <a:solidFill>
                  <a:srgbClr val="8FA832"/>
                </a:solidFill>
              </a:rPr>
              <a:t>Alerta en pacientes con EC precoz y </a:t>
            </a:r>
            <a:r>
              <a:rPr lang="es-ES" sz="2400" dirty="0" err="1">
                <a:solidFill>
                  <a:srgbClr val="8FA832"/>
                </a:solidFill>
              </a:rPr>
              <a:t>antec</a:t>
            </a:r>
            <a:r>
              <a:rPr lang="es-ES" sz="2400" dirty="0">
                <a:solidFill>
                  <a:srgbClr val="8FA832"/>
                </a:solidFill>
              </a:rPr>
              <a:t>. familiares</a:t>
            </a:r>
          </a:p>
        </p:txBody>
      </p:sp>
      <p:pic>
        <p:nvPicPr>
          <p:cNvPr id="1026" name="Picture 2"/>
          <p:cNvPicPr>
            <a:picLocks noGrp="1" noChangeAspect="1" noChangeArrowheads="1"/>
          </p:cNvPicPr>
          <p:nvPr>
            <p:ph idx="1"/>
          </p:nvPr>
        </p:nvPicPr>
        <p:blipFill>
          <a:blip r:embed="rId2"/>
          <a:srcRect b="57745"/>
          <a:stretch>
            <a:fillRect/>
          </a:stretch>
        </p:blipFill>
        <p:spPr bwMode="auto">
          <a:xfrm>
            <a:off x="1" y="711107"/>
            <a:ext cx="8825022" cy="3192287"/>
          </a:xfrm>
          <a:prstGeom prst="rect">
            <a:avLst/>
          </a:prstGeom>
          <a:noFill/>
          <a:ln w="9525">
            <a:noFill/>
            <a:miter lim="800000"/>
            <a:headEnd/>
            <a:tailEnd/>
          </a:ln>
          <a:effectLst/>
        </p:spPr>
      </p:pic>
      <p:sp>
        <p:nvSpPr>
          <p:cNvPr id="7" name="6 CuadroTexto"/>
          <p:cNvSpPr txBox="1"/>
          <p:nvPr/>
        </p:nvSpPr>
        <p:spPr>
          <a:xfrm>
            <a:off x="1403499" y="4470745"/>
            <a:ext cx="5208166" cy="738664"/>
          </a:xfrm>
          <a:prstGeom prst="rect">
            <a:avLst/>
          </a:prstGeom>
          <a:noFill/>
        </p:spPr>
        <p:txBody>
          <a:bodyPr wrap="square" rtlCol="0">
            <a:spAutoFit/>
          </a:bodyPr>
          <a:lstStyle/>
          <a:p>
            <a:endParaRPr lang="en-US" sz="1400" dirty="0">
              <a:solidFill>
                <a:schemeClr val="bg1"/>
              </a:solidFill>
            </a:endParaRPr>
          </a:p>
          <a:p>
            <a:r>
              <a:rPr lang="es-ES" sz="1400" dirty="0">
                <a:solidFill>
                  <a:schemeClr val="bg1"/>
                </a:solidFill>
              </a:rPr>
              <a:t>Singh  A, et al. J Am </a:t>
            </a:r>
            <a:r>
              <a:rPr lang="es-ES" sz="1400" dirty="0" err="1">
                <a:solidFill>
                  <a:schemeClr val="bg1"/>
                </a:solidFill>
              </a:rPr>
              <a:t>Coll</a:t>
            </a:r>
            <a:r>
              <a:rPr lang="es-ES" sz="1400" dirty="0">
                <a:solidFill>
                  <a:schemeClr val="bg1"/>
                </a:solidFill>
              </a:rPr>
              <a:t> </a:t>
            </a:r>
            <a:r>
              <a:rPr lang="es-ES" sz="1400" dirty="0" err="1">
                <a:solidFill>
                  <a:schemeClr val="bg1"/>
                </a:solidFill>
              </a:rPr>
              <a:t>Cardiol</a:t>
            </a:r>
            <a:r>
              <a:rPr lang="es-ES" sz="1400" dirty="0">
                <a:solidFill>
                  <a:schemeClr val="bg1"/>
                </a:solidFill>
              </a:rPr>
              <a:t>, 2019; 73 (19) ; 2439-50</a:t>
            </a:r>
          </a:p>
          <a:p>
            <a:endParaRPr lang="es-ES" sz="1400" dirty="0">
              <a:solidFill>
                <a:schemeClr val="bg1"/>
              </a:solidFill>
            </a:endParaRPr>
          </a:p>
        </p:txBody>
      </p:sp>
      <p:sp>
        <p:nvSpPr>
          <p:cNvPr id="8" name="7 Rectángulo"/>
          <p:cNvSpPr/>
          <p:nvPr/>
        </p:nvSpPr>
        <p:spPr>
          <a:xfrm>
            <a:off x="-1" y="3956559"/>
            <a:ext cx="9080281" cy="507831"/>
          </a:xfrm>
          <a:prstGeom prst="rect">
            <a:avLst/>
          </a:prstGeom>
        </p:spPr>
        <p:txBody>
          <a:bodyPr wrap="square">
            <a:spAutoFit/>
          </a:bodyPr>
          <a:lstStyle/>
          <a:p>
            <a:r>
              <a:rPr lang="es-ES" dirty="0"/>
              <a:t>Un estudio centrado en altas hospitalarias de pacientes coronarios con presentación precoz detectó que solo en el 60% se señalaban los antecedentes familiares de EC</a:t>
            </a:r>
          </a:p>
        </p:txBody>
      </p:sp>
      <p:sp>
        <p:nvSpPr>
          <p:cNvPr id="9" name="8 Rectángulo"/>
          <p:cNvSpPr/>
          <p:nvPr/>
        </p:nvSpPr>
        <p:spPr>
          <a:xfrm>
            <a:off x="1403499" y="4866501"/>
            <a:ext cx="4159600" cy="307777"/>
          </a:xfrm>
          <a:prstGeom prst="rect">
            <a:avLst/>
          </a:prstGeom>
        </p:spPr>
        <p:txBody>
          <a:bodyPr wrap="none">
            <a:spAutoFit/>
          </a:bodyPr>
          <a:lstStyle/>
          <a:p>
            <a:r>
              <a:rPr lang="en-US" sz="1400" dirty="0">
                <a:solidFill>
                  <a:schemeClr val="bg1"/>
                </a:solidFill>
              </a:rPr>
              <a:t>Bates R, et al. Circulation, 2008,17, (5): 411 - 413 </a:t>
            </a:r>
            <a:endParaRPr lang="es-E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750204-8CC0-B340-841B-035DCA1FFFD2}"/>
              </a:ext>
            </a:extLst>
          </p:cNvPr>
          <p:cNvSpPr>
            <a:spLocks noGrp="1"/>
          </p:cNvSpPr>
          <p:nvPr>
            <p:ph type="title"/>
          </p:nvPr>
        </p:nvSpPr>
        <p:spPr/>
        <p:txBody>
          <a:bodyPr/>
          <a:lstStyle/>
          <a:p>
            <a:r>
              <a:rPr lang="es-ES" dirty="0">
                <a:solidFill>
                  <a:srgbClr val="8FA832"/>
                </a:solidFill>
              </a:rPr>
              <a:t>           Detección de HF: una oportunidad y un reto</a:t>
            </a:r>
          </a:p>
        </p:txBody>
      </p:sp>
      <p:sp>
        <p:nvSpPr>
          <p:cNvPr id="4" name="3 CuadroTexto"/>
          <p:cNvSpPr txBox="1"/>
          <p:nvPr/>
        </p:nvSpPr>
        <p:spPr>
          <a:xfrm>
            <a:off x="23169" y="817181"/>
            <a:ext cx="11081981" cy="1077218"/>
          </a:xfrm>
          <a:prstGeom prst="rect">
            <a:avLst/>
          </a:prstGeom>
          <a:noFill/>
        </p:spPr>
        <p:txBody>
          <a:bodyPr wrap="square" rtlCol="0">
            <a:spAutoFit/>
          </a:bodyPr>
          <a:lstStyle/>
          <a:p>
            <a:r>
              <a:rPr lang="es-ES" sz="1600" dirty="0">
                <a:solidFill>
                  <a:srgbClr val="FF0000"/>
                </a:solidFill>
              </a:rPr>
              <a:t>Una oportunidad para participar en la prevención 1ª</a:t>
            </a:r>
            <a:r>
              <a:rPr lang="es-ES" sz="1600" dirty="0">
                <a:sym typeface="Wingdings" pitchFamily="2" charset="2"/>
              </a:rPr>
              <a:t>1 paciente detectado/ 3-5 familiares afectos </a:t>
            </a:r>
            <a:endParaRPr lang="es-ES" sz="1600" dirty="0"/>
          </a:p>
          <a:p>
            <a:r>
              <a:rPr lang="es-ES" sz="1600" dirty="0"/>
              <a:t>Presentan una enfermedad coronaria </a:t>
            </a:r>
            <a:r>
              <a:rPr lang="es-ES" sz="1600" dirty="0">
                <a:solidFill>
                  <a:srgbClr val="FF0000"/>
                </a:solidFill>
              </a:rPr>
              <a:t>más precoz (10 años antes) y más difusa </a:t>
            </a:r>
          </a:p>
          <a:p>
            <a:r>
              <a:rPr lang="es-ES" sz="1600" dirty="0"/>
              <a:t>Con mayor prevalencia de  síndrome coronario agudo (SCA)  con </a:t>
            </a:r>
            <a:r>
              <a:rPr lang="es-ES" sz="1600" dirty="0">
                <a:solidFill>
                  <a:srgbClr val="FF0000"/>
                </a:solidFill>
              </a:rPr>
              <a:t>elevación de ST</a:t>
            </a:r>
          </a:p>
          <a:p>
            <a:r>
              <a:rPr lang="es-ES" sz="1600" dirty="0"/>
              <a:t>Tienen el </a:t>
            </a:r>
            <a:r>
              <a:rPr lang="es-ES" sz="1600" dirty="0">
                <a:solidFill>
                  <a:srgbClr val="FF0000"/>
                </a:solidFill>
              </a:rPr>
              <a:t>doble de riesgo de recurrencia  y mayor afectación poli-vascular también HF-F</a:t>
            </a:r>
          </a:p>
        </p:txBody>
      </p:sp>
      <p:sp>
        <p:nvSpPr>
          <p:cNvPr id="7" name="Rectangle 2"/>
          <p:cNvSpPr>
            <a:spLocks noChangeArrowheads="1"/>
          </p:cNvSpPr>
          <p:nvPr/>
        </p:nvSpPr>
        <p:spPr bwMode="auto">
          <a:xfrm>
            <a:off x="4200151" y="4550453"/>
            <a:ext cx="351833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Calibri" pitchFamily="34" charset="0"/>
                <a:ea typeface="Calibri" pitchFamily="34" charset="0"/>
                <a:cs typeface="Calibri" pitchFamily="34" charset="0"/>
              </a:rPr>
              <a:t>Austin</a:t>
            </a:r>
            <a:r>
              <a:rPr kumimoji="0" lang="en-U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MA, et</a:t>
            </a:r>
            <a:r>
              <a:rPr kumimoji="0" lang="en-US" sz="12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al. </a:t>
            </a:r>
            <a:r>
              <a:rPr kumimoji="0" lang="es-E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Am J </a:t>
            </a:r>
            <a:r>
              <a:rPr kumimoji="0" lang="es-ES" sz="12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Epidemiol</a:t>
            </a:r>
            <a:r>
              <a:rPr kumimoji="0" lang="es-ES" sz="1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2004;160:407e420</a:t>
            </a:r>
            <a:endParaRPr kumimoji="0" lang="es-ES" sz="1200" b="0" i="0" u="none" strike="noStrike" cap="none" normalizeH="0" baseline="0" dirty="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49526" y="4529431"/>
            <a:ext cx="4879606"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fontAlgn="base">
              <a:spcBef>
                <a:spcPct val="0"/>
              </a:spcBef>
              <a:spcAft>
                <a:spcPct val="0"/>
              </a:spcAft>
            </a:pPr>
            <a:r>
              <a:rPr lang="en-US" sz="1400" dirty="0">
                <a:ea typeface="Calibri" pitchFamily="34" charset="0"/>
                <a:cs typeface="Times New Roman" pitchFamily="18" charset="0"/>
              </a:rPr>
              <a:t> </a:t>
            </a:r>
            <a:r>
              <a:rPr lang="en-GB" sz="1200" dirty="0" err="1"/>
              <a:t>Khera</a:t>
            </a:r>
            <a:r>
              <a:rPr lang="en-GB" sz="1200" dirty="0"/>
              <a:t> J, et al. Am </a:t>
            </a:r>
            <a:r>
              <a:rPr lang="en-GB" sz="1200" dirty="0" err="1"/>
              <a:t>Coll</a:t>
            </a:r>
            <a:r>
              <a:rPr lang="en-GB" sz="1200" dirty="0"/>
              <a:t> </a:t>
            </a:r>
            <a:r>
              <a:rPr lang="en-GB" sz="1200" dirty="0" err="1"/>
              <a:t>Cardiol</a:t>
            </a:r>
            <a:r>
              <a:rPr lang="en-GB" sz="1200" dirty="0"/>
              <a:t>. 2016 Jun 7;67(22):2578-89;</a:t>
            </a:r>
            <a:endParaRPr lang="es-ES" sz="1200" dirty="0"/>
          </a:p>
          <a:p>
            <a:pPr defTabSz="914400" fontAlgn="base">
              <a:spcBef>
                <a:spcPct val="0"/>
              </a:spcBef>
              <a:spcAft>
                <a:spcPct val="0"/>
              </a:spcAft>
            </a:pPr>
            <a:r>
              <a:rPr kumimoji="0" lang="en-US" sz="1200" b="0" i="0" u="none" strike="noStrike" cap="none" normalizeH="0" baseline="0" dirty="0">
                <a:ln>
                  <a:noFill/>
                </a:ln>
                <a:solidFill>
                  <a:schemeClr val="tx1"/>
                </a:solidFill>
                <a:effectLst/>
                <a:ea typeface="Calibri" pitchFamily="34" charset="0"/>
                <a:cs typeface="Times New Roman" pitchFamily="18" charset="0"/>
              </a:rPr>
              <a:t>                                                       </a:t>
            </a:r>
            <a:endParaRPr kumimoji="0" lang="es-ES" sz="1200" b="0" i="0" u="none" strike="noStrike" cap="none" normalizeH="0" baseline="0" dirty="0">
              <a:ln>
                <a:noFill/>
              </a:ln>
              <a:solidFill>
                <a:schemeClr val="tx1"/>
              </a:solidFill>
              <a:effectLst/>
              <a:cs typeface="Arial" pitchFamily="34" charset="0"/>
            </a:endParaRPr>
          </a:p>
        </p:txBody>
      </p:sp>
      <p:sp>
        <p:nvSpPr>
          <p:cNvPr id="9" name="8 Rectángulo"/>
          <p:cNvSpPr/>
          <p:nvPr/>
        </p:nvSpPr>
        <p:spPr>
          <a:xfrm>
            <a:off x="110069" y="4805065"/>
            <a:ext cx="8640526" cy="276999"/>
          </a:xfrm>
          <a:prstGeom prst="rect">
            <a:avLst/>
          </a:prstGeom>
        </p:spPr>
        <p:txBody>
          <a:bodyPr wrap="square">
            <a:spAutoFit/>
          </a:bodyPr>
          <a:lstStyle/>
          <a:p>
            <a:r>
              <a:rPr lang="es-ES" sz="1200" dirty="0" err="1"/>
              <a:t>Nanchen</a:t>
            </a:r>
            <a:r>
              <a:rPr lang="es-ES" sz="1200" dirty="0"/>
              <a:t> D, et al. </a:t>
            </a:r>
            <a:r>
              <a:rPr lang="es-ES" sz="1200" dirty="0" err="1"/>
              <a:t>Circulation</a:t>
            </a:r>
            <a:r>
              <a:rPr lang="es-ES" sz="1200" dirty="0"/>
              <a:t>, 2016:134:698-709; </a:t>
            </a:r>
            <a:r>
              <a:rPr lang="es-ES" sz="1200" dirty="0" err="1"/>
              <a:t>Masana</a:t>
            </a:r>
            <a:r>
              <a:rPr lang="es-ES" sz="1200" dirty="0"/>
              <a:t> </a:t>
            </a:r>
            <a:r>
              <a:rPr lang="es-ES" sz="1200" dirty="0" err="1"/>
              <a:t>L,et</a:t>
            </a:r>
            <a:r>
              <a:rPr lang="es-ES" sz="1200" dirty="0"/>
              <a:t> al. </a:t>
            </a:r>
            <a:r>
              <a:rPr lang="es-ES" sz="1200" i="1" dirty="0"/>
              <a:t>J </a:t>
            </a:r>
            <a:r>
              <a:rPr lang="es-ES" sz="1200" i="1" dirty="0" err="1"/>
              <a:t>Clin</a:t>
            </a:r>
            <a:r>
              <a:rPr lang="es-ES" sz="1200" i="1" dirty="0"/>
              <a:t> </a:t>
            </a:r>
            <a:r>
              <a:rPr lang="es-ES" sz="1200" i="1" dirty="0" err="1"/>
              <a:t>Med</a:t>
            </a:r>
            <a:r>
              <a:rPr lang="es-ES" sz="1200" dirty="0"/>
              <a:t>. 2019;8(7):1080. </a:t>
            </a:r>
          </a:p>
        </p:txBody>
      </p:sp>
      <p:pic>
        <p:nvPicPr>
          <p:cNvPr id="1027" name="Picture 3"/>
          <p:cNvPicPr>
            <a:picLocks noChangeAspect="1" noChangeArrowheads="1"/>
          </p:cNvPicPr>
          <p:nvPr/>
        </p:nvPicPr>
        <p:blipFill>
          <a:blip r:embed="rId2"/>
          <a:srcRect l="25490" t="49548" r="20448"/>
          <a:stretch>
            <a:fillRect/>
          </a:stretch>
        </p:blipFill>
        <p:spPr bwMode="auto">
          <a:xfrm>
            <a:off x="5181135" y="1894399"/>
            <a:ext cx="3699776" cy="2358574"/>
          </a:xfrm>
          <a:prstGeom prst="rect">
            <a:avLst/>
          </a:prstGeom>
          <a:noFill/>
          <a:ln w="9525">
            <a:solidFill>
              <a:srgbClr val="0070C0"/>
            </a:solidFill>
            <a:miter lim="800000"/>
            <a:headEnd/>
            <a:tailEnd/>
          </a:ln>
          <a:effectLst/>
        </p:spPr>
      </p:pic>
      <p:pic>
        <p:nvPicPr>
          <p:cNvPr id="2050" name="Picture 2"/>
          <p:cNvPicPr>
            <a:picLocks noChangeAspect="1" noChangeArrowheads="1"/>
          </p:cNvPicPr>
          <p:nvPr/>
        </p:nvPicPr>
        <p:blipFill>
          <a:blip r:embed="rId3"/>
          <a:srcRect l="20103" t="31977" r="20814" b="16570"/>
          <a:stretch>
            <a:fillRect/>
          </a:stretch>
        </p:blipFill>
        <p:spPr bwMode="auto">
          <a:xfrm>
            <a:off x="49526" y="1833843"/>
            <a:ext cx="5071066" cy="2482928"/>
          </a:xfrm>
          <a:prstGeom prst="rect">
            <a:avLst/>
          </a:prstGeom>
          <a:noFill/>
          <a:ln w="9525">
            <a:noFill/>
            <a:miter lim="800000"/>
            <a:headEnd/>
            <a:tailEnd/>
          </a:ln>
          <a:effectLst/>
        </p:spPr>
      </p:pic>
    </p:spTree>
    <p:extLst>
      <p:ext uri="{BB962C8B-B14F-4D97-AF65-F5344CB8AC3E}">
        <p14:creationId xmlns:p14="http://schemas.microsoft.com/office/powerpoint/2010/main" val="82511146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916</TotalTime>
  <Words>1296</Words>
  <Application>Microsoft Office PowerPoint</Application>
  <PresentationFormat>Presentación en pantalla (16:9)</PresentationFormat>
  <Paragraphs>152</Paragraphs>
  <Slides>27</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27</vt:i4>
      </vt:variant>
    </vt:vector>
  </HeadingPairs>
  <TitlesOfParts>
    <vt:vector size="34" baseType="lpstr">
      <vt:lpstr>Arial</vt:lpstr>
      <vt:lpstr>Calibri</vt:lpstr>
      <vt:lpstr>Comic Sans MS</vt:lpstr>
      <vt:lpstr>Times New Roman</vt:lpstr>
      <vt:lpstr>Verdana</vt:lpstr>
      <vt:lpstr>Wingdings 3</vt:lpstr>
      <vt:lpstr>Tema de Office</vt:lpstr>
      <vt:lpstr>Presentación de PowerPoint</vt:lpstr>
      <vt:lpstr>Presentación de PowerPoint</vt:lpstr>
      <vt:lpstr>Mejoras en la detección de la Hipercolesterolemia Familiar</vt:lpstr>
      <vt:lpstr>Mejoras en la detección de la Hipercolesterolemia Familiar</vt:lpstr>
      <vt:lpstr>Presentación de PowerPoint</vt:lpstr>
      <vt:lpstr>Presentación de PowerPoint</vt:lpstr>
      <vt:lpstr>HF: un problema de salud pública, una llamada a la acción</vt:lpstr>
      <vt:lpstr>     Alerta en pacientes con EC precoz y antec. familiares</vt:lpstr>
      <vt:lpstr>           Detección de HF: una oportunidad y un reto</vt:lpstr>
      <vt:lpstr>Rastreo masivo de datos buscando pacientes con HF    </vt:lpstr>
      <vt:lpstr>Posibles algoritmos de rastreo para HF </vt:lpstr>
      <vt:lpstr>    Rastreo masivo de pacientes: ¡Una segunda oportunidad!</vt:lpstr>
      <vt:lpstr>                  Perfilado y priorización de pacientes</vt:lpstr>
      <vt:lpstr>                       De los macro-datos a la práctica clínica</vt:lpstr>
      <vt:lpstr>                                Aspectos éticos y legales</vt:lpstr>
      <vt:lpstr>                       Utilidad de un “lipidólogo virtual”</vt:lpstr>
      <vt:lpstr>Presentación de PowerPoint</vt:lpstr>
      <vt:lpstr> Integración de HTE-DLP en Laboratorio Central: rastrea y alerta</vt:lpstr>
      <vt:lpstr>Ofrece ayuda adaptado al nivel de conocimientos del clínico y personaliza el tratamiento</vt:lpstr>
      <vt:lpstr>Ofrece tratamientos ordenados con criterios de efectividad, seguridad y eficiencia</vt:lpstr>
      <vt:lpstr>                Soluciones posibles al problema de la HF</vt:lpstr>
      <vt:lpstr>Presentación de PowerPoint</vt:lpstr>
      <vt:lpstr>  Taller: Vías de actuación para la detección de la HF</vt:lpstr>
      <vt:lpstr>  Taller: Vías de actuación para la detección de la HF</vt:lpstr>
      <vt:lpstr>Taller: Vías de actuación para la detección de la HF</vt:lpstr>
      <vt:lpstr>Taller: Vías de actuación para la detección de la HF</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Rosa Maria Bugella Breton</cp:lastModifiedBy>
  <cp:revision>98</cp:revision>
  <dcterms:created xsi:type="dcterms:W3CDTF">2020-10-26T10:26:54Z</dcterms:created>
  <dcterms:modified xsi:type="dcterms:W3CDTF">2021-01-11T11:23:07Z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1160079329</vt:i4>
  </property>
  <property fmtid="{D5CDD505-2E9C-101B-9397-08002B2CF9AE}" pid="3" name="_NewReviewCycle">
    <vt:lpwstr/>
  </property>
  <property fmtid="{D5CDD505-2E9C-101B-9397-08002B2CF9AE}" pid="4" name="_EmailSubject">
    <vt:lpwstr>Agenda What's Next</vt:lpwstr>
  </property>
  <property fmtid="{D5CDD505-2E9C-101B-9397-08002B2CF9AE}" pid="5" name="_AuthorEmail">
    <vt:lpwstr>Laura.DeBustos@sanofi.com</vt:lpwstr>
  </property>
  <property fmtid="{D5CDD505-2E9C-101B-9397-08002B2CF9AE}" pid="6" name="_AuthorEmailDisplayName">
    <vt:lpwstr>De Bustos, Laura /ES</vt:lpwstr>
  </property>
</Properties>
</file>