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21.xml" ContentType="application/vnd.openxmlformats-officedocument.presentationml.slide+xml"/>
  <Override PartName="/ppt/slides/slide38.xml" ContentType="application/vnd.openxmlformats-officedocument.presentationml.slide+xml"/>
  <Override PartName="/ppt/slides/slide3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7.xml" ContentType="application/vnd.openxmlformats-officedocument.presentationml.slide+xml"/>
  <Override PartName="/ppt/slides/slide31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70" r:id="rId2"/>
    <p:sldId id="309" r:id="rId3"/>
    <p:sldId id="285" r:id="rId4"/>
    <p:sldId id="284" r:id="rId5"/>
    <p:sldId id="286" r:id="rId6"/>
    <p:sldId id="278" r:id="rId7"/>
    <p:sldId id="319" r:id="rId8"/>
    <p:sldId id="320" r:id="rId9"/>
    <p:sldId id="341" r:id="rId10"/>
    <p:sldId id="280" r:id="rId11"/>
    <p:sldId id="288" r:id="rId12"/>
    <p:sldId id="322" r:id="rId13"/>
    <p:sldId id="287" r:id="rId14"/>
    <p:sldId id="283" r:id="rId15"/>
    <p:sldId id="282" r:id="rId16"/>
    <p:sldId id="289" r:id="rId17"/>
    <p:sldId id="324" r:id="rId18"/>
    <p:sldId id="325" r:id="rId19"/>
    <p:sldId id="293" r:id="rId20"/>
    <p:sldId id="326" r:id="rId21"/>
    <p:sldId id="323" r:id="rId22"/>
    <p:sldId id="327" r:id="rId23"/>
    <p:sldId id="294" r:id="rId24"/>
    <p:sldId id="334" r:id="rId25"/>
    <p:sldId id="291" r:id="rId26"/>
    <p:sldId id="331" r:id="rId27"/>
    <p:sldId id="295" r:id="rId28"/>
    <p:sldId id="329" r:id="rId29"/>
    <p:sldId id="330" r:id="rId30"/>
    <p:sldId id="333" r:id="rId31"/>
    <p:sldId id="328" r:id="rId32"/>
    <p:sldId id="297" r:id="rId33"/>
    <p:sldId id="298" r:id="rId34"/>
    <p:sldId id="301" r:id="rId35"/>
    <p:sldId id="342" r:id="rId36"/>
    <p:sldId id="314" r:id="rId37"/>
    <p:sldId id="332" r:id="rId38"/>
    <p:sldId id="335" r:id="rId39"/>
    <p:sldId id="336" r:id="rId40"/>
    <p:sldId id="337" r:id="rId41"/>
    <p:sldId id="338" r:id="rId42"/>
    <p:sldId id="339" r:id="rId43"/>
    <p:sldId id="317" r:id="rId44"/>
    <p:sldId id="318" r:id="rId45"/>
    <p:sldId id="340" r:id="rId46"/>
    <p:sldId id="321" r:id="rId4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15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55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BD9FC-F7A4-1940-A670-13E449C12090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29536-D626-614B-998E-514FEDD3A4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224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71E6E-1C75-9C40-9139-6D127B31B188}" type="slidenum">
              <a:rPr lang="es-ES" smtClean="0">
                <a:solidFill>
                  <a:prstClr val="black"/>
                </a:solidFill>
              </a:rPr>
              <a:pPr/>
              <a:t>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573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Broad population of patients with Type 2 diabetes in general practice, the overwhelming majority (87%) of whom did not have known cardiovascular disease –Benefits may extend to those at the lower end of the risk spectrum 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708AA-5235-4176-B2CD-77D023111334}" type="slidenum">
              <a:rPr lang="pt-PT" smtClean="0"/>
              <a:pPr/>
              <a:t>30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544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58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6137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defTabSz="914400"/>
            <a:endParaRPr lang="es-ES" sz="240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FC9E53-ABF7-4270-82C0-476164D567A6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7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77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47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280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558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66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645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979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23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19393-3037-794E-9A0E-0D4415E9389B}" type="datetimeFigureOut">
              <a:rPr lang="es-ES" smtClean="0"/>
              <a:t>04/12/2018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09635-2431-DF46-9022-6E751F91F7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976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alphaModFix amt="46000"/>
          </a:blip>
          <a:srcRect/>
          <a:stretch>
            <a:fillRect/>
          </a:stretch>
        </p:blipFill>
        <p:spPr bwMode="auto">
          <a:xfrm>
            <a:off x="-128431" y="908723"/>
            <a:ext cx="9272431" cy="5947953"/>
          </a:xfrm>
          <a:prstGeom prst="rect">
            <a:avLst/>
          </a:prstGeom>
          <a:ln>
            <a:solidFill>
              <a:srgbClr val="BBE0E3"/>
            </a:solidFill>
          </a:ln>
          <a:effectLst>
            <a:softEdge rad="13970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322" y="6139160"/>
            <a:ext cx="707678" cy="71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2887" y="0"/>
            <a:ext cx="9627415" cy="1700808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19577" y="4920142"/>
            <a:ext cx="6242633" cy="180378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defTabSz="4556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defTabSz="4556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 typeface="Wingdings" charset="0"/>
              <a:buNone/>
              <a:defRPr/>
            </a:pPr>
            <a:r>
              <a:rPr lang="es-ES_tradnl" sz="2800" dirty="0">
                <a:latin typeface="+mj-lt"/>
                <a:cs typeface="Tahoma" panose="020B0604030504040204" pitchFamily="34" charset="0"/>
              </a:rPr>
              <a:t>José R González Juanatey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s-ES_tradnl" sz="2000" b="1" dirty="0" err="1">
                <a:latin typeface="+mj-lt"/>
                <a:cs typeface="Tahoma" panose="020B0604030504040204" pitchFamily="34" charset="0"/>
              </a:rPr>
              <a:t>Cardiology</a:t>
            </a:r>
            <a:r>
              <a:rPr lang="es-ES_tradnl" sz="2000" b="1" dirty="0">
                <a:latin typeface="+mj-lt"/>
                <a:cs typeface="Tahoma" panose="020B0604030504040204" pitchFamily="34" charset="0"/>
              </a:rPr>
              <a:t> </a:t>
            </a:r>
            <a:r>
              <a:rPr lang="es-ES_tradnl" sz="2000" b="1" dirty="0" err="1">
                <a:latin typeface="+mj-lt"/>
                <a:cs typeface="Tahoma" panose="020B0604030504040204" pitchFamily="34" charset="0"/>
              </a:rPr>
              <a:t>Department</a:t>
            </a:r>
            <a:r>
              <a:rPr lang="es-ES_tradnl" sz="2000" b="1" dirty="0">
                <a:latin typeface="+mj-lt"/>
                <a:cs typeface="Tahoma" panose="020B0604030504040204" pitchFamily="34" charset="0"/>
              </a:rPr>
              <a:t>.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s-ES_tradnl" sz="2000" b="1" dirty="0" err="1">
                <a:latin typeface="+mj-lt"/>
                <a:cs typeface="Tahoma" panose="020B0604030504040204" pitchFamily="34" charset="0"/>
              </a:rPr>
              <a:t>University</a:t>
            </a:r>
            <a:r>
              <a:rPr lang="es-ES_tradnl" sz="2000" b="1" dirty="0">
                <a:latin typeface="+mj-lt"/>
                <a:cs typeface="Tahoma" panose="020B0604030504040204" pitchFamily="34" charset="0"/>
              </a:rPr>
              <a:t> Hospital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s-ES_tradnl" sz="2000" b="1" dirty="0">
                <a:latin typeface="+mj-lt"/>
                <a:cs typeface="Tahoma" panose="020B0604030504040204" pitchFamily="34" charset="0"/>
              </a:rPr>
              <a:t>Santiago de Compostela. </a:t>
            </a:r>
            <a:r>
              <a:rPr lang="es-ES_tradnl" sz="2000" b="1" dirty="0" err="1">
                <a:latin typeface="+mj-lt"/>
                <a:cs typeface="Tahoma" panose="020B0604030504040204" pitchFamily="34" charset="0"/>
              </a:rPr>
              <a:t>Spain</a:t>
            </a:r>
            <a:endParaRPr lang="es-ES_tradnl" sz="2000" b="1" dirty="0">
              <a:latin typeface="+mj-lt"/>
              <a:cs typeface="Tahoma" panose="020B0604030504040204" pitchFamily="34" charset="0"/>
            </a:endParaRPr>
          </a:p>
          <a:p>
            <a:pPr eaLnBrk="1" hangingPunct="1">
              <a:buFont typeface="Wingdings" charset="0"/>
              <a:buNone/>
              <a:defRPr/>
            </a:pPr>
            <a:r>
              <a:rPr lang="es-ES_tradnl" sz="2000" b="1" dirty="0">
                <a:latin typeface="+mj-lt"/>
                <a:cs typeface="Tahoma" panose="020B0604030504040204" pitchFamily="34" charset="0"/>
              </a:rPr>
              <a:t>CIBERCV</a:t>
            </a:r>
            <a:endParaRPr lang="es-ES" sz="2000" b="1" dirty="0">
              <a:latin typeface="+mj-lt"/>
              <a:cs typeface="Tahoma" panose="020B060403050404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19577" y="1409126"/>
            <a:ext cx="73804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44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Sesión</a:t>
            </a:r>
            <a:r>
              <a:rPr lang="en-US" sz="4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</a:t>
            </a:r>
            <a:r>
              <a:rPr lang="en-US" sz="44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Conjunta</a:t>
            </a:r>
            <a:r>
              <a:rPr lang="en-US" sz="4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SCC, </a:t>
            </a:r>
            <a:r>
              <a:rPr lang="en-US" sz="44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SChC</a:t>
            </a:r>
            <a:r>
              <a:rPr lang="en-US" sz="4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, </a:t>
            </a:r>
            <a:r>
              <a:rPr lang="en-US" sz="44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AnCAM</a:t>
            </a:r>
            <a:r>
              <a:rPr lang="en-US" sz="4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-SEC.</a:t>
            </a:r>
          </a:p>
          <a:p>
            <a:pPr algn="l" defTabSz="457200"/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¿Los </a:t>
            </a:r>
            <a:r>
              <a:rPr lang="en-US" sz="4400" b="1" i="1" dirty="0" err="1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Cardiólogos</a:t>
            </a:r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</a:t>
            </a:r>
            <a:r>
              <a:rPr lang="en-US" sz="4400" b="1" i="1" dirty="0" err="1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Tratamos</a:t>
            </a:r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los </a:t>
            </a:r>
            <a:r>
              <a:rPr lang="en-US" sz="4400" b="1" i="1" dirty="0" err="1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Factores</a:t>
            </a:r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de </a:t>
            </a:r>
            <a:r>
              <a:rPr lang="en-US" sz="4400" b="1" i="1" dirty="0" err="1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Riesgo</a:t>
            </a:r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o el </a:t>
            </a:r>
            <a:r>
              <a:rPr lang="en-US" sz="4400" b="1" i="1" dirty="0" err="1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Riesgo</a:t>
            </a:r>
            <a:r>
              <a:rPr lang="en-US" sz="4400" b="1" i="1" dirty="0">
                <a:ln w="1905"/>
                <a:solidFill>
                  <a:srgbClr val="10253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ahoma" panose="020B0604030504040204" pitchFamily="34" charset="0"/>
              </a:rPr>
              <a:t> Global?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2357" y="212069"/>
            <a:ext cx="1574800" cy="1168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Rectângulo 8"/>
          <p:cNvSpPr/>
          <p:nvPr/>
        </p:nvSpPr>
        <p:spPr>
          <a:xfrm>
            <a:off x="108394" y="125357"/>
            <a:ext cx="5858262" cy="1023173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SEC-2018 SEVILLA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0" y="-3375"/>
            <a:ext cx="305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SAES.ALI.18.10.1377 Noviembre 2018</a:t>
            </a:r>
          </a:p>
        </p:txBody>
      </p:sp>
    </p:spTree>
    <p:extLst>
      <p:ext uri="{BB962C8B-B14F-4D97-AF65-F5344CB8AC3E}">
        <p14:creationId xmlns:p14="http://schemas.microsoft.com/office/powerpoint/2010/main" val="22443330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99611" y="2664753"/>
            <a:ext cx="8902754" cy="3660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 txBox="1">
            <a:spLocks/>
          </p:cNvSpPr>
          <p:nvPr/>
        </p:nvSpPr>
        <p:spPr>
          <a:xfrm>
            <a:off x="326636" y="196711"/>
            <a:ext cx="8536998" cy="2468042"/>
          </a:xfrm>
          <a:prstGeom prst="rect">
            <a:avLst/>
          </a:prstGeom>
        </p:spPr>
        <p:txBody>
          <a:bodyPr rtlCol="0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4800" dirty="0" err="1">
                <a:solidFill>
                  <a:schemeClr val="tx2">
                    <a:lumMod val="50000"/>
                  </a:schemeClr>
                </a:solidFill>
              </a:rPr>
              <a:t>Prevención</a:t>
            </a:r>
            <a:r>
              <a:rPr lang="it-IT" sz="4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4800" dirty="0" err="1">
                <a:solidFill>
                  <a:schemeClr val="tx2">
                    <a:lumMod val="50000"/>
                  </a:schemeClr>
                </a:solidFill>
              </a:rPr>
              <a:t>Secundaria</a:t>
            </a:r>
            <a:r>
              <a:rPr lang="it-IT" sz="4800" dirty="0">
                <a:solidFill>
                  <a:schemeClr val="tx2">
                    <a:lumMod val="50000"/>
                  </a:schemeClr>
                </a:solidFill>
              </a:rPr>
              <a:t>: Balance Beneficio/</a:t>
            </a:r>
            <a:r>
              <a:rPr lang="it-IT" sz="4800" dirty="0" err="1">
                <a:solidFill>
                  <a:schemeClr val="tx2">
                    <a:lumMod val="50000"/>
                  </a:schemeClr>
                </a:solidFill>
              </a:rPr>
              <a:t>Riesgo</a:t>
            </a:r>
            <a:endParaRPr lang="it-IT" sz="48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uadroTexto 1"/>
          <p:cNvSpPr txBox="1"/>
          <p:nvPr/>
        </p:nvSpPr>
        <p:spPr>
          <a:xfrm>
            <a:off x="453701" y="4043133"/>
            <a:ext cx="1277053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Valor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Igual 3"/>
          <p:cNvSpPr/>
          <p:nvPr/>
        </p:nvSpPr>
        <p:spPr>
          <a:xfrm>
            <a:off x="2141650" y="3997126"/>
            <a:ext cx="647473" cy="460728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2901191" y="4233714"/>
            <a:ext cx="4607020" cy="12452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648272" y="2934116"/>
            <a:ext cx="3685616" cy="830997"/>
          </a:xfrm>
          <a:prstGeom prst="rect">
            <a:avLst/>
          </a:prstGeom>
          <a:solidFill>
            <a:srgbClr val="8EB4E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Resultados en Salud que importan a los pacientes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876283" y="3800008"/>
            <a:ext cx="515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(Beneficio-Daño* Calidad percibida por el paciente)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930571" y="4545019"/>
            <a:ext cx="1416475" cy="461665"/>
          </a:xfrm>
          <a:prstGeom prst="rect">
            <a:avLst/>
          </a:prstGeom>
          <a:solidFill>
            <a:srgbClr val="8EB4E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Dinero</a:t>
            </a:r>
          </a:p>
        </p:txBody>
      </p:sp>
      <p:sp>
        <p:nvSpPr>
          <p:cNvPr id="10" name="Más 9"/>
          <p:cNvSpPr/>
          <p:nvPr/>
        </p:nvSpPr>
        <p:spPr>
          <a:xfrm>
            <a:off x="4532328" y="4582375"/>
            <a:ext cx="361090" cy="33620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100099" y="4545019"/>
            <a:ext cx="1416475" cy="461665"/>
          </a:xfrm>
          <a:prstGeom prst="rect">
            <a:avLst/>
          </a:prstGeom>
          <a:solidFill>
            <a:srgbClr val="8EB4E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Tiempo</a:t>
            </a:r>
          </a:p>
        </p:txBody>
      </p:sp>
      <p:sp>
        <p:nvSpPr>
          <p:cNvPr id="12" name="Más 11"/>
          <p:cNvSpPr/>
          <p:nvPr/>
        </p:nvSpPr>
        <p:spPr>
          <a:xfrm>
            <a:off x="6701856" y="4607281"/>
            <a:ext cx="361090" cy="33620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7216835" y="4545019"/>
            <a:ext cx="889040" cy="461665"/>
          </a:xfrm>
          <a:prstGeom prst="rect">
            <a:avLst/>
          </a:prstGeom>
          <a:solidFill>
            <a:srgbClr val="8EB4E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CO</a:t>
            </a:r>
            <a:r>
              <a:rPr lang="es-ES" sz="2400" baseline="-25000" dirty="0"/>
              <a:t>2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315977" y="5210073"/>
            <a:ext cx="23284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(Gasto en el ciclo completo de la asistencia)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504131" y="5210073"/>
            <a:ext cx="2328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(Cantidad de energía que gasta el sistema para producir un resultado)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893418" y="4360313"/>
            <a:ext cx="3486263" cy="84976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890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01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14" y="298850"/>
            <a:ext cx="3734492" cy="4358239"/>
          </a:xfrm>
          <a:prstGeom prst="rect">
            <a:avLst/>
          </a:prstGeom>
          <a:ln>
            <a:solidFill>
              <a:srgbClr val="10253F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14" y="298850"/>
            <a:ext cx="5051984" cy="710168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4" name="Rectángulo 3"/>
          <p:cNvSpPr/>
          <p:nvPr/>
        </p:nvSpPr>
        <p:spPr>
          <a:xfrm>
            <a:off x="1418067" y="313412"/>
            <a:ext cx="2180387" cy="338554"/>
          </a:xfrm>
          <a:prstGeom prst="rect">
            <a:avLst/>
          </a:prstGeom>
          <a:solidFill>
            <a:srgbClr val="DCE6F2"/>
          </a:solidFill>
          <a:ln>
            <a:solidFill>
              <a:srgbClr val="10253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b="1" dirty="0" err="1"/>
              <a:t>Stable</a:t>
            </a:r>
            <a:r>
              <a:rPr lang="es-ES" sz="1600" b="1" dirty="0"/>
              <a:t> CAD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7214" y="1519157"/>
            <a:ext cx="3747873" cy="4358239"/>
          </a:xfrm>
          <a:prstGeom prst="rect">
            <a:avLst/>
          </a:prstGeom>
          <a:ln>
            <a:solidFill>
              <a:srgbClr val="10253F"/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466" y="3922415"/>
            <a:ext cx="6007035" cy="2839082"/>
          </a:xfrm>
          <a:prstGeom prst="rect">
            <a:avLst/>
          </a:prstGeom>
          <a:ln>
            <a:solidFill>
              <a:srgbClr val="10253F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414" y="4468342"/>
            <a:ext cx="2489200" cy="19431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414" y="6210300"/>
            <a:ext cx="2590800" cy="647700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10" name="Rectángulo 9"/>
          <p:cNvSpPr/>
          <p:nvPr/>
        </p:nvSpPr>
        <p:spPr>
          <a:xfrm>
            <a:off x="5878652" y="1486885"/>
            <a:ext cx="2180387" cy="338554"/>
          </a:xfrm>
          <a:prstGeom prst="rect">
            <a:avLst/>
          </a:prstGeom>
          <a:solidFill>
            <a:srgbClr val="DCE6F2"/>
          </a:solidFill>
          <a:ln>
            <a:solidFill>
              <a:srgbClr val="10253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b="1" dirty="0"/>
              <a:t>ACS</a:t>
            </a:r>
          </a:p>
        </p:txBody>
      </p:sp>
    </p:spTree>
    <p:extLst>
      <p:ext uri="{BB962C8B-B14F-4D97-AF65-F5344CB8AC3E}">
        <p14:creationId xmlns:p14="http://schemas.microsoft.com/office/powerpoint/2010/main" val="368334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179513" y="36216"/>
            <a:ext cx="87129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3600" b="1" cap="small" dirty="0">
                <a:solidFill>
                  <a:sysClr val="windowText" lastClr="000000"/>
                </a:solidFill>
                <a:latin typeface="Calibri"/>
              </a:rPr>
              <a:t>Dual </a:t>
            </a:r>
            <a:r>
              <a:rPr lang="es-ES" sz="3600" b="1" cap="small" dirty="0" err="1">
                <a:solidFill>
                  <a:sysClr val="windowText" lastClr="000000"/>
                </a:solidFill>
                <a:latin typeface="Calibri"/>
              </a:rPr>
              <a:t>Therapy</a:t>
            </a:r>
            <a:r>
              <a:rPr lang="es-ES" sz="3600" b="1" cap="small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3600" b="1" cap="small" dirty="0" err="1">
                <a:solidFill>
                  <a:sysClr val="windowText" lastClr="000000"/>
                </a:solidFill>
                <a:latin typeface="Calibri"/>
              </a:rPr>
              <a:t>with</a:t>
            </a:r>
            <a:r>
              <a:rPr lang="es-ES" sz="3600" b="1" cap="small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3600" b="1" cap="small" dirty="0" err="1">
                <a:solidFill>
                  <a:sysClr val="windowText" lastClr="000000"/>
                </a:solidFill>
                <a:latin typeface="Calibri"/>
              </a:rPr>
              <a:t>Rivaroxaban</a:t>
            </a:r>
            <a:endParaRPr lang="es-ES" sz="3600" b="1" cap="small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226" y="1196752"/>
            <a:ext cx="6464134" cy="458412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bject 3"/>
          <p:cNvSpPr txBox="1">
            <a:spLocks/>
          </p:cNvSpPr>
          <p:nvPr/>
        </p:nvSpPr>
        <p:spPr bwMode="auto">
          <a:xfrm>
            <a:off x="2375756" y="836712"/>
            <a:ext cx="4356484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2700" rIns="0" bIns="0" numCol="1" rtlCol="0" anchor="t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0">
                <a:solidFill>
                  <a:schemeClr val="hlink"/>
                </a:solidFill>
                <a:latin typeface="Calibri"/>
                <a:ea typeface="+mj-ea"/>
                <a:cs typeface="Calibri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en-US" sz="1800" kern="0" spc="-5" dirty="0">
                <a:solidFill>
                  <a:prstClr val="black"/>
                </a:solidFill>
              </a:rPr>
              <a:t>Primary endpoint: CV death, </a:t>
            </a:r>
            <a:r>
              <a:rPr lang="en-US" sz="1800" kern="0" spc="-10" dirty="0">
                <a:solidFill>
                  <a:prstClr val="black"/>
                </a:solidFill>
              </a:rPr>
              <a:t>stroke,</a:t>
            </a:r>
            <a:r>
              <a:rPr lang="en-US" sz="1800" kern="0" spc="-85" dirty="0">
                <a:solidFill>
                  <a:prstClr val="black"/>
                </a:solidFill>
              </a:rPr>
              <a:t> </a:t>
            </a:r>
            <a:r>
              <a:rPr lang="en-US" sz="1800" kern="0" spc="-5" dirty="0">
                <a:solidFill>
                  <a:prstClr val="black"/>
                </a:solidFill>
              </a:rPr>
              <a:t>MI</a:t>
            </a:r>
          </a:p>
        </p:txBody>
      </p:sp>
      <p:sp>
        <p:nvSpPr>
          <p:cNvPr id="5" name="object 6"/>
          <p:cNvSpPr>
            <a:spLocks noChangeArrowheads="1"/>
          </p:cNvSpPr>
          <p:nvPr/>
        </p:nvSpPr>
        <p:spPr bwMode="auto">
          <a:xfrm>
            <a:off x="74712" y="444510"/>
            <a:ext cx="1905000" cy="4016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167579" y="6369602"/>
            <a:ext cx="46748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t-IT" sz="1400" b="1" dirty="0">
                <a:solidFill>
                  <a:srgbClr val="10253F"/>
                </a:solidFill>
              </a:rPr>
              <a:t>Eikelboom JW et al. N Engl J Med. 2017;377:1319-30.</a:t>
            </a:r>
            <a:endParaRPr lang="en-US" sz="1400" b="1" dirty="0">
              <a:solidFill>
                <a:srgbClr val="10253F"/>
              </a:solidFill>
            </a:endParaRPr>
          </a:p>
        </p:txBody>
      </p:sp>
      <p:graphicFrame>
        <p:nvGraphicFramePr>
          <p:cNvPr id="10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673244"/>
              </p:ext>
            </p:extLst>
          </p:nvPr>
        </p:nvGraphicFramePr>
        <p:xfrm>
          <a:off x="1992003" y="3797662"/>
          <a:ext cx="5127062" cy="2303780"/>
        </p:xfrm>
        <a:graphic>
          <a:graphicData uri="http://schemas.openxmlformats.org/drawingml/2006/table">
            <a:tbl>
              <a:tblPr/>
              <a:tblGrid>
                <a:gridCol w="101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1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85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Outcome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 + A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N=9,152</a:t>
                      </a:r>
                    </a:p>
                  </a:txBody>
                  <a:tcPr marL="0" marR="0" marT="44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N=9,126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44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1268413" indent="-5461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Rivaroxaban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+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</a:t>
                      </a:r>
                    </a:p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vs.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44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7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HR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(95% CI)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276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837">
                <a:tc>
                  <a:txBody>
                    <a:bodyPr/>
                    <a:lstStyle>
                      <a:lvl1pPr marL="4763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4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CV death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35255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1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(1.7%)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1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203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(2.2%)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1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(0.64-0.96)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0.02</a:t>
                      </a:r>
                    </a:p>
                  </a:txBody>
                  <a:tcPr marL="0" marR="0" marT="13525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118">
                <a:tc>
                  <a:txBody>
                    <a:bodyPr/>
                    <a:lstStyle>
                      <a:lvl1pPr marL="4763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4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Stroke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64465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(0.9%)</a:t>
                      </a:r>
                    </a:p>
                  </a:txBody>
                  <a:tcPr marL="0" marR="0" marT="273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142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(1.6%)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273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(0.44-0.76)</a:t>
                      </a:r>
                    </a:p>
                  </a:txBody>
                  <a:tcPr marL="0" marR="0" marT="273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&lt;0.0001</a:t>
                      </a:r>
                    </a:p>
                  </a:txBody>
                  <a:tcPr marL="0" marR="0" marT="16446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080">
                <a:tc>
                  <a:txBody>
                    <a:bodyPr/>
                    <a:lstStyle>
                      <a:lvl1pPr marL="4763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4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MI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5621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(1.9%)</a:t>
                      </a:r>
                    </a:p>
                  </a:txBody>
                  <a:tcPr marL="0" marR="0" marT="1905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205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(2.2%)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905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(0.70-1.05)</a:t>
                      </a:r>
                    </a:p>
                  </a:txBody>
                  <a:tcPr marL="0" marR="0" marT="1905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0.14</a:t>
                      </a:r>
                    </a:p>
                  </a:txBody>
                  <a:tcPr marL="0" marR="0" marT="1562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062957"/>
              </p:ext>
            </p:extLst>
          </p:nvPr>
        </p:nvGraphicFramePr>
        <p:xfrm>
          <a:off x="1763688" y="1440328"/>
          <a:ext cx="5606140" cy="1911464"/>
        </p:xfrm>
        <a:graphic>
          <a:graphicData uri="http://schemas.openxmlformats.org/drawingml/2006/table">
            <a:tbl>
              <a:tblPr/>
              <a:tblGrid>
                <a:gridCol w="81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3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13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3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75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39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269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Outcome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 + A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N=9,152</a:t>
                      </a:r>
                    </a:p>
                  </a:txBody>
                  <a:tcPr marL="0" marR="0" marT="660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N=9,117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660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N=9,126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660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617538" indent="-5461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87313" marR="0" lvl="0" indent="-15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Rivaroxaban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+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 vs.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660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455613" indent="-1143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Rivaroxaban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 vs.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660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2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HR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(95% CI)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2509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2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HR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(95% CI)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2509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708">
                <a:tc>
                  <a:txBody>
                    <a:bodyPr/>
                    <a:lstStyle>
                      <a:lvl1pPr marL="508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CV death,  stroke, MI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17475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(4.1%)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448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(4.9%)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496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(5.4%)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(0.66-0.86)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&lt;0.0001</a:t>
                      </a:r>
                    </a:p>
                  </a:txBody>
                  <a:tcPr marL="0" marR="0" marT="635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(0.79-1.03)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0.12</a:t>
                      </a:r>
                    </a:p>
                  </a:txBody>
                  <a:tcPr marL="0" marR="0" marT="635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11 Rectángulo"/>
          <p:cNvSpPr/>
          <p:nvPr/>
        </p:nvSpPr>
        <p:spPr>
          <a:xfrm>
            <a:off x="4593972" y="1440328"/>
            <a:ext cx="1480457" cy="1934243"/>
          </a:xfrm>
          <a:prstGeom prst="rect">
            <a:avLst/>
          </a:prstGeom>
          <a:solidFill>
            <a:srgbClr val="FF33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graphicFrame>
        <p:nvGraphicFramePr>
          <p:cNvPr id="13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588497"/>
              </p:ext>
            </p:extLst>
          </p:nvPr>
        </p:nvGraphicFramePr>
        <p:xfrm>
          <a:off x="495965" y="2334166"/>
          <a:ext cx="8095343" cy="2803250"/>
        </p:xfrm>
        <a:graphic>
          <a:graphicData uri="http://schemas.openxmlformats.org/drawingml/2006/table">
            <a:tbl>
              <a:tblPr/>
              <a:tblGrid>
                <a:gridCol w="1363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7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7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52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93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7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96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Outcome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 + A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N=9,152</a:t>
                      </a:r>
                    </a:p>
                  </a:txBody>
                  <a:tcPr marL="0" marR="0" marT="393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N=9,117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393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N=9,126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393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642938" indent="-484188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Rivaroxaban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+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 </a:t>
                      </a:r>
                    </a:p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vs.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393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596900" indent="-90488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Rivaroxaban</a:t>
                      </a: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 </a:t>
                      </a:r>
                    </a:p>
                    <a:p>
                      <a:pPr marL="873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vs. </a:t>
                      </a:r>
                      <a:r>
                        <a:rPr kumimoji="0" lang="es-ES" altLang="es-E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Aspirin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393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86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 marL="3333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33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  (%)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5270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19088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190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  (%)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5270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333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33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  (%)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5270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247650" indent="2222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(95% CI)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5270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746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206375" indent="2222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(95% CI)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5270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746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209">
                <a:tc>
                  <a:txBody>
                    <a:bodyPr/>
                    <a:lstStyle>
                      <a:lvl1pPr marL="476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4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Major bleeding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11125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(3.1%)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255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(2.8%)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170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(1.9%)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(1.40-2.05)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&lt;0.0001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(1.25-1.84)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&lt;0.0001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209">
                <a:tc>
                  <a:txBody>
                    <a:bodyPr/>
                    <a:lstStyle>
                      <a:lvl1pPr marL="476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4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Fatal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11125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(0.2%)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14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(0.2%)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10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(0.1%)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(0.67-3.33)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0.32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(0.62-3.15)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0.41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209">
                <a:tc>
                  <a:txBody>
                    <a:bodyPr/>
                    <a:lstStyle>
                      <a:lvl1pPr marL="31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1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Non fatal ICH*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12192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(0.2%)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32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(0.4%)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19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(0.2%)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(0.59-2.04)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0.77</a:t>
                      </a:r>
                    </a:p>
                  </a:txBody>
                  <a:tcPr marL="0" marR="0" marT="1219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(0.96-2.98)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0.07</a:t>
                      </a:r>
                    </a:p>
                  </a:txBody>
                  <a:tcPr marL="0" marR="0" marT="1219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209">
                <a:tc>
                  <a:txBody>
                    <a:bodyPr/>
                    <a:lstStyle>
                      <a:lvl1pPr marL="119063" indent="-5556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19063" marR="0" lvl="0" indent="-55563" algn="ctr" defTabSz="914400" rtl="0" eaLnBrk="1" fontAlgn="base" latinLnBrk="0" hangingPunct="1">
                        <a:lnSpc>
                          <a:spcPts val="1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Non-fatal other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119063" marR="0" lvl="0" indent="-555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critical organ*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(0.5%)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45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(0.5%)</a:t>
                      </a:r>
                      <a:endParaRPr kumimoji="0" lang="es-ES" alt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29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(0.3%)</a:t>
                      </a: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7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(0.89-2.29)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0.14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1.57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(0.98-2.50)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0.06</a:t>
                      </a:r>
                    </a:p>
                  </a:txBody>
                  <a:tcPr marL="0" marR="0" marT="1111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23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80182" y="6500492"/>
            <a:ext cx="48349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kern="0" dirty="0" err="1">
                <a:solidFill>
                  <a:srgbClr val="000000"/>
                </a:solidFill>
              </a:rPr>
              <a:t>Modified</a:t>
            </a:r>
            <a:r>
              <a:rPr lang="es-ES" sz="1200" kern="0" dirty="0">
                <a:solidFill>
                  <a:srgbClr val="000000"/>
                </a:solidFill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</a:rPr>
              <a:t>from</a:t>
            </a:r>
            <a:r>
              <a:rPr lang="es-ES" sz="1200" kern="0" dirty="0">
                <a:solidFill>
                  <a:srgbClr val="000000"/>
                </a:solidFill>
              </a:rPr>
              <a:t> Ferreiro JL et al. </a:t>
            </a:r>
            <a:r>
              <a:rPr lang="es-ES" sz="1200" kern="0" dirty="0" err="1">
                <a:solidFill>
                  <a:srgbClr val="000000"/>
                </a:solidFill>
              </a:rPr>
              <a:t>Thromb</a:t>
            </a:r>
            <a:r>
              <a:rPr lang="es-ES" sz="1200" kern="0" dirty="0">
                <a:solidFill>
                  <a:srgbClr val="000000"/>
                </a:solidFill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</a:rPr>
              <a:t>Haemost</a:t>
            </a:r>
            <a:r>
              <a:rPr lang="es-ES" sz="1200" kern="0" dirty="0">
                <a:solidFill>
                  <a:srgbClr val="000000"/>
                </a:solidFill>
              </a:rPr>
              <a:t> 2010;103:1128-35.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693674" y="1154154"/>
            <a:ext cx="7712587" cy="5041697"/>
            <a:chOff x="2210667" y="1059558"/>
            <a:chExt cx="7961387" cy="535636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0667" y="1059558"/>
              <a:ext cx="7961387" cy="5356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ángulo 6"/>
            <p:cNvSpPr/>
            <p:nvPr/>
          </p:nvSpPr>
          <p:spPr>
            <a:xfrm>
              <a:off x="2822029" y="5470635"/>
              <a:ext cx="6676814" cy="4572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s-ES" sz="20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</a:t>
              </a:r>
              <a:r>
                <a:rPr lang="es-ES" sz="2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es-ES" sz="20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duration</a:t>
              </a:r>
              <a:r>
                <a:rPr lang="es-ES" sz="2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es-ES" sz="20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antiplatelet</a:t>
              </a:r>
              <a:r>
                <a:rPr lang="es-ES" sz="2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20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therapy</a:t>
              </a:r>
              <a:endParaRPr lang="es-E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>
          <a:xfrm>
            <a:off x="0" y="366758"/>
            <a:ext cx="9144000" cy="61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3200" b="1" cap="small" dirty="0" err="1">
                <a:solidFill>
                  <a:prstClr val="black"/>
                </a:solidFill>
                <a:latin typeface="Calibri"/>
              </a:rPr>
              <a:t>Balancing</a:t>
            </a:r>
            <a:r>
              <a:rPr lang="es-ES" sz="3200" b="1" cap="small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3200" b="1" cap="small" dirty="0" err="1">
                <a:solidFill>
                  <a:prstClr val="black"/>
                </a:solidFill>
                <a:latin typeface="Calibri"/>
              </a:rPr>
              <a:t>Ischemic</a:t>
            </a:r>
            <a:r>
              <a:rPr lang="es-ES" sz="3200" b="1" cap="small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s-ES" sz="3200" b="1" cap="small" dirty="0" err="1">
                <a:solidFill>
                  <a:prstClr val="black"/>
                </a:solidFill>
                <a:latin typeface="Calibri"/>
              </a:rPr>
              <a:t>Bleeding</a:t>
            </a:r>
            <a:r>
              <a:rPr lang="es-ES" sz="3200" b="1" cap="small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3200" b="1" cap="small" dirty="0" err="1">
                <a:solidFill>
                  <a:prstClr val="black"/>
                </a:solidFill>
                <a:latin typeface="Calibri"/>
              </a:rPr>
              <a:t>Risks</a:t>
            </a:r>
            <a:r>
              <a:rPr lang="es-ES" sz="3200" b="1" cap="small" dirty="0">
                <a:solidFill>
                  <a:prstClr val="black"/>
                </a:solidFill>
                <a:latin typeface="Calibri"/>
              </a:rPr>
              <a:t>….</a:t>
            </a:r>
          </a:p>
        </p:txBody>
      </p:sp>
      <p:sp>
        <p:nvSpPr>
          <p:cNvPr id="12" name="11 Elipse"/>
          <p:cNvSpPr/>
          <p:nvPr/>
        </p:nvSpPr>
        <p:spPr>
          <a:xfrm>
            <a:off x="3635896" y="1872129"/>
            <a:ext cx="1800200" cy="4176464"/>
          </a:xfrm>
          <a:prstGeom prst="ellipse">
            <a:avLst/>
          </a:prstGeom>
          <a:solidFill>
            <a:srgbClr val="92D050">
              <a:alpha val="20000"/>
            </a:srgbClr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8" b="48696"/>
          <a:stretch/>
        </p:blipFill>
        <p:spPr>
          <a:xfrm>
            <a:off x="176854" y="4107223"/>
            <a:ext cx="8793726" cy="2278971"/>
          </a:xfrm>
          <a:prstGeom prst="rect">
            <a:avLst/>
          </a:prstGeom>
        </p:spPr>
      </p:pic>
      <p:sp>
        <p:nvSpPr>
          <p:cNvPr id="20" name="CuadroTexto 1"/>
          <p:cNvSpPr txBox="1"/>
          <p:nvPr/>
        </p:nvSpPr>
        <p:spPr>
          <a:xfrm>
            <a:off x="1096159" y="3406132"/>
            <a:ext cx="1610180" cy="830997"/>
          </a:xfrm>
          <a:prstGeom prst="rect">
            <a:avLst/>
          </a:prstGeom>
          <a:solidFill>
            <a:srgbClr val="FFFF6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 err="1">
                <a:solidFill>
                  <a:prstClr val="black"/>
                </a:solidFill>
                <a:latin typeface="Calibri"/>
                <a:cs typeface="+mn-cs"/>
              </a:rPr>
              <a:t>Ischemic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 err="1">
                <a:solidFill>
                  <a:prstClr val="black"/>
                </a:solidFill>
                <a:latin typeface="Calibri"/>
                <a:cs typeface="+mn-cs"/>
              </a:rPr>
              <a:t>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CuadroTexto 6"/>
          <p:cNvSpPr txBox="1"/>
          <p:nvPr/>
        </p:nvSpPr>
        <p:spPr>
          <a:xfrm>
            <a:off x="6461770" y="3441114"/>
            <a:ext cx="1610180" cy="830997"/>
          </a:xfrm>
          <a:prstGeom prst="rect">
            <a:avLst/>
          </a:prstGeom>
          <a:solidFill>
            <a:srgbClr val="FF33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 err="1">
                <a:solidFill>
                  <a:prstClr val="black"/>
                </a:solidFill>
                <a:latin typeface="Calibri"/>
                <a:cs typeface="+mn-cs"/>
              </a:rPr>
              <a:t>Bleeding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 err="1">
                <a:solidFill>
                  <a:prstClr val="black"/>
                </a:solidFill>
                <a:latin typeface="Calibri"/>
                <a:cs typeface="+mn-cs"/>
              </a:rPr>
              <a:t>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22" name="Grupo 27"/>
          <p:cNvGrpSpPr/>
          <p:nvPr/>
        </p:nvGrpSpPr>
        <p:grpSpPr>
          <a:xfrm>
            <a:off x="4979763" y="1462796"/>
            <a:ext cx="4162374" cy="2888487"/>
            <a:chOff x="6589917" y="1423281"/>
            <a:chExt cx="5839821" cy="3750643"/>
          </a:xfrm>
        </p:grpSpPr>
        <p:pic>
          <p:nvPicPr>
            <p:cNvPr id="23" name="22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4979" y="1494194"/>
              <a:ext cx="1384759" cy="772207"/>
            </a:xfrm>
            <a:prstGeom prst="rect">
              <a:avLst/>
            </a:prstGeom>
          </p:spPr>
        </p:pic>
        <p:sp>
          <p:nvSpPr>
            <p:cNvPr id="24" name="CuadroTexto 8"/>
            <p:cNvSpPr txBox="1"/>
            <p:nvPr/>
          </p:nvSpPr>
          <p:spPr>
            <a:xfrm>
              <a:off x="7991943" y="1423281"/>
              <a:ext cx="3227789" cy="1198926"/>
            </a:xfrm>
            <a:prstGeom prst="rect">
              <a:avLst/>
            </a:prstGeom>
            <a:noFill/>
            <a:ln w="28575"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u="sng" kern="0" dirty="0" err="1">
                  <a:solidFill>
                    <a:prstClr val="black"/>
                  </a:solidFill>
                  <a:latin typeface="Calibri"/>
                  <a:cs typeface="+mn-cs"/>
                </a:rPr>
                <a:t>Device-related</a:t>
              </a:r>
              <a:r>
                <a:rPr lang="es-ES" b="1" u="sng" kern="0" dirty="0">
                  <a:solidFill>
                    <a:prstClr val="black"/>
                  </a:solidFill>
                  <a:latin typeface="Calibri"/>
                  <a:cs typeface="+mn-cs"/>
                </a:rPr>
                <a:t> </a:t>
              </a:r>
              <a:r>
                <a:rPr lang="es-ES" b="1" u="sng" kern="0" dirty="0" err="1">
                  <a:solidFill>
                    <a:prstClr val="black"/>
                  </a:solidFill>
                  <a:latin typeface="Calibri"/>
                  <a:cs typeface="+mn-cs"/>
                </a:rPr>
                <a:t>factors</a:t>
              </a:r>
              <a:endParaRPr lang="es-ES" b="1" u="sng" kern="0" dirty="0">
                <a:solidFill>
                  <a:prstClr val="black"/>
                </a:solidFill>
                <a:latin typeface="Calibri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2</a:t>
              </a:r>
              <a:r>
                <a:rPr lang="es-ES" kern="0" baseline="30000" dirty="0">
                  <a:solidFill>
                    <a:prstClr val="black"/>
                  </a:solidFill>
                  <a:latin typeface="Calibri"/>
                  <a:cs typeface="+mn-cs"/>
                </a:rPr>
                <a:t>nd</a:t>
              </a: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 </a:t>
              </a:r>
              <a:r>
                <a:rPr lang="es-ES" kern="0" dirty="0" err="1">
                  <a:solidFill>
                    <a:prstClr val="black"/>
                  </a:solidFill>
                  <a:latin typeface="Calibri"/>
                  <a:cs typeface="+mn-cs"/>
                </a:rPr>
                <a:t>generation</a:t>
              </a: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 DES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BVS</a:t>
              </a:r>
            </a:p>
          </p:txBody>
        </p:sp>
        <p:cxnSp>
          <p:nvCxnSpPr>
            <p:cNvPr id="25" name="Conector recto de flecha 13"/>
            <p:cNvCxnSpPr>
              <a:stCxn id="24" idx="2"/>
            </p:cNvCxnSpPr>
            <p:nvPr/>
          </p:nvCxnSpPr>
          <p:spPr>
            <a:xfrm flipH="1">
              <a:off x="6589917" y="2622207"/>
              <a:ext cx="3015921" cy="25517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 w="med" len="lg"/>
            </a:ln>
            <a:effectLst/>
          </p:spPr>
        </p:cxnSp>
      </p:grpSp>
      <p:grpSp>
        <p:nvGrpSpPr>
          <p:cNvPr id="26" name="Grupo 26"/>
          <p:cNvGrpSpPr/>
          <p:nvPr/>
        </p:nvGrpSpPr>
        <p:grpSpPr>
          <a:xfrm>
            <a:off x="3239523" y="1600014"/>
            <a:ext cx="2520266" cy="2789753"/>
            <a:chOff x="4338010" y="1116423"/>
            <a:chExt cx="3535938" cy="3622439"/>
          </a:xfrm>
        </p:grpSpPr>
        <p:pic>
          <p:nvPicPr>
            <p:cNvPr id="27" name="26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292"/>
            <a:stretch/>
          </p:blipFill>
          <p:spPr>
            <a:xfrm>
              <a:off x="5813283" y="1116423"/>
              <a:ext cx="528573" cy="1167438"/>
            </a:xfrm>
            <a:prstGeom prst="rect">
              <a:avLst/>
            </a:prstGeom>
          </p:spPr>
        </p:pic>
        <p:sp>
          <p:nvSpPr>
            <p:cNvPr id="28" name="CuadroTexto 7"/>
            <p:cNvSpPr txBox="1"/>
            <p:nvPr/>
          </p:nvSpPr>
          <p:spPr>
            <a:xfrm>
              <a:off x="4338010" y="2374600"/>
              <a:ext cx="3535938" cy="1558603"/>
            </a:xfrm>
            <a:prstGeom prst="rect">
              <a:avLst/>
            </a:prstGeom>
            <a:noFill/>
            <a:ln w="28575"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u="sng" kern="0" dirty="0" err="1">
                  <a:solidFill>
                    <a:prstClr val="black"/>
                  </a:solidFill>
                  <a:latin typeface="Calibri"/>
                  <a:cs typeface="+mn-cs"/>
                </a:rPr>
                <a:t>Patient-related</a:t>
              </a:r>
              <a:r>
                <a:rPr lang="es-ES" b="1" u="sng" kern="0" dirty="0">
                  <a:solidFill>
                    <a:prstClr val="black"/>
                  </a:solidFill>
                  <a:latin typeface="Calibri"/>
                  <a:cs typeface="+mn-cs"/>
                </a:rPr>
                <a:t> </a:t>
              </a:r>
              <a:r>
                <a:rPr lang="es-ES" b="1" u="sng" kern="0" dirty="0" err="1">
                  <a:solidFill>
                    <a:prstClr val="black"/>
                  </a:solidFill>
                  <a:latin typeface="Calibri"/>
                  <a:cs typeface="+mn-cs"/>
                </a:rPr>
                <a:t>factors</a:t>
              </a:r>
              <a:endParaRPr lang="es-ES" b="1" u="sng" kern="0" dirty="0">
                <a:solidFill>
                  <a:prstClr val="black"/>
                </a:solidFill>
                <a:latin typeface="Calibri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kern="0" dirty="0" err="1">
                  <a:solidFill>
                    <a:prstClr val="black"/>
                  </a:solidFill>
                  <a:latin typeface="Calibri"/>
                  <a:cs typeface="+mn-cs"/>
                </a:rPr>
                <a:t>Stable</a:t>
              </a: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 CAD </a:t>
              </a:r>
              <a:r>
                <a:rPr lang="es-ES" kern="0" dirty="0" err="1">
                  <a:solidFill>
                    <a:prstClr val="black"/>
                  </a:solidFill>
                  <a:latin typeface="Calibri"/>
                  <a:cs typeface="+mn-cs"/>
                </a:rPr>
                <a:t>or</a:t>
              </a: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 ACS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DM, CKD, PAD, prior ST…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kern="0" dirty="0" err="1">
                  <a:solidFill>
                    <a:prstClr val="black"/>
                  </a:solidFill>
                  <a:latin typeface="Calibri"/>
                  <a:cs typeface="+mn-cs"/>
                </a:rPr>
                <a:t>Hx</a:t>
              </a:r>
              <a:r>
                <a:rPr lang="es-ES" kern="0" dirty="0">
                  <a:solidFill>
                    <a:prstClr val="black"/>
                  </a:solidFill>
                  <a:latin typeface="Calibri"/>
                  <a:cs typeface="+mn-cs"/>
                </a:rPr>
                <a:t> of </a:t>
              </a:r>
              <a:r>
                <a:rPr lang="es-ES" kern="0" dirty="0" err="1">
                  <a:solidFill>
                    <a:prstClr val="black"/>
                  </a:solidFill>
                  <a:latin typeface="Calibri"/>
                  <a:cs typeface="+mn-cs"/>
                </a:rPr>
                <a:t>bleeding</a:t>
              </a:r>
              <a:endParaRPr lang="es-ES" kern="0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cxnSp>
          <p:nvCxnSpPr>
            <p:cNvPr id="29" name="Conector recto de flecha 18"/>
            <p:cNvCxnSpPr>
              <a:stCxn id="28" idx="2"/>
            </p:cNvCxnSpPr>
            <p:nvPr/>
          </p:nvCxnSpPr>
          <p:spPr>
            <a:xfrm flipH="1">
              <a:off x="6095569" y="3933203"/>
              <a:ext cx="10410" cy="80565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 w="med" len="lg"/>
            </a:ln>
            <a:effectLst/>
          </p:spPr>
        </p:cxnSp>
      </p:grpSp>
      <p:sp>
        <p:nvSpPr>
          <p:cNvPr id="30" name="1 Título"/>
          <p:cNvSpPr txBox="1">
            <a:spLocks/>
          </p:cNvSpPr>
          <p:nvPr/>
        </p:nvSpPr>
        <p:spPr>
          <a:xfrm>
            <a:off x="-1" y="288756"/>
            <a:ext cx="9142137" cy="61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ES" sz="4000" b="1" cap="small" dirty="0" err="1">
                <a:solidFill>
                  <a:sysClr val="windowText" lastClr="000000"/>
                </a:solidFill>
                <a:latin typeface="Calibri"/>
              </a:rPr>
              <a:t>Duration</a:t>
            </a:r>
            <a:r>
              <a:rPr lang="es-ES" sz="4000" b="1" cap="small" dirty="0">
                <a:solidFill>
                  <a:sysClr val="windowText" lastClr="000000"/>
                </a:solidFill>
                <a:latin typeface="Calibri"/>
              </a:rPr>
              <a:t> of Anti-</a:t>
            </a:r>
            <a:r>
              <a:rPr lang="es-ES" sz="4000" b="1" cap="small" dirty="0" err="1">
                <a:solidFill>
                  <a:sysClr val="windowText" lastClr="000000"/>
                </a:solidFill>
                <a:latin typeface="Calibri"/>
              </a:rPr>
              <a:t>thrombotics</a:t>
            </a:r>
            <a:r>
              <a:rPr lang="es-ES" sz="4000" b="1" cap="small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4000" b="1" cap="small" dirty="0" err="1">
                <a:solidFill>
                  <a:sysClr val="windowText" lastClr="000000"/>
                </a:solidFill>
                <a:latin typeface="Calibri"/>
              </a:rPr>
              <a:t>Depends</a:t>
            </a:r>
            <a:r>
              <a:rPr lang="es-ES" sz="4000" b="1" cap="small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4000" b="1" cap="small" dirty="0" err="1">
                <a:solidFill>
                  <a:sysClr val="windowText" lastClr="000000"/>
                </a:solidFill>
                <a:latin typeface="Calibri"/>
              </a:rPr>
              <a:t>on</a:t>
            </a:r>
            <a:r>
              <a:rPr lang="es-ES" sz="4000" b="1" cap="small" dirty="0">
                <a:solidFill>
                  <a:sysClr val="windowText" lastClr="000000"/>
                </a:solidFill>
                <a:latin typeface="Calibri"/>
              </a:rPr>
              <a:t>…</a:t>
            </a:r>
          </a:p>
        </p:txBody>
      </p:sp>
      <p:grpSp>
        <p:nvGrpSpPr>
          <p:cNvPr id="31" name="Grupo 10"/>
          <p:cNvGrpSpPr/>
          <p:nvPr/>
        </p:nvGrpSpPr>
        <p:grpSpPr>
          <a:xfrm>
            <a:off x="-33941" y="1229455"/>
            <a:ext cx="4190596" cy="3121828"/>
            <a:chOff x="-368874" y="1126582"/>
            <a:chExt cx="5687978" cy="3803779"/>
          </a:xfrm>
        </p:grpSpPr>
        <p:pic>
          <p:nvPicPr>
            <p:cNvPr id="33" name="Imagen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8874" y="1447122"/>
              <a:ext cx="1277600" cy="1277600"/>
            </a:xfrm>
            <a:prstGeom prst="rect">
              <a:avLst/>
            </a:prstGeom>
          </p:spPr>
        </p:pic>
        <p:grpSp>
          <p:nvGrpSpPr>
            <p:cNvPr id="32" name="Grupo 28"/>
            <p:cNvGrpSpPr/>
            <p:nvPr/>
          </p:nvGrpSpPr>
          <p:grpSpPr>
            <a:xfrm>
              <a:off x="792248" y="1126582"/>
              <a:ext cx="4526856" cy="3803779"/>
              <a:chOff x="792248" y="1126582"/>
              <a:chExt cx="4526856" cy="3803779"/>
            </a:xfrm>
          </p:grpSpPr>
          <p:sp>
            <p:nvSpPr>
              <p:cNvPr id="34" name="CuadroTexto 9"/>
              <p:cNvSpPr txBox="1"/>
              <p:nvPr/>
            </p:nvSpPr>
            <p:spPr>
              <a:xfrm>
                <a:off x="792248" y="1126582"/>
                <a:ext cx="3705143" cy="1558604"/>
              </a:xfrm>
              <a:prstGeom prst="rect">
                <a:avLst/>
              </a:prstGeom>
              <a:noFill/>
              <a:ln w="28575"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b="1" u="sng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Complex</a:t>
                </a:r>
                <a:r>
                  <a:rPr lang="es-ES" b="1" u="sng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</a:t>
                </a:r>
                <a:r>
                  <a:rPr lang="es-ES" b="1" u="sng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anatomy</a:t>
                </a:r>
                <a:r>
                  <a:rPr lang="es-ES" b="1" u="sng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</a:t>
                </a:r>
                <a:r>
                  <a:rPr lang="es-ES" b="1" u="sng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or</a:t>
                </a:r>
                <a:r>
                  <a:rPr lang="es-ES" b="1" u="sng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PCI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Long </a:t>
                </a: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lesions</a:t>
                </a: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, </a:t>
                </a: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small</a:t>
                </a: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</a:t>
                </a: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vessels</a:t>
                </a:r>
                <a:endParaRPr lang="es-ES" kern="0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LM, </a:t>
                </a: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bifurcations</a:t>
                </a:r>
                <a:endParaRPr lang="es-ES" kern="0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Multiple</a:t>
                </a: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</a:t>
                </a:r>
                <a:r>
                  <a:rPr lang="es-ES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stents</a:t>
                </a:r>
                <a:r>
                  <a:rPr lang="es-ES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…</a:t>
                </a:r>
              </a:p>
            </p:txBody>
          </p:sp>
          <p:cxnSp>
            <p:nvCxnSpPr>
              <p:cNvPr id="35" name="Conector recto de flecha 11"/>
              <p:cNvCxnSpPr>
                <a:stCxn id="34" idx="2"/>
              </p:cNvCxnSpPr>
              <p:nvPr/>
            </p:nvCxnSpPr>
            <p:spPr>
              <a:xfrm>
                <a:off x="2644820" y="2685186"/>
                <a:ext cx="2674284" cy="2245175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 w="med" len="lg"/>
              </a:ln>
              <a:effectLst/>
            </p:spPr>
          </p:cxnSp>
        </p:grpSp>
      </p:grp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255466" y="2812964"/>
            <a:ext cx="4475997" cy="206210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it-IT" sz="3200" b="1" dirty="0" err="1">
                <a:solidFill>
                  <a:srgbClr val="000000"/>
                </a:solidFill>
                <a:latin typeface="Helvetica"/>
                <a:cs typeface="Helvetica"/>
              </a:rPr>
              <a:t>When</a:t>
            </a:r>
            <a:r>
              <a:rPr lang="it-IT" sz="3200" b="1" dirty="0">
                <a:solidFill>
                  <a:srgbClr val="000000"/>
                </a:solidFill>
                <a:latin typeface="Helvetica"/>
                <a:cs typeface="Helvetica"/>
              </a:rPr>
              <a:t>?:</a:t>
            </a:r>
          </a:p>
          <a:p>
            <a:pPr algn="l">
              <a:defRPr/>
            </a:pPr>
            <a:r>
              <a:rPr lang="it-IT" sz="3200" b="1" dirty="0">
                <a:solidFill>
                  <a:srgbClr val="000000"/>
                </a:solidFill>
                <a:latin typeface="Helvetica"/>
                <a:cs typeface="Helvetica"/>
              </a:rPr>
              <a:t>	</a:t>
            </a:r>
            <a:r>
              <a:rPr lang="it-IT" sz="3200" b="1" dirty="0" err="1">
                <a:solidFill>
                  <a:srgbClr val="000000"/>
                </a:solidFill>
                <a:latin typeface="Helvetica"/>
                <a:cs typeface="Helvetica"/>
              </a:rPr>
              <a:t>Aspirin</a:t>
            </a:r>
            <a:r>
              <a:rPr lang="it-IT" sz="3200" b="1" dirty="0">
                <a:solidFill>
                  <a:srgbClr val="000000"/>
                </a:solidFill>
                <a:latin typeface="Helvetica"/>
                <a:cs typeface="Helvetica"/>
              </a:rPr>
              <a:t> Alone</a:t>
            </a:r>
          </a:p>
          <a:p>
            <a:pPr algn="l">
              <a:defRPr/>
            </a:pPr>
            <a:r>
              <a:rPr lang="it-IT" sz="3200" b="1" dirty="0">
                <a:solidFill>
                  <a:srgbClr val="000000"/>
                </a:solidFill>
                <a:latin typeface="Helvetica"/>
                <a:cs typeface="Helvetica"/>
              </a:rPr>
              <a:t>	ASA + </a:t>
            </a:r>
            <a:r>
              <a:rPr lang="it-IT" sz="3200" b="1" dirty="0" err="1">
                <a:solidFill>
                  <a:srgbClr val="000000"/>
                </a:solidFill>
                <a:latin typeface="Helvetica"/>
                <a:cs typeface="Helvetica"/>
              </a:rPr>
              <a:t>Ticagrelor</a:t>
            </a:r>
            <a:endParaRPr lang="it-IT" sz="3200" b="1" dirty="0">
              <a:solidFill>
                <a:srgbClr val="000000"/>
              </a:solidFill>
              <a:latin typeface="Helvetica"/>
              <a:cs typeface="Helvetica"/>
            </a:endParaRPr>
          </a:p>
          <a:p>
            <a:pPr algn="l">
              <a:defRPr/>
            </a:pPr>
            <a:r>
              <a:rPr lang="it-IT" sz="3200" b="1" dirty="0">
                <a:solidFill>
                  <a:srgbClr val="000000"/>
                </a:solidFill>
                <a:latin typeface="Helvetica"/>
                <a:cs typeface="Helvetica"/>
              </a:rPr>
              <a:t>	ASA + </a:t>
            </a:r>
            <a:r>
              <a:rPr lang="it-IT" sz="3200" b="1" dirty="0" err="1">
                <a:solidFill>
                  <a:srgbClr val="000000"/>
                </a:solidFill>
                <a:latin typeface="Helvetica"/>
                <a:cs typeface="Helvetica"/>
              </a:rPr>
              <a:t>Rivaroxaban</a:t>
            </a:r>
            <a:endParaRPr lang="it-IT" sz="32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9726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1061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5474144" y="182056"/>
            <a:ext cx="2418055" cy="5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457200" eaLnBrk="0" hangingPunct="0"/>
            <a:r>
              <a:rPr lang="it-IT" sz="2800" b="1" dirty="0">
                <a:solidFill>
                  <a:srgbClr val="000000"/>
                </a:solidFill>
                <a:cs typeface="Helvetica" charset="0"/>
              </a:rPr>
              <a:t>ESC / ESH 2018</a:t>
            </a:r>
          </a:p>
        </p:txBody>
      </p:sp>
      <p:pic>
        <p:nvPicPr>
          <p:cNvPr id="3" name="Picture 15" descr="Mappamondo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50" y="45355"/>
            <a:ext cx="5171142" cy="24793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2673756" y="2657426"/>
            <a:ext cx="3057247" cy="52322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it-IT" sz="2800" b="1" dirty="0">
                <a:solidFill>
                  <a:srgbClr val="000000"/>
                </a:solidFill>
                <a:cs typeface="Helvetica"/>
              </a:rPr>
              <a:t>HT </a:t>
            </a:r>
            <a:r>
              <a:rPr lang="it-IT" sz="2800" b="1" u="sng" dirty="0">
                <a:solidFill>
                  <a:srgbClr val="000000"/>
                </a:solidFill>
                <a:cs typeface="Helvetica"/>
              </a:rPr>
              <a:t>&gt;</a:t>
            </a:r>
            <a:r>
              <a:rPr lang="it-IT" sz="2800" b="1" dirty="0">
                <a:solidFill>
                  <a:srgbClr val="000000"/>
                </a:solidFill>
                <a:cs typeface="Helvetica"/>
              </a:rPr>
              <a:t> 140/90 </a:t>
            </a:r>
            <a:r>
              <a:rPr lang="it-IT" sz="2800" b="1" dirty="0" err="1">
                <a:solidFill>
                  <a:srgbClr val="000000"/>
                </a:solidFill>
                <a:cs typeface="Helvetica"/>
              </a:rPr>
              <a:t>mmHg</a:t>
            </a:r>
            <a:endParaRPr lang="it-IT" sz="2800" b="1" dirty="0">
              <a:solidFill>
                <a:srgbClr val="000000"/>
              </a:solidFill>
              <a:cs typeface="Helvetica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93407" y="3422602"/>
            <a:ext cx="4236840" cy="138499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  <a:latin typeface="Helvetica"/>
                <a:cs typeface="Helvetica"/>
              </a:rPr>
              <a:t>&lt; 130/80 mmHg in High Risk Patients, Diabetic patients</a:t>
            </a:r>
            <a:endParaRPr lang="it-IT" sz="28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4655472" y="3422602"/>
            <a:ext cx="4236840" cy="95410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  <a:latin typeface="Helvetica"/>
                <a:cs typeface="Helvetica"/>
              </a:rPr>
              <a:t>&lt; 140/80 mmHg in Older Patients, CKD</a:t>
            </a:r>
            <a:endParaRPr lang="it-IT" sz="28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38" y="862395"/>
            <a:ext cx="8950593" cy="5331169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sp>
        <p:nvSpPr>
          <p:cNvPr id="8" name="Rectángulo redondeado 7"/>
          <p:cNvSpPr/>
          <p:nvPr/>
        </p:nvSpPr>
        <p:spPr>
          <a:xfrm>
            <a:off x="5408679" y="1401062"/>
            <a:ext cx="1190321" cy="202154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53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3" name="Picture 2" descr="Mappamondo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51" y="90708"/>
            <a:ext cx="5352585" cy="2256985"/>
          </a:xfrm>
          <a:prstGeom prst="rect">
            <a:avLst/>
          </a:prstGeom>
          <a:solidFill>
            <a:srgbClr val="EBF1DE"/>
          </a:solidFill>
          <a:ln w="9525">
            <a:solidFill>
              <a:srgbClr val="FF0000"/>
            </a:solidFill>
            <a:miter lim="800000"/>
            <a:headEnd/>
            <a:tailEnd/>
          </a:ln>
          <a:extLst/>
        </p:spPr>
      </p:pic>
      <p:sp>
        <p:nvSpPr>
          <p:cNvPr id="397314" name="Rectangle 5"/>
          <p:cNvSpPr>
            <a:spLocks noChangeArrowheads="1"/>
          </p:cNvSpPr>
          <p:nvPr/>
        </p:nvSpPr>
        <p:spPr bwMode="auto">
          <a:xfrm>
            <a:off x="4008967" y="140432"/>
            <a:ext cx="2740133" cy="5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defTabSz="457200" eaLnBrk="0" hangingPunct="0"/>
            <a:r>
              <a:rPr lang="it-IT" sz="2800" b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AHA/ACC 2017</a:t>
            </a:r>
          </a:p>
        </p:txBody>
      </p:sp>
      <p:sp>
        <p:nvSpPr>
          <p:cNvPr id="397316" name="Text Box 7"/>
          <p:cNvSpPr txBox="1">
            <a:spLocks noChangeArrowheads="1"/>
          </p:cNvSpPr>
          <p:nvPr/>
        </p:nvSpPr>
        <p:spPr bwMode="auto">
          <a:xfrm>
            <a:off x="475545" y="5417243"/>
            <a:ext cx="17701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1200" i="1">
                <a:solidFill>
                  <a:srgbClr val="000000"/>
                </a:solidFill>
                <a:latin typeface="Helvetica" charset="0"/>
                <a:cs typeface="Helvetica" charset="0"/>
              </a:rPr>
              <a:t>JACC/Circulation 2017</a:t>
            </a:r>
            <a:endParaRPr lang="it-IT" sz="1200">
              <a:solidFill>
                <a:srgbClr val="00000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397317" name="Text Box 8"/>
          <p:cNvSpPr txBox="1">
            <a:spLocks noChangeArrowheads="1"/>
          </p:cNvSpPr>
          <p:nvPr/>
        </p:nvSpPr>
        <p:spPr bwMode="auto">
          <a:xfrm>
            <a:off x="5019152" y="5555742"/>
            <a:ext cx="13726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1200" i="1" dirty="0" err="1">
                <a:solidFill>
                  <a:srgbClr val="000000"/>
                </a:solidFill>
                <a:latin typeface="Helvetica" charset="0"/>
                <a:cs typeface="Helvetica" charset="0"/>
              </a:rPr>
              <a:t>Eur</a:t>
            </a:r>
            <a:r>
              <a:rPr lang="it-IT" sz="1200" i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 </a:t>
            </a:r>
            <a:r>
              <a:rPr lang="it-IT" sz="1200" i="1" dirty="0" err="1">
                <a:solidFill>
                  <a:srgbClr val="000000"/>
                </a:solidFill>
                <a:latin typeface="Helvetica" charset="0"/>
                <a:cs typeface="Helvetica" charset="0"/>
              </a:rPr>
              <a:t>Heart</a:t>
            </a:r>
            <a:r>
              <a:rPr lang="it-IT" sz="1200" i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 </a:t>
            </a:r>
            <a:r>
              <a:rPr lang="it-IT" sz="1200" i="1" dirty="0" err="1">
                <a:solidFill>
                  <a:srgbClr val="000000"/>
                </a:solidFill>
                <a:latin typeface="Helvetica" charset="0"/>
                <a:cs typeface="Helvetica" charset="0"/>
              </a:rPr>
              <a:t>J</a:t>
            </a:r>
            <a:r>
              <a:rPr lang="it-IT" sz="1200" i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 2018</a:t>
            </a:r>
            <a:endParaRPr lang="it-IT" sz="1200" dirty="0">
              <a:solidFill>
                <a:srgbClr val="00000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590332" y="2684192"/>
            <a:ext cx="3387741" cy="52322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it-IT" sz="2800" b="1" dirty="0">
                <a:solidFill>
                  <a:srgbClr val="000000"/>
                </a:solidFill>
                <a:latin typeface="Helvetica"/>
                <a:cs typeface="Helvetica"/>
              </a:rPr>
              <a:t>HT </a:t>
            </a:r>
            <a:r>
              <a:rPr lang="it-IT" sz="2800" b="1" u="sng" dirty="0">
                <a:solidFill>
                  <a:srgbClr val="000000"/>
                </a:solidFill>
                <a:latin typeface="Helvetica"/>
                <a:cs typeface="Helvetica"/>
              </a:rPr>
              <a:t>&gt;</a:t>
            </a:r>
            <a:r>
              <a:rPr lang="it-IT" sz="2800" b="1" dirty="0">
                <a:solidFill>
                  <a:srgbClr val="000000"/>
                </a:solidFill>
                <a:latin typeface="Helvetica"/>
                <a:cs typeface="Helvetica"/>
              </a:rPr>
              <a:t> 130/80 </a:t>
            </a:r>
            <a:r>
              <a:rPr lang="it-IT" sz="2800" b="1" dirty="0" err="1">
                <a:solidFill>
                  <a:srgbClr val="000000"/>
                </a:solidFill>
                <a:latin typeface="Helvetica"/>
                <a:cs typeface="Helvetica"/>
              </a:rPr>
              <a:t>mmHg</a:t>
            </a:r>
            <a:endParaRPr lang="it-IT" sz="28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490665" y="3322655"/>
            <a:ext cx="3800122" cy="95410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  <a:latin typeface="Helvetica"/>
                <a:cs typeface="Helvetica"/>
              </a:rPr>
              <a:t>&lt; 130/80 mmHg in High Risk Patients</a:t>
            </a:r>
            <a:endParaRPr lang="it-IT" sz="28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4" y="4716883"/>
            <a:ext cx="8932316" cy="1624501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552219" y="3322655"/>
            <a:ext cx="3800122" cy="95410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  <a:latin typeface="Helvetica"/>
                <a:cs typeface="Helvetica"/>
              </a:rPr>
              <a:t>&lt; 140/90 mmHg in Low Risk Patients</a:t>
            </a:r>
            <a:endParaRPr lang="it-IT" sz="28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08923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A-1-s2_0-S0735109718332261-fx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02816"/>
          </a:xfrm>
          <a:prstGeom prst="rect">
            <a:avLst/>
          </a:prstGeom>
        </p:spPr>
      </p:pic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rgbClr val="EEECE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it-IT" sz="2400" b="1" dirty="0">
                <a:solidFill>
                  <a:srgbClr val="000000"/>
                </a:solidFill>
                <a:latin typeface="Helvetica"/>
                <a:cs typeface="Helvetica"/>
              </a:rPr>
              <a:t>Treatment </a:t>
            </a:r>
            <a:r>
              <a:rPr lang="it-IT" sz="2400" b="1" dirty="0" err="1">
                <a:solidFill>
                  <a:srgbClr val="000000"/>
                </a:solidFill>
                <a:latin typeface="Helvetica"/>
                <a:cs typeface="Helvetica"/>
              </a:rPr>
              <a:t>Recommendations</a:t>
            </a:r>
            <a:r>
              <a:rPr lang="it-IT" sz="24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Helvetica"/>
                <a:cs typeface="Helvetica"/>
              </a:rPr>
              <a:t>Based</a:t>
            </a:r>
            <a:r>
              <a:rPr lang="it-IT" sz="2400" b="1" dirty="0">
                <a:solidFill>
                  <a:srgbClr val="000000"/>
                </a:solidFill>
                <a:latin typeface="Helvetica"/>
                <a:cs typeface="Helvetica"/>
              </a:rPr>
              <a:t> on Benefit and </a:t>
            </a:r>
            <a:r>
              <a:rPr lang="it-IT" sz="2400" b="1" dirty="0" err="1">
                <a:solidFill>
                  <a:srgbClr val="000000"/>
                </a:solidFill>
                <a:latin typeface="Helvetica"/>
                <a:cs typeface="Helvetica"/>
              </a:rPr>
              <a:t>Harm</a:t>
            </a:r>
            <a:r>
              <a:rPr lang="it-IT" sz="24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Helvetica"/>
                <a:cs typeface="Helvetica"/>
              </a:rPr>
              <a:t>Experienced</a:t>
            </a:r>
            <a:r>
              <a:rPr lang="it-IT" sz="2400" b="1" dirty="0">
                <a:solidFill>
                  <a:srgbClr val="000000"/>
                </a:solidFill>
                <a:latin typeface="Helvetica"/>
                <a:cs typeface="Helvetica"/>
              </a:rPr>
              <a:t> in SPRINT by 10-Year CVD </a:t>
            </a:r>
            <a:r>
              <a:rPr lang="it-IT" sz="2400" b="1" dirty="0" err="1">
                <a:solidFill>
                  <a:srgbClr val="000000"/>
                </a:solidFill>
                <a:latin typeface="Helvetica"/>
                <a:cs typeface="Helvetica"/>
              </a:rPr>
              <a:t>Risk</a:t>
            </a:r>
            <a:endParaRPr lang="it-IT" sz="24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98937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uadroTexto 1"/>
          <p:cNvSpPr txBox="1">
            <a:spLocks noChangeArrowheads="1"/>
          </p:cNvSpPr>
          <p:nvPr/>
        </p:nvSpPr>
        <p:spPr bwMode="auto">
          <a:xfrm>
            <a:off x="1820333" y="3789375"/>
            <a:ext cx="6848124" cy="273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defTabSz="91436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800" dirty="0" err="1">
                <a:solidFill>
                  <a:srgbClr val="1A2CFF"/>
                </a:solidFill>
                <a:latin typeface="Arial" charset="0"/>
                <a:cs typeface="Arial" charset="0"/>
              </a:rPr>
              <a:t>Disclosures</a:t>
            </a:r>
            <a:r>
              <a:rPr lang="es-ES" sz="2800" dirty="0">
                <a:solidFill>
                  <a:srgbClr val="1A2CFF"/>
                </a:solidFill>
                <a:latin typeface="Arial" charset="0"/>
                <a:cs typeface="Arial" charset="0"/>
              </a:rPr>
              <a:t>:</a:t>
            </a:r>
            <a:b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Research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Grants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: AZ,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Boehringer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Ingelheim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Pfizer,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Novartis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Daichii-Sankyo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Sanofi-Aventis, Bayer, MSD,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Servier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Ferrer</a:t>
            </a:r>
          </a:p>
          <a:p>
            <a:pPr algn="l" defTabSz="91436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Consultant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/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Honorarium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. AZ,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Boehringer-Ingelheim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Bayer, Pfizer, BMS, MSD,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Daichii-Sankyo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Servier</a:t>
            </a: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  <a:r>
              <a:rPr lang="es-ES" dirty="0" err="1">
                <a:solidFill>
                  <a:prstClr val="black"/>
                </a:solidFill>
                <a:latin typeface="Arial" charset="0"/>
                <a:cs typeface="Arial" charset="0"/>
              </a:rPr>
              <a:t>Menarini</a:t>
            </a:r>
            <a:r>
              <a:rPr lang="es-ES">
                <a:solidFill>
                  <a:prstClr val="black"/>
                </a:solidFill>
                <a:latin typeface="Arial" charset="0"/>
                <a:cs typeface="Arial" charset="0"/>
              </a:rPr>
              <a:t>; Ferrer</a:t>
            </a:r>
            <a:endParaRPr lang="es-E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695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" r="24649"/>
          <a:stretch>
            <a:fillRect/>
          </a:stretch>
        </p:blipFill>
        <p:spPr bwMode="auto">
          <a:xfrm>
            <a:off x="164967" y="1439863"/>
            <a:ext cx="8805862" cy="46529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63500" dist="53882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8" t="4785" r="2827" b="78021"/>
          <a:stretch>
            <a:fillRect/>
          </a:stretch>
        </p:blipFill>
        <p:spPr bwMode="auto">
          <a:xfrm>
            <a:off x="3386003" y="2924175"/>
            <a:ext cx="2106036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663566" y="3968750"/>
            <a:ext cx="5965639" cy="828675"/>
            <a:chOff x="865" y="2243"/>
            <a:chExt cx="4079" cy="52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8" t="4785" r="2827" b="51512"/>
            <a:stretch>
              <a:fillRect/>
            </a:stretch>
          </p:blipFill>
          <p:spPr bwMode="auto">
            <a:xfrm>
              <a:off x="865" y="2243"/>
              <a:ext cx="1440" cy="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8" t="47472" r="2827" b="29915"/>
            <a:stretch>
              <a:fillRect/>
            </a:stretch>
          </p:blipFill>
          <p:spPr bwMode="auto">
            <a:xfrm>
              <a:off x="2293" y="2478"/>
              <a:ext cx="1440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8" t="71864" r="2827" b="3828"/>
            <a:stretch>
              <a:fillRect/>
            </a:stretch>
          </p:blipFill>
          <p:spPr bwMode="auto">
            <a:xfrm>
              <a:off x="3504" y="2478"/>
              <a:ext cx="1440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6493056" y="1377950"/>
            <a:ext cx="2056310" cy="295275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277842" y="6357225"/>
            <a:ext cx="37513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GB" sz="1400" i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Mancia</a:t>
            </a:r>
            <a:r>
              <a:rPr lang="en-GB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et al. </a:t>
            </a:r>
            <a:r>
              <a:rPr lang="en-US" sz="1400" i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Eur</a:t>
            </a:r>
            <a:r>
              <a:rPr lang="en-US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Heart J 2016; 37: 955–964</a:t>
            </a:r>
            <a:r>
              <a:rPr lang="en-GB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</p:txBody>
      </p:sp>
      <p:sp>
        <p:nvSpPr>
          <p:cNvPr id="10" name="Rectângulo 8"/>
          <p:cNvSpPr/>
          <p:nvPr/>
        </p:nvSpPr>
        <p:spPr>
          <a:xfrm>
            <a:off x="47919" y="119828"/>
            <a:ext cx="7384173" cy="1150038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SBP Goals in High Risk Hypertensive patients. </a:t>
            </a:r>
            <a:r>
              <a:rPr lang="en-US" sz="36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VALUE Trial</a:t>
            </a:r>
          </a:p>
        </p:txBody>
      </p:sp>
    </p:spTree>
    <p:extLst>
      <p:ext uri="{BB962C8B-B14F-4D97-AF65-F5344CB8AC3E}">
        <p14:creationId xmlns:p14="http://schemas.microsoft.com/office/powerpoint/2010/main" val="425470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75" y="1557338"/>
            <a:ext cx="8939213" cy="3028950"/>
            <a:chOff x="113" y="981"/>
            <a:chExt cx="6388" cy="1908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7" r="2284"/>
            <a:stretch>
              <a:fillRect/>
            </a:stretch>
          </p:blipFill>
          <p:spPr bwMode="auto">
            <a:xfrm>
              <a:off x="113" y="981"/>
              <a:ext cx="6367" cy="190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4440" y="1677"/>
              <a:ext cx="206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01" y="2016"/>
              <a:ext cx="566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044852" y="6423025"/>
            <a:ext cx="3846531" cy="27097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none" lIns="85471" tIns="42735" rIns="85471" bIns="42735">
            <a:spAutoFit/>
          </a:bodyPr>
          <a:lstStyle>
            <a:lvl1pPr algn="l" defTabSz="8572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96913" indent="-268288" algn="l" defTabSz="8572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71563" indent="-214313" algn="l" defTabSz="8572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0188" indent="-214313" algn="l" defTabSz="8572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28813" indent="-214313" algn="l" defTabSz="8572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86013" indent="-214313" defTabSz="857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43213" indent="-214313" defTabSz="857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00413" indent="-214313" defTabSz="857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57613" indent="-214313" defTabSz="857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it-IT" sz="1200" i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Thomopoulos</a:t>
            </a:r>
            <a:r>
              <a:rPr lang="it-IT" sz="1200" i="1" dirty="0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 et al. </a:t>
            </a:r>
            <a:r>
              <a:rPr lang="it-IT" sz="1200" i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J</a:t>
            </a:r>
            <a:r>
              <a:rPr lang="it-IT" sz="1200" i="1" dirty="0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 </a:t>
            </a:r>
            <a:r>
              <a:rPr lang="it-IT" sz="1200" i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Hypertens</a:t>
            </a:r>
            <a:r>
              <a:rPr lang="it-IT" sz="1200" i="1" dirty="0">
                <a:effectLst>
                  <a:outerShdw blurRad="38100" dist="38100" dir="2700000" algn="tl">
                    <a:srgbClr val="000000"/>
                  </a:outerShdw>
                </a:effectLst>
                <a:ea typeface="MS PGothic" charset="0"/>
                <a:cs typeface="MS PGothic" charset="0"/>
              </a:rPr>
              <a:t> 2017; 35: 2138-2149</a:t>
            </a: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163920" y="188913"/>
            <a:ext cx="8910305" cy="6530975"/>
            <a:chOff x="201" y="206"/>
            <a:chExt cx="6140" cy="4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5" r="6880" b="1657"/>
            <a:stretch>
              <a:fillRect/>
            </a:stretch>
          </p:blipFill>
          <p:spPr bwMode="auto">
            <a:xfrm>
              <a:off x="201" y="206"/>
              <a:ext cx="6140" cy="411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201" y="709"/>
              <a:ext cx="2676" cy="227"/>
            </a:xfrm>
            <a:prstGeom prst="roundRect">
              <a:avLst>
                <a:gd name="adj" fmla="val 16667"/>
              </a:avLst>
            </a:prstGeom>
            <a:solidFill>
              <a:srgbClr val="008000">
                <a:alpha val="14999"/>
              </a:srgbClr>
            </a:solidFill>
            <a:ln w="38100">
              <a:solidFill>
                <a:srgbClr val="008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177875" y="1341438"/>
            <a:ext cx="8837613" cy="3829050"/>
            <a:chOff x="156" y="845"/>
            <a:chExt cx="5567" cy="2412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156" y="845"/>
              <a:ext cx="606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156" y="1323"/>
              <a:ext cx="606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156" y="1811"/>
              <a:ext cx="606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156" y="2297"/>
              <a:ext cx="998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156" y="2788"/>
              <a:ext cx="998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>
              <a:off x="1342" y="1133"/>
              <a:ext cx="318" cy="1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1342" y="1616"/>
              <a:ext cx="318" cy="1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AutoShape 20"/>
            <p:cNvSpPr>
              <a:spLocks noChangeArrowheads="1"/>
            </p:cNvSpPr>
            <p:nvPr/>
          </p:nvSpPr>
          <p:spPr bwMode="auto">
            <a:xfrm>
              <a:off x="1348" y="2107"/>
              <a:ext cx="318" cy="1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>
              <a:off x="1339" y="2598"/>
              <a:ext cx="318" cy="1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1348" y="3081"/>
              <a:ext cx="318" cy="1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" name="AutoShape 23"/>
            <p:cNvSpPr>
              <a:spLocks noChangeArrowheads="1"/>
            </p:cNvSpPr>
            <p:nvPr/>
          </p:nvSpPr>
          <p:spPr bwMode="auto">
            <a:xfrm>
              <a:off x="5123" y="1143"/>
              <a:ext cx="518" cy="144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5190" y="1637"/>
              <a:ext cx="518" cy="144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auto">
            <a:xfrm>
              <a:off x="5201" y="2630"/>
              <a:ext cx="518" cy="144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auto">
            <a:xfrm>
              <a:off x="5159" y="3113"/>
              <a:ext cx="518" cy="144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4965" y="2136"/>
              <a:ext cx="758" cy="144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9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8" name="Group 28"/>
          <p:cNvGrpSpPr>
            <a:grpSpLocks/>
          </p:cNvGrpSpPr>
          <p:nvPr/>
        </p:nvGrpSpPr>
        <p:grpSpPr bwMode="auto">
          <a:xfrm>
            <a:off x="155650" y="5216525"/>
            <a:ext cx="8866188" cy="1265238"/>
            <a:chOff x="142" y="3286"/>
            <a:chExt cx="5585" cy="797"/>
          </a:xfrm>
        </p:grpSpPr>
        <p:sp>
          <p:nvSpPr>
            <p:cNvPr id="29" name="AutoShape 29"/>
            <p:cNvSpPr>
              <a:spLocks noChangeArrowheads="1"/>
            </p:cNvSpPr>
            <p:nvPr/>
          </p:nvSpPr>
          <p:spPr bwMode="auto">
            <a:xfrm>
              <a:off x="142" y="3286"/>
              <a:ext cx="606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AutoShape 30"/>
            <p:cNvSpPr>
              <a:spLocks noChangeArrowheads="1"/>
            </p:cNvSpPr>
            <p:nvPr/>
          </p:nvSpPr>
          <p:spPr bwMode="auto">
            <a:xfrm>
              <a:off x="142" y="3776"/>
              <a:ext cx="606" cy="227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auto">
            <a:xfrm>
              <a:off x="1296" y="3453"/>
              <a:ext cx="422" cy="138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AutoShape 32"/>
            <p:cNvSpPr>
              <a:spLocks noChangeArrowheads="1"/>
            </p:cNvSpPr>
            <p:nvPr/>
          </p:nvSpPr>
          <p:spPr bwMode="auto">
            <a:xfrm>
              <a:off x="1286" y="3939"/>
              <a:ext cx="422" cy="138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" name="AutoShape 33"/>
            <p:cNvSpPr>
              <a:spLocks noChangeArrowheads="1"/>
            </p:cNvSpPr>
            <p:nvPr/>
          </p:nvSpPr>
          <p:spPr bwMode="auto">
            <a:xfrm>
              <a:off x="5243" y="3483"/>
              <a:ext cx="422" cy="138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" name="AutoShape 34"/>
            <p:cNvSpPr>
              <a:spLocks noChangeArrowheads="1"/>
            </p:cNvSpPr>
            <p:nvPr/>
          </p:nvSpPr>
          <p:spPr bwMode="auto">
            <a:xfrm>
              <a:off x="5305" y="3945"/>
              <a:ext cx="422" cy="138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13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5277842" y="6607941"/>
            <a:ext cx="37513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GB" sz="1400" i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Mancia</a:t>
            </a:r>
            <a:r>
              <a:rPr lang="en-GB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et al. </a:t>
            </a:r>
            <a:r>
              <a:rPr lang="en-US" sz="1400" i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Eur</a:t>
            </a:r>
            <a:r>
              <a:rPr lang="en-US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Heart J 2016; 37: 955–964</a:t>
            </a:r>
            <a:r>
              <a:rPr lang="en-GB" sz="14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307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0122"/>
            <a:ext cx="9144000" cy="5021744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3" name="Rectângulo arredondado 9"/>
          <p:cNvSpPr>
            <a:spLocks noChangeArrowheads="1"/>
          </p:cNvSpPr>
          <p:nvPr/>
        </p:nvSpPr>
        <p:spPr bwMode="auto">
          <a:xfrm rot="16200000">
            <a:off x="-2179761" y="3305938"/>
            <a:ext cx="5021746" cy="430113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Primary objective Incidence (%)</a:t>
            </a:r>
          </a:p>
        </p:txBody>
      </p:sp>
      <p:sp>
        <p:nvSpPr>
          <p:cNvPr id="4" name="Rectângulo arredondado 9"/>
          <p:cNvSpPr>
            <a:spLocks noChangeArrowheads="1"/>
          </p:cNvSpPr>
          <p:nvPr/>
        </p:nvSpPr>
        <p:spPr bwMode="auto">
          <a:xfrm>
            <a:off x="2612029" y="1301248"/>
            <a:ext cx="2741966" cy="1007600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</a:rPr>
              <a:t>Adjusted Relative Risk </a:t>
            </a: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b="1" cap="small" dirty="0">
                <a:solidFill>
                  <a:srgbClr val="FFFFFF"/>
                </a:solidFill>
              </a:rPr>
              <a:t>Baseline, treatment effect, RCP-</a:t>
            </a:r>
            <a:r>
              <a:rPr lang="en-US" b="1" cap="small" dirty="0" err="1">
                <a:solidFill>
                  <a:srgbClr val="FFFFFF"/>
                </a:solidFill>
              </a:rPr>
              <a:t>hs</a:t>
            </a:r>
            <a:r>
              <a:rPr lang="en-US" b="1" cap="small" dirty="0">
                <a:solidFill>
                  <a:srgbClr val="FFFFFF"/>
                </a:solidFill>
              </a:rPr>
              <a:t>, LDL-C</a:t>
            </a: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5" name="Rectângulo arredondado 9"/>
          <p:cNvSpPr>
            <a:spLocks noChangeArrowheads="1"/>
          </p:cNvSpPr>
          <p:nvPr/>
        </p:nvSpPr>
        <p:spPr bwMode="auto">
          <a:xfrm>
            <a:off x="5679541" y="1301248"/>
            <a:ext cx="2329802" cy="451152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Primary Objective</a:t>
            </a:r>
          </a:p>
        </p:txBody>
      </p:sp>
      <p:sp>
        <p:nvSpPr>
          <p:cNvPr id="6" name="Rectângulo arredondado 9"/>
          <p:cNvSpPr>
            <a:spLocks noChangeArrowheads="1"/>
          </p:cNvSpPr>
          <p:nvPr/>
        </p:nvSpPr>
        <p:spPr bwMode="auto">
          <a:xfrm>
            <a:off x="3205454" y="5652864"/>
            <a:ext cx="2754652" cy="451152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</a:rPr>
              <a:t>SBP, mmHg</a:t>
            </a:r>
            <a:endParaRPr lang="en-US" b="1" cap="small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ângulo 8"/>
          <p:cNvSpPr/>
          <p:nvPr/>
        </p:nvSpPr>
        <p:spPr>
          <a:xfrm>
            <a:off x="47919" y="119828"/>
            <a:ext cx="8192643" cy="757028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SBP Goals in IHD Patients. </a:t>
            </a:r>
            <a:r>
              <a:rPr lang="en-US" sz="36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PROVE-IT Trial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318588" y="6429375"/>
            <a:ext cx="3607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GB" sz="1200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Bangalore et al. Circulation 2011; 122: 2142-2151</a:t>
            </a:r>
          </a:p>
        </p:txBody>
      </p:sp>
    </p:spTree>
    <p:extLst>
      <p:ext uri="{BB962C8B-B14F-4D97-AF65-F5344CB8AC3E}">
        <p14:creationId xmlns:p14="http://schemas.microsoft.com/office/powerpoint/2010/main" val="906465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68276" y="62858"/>
            <a:ext cx="710081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800" b="1" dirty="0">
                <a:solidFill>
                  <a:srgbClr val="000066"/>
                </a:solidFill>
              </a:rPr>
              <a:t>Prognostic Impact From Adoption of the SPRINT Intensive BP Regimen in USA.</a:t>
            </a:r>
          </a:p>
          <a:p>
            <a:pPr algn="l"/>
            <a:r>
              <a:rPr lang="en-US" i="1" dirty="0">
                <a:solidFill>
                  <a:srgbClr val="0000FF"/>
                </a:solidFill>
              </a:rPr>
              <a:t>Serious Adverse Events per year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1502005"/>
            <a:ext cx="8826500" cy="4437730"/>
          </a:xfrm>
          <a:prstGeom prst="rect">
            <a:avLst/>
          </a:prstGeom>
          <a:ln w="28575" cmpd="sng">
            <a:solidFill>
              <a:srgbClr val="4F81BD"/>
            </a:solidFill>
          </a:ln>
        </p:spPr>
      </p:pic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4788295" y="6334780"/>
            <a:ext cx="43557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pPr algn="l"/>
            <a:r>
              <a:rPr lang="en-US" sz="1400" b="1" dirty="0" err="1">
                <a:solidFill>
                  <a:srgbClr val="000090"/>
                </a:solidFill>
                <a:latin typeface="Arial" charset="0"/>
              </a:rPr>
              <a:t>Bress</a:t>
            </a:r>
            <a:r>
              <a:rPr lang="en-US" sz="1400" b="1" dirty="0">
                <a:solidFill>
                  <a:srgbClr val="000090"/>
                </a:solidFill>
                <a:latin typeface="Arial" charset="0"/>
              </a:rPr>
              <a:t> AP, et al. Circulation 2017; 135: 1617-1628. </a:t>
            </a:r>
          </a:p>
          <a:p>
            <a:pPr algn="l"/>
            <a:endParaRPr lang="en-GB" sz="1400" b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2501129" y="5523798"/>
            <a:ext cx="2209986" cy="338554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it-IT" sz="1600" b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Intensive BP Control</a:t>
            </a: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5671373" y="5539652"/>
            <a:ext cx="2289728" cy="338554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it-IT" sz="1600" b="1" dirty="0">
                <a:solidFill>
                  <a:srgbClr val="000000"/>
                </a:solidFill>
                <a:latin typeface="Helvetica" charset="0"/>
                <a:cs typeface="Helvetica" charset="0"/>
              </a:rPr>
              <a:t>Standard BP Control</a:t>
            </a:r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1506476" y="4911543"/>
            <a:ext cx="1429437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it-IT" sz="1600" b="1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Hypotension</a:t>
            </a:r>
            <a:endParaRPr lang="it-IT" sz="1600" b="1" dirty="0">
              <a:solidFill>
                <a:schemeClr val="bg1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3570633" y="4913743"/>
            <a:ext cx="105855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b="1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Syncope</a:t>
            </a:r>
            <a:endParaRPr lang="it-IT" sz="1600" b="1" dirty="0">
              <a:solidFill>
                <a:schemeClr val="bg1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4883744" y="4929598"/>
            <a:ext cx="212148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b="1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Electr</a:t>
            </a:r>
            <a:r>
              <a:rPr lang="it-IT" sz="1600" b="1" dirty="0">
                <a:solidFill>
                  <a:schemeClr val="bg1"/>
                </a:solidFill>
                <a:latin typeface="Helvetica" charset="0"/>
                <a:cs typeface="Helvetica" charset="0"/>
              </a:rPr>
              <a:t>. </a:t>
            </a:r>
            <a:r>
              <a:rPr lang="it-IT" sz="1600" b="1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abnormality</a:t>
            </a:r>
            <a:endParaRPr lang="it-IT" sz="1600" b="1" dirty="0">
              <a:solidFill>
                <a:schemeClr val="bg1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6964254" y="4918144"/>
            <a:ext cx="2089277" cy="584776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dirty="0">
                <a:solidFill>
                  <a:schemeClr val="bg1"/>
                </a:solidFill>
                <a:latin typeface="Helvetica" charset="0"/>
                <a:cs typeface="Helvetica" charset="0"/>
              </a:rPr>
              <a:t>Acute </a:t>
            </a:r>
            <a:r>
              <a:rPr lang="it-IT" sz="1600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kidney</a:t>
            </a:r>
            <a:r>
              <a:rPr lang="it-IT" sz="1600" dirty="0">
                <a:solidFill>
                  <a:schemeClr val="bg1"/>
                </a:solidFill>
                <a:latin typeface="Helvetica" charset="0"/>
                <a:cs typeface="Helvetica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injury</a:t>
            </a:r>
            <a:r>
              <a:rPr lang="it-IT" sz="1600" dirty="0">
                <a:solidFill>
                  <a:schemeClr val="bg1"/>
                </a:solidFill>
                <a:latin typeface="Helvetica" charset="0"/>
                <a:cs typeface="Helvetica" charset="0"/>
              </a:rPr>
              <a:t> or acute </a:t>
            </a:r>
            <a:r>
              <a:rPr lang="it-IT" sz="1600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renal</a:t>
            </a:r>
            <a:r>
              <a:rPr lang="it-IT" sz="1600" dirty="0">
                <a:solidFill>
                  <a:schemeClr val="bg1"/>
                </a:solidFill>
                <a:latin typeface="Helvetica" charset="0"/>
                <a:cs typeface="Helvetica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Helvetica" charset="0"/>
                <a:cs typeface="Helvetica" charset="0"/>
              </a:rPr>
              <a:t>failure</a:t>
            </a:r>
            <a:endParaRPr lang="it-IT" sz="1600" dirty="0">
              <a:solidFill>
                <a:schemeClr val="bg1"/>
              </a:solidFill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79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8"/>
          <p:cNvSpPr/>
          <p:nvPr/>
        </p:nvSpPr>
        <p:spPr>
          <a:xfrm>
            <a:off x="47920" y="24577"/>
            <a:ext cx="9096080" cy="1023173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Asleep Blood Pressure: Significant Prognostic Marker of Vascular Risk and Therapeutic Target For Prevention</a:t>
            </a: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365750" y="6441022"/>
            <a:ext cx="3556000" cy="27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200" b="1" dirty="0" err="1">
                <a:latin typeface="Helvetica" charset="0"/>
                <a:cs typeface="Helvetica" charset="0"/>
              </a:rPr>
              <a:t>Hermida</a:t>
            </a:r>
            <a:r>
              <a:rPr lang="es-ES" sz="1200" b="1" dirty="0">
                <a:latin typeface="Helvetica" charset="0"/>
                <a:cs typeface="Helvetica" charset="0"/>
              </a:rPr>
              <a:t> RC, et al. </a:t>
            </a:r>
            <a:r>
              <a:rPr lang="es-ES" sz="1200" b="1" dirty="0" err="1">
                <a:latin typeface="Helvetica" charset="0"/>
                <a:cs typeface="Helvetica" charset="0"/>
              </a:rPr>
              <a:t>Eur</a:t>
            </a:r>
            <a:r>
              <a:rPr lang="es-ES" sz="1200" b="1" dirty="0">
                <a:latin typeface="Helvetica" charset="0"/>
                <a:cs typeface="Helvetica" charset="0"/>
              </a:rPr>
              <a:t> </a:t>
            </a:r>
            <a:r>
              <a:rPr lang="es-ES" sz="1200" b="1" dirty="0" err="1">
                <a:latin typeface="Helvetica" charset="0"/>
                <a:cs typeface="Helvetica" charset="0"/>
              </a:rPr>
              <a:t>Heart</a:t>
            </a:r>
            <a:r>
              <a:rPr lang="es-ES" sz="1200" b="1" dirty="0">
                <a:latin typeface="Helvetica" charset="0"/>
                <a:cs typeface="Helvetica" charset="0"/>
              </a:rPr>
              <a:t> J 2018; </a:t>
            </a:r>
            <a:r>
              <a:rPr lang="es-ES" sz="1200" b="1" dirty="0" err="1">
                <a:latin typeface="Helvetica" charset="0"/>
                <a:cs typeface="Helvetica" charset="0"/>
              </a:rPr>
              <a:t>July</a:t>
            </a:r>
            <a:r>
              <a:rPr lang="es-ES" sz="1200" b="1" dirty="0">
                <a:latin typeface="Helvetica" charset="0"/>
                <a:cs typeface="Helvetica" charset="0"/>
              </a:rPr>
              <a:t> 20.</a:t>
            </a:r>
            <a:endParaRPr lang="en-US" sz="1200" b="1" dirty="0">
              <a:latin typeface="Helvetica" charset="0"/>
              <a:cs typeface="Helvetica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3" y="1343175"/>
            <a:ext cx="4426251" cy="4716539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56" y="1327453"/>
            <a:ext cx="4378477" cy="4695978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602493" y="5614926"/>
            <a:ext cx="1961697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Normal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asleep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BP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2636762" y="5610088"/>
            <a:ext cx="1724780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High </a:t>
            </a: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asleep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BP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4988225" y="5658468"/>
            <a:ext cx="1961697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Normal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asleep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BP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7070874" y="5653630"/>
            <a:ext cx="1724780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High </a:t>
            </a:r>
            <a:r>
              <a:rPr lang="it-IT" sz="1600" b="1" dirty="0" err="1">
                <a:solidFill>
                  <a:srgbClr val="000000"/>
                </a:solidFill>
                <a:latin typeface="Helvetica"/>
                <a:cs typeface="Helvetica"/>
              </a:rPr>
              <a:t>asleep</a:t>
            </a:r>
            <a:r>
              <a:rPr lang="it-IT" sz="1600" b="1" dirty="0">
                <a:solidFill>
                  <a:srgbClr val="000000"/>
                </a:solidFill>
                <a:latin typeface="Helvetica"/>
                <a:cs typeface="Helvetica"/>
              </a:rPr>
              <a:t> BP</a:t>
            </a:r>
          </a:p>
        </p:txBody>
      </p:sp>
    </p:spTree>
    <p:extLst>
      <p:ext uri="{BB962C8B-B14F-4D97-AF65-F5344CB8AC3E}">
        <p14:creationId xmlns:p14="http://schemas.microsoft.com/office/powerpoint/2010/main" val="509251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299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8541" y="4669775"/>
            <a:ext cx="2124236" cy="1105920"/>
          </a:xfrm>
          <a:prstGeom prst="rect">
            <a:avLst/>
          </a:prstGeom>
        </p:spPr>
      </p:pic>
      <p:pic>
        <p:nvPicPr>
          <p:cNvPr id="3" name="Picture 24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8553" y="3459405"/>
            <a:ext cx="3204357" cy="1105920"/>
          </a:xfrm>
          <a:prstGeom prst="rect">
            <a:avLst/>
          </a:prstGeom>
        </p:spPr>
      </p:pic>
      <p:pic>
        <p:nvPicPr>
          <p:cNvPr id="4" name="Picture 25"/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74"/>
          <a:stretch/>
        </p:blipFill>
        <p:spPr>
          <a:xfrm>
            <a:off x="2544036" y="2217331"/>
            <a:ext cx="6474704" cy="1105920"/>
          </a:xfrm>
          <a:prstGeom prst="rect">
            <a:avLst/>
          </a:prstGeom>
        </p:spPr>
      </p:pic>
      <p:cxnSp>
        <p:nvCxnSpPr>
          <p:cNvPr id="5" name="Straight Connector 26"/>
          <p:cNvCxnSpPr>
            <a:cxnSpLocks/>
          </p:cNvCxnSpPr>
          <p:nvPr/>
        </p:nvCxnSpPr>
        <p:spPr>
          <a:xfrm>
            <a:off x="5810899" y="3516863"/>
            <a:ext cx="0" cy="98488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7"/>
          <p:cNvCxnSpPr>
            <a:cxnSpLocks/>
          </p:cNvCxnSpPr>
          <p:nvPr/>
        </p:nvCxnSpPr>
        <p:spPr>
          <a:xfrm>
            <a:off x="212277" y="2087117"/>
            <a:ext cx="8712968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8"/>
          <p:cNvCxnSpPr>
            <a:cxnSpLocks/>
          </p:cNvCxnSpPr>
          <p:nvPr/>
        </p:nvCxnSpPr>
        <p:spPr>
          <a:xfrm>
            <a:off x="3326623" y="2087117"/>
            <a:ext cx="384460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9"/>
          <p:cNvSpPr>
            <a:spLocks/>
          </p:cNvSpPr>
          <p:nvPr/>
        </p:nvSpPr>
        <p:spPr>
          <a:xfrm>
            <a:off x="2977409" y="1214910"/>
            <a:ext cx="716200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050" b="1" dirty="0">
                <a:ln w="10541" cmpd="sng">
                  <a:noFill/>
                  <a:prstDash val="solid"/>
                </a:ln>
                <a:solidFill>
                  <a:srgbClr val="AC2117"/>
                </a:solidFill>
                <a:latin typeface="Arial"/>
                <a:ea typeface="+mn-ea"/>
                <a:cs typeface="+mn-cs"/>
              </a:rPr>
              <a:t>60</a:t>
            </a:r>
            <a:endParaRPr lang="en-US" sz="2100" b="1" dirty="0">
              <a:ln w="10541" cmpd="sng">
                <a:noFill/>
                <a:prstDash val="solid"/>
              </a:ln>
              <a:solidFill>
                <a:srgbClr val="AC2117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Rectangle 30"/>
          <p:cNvSpPr>
            <a:spLocks/>
          </p:cNvSpPr>
          <p:nvPr/>
        </p:nvSpPr>
        <p:spPr>
          <a:xfrm>
            <a:off x="7475887" y="1584242"/>
            <a:ext cx="1254189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ln w="10541" cmpd="sng">
                  <a:noFill/>
                  <a:prstDash val="solid"/>
                </a:ln>
                <a:solidFill>
                  <a:srgbClr val="AC2117"/>
                </a:solidFill>
                <a:latin typeface="Arial"/>
                <a:ea typeface="+mn-ea"/>
                <a:cs typeface="+mn-cs"/>
              </a:rPr>
              <a:t>End of life</a:t>
            </a:r>
          </a:p>
        </p:txBody>
      </p:sp>
      <p:sp>
        <p:nvSpPr>
          <p:cNvPr id="10" name="Rectangle 31"/>
          <p:cNvSpPr>
            <a:spLocks/>
          </p:cNvSpPr>
          <p:nvPr/>
        </p:nvSpPr>
        <p:spPr>
          <a:xfrm>
            <a:off x="3533682" y="1294064"/>
            <a:ext cx="44460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ln w="10541" cmpd="sng">
                  <a:noFill/>
                  <a:prstDash val="solid"/>
                </a:ln>
                <a:solidFill>
                  <a:srgbClr val="AC2117"/>
                </a:solidFill>
                <a:latin typeface="Arial"/>
                <a:ea typeface="+mn-ea"/>
                <a:cs typeface="+mn-cs"/>
              </a:rPr>
              <a:t>yrs</a:t>
            </a:r>
            <a:endParaRPr lang="en-US" sz="1350" dirty="0">
              <a:solidFill>
                <a:srgbClr val="AC2117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Rectangle 32"/>
          <p:cNvSpPr>
            <a:spLocks/>
          </p:cNvSpPr>
          <p:nvPr/>
        </p:nvSpPr>
        <p:spPr>
          <a:xfrm>
            <a:off x="5821350" y="3773908"/>
            <a:ext cx="609219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300" b="1" dirty="0">
                <a:ln w="10541" cmpd="sng">
                  <a:noFill/>
                  <a:prstDash val="solid"/>
                </a:ln>
                <a:solidFill>
                  <a:srgbClr val="5A5A5A"/>
                </a:solidFill>
                <a:latin typeface="Arial"/>
                <a:ea typeface="+mn-ea"/>
                <a:cs typeface="+mn-cs"/>
              </a:rPr>
              <a:t>–6</a:t>
            </a:r>
            <a:endParaRPr lang="en-US" sz="2100" b="1" dirty="0">
              <a:ln w="10541" cmpd="sng">
                <a:noFill/>
                <a:prstDash val="solid"/>
              </a:ln>
              <a:solidFill>
                <a:srgbClr val="5A5A5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33"/>
          <p:cNvSpPr>
            <a:spLocks/>
          </p:cNvSpPr>
          <p:nvPr/>
        </p:nvSpPr>
        <p:spPr>
          <a:xfrm>
            <a:off x="6279439" y="3820472"/>
            <a:ext cx="444606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ln w="10541" cmpd="sng">
                  <a:noFill/>
                  <a:prstDash val="solid"/>
                </a:ln>
                <a:solidFill>
                  <a:srgbClr val="5A5A5A"/>
                </a:solidFill>
                <a:latin typeface="Arial"/>
                <a:ea typeface="+mn-ea"/>
                <a:cs typeface="+mn-cs"/>
              </a:rPr>
              <a:t>yrs</a:t>
            </a:r>
            <a:endParaRPr lang="en-US" sz="1350" dirty="0">
              <a:solidFill>
                <a:srgbClr val="5A5A5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3" name="Rectangle 34"/>
          <p:cNvSpPr>
            <a:spLocks/>
          </p:cNvSpPr>
          <p:nvPr/>
        </p:nvSpPr>
        <p:spPr>
          <a:xfrm>
            <a:off x="4722948" y="4957993"/>
            <a:ext cx="844578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300" b="1" dirty="0">
                <a:ln w="10541" cmpd="sng">
                  <a:noFill/>
                  <a:prstDash val="solid"/>
                </a:ln>
                <a:solidFill>
                  <a:srgbClr val="5A5A5A"/>
                </a:solidFill>
                <a:latin typeface="Arial"/>
                <a:ea typeface="+mn-ea"/>
                <a:cs typeface="+mn-cs"/>
              </a:rPr>
              <a:t>–12</a:t>
            </a:r>
            <a:endParaRPr lang="en-US" sz="2100" b="1" dirty="0">
              <a:ln w="10541" cmpd="sng">
                <a:noFill/>
                <a:prstDash val="solid"/>
              </a:ln>
              <a:solidFill>
                <a:srgbClr val="5A5A5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4" name="Rectangle 35"/>
          <p:cNvSpPr>
            <a:spLocks/>
          </p:cNvSpPr>
          <p:nvPr/>
        </p:nvSpPr>
        <p:spPr>
          <a:xfrm>
            <a:off x="5392683" y="5004559"/>
            <a:ext cx="444606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ln w="10541" cmpd="sng">
                  <a:noFill/>
                  <a:prstDash val="solid"/>
                </a:ln>
                <a:solidFill>
                  <a:srgbClr val="5A5A5A"/>
                </a:solidFill>
                <a:latin typeface="Arial"/>
                <a:ea typeface="+mn-ea"/>
                <a:cs typeface="+mn-cs"/>
              </a:rPr>
              <a:t>yrs</a:t>
            </a:r>
            <a:endParaRPr lang="en-US" sz="1350" dirty="0">
              <a:solidFill>
                <a:srgbClr val="5A5A5A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Connector 36"/>
          <p:cNvCxnSpPr>
            <a:cxnSpLocks/>
          </p:cNvCxnSpPr>
          <p:nvPr/>
        </p:nvCxnSpPr>
        <p:spPr>
          <a:xfrm>
            <a:off x="4720071" y="4733335"/>
            <a:ext cx="0" cy="98488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7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65" y="1244271"/>
            <a:ext cx="1140387" cy="709303"/>
          </a:xfrm>
          <a:prstGeom prst="rect">
            <a:avLst/>
          </a:prstGeom>
        </p:spPr>
      </p:pic>
      <p:sp>
        <p:nvSpPr>
          <p:cNvPr id="17" name="Rectangle 38"/>
          <p:cNvSpPr>
            <a:spLocks/>
          </p:cNvSpPr>
          <p:nvPr/>
        </p:nvSpPr>
        <p:spPr>
          <a:xfrm>
            <a:off x="320798" y="2591147"/>
            <a:ext cx="2315514" cy="46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No diabetes</a:t>
            </a:r>
          </a:p>
        </p:txBody>
      </p:sp>
      <p:sp>
        <p:nvSpPr>
          <p:cNvPr id="18" name="Rectangle 39"/>
          <p:cNvSpPr>
            <a:spLocks/>
          </p:cNvSpPr>
          <p:nvPr/>
        </p:nvSpPr>
        <p:spPr>
          <a:xfrm>
            <a:off x="320804" y="3844416"/>
            <a:ext cx="2315513" cy="4608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Diabetes</a:t>
            </a:r>
          </a:p>
        </p:txBody>
      </p:sp>
      <p:sp>
        <p:nvSpPr>
          <p:cNvPr id="19" name="Rectangle 40"/>
          <p:cNvSpPr>
            <a:spLocks/>
          </p:cNvSpPr>
          <p:nvPr/>
        </p:nvSpPr>
        <p:spPr>
          <a:xfrm>
            <a:off x="320798" y="5060885"/>
            <a:ext cx="2315512" cy="46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Diabetes + MI</a:t>
            </a:r>
          </a:p>
        </p:txBody>
      </p:sp>
      <p:pic>
        <p:nvPicPr>
          <p:cNvPr id="20" name="Picture 41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690" y="2327084"/>
            <a:ext cx="285273" cy="896109"/>
          </a:xfrm>
          <a:prstGeom prst="rect">
            <a:avLst/>
          </a:prstGeom>
        </p:spPr>
      </p:pic>
      <p:pic>
        <p:nvPicPr>
          <p:cNvPr id="21" name="Picture 42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477" y="3601231"/>
            <a:ext cx="285273" cy="896109"/>
          </a:xfrm>
          <a:prstGeom prst="rect">
            <a:avLst/>
          </a:prstGeom>
        </p:spPr>
      </p:pic>
      <p:pic>
        <p:nvPicPr>
          <p:cNvPr id="22" name="Picture 43"/>
          <p:cNvPicPr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444" y="4808776"/>
            <a:ext cx="285273" cy="896109"/>
          </a:xfrm>
          <a:prstGeom prst="rect">
            <a:avLst/>
          </a:prstGeom>
        </p:spPr>
      </p:pic>
      <p:sp>
        <p:nvSpPr>
          <p:cNvPr id="23" name="Rectângulo 8"/>
          <p:cNvSpPr/>
          <p:nvPr/>
        </p:nvSpPr>
        <p:spPr>
          <a:xfrm>
            <a:off x="47919" y="119827"/>
            <a:ext cx="8877326" cy="901507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60-year-old man with CVD and T2D may die 12 years younger than someone without CVD and T2D</a:t>
            </a:r>
          </a:p>
        </p:txBody>
      </p:sp>
      <p:sp>
        <p:nvSpPr>
          <p:cNvPr id="24" name="Text Placeholder 1"/>
          <p:cNvSpPr txBox="1">
            <a:spLocks/>
          </p:cNvSpPr>
          <p:nvPr/>
        </p:nvSpPr>
        <p:spPr>
          <a:xfrm>
            <a:off x="320798" y="5893541"/>
            <a:ext cx="4180551" cy="759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/>
              <a:t>In this case, CV disease is represented by MI or stroke</a:t>
            </a:r>
          </a:p>
          <a:p>
            <a:r>
              <a:rPr lang="en-GB" sz="1200"/>
              <a:t>*Male, 60 years of age with history of MI or stroke</a:t>
            </a:r>
            <a:endParaRPr lang="en-US" sz="1200"/>
          </a:p>
          <a:p>
            <a:r>
              <a:rPr lang="en-GB" sz="1200"/>
              <a:t>The Emerging Risk Factors Collaboration. JAMA 2015</a:t>
            </a:r>
            <a:endParaRPr lang="en-GB" sz="1200" dirty="0"/>
          </a:p>
        </p:txBody>
      </p:sp>
      <p:sp>
        <p:nvSpPr>
          <p:cNvPr id="25" name="Rectángulo redondeado 24"/>
          <p:cNvSpPr/>
          <p:nvPr/>
        </p:nvSpPr>
        <p:spPr>
          <a:xfrm>
            <a:off x="47919" y="4680959"/>
            <a:ext cx="6231520" cy="1160206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9316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227" y="120044"/>
            <a:ext cx="6785988" cy="6642100"/>
          </a:xfrm>
          <a:prstGeom prst="rect">
            <a:avLst/>
          </a:prstGeom>
          <a:ln w="28575" cmpd="sng">
            <a:solidFill>
              <a:srgbClr val="10253F"/>
            </a:solidFill>
          </a:ln>
        </p:spPr>
      </p:pic>
      <p:sp>
        <p:nvSpPr>
          <p:cNvPr id="5" name="Rectângulo 8"/>
          <p:cNvSpPr/>
          <p:nvPr/>
        </p:nvSpPr>
        <p:spPr>
          <a:xfrm>
            <a:off x="47920" y="119828"/>
            <a:ext cx="2372109" cy="3917988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SLGT2 Inhibitors In The “Real World” in patients with and without CV disease. CVD-real</a:t>
            </a:r>
          </a:p>
        </p:txBody>
      </p:sp>
      <p:sp>
        <p:nvSpPr>
          <p:cNvPr id="6" name="Rectângulo arredondado 9"/>
          <p:cNvSpPr>
            <a:spLocks noChangeArrowheads="1"/>
          </p:cNvSpPr>
          <p:nvPr/>
        </p:nvSpPr>
        <p:spPr bwMode="auto">
          <a:xfrm>
            <a:off x="3808236" y="929677"/>
            <a:ext cx="1774606" cy="741442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  <a:alpha val="85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Established CV disease</a:t>
            </a:r>
          </a:p>
        </p:txBody>
      </p:sp>
      <p:sp>
        <p:nvSpPr>
          <p:cNvPr id="7" name="Rectângulo arredondado 9"/>
          <p:cNvSpPr>
            <a:spLocks noChangeArrowheads="1"/>
          </p:cNvSpPr>
          <p:nvPr/>
        </p:nvSpPr>
        <p:spPr bwMode="auto">
          <a:xfrm>
            <a:off x="6536411" y="938297"/>
            <a:ext cx="1774606" cy="741442"/>
          </a:xfrm>
          <a:prstGeom prst="roundRect">
            <a:avLst>
              <a:gd name="adj" fmla="val 16667"/>
            </a:avLst>
          </a:prstGeom>
          <a:solidFill>
            <a:schemeClr val="accent6">
              <a:lumMod val="50000"/>
              <a:alpha val="93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No known CV disease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87904"/>
            <a:ext cx="4102100" cy="406400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9" name="Rectângulo 8"/>
          <p:cNvSpPr/>
          <p:nvPr/>
        </p:nvSpPr>
        <p:spPr>
          <a:xfrm>
            <a:off x="47920" y="4176996"/>
            <a:ext cx="2372109" cy="1322623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EMPA-REG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CANVAS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DECLARE?</a:t>
            </a:r>
          </a:p>
        </p:txBody>
      </p:sp>
    </p:spTree>
    <p:extLst>
      <p:ext uri="{BB962C8B-B14F-4D97-AF65-F5344CB8AC3E}">
        <p14:creationId xmlns:p14="http://schemas.microsoft.com/office/powerpoint/2010/main" val="1113444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822" y="456605"/>
            <a:ext cx="6336225" cy="5721838"/>
          </a:xfrm>
          <a:prstGeom prst="rect">
            <a:avLst/>
          </a:prstGeom>
          <a:ln w="38100" cmpd="sng">
            <a:solidFill>
              <a:schemeClr val="tx2">
                <a:lumMod val="50000"/>
              </a:schemeClr>
            </a:solidFill>
          </a:ln>
        </p:spPr>
      </p:pic>
      <p:sp>
        <p:nvSpPr>
          <p:cNvPr id="3" name="Rectângulo 8"/>
          <p:cNvSpPr/>
          <p:nvPr/>
        </p:nvSpPr>
        <p:spPr>
          <a:xfrm>
            <a:off x="71355" y="57075"/>
            <a:ext cx="2426032" cy="4252139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b="1" cap="small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Albiglutide</a:t>
            </a: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CV Outcomes in Patients with Type 2 Diabetes and CV Disease </a:t>
            </a:r>
            <a:r>
              <a:rPr lang="en-US" sz="2800" b="1" cap="sm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(HARMONY OUTCOMES)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5422899" y="6404521"/>
            <a:ext cx="3524882" cy="27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200" b="1" dirty="0" err="1">
                <a:latin typeface="Helvetica" charset="0"/>
                <a:cs typeface="Helvetica" charset="0"/>
              </a:rPr>
              <a:t>Hernandez</a:t>
            </a:r>
            <a:r>
              <a:rPr lang="es-ES" sz="1200" b="1" dirty="0">
                <a:latin typeface="Helvetica" charset="0"/>
                <a:cs typeface="Helvetica" charset="0"/>
              </a:rPr>
              <a:t> AF, et al. </a:t>
            </a:r>
            <a:r>
              <a:rPr lang="es-ES" sz="1200" b="1" dirty="0" err="1">
                <a:latin typeface="Helvetica" charset="0"/>
                <a:cs typeface="Helvetica" charset="0"/>
              </a:rPr>
              <a:t>Lancet</a:t>
            </a:r>
            <a:r>
              <a:rPr lang="es-ES" sz="1200" b="1" dirty="0">
                <a:latin typeface="Helvetica" charset="0"/>
                <a:cs typeface="Helvetica" charset="0"/>
              </a:rPr>
              <a:t> 2018; 2 </a:t>
            </a:r>
            <a:r>
              <a:rPr lang="es-ES" sz="1200" b="1" dirty="0" err="1">
                <a:latin typeface="Helvetica" charset="0"/>
                <a:cs typeface="Helvetica" charset="0"/>
              </a:rPr>
              <a:t>October</a:t>
            </a:r>
            <a:r>
              <a:rPr lang="es-ES" sz="1200" b="1" dirty="0">
                <a:latin typeface="Helvetica" charset="0"/>
                <a:cs typeface="Helvetica" charset="0"/>
              </a:rPr>
              <a:t>.</a:t>
            </a:r>
            <a:endParaRPr lang="en-US" sz="1200" b="1" dirty="0">
              <a:latin typeface="Helvetica" charset="0"/>
              <a:cs typeface="Helvetica" charset="0"/>
            </a:endParaRPr>
          </a:p>
        </p:txBody>
      </p:sp>
      <p:sp>
        <p:nvSpPr>
          <p:cNvPr id="5" name="Rectângulo arredondado 9"/>
          <p:cNvSpPr>
            <a:spLocks noChangeArrowheads="1"/>
          </p:cNvSpPr>
          <p:nvPr/>
        </p:nvSpPr>
        <p:spPr bwMode="auto">
          <a:xfrm>
            <a:off x="2625822" y="456605"/>
            <a:ext cx="4364821" cy="428746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  <a:alpha val="85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</a:rPr>
              <a:t>Primary Outcome (CV Death, AMI or Stroke)</a:t>
            </a:r>
            <a:endParaRPr lang="en-US" b="1" cap="small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5183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821" y="456605"/>
            <a:ext cx="6207789" cy="5750375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sp>
        <p:nvSpPr>
          <p:cNvPr id="2" name="Rectângulo 8"/>
          <p:cNvSpPr/>
          <p:nvPr/>
        </p:nvSpPr>
        <p:spPr>
          <a:xfrm>
            <a:off x="71355" y="57075"/>
            <a:ext cx="2426032" cy="4252139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b="1" cap="small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Albiglutide</a:t>
            </a: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CV Outcomes in Patients with Type 2 Diabetes and CV Disease </a:t>
            </a:r>
            <a:r>
              <a:rPr lang="en-US" sz="2800" b="1" cap="sm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(HARMONY OUTCOMES)</a:t>
            </a: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422899" y="6404521"/>
            <a:ext cx="3524882" cy="27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200" b="1" dirty="0" err="1">
                <a:latin typeface="Helvetica" charset="0"/>
                <a:cs typeface="Helvetica" charset="0"/>
              </a:rPr>
              <a:t>Hernandez</a:t>
            </a:r>
            <a:r>
              <a:rPr lang="es-ES" sz="1200" b="1" dirty="0">
                <a:latin typeface="Helvetica" charset="0"/>
                <a:cs typeface="Helvetica" charset="0"/>
              </a:rPr>
              <a:t> AF, et al. </a:t>
            </a:r>
            <a:r>
              <a:rPr lang="es-ES" sz="1200" b="1" dirty="0" err="1">
                <a:latin typeface="Helvetica" charset="0"/>
                <a:cs typeface="Helvetica" charset="0"/>
              </a:rPr>
              <a:t>Lancet</a:t>
            </a:r>
            <a:r>
              <a:rPr lang="es-ES" sz="1200" b="1" dirty="0">
                <a:latin typeface="Helvetica" charset="0"/>
                <a:cs typeface="Helvetica" charset="0"/>
              </a:rPr>
              <a:t> 2018; 2 </a:t>
            </a:r>
            <a:r>
              <a:rPr lang="es-ES" sz="1200" b="1" dirty="0" err="1">
                <a:latin typeface="Helvetica" charset="0"/>
                <a:cs typeface="Helvetica" charset="0"/>
              </a:rPr>
              <a:t>October</a:t>
            </a:r>
            <a:r>
              <a:rPr lang="es-ES" sz="1200" b="1" dirty="0">
                <a:latin typeface="Helvetica" charset="0"/>
                <a:cs typeface="Helvetica" charset="0"/>
              </a:rPr>
              <a:t>.</a:t>
            </a:r>
            <a:endParaRPr lang="en-US" sz="1200" b="1" dirty="0">
              <a:latin typeface="Helvetica" charset="0"/>
              <a:cs typeface="Helvetica" charset="0"/>
            </a:endParaRPr>
          </a:p>
        </p:txBody>
      </p:sp>
      <p:sp>
        <p:nvSpPr>
          <p:cNvPr id="4" name="Rectângulo arredondado 9"/>
          <p:cNvSpPr>
            <a:spLocks noChangeArrowheads="1"/>
          </p:cNvSpPr>
          <p:nvPr/>
        </p:nvSpPr>
        <p:spPr bwMode="auto">
          <a:xfrm>
            <a:off x="2625822" y="399529"/>
            <a:ext cx="4364821" cy="428746"/>
          </a:xfrm>
          <a:prstGeom prst="roundRect">
            <a:avLst>
              <a:gd name="adj" fmla="val 16667"/>
            </a:avLst>
          </a:prstGeom>
          <a:solidFill>
            <a:schemeClr val="tx2">
              <a:lumMod val="50000"/>
              <a:alpha val="85000"/>
            </a:schemeClr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Myocardial Infarction</a:t>
            </a:r>
          </a:p>
        </p:txBody>
      </p:sp>
    </p:spTree>
    <p:extLst>
      <p:ext uri="{BB962C8B-B14F-4D97-AF65-F5344CB8AC3E}">
        <p14:creationId xmlns:p14="http://schemas.microsoft.com/office/powerpoint/2010/main" val="232044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rgbClr val="FFFF6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rgbClr val="FFFF6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rgbClr val="FFFF6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rgbClr val="FFFF6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84776"/>
          </a:xfrm>
          <a:prstGeom prst="rect">
            <a:avLst/>
          </a:prstGeom>
          <a:solidFill>
            <a:srgbClr val="EEECE1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rgbClr val="FFFF66"/>
          </a:solidFill>
          <a:ln w="28575">
            <a:solidFill>
              <a:srgbClr val="10253F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251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0" y="8"/>
            <a:ext cx="9144000" cy="566615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Cardiovascular Outcomes Trials with GLP-1 Agonists</a:t>
            </a:r>
          </a:p>
        </p:txBody>
      </p:sp>
      <p:pic>
        <p:nvPicPr>
          <p:cNvPr id="11" name="Picture 2"/>
          <p:cNvPicPr/>
          <p:nvPr/>
        </p:nvPicPr>
        <p:blipFill rotWithShape="1">
          <a:blip r:embed="rId3"/>
          <a:srcRect t="20606" b="33333"/>
          <a:stretch/>
        </p:blipFill>
        <p:spPr>
          <a:xfrm>
            <a:off x="0" y="1396104"/>
            <a:ext cx="9144000" cy="3158836"/>
          </a:xfrm>
          <a:prstGeom prst="rect">
            <a:avLst/>
          </a:prstGeom>
        </p:spPr>
      </p:pic>
      <p:sp>
        <p:nvSpPr>
          <p:cNvPr id="8" name="Rectângulo arredondado 9"/>
          <p:cNvSpPr>
            <a:spLocks noChangeArrowheads="1"/>
          </p:cNvSpPr>
          <p:nvPr/>
        </p:nvSpPr>
        <p:spPr bwMode="auto">
          <a:xfrm>
            <a:off x="52913" y="4945474"/>
            <a:ext cx="9034867" cy="884958"/>
          </a:xfrm>
          <a:prstGeom prst="roundRect">
            <a:avLst>
              <a:gd name="adj" fmla="val 16667"/>
            </a:avLst>
          </a:prstGeom>
          <a:solidFill>
            <a:srgbClr val="376092">
              <a:alpha val="69804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b="1" cap="small" dirty="0">
                <a:solidFill>
                  <a:schemeClr val="bg1"/>
                </a:solidFill>
                <a:latin typeface="+mn-lt"/>
              </a:rPr>
              <a:t>No </a:t>
            </a:r>
            <a:r>
              <a:rPr lang="pt-PT" sz="2400" b="1" cap="small" dirty="0" err="1">
                <a:solidFill>
                  <a:schemeClr val="bg1"/>
                </a:solidFill>
                <a:latin typeface="+mn-lt"/>
              </a:rPr>
              <a:t>Reduction</a:t>
            </a:r>
            <a:r>
              <a:rPr lang="pt-PT" sz="2400" b="1" cap="small" dirty="0">
                <a:solidFill>
                  <a:schemeClr val="bg1"/>
                </a:solidFill>
                <a:latin typeface="+mn-lt"/>
              </a:rPr>
              <a:t> in Cardiovascular </a:t>
            </a:r>
            <a:r>
              <a:rPr lang="pt-PT" sz="2400" b="1" cap="small" dirty="0" err="1">
                <a:solidFill>
                  <a:schemeClr val="bg1"/>
                </a:solidFill>
                <a:latin typeface="+mn-lt"/>
              </a:rPr>
              <a:t>Outcomes</a:t>
            </a:r>
            <a:r>
              <a:rPr lang="pt-PT" sz="2400" b="1" cap="small" dirty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2400" b="1" cap="small" dirty="0" err="1">
                <a:solidFill>
                  <a:schemeClr val="bg1"/>
                </a:solidFill>
                <a:latin typeface="+mn-lt"/>
              </a:rPr>
              <a:t>with</a:t>
            </a:r>
            <a:r>
              <a:rPr lang="pt-PT" sz="2400" b="1" cap="small" dirty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2400" b="1" cap="small" dirty="0" err="1">
                <a:solidFill>
                  <a:schemeClr val="bg1"/>
                </a:solidFill>
                <a:latin typeface="+mn-lt"/>
              </a:rPr>
              <a:t>Lixisenatide</a:t>
            </a:r>
            <a:r>
              <a:rPr lang="pt-PT" sz="2400" b="1" cap="small" dirty="0">
                <a:solidFill>
                  <a:schemeClr val="bg1"/>
                </a:solidFill>
              </a:rPr>
              <a:t>,</a:t>
            </a:r>
            <a:r>
              <a:rPr lang="pt-PT" sz="2400" b="1" cap="small" dirty="0">
                <a:solidFill>
                  <a:schemeClr val="bg1"/>
                </a:solidFill>
                <a:latin typeface="+mn-lt"/>
              </a:rPr>
              <a:t> </a:t>
            </a:r>
            <a:r>
              <a:rPr lang="pt-PT" sz="2400" b="1" cap="small" dirty="0" err="1">
                <a:solidFill>
                  <a:schemeClr val="bg1"/>
                </a:solidFill>
                <a:latin typeface="+mn-lt"/>
              </a:rPr>
              <a:t>Exenatide</a:t>
            </a:r>
            <a:endParaRPr lang="pt-PT" sz="2400" b="1" cap="small" dirty="0">
              <a:solidFill>
                <a:schemeClr val="bg1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b="1" i="1" cap="small" dirty="0">
                <a:solidFill>
                  <a:srgbClr val="FF0000"/>
                </a:solidFill>
                <a:latin typeface="+mn-lt"/>
              </a:rPr>
              <a:t>(</a:t>
            </a:r>
            <a:r>
              <a:rPr lang="pt-PT" sz="2400" b="1" i="1" cap="small" dirty="0" err="1">
                <a:solidFill>
                  <a:srgbClr val="FF0000"/>
                </a:solidFill>
                <a:latin typeface="+mn-lt"/>
              </a:rPr>
              <a:t>Not</a:t>
            </a:r>
            <a:r>
              <a:rPr lang="pt-PT" sz="2400" b="1" i="1" cap="small" dirty="0">
                <a:solidFill>
                  <a:srgbClr val="FF0000"/>
                </a:solidFill>
                <a:latin typeface="+mn-lt"/>
              </a:rPr>
              <a:t> a </a:t>
            </a:r>
            <a:r>
              <a:rPr lang="pt-PT" sz="2400" b="1" i="1" cap="small" dirty="0" err="1">
                <a:solidFill>
                  <a:srgbClr val="FF0000"/>
                </a:solidFill>
                <a:latin typeface="+mn-lt"/>
              </a:rPr>
              <a:t>Class</a:t>
            </a:r>
            <a:r>
              <a:rPr lang="pt-PT" sz="2400" b="1" i="1" cap="small" dirty="0">
                <a:solidFill>
                  <a:srgbClr val="FF0000"/>
                </a:solidFill>
                <a:latin typeface="+mn-lt"/>
              </a:rPr>
              <a:t> </a:t>
            </a:r>
            <a:r>
              <a:rPr lang="pt-PT" sz="2400" b="1" i="1" cap="small" dirty="0" err="1">
                <a:solidFill>
                  <a:srgbClr val="FF0000"/>
                </a:solidFill>
                <a:latin typeface="+mn-lt"/>
              </a:rPr>
              <a:t>Effect</a:t>
            </a:r>
            <a:r>
              <a:rPr lang="pt-PT" sz="2400" b="1" i="1" cap="small" dirty="0">
                <a:solidFill>
                  <a:srgbClr val="FF0000"/>
                </a:solidFill>
                <a:latin typeface="+mn-lt"/>
              </a:rPr>
              <a:t>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2955" y="4045954"/>
            <a:ext cx="854100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/>
            <a:r>
              <a:rPr lang="es-ES" sz="1800" dirty="0">
                <a:latin typeface="+mn-lt"/>
              </a:rPr>
              <a:t>HARMONY              </a:t>
            </a:r>
            <a:r>
              <a:rPr lang="es-ES" sz="1800" dirty="0" err="1">
                <a:latin typeface="+mn-lt"/>
              </a:rPr>
              <a:t>Albiglutide</a:t>
            </a:r>
            <a:r>
              <a:rPr lang="es-ES" sz="1800" dirty="0">
                <a:latin typeface="+mn-lt"/>
              </a:rPr>
              <a:t>	                                 Yes		Yes</a:t>
            </a:r>
          </a:p>
        </p:txBody>
      </p:sp>
      <p:sp>
        <p:nvSpPr>
          <p:cNvPr id="2" name="Retângulo Arredondado 1"/>
          <p:cNvSpPr/>
          <p:nvPr/>
        </p:nvSpPr>
        <p:spPr>
          <a:xfrm>
            <a:off x="4549423" y="1396104"/>
            <a:ext cx="4317487" cy="315883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26592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72" y="1348248"/>
            <a:ext cx="8872479" cy="5118652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5" name="Elipse 4"/>
          <p:cNvSpPr/>
          <p:nvPr/>
        </p:nvSpPr>
        <p:spPr>
          <a:xfrm>
            <a:off x="1553937" y="4512121"/>
            <a:ext cx="1403556" cy="200491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2" y="0"/>
            <a:ext cx="2489200" cy="1943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5333" y="860654"/>
            <a:ext cx="2840531" cy="752020"/>
          </a:xfrm>
          <a:prstGeom prst="rect">
            <a:avLst/>
          </a:prstGeom>
          <a:ln>
            <a:solidFill>
              <a:srgbClr val="10253F"/>
            </a:solidFill>
          </a:ln>
        </p:spPr>
      </p:pic>
      <p:sp>
        <p:nvSpPr>
          <p:cNvPr id="8" name="Rectângulo 8"/>
          <p:cNvSpPr/>
          <p:nvPr/>
        </p:nvSpPr>
        <p:spPr>
          <a:xfrm>
            <a:off x="2339261" y="119828"/>
            <a:ext cx="6516510" cy="757028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Revascularization in Diabetics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084" y="119828"/>
            <a:ext cx="7457225" cy="6490346"/>
          </a:xfrm>
          <a:prstGeom prst="rect">
            <a:avLst/>
          </a:prstGeom>
          <a:ln w="28575" cmpd="sng"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8582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42108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" y="0"/>
            <a:ext cx="9136367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0"/>
            <a:ext cx="7560840" cy="792088"/>
          </a:xfrm>
          <a:prstGeom prst="rect">
            <a:avLst/>
          </a:prstGeom>
          <a:solidFill>
            <a:srgbClr val="E6E6E6"/>
          </a:solidFill>
          <a:ln>
            <a:solidFill>
              <a:srgbClr val="800000"/>
            </a:solidFill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s-ES" sz="3600" b="1" dirty="0">
                <a:solidFill>
                  <a:srgbClr val="404040"/>
                </a:solidFill>
                <a:latin typeface="Arial" charset="0"/>
              </a:rPr>
              <a:t>CV </a:t>
            </a:r>
            <a:r>
              <a:rPr lang="es-ES" sz="3600" b="1" dirty="0" err="1">
                <a:solidFill>
                  <a:srgbClr val="404040"/>
                </a:solidFill>
                <a:latin typeface="Arial" charset="0"/>
              </a:rPr>
              <a:t>Risk</a:t>
            </a:r>
            <a:r>
              <a:rPr lang="es-ES" sz="3600" b="1" dirty="0">
                <a:solidFill>
                  <a:srgbClr val="404040"/>
                </a:solidFill>
                <a:latin typeface="Arial" charset="0"/>
              </a:rPr>
              <a:t> and </a:t>
            </a:r>
            <a:r>
              <a:rPr lang="es-ES" sz="3600" b="1" dirty="0" err="1">
                <a:solidFill>
                  <a:srgbClr val="404040"/>
                </a:solidFill>
                <a:latin typeface="Arial" charset="0"/>
              </a:rPr>
              <a:t>Lipid</a:t>
            </a:r>
            <a:r>
              <a:rPr lang="es-ES" sz="3600" b="1" dirty="0">
                <a:solidFill>
                  <a:srgbClr val="404040"/>
                </a:solidFill>
                <a:latin typeface="Arial" charset="0"/>
              </a:rPr>
              <a:t> </a:t>
            </a:r>
            <a:r>
              <a:rPr lang="es-ES" sz="3600" b="1" dirty="0" err="1">
                <a:solidFill>
                  <a:srgbClr val="404040"/>
                </a:solidFill>
                <a:latin typeface="Arial" charset="0"/>
              </a:rPr>
              <a:t>Profile</a:t>
            </a:r>
            <a:endParaRPr lang="en-US" sz="3600" b="1" dirty="0">
              <a:solidFill>
                <a:srgbClr val="404040"/>
              </a:solidFill>
              <a:latin typeface="Arial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6292273"/>
            <a:ext cx="9144000" cy="565727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16"/>
          <p:cNvSpPr txBox="1"/>
          <p:nvPr/>
        </p:nvSpPr>
        <p:spPr>
          <a:xfrm>
            <a:off x="2955636" y="1592713"/>
            <a:ext cx="2961356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1025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Ischemic heart disease risk</a:t>
            </a:r>
          </a:p>
        </p:txBody>
      </p:sp>
    </p:spTree>
    <p:extLst>
      <p:ext uri="{BB962C8B-B14F-4D97-AF65-F5344CB8AC3E}">
        <p14:creationId xmlns:p14="http://schemas.microsoft.com/office/powerpoint/2010/main" val="408026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6157266"/>
          </a:xfrm>
          <a:prstGeom prst="rect">
            <a:avLst/>
          </a:prstGeom>
          <a:ln>
            <a:solidFill>
              <a:srgbClr val="800000"/>
            </a:solidFill>
          </a:ln>
        </p:spPr>
      </p:pic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4622800" y="4285668"/>
            <a:ext cx="3233151" cy="5847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PCSK9 (FOURIER/ODYSSEY)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(HR: 0.79, 95%CI: 0.74-0.97)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100" y="6210300"/>
            <a:ext cx="2730500" cy="304800"/>
          </a:xfrm>
          <a:prstGeom prst="rect">
            <a:avLst/>
          </a:prstGeom>
        </p:spPr>
      </p:pic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2832100" y="6444668"/>
            <a:ext cx="3975100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err="1">
                <a:solidFill>
                  <a:srgbClr val="000090"/>
                </a:solidFill>
                <a:latin typeface="Helvetica"/>
                <a:cs typeface="Helvetica"/>
              </a:rPr>
              <a:t>Reduction</a:t>
            </a:r>
            <a:r>
              <a:rPr lang="it-IT" sz="1600" b="1" dirty="0">
                <a:solidFill>
                  <a:srgbClr val="000090"/>
                </a:solidFill>
                <a:latin typeface="Helvetica"/>
                <a:cs typeface="Helvetica"/>
              </a:rPr>
              <a:t> in LDL </a:t>
            </a:r>
            <a:r>
              <a:rPr lang="it-IT" sz="1600" b="1" dirty="0" err="1">
                <a:solidFill>
                  <a:srgbClr val="000090"/>
                </a:solidFill>
                <a:latin typeface="Helvetica"/>
                <a:cs typeface="Helvetica"/>
              </a:rPr>
              <a:t>cholesterol</a:t>
            </a:r>
            <a:r>
              <a:rPr lang="it-IT" sz="1600" b="1" dirty="0">
                <a:solidFill>
                  <a:srgbClr val="000090"/>
                </a:solidFill>
                <a:latin typeface="Helvetica"/>
                <a:cs typeface="Helvetica"/>
              </a:rPr>
              <a:t> (mm/L)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12700"/>
            <a:ext cx="9144000" cy="723900"/>
          </a:xfrm>
          <a:prstGeom prst="rect">
            <a:avLst/>
          </a:prstGeom>
          <a:solidFill>
            <a:srgbClr val="E6E6E6"/>
          </a:solidFill>
          <a:ln>
            <a:solidFill>
              <a:srgbClr val="800000"/>
            </a:solidFill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s-ES" sz="3200" b="1" dirty="0">
                <a:solidFill>
                  <a:srgbClr val="404040"/>
                </a:solidFill>
                <a:latin typeface="Arial" charset="0"/>
              </a:rPr>
              <a:t>PCSK9 </a:t>
            </a:r>
            <a:r>
              <a:rPr lang="es-ES" sz="3200" b="1" dirty="0" err="1">
                <a:solidFill>
                  <a:srgbClr val="404040"/>
                </a:solidFill>
                <a:latin typeface="Arial" charset="0"/>
              </a:rPr>
              <a:t>Results</a:t>
            </a:r>
            <a:r>
              <a:rPr lang="es-ES" sz="3200" b="1" dirty="0">
                <a:solidFill>
                  <a:srgbClr val="404040"/>
                </a:solidFill>
                <a:latin typeface="Arial" charset="0"/>
              </a:rPr>
              <a:t>. </a:t>
            </a:r>
            <a:r>
              <a:rPr lang="es-ES" b="1" i="1" dirty="0" err="1">
                <a:solidFill>
                  <a:srgbClr val="000090"/>
                </a:solidFill>
                <a:latin typeface="Arial" charset="0"/>
              </a:rPr>
              <a:t>Taking</a:t>
            </a:r>
            <a:r>
              <a:rPr lang="es-ES" b="1" i="1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s-ES" b="1" i="1" dirty="0" err="1">
                <a:solidFill>
                  <a:srgbClr val="000090"/>
                </a:solidFill>
                <a:latin typeface="Arial" charset="0"/>
              </a:rPr>
              <a:t>Account</a:t>
            </a:r>
            <a:r>
              <a:rPr lang="es-ES" b="1" i="1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s-ES" b="1" i="1" dirty="0" err="1">
                <a:solidFill>
                  <a:srgbClr val="000090"/>
                </a:solidFill>
                <a:latin typeface="Arial" charset="0"/>
              </a:rPr>
              <a:t>Duration</a:t>
            </a:r>
            <a:r>
              <a:rPr lang="es-ES" b="1" i="1" dirty="0">
                <a:solidFill>
                  <a:srgbClr val="000090"/>
                </a:solidFill>
                <a:latin typeface="Arial" charset="0"/>
              </a:rPr>
              <a:t> of </a:t>
            </a:r>
            <a:r>
              <a:rPr lang="es-ES" b="1" i="1" dirty="0" err="1">
                <a:solidFill>
                  <a:srgbClr val="000090"/>
                </a:solidFill>
                <a:latin typeface="Arial" charset="0"/>
              </a:rPr>
              <a:t>Therapy</a:t>
            </a:r>
            <a:endParaRPr lang="en-US" b="1" i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7" name="Rectangle 83"/>
          <p:cNvSpPr>
            <a:spLocks noChangeArrowheads="1"/>
          </p:cNvSpPr>
          <p:nvPr/>
        </p:nvSpPr>
        <p:spPr bwMode="auto">
          <a:xfrm>
            <a:off x="5167884" y="5025055"/>
            <a:ext cx="3735481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127000" dist="63500" dir="2700000">
              <a:srgbClr val="00000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38100"/>
            <a:bevelB w="38100" h="381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“Time </a:t>
            </a:r>
            <a:r>
              <a:rPr lang="es-ES" altLang="ja-JP" sz="24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Dependent</a:t>
            </a: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” </a:t>
            </a:r>
            <a:r>
              <a:rPr lang="es-ES" altLang="ja-JP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Benefit</a:t>
            </a:r>
            <a:endParaRPr lang="es-E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58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8"/>
          <p:cNvSpPr/>
          <p:nvPr/>
        </p:nvSpPr>
        <p:spPr>
          <a:xfrm>
            <a:off x="294106" y="53485"/>
            <a:ext cx="8328521" cy="1042728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5-year number-needed-to-treat to prevent one ASCVS event on maximal statin therapy</a:t>
            </a:r>
          </a:p>
        </p:txBody>
      </p:sp>
      <p:sp>
        <p:nvSpPr>
          <p:cNvPr id="3" name="Rectângulo 8"/>
          <p:cNvSpPr/>
          <p:nvPr/>
        </p:nvSpPr>
        <p:spPr>
          <a:xfrm>
            <a:off x="294107" y="1163057"/>
            <a:ext cx="1858210" cy="53874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&gt;30% 10-year ASCVD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LDL-C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 mg/</a:t>
            </a:r>
            <a:r>
              <a:rPr lang="en-US" sz="2000" b="1" cap="small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</a:t>
            </a: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 mg/</a:t>
            </a:r>
            <a:r>
              <a:rPr lang="en-US" sz="2000" b="1" cap="small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</a:t>
            </a: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130 mg/</a:t>
            </a:r>
            <a:r>
              <a:rPr lang="en-US" sz="2000" b="1" cap="small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</a:t>
            </a: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mg/</a:t>
            </a:r>
            <a:r>
              <a:rPr lang="en-US" sz="2000" b="1" cap="small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</a:t>
            </a: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mg/</a:t>
            </a:r>
            <a:r>
              <a:rPr lang="en-US" sz="2000" b="1" cap="small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</a:t>
            </a:r>
            <a:endParaRPr lang="en-US" sz="2000" b="1" cap="small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ângulo 8"/>
          <p:cNvSpPr/>
          <p:nvPr/>
        </p:nvSpPr>
        <p:spPr>
          <a:xfrm>
            <a:off x="2291347" y="1181793"/>
            <a:ext cx="6331282" cy="1339508"/>
          </a:xfrm>
          <a:prstGeom prst="rect">
            <a:avLst/>
          </a:prstGeom>
          <a:solidFill>
            <a:srgbClr val="C6D9F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</a:t>
            </a:r>
            <a:r>
              <a:rPr lang="en-US" sz="2000" b="1" cap="small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ASCVD+Diabetes</a:t>
            </a:r>
            <a:endParaRPr lang="en-US" sz="2000" b="1" cap="small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ASCVD+CKD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ACS (&lt;3 months)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ASCVD with multiple recurrent events</a:t>
            </a:r>
          </a:p>
        </p:txBody>
      </p:sp>
      <p:sp>
        <p:nvSpPr>
          <p:cNvPr id="5" name="Rectângulo 8"/>
          <p:cNvSpPr/>
          <p:nvPr/>
        </p:nvSpPr>
        <p:spPr>
          <a:xfrm>
            <a:off x="2291346" y="2629599"/>
            <a:ext cx="6331281" cy="537396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Percent LDL-C reduction</a:t>
            </a:r>
          </a:p>
        </p:txBody>
      </p:sp>
      <p:sp>
        <p:nvSpPr>
          <p:cNvPr id="6" name="Rectângulo 8"/>
          <p:cNvSpPr/>
          <p:nvPr/>
        </p:nvSpPr>
        <p:spPr>
          <a:xfrm>
            <a:off x="2291347" y="3261932"/>
            <a:ext cx="983916" cy="53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</a:t>
            </a:r>
            <a:r>
              <a:rPr lang="en-US" sz="2000" b="1" cap="sm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</a:t>
            </a:r>
            <a:endParaRPr lang="en-US" sz="2000" b="1" cap="sm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8"/>
          <p:cNvSpPr/>
          <p:nvPr/>
        </p:nvSpPr>
        <p:spPr>
          <a:xfrm>
            <a:off x="2291347" y="3903584"/>
            <a:ext cx="983916" cy="2646947"/>
          </a:xfrm>
          <a:prstGeom prst="rect">
            <a:avLst/>
          </a:prstGeom>
          <a:solidFill>
            <a:srgbClr val="EBF1DE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88</a:t>
            </a:r>
          </a:p>
        </p:txBody>
      </p:sp>
      <p:sp>
        <p:nvSpPr>
          <p:cNvPr id="8" name="Rectângulo 8"/>
          <p:cNvSpPr/>
          <p:nvPr/>
        </p:nvSpPr>
        <p:spPr>
          <a:xfrm>
            <a:off x="3427662" y="3253944"/>
            <a:ext cx="1585496" cy="5373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Combo </a:t>
            </a:r>
            <a:r>
              <a:rPr lang="en-US" sz="2000" b="1" cap="sm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Therp</a:t>
            </a:r>
            <a:endParaRPr lang="en-US" sz="2000" b="1" cap="sm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427662" y="3903583"/>
            <a:ext cx="1585496" cy="2646947"/>
          </a:xfrm>
          <a:prstGeom prst="rect">
            <a:avLst/>
          </a:prstGeom>
          <a:solidFill>
            <a:srgbClr val="E6E0EC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35%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</a:p>
        </p:txBody>
      </p:sp>
      <p:sp>
        <p:nvSpPr>
          <p:cNvPr id="10" name="Rectângulo 8"/>
          <p:cNvSpPr/>
          <p:nvPr/>
        </p:nvSpPr>
        <p:spPr>
          <a:xfrm>
            <a:off x="5152190" y="3253944"/>
            <a:ext cx="1585496" cy="5373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PCSK9inh</a:t>
            </a:r>
          </a:p>
        </p:txBody>
      </p:sp>
      <p:sp>
        <p:nvSpPr>
          <p:cNvPr id="11" name="Rectângulo 8"/>
          <p:cNvSpPr/>
          <p:nvPr/>
        </p:nvSpPr>
        <p:spPr>
          <a:xfrm>
            <a:off x="5152190" y="3903583"/>
            <a:ext cx="1585496" cy="2646947"/>
          </a:xfrm>
          <a:prstGeom prst="rect">
            <a:avLst/>
          </a:prstGeom>
          <a:solidFill>
            <a:srgbClr val="FDEADA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50%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</a:p>
        </p:txBody>
      </p:sp>
      <p:sp>
        <p:nvSpPr>
          <p:cNvPr id="12" name="Rectângulo 8"/>
          <p:cNvSpPr/>
          <p:nvPr/>
        </p:nvSpPr>
        <p:spPr>
          <a:xfrm>
            <a:off x="6849976" y="3261932"/>
            <a:ext cx="1772653" cy="537396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PCSK9i </a:t>
            </a:r>
            <a:r>
              <a:rPr lang="en-US" sz="1600" b="1" cap="sm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Mx</a:t>
            </a:r>
            <a:r>
              <a:rPr lang="en-US" sz="16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Dose</a:t>
            </a:r>
          </a:p>
        </p:txBody>
      </p:sp>
      <p:sp>
        <p:nvSpPr>
          <p:cNvPr id="13" name="Rectângulo 8"/>
          <p:cNvSpPr/>
          <p:nvPr/>
        </p:nvSpPr>
        <p:spPr>
          <a:xfrm>
            <a:off x="6849975" y="3903584"/>
            <a:ext cx="1772653" cy="2646947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65%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</a:p>
        </p:txBody>
      </p:sp>
      <p:sp>
        <p:nvSpPr>
          <p:cNvPr id="14" name="Text Box 33"/>
          <p:cNvSpPr txBox="1">
            <a:spLocks noChangeArrowheads="1"/>
          </p:cNvSpPr>
          <p:nvPr/>
        </p:nvSpPr>
        <p:spPr bwMode="auto">
          <a:xfrm>
            <a:off x="6455973" y="6576820"/>
            <a:ext cx="26077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ko-KR" sz="1200" b="1" dirty="0">
                <a:solidFill>
                  <a:prstClr val="black"/>
                </a:solidFill>
                <a:latin typeface="Arial" charset="0"/>
              </a:rPr>
              <a:t>Robinson J, et al</a:t>
            </a:r>
            <a:r>
              <a:rPr lang="es-ES_tradnl" altLang="ko-KR" sz="1200" dirty="0">
                <a:solidFill>
                  <a:prstClr val="black"/>
                </a:solidFill>
                <a:latin typeface="Arial" charset="0"/>
              </a:rPr>
              <a:t>. JACC 2016.</a:t>
            </a:r>
            <a:endParaRPr lang="es-ES_tradnl" sz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456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39700"/>
            <a:ext cx="8890000" cy="6565900"/>
          </a:xfrm>
          <a:prstGeom prst="rect">
            <a:avLst/>
          </a:prstGeom>
          <a:ln>
            <a:solidFill>
              <a:srgbClr val="800000"/>
            </a:solidFill>
          </a:ln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2794000" y="241300"/>
            <a:ext cx="6159500" cy="495300"/>
          </a:xfrm>
          <a:prstGeom prst="rect">
            <a:avLst/>
          </a:prstGeom>
          <a:solidFill>
            <a:srgbClr val="E6E6E6"/>
          </a:solidFill>
          <a:ln>
            <a:solidFill>
              <a:srgbClr val="800000"/>
            </a:solidFill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s-ES" b="1" dirty="0">
                <a:solidFill>
                  <a:srgbClr val="404040"/>
                </a:solidFill>
                <a:latin typeface="Arial" charset="0"/>
              </a:rPr>
              <a:t>A </a:t>
            </a:r>
            <a:r>
              <a:rPr lang="es-ES" b="1" dirty="0" err="1">
                <a:solidFill>
                  <a:srgbClr val="404040"/>
                </a:solidFill>
                <a:latin typeface="Arial" charset="0"/>
              </a:rPr>
              <a:t>Quarter</a:t>
            </a:r>
            <a:r>
              <a:rPr lang="es-ES" b="1" dirty="0">
                <a:solidFill>
                  <a:srgbClr val="404040"/>
                </a:solidFill>
                <a:latin typeface="Arial" charset="0"/>
              </a:rPr>
              <a:t> of a Century of </a:t>
            </a:r>
            <a:r>
              <a:rPr lang="es-ES" b="1" dirty="0" err="1">
                <a:solidFill>
                  <a:srgbClr val="404040"/>
                </a:solidFill>
                <a:latin typeface="Arial" charset="0"/>
              </a:rPr>
              <a:t>Treating</a:t>
            </a:r>
            <a:r>
              <a:rPr lang="es-ES" b="1" dirty="0">
                <a:solidFill>
                  <a:srgbClr val="404040"/>
                </a:solidFill>
                <a:latin typeface="Arial" charset="0"/>
              </a:rPr>
              <a:t> LDL-C</a:t>
            </a:r>
            <a:endParaRPr lang="en-US" b="1" dirty="0">
              <a:solidFill>
                <a:srgbClr val="40404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520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rgbClr val="E6E6E6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9707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41"/>
          <p:cNvSpPr>
            <a:spLocks noChangeArrowheads="1"/>
          </p:cNvSpPr>
          <p:nvPr/>
        </p:nvSpPr>
        <p:spPr bwMode="auto">
          <a:xfrm>
            <a:off x="426160" y="4394200"/>
            <a:ext cx="3345740" cy="400110"/>
          </a:xfrm>
          <a:prstGeom prst="rect">
            <a:avLst/>
          </a:prstGeom>
          <a:solidFill>
            <a:schemeClr val="bg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Residual </a:t>
            </a:r>
            <a:r>
              <a:rPr lang="es-E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cholesterol</a:t>
            </a: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</a:t>
            </a:r>
            <a:r>
              <a:rPr lang="es-E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risk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5048960" y="4394200"/>
            <a:ext cx="3612440" cy="400110"/>
          </a:xfrm>
          <a:prstGeom prst="rect">
            <a:avLst/>
          </a:prstGeom>
          <a:solidFill>
            <a:schemeClr val="bg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Residual </a:t>
            </a:r>
            <a:r>
              <a:rPr lang="es-E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inflammatory</a:t>
            </a: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</a:t>
            </a:r>
            <a:r>
              <a:rPr lang="es-E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risk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762961" y="1003302"/>
            <a:ext cx="3371140" cy="348813"/>
          </a:xfrm>
          <a:prstGeom prst="rect">
            <a:avLst/>
          </a:prstGeom>
          <a:solidFill>
            <a:schemeClr val="bg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Known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cardiovascular </a:t>
            </a: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disease</a:t>
            </a:r>
            <a:endParaRPr lang="es-E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52801" y="2908300"/>
            <a:ext cx="2222500" cy="533400"/>
          </a:xfrm>
          <a:prstGeom prst="rect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1289760" y="6172202"/>
            <a:ext cx="1720140" cy="595035"/>
          </a:xfrm>
          <a:prstGeom prst="rect">
            <a:avLst/>
          </a:prstGeom>
          <a:solidFill>
            <a:schemeClr val="bg1"/>
          </a:solidFill>
          <a:ln w="9525">
            <a:solidFill>
              <a:srgbClr val="47FF4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Additional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LDL </a:t>
            </a: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reduction</a:t>
            </a:r>
            <a:endParaRPr lang="es-E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5658560" y="6184902"/>
            <a:ext cx="2736140" cy="595035"/>
          </a:xfrm>
          <a:prstGeom prst="rect">
            <a:avLst/>
          </a:prstGeom>
          <a:solidFill>
            <a:schemeClr val="bg1"/>
          </a:solidFill>
          <a:ln w="9525">
            <a:solidFill>
              <a:srgbClr val="47FF4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Additional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</a:t>
            </a: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inflammation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</a:t>
            </a:r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reduction</a:t>
            </a:r>
            <a:endParaRPr lang="es-E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3120963" y="5945022"/>
            <a:ext cx="2003035" cy="8884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47FF4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IMPROVE-IT: </a:t>
            </a:r>
            <a:r>
              <a:rPr lang="es-ES" sz="16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Ezetimibe</a:t>
            </a:r>
            <a:r>
              <a:rPr lang="es-E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6% RRR</a:t>
            </a:r>
          </a:p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FOURIER: PCSK9i q2w 15% RRR</a:t>
            </a:r>
          </a:p>
        </p:txBody>
      </p:sp>
      <p:sp>
        <p:nvSpPr>
          <p:cNvPr id="10" name="Rectangle 41"/>
          <p:cNvSpPr>
            <a:spLocks noChangeArrowheads="1"/>
          </p:cNvSpPr>
          <p:nvPr/>
        </p:nvSpPr>
        <p:spPr bwMode="auto">
          <a:xfrm>
            <a:off x="7654188" y="5620713"/>
            <a:ext cx="1489812" cy="494494"/>
          </a:xfrm>
          <a:prstGeom prst="rect">
            <a:avLst/>
          </a:prstGeom>
          <a:solidFill>
            <a:schemeClr val="bg1"/>
          </a:solidFill>
          <a:ln w="9525">
            <a:solidFill>
              <a:srgbClr val="47FF4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No prior </a:t>
            </a:r>
            <a:r>
              <a:rPr lang="es-ES" sz="16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proof</a:t>
            </a:r>
            <a:r>
              <a:rPr lang="es-E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 of concept</a:t>
            </a:r>
          </a:p>
        </p:txBody>
      </p:sp>
    </p:spTree>
    <p:extLst>
      <p:ext uri="{BB962C8B-B14F-4D97-AF65-F5344CB8AC3E}">
        <p14:creationId xmlns:p14="http://schemas.microsoft.com/office/powerpoint/2010/main" val="3129758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506755" y="107122"/>
            <a:ext cx="5712115" cy="954107"/>
          </a:xfrm>
          <a:prstGeom prst="rect">
            <a:avLst/>
          </a:prstGeom>
          <a:solidFill>
            <a:srgbClr val="F2F2F2"/>
          </a:solidFill>
          <a:ln w="28575" cmpd="sng"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latin typeface="Calibri"/>
                <a:ea typeface="+mn-ea"/>
                <a:cs typeface="Calibri"/>
              </a:rPr>
              <a:t>CANTOS: </a:t>
            </a:r>
            <a:r>
              <a:rPr lang="es-ES" sz="2800" b="1" dirty="0" err="1">
                <a:latin typeface="Calibri"/>
                <a:ea typeface="+mn-ea"/>
                <a:cs typeface="Calibri"/>
              </a:rPr>
              <a:t>Primary</a:t>
            </a:r>
            <a:r>
              <a:rPr lang="es-ES" sz="2800" b="1" dirty="0">
                <a:latin typeface="Calibri"/>
                <a:ea typeface="+mn-ea"/>
                <a:cs typeface="Calibri"/>
              </a:rPr>
              <a:t> CV </a:t>
            </a:r>
            <a:r>
              <a:rPr lang="es-ES" sz="2800" b="1" dirty="0" err="1">
                <a:latin typeface="Calibri"/>
                <a:ea typeface="+mn-ea"/>
                <a:cs typeface="Calibri"/>
              </a:rPr>
              <a:t>Endpoint</a:t>
            </a:r>
            <a:r>
              <a:rPr lang="es-ES" sz="2800" b="1" dirty="0">
                <a:latin typeface="Calibri"/>
                <a:ea typeface="+mn-ea"/>
                <a:cs typeface="Calibri"/>
              </a:rPr>
              <a:t>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latin typeface="Calibri"/>
                <a:ea typeface="+mn-ea"/>
                <a:cs typeface="Calibri"/>
              </a:rPr>
              <a:t>(MACE)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248066" y="72995"/>
            <a:ext cx="1970769" cy="583970"/>
          </a:xfrm>
          <a:prstGeom prst="rect">
            <a:avLst/>
          </a:prstGeom>
          <a:solidFill>
            <a:srgbClr val="F2F2F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ext Box 33"/>
          <p:cNvSpPr txBox="1">
            <a:spLocks noChangeArrowheads="1"/>
          </p:cNvSpPr>
          <p:nvPr/>
        </p:nvSpPr>
        <p:spPr bwMode="auto">
          <a:xfrm>
            <a:off x="2204343" y="5614292"/>
            <a:ext cx="40782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ko-KR" sz="1600" b="1" dirty="0" err="1">
                <a:solidFill>
                  <a:prstClr val="black"/>
                </a:solidFill>
                <a:latin typeface="Arial" charset="0"/>
              </a:rPr>
              <a:t>Ridker</a:t>
            </a:r>
            <a:r>
              <a:rPr lang="es-ES_tradnl" altLang="ko-KR" sz="1600" b="1" dirty="0">
                <a:solidFill>
                  <a:prstClr val="black"/>
                </a:solidFill>
                <a:latin typeface="Arial" charset="0"/>
              </a:rPr>
              <a:t> PM, et al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. NEJM 2017; </a:t>
            </a:r>
            <a:r>
              <a:rPr lang="es-ES_tradnl" altLang="ko-KR" sz="1600" dirty="0" err="1">
                <a:solidFill>
                  <a:prstClr val="black"/>
                </a:solidFill>
                <a:latin typeface="Arial" charset="0"/>
              </a:rPr>
              <a:t>August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 27.</a:t>
            </a:r>
            <a:endParaRPr lang="es-ES_tradnl" sz="16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0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87" y="1120132"/>
            <a:ext cx="8131441" cy="5351748"/>
          </a:xfrm>
          <a:prstGeom prst="rect">
            <a:avLst/>
          </a:prstGeom>
          <a:ln>
            <a:solidFill>
              <a:srgbClr val="254061"/>
            </a:solidFill>
          </a:ln>
        </p:spPr>
      </p:pic>
      <p:sp>
        <p:nvSpPr>
          <p:cNvPr id="4" name="Rectangle 14"/>
          <p:cNvSpPr txBox="1">
            <a:spLocks noChangeArrowheads="1"/>
          </p:cNvSpPr>
          <p:nvPr/>
        </p:nvSpPr>
        <p:spPr bwMode="auto">
          <a:xfrm>
            <a:off x="0" y="105959"/>
            <a:ext cx="9144000" cy="98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>
                <a:latin typeface="Calibri"/>
                <a:cs typeface="Calibri"/>
              </a:rPr>
              <a:t>Design and validation of a risk scale for patients with chronic coronary heart disease.</a:t>
            </a:r>
            <a:r>
              <a:rPr lang="es-ES_tradnl" dirty="0">
                <a:latin typeface="Calibri"/>
                <a:cs typeface="Calibri"/>
              </a:rPr>
              <a:t> </a:t>
            </a:r>
            <a:r>
              <a:rPr lang="es-ES_tradnl" sz="2800" b="1" i="1" dirty="0">
                <a:solidFill>
                  <a:srgbClr val="800000"/>
                </a:solidFill>
                <a:latin typeface="Calibri"/>
                <a:cs typeface="Calibri"/>
              </a:rPr>
              <a:t>REPAR/CIBAR </a:t>
            </a:r>
            <a:r>
              <a:rPr lang="es-ES_tradnl" sz="2800" b="1" i="1" dirty="0" err="1">
                <a:solidFill>
                  <a:srgbClr val="800000"/>
                </a:solidFill>
                <a:latin typeface="Calibri"/>
                <a:cs typeface="Calibri"/>
              </a:rPr>
              <a:t>Registries</a:t>
            </a:r>
            <a:r>
              <a:rPr lang="es-ES_tradnl" sz="2800" b="1" i="1" dirty="0">
                <a:solidFill>
                  <a:srgbClr val="800000"/>
                </a:solidFill>
                <a:latin typeface="Calibri"/>
                <a:cs typeface="Calibri"/>
              </a:rPr>
              <a:t>.</a:t>
            </a:r>
            <a:endParaRPr lang="gl-ES" sz="2800" b="1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127405" y="6509198"/>
            <a:ext cx="40066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Cordero A,</a:t>
            </a:r>
            <a:r>
              <a:rPr lang="mr-IN" sz="1400" dirty="0">
                <a:latin typeface="Arial" pitchFamily="34" charset="0"/>
                <a:cs typeface="Arial" pitchFamily="34" charset="0"/>
              </a:rPr>
              <a:t>…</a:t>
            </a:r>
            <a:r>
              <a:rPr lang="es-ES_tradnl" sz="1400" dirty="0">
                <a:latin typeface="Arial" pitchFamily="34" charset="0"/>
                <a:cs typeface="Arial" pitchFamily="34" charset="0"/>
              </a:rPr>
              <a:t>, Gonzalez-Juanatey JR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. IJC 2017.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544" y="3157109"/>
            <a:ext cx="3748213" cy="1282213"/>
          </a:xfrm>
          <a:prstGeom prst="rect">
            <a:avLst/>
          </a:prstGeom>
          <a:ln>
            <a:solidFill>
              <a:srgbClr val="254061"/>
            </a:solidFill>
          </a:ln>
        </p:spPr>
      </p:pic>
    </p:spTree>
    <p:extLst>
      <p:ext uri="{BB962C8B-B14F-4D97-AF65-F5344CB8AC3E}">
        <p14:creationId xmlns:p14="http://schemas.microsoft.com/office/powerpoint/2010/main" val="3756073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607" y="328865"/>
            <a:ext cx="6089385" cy="6089699"/>
          </a:xfrm>
          <a:prstGeom prst="rect">
            <a:avLst/>
          </a:prstGeom>
          <a:ln w="38100" cmpd="sng">
            <a:solidFill>
              <a:srgbClr val="10253F"/>
            </a:solidFill>
          </a:ln>
        </p:spPr>
      </p:pic>
      <p:sp>
        <p:nvSpPr>
          <p:cNvPr id="3" name="Rectângulo 8"/>
          <p:cNvSpPr/>
          <p:nvPr/>
        </p:nvSpPr>
        <p:spPr>
          <a:xfrm>
            <a:off x="47920" y="308077"/>
            <a:ext cx="2755058" cy="3605059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Modulation of the Interleukin-6 </a:t>
            </a:r>
            <a:r>
              <a:rPr lang="en-US" sz="2800" b="1" cap="small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signalling</a:t>
            </a: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pathway and CV events and all-cause mortality. The </a:t>
            </a:r>
            <a:r>
              <a:rPr lang="en-US" sz="3200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cantos </a:t>
            </a:r>
            <a:r>
              <a:rPr lang="en-US" sz="28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Trial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3844084" y="423351"/>
            <a:ext cx="4416120" cy="835260"/>
          </a:xfrm>
          <a:prstGeom prst="roundRect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abajo 4"/>
          <p:cNvSpPr/>
          <p:nvPr/>
        </p:nvSpPr>
        <p:spPr>
          <a:xfrm>
            <a:off x="8214441" y="1899358"/>
            <a:ext cx="297459" cy="84670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ângulo 8"/>
          <p:cNvSpPr/>
          <p:nvPr/>
        </p:nvSpPr>
        <p:spPr>
          <a:xfrm>
            <a:off x="6790178" y="2359834"/>
            <a:ext cx="1355619" cy="420551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36% RRR</a:t>
            </a:r>
          </a:p>
        </p:txBody>
      </p:sp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0" y="5917469"/>
            <a:ext cx="294026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ko-KR" sz="1600" b="1" dirty="0" err="1">
                <a:solidFill>
                  <a:prstClr val="black"/>
                </a:solidFill>
                <a:latin typeface="Arial" charset="0"/>
              </a:rPr>
              <a:t>Ridker</a:t>
            </a:r>
            <a:r>
              <a:rPr lang="es-ES_tradnl" altLang="ko-KR" sz="1600" b="1" dirty="0">
                <a:solidFill>
                  <a:prstClr val="black"/>
                </a:solidFill>
                <a:latin typeface="Arial" charset="0"/>
              </a:rPr>
              <a:t> PM, et al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. </a:t>
            </a:r>
            <a:r>
              <a:rPr lang="es-ES_tradnl" altLang="ko-KR" sz="1600" dirty="0" err="1">
                <a:solidFill>
                  <a:prstClr val="black"/>
                </a:solidFill>
                <a:latin typeface="Arial" charset="0"/>
              </a:rPr>
              <a:t>Eur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s-ES_tradnl" altLang="ko-KR" sz="1600" dirty="0" err="1">
                <a:solidFill>
                  <a:prstClr val="black"/>
                </a:solidFill>
                <a:latin typeface="Arial" charset="0"/>
              </a:rPr>
              <a:t>Heart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 J 2018, 16 </a:t>
            </a:r>
            <a:r>
              <a:rPr lang="es-ES_tradnl" altLang="ko-KR" sz="1600" dirty="0" err="1">
                <a:solidFill>
                  <a:prstClr val="black"/>
                </a:solidFill>
                <a:latin typeface="Arial" charset="0"/>
              </a:rPr>
              <a:t>May</a:t>
            </a:r>
            <a:r>
              <a:rPr lang="es-ES_tradnl" altLang="ko-KR" sz="1600" dirty="0">
                <a:solidFill>
                  <a:prstClr val="black"/>
                </a:solidFill>
                <a:latin typeface="Arial" charset="0"/>
              </a:rPr>
              <a:t>.</a:t>
            </a:r>
            <a:endParaRPr lang="es-ES_tradnl" sz="16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706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9144000" cy="654433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0" y="43797"/>
            <a:ext cx="9144000" cy="523220"/>
          </a:xfrm>
          <a:prstGeom prst="rect">
            <a:avLst/>
          </a:prstGeom>
          <a:solidFill>
            <a:srgbClr val="F2F2F2"/>
          </a:solidFill>
          <a:ln w="28575" cmpd="sng"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latin typeface="Calibri"/>
                <a:ea typeface="+mn-ea"/>
                <a:cs typeface="Calibri"/>
              </a:rPr>
              <a:t>CANTOS: </a:t>
            </a:r>
            <a:r>
              <a:rPr lang="es-ES" sz="2800" b="1" dirty="0" err="1">
                <a:latin typeface="Calibri"/>
                <a:ea typeface="+mn-ea"/>
                <a:cs typeface="Calibri"/>
              </a:rPr>
              <a:t>Additional</a:t>
            </a:r>
            <a:r>
              <a:rPr lang="es-ES" sz="2800" b="1" dirty="0">
                <a:latin typeface="Calibri"/>
                <a:ea typeface="+mn-ea"/>
                <a:cs typeface="Calibri"/>
              </a:rPr>
              <a:t> </a:t>
            </a:r>
            <a:r>
              <a:rPr lang="es-ES" sz="2800" b="1" dirty="0" err="1">
                <a:latin typeface="Calibri"/>
                <a:ea typeface="+mn-ea"/>
                <a:cs typeface="Calibri"/>
              </a:rPr>
              <a:t>outcomes</a:t>
            </a:r>
            <a:r>
              <a:rPr lang="es-ES" sz="2800" b="1" dirty="0">
                <a:latin typeface="Calibri"/>
                <a:ea typeface="+mn-ea"/>
                <a:cs typeface="Calibri"/>
              </a:rPr>
              <a:t> </a:t>
            </a:r>
            <a:r>
              <a:rPr lang="es-ES" sz="1800" b="1" dirty="0">
                <a:latin typeface="Calibri"/>
                <a:ea typeface="+mn-ea"/>
                <a:cs typeface="Calibri"/>
              </a:rPr>
              <a:t>(per 100 </a:t>
            </a:r>
            <a:r>
              <a:rPr lang="es-ES" sz="1800" b="1" dirty="0" err="1">
                <a:latin typeface="Calibri"/>
                <a:ea typeface="+mn-ea"/>
                <a:cs typeface="Calibri"/>
              </a:rPr>
              <a:t>persons</a:t>
            </a:r>
            <a:r>
              <a:rPr lang="es-ES" sz="1800" b="1" dirty="0">
                <a:latin typeface="Calibri"/>
                <a:ea typeface="+mn-ea"/>
                <a:cs typeface="Calibri"/>
              </a:rPr>
              <a:t> </a:t>
            </a:r>
            <a:r>
              <a:rPr lang="es-ES" sz="1800" b="1" dirty="0" err="1">
                <a:latin typeface="Calibri"/>
                <a:ea typeface="+mn-ea"/>
                <a:cs typeface="Calibri"/>
              </a:rPr>
              <a:t>years</a:t>
            </a:r>
            <a:r>
              <a:rPr lang="es-ES" sz="1800" b="1" dirty="0">
                <a:latin typeface="Calibri"/>
                <a:ea typeface="+mn-ea"/>
                <a:cs typeface="Calibri"/>
              </a:rPr>
              <a:t> of </a:t>
            </a:r>
            <a:r>
              <a:rPr lang="es-ES" sz="1800" b="1" dirty="0" err="1">
                <a:latin typeface="Calibri"/>
                <a:ea typeface="+mn-ea"/>
                <a:cs typeface="Calibri"/>
              </a:rPr>
              <a:t>exposure</a:t>
            </a:r>
            <a:r>
              <a:rPr lang="es-ES" sz="1800" b="1" dirty="0">
                <a:latin typeface="Calibri"/>
                <a:ea typeface="+mn-ea"/>
                <a:cs typeface="Calibri"/>
              </a:rPr>
              <a:t>)</a:t>
            </a:r>
            <a:endParaRPr lang="es-ES" sz="1800" b="1" dirty="0">
              <a:solidFill>
                <a:srgbClr val="8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3574" y="2744662"/>
            <a:ext cx="8685978" cy="40877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derecha 4"/>
          <p:cNvSpPr/>
          <p:nvPr/>
        </p:nvSpPr>
        <p:spPr>
          <a:xfrm rot="2917563">
            <a:off x="7810084" y="2189892"/>
            <a:ext cx="1094871" cy="20438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87905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667785 big necrotic 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5" b="2878"/>
          <a:stretch>
            <a:fillRect/>
          </a:stretch>
        </p:blipFill>
        <p:spPr bwMode="auto">
          <a:xfrm>
            <a:off x="916526" y="222599"/>
            <a:ext cx="7201289" cy="6468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/>
          <p:cNvSpPr txBox="1"/>
          <p:nvPr/>
        </p:nvSpPr>
        <p:spPr>
          <a:xfrm>
            <a:off x="1960312" y="3426289"/>
            <a:ext cx="2727071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THROMBOTIC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5255093" y="911523"/>
            <a:ext cx="2727071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LIPID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CuadroTexto 1"/>
          <p:cNvSpPr txBox="1"/>
          <p:nvPr/>
        </p:nvSpPr>
        <p:spPr>
          <a:xfrm>
            <a:off x="5390744" y="5319483"/>
            <a:ext cx="353885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GLUCO-METABOLIC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CuadroTexto 1"/>
          <p:cNvSpPr txBox="1"/>
          <p:nvPr/>
        </p:nvSpPr>
        <p:spPr>
          <a:xfrm>
            <a:off x="720127" y="5781148"/>
            <a:ext cx="180686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BP RISK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135631" y="466970"/>
            <a:ext cx="272707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GLOBAL RISK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7038576" y="3355788"/>
            <a:ext cx="189102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kern="0" dirty="0">
                <a:solidFill>
                  <a:prstClr val="black"/>
                </a:solidFill>
                <a:latin typeface="Calibri"/>
              </a:rPr>
              <a:t>LIFE STYLE</a:t>
            </a:r>
          </a:p>
        </p:txBody>
      </p:sp>
      <p:sp>
        <p:nvSpPr>
          <p:cNvPr id="9" name="CuadroTexto 1"/>
          <p:cNvSpPr txBox="1"/>
          <p:nvPr/>
        </p:nvSpPr>
        <p:spPr>
          <a:xfrm>
            <a:off x="135631" y="1915035"/>
            <a:ext cx="2727071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kern="0" dirty="0">
                <a:solidFill>
                  <a:prstClr val="black"/>
                </a:solidFill>
                <a:latin typeface="Calibri"/>
              </a:rPr>
              <a:t>INFLAMMATION</a:t>
            </a:r>
            <a:endParaRPr lang="es-ES" sz="24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9351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ChangeArrowheads="1"/>
          </p:cNvSpPr>
          <p:nvPr/>
        </p:nvSpPr>
        <p:spPr bwMode="auto">
          <a:xfrm>
            <a:off x="0" y="0"/>
            <a:ext cx="914400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22" tIns="46542" rIns="92922" bIns="46542">
            <a:spAutoFit/>
          </a:bodyPr>
          <a:lstStyle/>
          <a:p>
            <a:r>
              <a:rPr lang="en-US" sz="3300" b="1" i="1">
                <a:solidFill>
                  <a:srgbClr val="000090"/>
                </a:solidFill>
                <a:latin typeface="Calibri" charset="0"/>
                <a:cs typeface="Calibri" charset="0"/>
              </a:rPr>
              <a:t> AMI, Stroke or CV Death after an ACS. </a:t>
            </a:r>
          </a:p>
          <a:p>
            <a:r>
              <a:rPr lang="en-US" sz="3300" b="1" i="1">
                <a:solidFill>
                  <a:srgbClr val="000090"/>
                </a:solidFill>
                <a:latin typeface="Calibri" charset="0"/>
                <a:cs typeface="Calibri" charset="0"/>
              </a:rPr>
              <a:t>CardioCHUS Registry.</a:t>
            </a:r>
          </a:p>
          <a:p>
            <a:r>
              <a:rPr lang="en-US" sz="2900" i="1">
                <a:solidFill>
                  <a:srgbClr val="000090"/>
                </a:solidFill>
                <a:latin typeface="Calibri" charset="0"/>
                <a:cs typeface="Calibri" charset="0"/>
              </a:rPr>
              <a:t>From Hospital discharge to 1-year</a:t>
            </a:r>
          </a:p>
          <a:p>
            <a:endParaRPr lang="en-US" sz="3300" b="1" i="1">
              <a:solidFill>
                <a:srgbClr val="000090"/>
              </a:solidFill>
              <a:latin typeface="Calibri" charset="0"/>
              <a:cs typeface="Calibri" charset="0"/>
            </a:endParaRPr>
          </a:p>
          <a:p>
            <a:endParaRPr lang="en-US" sz="3300" b="1" i="1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679575"/>
            <a:ext cx="8634412" cy="46672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Box 1"/>
          <p:cNvSpPr txBox="1">
            <a:spLocks noChangeArrowheads="1"/>
          </p:cNvSpPr>
          <p:nvPr/>
        </p:nvSpPr>
        <p:spPr bwMode="auto">
          <a:xfrm>
            <a:off x="4505325" y="6454775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latin typeface="Helvetica" charset="0"/>
                <a:cs typeface="Helvetica" charset="0"/>
              </a:rPr>
              <a:t>Abu-</a:t>
            </a:r>
            <a:r>
              <a:rPr lang="en-US" sz="1200" b="1" dirty="0" err="1">
                <a:latin typeface="Helvetica" charset="0"/>
                <a:cs typeface="Helvetica" charset="0"/>
              </a:rPr>
              <a:t>Assi</a:t>
            </a:r>
            <a:r>
              <a:rPr lang="en-US" sz="1200" b="1" dirty="0">
                <a:latin typeface="Helvetica" charset="0"/>
                <a:cs typeface="Helvetica" charset="0"/>
              </a:rPr>
              <a:t> E, </a:t>
            </a:r>
            <a:r>
              <a:rPr lang="es-ES" sz="1200" b="1" dirty="0">
                <a:latin typeface="Helvetica" charset="0"/>
                <a:cs typeface="Helvetica" charset="0"/>
              </a:rPr>
              <a:t>…, González-Juanatey JR. </a:t>
            </a:r>
            <a:r>
              <a:rPr lang="es-ES" sz="1200" b="1" dirty="0" err="1">
                <a:latin typeface="Helvetica" charset="0"/>
                <a:cs typeface="Helvetica" charset="0"/>
              </a:rPr>
              <a:t>Rev</a:t>
            </a:r>
            <a:r>
              <a:rPr lang="es-ES" sz="1200" b="1" dirty="0">
                <a:latin typeface="Helvetica" charset="0"/>
                <a:cs typeface="Helvetica" charset="0"/>
              </a:rPr>
              <a:t> </a:t>
            </a:r>
            <a:r>
              <a:rPr lang="es-ES" sz="1200" b="1" dirty="0" err="1">
                <a:latin typeface="Helvetica" charset="0"/>
                <a:cs typeface="Helvetica" charset="0"/>
              </a:rPr>
              <a:t>Esp</a:t>
            </a:r>
            <a:r>
              <a:rPr lang="es-ES" sz="1200" b="1" dirty="0">
                <a:latin typeface="Helvetica" charset="0"/>
                <a:cs typeface="Helvetica" charset="0"/>
              </a:rPr>
              <a:t> </a:t>
            </a:r>
            <a:r>
              <a:rPr lang="es-ES" sz="1200" b="1" dirty="0" err="1">
                <a:latin typeface="Helvetica" charset="0"/>
                <a:cs typeface="Helvetica" charset="0"/>
              </a:rPr>
              <a:t>Cardiol</a:t>
            </a:r>
            <a:r>
              <a:rPr lang="es-ES" sz="1200" b="1" dirty="0">
                <a:latin typeface="Helvetica" charset="0"/>
                <a:cs typeface="Helvetica" charset="0"/>
              </a:rPr>
              <a:t> 2015</a:t>
            </a:r>
            <a:endParaRPr lang="en-US" sz="1200" b="1" dirty="0">
              <a:latin typeface="Helvetica" charset="0"/>
              <a:cs typeface="Helvetica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1467455" y="3287713"/>
            <a:ext cx="3690937" cy="706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26" tIns="45713" rIns="91426" bIns="45713">
            <a:spAutoFit/>
          </a:bodyPr>
          <a:lstStyle/>
          <a:p>
            <a:pPr algn="ctr" defTabSz="457153">
              <a:defRPr/>
            </a:pP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Cummulative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Risk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of AMI,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Stroke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or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CV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Death</a:t>
            </a:r>
            <a:endParaRPr lang="es-ES" sz="2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2" name="Llamada rectangular redondeada 1"/>
          <p:cNvSpPr/>
          <p:nvPr/>
        </p:nvSpPr>
        <p:spPr>
          <a:xfrm>
            <a:off x="1398747" y="3515894"/>
            <a:ext cx="1689374" cy="614947"/>
          </a:xfrm>
          <a:prstGeom prst="wedgeRoundRectCallout">
            <a:avLst>
              <a:gd name="adj1" fmla="val -42892"/>
              <a:gd name="adj2" fmla="val 16726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2 CuadroTexto"/>
          <p:cNvSpPr txBox="1"/>
          <p:nvPr/>
        </p:nvSpPr>
        <p:spPr>
          <a:xfrm>
            <a:off x="1398747" y="3447113"/>
            <a:ext cx="1689374" cy="707872"/>
          </a:xfrm>
          <a:prstGeom prst="rect">
            <a:avLst/>
          </a:prstGeom>
          <a:noFill/>
          <a:ln>
            <a:noFill/>
          </a:ln>
        </p:spPr>
        <p:txBody>
          <a:bodyPr wrap="square" lIns="91426" tIns="45713" rIns="91426" bIns="45713">
            <a:spAutoFit/>
          </a:bodyPr>
          <a:lstStyle/>
          <a:p>
            <a:pPr algn="ctr" defTabSz="457153">
              <a:defRPr/>
            </a:pP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Early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intervention</a:t>
            </a:r>
            <a:endParaRPr lang="es-ES" sz="2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8" name="Rectangle 83"/>
          <p:cNvSpPr>
            <a:spLocks noChangeArrowheads="1"/>
          </p:cNvSpPr>
          <p:nvPr/>
        </p:nvSpPr>
        <p:spPr bwMode="auto">
          <a:xfrm>
            <a:off x="4286920" y="3102772"/>
            <a:ext cx="3735481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127000" dist="63500" dir="2700000">
              <a:srgbClr val="00000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38100"/>
            <a:bevelB w="38100" h="381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“Time </a:t>
            </a:r>
            <a:r>
              <a:rPr lang="es-ES" altLang="ja-JP" sz="24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Dependent</a:t>
            </a: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” </a:t>
            </a:r>
            <a:r>
              <a:rPr lang="es-ES" altLang="ja-JP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Benefit</a:t>
            </a:r>
            <a:endParaRPr lang="es-E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398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627188"/>
            <a:ext cx="8837613" cy="4749800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4532313" y="6467475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00"/>
                </a:solidFill>
                <a:latin typeface="Helvetica" charset="0"/>
                <a:cs typeface="Helvetica" charset="0"/>
              </a:rPr>
              <a:t>Abu-Assi E, </a:t>
            </a:r>
            <a:r>
              <a:rPr lang="es-ES" sz="1200" b="1">
                <a:solidFill>
                  <a:srgbClr val="000000"/>
                </a:solidFill>
                <a:latin typeface="Helvetica" charset="0"/>
                <a:cs typeface="Helvetica" charset="0"/>
              </a:rPr>
              <a:t>…, González-Juanatey JR. Rev Esp Cardiol 2015</a:t>
            </a:r>
            <a:endParaRPr lang="en-US" sz="1200" b="1">
              <a:solidFill>
                <a:srgbClr val="00000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0"/>
            <a:ext cx="914400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22" tIns="46542" rIns="92922" bIns="46542">
            <a:spAutoFit/>
          </a:bodyPr>
          <a:lstStyle/>
          <a:p>
            <a:r>
              <a:rPr lang="en-US" sz="3300" b="1" i="1">
                <a:solidFill>
                  <a:srgbClr val="000090"/>
                </a:solidFill>
                <a:latin typeface="Calibri" charset="0"/>
                <a:cs typeface="Calibri" charset="0"/>
              </a:rPr>
              <a:t> AMI, Stroke or CV Death after an ACS. </a:t>
            </a:r>
          </a:p>
          <a:p>
            <a:r>
              <a:rPr lang="en-US" sz="3300" b="1" i="1">
                <a:solidFill>
                  <a:srgbClr val="000090"/>
                </a:solidFill>
                <a:latin typeface="Calibri" charset="0"/>
                <a:cs typeface="Calibri" charset="0"/>
              </a:rPr>
              <a:t>CardioCHUS Registry.</a:t>
            </a:r>
          </a:p>
          <a:p>
            <a:r>
              <a:rPr lang="en-US" sz="2900" i="1">
                <a:solidFill>
                  <a:srgbClr val="000090"/>
                </a:solidFill>
                <a:latin typeface="Calibri" charset="0"/>
                <a:cs typeface="Calibri" charset="0"/>
              </a:rPr>
              <a:t>From 1-year to the complete follow-up</a:t>
            </a:r>
          </a:p>
          <a:p>
            <a:endParaRPr lang="en-US" sz="3300" b="1" i="1">
              <a:solidFill>
                <a:srgbClr val="000090"/>
              </a:solidFill>
              <a:latin typeface="Calibri" charset="0"/>
              <a:cs typeface="Calibri" charset="0"/>
            </a:endParaRPr>
          </a:p>
          <a:p>
            <a:endParaRPr lang="en-US" sz="3300" b="1" i="1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1479550" y="3287713"/>
            <a:ext cx="3690937" cy="70643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lIns="91426" tIns="45713" rIns="91426" bIns="45713">
            <a:spAutoFit/>
          </a:bodyPr>
          <a:lstStyle/>
          <a:p>
            <a:pPr algn="ctr" defTabSz="457153">
              <a:defRPr/>
            </a:pP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Cummulative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Risk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of AMI,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Stroke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or</a:t>
            </a: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CV </a:t>
            </a:r>
            <a:r>
              <a:rPr lang="es-ES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Death</a:t>
            </a:r>
            <a:endParaRPr lang="es-ES" sz="2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6" name="Llamada rectangular redondeada 5"/>
          <p:cNvSpPr/>
          <p:nvPr/>
        </p:nvSpPr>
        <p:spPr>
          <a:xfrm>
            <a:off x="7334341" y="786796"/>
            <a:ext cx="1689374" cy="683728"/>
          </a:xfrm>
          <a:prstGeom prst="wedgeRoundRectCallout">
            <a:avLst>
              <a:gd name="adj1" fmla="val 36240"/>
              <a:gd name="adj2" fmla="val 162914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2 CuadroTexto"/>
          <p:cNvSpPr txBox="1"/>
          <p:nvPr/>
        </p:nvSpPr>
        <p:spPr>
          <a:xfrm>
            <a:off x="7334341" y="773427"/>
            <a:ext cx="1689374" cy="707872"/>
          </a:xfrm>
          <a:prstGeom prst="rect">
            <a:avLst/>
          </a:prstGeom>
          <a:noFill/>
          <a:ln>
            <a:noFill/>
          </a:ln>
        </p:spPr>
        <p:txBody>
          <a:bodyPr wrap="square" lIns="91426" tIns="45713" rIns="91426" bIns="45713">
            <a:spAutoFit/>
          </a:bodyPr>
          <a:lstStyle/>
          <a:p>
            <a:pPr algn="ctr" defTabSz="457153">
              <a:defRPr/>
            </a:pP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30% RRR</a:t>
            </a:r>
          </a:p>
          <a:p>
            <a:pPr algn="ctr" defTabSz="457153">
              <a:defRPr/>
            </a:pP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17.5%</a:t>
            </a:r>
          </a:p>
        </p:txBody>
      </p:sp>
      <p:sp>
        <p:nvSpPr>
          <p:cNvPr id="8" name="Llamada rectangular redondeada 7"/>
          <p:cNvSpPr/>
          <p:nvPr/>
        </p:nvSpPr>
        <p:spPr>
          <a:xfrm>
            <a:off x="6056365" y="2182420"/>
            <a:ext cx="1689374" cy="683728"/>
          </a:xfrm>
          <a:prstGeom prst="wedgeRoundRectCallout">
            <a:avLst>
              <a:gd name="adj1" fmla="val 95589"/>
              <a:gd name="adj2" fmla="val 117944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12 CuadroTexto"/>
          <p:cNvSpPr txBox="1"/>
          <p:nvPr/>
        </p:nvSpPr>
        <p:spPr>
          <a:xfrm>
            <a:off x="6056365" y="2169051"/>
            <a:ext cx="1689374" cy="707872"/>
          </a:xfrm>
          <a:prstGeom prst="rect">
            <a:avLst/>
          </a:prstGeom>
          <a:noFill/>
          <a:ln>
            <a:noFill/>
          </a:ln>
        </p:spPr>
        <p:txBody>
          <a:bodyPr wrap="square" lIns="91426" tIns="45713" rIns="91426" bIns="45713">
            <a:spAutoFit/>
          </a:bodyPr>
          <a:lstStyle/>
          <a:p>
            <a:pPr algn="ctr" defTabSz="457153">
              <a:defRPr/>
            </a:pP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30% RRR</a:t>
            </a:r>
          </a:p>
          <a:p>
            <a:pPr algn="ctr" defTabSz="457153">
              <a:defRPr/>
            </a:pPr>
            <a:r>
              <a:rPr lang="es-E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8.7%</a:t>
            </a:r>
          </a:p>
        </p:txBody>
      </p:sp>
      <p:sp>
        <p:nvSpPr>
          <p:cNvPr id="10" name="Rectangle 83"/>
          <p:cNvSpPr>
            <a:spLocks noChangeArrowheads="1"/>
          </p:cNvSpPr>
          <p:nvPr/>
        </p:nvSpPr>
        <p:spPr bwMode="auto">
          <a:xfrm>
            <a:off x="1170726" y="3073265"/>
            <a:ext cx="3735481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127000" dist="63500" dir="2700000">
              <a:srgbClr val="00000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38100"/>
            <a:bevelB w="38100" h="381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“</a:t>
            </a:r>
            <a:r>
              <a:rPr lang="es-ES" altLang="ja-JP" sz="24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Risk</a:t>
            </a: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 </a:t>
            </a:r>
            <a:r>
              <a:rPr lang="es-ES" altLang="ja-JP" sz="24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Dependent</a:t>
            </a:r>
            <a:r>
              <a:rPr lang="es-ES" altLang="ja-JP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” </a:t>
            </a:r>
            <a:r>
              <a:rPr lang="es-ES" altLang="ja-JP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" charset="0"/>
                <a:cs typeface="Helvetica" charset="0"/>
              </a:rPr>
              <a:t>Benefit</a:t>
            </a:r>
            <a:endParaRPr lang="es-E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589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225" y="1669871"/>
            <a:ext cx="3241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7 Rectángulo redondeado"/>
          <p:cNvSpPr/>
          <p:nvPr/>
        </p:nvSpPr>
        <p:spPr>
          <a:xfrm>
            <a:off x="6364516" y="1771471"/>
            <a:ext cx="1811337" cy="741362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215968"/>
                </a:solidFill>
                <a:latin typeface="Helvetica Light"/>
                <a:ea typeface="MS PGothic" pitchFamily="34" charset="-128"/>
                <a:cs typeface="Helvetica Light"/>
              </a:rPr>
              <a:t>ESTIMATED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215968"/>
                </a:solidFill>
                <a:latin typeface="Helvetica Light"/>
                <a:ea typeface="MS PGothic" pitchFamily="34" charset="-128"/>
                <a:cs typeface="Helvetica Light"/>
              </a:rPr>
              <a:t>EFFICACY</a:t>
            </a:r>
          </a:p>
        </p:txBody>
      </p:sp>
      <p:sp>
        <p:nvSpPr>
          <p:cNvPr id="7" name="7 Rectángulo redondeado"/>
          <p:cNvSpPr/>
          <p:nvPr/>
        </p:nvSpPr>
        <p:spPr>
          <a:xfrm>
            <a:off x="4889412" y="1720671"/>
            <a:ext cx="1811338" cy="741362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b="1" kern="0" dirty="0">
                <a:solidFill>
                  <a:schemeClr val="tx2">
                    <a:lumMod val="50000"/>
                  </a:schemeClr>
                </a:solidFill>
                <a:latin typeface="Helvetica"/>
                <a:ea typeface="MS PGothic" pitchFamily="34" charset="-128"/>
                <a:cs typeface="Helvetica"/>
              </a:rPr>
              <a:t>&gt;75</a:t>
            </a:r>
            <a:r>
              <a:rPr lang="en-GB" sz="3600" b="1" kern="0" dirty="0">
                <a:solidFill>
                  <a:schemeClr val="tx2">
                    <a:lumMod val="50000"/>
                  </a:schemeClr>
                </a:solidFill>
                <a:latin typeface="Helvetica"/>
                <a:ea typeface="MS PGothic" pitchFamily="34" charset="-128"/>
                <a:cs typeface="Helvetica"/>
              </a:rPr>
              <a:t>%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4914749" y="5203202"/>
            <a:ext cx="1811337" cy="739775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>
                <a:solidFill>
                  <a:srgbClr val="10253F"/>
                </a:solidFill>
                <a:latin typeface="Helvetica"/>
                <a:ea typeface="MS PGothic" pitchFamily="34" charset="-128"/>
                <a:cs typeface="Helvetica"/>
              </a:rPr>
              <a:t>21%</a:t>
            </a:r>
          </a:p>
        </p:txBody>
      </p:sp>
      <p:sp>
        <p:nvSpPr>
          <p:cNvPr id="9" name="7 Rectángulo redondeado"/>
          <p:cNvSpPr/>
          <p:nvPr/>
        </p:nvSpPr>
        <p:spPr>
          <a:xfrm>
            <a:off x="6074200" y="5072105"/>
            <a:ext cx="2253108" cy="80803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215968"/>
                </a:solidFill>
                <a:latin typeface="Helvetica Light"/>
                <a:ea typeface="MS PGothic" pitchFamily="34" charset="-128"/>
                <a:cs typeface="Helvetica Light"/>
              </a:rPr>
              <a:t>REAL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215968"/>
                </a:solidFill>
                <a:latin typeface="Helvetica Light"/>
                <a:ea typeface="MS PGothic" pitchFamily="34" charset="-128"/>
                <a:cs typeface="Helvetica Light"/>
              </a:rPr>
              <a:t>EFFECTIVENESS</a:t>
            </a:r>
          </a:p>
        </p:txBody>
      </p:sp>
      <p:pic>
        <p:nvPicPr>
          <p:cNvPr id="10" name="Picture 1" descr="pastillas hoz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93" y="1314264"/>
            <a:ext cx="418941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75" y="2820808"/>
            <a:ext cx="965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75" y="3612971"/>
            <a:ext cx="977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75" y="4405133"/>
            <a:ext cx="977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7 Rectángulo redondeado"/>
          <p:cNvSpPr/>
          <p:nvPr/>
        </p:nvSpPr>
        <p:spPr>
          <a:xfrm>
            <a:off x="1018055" y="1773058"/>
            <a:ext cx="3297238" cy="739775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Patients with cardiovascular events. </a:t>
            </a:r>
            <a:r>
              <a:rPr lang="en-GB" i="1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Treatment Efficacy</a:t>
            </a:r>
          </a:p>
        </p:txBody>
      </p:sp>
      <p:sp>
        <p:nvSpPr>
          <p:cNvPr id="15" name="7 Rectángulo redondeado"/>
          <p:cNvSpPr/>
          <p:nvPr/>
        </p:nvSpPr>
        <p:spPr>
          <a:xfrm>
            <a:off x="1018055" y="2636658"/>
            <a:ext cx="3297238" cy="741363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Patients accessing health care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946618" y="3520896"/>
            <a:ext cx="3295650" cy="741362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Interventions prescribed by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Health care professionals</a:t>
            </a:r>
          </a:p>
        </p:txBody>
      </p:sp>
      <p:sp>
        <p:nvSpPr>
          <p:cNvPr id="17" name="7 Rectángulo redondeado"/>
          <p:cNvSpPr/>
          <p:nvPr/>
        </p:nvSpPr>
        <p:spPr>
          <a:xfrm>
            <a:off x="1018055" y="4313058"/>
            <a:ext cx="3297238" cy="741363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0" dirty="0">
                <a:solidFill>
                  <a:srgbClr val="FFFFFF"/>
                </a:solidFill>
                <a:latin typeface="Helvetica Light"/>
                <a:ea typeface="MS PGothic" pitchFamily="34" charset="-128"/>
                <a:cs typeface="Helvetica Light"/>
              </a:rPr>
              <a:t>Patients adherence</a:t>
            </a:r>
          </a:p>
        </p:txBody>
      </p:sp>
      <p:sp>
        <p:nvSpPr>
          <p:cNvPr id="18" name="7 Rectángulo redondeado"/>
          <p:cNvSpPr/>
          <p:nvPr/>
        </p:nvSpPr>
        <p:spPr>
          <a:xfrm>
            <a:off x="946618" y="5270321"/>
            <a:ext cx="3295650" cy="739775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360" tIns="45680" rIns="91360" bIns="456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kern="0" dirty="0">
                <a:solidFill>
                  <a:srgbClr val="E89223"/>
                </a:solidFill>
                <a:latin typeface="Helvetica"/>
                <a:ea typeface="MS PGothic" pitchFamily="34" charset="-128"/>
                <a:cs typeface="Helvetica"/>
              </a:rPr>
              <a:t>CARDIOVASCULAR EVENTS</a:t>
            </a:r>
            <a:endParaRPr lang="en-GB" kern="0" dirty="0">
              <a:solidFill>
                <a:srgbClr val="E89223"/>
              </a:solidFill>
              <a:latin typeface="Helvetica"/>
              <a:ea typeface="MS PGothic" pitchFamily="34" charset="-128"/>
              <a:cs typeface="Helvetica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1562720" y="6447956"/>
            <a:ext cx="60185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i="1" dirty="0">
                <a:solidFill>
                  <a:srgbClr val="FF0000"/>
                </a:solidFill>
                <a:ea typeface="MS PGothic" pitchFamily="34" charset="-128"/>
              </a:rPr>
              <a:t>GLOBAL HEART, VOL. 10, NO. 2, 2015. </a:t>
            </a:r>
            <a:r>
              <a:rPr lang="es-ES" sz="1100" i="1" dirty="0">
                <a:solidFill>
                  <a:srgbClr val="FF0000"/>
                </a:solidFill>
                <a:ea typeface="MS PGothic" pitchFamily="34" charset="-128"/>
              </a:rPr>
              <a:t>June 2015: 99-110</a:t>
            </a:r>
          </a:p>
        </p:txBody>
      </p:sp>
      <p:sp>
        <p:nvSpPr>
          <p:cNvPr id="21" name="Rectangle 5"/>
          <p:cNvSpPr/>
          <p:nvPr/>
        </p:nvSpPr>
        <p:spPr>
          <a:xfrm>
            <a:off x="327546" y="24665"/>
            <a:ext cx="857079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rgbClr val="10253F"/>
                </a:solidFill>
                <a:latin typeface="Calibri" panose="020F0502020204030204" pitchFamily="34" charset="0"/>
              </a:rPr>
              <a:t>WHY ARE WE FAILING TO IMPLEMENT KNOWLEDGE: A GLOBAL GAP IN TREATMENT OF CARDIVOVASCULAR DISEASE</a:t>
            </a:r>
          </a:p>
          <a:p>
            <a:pPr algn="ctr">
              <a:defRPr/>
            </a:pPr>
            <a:r>
              <a:rPr lang="en-US" sz="2800" b="1" i="1" kern="0" dirty="0">
                <a:solidFill>
                  <a:srgbClr val="FF0000"/>
                </a:solidFill>
                <a:latin typeface="Calibri" panose="020F0502020204030204" pitchFamily="34" charset="0"/>
              </a:rPr>
              <a:t>The Case of SECONDARY PREVENTION</a:t>
            </a:r>
          </a:p>
        </p:txBody>
      </p:sp>
    </p:spTree>
    <p:extLst>
      <p:ext uri="{BB962C8B-B14F-4D97-AF65-F5344CB8AC3E}">
        <p14:creationId xmlns:p14="http://schemas.microsoft.com/office/powerpoint/2010/main" val="25631891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 bwMode="auto">
          <a:xfrm>
            <a:off x="457200" y="124102"/>
            <a:ext cx="8229600" cy="61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cap="small" dirty="0">
                <a:solidFill>
                  <a:sysClr val="windowText" lastClr="000000"/>
                </a:solidFill>
                <a:latin typeface="Calibri"/>
              </a:rPr>
              <a:t>SUMMARY</a:t>
            </a:r>
            <a:r>
              <a:rPr kumimoji="0" lang="es-ES" sz="3600" b="1" i="0" u="none" strike="noStrike" kern="1200" cap="sm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/ CONCLUSIONS</a:t>
            </a: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246982" y="938528"/>
            <a:ext cx="8660536" cy="5086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“Time</a:t>
            </a:r>
            <a:r>
              <a:rPr kumimoji="0" lang="en-US" sz="2400" b="0" i="1" u="none" strike="noStrike" kern="1200" cap="none" spc="0" normalizeH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and Risk Dependent Benefit”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Cardiovascular Risk Reduction. Early and long-term interventions.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</a:t>
            </a: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Risk Assessment and Approach as Clinical Priorities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Life-style changes, Thrombotic Risk, BP, LDL-c, </a:t>
            </a:r>
            <a:r>
              <a:rPr lang="en-US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</a:t>
            </a: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-metabolic and inflammation as the </a:t>
            </a:r>
            <a:r>
              <a:rPr lang="en-US" sz="2400" i="1" dirty="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Targets</a:t>
            </a: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“Get with the Guidelines” </a:t>
            </a: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Physicians and </a:t>
            </a:r>
            <a:r>
              <a:rPr lang="en-US" sz="2400" i="1" dirty="0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“Get with the life-style changes and prescriptions”</a:t>
            </a:r>
            <a:r>
              <a:rPr lang="en-US" sz="2400" i="1" dirty="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Patients as the </a:t>
            </a:r>
            <a:r>
              <a:rPr lang="en-US" sz="2400" i="1" dirty="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Goal.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085929" y="6642556"/>
            <a:ext cx="305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SAES.ALI.18.10.1377 Noviembre 2018</a:t>
            </a:r>
          </a:p>
        </p:txBody>
      </p:sp>
    </p:spTree>
    <p:extLst>
      <p:ext uri="{BB962C8B-B14F-4D97-AF65-F5344CB8AC3E}">
        <p14:creationId xmlns:p14="http://schemas.microsoft.com/office/powerpoint/2010/main" val="410368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347A6747-21D1-AD45-B0B9-ECEC7CF029A7}"/>
              </a:ext>
            </a:extLst>
          </p:cNvPr>
          <p:cNvGrpSpPr/>
          <p:nvPr/>
        </p:nvGrpSpPr>
        <p:grpSpPr>
          <a:xfrm>
            <a:off x="366612" y="907757"/>
            <a:ext cx="8562986" cy="5479365"/>
            <a:chOff x="1959429" y="204402"/>
            <a:chExt cx="8535352" cy="665359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710C80EF-1D93-1B40-972B-774136E8E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9429" y="204402"/>
              <a:ext cx="8535352" cy="6653598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2" name="Rectángulo redondeado 1">
              <a:extLst>
                <a:ext uri="{FF2B5EF4-FFF2-40B4-BE49-F238E27FC236}">
                  <a16:creationId xmlns:a16="http://schemas.microsoft.com/office/drawing/2014/main" id="{7D3694B5-F4D7-1F4D-BC15-28C6596955D6}"/>
                </a:ext>
              </a:extLst>
            </p:cNvPr>
            <p:cNvSpPr/>
            <p:nvPr/>
          </p:nvSpPr>
          <p:spPr>
            <a:xfrm>
              <a:off x="1959429" y="204402"/>
              <a:ext cx="442601" cy="23015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4F33D3F5-2CC2-304B-8354-4B0580B4F61A}"/>
              </a:ext>
            </a:extLst>
          </p:cNvPr>
          <p:cNvSpPr/>
          <p:nvPr/>
        </p:nvSpPr>
        <p:spPr>
          <a:xfrm>
            <a:off x="6247053" y="6442541"/>
            <a:ext cx="2682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err="1"/>
              <a:t>Patel</a:t>
            </a:r>
            <a:r>
              <a:rPr lang="es-ES" sz="1600" dirty="0"/>
              <a:t> K et al. </a:t>
            </a:r>
            <a:r>
              <a:rPr lang="es-ES" sz="1600" dirty="0" err="1"/>
              <a:t>Circulation</a:t>
            </a:r>
            <a:r>
              <a:rPr lang="es-ES" sz="1600" dirty="0"/>
              <a:t> 2018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0" y="68249"/>
            <a:ext cx="9144000" cy="61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3600" b="1" cap="small" dirty="0" err="1">
                <a:solidFill>
                  <a:prstClr val="black"/>
                </a:solidFill>
                <a:latin typeface="Calibri"/>
              </a:rPr>
              <a:t>Secondary</a:t>
            </a:r>
            <a:r>
              <a:rPr lang="es-ES" sz="3600" b="1" cap="small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3600" b="1" cap="small" dirty="0" err="1">
                <a:solidFill>
                  <a:prstClr val="black"/>
                </a:solidFill>
                <a:latin typeface="Calibri"/>
              </a:rPr>
              <a:t>Prevention</a:t>
            </a:r>
            <a:r>
              <a:rPr lang="es-ES" sz="3600" b="1" cap="small" dirty="0">
                <a:solidFill>
                  <a:prstClr val="black"/>
                </a:solidFill>
                <a:latin typeface="Calibri"/>
              </a:rPr>
              <a:t>. </a:t>
            </a:r>
            <a:r>
              <a:rPr lang="es-ES" sz="3600" b="1" cap="small" dirty="0" err="1">
                <a:solidFill>
                  <a:prstClr val="black"/>
                </a:solidFill>
                <a:latin typeface="Calibri"/>
              </a:rPr>
              <a:t>Precision</a:t>
            </a:r>
            <a:r>
              <a:rPr lang="es-ES" sz="3600" b="1" cap="small" dirty="0">
                <a:solidFill>
                  <a:prstClr val="black"/>
                </a:solidFill>
                <a:latin typeface="Calibri"/>
              </a:rPr>
              <a:t> Medicine</a:t>
            </a:r>
          </a:p>
        </p:txBody>
      </p:sp>
      <p:sp>
        <p:nvSpPr>
          <p:cNvPr id="8" name="CuadroTexto 1"/>
          <p:cNvSpPr txBox="1"/>
          <p:nvPr/>
        </p:nvSpPr>
        <p:spPr>
          <a:xfrm>
            <a:off x="3087948" y="2272455"/>
            <a:ext cx="4208575" cy="338554"/>
          </a:xfrm>
          <a:prstGeom prst="rect">
            <a:avLst/>
          </a:prstGeom>
          <a:solidFill>
            <a:srgbClr val="E6E6E6"/>
          </a:solidFill>
          <a:ln w="28575">
            <a:solidFill>
              <a:srgbClr val="BBE0E3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>
                <a:solidFill>
                  <a:prstClr val="black"/>
                </a:solidFill>
                <a:latin typeface="Calibri"/>
              </a:rPr>
              <a:t>LIFE STYLE, </a:t>
            </a: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guideline-directed</a:t>
            </a:r>
            <a:r>
              <a:rPr lang="es-ES" sz="1600" b="1" kern="0" dirty="0">
                <a:solidFill>
                  <a:prstClr val="black"/>
                </a:solidFill>
                <a:latin typeface="Calibri"/>
              </a:rPr>
              <a:t> medical </a:t>
            </a: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therapy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CuadroTexto 1"/>
          <p:cNvSpPr txBox="1"/>
          <p:nvPr/>
        </p:nvSpPr>
        <p:spPr>
          <a:xfrm>
            <a:off x="1472249" y="3097269"/>
            <a:ext cx="1316866" cy="33855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Lipoproteins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CuadroTexto 1"/>
          <p:cNvSpPr txBox="1"/>
          <p:nvPr/>
        </p:nvSpPr>
        <p:spPr>
          <a:xfrm>
            <a:off x="2919593" y="3097269"/>
            <a:ext cx="1463299" cy="33855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Inflammation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CuadroTexto 1"/>
          <p:cNvSpPr txBox="1"/>
          <p:nvPr/>
        </p:nvSpPr>
        <p:spPr>
          <a:xfrm>
            <a:off x="4503904" y="3097269"/>
            <a:ext cx="1310899" cy="33855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Metabolism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CuadroTexto 1"/>
          <p:cNvSpPr txBox="1"/>
          <p:nvPr/>
        </p:nvSpPr>
        <p:spPr>
          <a:xfrm>
            <a:off x="6138024" y="3097269"/>
            <a:ext cx="1158499" cy="33855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Platelets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CuadroTexto 1"/>
          <p:cNvSpPr txBox="1"/>
          <p:nvPr/>
        </p:nvSpPr>
        <p:spPr>
          <a:xfrm>
            <a:off x="7558002" y="3106083"/>
            <a:ext cx="1267578" cy="33855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kern="0" dirty="0" err="1">
                <a:solidFill>
                  <a:prstClr val="black"/>
                </a:solidFill>
                <a:latin typeface="Calibri"/>
              </a:rPr>
              <a:t>Coagulation</a:t>
            </a:r>
            <a:endParaRPr lang="es-ES" sz="1600" b="1" kern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7536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uadroTexto 5"/>
          <p:cNvSpPr txBox="1">
            <a:spLocks noChangeArrowheads="1"/>
          </p:cNvSpPr>
          <p:nvPr/>
        </p:nvSpPr>
        <p:spPr bwMode="auto">
          <a:xfrm>
            <a:off x="163513" y="42863"/>
            <a:ext cx="8242300" cy="5222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2800" b="1">
                <a:solidFill>
                  <a:schemeClr val="bg1"/>
                </a:solidFill>
                <a:latin typeface="Calibri" charset="0"/>
                <a:cs typeface="Calibri" charset="0"/>
              </a:rPr>
              <a:t>IHD 2ªPrev. An Extraordinary Journey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001150"/>
              </p:ext>
            </p:extLst>
          </p:nvPr>
        </p:nvGraphicFramePr>
        <p:xfrm>
          <a:off x="248127" y="807180"/>
          <a:ext cx="7405757" cy="581996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63500" dir="2700000" algn="tl" rotWithShape="0">
                    <a:srgbClr val="000000">
                      <a:alpha val="43000"/>
                    </a:srgbClr>
                  </a:outerShdw>
                </a:effectLst>
                <a:tableStyleId>{793D81CF-94F2-401A-BA57-92F5A7B2D0C5}</a:tableStyleId>
              </a:tblPr>
              <a:tblGrid>
                <a:gridCol w="3436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9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Innovation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Year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Impact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B-Blockers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baseline="0" dirty="0">
                          <a:latin typeface="Calibri"/>
                          <a:cs typeface="Calibri"/>
                        </a:rPr>
                        <a:t>70´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ASA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80´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Life-style changes/Rehab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70-15´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     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ACE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Ih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80-90´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Statins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90´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Empa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Canaglifocin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Liragutide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16´</a:t>
                      </a:r>
                      <a:r>
                        <a:rPr lang="en-US" sz="2000" b="0" baseline="0" dirty="0">
                          <a:latin typeface="Calibri"/>
                          <a:cs typeface="Calibri"/>
                        </a:rPr>
                        <a:t> 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/mortality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Revasc</a:t>
                      </a:r>
                      <a:r>
                        <a:rPr lang="en-US" sz="2000" b="0" baseline="0" dirty="0">
                          <a:latin typeface="Calibri"/>
                          <a:cs typeface="Calibri"/>
                        </a:rPr>
                        <a:t> (subgroups)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00´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iPCSK9</a:t>
                      </a:r>
                      <a:r>
                        <a:rPr lang="en-US" sz="2000" b="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="0" baseline="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800" b="0" baseline="0" dirty="0" err="1">
                          <a:latin typeface="Calibri"/>
                          <a:cs typeface="Calibri"/>
                        </a:rPr>
                        <a:t>Evolocumab</a:t>
                      </a:r>
                      <a:r>
                        <a:rPr lang="en-US" sz="1800" b="0" baseline="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lang="en-US" sz="1800" b="0" baseline="0" dirty="0" err="1">
                          <a:latin typeface="Calibri"/>
                          <a:cs typeface="Calibri"/>
                        </a:rPr>
                        <a:t>Alirocumab</a:t>
                      </a:r>
                      <a:r>
                        <a:rPr lang="en-US" sz="1800" b="0" baseline="0" dirty="0">
                          <a:latin typeface="Calibri"/>
                          <a:cs typeface="Calibri"/>
                        </a:rPr>
                        <a:t>)</a:t>
                      </a:r>
                      <a:endParaRPr lang="en-US" sz="18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17´/18’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Rivaroxaban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17´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Ticagrelor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15´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49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Ezetimibe</a:t>
                      </a:r>
                      <a:endParaRPr lang="en-US" sz="2000" b="0" dirty="0">
                        <a:latin typeface="Calibri"/>
                        <a:cs typeface="Calibri"/>
                      </a:endParaRP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alibri"/>
                          <a:cs typeface="Calibri"/>
                        </a:rPr>
                        <a:t>15´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alibri"/>
                          <a:cs typeface="Calibri"/>
                        </a:rPr>
                        <a:t>      </a:t>
                      </a:r>
                      <a:r>
                        <a:rPr lang="en-US" sz="2000" b="0" dirty="0" err="1">
                          <a:latin typeface="Calibri"/>
                          <a:cs typeface="Calibri"/>
                        </a:rPr>
                        <a:t>Morbi</a:t>
                      </a:r>
                      <a:r>
                        <a:rPr lang="en-US" sz="2000" b="0" dirty="0">
                          <a:latin typeface="Calibri"/>
                          <a:cs typeface="Calibri"/>
                        </a:rPr>
                        <a:t>-mortality</a:t>
                      </a:r>
                    </a:p>
                  </a:txBody>
                  <a:tcPr marL="81280" marR="812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Down Arrow 5"/>
          <p:cNvSpPr/>
          <p:nvPr/>
        </p:nvSpPr>
        <p:spPr bwMode="auto">
          <a:xfrm>
            <a:off x="5148263" y="1414463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5148263" y="1903413"/>
            <a:ext cx="309562" cy="277812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148263" y="2381250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5148263" y="2884488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5148263" y="3362325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5148263" y="3840163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5148263" y="4333875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5148263" y="4799013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5148263" y="5286375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5148263" y="5805488"/>
            <a:ext cx="309562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7380288" y="836613"/>
            <a:ext cx="1800225" cy="587375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31750" dist="107763" dir="2700000" algn="ctr" rotWithShape="0">
              <a:schemeClr val="tx1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83525" y="981075"/>
            <a:ext cx="746125" cy="957263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10</a:t>
            </a:r>
          </a:p>
          <a:p>
            <a:pPr algn="ctr">
              <a:defRPr/>
            </a:pP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%/y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83525" y="5349875"/>
            <a:ext cx="746125" cy="957263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</a:t>
            </a:r>
          </a:p>
          <a:p>
            <a:pPr algn="ctr">
              <a:defRPr/>
            </a:pP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%/y</a:t>
            </a:r>
          </a:p>
        </p:txBody>
      </p:sp>
      <p:sp>
        <p:nvSpPr>
          <p:cNvPr id="19" name="Down Arrow 18"/>
          <p:cNvSpPr/>
          <p:nvPr/>
        </p:nvSpPr>
        <p:spPr bwMode="auto">
          <a:xfrm>
            <a:off x="5162550" y="6243638"/>
            <a:ext cx="309563" cy="279400"/>
          </a:xfrm>
          <a:prstGeom prst="downArrow">
            <a:avLst/>
          </a:prstGeom>
          <a:solidFill>
            <a:srgbClr val="8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/>
            </a:outerShdw>
          </a:effectLst>
        </p:spPr>
        <p:txBody>
          <a:bodyPr lIns="91430" tIns="45715" rIns="91430" bIns="45715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761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9350"/>
            <a:ext cx="9144000" cy="472054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94675" y="148143"/>
            <a:ext cx="8724396" cy="1200329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it-IT" sz="3600" dirty="0" err="1">
                <a:solidFill>
                  <a:srgbClr val="000000"/>
                </a:solidFill>
                <a:latin typeface="Helvetica"/>
                <a:cs typeface="Helvetica"/>
              </a:rPr>
              <a:t>Change</a:t>
            </a:r>
            <a:r>
              <a:rPr lang="it-IT" sz="3600" dirty="0">
                <a:solidFill>
                  <a:srgbClr val="000000"/>
                </a:solidFill>
                <a:latin typeface="Helvetica"/>
                <a:cs typeface="Helvetica"/>
              </a:rPr>
              <a:t> in </a:t>
            </a:r>
            <a:r>
              <a:rPr lang="it-IT" sz="3600" dirty="0" err="1">
                <a:solidFill>
                  <a:srgbClr val="000000"/>
                </a:solidFill>
                <a:latin typeface="Helvetica"/>
                <a:cs typeface="Helvetica"/>
              </a:rPr>
              <a:t>Physical</a:t>
            </a:r>
            <a:r>
              <a:rPr lang="it-IT" sz="3600" dirty="0">
                <a:solidFill>
                  <a:srgbClr val="000000"/>
                </a:solidFill>
                <a:latin typeface="Helvetica"/>
                <a:cs typeface="Helvetica"/>
              </a:rPr>
              <a:t> Activity Level and </a:t>
            </a:r>
            <a:r>
              <a:rPr lang="it-IT" sz="3600" dirty="0" err="1">
                <a:solidFill>
                  <a:srgbClr val="000000"/>
                </a:solidFill>
                <a:latin typeface="Helvetica"/>
                <a:cs typeface="Helvetica"/>
              </a:rPr>
              <a:t>Mortality</a:t>
            </a:r>
            <a:r>
              <a:rPr lang="it-IT" sz="3600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Helvetica"/>
                <a:cs typeface="Helvetica"/>
              </a:rPr>
              <a:t>Risk</a:t>
            </a:r>
            <a:endParaRPr lang="it-IT" sz="36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18126" y="2445258"/>
            <a:ext cx="830868" cy="347796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7926956" y="2443346"/>
            <a:ext cx="830868" cy="347796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Llamada ovalada 1"/>
          <p:cNvSpPr/>
          <p:nvPr/>
        </p:nvSpPr>
        <p:spPr>
          <a:xfrm>
            <a:off x="4017217" y="745511"/>
            <a:ext cx="3009461" cy="1283932"/>
          </a:xfrm>
          <a:prstGeom prst="wedgeEllipseCallout">
            <a:avLst>
              <a:gd name="adj1" fmla="val -73167"/>
              <a:gd name="adj2" fmla="val 101927"/>
            </a:avLst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4310929" y="914787"/>
            <a:ext cx="240452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In 2018, </a:t>
            </a:r>
            <a:r>
              <a:rPr lang="it-IT" sz="2000" b="1" dirty="0" err="1">
                <a:solidFill>
                  <a:srgbClr val="FFFFFF"/>
                </a:solidFill>
                <a:latin typeface="Helvetica"/>
                <a:cs typeface="Helvetica"/>
              </a:rPr>
              <a:t>exercise</a:t>
            </a: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latin typeface="Helvetica"/>
                <a:cs typeface="Helvetica"/>
              </a:rPr>
              <a:t>is</a:t>
            </a: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 the </a:t>
            </a:r>
            <a:r>
              <a:rPr lang="it-IT" sz="2000" b="1" dirty="0" err="1">
                <a:solidFill>
                  <a:srgbClr val="FFFFFF"/>
                </a:solidFill>
                <a:latin typeface="Helvetica"/>
                <a:cs typeface="Helvetica"/>
              </a:rPr>
              <a:t>most</a:t>
            </a: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latin typeface="Helvetica"/>
                <a:cs typeface="Helvetica"/>
              </a:rPr>
              <a:t>potent</a:t>
            </a: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latin typeface="Helvetica"/>
                <a:cs typeface="Helvetica"/>
              </a:rPr>
              <a:t>drug</a:t>
            </a:r>
            <a:r>
              <a:rPr lang="it-IT" sz="2000" b="1" dirty="0">
                <a:solidFill>
                  <a:srgbClr val="FFFFFF"/>
                </a:solidFill>
                <a:latin typeface="Helvetica"/>
                <a:cs typeface="Helvetica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971314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318" y="667327"/>
            <a:ext cx="5461000" cy="54864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ectângulo 8"/>
          <p:cNvSpPr/>
          <p:nvPr/>
        </p:nvSpPr>
        <p:spPr>
          <a:xfrm>
            <a:off x="47920" y="119827"/>
            <a:ext cx="3127080" cy="4636899"/>
          </a:xfrm>
          <a:prstGeom prst="rect">
            <a:avLst/>
          </a:prstGeom>
          <a:solidFill>
            <a:srgbClr val="10253F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Prevention (HIGH RISK) of CV disease with a </a:t>
            </a:r>
            <a:r>
              <a:rPr lang="en-US" sz="3200" b="1" cap="small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mediterranean</a:t>
            </a:r>
            <a:r>
              <a:rPr lang="en-US" sz="3200" b="1" cap="smal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diet supplemented with extra-virgin olive oil or nuts. PREDIMED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0" y="5980647"/>
            <a:ext cx="3175000" cy="27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200" b="1" dirty="0" err="1">
                <a:latin typeface="Helvetica" charset="0"/>
                <a:cs typeface="Helvetica" charset="0"/>
              </a:rPr>
              <a:t>Estruch</a:t>
            </a:r>
            <a:r>
              <a:rPr lang="es-ES" sz="1200" b="1" dirty="0">
                <a:latin typeface="Helvetica" charset="0"/>
                <a:cs typeface="Helvetica" charset="0"/>
              </a:rPr>
              <a:t> R, et al. NEJM 2018; June 13.</a:t>
            </a:r>
            <a:endParaRPr lang="en-US" sz="1200" b="1" dirty="0">
              <a:latin typeface="Helvetica" charset="0"/>
              <a:cs typeface="Helvetica" charset="0"/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3373846" y="761490"/>
            <a:ext cx="4743638" cy="36933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800" b="1" dirty="0" err="1">
                <a:solidFill>
                  <a:srgbClr val="000000"/>
                </a:solidFill>
                <a:latin typeface="Helvetica"/>
                <a:cs typeface="Helvetica"/>
              </a:rPr>
              <a:t>Primary</a:t>
            </a:r>
            <a:r>
              <a:rPr lang="it-IT" sz="1800" b="1" dirty="0">
                <a:solidFill>
                  <a:srgbClr val="000000"/>
                </a:solidFill>
                <a:latin typeface="Helvetica"/>
                <a:cs typeface="Helvetica"/>
              </a:rPr>
              <a:t> End Point (AMI, </a:t>
            </a:r>
            <a:r>
              <a:rPr lang="it-IT" sz="1800" b="1" dirty="0" err="1">
                <a:solidFill>
                  <a:srgbClr val="000000"/>
                </a:solidFill>
                <a:latin typeface="Helvetica"/>
                <a:cs typeface="Helvetica"/>
              </a:rPr>
              <a:t>stroke</a:t>
            </a:r>
            <a:r>
              <a:rPr lang="it-IT" sz="1800" b="1" dirty="0">
                <a:solidFill>
                  <a:srgbClr val="000000"/>
                </a:solidFill>
                <a:latin typeface="Helvetica"/>
                <a:cs typeface="Helvetica"/>
              </a:rPr>
              <a:t>, CV </a:t>
            </a:r>
            <a:r>
              <a:rPr lang="it-IT" sz="1800" b="1" dirty="0" err="1">
                <a:solidFill>
                  <a:srgbClr val="000000"/>
                </a:solidFill>
                <a:latin typeface="Helvetica"/>
                <a:cs typeface="Helvetica"/>
              </a:rPr>
              <a:t>death</a:t>
            </a:r>
            <a:r>
              <a:rPr lang="it-IT" sz="1800" b="1" dirty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</a:p>
        </p:txBody>
      </p:sp>
      <p:sp>
        <p:nvSpPr>
          <p:cNvPr id="8" name="Llamada ovalada 7"/>
          <p:cNvSpPr/>
          <p:nvPr/>
        </p:nvSpPr>
        <p:spPr>
          <a:xfrm>
            <a:off x="3824443" y="5451704"/>
            <a:ext cx="3009461" cy="1283932"/>
          </a:xfrm>
          <a:prstGeom prst="wedgeEllipseCallout">
            <a:avLst>
              <a:gd name="adj1" fmla="val -102558"/>
              <a:gd name="adj2" fmla="val -107401"/>
            </a:avLst>
          </a:prstGeom>
          <a:solidFill>
            <a:srgbClr val="1025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118155" y="5575619"/>
            <a:ext cx="240452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mr-IN" sz="2000" b="1" dirty="0">
                <a:solidFill>
                  <a:schemeClr val="bg1"/>
                </a:solidFill>
                <a:latin typeface="Helvetica"/>
                <a:cs typeface="Helvetica"/>
              </a:rPr>
              <a:t>…</a:t>
            </a:r>
            <a:r>
              <a:rPr lang="es-ES_tradnl" sz="2000" b="1" dirty="0">
                <a:solidFill>
                  <a:schemeClr val="bg1"/>
                </a:solidFill>
                <a:latin typeface="Helvetica"/>
                <a:cs typeface="Helvetica"/>
              </a:rPr>
              <a:t> and </a:t>
            </a:r>
            <a:r>
              <a:rPr lang="es-ES_tradnl" sz="2000" b="1" dirty="0" err="1">
                <a:solidFill>
                  <a:schemeClr val="bg1"/>
                </a:solidFill>
                <a:latin typeface="Helvetica"/>
                <a:cs typeface="Helvetica"/>
              </a:rPr>
              <a:t>Mediterranean</a:t>
            </a:r>
            <a:r>
              <a:rPr lang="es-ES_tradnl" sz="2000" b="1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s-ES_tradnl" sz="2000" b="1" dirty="0" err="1">
                <a:solidFill>
                  <a:schemeClr val="bg1"/>
                </a:solidFill>
                <a:latin typeface="Helvetica"/>
                <a:cs typeface="Helvetica"/>
              </a:rPr>
              <a:t>diet</a:t>
            </a:r>
            <a:r>
              <a:rPr lang="it-IT" sz="2000" b="1" dirty="0">
                <a:solidFill>
                  <a:schemeClr val="bg1"/>
                </a:solidFill>
                <a:latin typeface="Helvetica"/>
                <a:cs typeface="Helvetica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745263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87" y="161995"/>
            <a:ext cx="3908349" cy="1566095"/>
          </a:xfrm>
          <a:prstGeom prst="rect">
            <a:avLst/>
          </a:prstGeom>
          <a:ln w="12700">
            <a:solidFill>
              <a:srgbClr val="10253F"/>
            </a:solidFill>
            <a:miter lim="400000"/>
          </a:ln>
        </p:spPr>
      </p:pic>
      <p:pic>
        <p:nvPicPr>
          <p:cNvPr id="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6844" y="2059331"/>
            <a:ext cx="7449077" cy="4479043"/>
          </a:xfrm>
          <a:prstGeom prst="rect">
            <a:avLst/>
          </a:prstGeom>
          <a:ln w="12700">
            <a:solidFill>
              <a:srgbClr val="10253F"/>
            </a:solidFill>
            <a:miter lim="400000"/>
          </a:ln>
        </p:spPr>
      </p:pic>
      <p:pic>
        <p:nvPicPr>
          <p:cNvPr id="6" name="image2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0777" y="1728090"/>
            <a:ext cx="7183504" cy="4261130"/>
          </a:xfrm>
          <a:prstGeom prst="rect">
            <a:avLst/>
          </a:prstGeom>
          <a:solidFill>
            <a:srgbClr val="FFFFFF"/>
          </a:solidFill>
          <a:ln w="12700">
            <a:solidFill>
              <a:srgbClr val="10253F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95212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B6916E2FA23742BB0CC296FD5401EC" ma:contentTypeVersion="7" ma:contentTypeDescription="Crear nuevo documento." ma:contentTypeScope="" ma:versionID="01606be6a33336ebb836a0a6917c718f">
  <xsd:schema xmlns:xsd="http://www.w3.org/2001/XMLSchema" xmlns:xs="http://www.w3.org/2001/XMLSchema" xmlns:p="http://schemas.microsoft.com/office/2006/metadata/properties" xmlns:ns2="0a48318d-56ff-4603-8304-03c521e24ef5" targetNamespace="http://schemas.microsoft.com/office/2006/metadata/properties" ma:root="true" ma:fieldsID="ca36339ee7bf3ca378c0f5924813b635" ns2:_="">
    <xsd:import namespace="0a48318d-56ff-4603-8304-03c521e24e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48318d-56ff-4603-8304-03c521e24e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454388-7E2D-4E7D-A023-F5981E0060C2}"/>
</file>

<file path=customXml/itemProps2.xml><?xml version="1.0" encoding="utf-8"?>
<ds:datastoreItem xmlns:ds="http://schemas.openxmlformats.org/officeDocument/2006/customXml" ds:itemID="{2B8A52A9-A55B-49CD-A227-F686C5CB984C}"/>
</file>

<file path=customXml/itemProps3.xml><?xml version="1.0" encoding="utf-8"?>
<ds:datastoreItem xmlns:ds="http://schemas.openxmlformats.org/officeDocument/2006/customXml" ds:itemID="{681FE007-5C92-4C50-989A-D8D677C2A4BF}"/>
</file>

<file path=docProps/app.xml><?xml version="1.0" encoding="utf-8"?>
<Properties xmlns="http://schemas.openxmlformats.org/officeDocument/2006/extended-properties" xmlns:vt="http://schemas.openxmlformats.org/officeDocument/2006/docPropsVTypes">
  <TotalTime>9552</TotalTime>
  <Words>1786</Words>
  <Application>Microsoft Office PowerPoint</Application>
  <PresentationFormat>Presentación en pantalla (4:3)</PresentationFormat>
  <Paragraphs>485</Paragraphs>
  <Slides>46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6" baseType="lpstr">
      <vt:lpstr>ＭＳ Ｐゴシック</vt:lpstr>
      <vt:lpstr>ＭＳ Ｐゴシック</vt:lpstr>
      <vt:lpstr>Arial</vt:lpstr>
      <vt:lpstr>Calibri</vt:lpstr>
      <vt:lpstr>Helvetica</vt:lpstr>
      <vt:lpstr>Helvetica Light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Ramon Gonzalez Juanatey</dc:creator>
  <cp:lastModifiedBy>Rosa Bugella</cp:lastModifiedBy>
  <cp:revision>159</cp:revision>
  <dcterms:created xsi:type="dcterms:W3CDTF">2018-05-30T11:02:51Z</dcterms:created>
  <dcterms:modified xsi:type="dcterms:W3CDTF">2018-12-04T14:11:43Z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-1489777505</vt:i4>
  </property>
  <property fmtid="{D5CDD505-2E9C-101B-9397-08002B2CF9AE}" pid="3" name="_NewReviewCycle">
    <vt:lpwstr/>
  </property>
  <property fmtid="{D5CDD505-2E9C-101B-9397-08002B2CF9AE}" pid="4" name="_EmailSubject">
    <vt:lpwstr>PPT Juanatey</vt:lpwstr>
  </property>
  <property fmtid="{D5CDD505-2E9C-101B-9397-08002B2CF9AE}" pid="5" name="_AuthorEmail">
    <vt:lpwstr>Lara.Carreter@sanofi.com</vt:lpwstr>
  </property>
  <property fmtid="{D5CDD505-2E9C-101B-9397-08002B2CF9AE}" pid="6" name="_AuthorEmailDisplayName">
    <vt:lpwstr>Carreter Mauri, Lara /ES</vt:lpwstr>
  </property>
  <property fmtid="{D5CDD505-2E9C-101B-9397-08002B2CF9AE}" pid="7" name="ContentTypeId">
    <vt:lpwstr>0x0101002EB6916E2FA23742BB0CC296FD5401EC</vt:lpwstr>
  </property>
</Properties>
</file>