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4"/>
  </p:notesMasterIdLst>
  <p:sldIdLst>
    <p:sldId id="256" r:id="rId2"/>
    <p:sldId id="284" r:id="rId3"/>
    <p:sldId id="288" r:id="rId4"/>
    <p:sldId id="283" r:id="rId5"/>
    <p:sldId id="261" r:id="rId6"/>
    <p:sldId id="278" r:id="rId7"/>
    <p:sldId id="262" r:id="rId8"/>
    <p:sldId id="263" r:id="rId9"/>
    <p:sldId id="279" r:id="rId10"/>
    <p:sldId id="275" r:id="rId11"/>
    <p:sldId id="265" r:id="rId12"/>
    <p:sldId id="266" r:id="rId13"/>
    <p:sldId id="264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89" r:id="rId23"/>
    <p:sldId id="259" r:id="rId24"/>
    <p:sldId id="280" r:id="rId25"/>
    <p:sldId id="281" r:id="rId26"/>
    <p:sldId id="290" r:id="rId27"/>
    <p:sldId id="292" r:id="rId28"/>
    <p:sldId id="286" r:id="rId29"/>
    <p:sldId id="291" r:id="rId30"/>
    <p:sldId id="287" r:id="rId31"/>
    <p:sldId id="285" r:id="rId32"/>
    <p:sldId id="282" r:id="rId33"/>
  </p:sldIdLst>
  <p:sldSz cx="9144000" cy="5143500" type="screen16x9"/>
  <p:notesSz cx="6858000" cy="9144000"/>
  <p:defaultTextStyle>
    <a:defPPr>
      <a:defRPr lang="es-E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464E"/>
    <a:srgbClr val="0C2F2F"/>
    <a:srgbClr val="BDCD51"/>
    <a:srgbClr val="8FA832"/>
    <a:srgbClr val="6D8D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05"/>
    <p:restoredTop sz="94629"/>
  </p:normalViewPr>
  <p:slideViewPr>
    <p:cSldViewPr snapToGrid="0" snapToObjects="1">
      <p:cViewPr varScale="1">
        <p:scale>
          <a:sx n="90" d="100"/>
          <a:sy n="90" d="100"/>
        </p:scale>
        <p:origin x="70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7ADB2B-391F-4B4F-94D2-F3A1C81AB0B1}" type="doc">
      <dgm:prSet loTypeId="urn:microsoft.com/office/officeart/2005/8/layout/hProcess9" loCatId="process" qsTypeId="urn:microsoft.com/office/officeart/2005/8/quickstyle/simple5" qsCatId="simple" csTypeId="urn:microsoft.com/office/officeart/2005/8/colors/colorful5" csCatId="colorful" phldr="1"/>
      <dgm:spPr/>
    </dgm:pt>
    <dgm:pt modelId="{4377EC21-B083-0840-9B2F-1569D23A23CB}">
      <dgm:prSet phldrT="[Texto]" custT="1"/>
      <dgm:spPr/>
      <dgm:t>
        <a:bodyPr/>
        <a:lstStyle/>
        <a:p>
          <a:r>
            <a:rPr lang="es-ES_tradnl" sz="2800" dirty="0"/>
            <a:t> 2007</a:t>
          </a:r>
        </a:p>
      </dgm:t>
    </dgm:pt>
    <dgm:pt modelId="{3DA46B77-F569-A040-B9D7-80AF3C322CA4}" type="parTrans" cxnId="{80497405-B1C3-9846-8FF1-C89B0031DA98}">
      <dgm:prSet/>
      <dgm:spPr/>
      <dgm:t>
        <a:bodyPr/>
        <a:lstStyle/>
        <a:p>
          <a:endParaRPr lang="es-ES_tradnl" sz="2800"/>
        </a:p>
      </dgm:t>
    </dgm:pt>
    <dgm:pt modelId="{37DA0BE5-B3AB-BF4D-B10D-D214E2164C35}" type="sibTrans" cxnId="{80497405-B1C3-9846-8FF1-C89B0031DA98}">
      <dgm:prSet/>
      <dgm:spPr/>
      <dgm:t>
        <a:bodyPr/>
        <a:lstStyle/>
        <a:p>
          <a:endParaRPr lang="es-ES_tradnl" sz="2800"/>
        </a:p>
      </dgm:t>
    </dgm:pt>
    <dgm:pt modelId="{A37FDB3E-970A-E34B-860D-47D30C061346}">
      <dgm:prSet phldrT="[Texto]" custT="1"/>
      <dgm:spPr/>
      <dgm:t>
        <a:bodyPr/>
        <a:lstStyle/>
        <a:p>
          <a:r>
            <a:rPr lang="es-ES_tradnl" sz="2800" dirty="0"/>
            <a:t> 2016</a:t>
          </a:r>
        </a:p>
      </dgm:t>
    </dgm:pt>
    <dgm:pt modelId="{5A6511EE-FEF4-744B-8417-5438D4039E23}" type="parTrans" cxnId="{ED5AF152-FE2A-EB4D-A963-7B2BF8144725}">
      <dgm:prSet/>
      <dgm:spPr/>
      <dgm:t>
        <a:bodyPr/>
        <a:lstStyle/>
        <a:p>
          <a:endParaRPr lang="es-ES_tradnl" sz="2800"/>
        </a:p>
      </dgm:t>
    </dgm:pt>
    <dgm:pt modelId="{B8978D45-0B31-3949-9AF0-0936B345E994}" type="sibTrans" cxnId="{ED5AF152-FE2A-EB4D-A963-7B2BF8144725}">
      <dgm:prSet/>
      <dgm:spPr/>
      <dgm:t>
        <a:bodyPr/>
        <a:lstStyle/>
        <a:p>
          <a:endParaRPr lang="es-ES_tradnl" sz="2800"/>
        </a:p>
      </dgm:t>
    </dgm:pt>
    <dgm:pt modelId="{135B1C11-3ECA-3548-87F3-04054F738974}">
      <dgm:prSet phldrT="[Texto]" custT="1"/>
      <dgm:spPr/>
      <dgm:t>
        <a:bodyPr/>
        <a:lstStyle/>
        <a:p>
          <a:r>
            <a:rPr lang="es-ES_tradnl" sz="2800" dirty="0"/>
            <a:t> 2019</a:t>
          </a:r>
        </a:p>
      </dgm:t>
    </dgm:pt>
    <dgm:pt modelId="{6E6EF803-98F2-EB4C-8D44-625D5C74F5F9}" type="parTrans" cxnId="{A0944C52-CEE4-8F49-964C-8E2CC0C724C3}">
      <dgm:prSet/>
      <dgm:spPr/>
      <dgm:t>
        <a:bodyPr/>
        <a:lstStyle/>
        <a:p>
          <a:endParaRPr lang="es-ES_tradnl" sz="2800"/>
        </a:p>
      </dgm:t>
    </dgm:pt>
    <dgm:pt modelId="{992717D6-1511-F84F-8EA1-3557BBEB713B}" type="sibTrans" cxnId="{A0944C52-CEE4-8F49-964C-8E2CC0C724C3}">
      <dgm:prSet/>
      <dgm:spPr/>
      <dgm:t>
        <a:bodyPr/>
        <a:lstStyle/>
        <a:p>
          <a:endParaRPr lang="es-ES_tradnl" sz="2800"/>
        </a:p>
      </dgm:t>
    </dgm:pt>
    <dgm:pt modelId="{E82DD008-AC65-9742-AB36-497D70770224}">
      <dgm:prSet phldrT="[Texto]" custT="1"/>
      <dgm:spPr/>
      <dgm:t>
        <a:bodyPr/>
        <a:lstStyle/>
        <a:p>
          <a:r>
            <a:rPr lang="es-ES_tradnl" sz="2800" dirty="0"/>
            <a:t> 2011</a:t>
          </a:r>
        </a:p>
      </dgm:t>
    </dgm:pt>
    <dgm:pt modelId="{740C55AC-0E74-B64A-9E90-14FCA1B61E22}" type="parTrans" cxnId="{127E94E4-AB19-7343-B541-990AF2A14534}">
      <dgm:prSet/>
      <dgm:spPr/>
      <dgm:t>
        <a:bodyPr/>
        <a:lstStyle/>
        <a:p>
          <a:endParaRPr lang="es-ES_tradnl" sz="2800"/>
        </a:p>
      </dgm:t>
    </dgm:pt>
    <dgm:pt modelId="{9EC411A3-ABF5-7742-8273-31CCCC01EC5E}" type="sibTrans" cxnId="{127E94E4-AB19-7343-B541-990AF2A14534}">
      <dgm:prSet/>
      <dgm:spPr/>
      <dgm:t>
        <a:bodyPr/>
        <a:lstStyle/>
        <a:p>
          <a:endParaRPr lang="es-ES_tradnl" sz="2800"/>
        </a:p>
      </dgm:t>
    </dgm:pt>
    <dgm:pt modelId="{0E8A7A39-0C8F-1C4A-89DF-7C7B6CC21340}" type="pres">
      <dgm:prSet presAssocID="{BF7ADB2B-391F-4B4F-94D2-F3A1C81AB0B1}" presName="CompostProcess" presStyleCnt="0">
        <dgm:presLayoutVars>
          <dgm:dir/>
          <dgm:resizeHandles val="exact"/>
        </dgm:presLayoutVars>
      </dgm:prSet>
      <dgm:spPr/>
    </dgm:pt>
    <dgm:pt modelId="{4D196BD3-8CD2-5848-B355-D4987895BFE0}" type="pres">
      <dgm:prSet presAssocID="{BF7ADB2B-391F-4B4F-94D2-F3A1C81AB0B1}" presName="arrow" presStyleLbl="bgShp" presStyleIdx="0" presStyleCnt="1"/>
      <dgm:spPr/>
    </dgm:pt>
    <dgm:pt modelId="{F0359BF0-9824-3840-90CB-AA536E98EBAC}" type="pres">
      <dgm:prSet presAssocID="{BF7ADB2B-391F-4B4F-94D2-F3A1C81AB0B1}" presName="linearProcess" presStyleCnt="0"/>
      <dgm:spPr/>
    </dgm:pt>
    <dgm:pt modelId="{49DA9961-28F8-D34D-BA22-4DC57F500FB2}" type="pres">
      <dgm:prSet presAssocID="{4377EC21-B083-0840-9B2F-1569D23A23CB}" presName="textNode" presStyleLbl="node1" presStyleIdx="0" presStyleCnt="4">
        <dgm:presLayoutVars>
          <dgm:bulletEnabled val="1"/>
        </dgm:presLayoutVars>
      </dgm:prSet>
      <dgm:spPr/>
    </dgm:pt>
    <dgm:pt modelId="{08AB3C93-9737-3D40-8D2F-FDFFC0B509DC}" type="pres">
      <dgm:prSet presAssocID="{37DA0BE5-B3AB-BF4D-B10D-D214E2164C35}" presName="sibTrans" presStyleCnt="0"/>
      <dgm:spPr/>
    </dgm:pt>
    <dgm:pt modelId="{F56FB456-9198-C249-8676-48CD3E020D5F}" type="pres">
      <dgm:prSet presAssocID="{E82DD008-AC65-9742-AB36-497D70770224}" presName="textNode" presStyleLbl="node1" presStyleIdx="1" presStyleCnt="4">
        <dgm:presLayoutVars>
          <dgm:bulletEnabled val="1"/>
        </dgm:presLayoutVars>
      </dgm:prSet>
      <dgm:spPr/>
    </dgm:pt>
    <dgm:pt modelId="{4957631C-9720-F24D-A631-D2F0A6F5417F}" type="pres">
      <dgm:prSet presAssocID="{9EC411A3-ABF5-7742-8273-31CCCC01EC5E}" presName="sibTrans" presStyleCnt="0"/>
      <dgm:spPr/>
    </dgm:pt>
    <dgm:pt modelId="{AACD1F5C-D200-C34B-87A8-53845F5D02F9}" type="pres">
      <dgm:prSet presAssocID="{A37FDB3E-970A-E34B-860D-47D30C061346}" presName="textNode" presStyleLbl="node1" presStyleIdx="2" presStyleCnt="4">
        <dgm:presLayoutVars>
          <dgm:bulletEnabled val="1"/>
        </dgm:presLayoutVars>
      </dgm:prSet>
      <dgm:spPr/>
    </dgm:pt>
    <dgm:pt modelId="{DF906671-82A6-894C-8CBB-B39A3C6F6126}" type="pres">
      <dgm:prSet presAssocID="{B8978D45-0B31-3949-9AF0-0936B345E994}" presName="sibTrans" presStyleCnt="0"/>
      <dgm:spPr/>
    </dgm:pt>
    <dgm:pt modelId="{5C98AE2A-18E6-3B46-9499-78B97E6CF4DC}" type="pres">
      <dgm:prSet presAssocID="{135B1C11-3ECA-3548-87F3-04054F738974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80497405-B1C3-9846-8FF1-C89B0031DA98}" srcId="{BF7ADB2B-391F-4B4F-94D2-F3A1C81AB0B1}" destId="{4377EC21-B083-0840-9B2F-1569D23A23CB}" srcOrd="0" destOrd="0" parTransId="{3DA46B77-F569-A040-B9D7-80AF3C322CA4}" sibTransId="{37DA0BE5-B3AB-BF4D-B10D-D214E2164C35}"/>
    <dgm:cxn modelId="{89A93006-D9AB-1C45-B903-0D76348E6863}" type="presOf" srcId="{E82DD008-AC65-9742-AB36-497D70770224}" destId="{F56FB456-9198-C249-8676-48CD3E020D5F}" srcOrd="0" destOrd="0" presId="urn:microsoft.com/office/officeart/2005/8/layout/hProcess9"/>
    <dgm:cxn modelId="{B57D1631-AF3F-7349-B039-940E0678FE11}" type="presOf" srcId="{4377EC21-B083-0840-9B2F-1569D23A23CB}" destId="{49DA9961-28F8-D34D-BA22-4DC57F500FB2}" srcOrd="0" destOrd="0" presId="urn:microsoft.com/office/officeart/2005/8/layout/hProcess9"/>
    <dgm:cxn modelId="{39734967-99CD-0E43-9E0B-6426AAF96201}" type="presOf" srcId="{135B1C11-3ECA-3548-87F3-04054F738974}" destId="{5C98AE2A-18E6-3B46-9499-78B97E6CF4DC}" srcOrd="0" destOrd="0" presId="urn:microsoft.com/office/officeart/2005/8/layout/hProcess9"/>
    <dgm:cxn modelId="{A0944C52-CEE4-8F49-964C-8E2CC0C724C3}" srcId="{BF7ADB2B-391F-4B4F-94D2-F3A1C81AB0B1}" destId="{135B1C11-3ECA-3548-87F3-04054F738974}" srcOrd="3" destOrd="0" parTransId="{6E6EF803-98F2-EB4C-8D44-625D5C74F5F9}" sibTransId="{992717D6-1511-F84F-8EA1-3557BBEB713B}"/>
    <dgm:cxn modelId="{ED5AF152-FE2A-EB4D-A963-7B2BF8144725}" srcId="{BF7ADB2B-391F-4B4F-94D2-F3A1C81AB0B1}" destId="{A37FDB3E-970A-E34B-860D-47D30C061346}" srcOrd="2" destOrd="0" parTransId="{5A6511EE-FEF4-744B-8417-5438D4039E23}" sibTransId="{B8978D45-0B31-3949-9AF0-0936B345E994}"/>
    <dgm:cxn modelId="{C72EB18F-51BE-9344-93C6-65666B8D4C4A}" type="presOf" srcId="{BF7ADB2B-391F-4B4F-94D2-F3A1C81AB0B1}" destId="{0E8A7A39-0C8F-1C4A-89DF-7C7B6CC21340}" srcOrd="0" destOrd="0" presId="urn:microsoft.com/office/officeart/2005/8/layout/hProcess9"/>
    <dgm:cxn modelId="{426146A4-BA9C-4745-BDEA-95D214F7D450}" type="presOf" srcId="{A37FDB3E-970A-E34B-860D-47D30C061346}" destId="{AACD1F5C-D200-C34B-87A8-53845F5D02F9}" srcOrd="0" destOrd="0" presId="urn:microsoft.com/office/officeart/2005/8/layout/hProcess9"/>
    <dgm:cxn modelId="{127E94E4-AB19-7343-B541-990AF2A14534}" srcId="{BF7ADB2B-391F-4B4F-94D2-F3A1C81AB0B1}" destId="{E82DD008-AC65-9742-AB36-497D70770224}" srcOrd="1" destOrd="0" parTransId="{740C55AC-0E74-B64A-9E90-14FCA1B61E22}" sibTransId="{9EC411A3-ABF5-7742-8273-31CCCC01EC5E}"/>
    <dgm:cxn modelId="{7BDF0342-FD9D-F846-8ACD-9699C4B97154}" type="presParOf" srcId="{0E8A7A39-0C8F-1C4A-89DF-7C7B6CC21340}" destId="{4D196BD3-8CD2-5848-B355-D4987895BFE0}" srcOrd="0" destOrd="0" presId="urn:microsoft.com/office/officeart/2005/8/layout/hProcess9"/>
    <dgm:cxn modelId="{06FE8A18-5E4D-F043-A3DE-B43939E57E16}" type="presParOf" srcId="{0E8A7A39-0C8F-1C4A-89DF-7C7B6CC21340}" destId="{F0359BF0-9824-3840-90CB-AA536E98EBAC}" srcOrd="1" destOrd="0" presId="urn:microsoft.com/office/officeart/2005/8/layout/hProcess9"/>
    <dgm:cxn modelId="{92FF195A-8CA3-514C-BD7F-526139B41369}" type="presParOf" srcId="{F0359BF0-9824-3840-90CB-AA536E98EBAC}" destId="{49DA9961-28F8-D34D-BA22-4DC57F500FB2}" srcOrd="0" destOrd="0" presId="urn:microsoft.com/office/officeart/2005/8/layout/hProcess9"/>
    <dgm:cxn modelId="{DD9213B1-838E-994F-9079-1E0DE59B615C}" type="presParOf" srcId="{F0359BF0-9824-3840-90CB-AA536E98EBAC}" destId="{08AB3C93-9737-3D40-8D2F-FDFFC0B509DC}" srcOrd="1" destOrd="0" presId="urn:microsoft.com/office/officeart/2005/8/layout/hProcess9"/>
    <dgm:cxn modelId="{C2CD9AD5-4296-9D4A-BD4C-3C6DF1122A43}" type="presParOf" srcId="{F0359BF0-9824-3840-90CB-AA536E98EBAC}" destId="{F56FB456-9198-C249-8676-48CD3E020D5F}" srcOrd="2" destOrd="0" presId="urn:microsoft.com/office/officeart/2005/8/layout/hProcess9"/>
    <dgm:cxn modelId="{851AE9A4-4B72-F84C-B348-7D990DAB5D75}" type="presParOf" srcId="{F0359BF0-9824-3840-90CB-AA536E98EBAC}" destId="{4957631C-9720-F24D-A631-D2F0A6F5417F}" srcOrd="3" destOrd="0" presId="urn:microsoft.com/office/officeart/2005/8/layout/hProcess9"/>
    <dgm:cxn modelId="{0E9774FB-8FF3-5548-8EAB-E63AA3D74B10}" type="presParOf" srcId="{F0359BF0-9824-3840-90CB-AA536E98EBAC}" destId="{AACD1F5C-D200-C34B-87A8-53845F5D02F9}" srcOrd="4" destOrd="0" presId="urn:microsoft.com/office/officeart/2005/8/layout/hProcess9"/>
    <dgm:cxn modelId="{48654564-C90F-4243-82AF-FBFC8DFA147C}" type="presParOf" srcId="{F0359BF0-9824-3840-90CB-AA536E98EBAC}" destId="{DF906671-82A6-894C-8CBB-B39A3C6F6126}" srcOrd="5" destOrd="0" presId="urn:microsoft.com/office/officeart/2005/8/layout/hProcess9"/>
    <dgm:cxn modelId="{A1AFF079-F20F-D347-B356-F44164DDD0A2}" type="presParOf" srcId="{F0359BF0-9824-3840-90CB-AA536E98EBAC}" destId="{5C98AE2A-18E6-3B46-9499-78B97E6CF4DC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196BD3-8CD2-5848-B355-D4987895BFE0}">
      <dsp:nvSpPr>
        <dsp:cNvPr id="0" name=""/>
        <dsp:cNvSpPr/>
      </dsp:nvSpPr>
      <dsp:spPr>
        <a:xfrm>
          <a:off x="609456" y="0"/>
          <a:ext cx="6907171" cy="2947706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9DA9961-28F8-D34D-BA22-4DC57F500FB2}">
      <dsp:nvSpPr>
        <dsp:cNvPr id="0" name=""/>
        <dsp:cNvSpPr/>
      </dsp:nvSpPr>
      <dsp:spPr>
        <a:xfrm>
          <a:off x="2777" y="884311"/>
          <a:ext cx="1804562" cy="1179082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800" kern="1200" dirty="0"/>
            <a:t> 2007</a:t>
          </a:r>
        </a:p>
      </dsp:txBody>
      <dsp:txXfrm>
        <a:off x="60335" y="941869"/>
        <a:ext cx="1689446" cy="1063966"/>
      </dsp:txXfrm>
    </dsp:sp>
    <dsp:sp modelId="{F56FB456-9198-C249-8676-48CD3E020D5F}">
      <dsp:nvSpPr>
        <dsp:cNvPr id="0" name=""/>
        <dsp:cNvSpPr/>
      </dsp:nvSpPr>
      <dsp:spPr>
        <a:xfrm>
          <a:off x="2108099" y="884311"/>
          <a:ext cx="1804562" cy="1179082"/>
        </a:xfrm>
        <a:prstGeom prst="roundRect">
          <a:avLst/>
        </a:prstGeom>
        <a:gradFill rotWithShape="0">
          <a:gsLst>
            <a:gs pos="0">
              <a:schemeClr val="accent5">
                <a:hueOff val="-2252848"/>
                <a:satOff val="-5806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252848"/>
                <a:satOff val="-5806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252848"/>
                <a:satOff val="-5806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800" kern="1200" dirty="0"/>
            <a:t> 2011</a:t>
          </a:r>
        </a:p>
      </dsp:txBody>
      <dsp:txXfrm>
        <a:off x="2165657" y="941869"/>
        <a:ext cx="1689446" cy="1063966"/>
      </dsp:txXfrm>
    </dsp:sp>
    <dsp:sp modelId="{AACD1F5C-D200-C34B-87A8-53845F5D02F9}">
      <dsp:nvSpPr>
        <dsp:cNvPr id="0" name=""/>
        <dsp:cNvSpPr/>
      </dsp:nvSpPr>
      <dsp:spPr>
        <a:xfrm>
          <a:off x="4213422" y="884311"/>
          <a:ext cx="1804562" cy="1179082"/>
        </a:xfrm>
        <a:prstGeom prst="roundRect">
          <a:avLst/>
        </a:prstGeom>
        <a:gradFill rotWithShape="0">
          <a:gsLst>
            <a:gs pos="0">
              <a:schemeClr val="accent5">
                <a:hueOff val="-4505695"/>
                <a:satOff val="-11613"/>
                <a:lumOff val="-78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505695"/>
                <a:satOff val="-11613"/>
                <a:lumOff val="-78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505695"/>
                <a:satOff val="-11613"/>
                <a:lumOff val="-78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800" kern="1200" dirty="0"/>
            <a:t> 2016</a:t>
          </a:r>
        </a:p>
      </dsp:txBody>
      <dsp:txXfrm>
        <a:off x="4270980" y="941869"/>
        <a:ext cx="1689446" cy="1063966"/>
      </dsp:txXfrm>
    </dsp:sp>
    <dsp:sp modelId="{5C98AE2A-18E6-3B46-9499-78B97E6CF4DC}">
      <dsp:nvSpPr>
        <dsp:cNvPr id="0" name=""/>
        <dsp:cNvSpPr/>
      </dsp:nvSpPr>
      <dsp:spPr>
        <a:xfrm>
          <a:off x="6318744" y="884311"/>
          <a:ext cx="1804562" cy="1179082"/>
        </a:xfrm>
        <a:prstGeom prst="roundRect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800" kern="1200" dirty="0"/>
            <a:t> 2019</a:t>
          </a:r>
        </a:p>
      </dsp:txBody>
      <dsp:txXfrm>
        <a:off x="6376302" y="941869"/>
        <a:ext cx="1689446" cy="10639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DC7905-5CB9-F047-9214-B80188E78261}" type="datetimeFigureOut">
              <a:rPr lang="es-ES_tradnl" smtClean="0"/>
              <a:t>11/01/2021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70B9F0-79D5-A646-83C9-B2B7012D8290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38236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3062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FE2C52-ED10-4E8D-9149-814FFE610E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80" charset="-128"/>
                <a:cs typeface="+mn-cs"/>
              </a:rPr>
              <a:pPr marL="0" marR="0" lvl="0" indent="0" algn="r" defTabSz="93062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8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3826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52D1B-3285-5349-A692-5E7BFAC2929F}" type="slidenum">
              <a:rPr lang="es-ES_tradnl" smtClean="0"/>
              <a:t>20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12295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B9348305-AA48-0548-97DD-2479E6095F20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08464E"/>
              </a:gs>
              <a:gs pos="100000">
                <a:srgbClr val="0C2F2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874930F4-9523-9B4A-934C-BF43C87D09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5669322" cy="51435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D647A2A-2522-A94B-BB8D-40E302AE26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5321" y="126511"/>
            <a:ext cx="829757" cy="253947"/>
          </a:xfrm>
          <a:prstGeom prst="rect">
            <a:avLst/>
          </a:prstGeom>
        </p:spPr>
      </p:pic>
      <p:sp>
        <p:nvSpPr>
          <p:cNvPr id="12" name="Triángulo rectángulo 11">
            <a:extLst>
              <a:ext uri="{FF2B5EF4-FFF2-40B4-BE49-F238E27FC236}">
                <a16:creationId xmlns:a16="http://schemas.microsoft.com/office/drawing/2014/main" id="{B50FBC00-8DCD-A848-A1A0-CB0B1623F166}"/>
              </a:ext>
            </a:extLst>
          </p:cNvPr>
          <p:cNvSpPr/>
          <p:nvPr userDrawn="1"/>
        </p:nvSpPr>
        <p:spPr>
          <a:xfrm rot="10800000">
            <a:off x="7523018" y="0"/>
            <a:ext cx="1620982" cy="2355273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58E6F109-118F-A94E-8DC7-E2A0A7BA622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961392" y="200314"/>
            <a:ext cx="1016353" cy="229178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4BEF93E5-3529-2B4A-8F2E-72FB3774B83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33292"/>
          <a:stretch/>
        </p:blipFill>
        <p:spPr>
          <a:xfrm>
            <a:off x="3782291" y="0"/>
            <a:ext cx="3973368" cy="625759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C9854DB-F628-5A4E-B0E9-229D4896237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451934" y="1462808"/>
            <a:ext cx="1310984" cy="226209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FD9196FA-21EA-C549-BD65-DC0B2773D2E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203018" y="3406441"/>
            <a:ext cx="781904" cy="1349167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16970F2F-A383-A047-ABF8-CA3E6AB485C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5913876" y="3228312"/>
            <a:ext cx="537849" cy="928052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9FB03710-6E6F-6540-9BC9-21BD21C1F63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9000"/>
          </a:blip>
          <a:stretch>
            <a:fillRect/>
          </a:stretch>
        </p:blipFill>
        <p:spPr>
          <a:xfrm>
            <a:off x="95003" y="641267"/>
            <a:ext cx="1452213" cy="2505776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D88E597B-57DD-8743-8291-03F37FA2DE4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971600" y="773182"/>
            <a:ext cx="453439" cy="782404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790C39D9-2C7F-4140-906E-76D8FA71813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2125681"/>
            <a:ext cx="4875358" cy="3017819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7D9D4C71-5544-8748-8F66-7C7737BF3B8D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1000"/>
          </a:blip>
          <a:stretch>
            <a:fillRect/>
          </a:stretch>
        </p:blipFill>
        <p:spPr>
          <a:xfrm rot="5400000">
            <a:off x="-484096" y="711038"/>
            <a:ext cx="3399990" cy="2104575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87119C1D-8E33-FF48-9509-2BD01FB0961B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723653" y="2037861"/>
            <a:ext cx="5581651" cy="1069185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34FFA87D-ACD4-D84A-BCA6-7103FF2169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alphaModFix amt="17000"/>
          </a:blip>
          <a:srcRect b="35452"/>
          <a:stretch/>
        </p:blipFill>
        <p:spPr>
          <a:xfrm>
            <a:off x="6636059" y="3157059"/>
            <a:ext cx="1783544" cy="1986441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CB0FC273-3FD7-2D4F-8975-9B5A7C62E85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71000"/>
          </a:blip>
          <a:stretch>
            <a:fillRect/>
          </a:stretch>
        </p:blipFill>
        <p:spPr>
          <a:xfrm rot="9900000">
            <a:off x="4479410" y="282030"/>
            <a:ext cx="3399990" cy="2104575"/>
          </a:xfrm>
          <a:prstGeom prst="rect">
            <a:avLst/>
          </a:prstGeom>
        </p:spPr>
      </p:pic>
      <p:sp>
        <p:nvSpPr>
          <p:cNvPr id="13" name="Elipse 12">
            <a:extLst>
              <a:ext uri="{FF2B5EF4-FFF2-40B4-BE49-F238E27FC236}">
                <a16:creationId xmlns:a16="http://schemas.microsoft.com/office/drawing/2014/main" id="{348E4E80-6D15-7C4E-8C38-A3AAF825A135}"/>
              </a:ext>
            </a:extLst>
          </p:cNvPr>
          <p:cNvSpPr/>
          <p:nvPr userDrawn="1"/>
        </p:nvSpPr>
        <p:spPr>
          <a:xfrm>
            <a:off x="7192132" y="1168728"/>
            <a:ext cx="622808" cy="622808"/>
          </a:xfrm>
          <a:prstGeom prst="ellipse">
            <a:avLst/>
          </a:prstGeom>
          <a:gradFill flip="none" rotWithShape="1">
            <a:gsLst>
              <a:gs pos="0">
                <a:srgbClr val="BDCD51"/>
              </a:gs>
              <a:gs pos="28000">
                <a:srgbClr val="8FA832">
                  <a:alpha val="77000"/>
                </a:srgbClr>
              </a:gs>
              <a:gs pos="51000">
                <a:srgbClr val="6D8D33">
                  <a:alpha val="38000"/>
                </a:srgbClr>
              </a:gs>
              <a:gs pos="76000">
                <a:srgbClr val="08464E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5989AD5F-C7A3-EB41-9F31-319FF1F46A5F}"/>
              </a:ext>
            </a:extLst>
          </p:cNvPr>
          <p:cNvSpPr/>
          <p:nvPr userDrawn="1"/>
        </p:nvSpPr>
        <p:spPr>
          <a:xfrm>
            <a:off x="1777297" y="3472541"/>
            <a:ext cx="324636" cy="324636"/>
          </a:xfrm>
          <a:prstGeom prst="ellipse">
            <a:avLst/>
          </a:prstGeom>
          <a:gradFill flip="none" rotWithShape="1">
            <a:gsLst>
              <a:gs pos="0">
                <a:srgbClr val="BDCD51"/>
              </a:gs>
              <a:gs pos="27000">
                <a:srgbClr val="8FA832">
                  <a:alpha val="53000"/>
                </a:srgbClr>
              </a:gs>
              <a:gs pos="50000">
                <a:srgbClr val="6D8D33">
                  <a:alpha val="27000"/>
                </a:srgbClr>
              </a:gs>
              <a:gs pos="76000">
                <a:srgbClr val="08464E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8" name="Elipse 27">
            <a:extLst>
              <a:ext uri="{FF2B5EF4-FFF2-40B4-BE49-F238E27FC236}">
                <a16:creationId xmlns:a16="http://schemas.microsoft.com/office/drawing/2014/main" id="{17B43988-C9E0-B248-BC06-F0DF3C8A57D0}"/>
              </a:ext>
            </a:extLst>
          </p:cNvPr>
          <p:cNvSpPr/>
          <p:nvPr userDrawn="1"/>
        </p:nvSpPr>
        <p:spPr>
          <a:xfrm>
            <a:off x="3627791" y="4046481"/>
            <a:ext cx="216024" cy="216024"/>
          </a:xfrm>
          <a:prstGeom prst="ellipse">
            <a:avLst/>
          </a:prstGeom>
          <a:gradFill flip="none" rotWithShape="1">
            <a:gsLst>
              <a:gs pos="0">
                <a:srgbClr val="BDCD51"/>
              </a:gs>
              <a:gs pos="27000">
                <a:srgbClr val="8FA832">
                  <a:alpha val="53000"/>
                </a:srgbClr>
              </a:gs>
              <a:gs pos="50000">
                <a:srgbClr val="6D8D33">
                  <a:alpha val="27000"/>
                </a:srgbClr>
              </a:gs>
              <a:gs pos="76000">
                <a:srgbClr val="08464E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9" name="Elipse 28">
            <a:extLst>
              <a:ext uri="{FF2B5EF4-FFF2-40B4-BE49-F238E27FC236}">
                <a16:creationId xmlns:a16="http://schemas.microsoft.com/office/drawing/2014/main" id="{89105507-E889-1243-A5EA-9AD12AC67A11}"/>
              </a:ext>
            </a:extLst>
          </p:cNvPr>
          <p:cNvSpPr/>
          <p:nvPr userDrawn="1"/>
        </p:nvSpPr>
        <p:spPr>
          <a:xfrm>
            <a:off x="6041839" y="4254674"/>
            <a:ext cx="470121" cy="470121"/>
          </a:xfrm>
          <a:prstGeom prst="ellipse">
            <a:avLst/>
          </a:prstGeom>
          <a:gradFill flip="none" rotWithShape="1">
            <a:gsLst>
              <a:gs pos="0">
                <a:srgbClr val="BDCD51"/>
              </a:gs>
              <a:gs pos="27000">
                <a:srgbClr val="8FA832">
                  <a:alpha val="53000"/>
                </a:srgbClr>
              </a:gs>
              <a:gs pos="50000">
                <a:srgbClr val="6D8D33">
                  <a:alpha val="27000"/>
                </a:srgbClr>
              </a:gs>
              <a:gs pos="76000">
                <a:srgbClr val="08464E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25165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5798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82700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64368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71356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77396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6591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94EC9F38-21E9-E040-90DE-172DCE30DBAD}"/>
              </a:ext>
            </a:extLst>
          </p:cNvPr>
          <p:cNvSpPr/>
          <p:nvPr userDrawn="1"/>
        </p:nvSpPr>
        <p:spPr>
          <a:xfrm>
            <a:off x="1" y="0"/>
            <a:ext cx="5200649" cy="5143500"/>
          </a:xfrm>
          <a:prstGeom prst="rect">
            <a:avLst/>
          </a:prstGeom>
          <a:gradFill>
            <a:gsLst>
              <a:gs pos="0">
                <a:srgbClr val="08464E"/>
              </a:gs>
              <a:gs pos="100000">
                <a:srgbClr val="0C2F2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86462" y="1027509"/>
            <a:ext cx="2728914" cy="223004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rgbClr val="6D8D33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5038" y="3358752"/>
            <a:ext cx="2814637" cy="1098948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rgbClr val="08464E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9F63ED3-783E-3240-93BA-382ADD2E45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61392" y="200314"/>
            <a:ext cx="1016353" cy="22917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B365228-C80F-C749-8408-B7E033AA3C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5321" y="126511"/>
            <a:ext cx="829757" cy="25394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0D78B679-6070-FC4D-A720-26C2174B39A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47073" y="871538"/>
            <a:ext cx="1126115" cy="1943100"/>
          </a:xfrm>
          <a:prstGeom prst="rect">
            <a:avLst/>
          </a:prstGeom>
        </p:spPr>
      </p:pic>
      <p:sp>
        <p:nvSpPr>
          <p:cNvPr id="11" name="Elipse 10">
            <a:extLst>
              <a:ext uri="{FF2B5EF4-FFF2-40B4-BE49-F238E27FC236}">
                <a16:creationId xmlns:a16="http://schemas.microsoft.com/office/drawing/2014/main" id="{DAA300DF-8CBF-1D44-9635-FBCA79AFC004}"/>
              </a:ext>
            </a:extLst>
          </p:cNvPr>
          <p:cNvSpPr/>
          <p:nvPr userDrawn="1"/>
        </p:nvSpPr>
        <p:spPr>
          <a:xfrm>
            <a:off x="4471803" y="678638"/>
            <a:ext cx="375653" cy="375653"/>
          </a:xfrm>
          <a:prstGeom prst="ellipse">
            <a:avLst/>
          </a:prstGeom>
          <a:gradFill flip="none" rotWithShape="1">
            <a:gsLst>
              <a:gs pos="0">
                <a:srgbClr val="BDCD51"/>
              </a:gs>
              <a:gs pos="28000">
                <a:srgbClr val="8FA832">
                  <a:alpha val="77000"/>
                </a:srgbClr>
              </a:gs>
              <a:gs pos="51000">
                <a:srgbClr val="6D8D33">
                  <a:alpha val="38000"/>
                </a:srgbClr>
              </a:gs>
              <a:gs pos="76000">
                <a:srgbClr val="08464E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3075905F-0BEF-D547-A3AB-923C31D9948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709365" y="1466362"/>
            <a:ext cx="2976935" cy="570242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181E9590-4617-8941-9CF0-0053BDEFD8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9000"/>
          </a:blip>
          <a:stretch>
            <a:fillRect/>
          </a:stretch>
        </p:blipFill>
        <p:spPr>
          <a:xfrm>
            <a:off x="95003" y="1441368"/>
            <a:ext cx="1452213" cy="2505776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2FE49FF6-ADAD-AE43-93B7-13125A32B8D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971600" y="1573283"/>
            <a:ext cx="453439" cy="782404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C581FE7C-8AE1-6847-ABEC-B8CEEAA62CD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1000"/>
          </a:blip>
          <a:stretch>
            <a:fillRect/>
          </a:stretch>
        </p:blipFill>
        <p:spPr>
          <a:xfrm rot="5400000">
            <a:off x="-484096" y="1511139"/>
            <a:ext cx="3399990" cy="2104575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5CC43167-B129-B346-B914-4C00A343E4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t="33292"/>
          <a:stretch/>
        </p:blipFill>
        <p:spPr>
          <a:xfrm>
            <a:off x="3968029" y="0"/>
            <a:ext cx="3973368" cy="625759"/>
          </a:xfrm>
          <a:prstGeom prst="rect">
            <a:avLst/>
          </a:prstGeom>
        </p:spPr>
      </p:pic>
      <p:grpSp>
        <p:nvGrpSpPr>
          <p:cNvPr id="23" name="Grupo 22">
            <a:extLst>
              <a:ext uri="{FF2B5EF4-FFF2-40B4-BE49-F238E27FC236}">
                <a16:creationId xmlns:a16="http://schemas.microsoft.com/office/drawing/2014/main" id="{B49BBA17-0917-494F-A16D-FF707AAF306F}"/>
              </a:ext>
            </a:extLst>
          </p:cNvPr>
          <p:cNvGrpSpPr/>
          <p:nvPr userDrawn="1"/>
        </p:nvGrpSpPr>
        <p:grpSpPr>
          <a:xfrm>
            <a:off x="0" y="2514600"/>
            <a:ext cx="4247050" cy="2628900"/>
            <a:chOff x="0" y="2125681"/>
            <a:chExt cx="4875358" cy="3017819"/>
          </a:xfrm>
        </p:grpSpPr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87155903-08E1-C642-BB97-5CF0DCAFE0D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0" y="2125681"/>
              <a:ext cx="4875358" cy="3017819"/>
            </a:xfrm>
            <a:prstGeom prst="rect">
              <a:avLst/>
            </a:prstGeom>
          </p:spPr>
        </p:pic>
        <p:sp>
          <p:nvSpPr>
            <p:cNvPr id="21" name="Elipse 20">
              <a:extLst>
                <a:ext uri="{FF2B5EF4-FFF2-40B4-BE49-F238E27FC236}">
                  <a16:creationId xmlns:a16="http://schemas.microsoft.com/office/drawing/2014/main" id="{5B99DC56-F7C7-6F47-96D2-E29BA5A5E875}"/>
                </a:ext>
              </a:extLst>
            </p:cNvPr>
            <p:cNvSpPr/>
            <p:nvPr userDrawn="1"/>
          </p:nvSpPr>
          <p:spPr>
            <a:xfrm>
              <a:off x="1777297" y="3472541"/>
              <a:ext cx="324636" cy="324636"/>
            </a:xfrm>
            <a:prstGeom prst="ellipse">
              <a:avLst/>
            </a:prstGeom>
            <a:gradFill flip="none" rotWithShape="1">
              <a:gsLst>
                <a:gs pos="0">
                  <a:srgbClr val="BDCD51"/>
                </a:gs>
                <a:gs pos="27000">
                  <a:srgbClr val="8FA832">
                    <a:alpha val="53000"/>
                  </a:srgbClr>
                </a:gs>
                <a:gs pos="50000">
                  <a:srgbClr val="6D8D33">
                    <a:alpha val="27000"/>
                  </a:srgbClr>
                </a:gs>
                <a:gs pos="76000">
                  <a:srgbClr val="08464E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2" name="Elipse 21">
              <a:extLst>
                <a:ext uri="{FF2B5EF4-FFF2-40B4-BE49-F238E27FC236}">
                  <a16:creationId xmlns:a16="http://schemas.microsoft.com/office/drawing/2014/main" id="{1DDB7533-F6FC-B744-8202-420473CF4BAC}"/>
                </a:ext>
              </a:extLst>
            </p:cNvPr>
            <p:cNvSpPr/>
            <p:nvPr userDrawn="1"/>
          </p:nvSpPr>
          <p:spPr>
            <a:xfrm>
              <a:off x="3627791" y="4046481"/>
              <a:ext cx="216024" cy="216024"/>
            </a:xfrm>
            <a:prstGeom prst="ellipse">
              <a:avLst/>
            </a:prstGeom>
            <a:gradFill flip="none" rotWithShape="1">
              <a:gsLst>
                <a:gs pos="0">
                  <a:srgbClr val="BDCD51"/>
                </a:gs>
                <a:gs pos="27000">
                  <a:srgbClr val="8FA832">
                    <a:alpha val="53000"/>
                  </a:srgbClr>
                </a:gs>
                <a:gs pos="50000">
                  <a:srgbClr val="6D8D33">
                    <a:alpha val="27000"/>
                  </a:srgbClr>
                </a:gs>
                <a:gs pos="76000">
                  <a:srgbClr val="08464E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</p:spTree>
    <p:extLst>
      <p:ext uri="{BB962C8B-B14F-4D97-AF65-F5344CB8AC3E}">
        <p14:creationId xmlns:p14="http://schemas.microsoft.com/office/powerpoint/2010/main" val="1169551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85D9EAF4-BD26-5041-92B8-E3E785EA2BE1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08464E"/>
              </a:gs>
              <a:gs pos="100000">
                <a:srgbClr val="0C2F2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DBD176B6-571D-044E-9D3C-64FD1870B5AA}"/>
              </a:ext>
            </a:extLst>
          </p:cNvPr>
          <p:cNvSpPr/>
          <p:nvPr userDrawn="1"/>
        </p:nvSpPr>
        <p:spPr>
          <a:xfrm>
            <a:off x="7665720" y="701040"/>
            <a:ext cx="1478280" cy="4442460"/>
          </a:xfrm>
          <a:prstGeom prst="rect">
            <a:avLst/>
          </a:prstGeom>
          <a:solidFill>
            <a:srgbClr val="BDCD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7E817D08-576D-7F41-BB9F-79E2A586FA30}"/>
              </a:ext>
            </a:extLst>
          </p:cNvPr>
          <p:cNvSpPr/>
          <p:nvPr userDrawn="1"/>
        </p:nvSpPr>
        <p:spPr>
          <a:xfrm>
            <a:off x="86547" y="700087"/>
            <a:ext cx="8962860" cy="39980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66751460-5643-A944-B877-0ACEE26CC7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000"/>
          </a:blip>
          <a:stretch>
            <a:fillRect/>
          </a:stretch>
        </p:blipFill>
        <p:spPr>
          <a:xfrm>
            <a:off x="0" y="711200"/>
            <a:ext cx="4441371" cy="40294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812" y="0"/>
            <a:ext cx="6900863" cy="671513"/>
          </a:xfrm>
        </p:spPr>
        <p:txBody>
          <a:bodyPr>
            <a:normAutofit/>
          </a:bodyPr>
          <a:lstStyle>
            <a:lvl1pPr>
              <a:defRPr sz="2000">
                <a:solidFill>
                  <a:srgbClr val="BDCD5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1450" indent="-171450">
              <a:buFontTx/>
              <a:buBlip>
                <a:blip r:embed="rId3"/>
              </a:buBlip>
              <a:defRPr>
                <a:solidFill>
                  <a:srgbClr val="08464E"/>
                </a:solidFill>
              </a:defRPr>
            </a:lvl1pPr>
          </a:lstStyle>
          <a:p>
            <a:pPr lvl="0"/>
            <a:r>
              <a:rPr lang="es-ES" dirty="0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C268C36-1A90-4043-99A8-E38306960B1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50217" y="225051"/>
            <a:ext cx="1182936" cy="226596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9EFA200C-A4BB-164B-8752-825FCCB73BB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05273" y="88900"/>
            <a:ext cx="284289" cy="490538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5801D95B-352A-C247-9C47-BAA5F48FDA4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30000"/>
          </a:blip>
          <a:stretch>
            <a:fillRect/>
          </a:stretch>
        </p:blipFill>
        <p:spPr>
          <a:xfrm>
            <a:off x="301625" y="327024"/>
            <a:ext cx="195285" cy="336961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867314C-13B5-BF43-94C0-C3DE041DAFE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19000"/>
          </a:blip>
          <a:stretch>
            <a:fillRect/>
          </a:stretch>
        </p:blipFill>
        <p:spPr>
          <a:xfrm>
            <a:off x="85280" y="-1"/>
            <a:ext cx="197295" cy="340429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2D91DD7B-9024-C84B-B5DF-00DAC1CE2C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t="7655"/>
          <a:stretch/>
        </p:blipFill>
        <p:spPr>
          <a:xfrm>
            <a:off x="6030685" y="-1"/>
            <a:ext cx="2164307" cy="123713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FC53D48E-801A-AD4F-AF2B-9199BEEF19B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t="33292"/>
          <a:stretch/>
        </p:blipFill>
        <p:spPr>
          <a:xfrm rot="10800000">
            <a:off x="3701372" y="4711950"/>
            <a:ext cx="2740203" cy="43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333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85D9EAF4-BD26-5041-92B8-E3E785EA2BE1}"/>
              </a:ext>
            </a:extLst>
          </p:cNvPr>
          <p:cNvSpPr/>
          <p:nvPr userDrawn="1"/>
        </p:nvSpPr>
        <p:spPr>
          <a:xfrm>
            <a:off x="0" y="0"/>
            <a:ext cx="9144000" cy="693019"/>
          </a:xfrm>
          <a:prstGeom prst="rect">
            <a:avLst/>
          </a:prstGeom>
          <a:gradFill>
            <a:gsLst>
              <a:gs pos="0">
                <a:srgbClr val="08464E"/>
              </a:gs>
              <a:gs pos="100000">
                <a:srgbClr val="0C2F2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812" y="0"/>
            <a:ext cx="6900863" cy="671513"/>
          </a:xfrm>
        </p:spPr>
        <p:txBody>
          <a:bodyPr>
            <a:normAutofit/>
          </a:bodyPr>
          <a:lstStyle>
            <a:lvl1pPr>
              <a:defRPr sz="2000">
                <a:solidFill>
                  <a:srgbClr val="BDCD5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1450" indent="-171450">
              <a:buFontTx/>
              <a:buBlip>
                <a:blip r:embed="rId2"/>
              </a:buBlip>
              <a:defRPr>
                <a:solidFill>
                  <a:srgbClr val="08464E"/>
                </a:solidFill>
              </a:defRPr>
            </a:lvl1pPr>
          </a:lstStyle>
          <a:p>
            <a:pPr lvl="0"/>
            <a:r>
              <a:rPr lang="es-ES" dirty="0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C268C36-1A90-4043-99A8-E38306960B1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25103" y="223280"/>
            <a:ext cx="1182936" cy="226596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9EFA200C-A4BB-164B-8752-825FCCB73BB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05273" y="88900"/>
            <a:ext cx="284289" cy="490538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5801D95B-352A-C247-9C47-BAA5F48FDA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30000"/>
          </a:blip>
          <a:stretch>
            <a:fillRect/>
          </a:stretch>
        </p:blipFill>
        <p:spPr>
          <a:xfrm>
            <a:off x="301625" y="327024"/>
            <a:ext cx="195285" cy="336961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867314C-13B5-BF43-94C0-C3DE041DAFE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19000"/>
          </a:blip>
          <a:stretch>
            <a:fillRect/>
          </a:stretch>
        </p:blipFill>
        <p:spPr>
          <a:xfrm>
            <a:off x="85280" y="-1"/>
            <a:ext cx="197295" cy="340429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2D91DD7B-9024-C84B-B5DF-00DAC1CE2C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40356"/>
          <a:stretch/>
        </p:blipFill>
        <p:spPr>
          <a:xfrm>
            <a:off x="6172504" y="0"/>
            <a:ext cx="1881875" cy="694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108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3989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0534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6656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5653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5756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3536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75" r:id="rId4"/>
    <p:sldLayoutId id="2147483674" r:id="rId5"/>
    <p:sldLayoutId id="214748367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tif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D26DA5-B20E-450D-8F87-A28BE26C2B85}"/>
              </a:ext>
            </a:extLst>
          </p:cNvPr>
          <p:cNvSpPr/>
          <p:nvPr/>
        </p:nvSpPr>
        <p:spPr>
          <a:xfrm>
            <a:off x="0" y="4905560"/>
            <a:ext cx="229906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800" dirty="0">
                <a:solidFill>
                  <a:srgbClr val="555555"/>
                </a:solidFill>
                <a:latin typeface="Arial" panose="020B0604020202020204" pitchFamily="34" charset="0"/>
              </a:rPr>
              <a:t>MAT-ES-2004370-V1-Noviembre 2020</a:t>
            </a:r>
            <a:endParaRPr lang="es-ES" sz="800" dirty="0"/>
          </a:p>
        </p:txBody>
      </p:sp>
    </p:spTree>
    <p:extLst>
      <p:ext uri="{BB962C8B-B14F-4D97-AF65-F5344CB8AC3E}">
        <p14:creationId xmlns:p14="http://schemas.microsoft.com/office/powerpoint/2010/main" val="2986129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369547" y="4451466"/>
            <a:ext cx="1407758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600" dirty="0">
                <a:latin typeface=""/>
              </a:rPr>
              <a:t>J Am </a:t>
            </a:r>
            <a:r>
              <a:rPr lang="de-DE" sz="600" dirty="0" err="1">
                <a:latin typeface=""/>
              </a:rPr>
              <a:t>Coll</a:t>
            </a:r>
            <a:r>
              <a:rPr lang="de-DE" sz="600" dirty="0">
                <a:latin typeface=""/>
              </a:rPr>
              <a:t> </a:t>
            </a:r>
            <a:r>
              <a:rPr lang="de-DE" sz="600" dirty="0" err="1">
                <a:latin typeface=""/>
              </a:rPr>
              <a:t>Cardiol</a:t>
            </a:r>
            <a:r>
              <a:rPr lang="de-DE" sz="600" dirty="0">
                <a:latin typeface=""/>
              </a:rPr>
              <a:t> 2020;76:1507–16</a:t>
            </a:r>
            <a:endParaRPr lang="es-ES_tradnl" sz="1013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30181" t="38718" r="20620" b="35897"/>
          <a:stretch/>
        </p:blipFill>
        <p:spPr>
          <a:xfrm>
            <a:off x="791447" y="1595803"/>
            <a:ext cx="4048858" cy="1305659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l="23291" t="17919" r="34562" b="6923"/>
          <a:stretch/>
        </p:blipFill>
        <p:spPr>
          <a:xfrm>
            <a:off x="5340625" y="1595803"/>
            <a:ext cx="2727909" cy="3040329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791447" y="3416574"/>
            <a:ext cx="40620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 algn="ctr">
              <a:buFont typeface="Wingdings" charset="2"/>
              <a:buChar char="ü"/>
            </a:pPr>
            <a:r>
              <a:rPr lang="es-ES_tradnl" sz="1600" dirty="0"/>
              <a:t>La probabilidad de tener un evento CV es mayor cuanto más exposición a CLDL y si ésta ha sido de </a:t>
            </a:r>
            <a:r>
              <a:rPr lang="es-ES_tradnl" sz="1600"/>
              <a:t>forma precoz.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4"/>
          <a:srcRect l="26334" t="37693" r="29261" b="50112"/>
          <a:stretch/>
        </p:blipFill>
        <p:spPr>
          <a:xfrm>
            <a:off x="1541904" y="403555"/>
            <a:ext cx="5882467" cy="1009714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228174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3232" t="28606" r="20404" b="59515"/>
          <a:stretch/>
        </p:blipFill>
        <p:spPr>
          <a:xfrm>
            <a:off x="1445468" y="465901"/>
            <a:ext cx="6284422" cy="703052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ctángulo 4"/>
          <p:cNvSpPr/>
          <p:nvPr/>
        </p:nvSpPr>
        <p:spPr>
          <a:xfrm>
            <a:off x="6514044" y="1261954"/>
            <a:ext cx="1321196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600" dirty="0">
                <a:latin typeface=""/>
              </a:rPr>
              <a:t>JAMA Network Open. 2020;3(11)</a:t>
            </a:r>
            <a:endParaRPr lang="es-ES_tradnl" sz="1013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14748" t="20606" r="41010" b="17333"/>
          <a:stretch/>
        </p:blipFill>
        <p:spPr>
          <a:xfrm>
            <a:off x="222930" y="1444388"/>
            <a:ext cx="3640976" cy="3192088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/>
          <a:srcRect l="14747" t="26424" r="41617" b="42060"/>
          <a:stretch/>
        </p:blipFill>
        <p:spPr>
          <a:xfrm>
            <a:off x="4074643" y="2459260"/>
            <a:ext cx="4566438" cy="2231967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CuadroTexto 1"/>
          <p:cNvSpPr txBox="1"/>
          <p:nvPr/>
        </p:nvSpPr>
        <p:spPr>
          <a:xfrm>
            <a:off x="4350766" y="1620613"/>
            <a:ext cx="3379124" cy="715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1013" dirty="0"/>
              <a:t>       24%  uso de </a:t>
            </a:r>
            <a:r>
              <a:rPr lang="es-ES_tradnl" sz="1013" dirty="0" err="1"/>
              <a:t>estatinas</a:t>
            </a:r>
            <a:r>
              <a:rPr lang="es-ES_tradnl" sz="1013" dirty="0"/>
              <a:t> de alta intensidad</a:t>
            </a:r>
          </a:p>
          <a:p>
            <a:pPr algn="just"/>
            <a:endParaRPr lang="es-ES_tradnl" sz="1013" dirty="0"/>
          </a:p>
          <a:p>
            <a:pPr algn="just"/>
            <a:r>
              <a:rPr lang="es-ES_tradnl" sz="1013" dirty="0"/>
              <a:t>       2,4% MACE</a:t>
            </a:r>
          </a:p>
          <a:p>
            <a:pPr algn="just"/>
            <a:endParaRPr lang="es-ES_tradnl" sz="1013" dirty="0"/>
          </a:p>
        </p:txBody>
      </p:sp>
      <p:sp>
        <p:nvSpPr>
          <p:cNvPr id="3" name="Flecha arriba 2"/>
          <p:cNvSpPr/>
          <p:nvPr/>
        </p:nvSpPr>
        <p:spPr>
          <a:xfrm>
            <a:off x="4350766" y="1539622"/>
            <a:ext cx="277793" cy="290261"/>
          </a:xfrm>
          <a:prstGeom prst="upArrow">
            <a:avLst/>
          </a:prstGeom>
          <a:solidFill>
            <a:srgbClr val="00B050"/>
          </a:solidFill>
          <a:ln>
            <a:solidFill>
              <a:srgbClr val="73FB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/>
          </a:p>
        </p:txBody>
      </p:sp>
      <p:sp>
        <p:nvSpPr>
          <p:cNvPr id="9" name="Flecha arriba 8"/>
          <p:cNvSpPr/>
          <p:nvPr/>
        </p:nvSpPr>
        <p:spPr>
          <a:xfrm rot="10800000">
            <a:off x="4350764" y="1910874"/>
            <a:ext cx="277794" cy="289678"/>
          </a:xfrm>
          <a:prstGeom prst="up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013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5933320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5710" t="22964" r="27623" b="58765"/>
          <a:stretch/>
        </p:blipFill>
        <p:spPr>
          <a:xfrm>
            <a:off x="342898" y="579120"/>
            <a:ext cx="5486401" cy="939800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28704" t="54074" r="49846" b="17284"/>
          <a:stretch/>
        </p:blipFill>
        <p:spPr>
          <a:xfrm>
            <a:off x="342900" y="1768825"/>
            <a:ext cx="3060701" cy="2554256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/>
          <a:srcRect l="44907" t="29630" r="33333" b="28642"/>
          <a:stretch/>
        </p:blipFill>
        <p:spPr>
          <a:xfrm>
            <a:off x="3562162" y="1795780"/>
            <a:ext cx="2108576" cy="2527301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5"/>
          <a:srcRect l="28704" t="29383" r="49691" b="42469"/>
          <a:stretch/>
        </p:blipFill>
        <p:spPr>
          <a:xfrm>
            <a:off x="5829299" y="1768825"/>
            <a:ext cx="3103701" cy="2527301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Rectángulo 7"/>
          <p:cNvSpPr/>
          <p:nvPr/>
        </p:nvSpPr>
        <p:spPr>
          <a:xfrm>
            <a:off x="7762487" y="4455161"/>
            <a:ext cx="117051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600">
                <a:solidFill>
                  <a:srgbClr val="B30839"/>
                </a:solidFill>
                <a:latin typeface=""/>
              </a:rPr>
              <a:t>Lancet 2015; 385: 1397–405</a:t>
            </a:r>
            <a:endParaRPr lang="es-ES_tradnl" sz="1013" dirty="0"/>
          </a:p>
        </p:txBody>
      </p:sp>
    </p:spTree>
    <p:extLst>
      <p:ext uri="{BB962C8B-B14F-4D97-AF65-F5344CB8AC3E}">
        <p14:creationId xmlns:p14="http://schemas.microsoft.com/office/powerpoint/2010/main" val="8414395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23302" t="25924" r="22222" b="8149"/>
          <a:stretch/>
        </p:blipFill>
        <p:spPr>
          <a:xfrm>
            <a:off x="1754040" y="830955"/>
            <a:ext cx="4995163" cy="3778211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7" name="JAMA. 2016;316(22):2373-2384."/>
          <p:cNvSpPr txBox="1"/>
          <p:nvPr/>
        </p:nvSpPr>
        <p:spPr>
          <a:xfrm>
            <a:off x="5455754" y="4439889"/>
            <a:ext cx="1199046" cy="169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l" defTabSz="457200">
              <a:defRPr sz="1000" b="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600" dirty="0">
                <a:latin typeface="+mn-lt"/>
              </a:rPr>
              <a:t>JAMA. 2016;316(22):2373-2384.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4264744" y="2984501"/>
            <a:ext cx="870881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13"/>
              <a:t>GLAGOV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2454570" y="350382"/>
            <a:ext cx="35941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200" b="1">
                <a:solidFill>
                  <a:schemeClr val="bg1"/>
                </a:solidFill>
              </a:rPr>
              <a:t>REDUCCIÓN PLACA DE ATEROMA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0062" y="3287313"/>
            <a:ext cx="1724568" cy="1321853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872202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¿LDL MUY BAJOS?"/>
          <p:cNvSpPr txBox="1"/>
          <p:nvPr/>
        </p:nvSpPr>
        <p:spPr>
          <a:xfrm>
            <a:off x="1282723" y="2354189"/>
            <a:ext cx="1258358" cy="2328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r>
              <a:rPr sz="1013"/>
              <a:t>¿LDL MUY BAJOS?</a:t>
            </a:r>
          </a:p>
        </p:txBody>
      </p:sp>
      <p:sp>
        <p:nvSpPr>
          <p:cNvPr id="9" name="cLDL &lt; 30 mg/dl"/>
          <p:cNvSpPr txBox="1"/>
          <p:nvPr/>
        </p:nvSpPr>
        <p:spPr>
          <a:xfrm>
            <a:off x="1288245" y="2844150"/>
            <a:ext cx="1605117" cy="346249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4289" rIns="34289">
            <a:spAutoFit/>
          </a:bodyPr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rPr sz="1650"/>
              <a:t>cLDL &lt; 30 mg/dl</a:t>
            </a:r>
          </a:p>
        </p:txBody>
      </p:sp>
      <p:sp>
        <p:nvSpPr>
          <p:cNvPr id="10" name="Seguridad…"/>
          <p:cNvSpPr txBox="1"/>
          <p:nvPr/>
        </p:nvSpPr>
        <p:spPr>
          <a:xfrm>
            <a:off x="1288244" y="3351622"/>
            <a:ext cx="2735387" cy="992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4289" rIns="34289">
            <a:spAutoFit/>
          </a:bodyPr>
          <a:lstStyle/>
          <a:p>
            <a:pPr marL="342900" indent="-342900">
              <a:buFont typeface="Wingdings" charset="2"/>
              <a:buChar char="ü"/>
              <a:defRPr sz="2600" b="0">
                <a:latin typeface="Calibri"/>
                <a:ea typeface="Calibri"/>
                <a:cs typeface="Calibri"/>
                <a:sym typeface="Calibri"/>
              </a:defRPr>
            </a:pPr>
            <a:r>
              <a:rPr sz="1950" dirty="0"/>
              <a:t>Seguridad</a:t>
            </a:r>
          </a:p>
          <a:p>
            <a:pPr marL="342900" indent="-342900">
              <a:buFont typeface="Wingdings" charset="2"/>
              <a:buChar char="ü"/>
              <a:defRPr sz="2600" b="0">
                <a:latin typeface="Calibri"/>
                <a:ea typeface="Calibri"/>
                <a:cs typeface="Calibri"/>
                <a:sym typeface="Calibri"/>
              </a:defRPr>
            </a:pPr>
            <a:r>
              <a:rPr sz="1950" dirty="0"/>
              <a:t>Tendencia a menor número de eventos CV</a:t>
            </a:r>
          </a:p>
        </p:txBody>
      </p:sp>
      <p:pic>
        <p:nvPicPr>
          <p:cNvPr id="15" name="Imagen" descr="Imagen"/>
          <p:cNvPicPr>
            <a:picLocks noChangeAspect="1"/>
          </p:cNvPicPr>
          <p:nvPr/>
        </p:nvPicPr>
        <p:blipFill>
          <a:blip r:embed="rId2"/>
          <a:srcRect l="31573" t="46276" r="44395" b="29288"/>
          <a:stretch>
            <a:fillRect/>
          </a:stretch>
        </p:blipFill>
        <p:spPr>
          <a:xfrm>
            <a:off x="4517312" y="2036501"/>
            <a:ext cx="3547247" cy="2254385"/>
          </a:xfrm>
          <a:prstGeom prst="rect">
            <a:avLst/>
          </a:prstGeom>
          <a:ln w="12700">
            <a:miter lim="400000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l="12172" t="27879" r="18889" b="50587"/>
          <a:stretch/>
        </p:blipFill>
        <p:spPr>
          <a:xfrm>
            <a:off x="1776845" y="725819"/>
            <a:ext cx="5673437" cy="1107597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ctángulo 2"/>
          <p:cNvSpPr/>
          <p:nvPr/>
        </p:nvSpPr>
        <p:spPr>
          <a:xfrm>
            <a:off x="7638395" y="4493971"/>
            <a:ext cx="1406154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r-IN" sz="600" dirty="0">
                <a:latin typeface=""/>
              </a:rPr>
              <a:t>JAMA </a:t>
            </a:r>
            <a:r>
              <a:rPr lang="mr-IN" sz="600" dirty="0" err="1">
                <a:latin typeface=""/>
              </a:rPr>
              <a:t>Cardiol</a:t>
            </a:r>
            <a:r>
              <a:rPr lang="mr-IN" sz="600" dirty="0">
                <a:latin typeface=""/>
              </a:rPr>
              <a:t>. 2017;2(5):547-555.</a:t>
            </a:r>
            <a:endParaRPr lang="es-ES_tradnl" sz="1013" dirty="0"/>
          </a:p>
        </p:txBody>
      </p:sp>
    </p:spTree>
    <p:extLst>
      <p:ext uri="{BB962C8B-B14F-4D97-AF65-F5344CB8AC3E}">
        <p14:creationId xmlns:p14="http://schemas.microsoft.com/office/powerpoint/2010/main" val="16427750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39043" t="20987" r="27778" b="15555"/>
          <a:stretch/>
        </p:blipFill>
        <p:spPr>
          <a:xfrm>
            <a:off x="760616" y="653857"/>
            <a:ext cx="3291839" cy="3934898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44753" t="28889" r="24382" b="59355"/>
          <a:stretch/>
        </p:blipFill>
        <p:spPr>
          <a:xfrm>
            <a:off x="4146954" y="653857"/>
            <a:ext cx="4285969" cy="1213439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tángulo 5"/>
          <p:cNvSpPr/>
          <p:nvPr/>
        </p:nvSpPr>
        <p:spPr>
          <a:xfrm>
            <a:off x="7869307" y="4404089"/>
            <a:ext cx="1127232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600" dirty="0" err="1">
                <a:solidFill>
                  <a:srgbClr val="B60014"/>
                </a:solidFill>
                <a:latin typeface=""/>
              </a:rPr>
              <a:t>Lancet</a:t>
            </a:r>
            <a:r>
              <a:rPr lang="hu-HU" sz="600" dirty="0">
                <a:solidFill>
                  <a:srgbClr val="B60014"/>
                </a:solidFill>
                <a:latin typeface=""/>
              </a:rPr>
              <a:t> 2017; 390: 1962–71</a:t>
            </a:r>
            <a:endParaRPr lang="es-ES_tradnl" sz="1013" dirty="0"/>
          </a:p>
        </p:txBody>
      </p:sp>
      <p:sp>
        <p:nvSpPr>
          <p:cNvPr id="7" name="CuadroTexto 6"/>
          <p:cNvSpPr txBox="1"/>
          <p:nvPr/>
        </p:nvSpPr>
        <p:spPr>
          <a:xfrm>
            <a:off x="4342104" y="2473973"/>
            <a:ext cx="38956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000" dirty="0"/>
              <a:t>Existe una reducción del MACE con la reducción del </a:t>
            </a:r>
            <a:r>
              <a:rPr lang="es-ES_tradnl" sz="2000" dirty="0" err="1"/>
              <a:t>cLDL</a:t>
            </a:r>
            <a:r>
              <a:rPr lang="es-ES_tradnl" sz="2000" dirty="0"/>
              <a:t> sin diferencias en los efectos secundarios. </a:t>
            </a:r>
          </a:p>
        </p:txBody>
      </p:sp>
    </p:spTree>
    <p:extLst>
      <p:ext uri="{BB962C8B-B14F-4D97-AF65-F5344CB8AC3E}">
        <p14:creationId xmlns:p14="http://schemas.microsoft.com/office/powerpoint/2010/main" val="12351232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5EF30BC9-5F2F-4935-AE0F-76790D16EB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911" y="715207"/>
            <a:ext cx="7622177" cy="3904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863853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751113" y="2656474"/>
            <a:ext cx="7957457" cy="1207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spcBef>
                <a:spcPts val="1350"/>
              </a:spcBef>
              <a:buFont typeface="Wingdings" charset="2"/>
              <a:buChar char="ü"/>
            </a:pPr>
            <a:r>
              <a:rPr lang="en-US" sz="1013" b="1" dirty="0">
                <a:solidFill>
                  <a:srgbClr val="002060"/>
                </a:solidFill>
              </a:rPr>
              <a:t>OBJECTIVE:    </a:t>
            </a:r>
            <a:r>
              <a:rPr lang="en-US" sz="1013" dirty="0">
                <a:solidFill>
                  <a:srgbClr val="002060"/>
                </a:solidFill>
              </a:rPr>
              <a:t>We used data from the ODYSSEY OUTCOMES trial</a:t>
            </a:r>
            <a:r>
              <a:rPr lang="en-US" sz="1013" baseline="30000" dirty="0">
                <a:solidFill>
                  <a:srgbClr val="002060"/>
                </a:solidFill>
              </a:rPr>
              <a:t>3</a:t>
            </a:r>
            <a:r>
              <a:rPr lang="en-US" sz="1013" dirty="0">
                <a:solidFill>
                  <a:srgbClr val="002060"/>
                </a:solidFill>
              </a:rPr>
              <a:t> that compared the PCSK9 inhibitor </a:t>
            </a:r>
            <a:r>
              <a:rPr lang="en-US" sz="1013" dirty="0" err="1">
                <a:solidFill>
                  <a:srgbClr val="002060"/>
                </a:solidFill>
              </a:rPr>
              <a:t>alirocumab</a:t>
            </a:r>
            <a:r>
              <a:rPr lang="en-US" sz="1013" dirty="0">
                <a:solidFill>
                  <a:srgbClr val="002060"/>
                </a:solidFill>
              </a:rPr>
              <a:t> with placebo in 18,924 patients with recent ACS to </a:t>
            </a:r>
            <a:r>
              <a:rPr lang="en-US" sz="1013" b="1" dirty="0">
                <a:solidFill>
                  <a:srgbClr val="002060"/>
                </a:solidFill>
              </a:rPr>
              <a:t>evaluate the risk of MACE in three </a:t>
            </a:r>
            <a:r>
              <a:rPr lang="en-US" sz="1013" b="1" dirty="0" err="1">
                <a:solidFill>
                  <a:srgbClr val="002060"/>
                </a:solidFill>
              </a:rPr>
              <a:t>prespecified</a:t>
            </a:r>
            <a:r>
              <a:rPr lang="en-US" sz="1013" b="1" dirty="0">
                <a:solidFill>
                  <a:srgbClr val="002060"/>
                </a:solidFill>
              </a:rPr>
              <a:t> categories of LDL-C achieved with </a:t>
            </a:r>
            <a:r>
              <a:rPr lang="en-US" sz="1013" b="1" dirty="0" err="1">
                <a:solidFill>
                  <a:srgbClr val="002060"/>
                </a:solidFill>
              </a:rPr>
              <a:t>alirocumab</a:t>
            </a:r>
            <a:r>
              <a:rPr lang="en-US" sz="1013" dirty="0">
                <a:solidFill>
                  <a:srgbClr val="002060"/>
                </a:solidFill>
              </a:rPr>
              <a:t>: </a:t>
            </a:r>
            <a:r>
              <a:rPr lang="en-US" sz="1013" b="1" dirty="0">
                <a:solidFill>
                  <a:srgbClr val="002060"/>
                </a:solidFill>
              </a:rPr>
              <a:t>&gt;50 (&gt;1.3 </a:t>
            </a:r>
            <a:r>
              <a:rPr lang="en-US" sz="1013" b="1" dirty="0" err="1">
                <a:solidFill>
                  <a:srgbClr val="002060"/>
                </a:solidFill>
              </a:rPr>
              <a:t>mmol</a:t>
            </a:r>
            <a:r>
              <a:rPr lang="en-US" sz="1013" b="1" dirty="0">
                <a:solidFill>
                  <a:srgbClr val="002060"/>
                </a:solidFill>
              </a:rPr>
              <a:t>/L), 25-50 (0.6-1.3 </a:t>
            </a:r>
            <a:r>
              <a:rPr lang="en-US" sz="1013" b="1" dirty="0" err="1">
                <a:solidFill>
                  <a:srgbClr val="002060"/>
                </a:solidFill>
              </a:rPr>
              <a:t>mmol</a:t>
            </a:r>
            <a:r>
              <a:rPr lang="en-US" sz="1013" b="1" dirty="0">
                <a:solidFill>
                  <a:srgbClr val="002060"/>
                </a:solidFill>
              </a:rPr>
              <a:t>/L), or &lt;25 mg/</a:t>
            </a:r>
            <a:r>
              <a:rPr lang="en-US" sz="1013" b="1" dirty="0" err="1">
                <a:solidFill>
                  <a:srgbClr val="002060"/>
                </a:solidFill>
              </a:rPr>
              <a:t>dL</a:t>
            </a:r>
            <a:r>
              <a:rPr lang="en-US" sz="1013" b="1" dirty="0">
                <a:solidFill>
                  <a:srgbClr val="002060"/>
                </a:solidFill>
              </a:rPr>
              <a:t> (&lt;0.6 </a:t>
            </a:r>
            <a:r>
              <a:rPr lang="en-US" sz="1013" b="1" dirty="0" err="1">
                <a:solidFill>
                  <a:srgbClr val="002060"/>
                </a:solidFill>
              </a:rPr>
              <a:t>mmol</a:t>
            </a:r>
            <a:r>
              <a:rPr lang="en-US" sz="1013" b="1" dirty="0">
                <a:solidFill>
                  <a:srgbClr val="002060"/>
                </a:solidFill>
              </a:rPr>
              <a:t>/L)</a:t>
            </a:r>
          </a:p>
          <a:p>
            <a:pPr marL="257175" indent="-257175">
              <a:spcBef>
                <a:spcPts val="1350"/>
              </a:spcBef>
              <a:buFont typeface="Wingdings" charset="2"/>
              <a:buChar char="ü"/>
            </a:pPr>
            <a:r>
              <a:rPr lang="en-US" sz="1013" b="1" dirty="0"/>
              <a:t>APPROACH:  </a:t>
            </a:r>
            <a:r>
              <a:rPr lang="en-US" sz="1013" dirty="0"/>
              <a:t>To overcome the limitations above, we used </a:t>
            </a:r>
            <a:r>
              <a:rPr lang="en-US" sz="1013" b="1" dirty="0">
                <a:solidFill>
                  <a:srgbClr val="C00000"/>
                </a:solidFill>
              </a:rPr>
              <a:t>propensity score matching </a:t>
            </a:r>
            <a:r>
              <a:rPr lang="en-US" sz="1013" dirty="0"/>
              <a:t>to compare patients in each category of achieved LDL-C in the </a:t>
            </a:r>
            <a:r>
              <a:rPr lang="en-US" sz="1013" dirty="0" err="1"/>
              <a:t>alirocumab</a:t>
            </a:r>
            <a:r>
              <a:rPr lang="en-US" sz="1013" dirty="0"/>
              <a:t> group to patients in the placebo group with similar baseline characteristics and study medication adherence</a:t>
            </a:r>
            <a:endParaRPr lang="es-ES_tradnl" sz="1013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8D0AA33-AFB2-4B8F-BFC1-FB638C470A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113" y="888102"/>
            <a:ext cx="7801791" cy="1528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7382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E1812E3-EFFB-428A-B2BF-55BF4B368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555" y="538295"/>
            <a:ext cx="7886700" cy="88290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>
                <a:solidFill>
                  <a:srgbClr val="0C2F2F"/>
                </a:solidFill>
                <a:latin typeface="+mn-lt"/>
              </a:rPr>
              <a:t>Sensitivity Analysis: Exclusion of 730 patients with specified substitution of placebo for alirocumab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761694-433F-DA4E-B3BC-B4AC6793E4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112" y="1421198"/>
            <a:ext cx="6766657" cy="3194724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7BEBD1B7-5210-4AFF-B6CD-C80DBDC32928}"/>
              </a:ext>
            </a:extLst>
          </p:cNvPr>
          <p:cNvSpPr/>
          <p:nvPr/>
        </p:nvSpPr>
        <p:spPr>
          <a:xfrm>
            <a:off x="7686460" y="4889584"/>
            <a:ext cx="140528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378">
              <a:defRPr/>
            </a:pPr>
            <a:r>
              <a:rPr lang="fr-FR" sz="1050" dirty="0">
                <a:solidFill>
                  <a:schemeClr val="bg2">
                    <a:lumMod val="50000"/>
                  </a:schemeClr>
                </a:solidFill>
                <a:ea typeface="MS PGothic"/>
              </a:rPr>
              <a:t>ESC 2020</a:t>
            </a:r>
          </a:p>
        </p:txBody>
      </p:sp>
    </p:spTree>
    <p:extLst>
      <p:ext uri="{BB962C8B-B14F-4D97-AF65-F5344CB8AC3E}">
        <p14:creationId xmlns:p14="http://schemas.microsoft.com/office/powerpoint/2010/main" val="18701320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24162787-7BD7-484E-BD9D-5AE26E1B08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036" y="1091355"/>
            <a:ext cx="8633936" cy="2751714"/>
          </a:xfrm>
        </p:spPr>
        <p:txBody>
          <a:bodyPr>
            <a:normAutofit/>
          </a:bodyPr>
          <a:lstStyle/>
          <a:p>
            <a:pPr>
              <a:spcAft>
                <a:spcPts val="900"/>
              </a:spcAft>
              <a:buFont typeface="Wingdings" charset="2"/>
              <a:buChar char="ü"/>
            </a:pPr>
            <a:r>
              <a:rPr lang="en-US" sz="1800" dirty="0"/>
              <a:t>Using a propensity score matching approach, </a:t>
            </a:r>
            <a:r>
              <a:rPr lang="en-US" sz="1800" b="1" dirty="0"/>
              <a:t>relative and absolute reductions in MACE with alirocumab were similar in patients who achieved LDL-C 25-50 or &lt;25 mg/dL (0.6-1.3,or &lt;0.6 mmol/L) .</a:t>
            </a:r>
          </a:p>
          <a:p>
            <a:pPr>
              <a:spcAft>
                <a:spcPts val="900"/>
              </a:spcAft>
              <a:buFont typeface="Wingdings" charset="2"/>
              <a:buChar char="ü"/>
            </a:pPr>
            <a:r>
              <a:rPr lang="en-US" sz="1800" dirty="0"/>
              <a:t>There was less risk reduction in patients who achieved LDL-C &gt;50 mg/dL (&gt; 1.3 mmol/L), associated with poorer adherence.</a:t>
            </a:r>
          </a:p>
          <a:p>
            <a:pPr>
              <a:spcAft>
                <a:spcPts val="900"/>
              </a:spcAft>
              <a:buFont typeface="Wingdings" charset="2"/>
              <a:buChar char="ü"/>
            </a:pPr>
            <a:r>
              <a:rPr lang="en-US" sz="1800" dirty="0"/>
              <a:t>The current findings support </a:t>
            </a:r>
            <a:r>
              <a:rPr lang="en-US" sz="1800" b="1" dirty="0"/>
              <a:t>ESC/EAS guidelines </a:t>
            </a:r>
            <a:r>
              <a:rPr lang="en-US" sz="1800" dirty="0"/>
              <a:t>that set an LDL-C target &lt;55 mg/dL (&lt;1.4 mmol/L) in high-risk patients or &lt;40 mg/dL (&lt; 1.0 mmol/L) in those with recurrent events. However, the current findings do not indicate a clear advantage of seeking to achieve LDL-C levels &lt;25 mg/dL (&lt;0.6 mmol/L).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3BCD5145-BB73-49A0-8974-DF221C66EFBF}"/>
              </a:ext>
            </a:extLst>
          </p:cNvPr>
          <p:cNvSpPr/>
          <p:nvPr/>
        </p:nvSpPr>
        <p:spPr>
          <a:xfrm>
            <a:off x="7686460" y="4889584"/>
            <a:ext cx="140528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378">
              <a:defRPr/>
            </a:pPr>
            <a:r>
              <a:rPr lang="fr-FR" sz="1050" dirty="0">
                <a:solidFill>
                  <a:schemeClr val="bg2">
                    <a:lumMod val="50000"/>
                  </a:schemeClr>
                </a:solidFill>
                <a:ea typeface="MS PGothic"/>
              </a:rPr>
              <a:t>ESC 2020</a:t>
            </a:r>
          </a:p>
        </p:txBody>
      </p:sp>
    </p:spTree>
    <p:extLst>
      <p:ext uri="{BB962C8B-B14F-4D97-AF65-F5344CB8AC3E}">
        <p14:creationId xmlns:p14="http://schemas.microsoft.com/office/powerpoint/2010/main" val="527015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693515" y="3883733"/>
            <a:ext cx="6858000" cy="984416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_tradnl" b="1" i="1" dirty="0"/>
              <a:t>M. Rosa Fernández Olmo</a:t>
            </a:r>
          </a:p>
          <a:p>
            <a:pPr algn="ctr">
              <a:lnSpc>
                <a:spcPct val="100000"/>
              </a:lnSpc>
            </a:pPr>
            <a:r>
              <a:rPr lang="es-ES_tradnl" sz="1400" b="1" i="1" dirty="0"/>
              <a:t>HU de Jaén</a:t>
            </a:r>
          </a:p>
          <a:p>
            <a:pPr algn="ctr">
              <a:lnSpc>
                <a:spcPct val="100000"/>
              </a:lnSpc>
            </a:pPr>
            <a:r>
              <a:rPr lang="es-ES_tradnl" sz="1400" b="1" i="1" dirty="0"/>
              <a:t>@MAROSFO</a:t>
            </a: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3744670" y="2227759"/>
            <a:ext cx="6858000" cy="13663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600" kern="1200">
                <a:solidFill>
                  <a:srgbClr val="08464E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1600" b="1" i="1" u="none" strike="noStrike" kern="1200" cap="none" spc="0" normalizeH="0" baseline="0" noProof="0" dirty="0">
                <a:ln>
                  <a:noFill/>
                </a:ln>
                <a:solidFill>
                  <a:srgbClr val="08464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Sharona Azriel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1050" b="1" i="0" u="none" strike="noStrike" kern="1200" cap="none" spc="0" normalizeH="0" baseline="0" noProof="0" dirty="0">
                <a:ln>
                  <a:noFill/>
                </a:ln>
                <a:solidFill>
                  <a:srgbClr val="08464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Servicio de Endocrinología y Nutrición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1050" b="1" i="0" u="none" strike="noStrike" kern="1200" cap="none" spc="0" normalizeH="0" baseline="0" noProof="0" dirty="0">
                <a:ln>
                  <a:noFill/>
                </a:ln>
                <a:solidFill>
                  <a:srgbClr val="08464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Hospital Universitario Infanta Sofía. Madrid</a:t>
            </a:r>
            <a:r>
              <a:rPr kumimoji="0" lang="es-ES_tradnl" sz="1050" b="1" i="1" u="none" strike="noStrike" kern="1200" cap="none" spc="0" normalizeH="0" baseline="0" noProof="0" dirty="0">
                <a:ln>
                  <a:noFill/>
                </a:ln>
                <a:solidFill>
                  <a:srgbClr val="08464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1050" b="1" i="0" u="none" strike="noStrike" kern="1200" cap="none" spc="0" normalizeH="0" baseline="0" noProof="0" dirty="0">
                <a:ln>
                  <a:noFill/>
                </a:ln>
                <a:solidFill>
                  <a:srgbClr val="08464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Profesora asociada de Medicina. Universidad Europea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98DCB55F-410B-433E-9FAB-5982D27102E9}"/>
              </a:ext>
            </a:extLst>
          </p:cNvPr>
          <p:cNvSpPr txBox="1">
            <a:spLocks/>
          </p:cNvSpPr>
          <p:nvPr/>
        </p:nvSpPr>
        <p:spPr>
          <a:xfrm>
            <a:off x="5609030" y="667421"/>
            <a:ext cx="3129280" cy="1244600"/>
          </a:xfrm>
          <a:prstGeom prst="rect">
            <a:avLst/>
          </a:prstGeom>
          <a:effectLst>
            <a:outerShdw blurRad="241300" dist="1016000" dir="9120000" sx="176000" sy="176000" algn="l" rotWithShape="0">
              <a:prstClr val="black">
                <a:alpha val="33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6D8D33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_tradnl" sz="2000" b="1" spc="38" dirty="0">
                <a:ln w="0"/>
                <a:solidFill>
                  <a:srgbClr val="8FA83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cLDL ¿cuánto antes mejor?,</a:t>
            </a:r>
            <a:br>
              <a:rPr lang="es-ES_tradnl" sz="2000" b="1" spc="38" dirty="0">
                <a:ln w="0"/>
                <a:solidFill>
                  <a:srgbClr val="8FA83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</a:br>
            <a:r>
              <a:rPr lang="es-ES_tradnl" sz="2000" b="1" spc="38" dirty="0">
                <a:ln w="0"/>
                <a:solidFill>
                  <a:srgbClr val="8FA83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¿cuanto más bajo mejor? </a:t>
            </a:r>
          </a:p>
        </p:txBody>
      </p:sp>
    </p:spTree>
    <p:extLst>
      <p:ext uri="{BB962C8B-B14F-4D97-AF65-F5344CB8AC3E}">
        <p14:creationId xmlns:p14="http://schemas.microsoft.com/office/powerpoint/2010/main" val="10592880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29321" t="54320" r="33797" b="35062"/>
          <a:stretch/>
        </p:blipFill>
        <p:spPr>
          <a:xfrm>
            <a:off x="1046697" y="3463362"/>
            <a:ext cx="6771695" cy="121833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5641" y="924923"/>
            <a:ext cx="5021480" cy="253843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l="5092" t="24938" r="33951" b="67408"/>
          <a:stretch/>
        </p:blipFill>
        <p:spPr>
          <a:xfrm>
            <a:off x="1224296" y="152401"/>
            <a:ext cx="6213983" cy="487679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CuadroTexto 1"/>
          <p:cNvSpPr txBox="1"/>
          <p:nvPr/>
        </p:nvSpPr>
        <p:spPr>
          <a:xfrm>
            <a:off x="4665865" y="2121912"/>
            <a:ext cx="1676400" cy="246221"/>
          </a:xfrm>
          <a:prstGeom prst="rect">
            <a:avLst/>
          </a:prstGeom>
          <a:solidFill>
            <a:srgbClr val="BDCD51"/>
          </a:solidFill>
        </p:spPr>
        <p:txBody>
          <a:bodyPr wrap="square" rtlCol="0">
            <a:spAutoFit/>
          </a:bodyPr>
          <a:lstStyle/>
          <a:p>
            <a:r>
              <a:rPr lang="es-ES_tradnl" sz="1000" dirty="0" err="1"/>
              <a:t>Very</a:t>
            </a:r>
            <a:r>
              <a:rPr lang="es-ES_tradnl" sz="1000" dirty="0"/>
              <a:t> </a:t>
            </a:r>
            <a:r>
              <a:rPr lang="es-ES_tradnl" sz="1000" dirty="0" err="1"/>
              <a:t>low</a:t>
            </a:r>
            <a:r>
              <a:rPr lang="es-ES_tradnl" sz="1000" dirty="0"/>
              <a:t>: </a:t>
            </a:r>
            <a:r>
              <a:rPr lang="es-ES_tradnl" sz="1000" dirty="0" err="1"/>
              <a:t>cLDL</a:t>
            </a:r>
            <a:r>
              <a:rPr lang="es-ES_tradnl" sz="1000" dirty="0"/>
              <a:t> &lt; 15 mg/dl </a:t>
            </a:r>
          </a:p>
        </p:txBody>
      </p:sp>
    </p:spTree>
    <p:extLst>
      <p:ext uri="{BB962C8B-B14F-4D97-AF65-F5344CB8AC3E}">
        <p14:creationId xmlns:p14="http://schemas.microsoft.com/office/powerpoint/2010/main" val="3336077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793192" y="954282"/>
            <a:ext cx="79889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000" b="1" i="1" dirty="0">
                <a:solidFill>
                  <a:srgbClr val="0C2F2F"/>
                </a:solidFill>
              </a:rPr>
              <a:t>La hipótesis de </a:t>
            </a:r>
            <a:r>
              <a:rPr lang="es-ES_tradnl" sz="3000" b="1" i="1" dirty="0" err="1">
                <a:solidFill>
                  <a:srgbClr val="0C2F2F"/>
                </a:solidFill>
              </a:rPr>
              <a:t>cLDL</a:t>
            </a:r>
            <a:r>
              <a:rPr lang="es-ES_tradnl" sz="3000" b="1" i="1" dirty="0">
                <a:solidFill>
                  <a:srgbClr val="0C2F2F"/>
                </a:solidFill>
              </a:rPr>
              <a:t> cero. Hacia </a:t>
            </a:r>
            <a:r>
              <a:rPr lang="es-ES_tradnl" sz="3000" b="1" i="1" dirty="0" err="1">
                <a:solidFill>
                  <a:srgbClr val="0C2F2F"/>
                </a:solidFill>
              </a:rPr>
              <a:t>concentracciones</a:t>
            </a:r>
            <a:r>
              <a:rPr lang="es-ES_tradnl" sz="3000" b="1" i="1" dirty="0">
                <a:solidFill>
                  <a:srgbClr val="0C2F2F"/>
                </a:solidFill>
              </a:rPr>
              <a:t> extremadamente bajas</a:t>
            </a:r>
          </a:p>
        </p:txBody>
      </p:sp>
      <p:sp>
        <p:nvSpPr>
          <p:cNvPr id="7" name="Rectángulo 6"/>
          <p:cNvSpPr/>
          <p:nvPr/>
        </p:nvSpPr>
        <p:spPr>
          <a:xfrm>
            <a:off x="890021" y="2007640"/>
            <a:ext cx="3152544" cy="230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900" b="1" dirty="0">
                <a:solidFill>
                  <a:srgbClr val="0C2F2F"/>
                </a:solidFill>
                <a:latin typeface=""/>
              </a:rPr>
              <a:t>L. </a:t>
            </a:r>
            <a:r>
              <a:rPr lang="tr-TR" sz="900" b="1" dirty="0" err="1">
                <a:solidFill>
                  <a:srgbClr val="0C2F2F"/>
                </a:solidFill>
                <a:latin typeface=""/>
              </a:rPr>
              <a:t>Massana</a:t>
            </a:r>
            <a:r>
              <a:rPr lang="tr-TR" sz="900" b="1" dirty="0">
                <a:solidFill>
                  <a:srgbClr val="0C2F2F"/>
                </a:solidFill>
                <a:latin typeface=""/>
              </a:rPr>
              <a:t> . </a:t>
            </a:r>
            <a:r>
              <a:rPr lang="tr-TR" sz="900" b="1" dirty="0" err="1">
                <a:solidFill>
                  <a:srgbClr val="0C2F2F"/>
                </a:solidFill>
                <a:latin typeface=""/>
              </a:rPr>
              <a:t>Rev</a:t>
            </a:r>
            <a:r>
              <a:rPr lang="tr-TR" sz="900" b="1" dirty="0">
                <a:solidFill>
                  <a:srgbClr val="0C2F2F"/>
                </a:solidFill>
                <a:latin typeface=""/>
              </a:rPr>
              <a:t> </a:t>
            </a:r>
            <a:r>
              <a:rPr lang="tr-TR" sz="900" b="1" dirty="0" err="1">
                <a:solidFill>
                  <a:srgbClr val="0C2F2F"/>
                </a:solidFill>
                <a:latin typeface=""/>
              </a:rPr>
              <a:t>Esp</a:t>
            </a:r>
            <a:r>
              <a:rPr lang="tr-TR" sz="900" b="1" dirty="0">
                <a:solidFill>
                  <a:srgbClr val="0C2F2F"/>
                </a:solidFill>
                <a:latin typeface=""/>
              </a:rPr>
              <a:t> </a:t>
            </a:r>
            <a:r>
              <a:rPr lang="tr-TR" sz="900" b="1" dirty="0" err="1">
                <a:solidFill>
                  <a:srgbClr val="0C2F2F"/>
                </a:solidFill>
                <a:latin typeface=""/>
              </a:rPr>
              <a:t>Cardiol</a:t>
            </a:r>
            <a:r>
              <a:rPr lang="tr-TR" sz="900" b="1" dirty="0">
                <a:solidFill>
                  <a:srgbClr val="0C2F2F"/>
                </a:solidFill>
                <a:latin typeface=""/>
              </a:rPr>
              <a:t>. 2018;71(7):580–594</a:t>
            </a:r>
            <a:endParaRPr lang="es-ES_tradnl" sz="900" b="1" dirty="0">
              <a:solidFill>
                <a:srgbClr val="0C2F2F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009290" y="2616269"/>
            <a:ext cx="75567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Wingdings" charset="2"/>
              <a:buChar char="ü"/>
            </a:pPr>
            <a:r>
              <a:rPr lang="es-ES_tradnl" sz="1200" b="1" dirty="0">
                <a:solidFill>
                  <a:srgbClr val="08464E"/>
                </a:solidFill>
                <a:latin typeface=""/>
              </a:rPr>
              <a:t>¿Podemos vivir con estas concentraciones de C-LDL extremadamente bajas? En otras palabras, ¿cual es la función fisiológica de partículas LDL?</a:t>
            </a:r>
            <a:endParaRPr lang="es-ES_tradnl" sz="1200" b="1" dirty="0">
              <a:solidFill>
                <a:srgbClr val="08464E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009290" y="3297339"/>
            <a:ext cx="28636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>
              <a:buFont typeface="Wingdings" charset="2"/>
              <a:buChar char="ü"/>
            </a:pPr>
            <a:r>
              <a:rPr lang="es-ES_tradnl" sz="1200" b="1" dirty="0">
                <a:solidFill>
                  <a:srgbClr val="08464E"/>
                </a:solidFill>
                <a:latin typeface=""/>
              </a:rPr>
              <a:t>¿</a:t>
            </a:r>
            <a:r>
              <a:rPr lang="es-ES_tradnl" sz="1200" b="1">
                <a:solidFill>
                  <a:srgbClr val="08464E"/>
                </a:solidFill>
                <a:latin typeface=""/>
              </a:rPr>
              <a:t>Necesitamos </a:t>
            </a:r>
            <a:r>
              <a:rPr lang="es-ES_tradnl" sz="1200" b="1" dirty="0">
                <a:solidFill>
                  <a:srgbClr val="08464E"/>
                </a:solidFill>
                <a:latin typeface=""/>
              </a:rPr>
              <a:t>para algo el </a:t>
            </a:r>
            <a:r>
              <a:rPr lang="es-ES_tradnl" sz="1200" b="1" dirty="0" err="1">
                <a:solidFill>
                  <a:srgbClr val="08464E"/>
                </a:solidFill>
                <a:latin typeface=""/>
              </a:rPr>
              <a:t>cLDL</a:t>
            </a:r>
            <a:r>
              <a:rPr lang="es-ES_tradnl" sz="1200" b="1" dirty="0">
                <a:solidFill>
                  <a:srgbClr val="08464E"/>
                </a:solidFill>
                <a:latin typeface=""/>
              </a:rPr>
              <a:t>?</a:t>
            </a:r>
            <a:endParaRPr lang="es-ES_tradnl" sz="1200" b="1" dirty="0">
              <a:solidFill>
                <a:srgbClr val="08464E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009291" y="3949765"/>
            <a:ext cx="65449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Wingdings" charset="2"/>
              <a:buChar char="ü"/>
            </a:pPr>
            <a:r>
              <a:rPr lang="es-ES_tradnl" sz="1200" b="1" dirty="0">
                <a:solidFill>
                  <a:srgbClr val="08464E"/>
                </a:solidFill>
                <a:latin typeface=""/>
              </a:rPr>
              <a:t>¿Que otras funciones podrían verse alteradas por las concentraciones de </a:t>
            </a:r>
            <a:r>
              <a:rPr lang="es-ES_tradnl" sz="1200" b="1" dirty="0" err="1">
                <a:solidFill>
                  <a:srgbClr val="08464E"/>
                </a:solidFill>
                <a:latin typeface=""/>
              </a:rPr>
              <a:t>cLDL</a:t>
            </a:r>
            <a:r>
              <a:rPr lang="es-ES_tradnl" sz="1200" b="1" dirty="0">
                <a:solidFill>
                  <a:srgbClr val="08464E"/>
                </a:solidFill>
                <a:latin typeface=""/>
              </a:rPr>
              <a:t> bajas?</a:t>
            </a:r>
            <a:endParaRPr lang="es-ES_tradnl" sz="1200" b="1" dirty="0">
              <a:solidFill>
                <a:srgbClr val="08464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3369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13900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750204-8CC0-B340-841B-035DCA1FF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r-IN" dirty="0"/>
              <a:t>…</a:t>
            </a:r>
            <a:r>
              <a:rPr lang="es-ES" dirty="0"/>
              <a:t> preguntas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2FA1889-AA2D-674C-9FF7-AE794CB9D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672" y="1092492"/>
            <a:ext cx="5086350" cy="3419350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s-ES" sz="1800" dirty="0"/>
              <a:t>En función del algoritmo de tratamiento, creéis que tal como está planteado en la práctica clínica actual el seguimiento del paciente, ¿podemos reducir </a:t>
            </a:r>
            <a:r>
              <a:rPr lang="es-ES" sz="1800" dirty="0" err="1"/>
              <a:t>cLDL</a:t>
            </a:r>
            <a:r>
              <a:rPr lang="es-ES" sz="1800" dirty="0"/>
              <a:t> cuanto antes?</a:t>
            </a:r>
          </a:p>
          <a:p>
            <a:pPr>
              <a:lnSpc>
                <a:spcPct val="100000"/>
              </a:lnSpc>
            </a:pPr>
            <a:endParaRPr lang="es-ES" sz="1800" dirty="0"/>
          </a:p>
          <a:p>
            <a:pPr lvl="1">
              <a:lnSpc>
                <a:spcPct val="100000"/>
              </a:lnSpc>
            </a:pPr>
            <a:r>
              <a:rPr lang="es-ES" sz="1600" dirty="0"/>
              <a:t>Si, con </a:t>
            </a:r>
            <a:r>
              <a:rPr lang="es-ES" sz="1600" dirty="0" err="1"/>
              <a:t>estatinas</a:t>
            </a:r>
            <a:r>
              <a:rPr lang="es-ES" sz="1600" dirty="0"/>
              <a:t> de alta intensidad alcanzamos objetivos en la mayoría de los pacientes</a:t>
            </a:r>
          </a:p>
          <a:p>
            <a:pPr lvl="1">
              <a:lnSpc>
                <a:spcPct val="100000"/>
              </a:lnSpc>
            </a:pPr>
            <a:r>
              <a:rPr lang="es-ES" sz="1600" dirty="0"/>
              <a:t>Si, casi todos los pacientes son revisados antes del mes (rehabilitación cardíaca)</a:t>
            </a:r>
          </a:p>
          <a:p>
            <a:pPr lvl="1">
              <a:lnSpc>
                <a:spcPct val="100000"/>
              </a:lnSpc>
            </a:pPr>
            <a:r>
              <a:rPr lang="es-ES" sz="1600" dirty="0"/>
              <a:t>No, sería necesario agilizar los algoritmos de tratamiento.</a:t>
            </a:r>
          </a:p>
          <a:p>
            <a:pPr lvl="1">
              <a:lnSpc>
                <a:spcPct val="100000"/>
              </a:lnSpc>
            </a:pP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31872" t="12069" r="30409" b="31463"/>
          <a:stretch/>
        </p:blipFill>
        <p:spPr>
          <a:xfrm>
            <a:off x="5534526" y="1092492"/>
            <a:ext cx="3104148" cy="2904435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29822" t="52723" r="13104" b="34671"/>
          <a:stretch/>
        </p:blipFill>
        <p:spPr>
          <a:xfrm>
            <a:off x="5534527" y="4303404"/>
            <a:ext cx="3104148" cy="428502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E4BD966C-3E8F-4EF9-B2D2-52EE2D75ADB3}"/>
              </a:ext>
            </a:extLst>
          </p:cNvPr>
          <p:cNvSpPr/>
          <p:nvPr/>
        </p:nvSpPr>
        <p:spPr>
          <a:xfrm>
            <a:off x="5771071" y="4678136"/>
            <a:ext cx="26310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es-ES_tradnl" sz="600" i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s-ES_tradnl" sz="600" i="1" dirty="0" err="1">
                <a:solidFill>
                  <a:schemeClr val="bg2">
                    <a:lumMod val="50000"/>
                  </a:schemeClr>
                </a:solidFill>
              </a:rPr>
              <a:t>European</a:t>
            </a:r>
            <a:r>
              <a:rPr lang="es-ES_tradnl" sz="600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s-ES_tradnl" sz="600" i="1" dirty="0" err="1">
                <a:solidFill>
                  <a:schemeClr val="bg2">
                    <a:lumMod val="50000"/>
                  </a:schemeClr>
                </a:solidFill>
              </a:rPr>
              <a:t>Heart</a:t>
            </a:r>
            <a:r>
              <a:rPr lang="es-ES_tradnl" sz="600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s-ES_tradnl" sz="600" i="1" dirty="0" err="1">
                <a:solidFill>
                  <a:schemeClr val="bg2">
                    <a:lumMod val="50000"/>
                  </a:schemeClr>
                </a:solidFill>
              </a:rPr>
              <a:t>Journal</a:t>
            </a:r>
            <a:r>
              <a:rPr lang="es-ES_tradnl" sz="600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s-ES_tradnl" sz="600" dirty="0" err="1">
                <a:solidFill>
                  <a:schemeClr val="bg2">
                    <a:lumMod val="50000"/>
                  </a:schemeClr>
                </a:solidFill>
              </a:rPr>
              <a:t>Volume</a:t>
            </a:r>
            <a:r>
              <a:rPr lang="es-ES_tradnl" sz="600" dirty="0">
                <a:solidFill>
                  <a:schemeClr val="bg2">
                    <a:lumMod val="50000"/>
                  </a:schemeClr>
                </a:solidFill>
              </a:rPr>
              <a:t> 41, </a:t>
            </a:r>
            <a:r>
              <a:rPr lang="es-ES_tradnl" sz="600" dirty="0" err="1">
                <a:solidFill>
                  <a:schemeClr val="bg2">
                    <a:lumMod val="50000"/>
                  </a:schemeClr>
                </a:solidFill>
              </a:rPr>
              <a:t>Issue</a:t>
            </a:r>
            <a:r>
              <a:rPr lang="es-ES_tradnl" sz="600" dirty="0">
                <a:solidFill>
                  <a:schemeClr val="bg2">
                    <a:lumMod val="50000"/>
                  </a:schemeClr>
                </a:solidFill>
              </a:rPr>
              <a:t> 1, 1 </a:t>
            </a:r>
            <a:r>
              <a:rPr lang="es-ES_tradnl" sz="600" dirty="0" err="1">
                <a:solidFill>
                  <a:schemeClr val="bg2">
                    <a:lumMod val="50000"/>
                  </a:schemeClr>
                </a:solidFill>
              </a:rPr>
              <a:t>January</a:t>
            </a:r>
            <a:r>
              <a:rPr lang="es-ES_tradnl" sz="600" dirty="0">
                <a:solidFill>
                  <a:schemeClr val="bg2">
                    <a:lumMod val="50000"/>
                  </a:schemeClr>
                </a:solidFill>
              </a:rPr>
              <a:t> 2020, 111–188</a:t>
            </a:r>
          </a:p>
        </p:txBody>
      </p:sp>
    </p:spTree>
    <p:extLst>
      <p:ext uri="{BB962C8B-B14F-4D97-AF65-F5344CB8AC3E}">
        <p14:creationId xmlns:p14="http://schemas.microsoft.com/office/powerpoint/2010/main" val="825111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7843" y="0"/>
            <a:ext cx="6900863" cy="671513"/>
          </a:xfrm>
        </p:spPr>
        <p:txBody>
          <a:bodyPr/>
          <a:lstStyle/>
          <a:p>
            <a:r>
              <a:rPr lang="mr-IN" dirty="0"/>
              <a:t>…</a:t>
            </a:r>
            <a:r>
              <a:rPr lang="es-ES" dirty="0"/>
              <a:t> preguntas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6619" y="1188745"/>
            <a:ext cx="7886700" cy="3263504"/>
          </a:xfrm>
        </p:spPr>
        <p:txBody>
          <a:bodyPr/>
          <a:lstStyle/>
          <a:p>
            <a:r>
              <a:rPr lang="es-ES_tradnl" dirty="0"/>
              <a:t>Si los objetivos de </a:t>
            </a:r>
            <a:r>
              <a:rPr lang="es-ES_tradnl" dirty="0" err="1"/>
              <a:t>cLDL</a:t>
            </a:r>
            <a:r>
              <a:rPr lang="es-ES_tradnl" dirty="0"/>
              <a:t> en pacientes de riesgo extremo o con más de 2 eventos podrían ser &lt; 40 mg/dl. Con cual de éstas afirmaciones os sentís más cómodos:</a:t>
            </a:r>
          </a:p>
          <a:p>
            <a:endParaRPr lang="es-ES_tradnl" dirty="0"/>
          </a:p>
          <a:p>
            <a:pPr lvl="1"/>
            <a:r>
              <a:rPr lang="es-ES_tradnl" dirty="0"/>
              <a:t>Debo seguir el algoritmo de tratamiento tal como vienen las guías, independientemente del </a:t>
            </a:r>
            <a:r>
              <a:rPr lang="es-ES_tradnl" dirty="0" err="1"/>
              <a:t>cLDL</a:t>
            </a:r>
            <a:r>
              <a:rPr lang="es-ES_tradnl" dirty="0"/>
              <a:t> basal. </a:t>
            </a:r>
          </a:p>
          <a:p>
            <a:pPr lvl="1"/>
            <a:r>
              <a:rPr lang="es-ES_tradnl" dirty="0"/>
              <a:t>Podría agilizar el </a:t>
            </a:r>
            <a:r>
              <a:rPr lang="es-ES_tradnl" dirty="0" err="1"/>
              <a:t>algorítmo</a:t>
            </a:r>
            <a:r>
              <a:rPr lang="es-ES_tradnl" dirty="0"/>
              <a:t> e iniciar con terapia combinada independientemente del </a:t>
            </a:r>
            <a:r>
              <a:rPr lang="es-ES_tradnl" dirty="0" err="1"/>
              <a:t>cLDL</a:t>
            </a:r>
            <a:r>
              <a:rPr lang="es-ES_tradnl" dirty="0"/>
              <a:t> basal</a:t>
            </a:r>
          </a:p>
          <a:p>
            <a:pPr lvl="1"/>
            <a:r>
              <a:rPr lang="es-ES_tradnl" dirty="0"/>
              <a:t>Podrís agilizar algoritmo e iniciar con terapia combinada solo en el caso de </a:t>
            </a:r>
            <a:r>
              <a:rPr lang="es-ES_tradnl" dirty="0" err="1"/>
              <a:t>cLDL</a:t>
            </a:r>
            <a:r>
              <a:rPr lang="es-ES_tradnl" dirty="0"/>
              <a:t> muy elevado. </a:t>
            </a:r>
          </a:p>
        </p:txBody>
      </p:sp>
    </p:spTree>
    <p:extLst>
      <p:ext uri="{BB962C8B-B14F-4D97-AF65-F5344CB8AC3E}">
        <p14:creationId xmlns:p14="http://schemas.microsoft.com/office/powerpoint/2010/main" val="377293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r-IN" dirty="0"/>
              <a:t>…</a:t>
            </a:r>
            <a:r>
              <a:rPr lang="es-ES" dirty="0"/>
              <a:t> preguntas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04587" y="1080461"/>
            <a:ext cx="7886700" cy="3263504"/>
          </a:xfrm>
        </p:spPr>
        <p:txBody>
          <a:bodyPr/>
          <a:lstStyle/>
          <a:p>
            <a:r>
              <a:rPr lang="es-ES_tradnl" dirty="0"/>
              <a:t>Varón de 52 años, IAM hace 6 meses en tratamiento con </a:t>
            </a:r>
            <a:r>
              <a:rPr lang="es-ES_tradnl" dirty="0" err="1"/>
              <a:t>rosuvastatina</a:t>
            </a:r>
            <a:r>
              <a:rPr lang="es-ES_tradnl" dirty="0"/>
              <a:t> 20 mg/</a:t>
            </a:r>
            <a:r>
              <a:rPr lang="es-ES_tradnl" dirty="0" err="1"/>
              <a:t>ezetimiba</a:t>
            </a:r>
            <a:r>
              <a:rPr lang="es-ES_tradnl" dirty="0"/>
              <a:t> 10 mg más </a:t>
            </a:r>
            <a:r>
              <a:rPr lang="es-ES_tradnl" dirty="0" err="1"/>
              <a:t>Alirocumab</a:t>
            </a:r>
            <a:r>
              <a:rPr lang="es-ES_tradnl" dirty="0"/>
              <a:t> 75 mg quincenalmente. En revisión </a:t>
            </a:r>
            <a:r>
              <a:rPr lang="es-ES_tradnl" dirty="0" err="1"/>
              <a:t>cLDL</a:t>
            </a:r>
            <a:r>
              <a:rPr lang="es-ES_tradnl" dirty="0"/>
              <a:t> 23 mg/dl. </a:t>
            </a:r>
          </a:p>
          <a:p>
            <a:endParaRPr lang="es-ES_tradnl" dirty="0"/>
          </a:p>
          <a:p>
            <a:pPr lvl="1"/>
            <a:r>
              <a:rPr lang="es-ES_tradnl" dirty="0"/>
              <a:t>Continuo con el mismo tratamiento</a:t>
            </a:r>
          </a:p>
          <a:p>
            <a:pPr lvl="1"/>
            <a:r>
              <a:rPr lang="es-ES_tradnl" dirty="0"/>
              <a:t>Suspendo </a:t>
            </a:r>
            <a:r>
              <a:rPr lang="es-ES_tradnl" dirty="0" err="1"/>
              <a:t>ezetimibe</a:t>
            </a:r>
            <a:endParaRPr lang="es-ES_tradnl" dirty="0"/>
          </a:p>
          <a:p>
            <a:pPr lvl="1"/>
            <a:r>
              <a:rPr lang="es-ES_tradnl" dirty="0"/>
              <a:t>Suspenso </a:t>
            </a:r>
            <a:r>
              <a:rPr lang="es-ES_tradnl" dirty="0" err="1"/>
              <a:t>rosuvastatina</a:t>
            </a:r>
            <a:endParaRPr lang="es-ES_tradnl" dirty="0"/>
          </a:p>
          <a:p>
            <a:pPr lvl="1"/>
            <a:r>
              <a:rPr lang="es-ES_tradnl" dirty="0"/>
              <a:t>Suspendo </a:t>
            </a:r>
            <a:r>
              <a:rPr lang="es-ES_tradnl" dirty="0" err="1"/>
              <a:t>Alirocumab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397924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7843" y="0"/>
            <a:ext cx="6900863" cy="671513"/>
          </a:xfrm>
        </p:spPr>
        <p:txBody>
          <a:bodyPr/>
          <a:lstStyle/>
          <a:p>
            <a:r>
              <a:rPr lang="mr-IN" dirty="0"/>
              <a:t>…</a:t>
            </a:r>
            <a:r>
              <a:rPr lang="es-ES" dirty="0"/>
              <a:t> preguntas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7518" y="1081539"/>
            <a:ext cx="7858924" cy="3263504"/>
          </a:xfrm>
        </p:spPr>
        <p:txBody>
          <a:bodyPr/>
          <a:lstStyle/>
          <a:p>
            <a:r>
              <a:rPr lang="es-ES_tradnl" dirty="0"/>
              <a:t>Si no alcanzamos el objetivo terapéutico de LDL-c &lt;55 mg/dl en un paciente de RCV extremo con estatina a altas dosis + </a:t>
            </a:r>
            <a:r>
              <a:rPr lang="es-ES_tradnl" dirty="0" err="1"/>
              <a:t>ezetimibe</a:t>
            </a:r>
            <a:r>
              <a:rPr lang="es-ES_tradnl" dirty="0"/>
              <a:t> + IPCSK-9, ¿recomendarías intentar cambiar por otro IPCSK-9 si se ha confirmado adecuada adherencia farmacológica? </a:t>
            </a:r>
          </a:p>
          <a:p>
            <a:endParaRPr lang="es-ES_tradnl" dirty="0"/>
          </a:p>
          <a:p>
            <a:pPr lvl="1"/>
            <a:r>
              <a:rPr lang="es-ES" dirty="0">
                <a:solidFill>
                  <a:prstClr val="black"/>
                </a:solidFill>
              </a:rPr>
              <a:t>Si, puede ser una opción</a:t>
            </a:r>
          </a:p>
          <a:p>
            <a:pPr lvl="1"/>
            <a:r>
              <a:rPr lang="es-ES" dirty="0">
                <a:solidFill>
                  <a:prstClr val="black"/>
                </a:solidFill>
              </a:rPr>
              <a:t>No hay evidencia </a:t>
            </a:r>
          </a:p>
          <a:p>
            <a:pPr lvl="1"/>
            <a:r>
              <a:rPr lang="es-ES" dirty="0">
                <a:solidFill>
                  <a:prstClr val="black"/>
                </a:solidFill>
              </a:rPr>
              <a:t>Depende del paciente</a:t>
            </a:r>
          </a:p>
          <a:p>
            <a:pPr lvl="1"/>
            <a:r>
              <a:rPr lang="es-ES" dirty="0">
                <a:solidFill>
                  <a:prstClr val="black"/>
                </a:solidFill>
              </a:rPr>
              <a:t>No tengo experiencia</a:t>
            </a:r>
          </a:p>
          <a:p>
            <a:pPr marL="0" indent="0"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745834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8572" y="1137020"/>
            <a:ext cx="8372050" cy="3263504"/>
          </a:xfrm>
        </p:spPr>
        <p:txBody>
          <a:bodyPr>
            <a:noAutofit/>
          </a:bodyPr>
          <a:lstStyle/>
          <a:p>
            <a:r>
              <a:rPr lang="es-ES" sz="2000" dirty="0"/>
              <a:t>¿Qué barreras nos impiden optimizar el LDL-c a un valor extremadamente bajo?</a:t>
            </a:r>
          </a:p>
          <a:p>
            <a:pPr marL="0" indent="0">
              <a:buNone/>
            </a:pPr>
            <a:endParaRPr lang="es-ES" sz="2000" dirty="0"/>
          </a:p>
          <a:p>
            <a:pPr lvl="1"/>
            <a:r>
              <a:rPr lang="es-ES" dirty="0">
                <a:solidFill>
                  <a:prstClr val="black"/>
                </a:solidFill>
              </a:rPr>
              <a:t>El mayor riesgo de hemorragia intracraneal</a:t>
            </a:r>
          </a:p>
          <a:p>
            <a:pPr lvl="1"/>
            <a:r>
              <a:rPr lang="es-ES" dirty="0">
                <a:solidFill>
                  <a:prstClr val="black"/>
                </a:solidFill>
              </a:rPr>
              <a:t>El mayor riesgo de diabetes</a:t>
            </a:r>
          </a:p>
          <a:p>
            <a:pPr lvl="1"/>
            <a:r>
              <a:rPr lang="es-ES" dirty="0">
                <a:solidFill>
                  <a:prstClr val="black"/>
                </a:solidFill>
              </a:rPr>
              <a:t>El temor a lo desconocido</a:t>
            </a:r>
          </a:p>
          <a:p>
            <a:pPr lvl="1"/>
            <a:r>
              <a:rPr lang="es-ES" dirty="0">
                <a:solidFill>
                  <a:prstClr val="black"/>
                </a:solidFill>
              </a:rPr>
              <a:t>Inercia terapéutica</a:t>
            </a:r>
          </a:p>
          <a:p>
            <a:pPr lvl="1"/>
            <a:r>
              <a:rPr lang="es-ES" dirty="0">
                <a:solidFill>
                  <a:prstClr val="black"/>
                </a:solidFill>
              </a:rPr>
              <a:t>La administración</a:t>
            </a:r>
          </a:p>
          <a:p>
            <a:pPr marL="342900" lvl="1" indent="0">
              <a:buNone/>
            </a:pPr>
            <a:endParaRPr lang="es-ES" sz="2000" dirty="0">
              <a:solidFill>
                <a:prstClr val="black"/>
              </a:solidFill>
            </a:endParaRPr>
          </a:p>
          <a:p>
            <a:pPr marL="342900" lvl="1" indent="0">
              <a:buNone/>
            </a:pPr>
            <a:endParaRPr lang="es-ES" sz="2000" dirty="0">
              <a:solidFill>
                <a:prstClr val="black"/>
              </a:solidFill>
            </a:endParaRPr>
          </a:p>
          <a:p>
            <a:pPr lvl="1"/>
            <a:endParaRPr lang="es-ES" sz="2000" dirty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es-ES" sz="2000" dirty="0"/>
              <a:t>		</a:t>
            </a: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r-IN" dirty="0"/>
              <a:t>…</a:t>
            </a:r>
            <a:r>
              <a:rPr lang="es-ES" dirty="0"/>
              <a:t> preguntas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4900948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49" y="1262013"/>
            <a:ext cx="8067609" cy="3263504"/>
          </a:xfrm>
        </p:spPr>
        <p:txBody>
          <a:bodyPr>
            <a:normAutofit lnSpcReduction="10000"/>
          </a:bodyPr>
          <a:lstStyle/>
          <a:p>
            <a:r>
              <a:rPr lang="es-ES" dirty="0"/>
              <a:t>¿En qué pacientes os plantearíais no ser tan drásticos en la reducción del LDL-c llegando hasta valores &lt;25 mg/dl?</a:t>
            </a:r>
          </a:p>
          <a:p>
            <a:pPr marL="0" indent="0">
              <a:buNone/>
            </a:pPr>
            <a:endParaRPr lang="es-ES" dirty="0"/>
          </a:p>
          <a:p>
            <a:pPr lvl="1"/>
            <a:r>
              <a:rPr lang="es-ES" dirty="0">
                <a:solidFill>
                  <a:prstClr val="black"/>
                </a:solidFill>
              </a:rPr>
              <a:t>No hay contraindicación en ningún paciente</a:t>
            </a:r>
          </a:p>
          <a:p>
            <a:pPr lvl="1"/>
            <a:r>
              <a:rPr lang="es-ES" dirty="0">
                <a:solidFill>
                  <a:prstClr val="black"/>
                </a:solidFill>
              </a:rPr>
              <a:t>En pacientes frágiles</a:t>
            </a:r>
          </a:p>
          <a:p>
            <a:pPr lvl="1"/>
            <a:r>
              <a:rPr lang="es-ES" dirty="0">
                <a:solidFill>
                  <a:prstClr val="black"/>
                </a:solidFill>
              </a:rPr>
              <a:t>Corta esperanza de vida</a:t>
            </a:r>
          </a:p>
          <a:p>
            <a:pPr lvl="1"/>
            <a:r>
              <a:rPr lang="es-ES" dirty="0">
                <a:solidFill>
                  <a:prstClr val="black"/>
                </a:solidFill>
              </a:rPr>
              <a:t>En ancianos</a:t>
            </a:r>
          </a:p>
          <a:p>
            <a:pPr lvl="1"/>
            <a:r>
              <a:rPr lang="es-ES" dirty="0">
                <a:solidFill>
                  <a:prstClr val="black"/>
                </a:solidFill>
              </a:rPr>
              <a:t>En </a:t>
            </a:r>
            <a:r>
              <a:rPr lang="es-ES" dirty="0" err="1">
                <a:solidFill>
                  <a:prstClr val="black"/>
                </a:solidFill>
              </a:rPr>
              <a:t>polimedicados</a:t>
            </a:r>
            <a:endParaRPr lang="es-ES" dirty="0">
              <a:solidFill>
                <a:prstClr val="black"/>
              </a:solidFill>
            </a:endParaRPr>
          </a:p>
          <a:p>
            <a:pPr marL="342900" lvl="1" indent="0">
              <a:buNone/>
            </a:pPr>
            <a:endParaRPr lang="es-ES" dirty="0">
              <a:solidFill>
                <a:prstClr val="black"/>
              </a:solidFill>
            </a:endParaRPr>
          </a:p>
          <a:p>
            <a:pPr lvl="1"/>
            <a:endParaRPr lang="es-ES" dirty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es-ES" dirty="0"/>
              <a:t>		</a:t>
            </a: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r-IN" dirty="0"/>
              <a:t>…</a:t>
            </a:r>
            <a:r>
              <a:rPr lang="es-ES" dirty="0"/>
              <a:t> preguntas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109345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¿En un paciente joven deportista con DM tipo 1 de &gt; 20 años de evolución sin otros FRCV y un perfil lipídico con LDL-col basal de 80 mg/dl, iniciarías </a:t>
            </a:r>
            <a:r>
              <a:rPr lang="es-ES" dirty="0" err="1"/>
              <a:t>tto</a:t>
            </a:r>
            <a:r>
              <a:rPr lang="es-ES" dirty="0"/>
              <a:t> </a:t>
            </a:r>
            <a:r>
              <a:rPr lang="es-ES" dirty="0" err="1"/>
              <a:t>hipolipemiante</a:t>
            </a:r>
            <a:r>
              <a:rPr lang="es-ES" dirty="0"/>
              <a:t> para un objetivo de LDL-c &lt;55 mg/dl y/o ≥50% reducción desde el valor basal?</a:t>
            </a:r>
          </a:p>
          <a:p>
            <a:endParaRPr lang="es-ES" dirty="0"/>
          </a:p>
          <a:p>
            <a:pPr lvl="1"/>
            <a:r>
              <a:rPr lang="es-ES" dirty="0"/>
              <a:t>Si</a:t>
            </a:r>
          </a:p>
          <a:p>
            <a:pPr lvl="1"/>
            <a:r>
              <a:rPr lang="es-ES" dirty="0"/>
              <a:t>No</a:t>
            </a:r>
          </a:p>
          <a:p>
            <a:pPr lvl="1"/>
            <a:r>
              <a:rPr lang="es-ES" dirty="0"/>
              <a:t>Depende</a:t>
            </a: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r-IN" dirty="0"/>
              <a:t>…</a:t>
            </a:r>
            <a:r>
              <a:rPr lang="es-ES" dirty="0"/>
              <a:t> preguntas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169566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0744" y="0"/>
            <a:ext cx="7090640" cy="671513"/>
          </a:xfrm>
        </p:spPr>
        <p:txBody>
          <a:bodyPr>
            <a:noAutofit/>
          </a:bodyPr>
          <a:lstStyle/>
          <a:p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cLDL ¿cuánto antes mejor?¿cuánto más bajo mejor?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0744" y="1179228"/>
            <a:ext cx="7386539" cy="3263504"/>
          </a:xfrm>
        </p:spPr>
        <p:txBody>
          <a:bodyPr/>
          <a:lstStyle/>
          <a:p>
            <a:r>
              <a:rPr lang="es-ES" dirty="0"/>
              <a:t>¿Existe evidencia suficiente?</a:t>
            </a:r>
          </a:p>
          <a:p>
            <a:r>
              <a:rPr lang="es-ES" dirty="0"/>
              <a:t>¿Tiene consecuencias fisiológicas?</a:t>
            </a:r>
          </a:p>
          <a:p>
            <a:r>
              <a:rPr lang="es-ES" dirty="0"/>
              <a:t>¿Existe seguridad a corto y largo plazo?</a:t>
            </a:r>
          </a:p>
          <a:p>
            <a:r>
              <a:rPr lang="es-ES" dirty="0"/>
              <a:t>¿Para todos por igual?</a:t>
            </a:r>
          </a:p>
          <a:p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0921" y="3011321"/>
            <a:ext cx="2211377" cy="1369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5395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¿En un paciente de 18 años con </a:t>
            </a:r>
            <a:r>
              <a:rPr lang="es-ES" dirty="0" err="1"/>
              <a:t>HFHe</a:t>
            </a:r>
            <a:r>
              <a:rPr lang="es-ES" dirty="0"/>
              <a:t> confirmada sin otros FRCV buscamos alcanzar LDL-c de &lt;70 mg/dl con </a:t>
            </a:r>
            <a:r>
              <a:rPr lang="es-ES" dirty="0" err="1"/>
              <a:t>estatina</a:t>
            </a:r>
            <a:r>
              <a:rPr lang="es-ES" dirty="0"/>
              <a:t> de alta potencia de forma habitual?</a:t>
            </a:r>
          </a:p>
          <a:p>
            <a:endParaRPr lang="es-ES" dirty="0"/>
          </a:p>
          <a:p>
            <a:pPr lvl="1"/>
            <a:r>
              <a:rPr lang="es-ES" dirty="0"/>
              <a:t>Si</a:t>
            </a:r>
          </a:p>
          <a:p>
            <a:pPr lvl="1"/>
            <a:r>
              <a:rPr lang="es-ES" dirty="0"/>
              <a:t>No</a:t>
            </a:r>
          </a:p>
          <a:p>
            <a:pPr lvl="1"/>
            <a:r>
              <a:rPr lang="es-ES" dirty="0"/>
              <a:t>Depende</a:t>
            </a: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r-IN" dirty="0"/>
              <a:t>…</a:t>
            </a:r>
            <a:r>
              <a:rPr lang="es-ES" dirty="0"/>
              <a:t> preguntas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9035161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2975" y="1369219"/>
            <a:ext cx="8067609" cy="3263504"/>
          </a:xfrm>
        </p:spPr>
        <p:txBody>
          <a:bodyPr/>
          <a:lstStyle/>
          <a:p>
            <a:r>
              <a:rPr lang="es-ES" dirty="0"/>
              <a:t>¿Qué medidas prácticas se pueden implementar en la consulta para mejorar la adecuación de la intensidad de los tratamientos </a:t>
            </a:r>
            <a:r>
              <a:rPr lang="es-ES" dirty="0" err="1"/>
              <a:t>hipolipemiantes</a:t>
            </a:r>
            <a:r>
              <a:rPr lang="es-ES" dirty="0"/>
              <a:t> al grado de riego vascular del paciente y al grado de descenso necesario para lograr los objetivos de LDL-c?</a:t>
            </a: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r-IN" dirty="0"/>
              <a:t>…</a:t>
            </a:r>
            <a:r>
              <a:rPr lang="es-ES" dirty="0"/>
              <a:t> preguntas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4677474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647DC43A-519F-4A31-AD25-3CF41ACD9E68}"/>
              </a:ext>
            </a:extLst>
          </p:cNvPr>
          <p:cNvSpPr/>
          <p:nvPr/>
        </p:nvSpPr>
        <p:spPr>
          <a:xfrm>
            <a:off x="0" y="4905560"/>
            <a:ext cx="229906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800" dirty="0">
                <a:solidFill>
                  <a:srgbClr val="555555"/>
                </a:solidFill>
                <a:latin typeface="Arial" panose="020B0604020202020204" pitchFamily="34" charset="0"/>
              </a:rPr>
              <a:t>MAT-ES-2004370-V1-Noviembre 2020</a:t>
            </a:r>
            <a:endParaRPr lang="es-ES" sz="800" dirty="0"/>
          </a:p>
        </p:txBody>
      </p:sp>
    </p:spTree>
    <p:extLst>
      <p:ext uri="{BB962C8B-B14F-4D97-AF65-F5344CB8AC3E}">
        <p14:creationId xmlns:p14="http://schemas.microsoft.com/office/powerpoint/2010/main" val="928903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740400" y="560921"/>
            <a:ext cx="3129280" cy="1725079"/>
          </a:xfrm>
          <a:effectLst>
            <a:outerShdw blurRad="241300" dist="1016000" dir="9120000" sx="176000" sy="176000" algn="l" rotWithShape="0">
              <a:prstClr val="black">
                <a:alpha val="33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s-ES_tradnl" sz="2000" b="1" spc="38" dirty="0">
                <a:ln w="0"/>
                <a:solidFill>
                  <a:srgbClr val="8FA83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cLDL ¿cuánto antes mejor?,</a:t>
            </a:r>
            <a:br>
              <a:rPr lang="es-ES_tradnl" sz="2000" b="1" spc="38" dirty="0">
                <a:ln w="0"/>
                <a:solidFill>
                  <a:srgbClr val="8FA83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</a:br>
            <a:r>
              <a:rPr lang="es-ES_tradnl" sz="2000" b="1" spc="38" dirty="0">
                <a:ln w="0"/>
                <a:solidFill>
                  <a:srgbClr val="8FA83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¿cuanto más bajo mejor? 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642360" y="3301571"/>
            <a:ext cx="6858000" cy="984416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_tradnl" sz="1500" b="1" i="1" dirty="0"/>
              <a:t>M. Rosa Fernández Olmo</a:t>
            </a:r>
          </a:p>
          <a:p>
            <a:pPr algn="ctr">
              <a:lnSpc>
                <a:spcPct val="100000"/>
              </a:lnSpc>
            </a:pPr>
            <a:r>
              <a:rPr lang="es-ES_tradnl" sz="1500" b="1" i="1" dirty="0"/>
              <a:t>HU de Jaén</a:t>
            </a:r>
          </a:p>
          <a:p>
            <a:pPr algn="ctr">
              <a:lnSpc>
                <a:spcPct val="100000"/>
              </a:lnSpc>
            </a:pPr>
            <a:r>
              <a:rPr lang="es-ES_tradnl" sz="1500" b="1" i="1" dirty="0"/>
              <a:t>@MAROSFO</a:t>
            </a:r>
          </a:p>
        </p:txBody>
      </p:sp>
    </p:spTree>
    <p:extLst>
      <p:ext uri="{BB962C8B-B14F-4D97-AF65-F5344CB8AC3E}">
        <p14:creationId xmlns:p14="http://schemas.microsoft.com/office/powerpoint/2010/main" val="1773275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1590" y="269351"/>
            <a:ext cx="7886700" cy="3258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ES_tradnl" sz="2400" b="1" dirty="0">
                <a:solidFill>
                  <a:schemeClr val="bg1"/>
                </a:solidFill>
              </a:rPr>
              <a:t>¿Qué nos dicen las guías?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28564" t="25912" r="8857" b="49686"/>
          <a:stretch/>
        </p:blipFill>
        <p:spPr>
          <a:xfrm>
            <a:off x="750499" y="910810"/>
            <a:ext cx="8278362" cy="201759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29665" t="42264" r="12945" b="44151"/>
          <a:stretch/>
        </p:blipFill>
        <p:spPr>
          <a:xfrm>
            <a:off x="892834" y="3023873"/>
            <a:ext cx="7636246" cy="1129746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6397804" y="4372750"/>
            <a:ext cx="26310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es-ES_tradnl" sz="600" i="1" dirty="0">
                <a:solidFill>
                  <a:srgbClr val="2A2A2A"/>
                </a:solidFill>
              </a:rPr>
            </a:br>
            <a:r>
              <a:rPr lang="es-ES_tradnl" sz="600" i="1" dirty="0" err="1">
                <a:solidFill>
                  <a:srgbClr val="2A2A2A"/>
                </a:solidFill>
              </a:rPr>
              <a:t>European</a:t>
            </a:r>
            <a:r>
              <a:rPr lang="es-ES_tradnl" sz="600" i="1" dirty="0">
                <a:solidFill>
                  <a:srgbClr val="2A2A2A"/>
                </a:solidFill>
              </a:rPr>
              <a:t> </a:t>
            </a:r>
            <a:r>
              <a:rPr lang="es-ES_tradnl" sz="600" i="1" dirty="0" err="1">
                <a:solidFill>
                  <a:srgbClr val="2A2A2A"/>
                </a:solidFill>
              </a:rPr>
              <a:t>Heart</a:t>
            </a:r>
            <a:r>
              <a:rPr lang="es-ES_tradnl" sz="600" i="1" dirty="0">
                <a:solidFill>
                  <a:srgbClr val="2A2A2A"/>
                </a:solidFill>
              </a:rPr>
              <a:t> </a:t>
            </a:r>
            <a:r>
              <a:rPr lang="es-ES_tradnl" sz="600" i="1" dirty="0" err="1">
                <a:solidFill>
                  <a:srgbClr val="2A2A2A"/>
                </a:solidFill>
              </a:rPr>
              <a:t>Journal</a:t>
            </a:r>
            <a:r>
              <a:rPr lang="es-ES_tradnl" sz="600" dirty="0">
                <a:solidFill>
                  <a:srgbClr val="2A2A2A"/>
                </a:solidFill>
              </a:rPr>
              <a:t>, </a:t>
            </a:r>
            <a:r>
              <a:rPr lang="es-ES_tradnl" sz="600" dirty="0" err="1">
                <a:solidFill>
                  <a:srgbClr val="2A2A2A"/>
                </a:solidFill>
              </a:rPr>
              <a:t>Volume</a:t>
            </a:r>
            <a:r>
              <a:rPr lang="es-ES_tradnl" sz="600" dirty="0">
                <a:solidFill>
                  <a:srgbClr val="2A2A2A"/>
                </a:solidFill>
              </a:rPr>
              <a:t> 41, </a:t>
            </a:r>
            <a:r>
              <a:rPr lang="es-ES_tradnl" sz="600" dirty="0" err="1">
                <a:solidFill>
                  <a:srgbClr val="2A2A2A"/>
                </a:solidFill>
              </a:rPr>
              <a:t>Issue</a:t>
            </a:r>
            <a:r>
              <a:rPr lang="es-ES_tradnl" sz="600" dirty="0">
                <a:solidFill>
                  <a:srgbClr val="2A2A2A"/>
                </a:solidFill>
              </a:rPr>
              <a:t> 1, 1 </a:t>
            </a:r>
            <a:r>
              <a:rPr lang="es-ES_tradnl" sz="600" dirty="0" err="1">
                <a:solidFill>
                  <a:srgbClr val="2A2A2A"/>
                </a:solidFill>
              </a:rPr>
              <a:t>January</a:t>
            </a:r>
            <a:r>
              <a:rPr lang="es-ES_tradnl" sz="600" dirty="0">
                <a:solidFill>
                  <a:srgbClr val="2A2A2A"/>
                </a:solidFill>
              </a:rPr>
              <a:t> 2020, 111–188</a:t>
            </a:r>
            <a:endParaRPr lang="es-ES_tradnl" sz="600" dirty="0"/>
          </a:p>
        </p:txBody>
      </p:sp>
    </p:spTree>
    <p:extLst>
      <p:ext uri="{BB962C8B-B14F-4D97-AF65-F5344CB8AC3E}">
        <p14:creationId xmlns:p14="http://schemas.microsoft.com/office/powerpoint/2010/main" val="705522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l="29822" t="37987" r="13104" b="27296"/>
          <a:stretch/>
        </p:blipFill>
        <p:spPr>
          <a:xfrm>
            <a:off x="1265926" y="910810"/>
            <a:ext cx="4697084" cy="178566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l="29350" t="42264" r="14203" b="27547"/>
          <a:stretch/>
        </p:blipFill>
        <p:spPr>
          <a:xfrm>
            <a:off x="1265927" y="2725223"/>
            <a:ext cx="4652440" cy="1555134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6387251" y="4401137"/>
            <a:ext cx="26310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es-ES_tradnl" sz="600" i="1" dirty="0">
                <a:solidFill>
                  <a:srgbClr val="2A2A2A"/>
                </a:solidFill>
              </a:rPr>
            </a:br>
            <a:r>
              <a:rPr lang="es-ES_tradnl" sz="600" i="1" dirty="0" err="1">
                <a:solidFill>
                  <a:srgbClr val="2A2A2A"/>
                </a:solidFill>
              </a:rPr>
              <a:t>European</a:t>
            </a:r>
            <a:r>
              <a:rPr lang="es-ES_tradnl" sz="600" i="1" dirty="0">
                <a:solidFill>
                  <a:srgbClr val="2A2A2A"/>
                </a:solidFill>
              </a:rPr>
              <a:t> </a:t>
            </a:r>
            <a:r>
              <a:rPr lang="es-ES_tradnl" sz="600" i="1" dirty="0" err="1">
                <a:solidFill>
                  <a:srgbClr val="2A2A2A"/>
                </a:solidFill>
              </a:rPr>
              <a:t>Heart</a:t>
            </a:r>
            <a:r>
              <a:rPr lang="es-ES_tradnl" sz="600" i="1" dirty="0">
                <a:solidFill>
                  <a:srgbClr val="2A2A2A"/>
                </a:solidFill>
              </a:rPr>
              <a:t> </a:t>
            </a:r>
            <a:r>
              <a:rPr lang="es-ES_tradnl" sz="600" i="1" dirty="0" err="1">
                <a:solidFill>
                  <a:srgbClr val="2A2A2A"/>
                </a:solidFill>
              </a:rPr>
              <a:t>Journal</a:t>
            </a:r>
            <a:r>
              <a:rPr lang="es-ES_tradnl" sz="600" dirty="0">
                <a:solidFill>
                  <a:srgbClr val="2A2A2A"/>
                </a:solidFill>
              </a:rPr>
              <a:t>, </a:t>
            </a:r>
            <a:r>
              <a:rPr lang="es-ES_tradnl" sz="600" dirty="0" err="1">
                <a:solidFill>
                  <a:srgbClr val="2A2A2A"/>
                </a:solidFill>
              </a:rPr>
              <a:t>Volume</a:t>
            </a:r>
            <a:r>
              <a:rPr lang="es-ES_tradnl" sz="600" dirty="0">
                <a:solidFill>
                  <a:srgbClr val="2A2A2A"/>
                </a:solidFill>
              </a:rPr>
              <a:t> 41, </a:t>
            </a:r>
            <a:r>
              <a:rPr lang="es-ES_tradnl" sz="600" dirty="0" err="1">
                <a:solidFill>
                  <a:srgbClr val="2A2A2A"/>
                </a:solidFill>
              </a:rPr>
              <a:t>Issue</a:t>
            </a:r>
            <a:r>
              <a:rPr lang="es-ES_tradnl" sz="600" dirty="0">
                <a:solidFill>
                  <a:srgbClr val="2A2A2A"/>
                </a:solidFill>
              </a:rPr>
              <a:t> 1, 1 </a:t>
            </a:r>
            <a:r>
              <a:rPr lang="es-ES_tradnl" sz="600" dirty="0" err="1">
                <a:solidFill>
                  <a:srgbClr val="2A2A2A"/>
                </a:solidFill>
              </a:rPr>
              <a:t>January</a:t>
            </a:r>
            <a:r>
              <a:rPr lang="es-ES_tradnl" sz="600" dirty="0">
                <a:solidFill>
                  <a:srgbClr val="2A2A2A"/>
                </a:solidFill>
              </a:rPr>
              <a:t> 2020, 111–188</a:t>
            </a:r>
            <a:endParaRPr lang="es-ES_tradnl" sz="600" dirty="0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2"/>
          <a:srcRect l="29822" t="52723" r="13104" b="34671"/>
          <a:stretch/>
        </p:blipFill>
        <p:spPr>
          <a:xfrm>
            <a:off x="115626" y="2102077"/>
            <a:ext cx="9028375" cy="1246293"/>
          </a:xfrm>
          <a:prstGeom prst="rect">
            <a:avLst/>
          </a:prstGeom>
        </p:spPr>
      </p:pic>
      <p:sp>
        <p:nvSpPr>
          <p:cNvPr id="8" name="Marcador de contenido 2"/>
          <p:cNvSpPr>
            <a:spLocks noGrp="1"/>
          </p:cNvSpPr>
          <p:nvPr>
            <p:ph idx="1"/>
          </p:nvPr>
        </p:nvSpPr>
        <p:spPr>
          <a:xfrm>
            <a:off x="641590" y="269351"/>
            <a:ext cx="7886700" cy="3258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ES_tradnl" sz="2400" b="1" dirty="0">
                <a:solidFill>
                  <a:schemeClr val="bg1"/>
                </a:solidFill>
              </a:rPr>
              <a:t>¿Qué nos dicen las guías?</a:t>
            </a:r>
          </a:p>
        </p:txBody>
      </p:sp>
    </p:spTree>
    <p:extLst>
      <p:ext uri="{BB962C8B-B14F-4D97-AF65-F5344CB8AC3E}">
        <p14:creationId xmlns:p14="http://schemas.microsoft.com/office/powerpoint/2010/main" val="1548609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</p:nvPr>
        </p:nvGraphicFramePr>
        <p:xfrm>
          <a:off x="698739" y="908301"/>
          <a:ext cx="8126084" cy="29477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539342" y="3856007"/>
            <a:ext cx="209171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_tradnl" sz="1800" b="1"/>
              <a:t>&lt; 100 mg/dl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2713054" y="3856007"/>
            <a:ext cx="4015550" cy="369332"/>
          </a:xfrm>
          <a:prstGeom prst="rect">
            <a:avLst/>
          </a:prstGeom>
          <a:solidFill>
            <a:srgbClr val="73FB79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_tradnl" sz="1800" b="1"/>
              <a:t>&lt; 70 mg/dl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6810602" y="3856007"/>
            <a:ext cx="2014220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_tradnl" sz="1800" b="1">
                <a:solidFill>
                  <a:schemeClr val="tx1"/>
                </a:solidFill>
              </a:rPr>
              <a:t>&lt; 55 mg/dl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769804" y="1132113"/>
            <a:ext cx="8055019" cy="24820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_tradnl" sz="1013"/>
              <a:t>GPC ESC/EAS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2A74FBDF-3B89-41F3-8A31-C8DE38DB367F}"/>
              </a:ext>
            </a:extLst>
          </p:cNvPr>
          <p:cNvSpPr/>
          <p:nvPr/>
        </p:nvSpPr>
        <p:spPr>
          <a:xfrm>
            <a:off x="8066314" y="4958834"/>
            <a:ext cx="1077686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_tradnl" sz="600" i="1" dirty="0">
                <a:solidFill>
                  <a:schemeClr val="bg2">
                    <a:lumMod val="50000"/>
                  </a:schemeClr>
                </a:solidFill>
              </a:rPr>
              <a:t>Fuente: imagen propia</a:t>
            </a:r>
            <a:endParaRPr lang="es-ES_tradnl" sz="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619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"/>
          <p:cNvGraphicFramePr/>
          <p:nvPr>
            <p:extLst>
              <p:ext uri="{D42A27DB-BD31-4B8C-83A1-F6EECF244321}">
                <p14:modId xmlns:p14="http://schemas.microsoft.com/office/powerpoint/2010/main" val="1598621481"/>
              </p:ext>
            </p:extLst>
          </p:nvPr>
        </p:nvGraphicFramePr>
        <p:xfrm>
          <a:off x="619759" y="713793"/>
          <a:ext cx="8077202" cy="3979704"/>
        </p:xfrm>
        <a:graphic>
          <a:graphicData uri="http://schemas.openxmlformats.org/drawingml/2006/table">
            <a:tbl>
              <a:tblPr>
                <a:effectLst>
                  <a:outerShdw blurRad="50800" dist="50800" dir="5400000" algn="ctr" rotWithShape="0">
                    <a:srgbClr val="0C2F2F"/>
                  </a:outerShdw>
                </a:effectLst>
              </a:tblPr>
              <a:tblGrid>
                <a:gridCol w="1210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72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08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73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29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29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2060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8476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35368">
                <a:tc>
                  <a:txBody>
                    <a:bodyPr/>
                    <a:lstStyle/>
                    <a:p>
                      <a:pPr algn="ctr" defTabSz="914400">
                        <a:defRPr sz="2000">
                          <a:sym typeface="Helvetica Neue"/>
                        </a:defRPr>
                      </a:pPr>
                      <a:endParaRPr sz="800" b="1" dirty="0"/>
                    </a:p>
                  </a:txBody>
                  <a:tcPr marL="38100" marR="38100" marT="38100" marB="38100" anchor="ctr" horzOverflow="overflow">
                    <a:solidFill>
                      <a:schemeClr val="accent4">
                        <a:hueOff val="-461056"/>
                        <a:satOff val="4338"/>
                        <a:lumOff val="-1022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 b="1">
                          <a:sym typeface="Helvetica Neue"/>
                        </a:rPr>
                        <a:t>n</a:t>
                      </a:r>
                    </a:p>
                  </a:txBody>
                  <a:tcPr marL="38100" marR="38100" marT="38100" marB="38100" anchor="ctr" horzOverflow="overflow">
                    <a:solidFill>
                      <a:schemeClr val="accent4">
                        <a:hueOff val="-461056"/>
                        <a:satOff val="4338"/>
                        <a:lumOff val="-1022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 b="1">
                          <a:sym typeface="Helvetica Neue"/>
                        </a:rPr>
                        <a:t>cLDL </a:t>
                      </a:r>
                    </a:p>
                  </a:txBody>
                  <a:tcPr marL="38100" marR="38100" marT="38100" marB="38100" anchor="ctr" horzOverflow="overflow">
                    <a:solidFill>
                      <a:schemeClr val="accent4">
                        <a:hueOff val="-461056"/>
                        <a:satOff val="4338"/>
                        <a:lumOff val="-1022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 b="1" dirty="0">
                          <a:sym typeface="Helvetica Neue"/>
                        </a:rPr>
                        <a:t>reducción cLDL</a:t>
                      </a:r>
                    </a:p>
                  </a:txBody>
                  <a:tcPr marL="38100" marR="38100" marT="38100" marB="38100" anchor="ctr" horzOverflow="overflow">
                    <a:solidFill>
                      <a:srgbClr val="FF0000">
                        <a:alpha val="46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2000">
                          <a:sym typeface="Helvetica Neue"/>
                        </a:defRPr>
                      </a:pPr>
                      <a:endParaRPr sz="800" b="1"/>
                    </a:p>
                  </a:txBody>
                  <a:tcPr marL="38100" marR="38100" marT="38100" marB="38100" anchor="ctr" horzOverflow="overflow">
                    <a:solidFill>
                      <a:schemeClr val="accent4">
                        <a:hueOff val="-461056"/>
                        <a:satOff val="4338"/>
                        <a:lumOff val="-1022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 b="1">
                          <a:sym typeface="Helvetica Neue"/>
                        </a:rPr>
                        <a:t>tratamiento</a:t>
                      </a:r>
                    </a:p>
                  </a:txBody>
                  <a:tcPr marL="38100" marR="38100" marT="38100" marB="38100" anchor="ctr" horzOverflow="overflow">
                    <a:solidFill>
                      <a:schemeClr val="accent4">
                        <a:hueOff val="-461056"/>
                        <a:satOff val="4338"/>
                        <a:lumOff val="-1022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2000">
                          <a:sym typeface="Helvetica Neue"/>
                        </a:defRPr>
                      </a:pPr>
                      <a:endParaRPr sz="800" b="1"/>
                    </a:p>
                  </a:txBody>
                  <a:tcPr marL="38100" marR="38100" marT="38100" marB="38100" anchor="ctr" horzOverflow="overflow">
                    <a:solidFill>
                      <a:schemeClr val="accent4">
                        <a:hueOff val="-461056"/>
                        <a:satOff val="4338"/>
                        <a:lumOff val="-1022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 b="1" dirty="0">
                          <a:sym typeface="Helvetica Neue"/>
                        </a:rPr>
                        <a:t>seguimiento</a:t>
                      </a:r>
                    </a:p>
                  </a:txBody>
                  <a:tcPr marL="38100" marR="38100" marT="38100" marB="38100" anchor="ctr" horzOverflow="overflow">
                    <a:solidFill>
                      <a:schemeClr val="accent4">
                        <a:hueOff val="-461056"/>
                        <a:satOff val="4338"/>
                        <a:lumOff val="-10225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5368">
                <a:tc>
                  <a:txBody>
                    <a:bodyPr/>
                    <a:lstStyle/>
                    <a:p>
                      <a:pPr algn="ctr" defTabSz="914400">
                        <a:defRPr sz="2200">
                          <a:sym typeface="Helvetica Neue"/>
                        </a:defRPr>
                      </a:pPr>
                      <a:r>
                        <a:rPr sz="800" b="1">
                          <a:solidFill>
                            <a:schemeClr val="accent4">
                              <a:hueOff val="-461056"/>
                              <a:satOff val="4338"/>
                              <a:lumOff val="-10225"/>
                            </a:schemeClr>
                          </a:solidFill>
                        </a:rPr>
                        <a:t>4S</a:t>
                      </a:r>
                      <a:r>
                        <a:rPr sz="800"/>
                        <a:t> (Simvastatina vs placebo)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4444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&gt; 160 mg/dl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38 %</a:t>
                      </a:r>
                    </a:p>
                  </a:txBody>
                  <a:tcPr marL="38100" marR="38100" marT="38100" marB="38100" anchor="ctr" horzOverflow="overflow">
                    <a:solidFill>
                      <a:srgbClr val="FF0000">
                        <a:alpha val="46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26% SCA 
&lt; 1AÑO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30% AAS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MACE (mortalidad CV)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6 años</a:t>
                      </a:r>
                    </a:p>
                  </a:txBody>
                  <a:tcPr marL="38100" marR="38100" marT="38100" marB="381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5368">
                <a:tc>
                  <a:txBody>
                    <a:bodyPr/>
                    <a:lstStyle/>
                    <a:p>
                      <a:pPr algn="ctr" defTabSz="914400">
                        <a:defRPr sz="2200">
                          <a:sym typeface="Helvetica Neue"/>
                        </a:defRPr>
                      </a:pPr>
                      <a:r>
                        <a:rPr sz="800" b="1">
                          <a:solidFill>
                            <a:schemeClr val="accent4">
                              <a:hueOff val="-461056"/>
                              <a:satOff val="4338"/>
                              <a:lumOff val="-10225"/>
                            </a:schemeClr>
                          </a:solidFill>
                        </a:rPr>
                        <a:t>CARE</a:t>
                      </a:r>
                      <a:r>
                        <a:rPr sz="800"/>
                        <a:t> (pravastatina vs placebo)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4151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139 mg/dl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32 %</a:t>
                      </a:r>
                    </a:p>
                  </a:txBody>
                  <a:tcPr marL="38100" marR="38100" marT="38100" marB="38100" anchor="ctr" horzOverflow="overflow">
                    <a:solidFill>
                      <a:srgbClr val="FF0000">
                        <a:alpha val="46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61% IAM (10 meses media)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83% AAS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MACE (IAM, Stroke, CABG, ICP, Angina inestable)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5 años</a:t>
                      </a:r>
                    </a:p>
                  </a:txBody>
                  <a:tcPr marL="38100" marR="38100" marT="38100" marB="381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5280">
                <a:tc>
                  <a:txBody>
                    <a:bodyPr/>
                    <a:lstStyle/>
                    <a:p>
                      <a:pPr algn="ctr" defTabSz="914400">
                        <a:defRPr sz="2200">
                          <a:sym typeface="Helvetica Neue"/>
                        </a:defRPr>
                      </a:pPr>
                      <a:r>
                        <a:rPr sz="800" b="1">
                          <a:solidFill>
                            <a:schemeClr val="accent4">
                              <a:hueOff val="-461056"/>
                              <a:satOff val="4338"/>
                              <a:lumOff val="-10225"/>
                            </a:schemeClr>
                          </a:solidFill>
                        </a:rPr>
                        <a:t>PROVE IT</a:t>
                      </a:r>
                      <a:r>
                        <a:rPr sz="800"/>
                        <a:t> (atorvastatina 80 mg vs pravastatina 40 mg)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4162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106 mg/dl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48 %</a:t>
                      </a:r>
                    </a:p>
                  </a:txBody>
                  <a:tcPr marL="38100" marR="38100" marT="38100" marB="38100" anchor="ctr" horzOverflow="overflow">
                    <a:solidFill>
                      <a:srgbClr val="FF0000">
                        <a:alpha val="46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SCA 
(70%IAM)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Estatina 25%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MACE (Angina inestable, revascularización)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2 años</a:t>
                      </a:r>
                    </a:p>
                  </a:txBody>
                  <a:tcPr marL="38100" marR="38100" marT="38100" marB="381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5280">
                <a:tc>
                  <a:txBody>
                    <a:bodyPr/>
                    <a:lstStyle/>
                    <a:p>
                      <a:pPr algn="ctr" defTabSz="914400">
                        <a:defRPr sz="2200">
                          <a:sym typeface="Helvetica Neue"/>
                        </a:defRPr>
                      </a:pPr>
                      <a:r>
                        <a:rPr sz="800" b="1">
                          <a:solidFill>
                            <a:schemeClr val="accent4">
                              <a:hueOff val="-461056"/>
                              <a:satOff val="4338"/>
                              <a:lumOff val="-10225"/>
                            </a:schemeClr>
                          </a:solidFill>
                        </a:rPr>
                        <a:t>IDEAL</a:t>
                      </a:r>
                      <a:r>
                        <a:rPr sz="800"/>
                        <a:t> (atorvastatina 80 mg vs simvastatina 20 mg) 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8888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121 mg/dl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80 vs 99 mg/dl</a:t>
                      </a:r>
                    </a:p>
                  </a:txBody>
                  <a:tcPr marL="38100" marR="38100" marT="38100" marB="38100" anchor="ctr" horzOverflow="overflow">
                    <a:solidFill>
                      <a:srgbClr val="FF0000">
                        <a:alpha val="46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ENFERMEDAD CORONARIA ESTABLE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AAS 79 %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MACE (IAM, Revascularización coronaria)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5 años</a:t>
                      </a:r>
                    </a:p>
                  </a:txBody>
                  <a:tcPr marL="38100" marR="38100" marT="38100" marB="381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3931">
                <a:tc>
                  <a:txBody>
                    <a:bodyPr/>
                    <a:lstStyle/>
                    <a:p>
                      <a:pPr algn="ctr" defTabSz="914400">
                        <a:defRPr sz="2200">
                          <a:sym typeface="Helvetica Neue"/>
                        </a:defRPr>
                      </a:pPr>
                      <a:r>
                        <a:rPr sz="800" b="1">
                          <a:solidFill>
                            <a:schemeClr val="accent4">
                              <a:hueOff val="-461056"/>
                              <a:satOff val="4338"/>
                              <a:lumOff val="-10225"/>
                            </a:schemeClr>
                          </a:solidFill>
                        </a:rPr>
                        <a:t>IMPROVE IT</a:t>
                      </a:r>
                      <a:r>
                        <a:rPr sz="800"/>
                        <a:t> (simvastatina + ezetimiba 10 mg vs simvastatina)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18144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93 mg/dl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53,7 vs 69,5 mg/dl </a:t>
                      </a:r>
                    </a:p>
                  </a:txBody>
                  <a:tcPr marL="38100" marR="38100" marT="38100" marB="38100" anchor="ctr" horzOverflow="overflow">
                    <a:solidFill>
                      <a:srgbClr val="FF0000">
                        <a:alpha val="46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SCA (75% IAM)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AAS 96,9%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MACE (IAM, Stroke, Revascularización urgente)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7 años</a:t>
                      </a:r>
                    </a:p>
                  </a:txBody>
                  <a:tcPr marL="38100" marR="38100" marT="38100" marB="381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3931">
                <a:tc>
                  <a:txBody>
                    <a:bodyPr/>
                    <a:lstStyle/>
                    <a:p>
                      <a:pPr algn="ctr" defTabSz="914400">
                        <a:defRPr sz="2200">
                          <a:sym typeface="Helvetica Neue"/>
                        </a:defRPr>
                      </a:pPr>
                      <a:r>
                        <a:rPr sz="800" b="1">
                          <a:solidFill>
                            <a:schemeClr val="accent4">
                              <a:hueOff val="-461056"/>
                              <a:satOff val="4338"/>
                              <a:lumOff val="-10225"/>
                            </a:schemeClr>
                          </a:solidFill>
                        </a:rPr>
                        <a:t>FOURIER</a:t>
                      </a:r>
                      <a:r>
                        <a:rPr sz="800"/>
                        <a:t> (evolocumab vs placebo)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27564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92 mg/dl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30 vs 92 mg/dl</a:t>
                      </a:r>
                    </a:p>
                  </a:txBody>
                  <a:tcPr marL="38100" marR="38100" marT="38100" marB="38100" anchor="ctr" horzOverflow="overflow">
                    <a:solidFill>
                      <a:srgbClr val="FF0000">
                        <a:alpha val="46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PREVENCIÓN SECUNDARIA (IAM, EAP, EVC)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AAS 92,7% Estatinas alta intensidad 69% Ezetimibe 5%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MACE (IAM, Stroke, Revascularización coronaria)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 dirty="0">
                          <a:sym typeface="Helvetica Neue"/>
                        </a:rPr>
                        <a:t>2 años</a:t>
                      </a:r>
                    </a:p>
                  </a:txBody>
                  <a:tcPr marL="38100" marR="38100" marT="38100" marB="381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5280">
                <a:tc>
                  <a:txBody>
                    <a:bodyPr/>
                    <a:lstStyle/>
                    <a:p>
                      <a:pPr algn="ctr" defTabSz="914400">
                        <a:defRPr sz="2200">
                          <a:sym typeface="Helvetica Neue"/>
                        </a:defRPr>
                      </a:pPr>
                      <a:r>
                        <a:rPr sz="800" b="1">
                          <a:solidFill>
                            <a:schemeClr val="accent4">
                              <a:hueOff val="-461056"/>
                              <a:satOff val="4338"/>
                              <a:lumOff val="-10225"/>
                            </a:schemeClr>
                          </a:solidFill>
                        </a:rPr>
                        <a:t>ODYSSEY OUTCOME </a:t>
                      </a:r>
                      <a:r>
                        <a:rPr sz="800"/>
                        <a:t>(alirocumab vs placebo)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18924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87 mg/dl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 dirty="0">
                          <a:sym typeface="Helvetica Neue"/>
                        </a:rPr>
                        <a:t>53 vs 101 mg/dl</a:t>
                      </a:r>
                    </a:p>
                  </a:txBody>
                  <a:tcPr marL="38100" marR="38100" marT="38100" marB="38100" anchor="ctr" horzOverflow="overflow">
                    <a:solidFill>
                      <a:srgbClr val="FF0000">
                        <a:alpha val="46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SCA (84% IAM)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Estatinas alta intensidad 88,6 Ezetimiba 3%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>
                          <a:sym typeface="Helvetica Neue"/>
                        </a:rPr>
                        <a:t>MACE (IAM, Stroke, angina inestable, mortalidad total)</a:t>
                      </a:r>
                    </a:p>
                  </a:txBody>
                  <a:tcPr marL="38100" marR="38100" marT="38100" marB="381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800" dirty="0">
                          <a:sym typeface="Helvetica Neue"/>
                        </a:rPr>
                        <a:t>4 años</a:t>
                      </a:r>
                    </a:p>
                  </a:txBody>
                  <a:tcPr marL="38100" marR="38100" marT="38100" marB="38100" anchor="ctr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B06AD166-5EAB-423B-9699-529D3E60E907}"/>
              </a:ext>
            </a:extLst>
          </p:cNvPr>
          <p:cNvSpPr/>
          <p:nvPr/>
        </p:nvSpPr>
        <p:spPr>
          <a:xfrm>
            <a:off x="8066314" y="4958834"/>
            <a:ext cx="1077686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_tradnl" sz="600" i="1" dirty="0">
                <a:solidFill>
                  <a:schemeClr val="bg2">
                    <a:lumMod val="50000"/>
                  </a:schemeClr>
                </a:solidFill>
              </a:rPr>
              <a:t>Fuente: tabla propia</a:t>
            </a:r>
            <a:endParaRPr lang="es-ES_tradnl" sz="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966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8595" t="26667" r="34151" b="59216"/>
          <a:stretch/>
        </p:blipFill>
        <p:spPr>
          <a:xfrm>
            <a:off x="314348" y="826117"/>
            <a:ext cx="3913094" cy="926786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ctángulo 4"/>
          <p:cNvSpPr/>
          <p:nvPr/>
        </p:nvSpPr>
        <p:spPr>
          <a:xfrm>
            <a:off x="7640268" y="4531343"/>
            <a:ext cx="1734671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600" dirty="0">
                <a:latin typeface=""/>
              </a:rPr>
              <a:t>J Am </a:t>
            </a:r>
            <a:r>
              <a:rPr lang="es-ES_tradnl" sz="600" dirty="0" err="1">
                <a:latin typeface=""/>
              </a:rPr>
              <a:t>Coll</a:t>
            </a:r>
            <a:r>
              <a:rPr lang="es-ES_tradnl" sz="600" dirty="0">
                <a:latin typeface=""/>
              </a:rPr>
              <a:t> </a:t>
            </a:r>
            <a:r>
              <a:rPr lang="es-ES_tradnl" sz="600" dirty="0" err="1">
                <a:latin typeface=""/>
              </a:rPr>
              <a:t>Cardiol</a:t>
            </a:r>
            <a:r>
              <a:rPr lang="es-ES_tradnl" sz="600" dirty="0">
                <a:latin typeface=""/>
              </a:rPr>
              <a:t> 2012;60: </a:t>
            </a:r>
            <a:r>
              <a:rPr lang="is-IS" sz="600" dirty="0">
                <a:latin typeface=""/>
              </a:rPr>
              <a:t>2631–9</a:t>
            </a:r>
            <a:endParaRPr lang="es-ES_tradnl" sz="6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l="19727" t="31177" r="25685" b="25023"/>
          <a:stretch/>
        </p:blipFill>
        <p:spPr>
          <a:xfrm>
            <a:off x="326595" y="2117733"/>
            <a:ext cx="4492487" cy="2252870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CuadroTexto 6"/>
          <p:cNvSpPr txBox="1"/>
          <p:nvPr/>
        </p:nvSpPr>
        <p:spPr>
          <a:xfrm>
            <a:off x="5139012" y="2117733"/>
            <a:ext cx="377791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s-ES_tradnl" dirty="0" err="1"/>
              <a:t>cLDL</a:t>
            </a:r>
            <a:r>
              <a:rPr lang="es-ES_tradnl" dirty="0"/>
              <a:t> más bajos desde edades tempranas reduce el riesgo cardiovascular </a:t>
            </a:r>
            <a:r>
              <a:rPr lang="es-ES_tradnl" b="1" dirty="0"/>
              <a:t>más</a:t>
            </a:r>
            <a:r>
              <a:rPr lang="es-ES_tradnl" dirty="0"/>
              <a:t> que reducir </a:t>
            </a:r>
            <a:r>
              <a:rPr lang="es-ES_tradnl" dirty="0" err="1"/>
              <a:t>cLDL</a:t>
            </a:r>
            <a:r>
              <a:rPr lang="es-ES_tradnl" dirty="0"/>
              <a:t> a edades más tardías</a:t>
            </a:r>
          </a:p>
        </p:txBody>
      </p:sp>
    </p:spTree>
    <p:extLst>
      <p:ext uri="{BB962C8B-B14F-4D97-AF65-F5344CB8AC3E}">
        <p14:creationId xmlns:p14="http://schemas.microsoft.com/office/powerpoint/2010/main" val="788109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384</TotalTime>
  <Words>1454</Words>
  <Application>Microsoft Office PowerPoint</Application>
  <PresentationFormat>Presentación en pantalla (16:9)</PresentationFormat>
  <Paragraphs>194</Paragraphs>
  <Slides>32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7" baseType="lpstr">
      <vt:lpstr>Arial</vt:lpstr>
      <vt:lpstr>Calibri</vt:lpstr>
      <vt:lpstr>Helvetica Neue</vt:lpstr>
      <vt:lpstr>Wingdings</vt:lpstr>
      <vt:lpstr>Tema de Office</vt:lpstr>
      <vt:lpstr>Presentación de PowerPoint</vt:lpstr>
      <vt:lpstr>Presentación de PowerPoint</vt:lpstr>
      <vt:lpstr>cLDL ¿cuánto antes mejor?¿cuánto más bajo mejor? </vt:lpstr>
      <vt:lpstr>cLDL ¿cuánto antes mejor?, ¿cuanto más bajo mejor?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Sensitivity Analysis: Exclusion of 730 patients with specified substitution of placebo for alirocumab</vt:lpstr>
      <vt:lpstr>Presentación de PowerPoint</vt:lpstr>
      <vt:lpstr>Presentación de PowerPoint</vt:lpstr>
      <vt:lpstr>Presentación de PowerPoint</vt:lpstr>
      <vt:lpstr>Presentación de PowerPoint</vt:lpstr>
      <vt:lpstr>… preguntas</vt:lpstr>
      <vt:lpstr>… preguntas</vt:lpstr>
      <vt:lpstr>… preguntas</vt:lpstr>
      <vt:lpstr>… preguntas</vt:lpstr>
      <vt:lpstr>… preguntas</vt:lpstr>
      <vt:lpstr>… preguntas</vt:lpstr>
      <vt:lpstr>… preguntas</vt:lpstr>
      <vt:lpstr>… preguntas</vt:lpstr>
      <vt:lpstr>… preguntas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Rosa Maria Bugella Breton</cp:lastModifiedBy>
  <cp:revision>36</cp:revision>
  <dcterms:created xsi:type="dcterms:W3CDTF">2020-10-26T10:26:54Z</dcterms:created>
  <dcterms:modified xsi:type="dcterms:W3CDTF">2021-01-11T11:31:49Z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1160079329</vt:i4>
  </property>
  <property fmtid="{D5CDD505-2E9C-101B-9397-08002B2CF9AE}" pid="3" name="_NewReviewCycle">
    <vt:lpwstr/>
  </property>
  <property fmtid="{D5CDD505-2E9C-101B-9397-08002B2CF9AE}" pid="4" name="_EmailSubject">
    <vt:lpwstr>Agenda What's Next</vt:lpwstr>
  </property>
  <property fmtid="{D5CDD505-2E9C-101B-9397-08002B2CF9AE}" pid="5" name="_AuthorEmail">
    <vt:lpwstr>Laura.DeBustos@sanofi.com</vt:lpwstr>
  </property>
  <property fmtid="{D5CDD505-2E9C-101B-9397-08002B2CF9AE}" pid="6" name="_AuthorEmailDisplayName">
    <vt:lpwstr>De Bustos, Laura /ES</vt:lpwstr>
  </property>
</Properties>
</file>